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9" r:id="rId4"/>
    <p:sldId id="261" r:id="rId5"/>
    <p:sldId id="262" r:id="rId6"/>
    <p:sldId id="263" r:id="rId7"/>
    <p:sldId id="264" r:id="rId8"/>
    <p:sldId id="265" r:id="rId9"/>
    <p:sldId id="266" r:id="rId10"/>
    <p:sldId id="267" r:id="rId11"/>
    <p:sldId id="269" r:id="rId12"/>
    <p:sldId id="268" r:id="rId13"/>
    <p:sldId id="270" r:id="rId14"/>
    <p:sldId id="271" r:id="rId15"/>
    <p:sldId id="25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D504B-57B7-4F07-B5AB-D9EC8EC58364}"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E2630-EB5E-4F07-8DC3-B894196B443B}" type="slidenum">
              <a:rPr lang="zh-CN" altLang="en-US" smtClean="0"/>
              <a:t>‹#›</a:t>
            </a:fld>
            <a:endParaRPr lang="zh-CN" altLang="en-US"/>
          </a:p>
        </p:txBody>
      </p:sp>
    </p:spTree>
    <p:extLst>
      <p:ext uri="{BB962C8B-B14F-4D97-AF65-F5344CB8AC3E}">
        <p14:creationId xmlns:p14="http://schemas.microsoft.com/office/powerpoint/2010/main" val="361166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p:nvPr>
        </p:nvSpPr>
        <p:spPr>
          <a:ln/>
        </p:spPr>
        <p:txBody>
          <a:bodyPr lIns="91440" tIns="45720" rIns="91440" bIns="45720" anchor="t"/>
          <a:lstStyle/>
          <a:p>
            <a:pPr lvl="0"/>
            <a:endParaRPr lang="zh-CN" altLang="en-US" dirty="0"/>
          </a:p>
        </p:txBody>
      </p:sp>
      <p:sp>
        <p:nvSpPr>
          <p:cNvPr id="2457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微软雅黑" panose="020B0503020204020204" charset="-122"/>
                <a:ea typeface="微软雅黑" panose="020B0503020204020204" charset="-122"/>
              </a:rPr>
              <a:t>1</a:t>
            </a:fld>
            <a:endParaRPr lang="zh-CN" altLang="en-US" sz="120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05755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407565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82151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74911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46741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62480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a:ln/>
        </p:spPr>
      </p:sp>
      <p:sp>
        <p:nvSpPr>
          <p:cNvPr id="48130" name="备注占位符 2"/>
          <p:cNvSpPr>
            <a:spLocks noGrp="1"/>
          </p:cNvSpPr>
          <p:nvPr>
            <p:ph type="body"/>
          </p:nvPr>
        </p:nvSpPr>
        <p:spPr>
          <a:ln/>
        </p:spPr>
        <p:txBody>
          <a:bodyPr lIns="91440" tIns="45720" rIns="91440" bIns="45720" anchor="t"/>
          <a:lstStyle/>
          <a:p>
            <a:pPr lvl="0"/>
            <a:endParaRPr lang="zh-CN" altLang="en-US" dirty="0"/>
          </a:p>
        </p:txBody>
      </p:sp>
      <p:sp>
        <p:nvSpPr>
          <p:cNvPr id="4813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微软雅黑" panose="020B0503020204020204" charset="-122"/>
                <a:ea typeface="微软雅黑" panose="020B0503020204020204" charset="-122"/>
              </a:rPr>
              <a:t>15</a:t>
            </a:fld>
            <a:endParaRPr lang="zh-CN" altLang="en-US" sz="120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18108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61583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82205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149219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770471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650305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078529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69459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074253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251039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14957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199498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3840163"/>
            <a:ext cx="12192000" cy="142875"/>
          </a:xfrm>
          <a:prstGeom prst="rect">
            <a:avLst/>
          </a:prstGeom>
          <a:solidFill>
            <a:schemeClr val="bg1">
              <a:lumMod val="6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28" name="图片占位符 27"/>
          <p:cNvSpPr>
            <a:spLocks noGrp="1"/>
          </p:cNvSpPr>
          <p:nvPr>
            <p:ph type="pic" sz="quarter" idx="10"/>
          </p:nvPr>
        </p:nvSpPr>
        <p:spPr>
          <a:xfrm>
            <a:off x="0" y="1123950"/>
            <a:ext cx="12192000" cy="2671515"/>
          </a:xfrm>
          <a:ln>
            <a:noFill/>
          </a:ln>
        </p:spPr>
        <p:txBody>
          <a:bodyPr/>
          <a:lstStyle>
            <a:lvl1pPr>
              <a:defRPr>
                <a:solidFill>
                  <a:schemeClr val="bg1"/>
                </a:solidFill>
              </a:defRPr>
            </a:lvl1pPr>
          </a:lstStyle>
          <a:p>
            <a:pPr fontAlgn="auto"/>
            <a:endParaRPr lang="zh-CN" altLang="en-US" strike="noStrike" noProof="1"/>
          </a:p>
        </p:txBody>
      </p:sp>
      <p:sp>
        <p:nvSpPr>
          <p:cNvPr id="9801" name="副标题 2"/>
          <p:cNvSpPr>
            <a:spLocks noGrp="1"/>
          </p:cNvSpPr>
          <p:nvPr userDrawn="1">
            <p:ph type="subTitle" idx="1"/>
          </p:nvPr>
        </p:nvSpPr>
        <p:spPr>
          <a:xfrm>
            <a:off x="669925" y="4924996"/>
            <a:ext cx="10850563" cy="558799"/>
          </a:xfrm>
        </p:spPr>
        <p:txBody>
          <a:bodyPr anchor="ctr">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0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trike="noStrike" noProof="1"/>
              <a:t>Click to edit Master subtitle style</a:t>
            </a:r>
          </a:p>
        </p:txBody>
      </p:sp>
      <p:sp>
        <p:nvSpPr>
          <p:cNvPr id="9802" name="标题 1"/>
          <p:cNvSpPr>
            <a:spLocks noGrp="1"/>
          </p:cNvSpPr>
          <p:nvPr userDrawn="1">
            <p:ph type="ctrTitle"/>
          </p:nvPr>
        </p:nvSpPr>
        <p:spPr>
          <a:xfrm>
            <a:off x="669925" y="4126588"/>
            <a:ext cx="10850563" cy="767764"/>
          </a:xfrm>
        </p:spPr>
        <p:txBody>
          <a:bodyPr anchor="b">
            <a:normAutofit/>
          </a:bodyPr>
          <a:lstStyle>
            <a:lvl1pPr algn="l">
              <a:defRPr sz="3200" b="1" spc="0">
                <a:solidFill>
                  <a:schemeClr val="tx1"/>
                </a:solidFill>
              </a:defRPr>
            </a:lvl1pPr>
          </a:lstStyle>
          <a:p>
            <a:pPr fontAlgn="auto"/>
            <a:r>
              <a:rPr lang="en-US" altLang="zh-CN" strike="noStrike" noProof="1"/>
              <a:t>Click to edit Master title style</a:t>
            </a:r>
            <a:endParaRPr lang="zh-CN" altLang="en-US" strike="noStrike" noProof="1"/>
          </a:p>
        </p:txBody>
      </p:sp>
      <p:sp>
        <p:nvSpPr>
          <p:cNvPr id="2" name="日期占位符 1"/>
          <p:cNvSpPr>
            <a:spLocks noGrp="1"/>
          </p:cNvSpPr>
          <p:nvPr>
            <p:ph type="dt" sz="half" idx="11"/>
          </p:nvPr>
        </p:nvSpPr>
        <p:spPr>
          <a:xfrm>
            <a:off x="5402263" y="6238875"/>
            <a:ext cx="1387475" cy="206375"/>
          </a:xfrm>
          <a:prstGeom prst="rect">
            <a:avLst/>
          </a:prstGeom>
        </p:spPr>
        <p:txBody>
          <a:bodyPr vert="horz" lIns="91440" tIns="45720" rIns="91440" bIns="45720" rtlCol="0" anchor="ctr"/>
          <a:lstStyle/>
          <a:p>
            <a:pPr fontAlgn="auto"/>
            <a:fld id="{6489D9C7-5DC6-4263-87FF-7C99F6FB63C3}" type="datetime1">
              <a:rPr lang="zh-CN" altLang="en-US" strike="noStrike" noProof="1" smtClean="0">
                <a:latin typeface="+mn-lt"/>
                <a:ea typeface="+mn-ea"/>
                <a:cs typeface="+mn-cs"/>
              </a:rPr>
              <a:t>2020/12/15</a:t>
            </a:fld>
            <a:endParaRPr lang="zh-CN" altLang="en-US" strike="noStrike" noProof="1"/>
          </a:p>
        </p:txBody>
      </p:sp>
      <p:sp>
        <p:nvSpPr>
          <p:cNvPr id="3" name="页脚占位符 2"/>
          <p:cNvSpPr>
            <a:spLocks noGrp="1"/>
          </p:cNvSpPr>
          <p:nvPr>
            <p:ph type="ftr" sz="quarter" idx="12"/>
          </p:nvPr>
        </p:nvSpPr>
        <p:spPr>
          <a:xfrm>
            <a:off x="669925" y="6238875"/>
            <a:ext cx="4140200" cy="206375"/>
          </a:xfrm>
          <a:prstGeom prst="rect">
            <a:avLst/>
          </a:prstGeom>
        </p:spPr>
        <p:txBody>
          <a:bodyPr vert="horz" lIns="91440" tIns="45720" rIns="91440" bIns="45720" rtlCol="0" anchor="ctr"/>
          <a:lstStyle/>
          <a:p>
            <a:pPr fontAlgn="auto"/>
            <a:r>
              <a:rPr lang="en-US" altLang="zh-CN" strike="noStrike" noProof="1">
                <a:latin typeface="+mn-lt"/>
                <a:ea typeface="+mn-ea"/>
                <a:cs typeface="+mn-cs"/>
              </a:rPr>
              <a:t>www.islide.cc</a:t>
            </a:r>
            <a:endParaRPr lang="zh-CN" altLang="en-US" strike="noStrike" noProof="1"/>
          </a:p>
        </p:txBody>
      </p:sp>
      <p:sp>
        <p:nvSpPr>
          <p:cNvPr id="4" name="灯片编号占位符 3"/>
          <p:cNvSpPr>
            <a:spLocks noGrp="1"/>
          </p:cNvSpPr>
          <p:nvPr>
            <p:ph type="sldNum" sz="quarter" idx="13"/>
          </p:nvPr>
        </p:nvSpPr>
        <p:spPr>
          <a:xfrm>
            <a:off x="8610600" y="6238875"/>
            <a:ext cx="2909888" cy="206375"/>
          </a:xfrm>
          <a:prstGeom prst="rect">
            <a:avLst/>
          </a:prstGeom>
        </p:spPr>
        <p:txBody>
          <a:bodyPr vert="horz" lIns="91440" tIns="45720" rIns="91440" bIns="45720" rtlCol="0" anchor="ctr"/>
          <a:lstStyle/>
          <a:p>
            <a:pPr fontAlgn="auto"/>
            <a:fld id="{5DD3DB80-B894-403A-B48E-6FDC1A72010E}"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103881069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3840163"/>
            <a:ext cx="12192000" cy="142875"/>
          </a:xfrm>
          <a:prstGeom prst="rect">
            <a:avLst/>
          </a:prstGeom>
          <a:solidFill>
            <a:schemeClr val="bg1">
              <a:lumMod val="6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28" name="图片占位符 27"/>
          <p:cNvSpPr>
            <a:spLocks noGrp="1"/>
          </p:cNvSpPr>
          <p:nvPr>
            <p:ph type="pic" sz="quarter" idx="10"/>
          </p:nvPr>
        </p:nvSpPr>
        <p:spPr>
          <a:xfrm>
            <a:off x="0" y="1123950"/>
            <a:ext cx="12192000" cy="2671515"/>
          </a:xfrm>
          <a:ln>
            <a:noFill/>
          </a:ln>
        </p:spPr>
        <p:txBody>
          <a:bodyPr/>
          <a:lstStyle>
            <a:lvl1pPr>
              <a:defRPr>
                <a:solidFill>
                  <a:schemeClr val="bg1"/>
                </a:solidFill>
              </a:defRPr>
            </a:lvl1pPr>
          </a:lstStyle>
          <a:p>
            <a:pPr fontAlgn="auto"/>
            <a:endParaRPr lang="zh-CN" altLang="en-US" strike="noStrike" noProof="1"/>
          </a:p>
        </p:txBody>
      </p:sp>
      <p:sp>
        <p:nvSpPr>
          <p:cNvPr id="9801" name="副标题 2"/>
          <p:cNvSpPr>
            <a:spLocks noGrp="1"/>
          </p:cNvSpPr>
          <p:nvPr userDrawn="1">
            <p:ph type="subTitle" idx="1"/>
          </p:nvPr>
        </p:nvSpPr>
        <p:spPr>
          <a:xfrm>
            <a:off x="669925" y="4924996"/>
            <a:ext cx="10850563" cy="558799"/>
          </a:xfrm>
        </p:spPr>
        <p:txBody>
          <a:bodyPr anchor="ctr">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0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trike="noStrike" noProof="1"/>
              <a:t>Click to edit Master subtitle style</a:t>
            </a:r>
          </a:p>
        </p:txBody>
      </p:sp>
      <p:sp>
        <p:nvSpPr>
          <p:cNvPr id="9802" name="标题 1"/>
          <p:cNvSpPr>
            <a:spLocks noGrp="1"/>
          </p:cNvSpPr>
          <p:nvPr userDrawn="1">
            <p:ph type="ctrTitle"/>
          </p:nvPr>
        </p:nvSpPr>
        <p:spPr>
          <a:xfrm>
            <a:off x="669925" y="4126588"/>
            <a:ext cx="10850563" cy="767764"/>
          </a:xfrm>
        </p:spPr>
        <p:txBody>
          <a:bodyPr anchor="b">
            <a:normAutofit/>
          </a:bodyPr>
          <a:lstStyle>
            <a:lvl1pPr algn="l">
              <a:defRPr sz="3200" b="1" spc="0">
                <a:solidFill>
                  <a:schemeClr val="tx1"/>
                </a:solidFill>
              </a:defRPr>
            </a:lvl1pPr>
          </a:lstStyle>
          <a:p>
            <a:pPr fontAlgn="auto"/>
            <a:r>
              <a:rPr lang="en-US" altLang="zh-CN" strike="noStrike" noProof="1"/>
              <a:t>Click to edit Master title style</a:t>
            </a:r>
            <a:endParaRPr lang="zh-CN" altLang="en-US" strike="noStrike" noProof="1"/>
          </a:p>
        </p:txBody>
      </p:sp>
      <p:sp>
        <p:nvSpPr>
          <p:cNvPr id="2" name="日期占位符 1"/>
          <p:cNvSpPr>
            <a:spLocks noGrp="1"/>
          </p:cNvSpPr>
          <p:nvPr>
            <p:ph type="dt" sz="half" idx="11"/>
          </p:nvPr>
        </p:nvSpPr>
        <p:spPr>
          <a:xfrm>
            <a:off x="5402263" y="6238875"/>
            <a:ext cx="1387475" cy="206375"/>
          </a:xfrm>
          <a:prstGeom prst="rect">
            <a:avLst/>
          </a:prstGeom>
        </p:spPr>
        <p:txBody>
          <a:bodyPr vert="horz" lIns="91440" tIns="45720" rIns="91440" bIns="45720" rtlCol="0" anchor="ctr"/>
          <a:lstStyle/>
          <a:p>
            <a:pPr fontAlgn="auto"/>
            <a:fld id="{6489D9C7-5DC6-4263-87FF-7C99F6FB63C3}" type="datetime1">
              <a:rPr lang="zh-CN" altLang="en-US" strike="noStrike" noProof="1" smtClean="0">
                <a:latin typeface="+mn-lt"/>
                <a:ea typeface="+mn-ea"/>
                <a:cs typeface="+mn-cs"/>
              </a:rPr>
              <a:t>2020/12/15</a:t>
            </a:fld>
            <a:endParaRPr lang="zh-CN" altLang="en-US" strike="noStrike" noProof="1"/>
          </a:p>
        </p:txBody>
      </p:sp>
      <p:sp>
        <p:nvSpPr>
          <p:cNvPr id="3" name="页脚占位符 2"/>
          <p:cNvSpPr>
            <a:spLocks noGrp="1"/>
          </p:cNvSpPr>
          <p:nvPr>
            <p:ph type="ftr" sz="quarter" idx="12"/>
          </p:nvPr>
        </p:nvSpPr>
        <p:spPr>
          <a:xfrm>
            <a:off x="669925" y="6238875"/>
            <a:ext cx="4140200" cy="206375"/>
          </a:xfrm>
          <a:prstGeom prst="rect">
            <a:avLst/>
          </a:prstGeom>
        </p:spPr>
        <p:txBody>
          <a:bodyPr vert="horz" lIns="91440" tIns="45720" rIns="91440" bIns="45720" rtlCol="0" anchor="ctr"/>
          <a:lstStyle/>
          <a:p>
            <a:pPr fontAlgn="auto"/>
            <a:r>
              <a:rPr lang="en-US" altLang="zh-CN" strike="noStrike" noProof="1">
                <a:latin typeface="+mn-lt"/>
                <a:ea typeface="+mn-ea"/>
                <a:cs typeface="+mn-cs"/>
              </a:rPr>
              <a:t>www.islide.cc</a:t>
            </a:r>
            <a:endParaRPr lang="zh-CN" altLang="en-US" strike="noStrike" noProof="1"/>
          </a:p>
        </p:txBody>
      </p:sp>
      <p:sp>
        <p:nvSpPr>
          <p:cNvPr id="4" name="灯片编号占位符 3"/>
          <p:cNvSpPr>
            <a:spLocks noGrp="1"/>
          </p:cNvSpPr>
          <p:nvPr>
            <p:ph type="sldNum" sz="quarter" idx="13"/>
          </p:nvPr>
        </p:nvSpPr>
        <p:spPr>
          <a:xfrm>
            <a:off x="8610600" y="6238875"/>
            <a:ext cx="2909888" cy="206375"/>
          </a:xfrm>
          <a:prstGeom prst="rect">
            <a:avLst/>
          </a:prstGeom>
        </p:spPr>
        <p:txBody>
          <a:bodyPr vert="horz" lIns="91440" tIns="45720" rIns="91440" bIns="45720" rtlCol="0" anchor="ctr"/>
          <a:lstStyle/>
          <a:p>
            <a:pPr fontAlgn="auto"/>
            <a:fld id="{5DD3DB80-B894-403A-B48E-6FDC1A72010E}"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30462995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27601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313587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40010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272371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404415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136426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16923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18CC7DC-B9F1-4CDC-B669-6272FA544A41}"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56943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CC7DC-B9F1-4CDC-B669-6272FA544A41}" type="datetimeFigureOut">
              <a:rPr lang="zh-CN" altLang="en-US" smtClean="0"/>
              <a:t>2020/12/15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56EE-D691-48E9-B432-658B4511450E}" type="slidenum">
              <a:rPr lang="zh-CN" altLang="en-US" smtClean="0"/>
              <a:t>‹#›</a:t>
            </a:fld>
            <a:endParaRPr lang="zh-CN" altLang="en-US"/>
          </a:p>
        </p:txBody>
      </p:sp>
    </p:spTree>
    <p:extLst>
      <p:ext uri="{BB962C8B-B14F-4D97-AF65-F5344CB8AC3E}">
        <p14:creationId xmlns:p14="http://schemas.microsoft.com/office/powerpoint/2010/main" val="214443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占位符 5"/>
          <p:cNvPicPr>
            <a:picLocks noGrp="1" noChangeAspect="1"/>
          </p:cNvPicPr>
          <p:nvPr>
            <p:ph type="pic" sz="quarter" idx="10"/>
          </p:nvPr>
        </p:nvPicPr>
        <p:blipFill>
          <a:blip r:embed="rId3"/>
          <a:stretch>
            <a:fillRect/>
          </a:stretch>
        </p:blipFill>
        <p:spPr>
          <a:xfrm>
            <a:off x="-6350" y="687388"/>
            <a:ext cx="12201525" cy="3328987"/>
          </a:xfrm>
          <a:ln/>
        </p:spPr>
      </p:pic>
      <p:grpSp>
        <p:nvGrpSpPr>
          <p:cNvPr id="109" name="组合 108"/>
          <p:cNvGrpSpPr/>
          <p:nvPr userDrawn="1"/>
        </p:nvGrpSpPr>
        <p:grpSpPr>
          <a:xfrm>
            <a:off x="8901826" y="3015024"/>
            <a:ext cx="2613498" cy="811505"/>
            <a:chOff x="-4066" y="2662628"/>
            <a:chExt cx="2057401" cy="781570"/>
          </a:xfrm>
        </p:grpSpPr>
        <p:sp>
          <p:nvSpPr>
            <p:cNvPr id="111" name="文本框 110"/>
            <p:cNvSpPr txBox="1"/>
            <p:nvPr/>
          </p:nvSpPr>
          <p:spPr>
            <a:xfrm>
              <a:off x="-4066" y="2897016"/>
              <a:ext cx="2057400" cy="547182"/>
            </a:xfrm>
            <a:prstGeom prst="rect">
              <a:avLst/>
            </a:prstGeom>
            <a:noFill/>
          </p:spPr>
          <p:txBody>
            <a:bodyPr wrap="none" rtlCol="0">
              <a:prstTxWarp prst="textPlain">
                <a:avLst/>
              </a:prstTxWarp>
              <a:spAutoFit/>
            </a:bodyPr>
            <a:lstStyle/>
            <a:p>
              <a:pPr fontAlgn="auto"/>
              <a:r>
                <a:rPr lang="en-US" altLang="zh-CN" sz="16600" b="1" strike="noStrike" noProof="1">
                  <a:solidFill>
                    <a:schemeClr val="bg1"/>
                  </a:solidFill>
                  <a:latin typeface="+mn-lt"/>
                  <a:ea typeface="+mn-ea"/>
                  <a:cs typeface="+mn-cs"/>
                </a:rPr>
                <a:t>REPORT</a:t>
              </a:r>
              <a:endParaRPr lang="zh-CN" altLang="en-US" sz="16600" b="1" strike="noStrike" noProof="1">
                <a:solidFill>
                  <a:schemeClr val="bg1"/>
                </a:solidFill>
                <a:latin typeface="+mn-lt"/>
              </a:endParaRPr>
            </a:p>
          </p:txBody>
        </p:sp>
        <p:sp>
          <p:nvSpPr>
            <p:cNvPr id="112" name="矩形 111"/>
            <p:cNvSpPr/>
            <p:nvPr/>
          </p:nvSpPr>
          <p:spPr>
            <a:xfrm>
              <a:off x="802304" y="2662628"/>
              <a:ext cx="1251031" cy="218355"/>
            </a:xfrm>
            <a:prstGeom prst="rect">
              <a:avLst/>
            </a:prstGeom>
            <a:noFill/>
          </p:spPr>
          <p:txBody>
            <a:bodyPr wrap="none" numCol="1" rtlCol="0">
              <a:prstTxWarp prst="textPlain">
                <a:avLst/>
              </a:prstTxWarp>
              <a:spAutoFit/>
            </a:bodyPr>
            <a:lstStyle/>
            <a:p>
              <a:pPr lvl="0" fontAlgn="auto"/>
              <a:r>
                <a:rPr lang="en-US" altLang="zh-CN" sz="16600" strike="noStrike" noProof="0" dirty="0">
                  <a:solidFill>
                    <a:schemeClr val="bg1"/>
                  </a:solidFill>
                  <a:latin typeface="+mn-lt"/>
                  <a:ea typeface="+mn-ea"/>
                  <a:cs typeface="+mn-cs"/>
                </a:rPr>
                <a:t>HUST</a:t>
              </a:r>
              <a:endParaRPr lang="en-US" altLang="zh-CN" sz="16600" strike="noStrike" noProof="0" dirty="0">
                <a:solidFill>
                  <a:schemeClr val="bg1"/>
                </a:solidFill>
                <a:latin typeface="+mn-lt"/>
              </a:endParaRPr>
            </a:p>
          </p:txBody>
        </p:sp>
      </p:grpSp>
      <p:sp>
        <p:nvSpPr>
          <p:cNvPr id="110" name="文本框 109"/>
          <p:cNvSpPr txBox="1"/>
          <p:nvPr userDrawn="1"/>
        </p:nvSpPr>
        <p:spPr>
          <a:xfrm>
            <a:off x="7178355" y="3058100"/>
            <a:ext cx="1606717" cy="768009"/>
          </a:xfrm>
          <a:prstGeom prst="rect">
            <a:avLst/>
          </a:prstGeom>
          <a:noFill/>
        </p:spPr>
        <p:txBody>
          <a:bodyPr wrap="none" rtlCol="0">
            <a:prstTxWarp prst="textPlain">
              <a:avLst/>
            </a:prstTxWarp>
            <a:spAutoFit/>
          </a:bodyPr>
          <a:lstStyle/>
          <a:p>
            <a:pPr fontAlgn="auto"/>
            <a:r>
              <a:rPr lang="en-US" altLang="zh-CN" sz="9600" noProof="1">
                <a:solidFill>
                  <a:schemeClr val="bg1"/>
                </a:solidFill>
                <a:latin typeface="Impact" panose="020B0806030902050204" pitchFamily="34" charset="0"/>
                <a:ea typeface="+mn-ea"/>
                <a:cs typeface="+mn-cs"/>
              </a:rPr>
              <a:t>2020</a:t>
            </a:r>
            <a:endParaRPr lang="zh-CN" altLang="en-US" sz="9600" noProof="1">
              <a:solidFill>
                <a:schemeClr val="bg1"/>
              </a:solidFill>
              <a:latin typeface="Impact" panose="020B0806030902050204" pitchFamily="34" charset="0"/>
            </a:endParaRPr>
          </a:p>
        </p:txBody>
      </p:sp>
      <p:pic>
        <p:nvPicPr>
          <p:cNvPr id="23556" name="图片 12"/>
          <p:cNvPicPr>
            <a:picLocks noChangeAspect="1"/>
          </p:cNvPicPr>
          <p:nvPr/>
        </p:nvPicPr>
        <p:blipFill>
          <a:blip r:embed="rId4"/>
          <a:stretch>
            <a:fillRect/>
          </a:stretch>
        </p:blipFill>
        <p:spPr>
          <a:xfrm>
            <a:off x="512763" y="301625"/>
            <a:ext cx="1511300" cy="1149350"/>
          </a:xfrm>
          <a:prstGeom prst="rect">
            <a:avLst/>
          </a:prstGeom>
          <a:noFill/>
          <a:ln w="9525">
            <a:noFill/>
          </a:ln>
        </p:spPr>
      </p:pic>
      <p:sp>
        <p:nvSpPr>
          <p:cNvPr id="14" name="文本框 13"/>
          <p:cNvSpPr txBox="1"/>
          <p:nvPr/>
        </p:nvSpPr>
        <p:spPr>
          <a:xfrm>
            <a:off x="-6350" y="4016375"/>
            <a:ext cx="8082918" cy="645160"/>
          </a:xfrm>
          <a:prstGeom prst="rect">
            <a:avLst/>
          </a:prstGeom>
          <a:noFill/>
        </p:spPr>
        <p:txBody>
          <a:bodyPr wrap="square" rtlCol="0">
            <a:spAutoFit/>
            <a:scene3d>
              <a:camera prst="orthographicFront"/>
              <a:lightRig rig="threePt" dir="t"/>
            </a:scene3d>
            <a:sp3d contourW="12700"/>
          </a:bodyPr>
          <a:lstStyle/>
          <a:p>
            <a:pPr fontAlgn="auto">
              <a:defRPr/>
            </a:pPr>
            <a:r>
              <a:rPr lang="zh-CN" altLang="en-US" sz="3600" b="1" noProof="1">
                <a:solidFill>
                  <a:schemeClr val="accent1">
                    <a:lumMod val="75000"/>
                  </a:schemeClr>
                </a:solidFill>
                <a:latin typeface="方正姚体" panose="02010601030101010101" pitchFamily="2" charset="-122"/>
                <a:ea typeface="方正姚体" panose="02010601030101010101" pitchFamily="2" charset="-122"/>
              </a:rPr>
              <a:t>数据中心热储能（</a:t>
            </a:r>
            <a:r>
              <a:rPr lang="en-US" altLang="zh-CN" sz="3600" b="1" noProof="1">
                <a:solidFill>
                  <a:schemeClr val="accent1">
                    <a:lumMod val="75000"/>
                  </a:schemeClr>
                </a:solidFill>
                <a:latin typeface="方正姚体" panose="02010601030101010101" pitchFamily="2" charset="-122"/>
                <a:ea typeface="方正姚体" panose="02010601030101010101" pitchFamily="2" charset="-122"/>
              </a:rPr>
              <a:t>TES</a:t>
            </a:r>
            <a:r>
              <a:rPr lang="zh-CN" altLang="en-US" sz="3600" b="1" noProof="1">
                <a:solidFill>
                  <a:schemeClr val="accent1">
                    <a:lumMod val="75000"/>
                  </a:schemeClr>
                </a:solidFill>
                <a:latin typeface="方正姚体" panose="02010601030101010101" pitchFamily="2" charset="-122"/>
                <a:ea typeface="方正姚体" panose="02010601030101010101" pitchFamily="2" charset="-122"/>
              </a:rPr>
              <a:t>）技术</a:t>
            </a:r>
          </a:p>
        </p:txBody>
      </p:sp>
      <p:sp>
        <p:nvSpPr>
          <p:cNvPr id="23558" name="矩形 2"/>
          <p:cNvSpPr/>
          <p:nvPr/>
        </p:nvSpPr>
        <p:spPr>
          <a:xfrm>
            <a:off x="8976868" y="4970283"/>
            <a:ext cx="3487738" cy="1200329"/>
          </a:xfrm>
          <a:prstGeom prst="rect">
            <a:avLst/>
          </a:prstGeom>
          <a:noFill/>
          <a:ln w="9525">
            <a:noFill/>
          </a:ln>
        </p:spPr>
        <p:txBody>
          <a:bodyPr wrap="square" anchor="t">
            <a:spAutoFit/>
          </a:bodyPr>
          <a:lstStyle/>
          <a:p>
            <a:r>
              <a:rPr lang="zh-CN" altLang="en-US" sz="2400" b="1" dirty="0">
                <a:latin typeface="微软雅黑" panose="020B0503020204020204" charset="-122"/>
                <a:ea typeface="微软雅黑" panose="020B0503020204020204" charset="-122"/>
              </a:rPr>
              <a:t>报告人：李南果</a:t>
            </a:r>
          </a:p>
          <a:p>
            <a:r>
              <a:rPr lang="en-US" altLang="zh-CN" sz="2400" b="1" dirty="0">
                <a:latin typeface="微软雅黑" panose="020B0503020204020204" charset="-122"/>
                <a:ea typeface="微软雅黑" panose="020B0503020204020204" charset="-122"/>
              </a:rPr>
              <a:t>M202073046</a:t>
            </a:r>
          </a:p>
          <a:p>
            <a:r>
              <a:rPr lang="zh-CN" altLang="en-US" sz="2400" b="1" dirty="0">
                <a:latin typeface="微软雅黑" panose="020B0503020204020204" charset="-122"/>
                <a:ea typeface="微软雅黑" panose="020B0503020204020204" charset="-122"/>
              </a:rPr>
              <a:t>光电子器件与集成</a:t>
            </a:r>
          </a:p>
        </p:txBody>
      </p:sp>
    </p:spTree>
    <p:extLst>
      <p:ext uri="{BB962C8B-B14F-4D97-AF65-F5344CB8AC3E}">
        <p14:creationId xmlns:p14="http://schemas.microsoft.com/office/powerpoint/2010/main" val="261055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100000">
                                          <p:val>
                                            <p:strVal val="#ppt_x"/>
                                          </p:val>
                                        </p:tav>
                                      </p:tavLst>
                                    </p:anim>
                                    <p:anim calcmode="lin" valueType="num">
                                      <p:cBhvr>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graphicFrame>
        <p:nvGraphicFramePr>
          <p:cNvPr id="4" name="表格 3">
            <a:extLst>
              <a:ext uri="{FF2B5EF4-FFF2-40B4-BE49-F238E27FC236}">
                <a16:creationId xmlns:a16="http://schemas.microsoft.com/office/drawing/2014/main" id="{3EF495B1-2F3B-4A7E-BAD4-188AF1D6E881}"/>
              </a:ext>
            </a:extLst>
          </p:cNvPr>
          <p:cNvGraphicFramePr>
            <a:graphicFrameLocks noGrp="1"/>
          </p:cNvGraphicFramePr>
          <p:nvPr>
            <p:extLst>
              <p:ext uri="{D42A27DB-BD31-4B8C-83A1-F6EECF244321}">
                <p14:modId xmlns:p14="http://schemas.microsoft.com/office/powerpoint/2010/main" val="3539463716"/>
              </p:ext>
            </p:extLst>
          </p:nvPr>
        </p:nvGraphicFramePr>
        <p:xfrm>
          <a:off x="222792" y="1235043"/>
          <a:ext cx="5805635" cy="4140001"/>
        </p:xfrm>
        <a:graphic>
          <a:graphicData uri="http://schemas.openxmlformats.org/drawingml/2006/table">
            <a:tbl>
              <a:tblPr firstRow="1" bandRow="1">
                <a:tableStyleId>{5C22544A-7EE6-4342-B048-85BDC9FD1C3A}</a:tableStyleId>
              </a:tblPr>
              <a:tblGrid>
                <a:gridCol w="5805635">
                  <a:extLst>
                    <a:ext uri="{9D8B030D-6E8A-4147-A177-3AD203B41FA5}">
                      <a16:colId xmlns:a16="http://schemas.microsoft.com/office/drawing/2014/main" val="2210115084"/>
                    </a:ext>
                  </a:extLst>
                </a:gridCol>
              </a:tblGrid>
              <a:tr h="600411">
                <a:tc>
                  <a:txBody>
                    <a:bodyPr/>
                    <a:lstStyle/>
                    <a:p>
                      <a:pPr algn="ctr">
                        <a:lnSpc>
                          <a:spcPct val="150000"/>
                        </a:lnSpc>
                      </a:pPr>
                      <a:r>
                        <a:rPr lang="zh-CN" altLang="en-US" b="1" dirty="0">
                          <a:latin typeface="方正姚体" panose="02010601030101010101" pitchFamily="2" charset="-122"/>
                          <a:ea typeface="方正姚体" panose="02010601030101010101" pitchFamily="2" charset="-122"/>
                        </a:rPr>
                        <a:t>空气冷却相对于液体喷雾冷却的缺点</a:t>
                      </a:r>
                    </a:p>
                  </a:txBody>
                  <a:tcPr anchor="ctr"/>
                </a:tc>
                <a:extLst>
                  <a:ext uri="{0D108BD9-81ED-4DB2-BD59-A6C34878D82A}">
                    <a16:rowId xmlns:a16="http://schemas.microsoft.com/office/drawing/2014/main" val="110696993"/>
                  </a:ext>
                </a:extLst>
              </a:tr>
              <a:tr h="1169384">
                <a:tc>
                  <a:txBody>
                    <a:bodyPr/>
                    <a:lstStyle/>
                    <a:p>
                      <a:pPr algn="l">
                        <a:lnSpc>
                          <a:spcPct val="150000"/>
                        </a:lnSpc>
                      </a:pPr>
                      <a:r>
                        <a:rPr lang="en-US" altLang="zh-CN" b="1" dirty="0">
                          <a:latin typeface="方正姚体" panose="02010601030101010101" pitchFamily="2" charset="-122"/>
                          <a:ea typeface="方正姚体" panose="02010601030101010101" pitchFamily="2" charset="-122"/>
                        </a:rPr>
                        <a:t>·</a:t>
                      </a:r>
                      <a:r>
                        <a:rPr lang="zh-CN" altLang="en-US" b="1" dirty="0">
                          <a:latin typeface="方正姚体" panose="02010601030101010101" pitchFamily="2" charset="-122"/>
                          <a:ea typeface="方正姚体" panose="02010601030101010101" pitchFamily="2" charset="-122"/>
                        </a:rPr>
                        <a:t>对于高热通量电子设备，空气冷却远不如液体冷却有效</a:t>
                      </a:r>
                    </a:p>
                  </a:txBody>
                  <a:tcPr anchor="ctr"/>
                </a:tc>
                <a:extLst>
                  <a:ext uri="{0D108BD9-81ED-4DB2-BD59-A6C34878D82A}">
                    <a16:rowId xmlns:a16="http://schemas.microsoft.com/office/drawing/2014/main" val="3138552348"/>
                  </a:ext>
                </a:extLst>
              </a:tr>
              <a:tr h="600411">
                <a:tc>
                  <a:txBody>
                    <a:bodyPr/>
                    <a:lstStyle/>
                    <a:p>
                      <a:pPr algn="l">
                        <a:lnSpc>
                          <a:spcPct val="150000"/>
                        </a:lnSpc>
                      </a:pPr>
                      <a:r>
                        <a:rPr lang="en-US" altLang="zh-CN" b="1" dirty="0">
                          <a:latin typeface="方正姚体" panose="02010601030101010101" pitchFamily="2" charset="-122"/>
                          <a:ea typeface="方正姚体" panose="02010601030101010101" pitchFamily="2" charset="-122"/>
                        </a:rPr>
                        <a:t>·</a:t>
                      </a:r>
                      <a:r>
                        <a:rPr lang="zh-CN" altLang="en-US" b="1" dirty="0">
                          <a:latin typeface="方正姚体" panose="02010601030101010101" pitchFamily="2" charset="-122"/>
                          <a:ea typeface="方正姚体" panose="02010601030101010101" pitchFamily="2" charset="-122"/>
                        </a:rPr>
                        <a:t>气流的温升大，机架内的温度梯度大以及局部过热。</a:t>
                      </a:r>
                    </a:p>
                  </a:txBody>
                  <a:tcPr anchor="ctr"/>
                </a:tc>
                <a:extLst>
                  <a:ext uri="{0D108BD9-81ED-4DB2-BD59-A6C34878D82A}">
                    <a16:rowId xmlns:a16="http://schemas.microsoft.com/office/drawing/2014/main" val="1404846218"/>
                  </a:ext>
                </a:extLst>
              </a:tr>
              <a:tr h="1169384">
                <a:tc>
                  <a:txBody>
                    <a:bodyPr/>
                    <a:lstStyle/>
                    <a:p>
                      <a:pPr algn="l">
                        <a:lnSpc>
                          <a:spcPct val="150000"/>
                        </a:lnSpc>
                      </a:pPr>
                      <a:r>
                        <a:rPr lang="en-US" altLang="zh-CN" b="1" dirty="0">
                          <a:latin typeface="方正姚体" panose="02010601030101010101" pitchFamily="2" charset="-122"/>
                          <a:ea typeface="方正姚体" panose="02010601030101010101" pitchFamily="2" charset="-122"/>
                        </a:rPr>
                        <a:t>·</a:t>
                      </a:r>
                      <a:r>
                        <a:rPr lang="zh-CN" altLang="en-US" b="1" dirty="0">
                          <a:latin typeface="方正姚体" panose="02010601030101010101" pitchFamily="2" charset="-122"/>
                          <a:ea typeface="方正姚体" panose="02010601030101010101" pitchFamily="2" charset="-122"/>
                        </a:rPr>
                        <a:t>为避免多个热点过热，必须将冷通道温度设置为不必要的较低，以将电子组件的最高温度保持在温度极限内</a:t>
                      </a:r>
                    </a:p>
                  </a:txBody>
                  <a:tcPr anchor="ctr"/>
                </a:tc>
                <a:extLst>
                  <a:ext uri="{0D108BD9-81ED-4DB2-BD59-A6C34878D82A}">
                    <a16:rowId xmlns:a16="http://schemas.microsoft.com/office/drawing/2014/main" val="3768007481"/>
                  </a:ext>
                </a:extLst>
              </a:tr>
              <a:tr h="600411">
                <a:tc>
                  <a:txBody>
                    <a:bodyPr/>
                    <a:lstStyle/>
                    <a:p>
                      <a:pPr algn="l">
                        <a:lnSpc>
                          <a:spcPct val="150000"/>
                        </a:lnSpc>
                      </a:pPr>
                      <a:r>
                        <a:rPr lang="en-US" altLang="zh-CN" b="1" dirty="0">
                          <a:latin typeface="方正姚体" panose="02010601030101010101" pitchFamily="2" charset="-122"/>
                          <a:ea typeface="方正姚体" panose="02010601030101010101" pitchFamily="2" charset="-122"/>
                        </a:rPr>
                        <a:t>·</a:t>
                      </a:r>
                      <a:r>
                        <a:rPr lang="zh-CN" altLang="en-US" b="1" dirty="0">
                          <a:latin typeface="方正姚体" panose="02010601030101010101" pitchFamily="2" charset="-122"/>
                          <a:ea typeface="方正姚体" panose="02010601030101010101" pitchFamily="2" charset="-122"/>
                        </a:rPr>
                        <a:t>导致不必要的功耗，并导致能源效率低下。</a:t>
                      </a:r>
                    </a:p>
                  </a:txBody>
                  <a:tcPr anchor="ctr"/>
                </a:tc>
                <a:extLst>
                  <a:ext uri="{0D108BD9-81ED-4DB2-BD59-A6C34878D82A}">
                    <a16:rowId xmlns:a16="http://schemas.microsoft.com/office/drawing/2014/main" val="1652233426"/>
                  </a:ext>
                </a:extLst>
              </a:tr>
            </a:tbl>
          </a:graphicData>
        </a:graphic>
      </p:graphicFrame>
      <p:graphicFrame>
        <p:nvGraphicFramePr>
          <p:cNvPr id="5" name="表格 4">
            <a:extLst>
              <a:ext uri="{FF2B5EF4-FFF2-40B4-BE49-F238E27FC236}">
                <a16:creationId xmlns:a16="http://schemas.microsoft.com/office/drawing/2014/main" id="{BFD6ECD5-4039-41E9-B633-C52A0DB7FE2E}"/>
              </a:ext>
            </a:extLst>
          </p:cNvPr>
          <p:cNvGraphicFramePr>
            <a:graphicFrameLocks noGrp="1"/>
          </p:cNvGraphicFramePr>
          <p:nvPr>
            <p:extLst>
              <p:ext uri="{D42A27DB-BD31-4B8C-83A1-F6EECF244321}">
                <p14:modId xmlns:p14="http://schemas.microsoft.com/office/powerpoint/2010/main" val="708977072"/>
              </p:ext>
            </p:extLst>
          </p:nvPr>
        </p:nvGraphicFramePr>
        <p:xfrm>
          <a:off x="6163575" y="1235043"/>
          <a:ext cx="5792635" cy="4103999"/>
        </p:xfrm>
        <a:graphic>
          <a:graphicData uri="http://schemas.openxmlformats.org/drawingml/2006/table">
            <a:tbl>
              <a:tblPr firstRow="1" bandRow="1">
                <a:tableStyleId>{5C22544A-7EE6-4342-B048-85BDC9FD1C3A}</a:tableStyleId>
              </a:tblPr>
              <a:tblGrid>
                <a:gridCol w="5792635">
                  <a:extLst>
                    <a:ext uri="{9D8B030D-6E8A-4147-A177-3AD203B41FA5}">
                      <a16:colId xmlns:a16="http://schemas.microsoft.com/office/drawing/2014/main" val="3981383123"/>
                    </a:ext>
                  </a:extLst>
                </a:gridCol>
              </a:tblGrid>
              <a:tr h="1157940">
                <a:tc>
                  <a:txBody>
                    <a:bodyPr/>
                    <a:lstStyle/>
                    <a:p>
                      <a:pPr algn="ctr">
                        <a:lnSpc>
                          <a:spcPct val="150000"/>
                        </a:lnSpc>
                      </a:pPr>
                      <a:r>
                        <a:rPr lang="zh-CN" altLang="en-US" b="1" dirty="0">
                          <a:latin typeface="方正姚体" panose="02010601030101010101" pitchFamily="2" charset="-122"/>
                          <a:ea typeface="方正姚体" panose="02010601030101010101" pitchFamily="2" charset="-122"/>
                        </a:rPr>
                        <a:t>现有喷雾冷却的不足</a:t>
                      </a:r>
                    </a:p>
                  </a:txBody>
                  <a:tcPr anchor="ctr"/>
                </a:tc>
                <a:extLst>
                  <a:ext uri="{0D108BD9-81ED-4DB2-BD59-A6C34878D82A}">
                    <a16:rowId xmlns:a16="http://schemas.microsoft.com/office/drawing/2014/main" val="676131529"/>
                  </a:ext>
                </a:extLst>
              </a:tr>
              <a:tr h="1187923">
                <a:tc>
                  <a:txBody>
                    <a:bodyPr/>
                    <a:lstStyle/>
                    <a:p>
                      <a:pPr>
                        <a:lnSpc>
                          <a:spcPct val="150000"/>
                        </a:lnSpc>
                      </a:pPr>
                      <a:r>
                        <a:rPr lang="zh-CN" altLang="en-US" b="1" dirty="0">
                          <a:latin typeface="方正姚体" panose="02010601030101010101" pitchFamily="2" charset="-122"/>
                          <a:ea typeface="方正姚体" panose="02010601030101010101" pitchFamily="2" charset="-122"/>
                        </a:rPr>
                        <a:t>在开环系统中：不断供应冷却水，直接排放废水，这不仅导致对水的大量消​​耗，而且导致大量的热浪费。</a:t>
                      </a:r>
                    </a:p>
                  </a:txBody>
                  <a:tcPr anchor="ctr"/>
                </a:tc>
                <a:extLst>
                  <a:ext uri="{0D108BD9-81ED-4DB2-BD59-A6C34878D82A}">
                    <a16:rowId xmlns:a16="http://schemas.microsoft.com/office/drawing/2014/main" val="3813057578"/>
                  </a:ext>
                </a:extLst>
              </a:tr>
              <a:tr h="1758136">
                <a:tc>
                  <a:txBody>
                    <a:bodyPr/>
                    <a:lstStyle/>
                    <a:p>
                      <a:pPr>
                        <a:lnSpc>
                          <a:spcPct val="150000"/>
                        </a:lnSpc>
                      </a:pPr>
                      <a:r>
                        <a:rPr lang="zh-CN" altLang="en-US" b="1" dirty="0">
                          <a:latin typeface="方正姚体" panose="02010601030101010101" pitchFamily="2" charset="-122"/>
                          <a:ea typeface="方正姚体" panose="02010601030101010101" pitchFamily="2" charset="-122"/>
                        </a:rPr>
                        <a:t>在闭环系统中：冷却水被再循环，并且可以避免上述问题。但是，为了冷却循环水，需要额外的冷却装置，例如冷却塔和冷凝器，这将导致不必要的功耗。</a:t>
                      </a:r>
                    </a:p>
                  </a:txBody>
                  <a:tcPr anchor="ctr"/>
                </a:tc>
                <a:extLst>
                  <a:ext uri="{0D108BD9-81ED-4DB2-BD59-A6C34878D82A}">
                    <a16:rowId xmlns:a16="http://schemas.microsoft.com/office/drawing/2014/main" val="3061366827"/>
                  </a:ext>
                </a:extLst>
              </a:tr>
            </a:tbl>
          </a:graphicData>
        </a:graphic>
      </p:graphicFrame>
      <p:sp>
        <p:nvSpPr>
          <p:cNvPr id="6" name="矩形 5">
            <a:extLst>
              <a:ext uri="{FF2B5EF4-FFF2-40B4-BE49-F238E27FC236}">
                <a16:creationId xmlns:a16="http://schemas.microsoft.com/office/drawing/2014/main" id="{01C90528-AE09-422D-B89F-D1F62752D4EF}"/>
              </a:ext>
            </a:extLst>
          </p:cNvPr>
          <p:cNvSpPr/>
          <p:nvPr/>
        </p:nvSpPr>
        <p:spPr>
          <a:xfrm>
            <a:off x="1540240" y="276935"/>
            <a:ext cx="5077031" cy="646331"/>
          </a:xfrm>
          <a:prstGeom prst="rect">
            <a:avLst/>
          </a:prstGeom>
        </p:spPr>
        <p:txBody>
          <a:bodyPr wrap="none">
            <a:spAutoFit/>
          </a:bodyPr>
          <a:lstStyle/>
          <a:p>
            <a:r>
              <a:rPr lang="en-US" altLang="zh-CN" sz="3600" b="1" dirty="0">
                <a:latin typeface="方正姚体" panose="02010601030101010101" pitchFamily="2" charset="-122"/>
                <a:ea typeface="方正姚体" panose="02010601030101010101" pitchFamily="2" charset="-122"/>
              </a:rPr>
              <a:t>TES</a:t>
            </a:r>
            <a:r>
              <a:rPr lang="zh-CN" altLang="en-US" sz="3600" b="1" dirty="0">
                <a:latin typeface="方正姚体" panose="02010601030101010101" pitchFamily="2" charset="-122"/>
                <a:ea typeface="方正姚体" panose="02010601030101010101" pitchFamily="2" charset="-122"/>
              </a:rPr>
              <a:t>集成吸收式制冷系统</a:t>
            </a:r>
          </a:p>
        </p:txBody>
      </p:sp>
    </p:spTree>
    <p:extLst>
      <p:ext uri="{BB962C8B-B14F-4D97-AF65-F5344CB8AC3E}">
        <p14:creationId xmlns:p14="http://schemas.microsoft.com/office/powerpoint/2010/main" val="165227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pic>
        <p:nvPicPr>
          <p:cNvPr id="2" name="图片 1">
            <a:extLst>
              <a:ext uri="{FF2B5EF4-FFF2-40B4-BE49-F238E27FC236}">
                <a16:creationId xmlns:a16="http://schemas.microsoft.com/office/drawing/2014/main" id="{A38CEB60-BE21-40E2-A4C3-0903B15B5CB4}"/>
              </a:ext>
            </a:extLst>
          </p:cNvPr>
          <p:cNvPicPr>
            <a:picLocks noChangeAspect="1"/>
          </p:cNvPicPr>
          <p:nvPr/>
        </p:nvPicPr>
        <p:blipFill>
          <a:blip r:embed="rId6"/>
          <a:stretch>
            <a:fillRect/>
          </a:stretch>
        </p:blipFill>
        <p:spPr>
          <a:xfrm>
            <a:off x="289249" y="1235043"/>
            <a:ext cx="6220386" cy="4054554"/>
          </a:xfrm>
          <a:prstGeom prst="rect">
            <a:avLst/>
          </a:prstGeom>
        </p:spPr>
      </p:pic>
      <p:pic>
        <p:nvPicPr>
          <p:cNvPr id="5" name="图片 4">
            <a:extLst>
              <a:ext uri="{FF2B5EF4-FFF2-40B4-BE49-F238E27FC236}">
                <a16:creationId xmlns:a16="http://schemas.microsoft.com/office/drawing/2014/main" id="{8955D9C6-D352-4F2F-8AE6-5ADAD065B6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3872" y="1348291"/>
            <a:ext cx="5442732" cy="1547757"/>
          </a:xfrm>
          <a:prstGeom prst="rect">
            <a:avLst/>
          </a:prstGeom>
        </p:spPr>
      </p:pic>
      <p:sp>
        <p:nvSpPr>
          <p:cNvPr id="6" name="矩形 5">
            <a:extLst>
              <a:ext uri="{FF2B5EF4-FFF2-40B4-BE49-F238E27FC236}">
                <a16:creationId xmlns:a16="http://schemas.microsoft.com/office/drawing/2014/main" id="{3FB662FA-32E0-435F-B3F2-613C9EF02F01}"/>
              </a:ext>
            </a:extLst>
          </p:cNvPr>
          <p:cNvSpPr/>
          <p:nvPr/>
        </p:nvSpPr>
        <p:spPr>
          <a:xfrm>
            <a:off x="1191338" y="5438291"/>
            <a:ext cx="4248279" cy="369332"/>
          </a:xfrm>
          <a:prstGeom prst="rect">
            <a:avLst/>
          </a:prstGeom>
        </p:spPr>
        <p:txBody>
          <a:bodyPr wrap="none">
            <a:spAutoFit/>
          </a:bodyPr>
          <a:lstStyle/>
          <a:p>
            <a:r>
              <a:rPr lang="zh-CN" altLang="en-US" b="1" dirty="0">
                <a:latin typeface="方正姚体" panose="02010601030101010101" pitchFamily="2" charset="-122"/>
                <a:ea typeface="方正姚体" panose="02010601030101010101" pitchFamily="2" charset="-122"/>
              </a:rPr>
              <a:t>曙光</a:t>
            </a:r>
            <a:r>
              <a:rPr lang="en-US" altLang="zh-CN" b="1" dirty="0">
                <a:latin typeface="方正姚体" panose="02010601030101010101" pitchFamily="2" charset="-122"/>
                <a:ea typeface="方正姚体" panose="02010601030101010101" pitchFamily="2" charset="-122"/>
              </a:rPr>
              <a:t>5000A</a:t>
            </a:r>
            <a:r>
              <a:rPr lang="zh-CN" altLang="en-US" b="1" dirty="0">
                <a:latin typeface="方正姚体" panose="02010601030101010101" pitchFamily="2" charset="-122"/>
                <a:ea typeface="方正姚体" panose="02010601030101010101" pitchFamily="2" charset="-122"/>
              </a:rPr>
              <a:t>系统中每个子系统的功耗比例</a:t>
            </a:r>
          </a:p>
        </p:txBody>
      </p:sp>
      <p:sp>
        <p:nvSpPr>
          <p:cNvPr id="7" name="矩形 6">
            <a:extLst>
              <a:ext uri="{FF2B5EF4-FFF2-40B4-BE49-F238E27FC236}">
                <a16:creationId xmlns:a16="http://schemas.microsoft.com/office/drawing/2014/main" id="{6F61C206-7312-4B83-8847-9BAE065B976F}"/>
              </a:ext>
            </a:extLst>
          </p:cNvPr>
          <p:cNvSpPr/>
          <p:nvPr/>
        </p:nvSpPr>
        <p:spPr>
          <a:xfrm>
            <a:off x="6633872" y="3090203"/>
            <a:ext cx="5171609" cy="369332"/>
          </a:xfrm>
          <a:prstGeom prst="rect">
            <a:avLst/>
          </a:prstGeom>
        </p:spPr>
        <p:txBody>
          <a:bodyPr wrap="none">
            <a:spAutoFit/>
          </a:bodyPr>
          <a:lstStyle/>
          <a:p>
            <a:r>
              <a:rPr lang="zh-CN" altLang="en-US" b="1" dirty="0">
                <a:latin typeface="方正姚体" panose="02010601030101010101" pitchFamily="2" charset="-122"/>
                <a:ea typeface="方正姚体" panose="02010601030101010101" pitchFamily="2" charset="-122"/>
              </a:rPr>
              <a:t>曙光</a:t>
            </a:r>
            <a:r>
              <a:rPr lang="en-US" altLang="zh-CN" b="1" dirty="0">
                <a:latin typeface="方正姚体" panose="02010601030101010101" pitchFamily="2" charset="-122"/>
                <a:ea typeface="方正姚体" panose="02010601030101010101" pitchFamily="2" charset="-122"/>
              </a:rPr>
              <a:t>5000A</a:t>
            </a:r>
            <a:r>
              <a:rPr lang="zh-CN" altLang="en-US" b="1" dirty="0">
                <a:latin typeface="方正姚体" panose="02010601030101010101" pitchFamily="2" charset="-122"/>
                <a:ea typeface="方正姚体" panose="02010601030101010101" pitchFamily="2" charset="-122"/>
              </a:rPr>
              <a:t>超级计算机中每个冷却设备的冷却负荷</a:t>
            </a:r>
          </a:p>
        </p:txBody>
      </p:sp>
      <p:sp>
        <p:nvSpPr>
          <p:cNvPr id="13" name="矩形 12">
            <a:extLst>
              <a:ext uri="{FF2B5EF4-FFF2-40B4-BE49-F238E27FC236}">
                <a16:creationId xmlns:a16="http://schemas.microsoft.com/office/drawing/2014/main" id="{520A2CED-4F4A-467E-8A4C-E1CC9AC29B46}"/>
              </a:ext>
            </a:extLst>
          </p:cNvPr>
          <p:cNvSpPr/>
          <p:nvPr/>
        </p:nvSpPr>
        <p:spPr>
          <a:xfrm>
            <a:off x="1540240" y="361530"/>
            <a:ext cx="8802410" cy="584775"/>
          </a:xfrm>
          <a:prstGeom prst="rect">
            <a:avLst/>
          </a:prstGeom>
        </p:spPr>
        <p:txBody>
          <a:bodyPr wrap="none">
            <a:spAutoFit/>
          </a:bodyPr>
          <a:lstStyle/>
          <a:p>
            <a:r>
              <a:rPr lang="zh-CN" altLang="en-US" sz="3200" b="1" dirty="0">
                <a:latin typeface="方正姚体" panose="02010601030101010101" pitchFamily="2" charset="-122"/>
                <a:ea typeface="方正姚体" panose="02010601030101010101" pitchFamily="2" charset="-122"/>
              </a:rPr>
              <a:t>结合废热再利用和峰值负荷转移的混合冷却系统</a:t>
            </a:r>
          </a:p>
        </p:txBody>
      </p:sp>
    </p:spTree>
    <p:extLst>
      <p:ext uri="{BB962C8B-B14F-4D97-AF65-F5344CB8AC3E}">
        <p14:creationId xmlns:p14="http://schemas.microsoft.com/office/powerpoint/2010/main" val="40035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3"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4"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4B209069-9B0D-4CC2-AF9F-79A8F14F5F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876" y="1097724"/>
            <a:ext cx="6608583" cy="4446074"/>
          </a:xfrm>
          <a:prstGeom prst="rect">
            <a:avLst/>
          </a:prstGeom>
        </p:spPr>
      </p:pic>
      <p:pic>
        <p:nvPicPr>
          <p:cNvPr id="5" name="图片 4">
            <a:extLst>
              <a:ext uri="{FF2B5EF4-FFF2-40B4-BE49-F238E27FC236}">
                <a16:creationId xmlns:a16="http://schemas.microsoft.com/office/drawing/2014/main" id="{AC7EE153-DF6A-4C46-BE4E-BE404E2A18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4819" y="1205962"/>
            <a:ext cx="3850842" cy="4446075"/>
          </a:xfrm>
          <a:prstGeom prst="rect">
            <a:avLst/>
          </a:prstGeom>
        </p:spPr>
      </p:pic>
      <p:sp>
        <p:nvSpPr>
          <p:cNvPr id="10" name="矩形 9">
            <a:extLst>
              <a:ext uri="{FF2B5EF4-FFF2-40B4-BE49-F238E27FC236}">
                <a16:creationId xmlns:a16="http://schemas.microsoft.com/office/drawing/2014/main" id="{82A69402-37F7-4394-936B-3FFC71DE0BDE}"/>
              </a:ext>
            </a:extLst>
          </p:cNvPr>
          <p:cNvSpPr/>
          <p:nvPr/>
        </p:nvSpPr>
        <p:spPr>
          <a:xfrm>
            <a:off x="1540240" y="361530"/>
            <a:ext cx="8802410" cy="584775"/>
          </a:xfrm>
          <a:prstGeom prst="rect">
            <a:avLst/>
          </a:prstGeom>
        </p:spPr>
        <p:txBody>
          <a:bodyPr wrap="none">
            <a:spAutoFit/>
          </a:bodyPr>
          <a:lstStyle/>
          <a:p>
            <a:r>
              <a:rPr lang="zh-CN" altLang="en-US" sz="3200" b="1" dirty="0">
                <a:latin typeface="方正姚体" panose="02010601030101010101" pitchFamily="2" charset="-122"/>
                <a:ea typeface="方正姚体" panose="02010601030101010101" pitchFamily="2" charset="-122"/>
              </a:rPr>
              <a:t>结合废热再利用和峰值负荷转移的混合冷却系统</a:t>
            </a:r>
          </a:p>
        </p:txBody>
      </p:sp>
      <p:sp>
        <p:nvSpPr>
          <p:cNvPr id="6" name="矩形 5">
            <a:extLst>
              <a:ext uri="{FF2B5EF4-FFF2-40B4-BE49-F238E27FC236}">
                <a16:creationId xmlns:a16="http://schemas.microsoft.com/office/drawing/2014/main" id="{BE623D92-F516-42D3-AD5B-8B491CC6AB38}"/>
              </a:ext>
            </a:extLst>
          </p:cNvPr>
          <p:cNvSpPr/>
          <p:nvPr/>
        </p:nvSpPr>
        <p:spPr>
          <a:xfrm>
            <a:off x="234876" y="5840082"/>
            <a:ext cx="11130785" cy="646331"/>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zh-CN" altLang="en-US" b="1" dirty="0">
                <a:latin typeface="方正姚体" panose="02010601030101010101" pitchFamily="2" charset="-122"/>
                <a:ea typeface="方正姚体" panose="02010601030101010101" pitchFamily="2" charset="-122"/>
              </a:rPr>
              <a:t>在适当的条件下，吸收式制冷机和冷冻水的储存可以完全消除空调在高峰时段的制冷负荷。成本回收期低至</a:t>
            </a:r>
            <a:r>
              <a:rPr lang="en-US" altLang="zh-CN" b="1" dirty="0">
                <a:latin typeface="方正姚体" panose="02010601030101010101" pitchFamily="2" charset="-122"/>
                <a:ea typeface="方正姚体" panose="02010601030101010101" pitchFamily="2" charset="-122"/>
              </a:rPr>
              <a:t>286</a:t>
            </a:r>
            <a:r>
              <a:rPr lang="zh-CN" altLang="en-US" b="1" dirty="0">
                <a:latin typeface="方正姚体" panose="02010601030101010101" pitchFamily="2" charset="-122"/>
                <a:ea typeface="方正姚体" panose="02010601030101010101" pitchFamily="2" charset="-122"/>
              </a:rPr>
              <a:t>天，节能效率，火用效率和运营成本节省分别高达</a:t>
            </a:r>
            <a:r>
              <a:rPr lang="en-US" altLang="zh-CN" b="1" dirty="0">
                <a:latin typeface="方正姚体" panose="02010601030101010101" pitchFamily="2" charset="-122"/>
                <a:ea typeface="方正姚体" panose="02010601030101010101" pitchFamily="2" charset="-122"/>
              </a:rPr>
              <a:t>51</a:t>
            </a:r>
            <a:r>
              <a:rPr lang="zh-CN" altLang="en-US" b="1" dirty="0">
                <a:latin typeface="方正姚体" panose="02010601030101010101" pitchFamily="2" charset="-122"/>
                <a:ea typeface="方正姚体" panose="02010601030101010101" pitchFamily="2" charset="-122"/>
              </a:rPr>
              <a:t>％，</a:t>
            </a:r>
            <a:r>
              <a:rPr lang="en-US" altLang="zh-CN" b="1" dirty="0">
                <a:latin typeface="方正姚体" panose="02010601030101010101" pitchFamily="2" charset="-122"/>
                <a:ea typeface="方正姚体" panose="02010601030101010101" pitchFamily="2" charset="-122"/>
              </a:rPr>
              <a:t>17</a:t>
            </a:r>
            <a:r>
              <a:rPr lang="zh-CN" altLang="en-US" b="1" dirty="0">
                <a:latin typeface="方正姚体" panose="02010601030101010101" pitchFamily="2" charset="-122"/>
                <a:ea typeface="方正姚体" panose="02010601030101010101" pitchFamily="2" charset="-122"/>
              </a:rPr>
              <a:t>％和</a:t>
            </a:r>
            <a:r>
              <a:rPr lang="en-US" altLang="zh-CN" b="1" dirty="0">
                <a:latin typeface="方正姚体" panose="02010601030101010101" pitchFamily="2" charset="-122"/>
                <a:ea typeface="方正姚体" panose="02010601030101010101" pitchFamily="2" charset="-122"/>
              </a:rPr>
              <a:t>71</a:t>
            </a:r>
            <a:r>
              <a:rPr lang="zh-CN" altLang="en-US" b="1" dirty="0">
                <a:latin typeface="方正姚体" panose="02010601030101010101" pitchFamily="2" charset="-122"/>
                <a:ea typeface="方正姚体" panose="02010601030101010101" pitchFamily="2" charset="-122"/>
              </a:rPr>
              <a:t>％。</a:t>
            </a:r>
          </a:p>
        </p:txBody>
      </p:sp>
    </p:spTree>
    <p:extLst>
      <p:ext uri="{BB962C8B-B14F-4D97-AF65-F5344CB8AC3E}">
        <p14:creationId xmlns:p14="http://schemas.microsoft.com/office/powerpoint/2010/main" val="29106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3"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4"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10" name="矩形 9">
            <a:extLst>
              <a:ext uri="{FF2B5EF4-FFF2-40B4-BE49-F238E27FC236}">
                <a16:creationId xmlns:a16="http://schemas.microsoft.com/office/drawing/2014/main" id="{82A69402-37F7-4394-936B-3FFC71DE0BDE}"/>
              </a:ext>
            </a:extLst>
          </p:cNvPr>
          <p:cNvSpPr/>
          <p:nvPr/>
        </p:nvSpPr>
        <p:spPr>
          <a:xfrm>
            <a:off x="1540240" y="361530"/>
            <a:ext cx="4535216" cy="584775"/>
          </a:xfrm>
          <a:prstGeom prst="rect">
            <a:avLst/>
          </a:prstGeom>
        </p:spPr>
        <p:txBody>
          <a:bodyPr wrap="none">
            <a:spAutoFit/>
          </a:bodyPr>
          <a:lstStyle/>
          <a:p>
            <a:r>
              <a:rPr lang="en-US" altLang="zh-CN" sz="3200" b="1" dirty="0">
                <a:latin typeface="方正姚体" panose="02010601030101010101" pitchFamily="2" charset="-122"/>
                <a:ea typeface="方正姚体" panose="02010601030101010101" pitchFamily="2" charset="-122"/>
              </a:rPr>
              <a:t>TES</a:t>
            </a:r>
            <a:r>
              <a:rPr lang="zh-CN" altLang="en-US" sz="3200" b="1" dirty="0">
                <a:latin typeface="方正姚体" panose="02010601030101010101" pitchFamily="2" charset="-122"/>
                <a:ea typeface="方正姚体" panose="02010601030101010101" pitchFamily="2" charset="-122"/>
              </a:rPr>
              <a:t>集成式自然冷却系统</a:t>
            </a:r>
          </a:p>
        </p:txBody>
      </p:sp>
      <p:sp>
        <p:nvSpPr>
          <p:cNvPr id="6" name="矩形 5">
            <a:extLst>
              <a:ext uri="{FF2B5EF4-FFF2-40B4-BE49-F238E27FC236}">
                <a16:creationId xmlns:a16="http://schemas.microsoft.com/office/drawing/2014/main" id="{BE623D92-F516-42D3-AD5B-8B491CC6AB38}"/>
              </a:ext>
            </a:extLst>
          </p:cNvPr>
          <p:cNvSpPr/>
          <p:nvPr/>
        </p:nvSpPr>
        <p:spPr>
          <a:xfrm>
            <a:off x="360910" y="1080903"/>
            <a:ext cx="11130785"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b="1" dirty="0">
                <a:latin typeface="方正姚体" panose="02010601030101010101" pitchFamily="2" charset="-122"/>
                <a:ea typeface="方正姚体" panose="02010601030101010101" pitchFamily="2" charset="-122"/>
              </a:rPr>
              <a:t>自然冷却方法分为空气侧自然冷却，水侧自然冷却和热管自然冷却。由于空气的低热密度和差的热导率，几乎不可能使用空气侧自由冷却来直接或间接地存储热量。因此，数据中心采用了结合</a:t>
            </a: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的水侧自然冷却技术</a:t>
            </a:r>
          </a:p>
        </p:txBody>
      </p:sp>
      <p:pic>
        <p:nvPicPr>
          <p:cNvPr id="4" name="图片 3">
            <a:extLst>
              <a:ext uri="{FF2B5EF4-FFF2-40B4-BE49-F238E27FC236}">
                <a16:creationId xmlns:a16="http://schemas.microsoft.com/office/drawing/2014/main" id="{68298AF2-69C0-4ACA-850F-B24F235540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0441" y="1889471"/>
            <a:ext cx="10211724" cy="3251200"/>
          </a:xfrm>
          <a:prstGeom prst="rect">
            <a:avLst/>
          </a:prstGeom>
        </p:spPr>
      </p:pic>
      <p:sp>
        <p:nvSpPr>
          <p:cNvPr id="7" name="矩形 6">
            <a:extLst>
              <a:ext uri="{FF2B5EF4-FFF2-40B4-BE49-F238E27FC236}">
                <a16:creationId xmlns:a16="http://schemas.microsoft.com/office/drawing/2014/main" id="{5217C685-3924-4973-92BC-BD44F5433629}"/>
              </a:ext>
            </a:extLst>
          </p:cNvPr>
          <p:cNvSpPr/>
          <p:nvPr/>
        </p:nvSpPr>
        <p:spPr>
          <a:xfrm>
            <a:off x="359164" y="5302908"/>
            <a:ext cx="11130785" cy="12694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nSpc>
                <a:spcPct val="150000"/>
              </a:lnSpc>
            </a:pP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系统的资金成本将高于直接扩展系统，而</a:t>
            </a: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系统的使用时间和运营成本则要低得多。通过定量分析节省了</a:t>
            </a: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系统的电力和水。为了比较起见，应将投资成本，运营成本和节水的评估纳入一个统一的指标，例如简单的经济投资回收期，以便更全面地分析不同系统的优缺点。</a:t>
            </a:r>
          </a:p>
        </p:txBody>
      </p:sp>
    </p:spTree>
    <p:extLst>
      <p:ext uri="{BB962C8B-B14F-4D97-AF65-F5344CB8AC3E}">
        <p14:creationId xmlns:p14="http://schemas.microsoft.com/office/powerpoint/2010/main" val="52198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3"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4"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10" name="矩形 9">
            <a:extLst>
              <a:ext uri="{FF2B5EF4-FFF2-40B4-BE49-F238E27FC236}">
                <a16:creationId xmlns:a16="http://schemas.microsoft.com/office/drawing/2014/main" id="{82A69402-37F7-4394-936B-3FFC71DE0BDE}"/>
              </a:ext>
            </a:extLst>
          </p:cNvPr>
          <p:cNvSpPr/>
          <p:nvPr/>
        </p:nvSpPr>
        <p:spPr>
          <a:xfrm>
            <a:off x="1540240" y="361530"/>
            <a:ext cx="1008609" cy="584775"/>
          </a:xfrm>
          <a:prstGeom prst="rect">
            <a:avLst/>
          </a:prstGeom>
        </p:spPr>
        <p:txBody>
          <a:bodyPr wrap="none">
            <a:spAutoFit/>
          </a:bodyPr>
          <a:lstStyle/>
          <a:p>
            <a:r>
              <a:rPr lang="zh-CN" altLang="en-US" sz="3200" b="1" dirty="0">
                <a:latin typeface="方正姚体" panose="02010601030101010101" pitchFamily="2" charset="-122"/>
                <a:ea typeface="方正姚体" panose="02010601030101010101" pitchFamily="2" charset="-122"/>
              </a:rPr>
              <a:t>总结</a:t>
            </a:r>
          </a:p>
        </p:txBody>
      </p:sp>
      <p:graphicFrame>
        <p:nvGraphicFramePr>
          <p:cNvPr id="2" name="表格 1">
            <a:extLst>
              <a:ext uri="{FF2B5EF4-FFF2-40B4-BE49-F238E27FC236}">
                <a16:creationId xmlns:a16="http://schemas.microsoft.com/office/drawing/2014/main" id="{588B8292-16C5-462A-B475-64D44F1FDC57}"/>
              </a:ext>
            </a:extLst>
          </p:cNvPr>
          <p:cNvGraphicFramePr>
            <a:graphicFrameLocks noGrp="1"/>
          </p:cNvGraphicFramePr>
          <p:nvPr>
            <p:extLst>
              <p:ext uri="{D42A27DB-BD31-4B8C-83A1-F6EECF244321}">
                <p14:modId xmlns:p14="http://schemas.microsoft.com/office/powerpoint/2010/main" val="3201362381"/>
              </p:ext>
            </p:extLst>
          </p:nvPr>
        </p:nvGraphicFramePr>
        <p:xfrm>
          <a:off x="234876" y="1441786"/>
          <a:ext cx="11383347" cy="3733165"/>
        </p:xfrm>
        <a:graphic>
          <a:graphicData uri="http://schemas.openxmlformats.org/drawingml/2006/table">
            <a:tbl>
              <a:tblPr firstRow="1" bandRow="1">
                <a:tableStyleId>{00A15C55-8517-42AA-B614-E9B94910E393}</a:tableStyleId>
              </a:tblPr>
              <a:tblGrid>
                <a:gridCol w="11383347">
                  <a:extLst>
                    <a:ext uri="{9D8B030D-6E8A-4147-A177-3AD203B41FA5}">
                      <a16:colId xmlns:a16="http://schemas.microsoft.com/office/drawing/2014/main" val="4255113001"/>
                    </a:ext>
                  </a:extLst>
                </a:gridCol>
              </a:tblGrid>
              <a:tr h="370840">
                <a:tc>
                  <a:txBody>
                    <a:bodyPr/>
                    <a:lstStyle/>
                    <a:p>
                      <a:pPr algn="ctr">
                        <a:lnSpc>
                          <a:spcPct val="150000"/>
                        </a:lnSpc>
                      </a:pPr>
                      <a:r>
                        <a:rPr lang="en-US" altLang="zh-CN" sz="2000" b="1" dirty="0">
                          <a:latin typeface="方正姚体" panose="02010601030101010101" pitchFamily="2" charset="-122"/>
                          <a:ea typeface="方正姚体" panose="02010601030101010101" pitchFamily="2" charset="-122"/>
                        </a:rPr>
                        <a:t>TES</a:t>
                      </a:r>
                      <a:r>
                        <a:rPr lang="zh-CN" altLang="en-US" sz="2000" b="1" dirty="0">
                          <a:latin typeface="方正姚体" panose="02010601030101010101" pitchFamily="2" charset="-122"/>
                          <a:ea typeface="方正姚体" panose="02010601030101010101" pitchFamily="2" charset="-122"/>
                        </a:rPr>
                        <a:t>开发和应用中的一些主要趋势</a:t>
                      </a:r>
                    </a:p>
                  </a:txBody>
                  <a:tcPr anchor="ctr"/>
                </a:tc>
                <a:extLst>
                  <a:ext uri="{0D108BD9-81ED-4DB2-BD59-A6C34878D82A}">
                    <a16:rowId xmlns:a16="http://schemas.microsoft.com/office/drawing/2014/main" val="1031475033"/>
                  </a:ext>
                </a:extLst>
              </a:tr>
              <a:tr h="370840">
                <a:tc>
                  <a:txBody>
                    <a:bodyPr/>
                    <a:lstStyle/>
                    <a:p>
                      <a:pPr algn="l">
                        <a:lnSpc>
                          <a:spcPct val="150000"/>
                        </a:lnSpc>
                      </a:pPr>
                      <a:r>
                        <a:rPr lang="en-US" altLang="zh-CN" sz="2000" b="1" dirty="0">
                          <a:latin typeface="方正姚体" panose="02010601030101010101" pitchFamily="2" charset="-122"/>
                          <a:ea typeface="方正姚体" panose="02010601030101010101" pitchFamily="2" charset="-122"/>
                        </a:rPr>
                        <a:t>1</a:t>
                      </a:r>
                      <a:r>
                        <a:rPr lang="zh-CN" altLang="en-US" sz="2000" b="1" dirty="0">
                          <a:latin typeface="方正姚体" panose="02010601030101010101" pitchFamily="2" charset="-122"/>
                          <a:ea typeface="方正姚体" panose="02010601030101010101" pitchFamily="2" charset="-122"/>
                        </a:rPr>
                        <a:t>、合理的热能存储已广泛用于数据中心，以改善系统和能源性能。</a:t>
                      </a:r>
                    </a:p>
                  </a:txBody>
                  <a:tcPr anchor="ctr"/>
                </a:tc>
                <a:extLst>
                  <a:ext uri="{0D108BD9-81ED-4DB2-BD59-A6C34878D82A}">
                    <a16:rowId xmlns:a16="http://schemas.microsoft.com/office/drawing/2014/main" val="52183503"/>
                  </a:ext>
                </a:extLst>
              </a:tr>
              <a:tr h="370840">
                <a:tc>
                  <a:txBody>
                    <a:bodyPr/>
                    <a:lstStyle/>
                    <a:p>
                      <a:pPr algn="l">
                        <a:lnSpc>
                          <a:spcPct val="150000"/>
                        </a:lnSpc>
                      </a:pPr>
                      <a:r>
                        <a:rPr lang="en-US" altLang="zh-CN" sz="2000" b="1" dirty="0">
                          <a:latin typeface="方正姚体" panose="02010601030101010101" pitchFamily="2" charset="-122"/>
                          <a:ea typeface="方正姚体" panose="02010601030101010101" pitchFamily="2" charset="-122"/>
                        </a:rPr>
                        <a:t>2</a:t>
                      </a:r>
                      <a:r>
                        <a:rPr lang="zh-CN" altLang="en-US" sz="2000" b="1" dirty="0">
                          <a:latin typeface="方正姚体" panose="02010601030101010101" pitchFamily="2" charset="-122"/>
                          <a:ea typeface="方正姚体" panose="02010601030101010101" pitchFamily="2" charset="-122"/>
                        </a:rPr>
                        <a:t>、基于</a:t>
                      </a:r>
                      <a:r>
                        <a:rPr lang="en-US" altLang="zh-CN" sz="2000" b="1" dirty="0">
                          <a:latin typeface="方正姚体" panose="02010601030101010101" pitchFamily="2" charset="-122"/>
                          <a:ea typeface="方正姚体" panose="02010601030101010101" pitchFamily="2" charset="-122"/>
                        </a:rPr>
                        <a:t>TES</a:t>
                      </a:r>
                      <a:r>
                        <a:rPr lang="zh-CN" altLang="en-US" sz="2000" b="1" dirty="0">
                          <a:latin typeface="方正姚体" panose="02010601030101010101" pitchFamily="2" charset="-122"/>
                          <a:ea typeface="方正姚体" panose="02010601030101010101" pitchFamily="2" charset="-122"/>
                        </a:rPr>
                        <a:t>的电子冷却技术具有最广泛的应用潜力，因为它可以导致更高效的无冷却器方法，并且废热可以直接利用，也可以通过热泵间接利用。吸收式制冷系统中的主动</a:t>
                      </a:r>
                      <a:r>
                        <a:rPr lang="en-US" altLang="zh-CN" sz="2000" b="1" dirty="0">
                          <a:latin typeface="方正姚体" panose="02010601030101010101" pitchFamily="2" charset="-122"/>
                          <a:ea typeface="方正姚体" panose="02010601030101010101" pitchFamily="2" charset="-122"/>
                        </a:rPr>
                        <a:t>TES</a:t>
                      </a:r>
                      <a:r>
                        <a:rPr lang="zh-CN" altLang="en-US" sz="2000" b="1" dirty="0">
                          <a:latin typeface="方正姚体" panose="02010601030101010101" pitchFamily="2" charset="-122"/>
                          <a:ea typeface="方正姚体" panose="02010601030101010101" pitchFamily="2" charset="-122"/>
                        </a:rPr>
                        <a:t>是一个很好的替代方案，在这种情况下，可以使用高温热源来驱动制冷系统。</a:t>
                      </a:r>
                    </a:p>
                  </a:txBody>
                  <a:tcPr anchor="ctr"/>
                </a:tc>
                <a:extLst>
                  <a:ext uri="{0D108BD9-81ED-4DB2-BD59-A6C34878D82A}">
                    <a16:rowId xmlns:a16="http://schemas.microsoft.com/office/drawing/2014/main" val="2733821131"/>
                  </a:ext>
                </a:extLst>
              </a:tr>
              <a:tr h="370840">
                <a:tc>
                  <a:txBody>
                    <a:bodyPr/>
                    <a:lstStyle/>
                    <a:p>
                      <a:pPr algn="l">
                        <a:lnSpc>
                          <a:spcPct val="150000"/>
                        </a:lnSpc>
                      </a:pPr>
                      <a:r>
                        <a:rPr lang="en-US" altLang="zh-CN" sz="2000" b="1" dirty="0">
                          <a:latin typeface="方正姚体" panose="02010601030101010101" pitchFamily="2" charset="-122"/>
                          <a:ea typeface="方正姚体" panose="02010601030101010101" pitchFamily="2" charset="-122"/>
                        </a:rPr>
                        <a:t>3</a:t>
                      </a:r>
                      <a:r>
                        <a:rPr lang="zh-CN" altLang="en-US" sz="2000" b="1" dirty="0">
                          <a:latin typeface="方正姚体" panose="02010601030101010101" pitchFamily="2" charset="-122"/>
                          <a:ea typeface="方正姚体" panose="02010601030101010101" pitchFamily="2" charset="-122"/>
                        </a:rPr>
                        <a:t>、热管技术和蒸发技术均无能耗，因此前景广阔。</a:t>
                      </a:r>
                    </a:p>
                  </a:txBody>
                  <a:tcPr anchor="ctr"/>
                </a:tc>
                <a:extLst>
                  <a:ext uri="{0D108BD9-81ED-4DB2-BD59-A6C34878D82A}">
                    <a16:rowId xmlns:a16="http://schemas.microsoft.com/office/drawing/2014/main" val="285695699"/>
                  </a:ext>
                </a:extLst>
              </a:tr>
              <a:tr h="370840">
                <a:tc>
                  <a:txBody>
                    <a:bodyPr/>
                    <a:lstStyle/>
                    <a:p>
                      <a:pPr algn="l">
                        <a:lnSpc>
                          <a:spcPct val="150000"/>
                        </a:lnSpc>
                      </a:pPr>
                      <a:r>
                        <a:rPr lang="en-US" altLang="zh-CN" sz="2000" b="1" dirty="0">
                          <a:latin typeface="方正姚体" panose="02010601030101010101" pitchFamily="2" charset="-122"/>
                          <a:ea typeface="方正姚体" panose="02010601030101010101" pitchFamily="2" charset="-122"/>
                        </a:rPr>
                        <a:t>4</a:t>
                      </a:r>
                      <a:r>
                        <a:rPr lang="zh-CN" altLang="en-US" sz="2000" b="1" dirty="0">
                          <a:latin typeface="方正姚体" panose="02010601030101010101" pitchFamily="2" charset="-122"/>
                          <a:ea typeface="方正姚体" panose="02010601030101010101" pitchFamily="2" charset="-122"/>
                        </a:rPr>
                        <a:t>、紧急冷却是</a:t>
                      </a:r>
                      <a:r>
                        <a:rPr lang="en-US" altLang="zh-CN" sz="2000" b="1" dirty="0">
                          <a:latin typeface="方正姚体" panose="02010601030101010101" pitchFamily="2" charset="-122"/>
                          <a:ea typeface="方正姚体" panose="02010601030101010101" pitchFamily="2" charset="-122"/>
                        </a:rPr>
                        <a:t>TES</a:t>
                      </a:r>
                      <a:r>
                        <a:rPr lang="zh-CN" altLang="en-US" sz="2000" b="1" dirty="0">
                          <a:latin typeface="方正姚体" panose="02010601030101010101" pitchFamily="2" charset="-122"/>
                          <a:ea typeface="方正姚体" panose="02010601030101010101" pitchFamily="2" charset="-122"/>
                        </a:rPr>
                        <a:t>在数据中心的主要应用目标之一。如果电源或冷却系统出现故障，则可确保冷却系统的安全性。</a:t>
                      </a:r>
                    </a:p>
                  </a:txBody>
                  <a:tcPr anchor="ctr"/>
                </a:tc>
                <a:extLst>
                  <a:ext uri="{0D108BD9-81ED-4DB2-BD59-A6C34878D82A}">
                    <a16:rowId xmlns:a16="http://schemas.microsoft.com/office/drawing/2014/main" val="2014564678"/>
                  </a:ext>
                </a:extLst>
              </a:tr>
            </a:tbl>
          </a:graphicData>
        </a:graphic>
      </p:graphicFrame>
    </p:spTree>
    <p:extLst>
      <p:ext uri="{BB962C8B-B14F-4D97-AF65-F5344CB8AC3E}">
        <p14:creationId xmlns:p14="http://schemas.microsoft.com/office/powerpoint/2010/main" val="40848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图片占位符 5"/>
          <p:cNvPicPr>
            <a:picLocks noGrp="1" noChangeAspect="1"/>
          </p:cNvPicPr>
          <p:nvPr>
            <p:ph type="pic" sz="quarter" idx="10"/>
          </p:nvPr>
        </p:nvPicPr>
        <p:blipFill>
          <a:blip r:embed="rId3"/>
          <a:stretch>
            <a:fillRect/>
          </a:stretch>
        </p:blipFill>
        <p:spPr>
          <a:xfrm>
            <a:off x="-6350" y="687388"/>
            <a:ext cx="12201525" cy="3328987"/>
          </a:xfrm>
          <a:ln/>
        </p:spPr>
      </p:pic>
      <p:grpSp>
        <p:nvGrpSpPr>
          <p:cNvPr id="109" name="组合 108"/>
          <p:cNvGrpSpPr/>
          <p:nvPr userDrawn="1"/>
        </p:nvGrpSpPr>
        <p:grpSpPr>
          <a:xfrm>
            <a:off x="8901826" y="3015024"/>
            <a:ext cx="2613498" cy="811504"/>
            <a:chOff x="-4066" y="2662628"/>
            <a:chExt cx="2057401" cy="781570"/>
          </a:xfrm>
        </p:grpSpPr>
        <p:sp>
          <p:nvSpPr>
            <p:cNvPr id="111" name="文本框 110"/>
            <p:cNvSpPr txBox="1"/>
            <p:nvPr/>
          </p:nvSpPr>
          <p:spPr>
            <a:xfrm>
              <a:off x="-4066" y="2897016"/>
              <a:ext cx="2057400" cy="547182"/>
            </a:xfrm>
            <a:prstGeom prst="rect">
              <a:avLst/>
            </a:prstGeom>
            <a:noFill/>
          </p:spPr>
          <p:txBody>
            <a:bodyPr wrap="none" rtlCol="0">
              <a:prstTxWarp prst="textPlain">
                <a:avLst/>
              </a:prstTxWarp>
              <a:spAutoFit/>
            </a:bodyPr>
            <a:lstStyle/>
            <a:p>
              <a:pPr fontAlgn="auto"/>
              <a:r>
                <a:rPr lang="en-US" altLang="zh-CN" sz="16600" b="1" strike="noStrike" noProof="1">
                  <a:solidFill>
                    <a:schemeClr val="bg1"/>
                  </a:solidFill>
                  <a:latin typeface="+mn-lt"/>
                  <a:ea typeface="+mn-ea"/>
                  <a:cs typeface="+mn-cs"/>
                </a:rPr>
                <a:t>REPORT</a:t>
              </a:r>
              <a:endParaRPr lang="zh-CN" altLang="en-US" sz="16600" b="1" strike="noStrike" noProof="1">
                <a:solidFill>
                  <a:schemeClr val="bg1"/>
                </a:solidFill>
                <a:latin typeface="+mn-lt"/>
              </a:endParaRPr>
            </a:p>
          </p:txBody>
        </p:sp>
        <p:sp>
          <p:nvSpPr>
            <p:cNvPr id="112" name="矩形 111"/>
            <p:cNvSpPr/>
            <p:nvPr/>
          </p:nvSpPr>
          <p:spPr>
            <a:xfrm>
              <a:off x="802304" y="2662628"/>
              <a:ext cx="1251031" cy="218355"/>
            </a:xfrm>
            <a:prstGeom prst="rect">
              <a:avLst/>
            </a:prstGeom>
            <a:noFill/>
          </p:spPr>
          <p:txBody>
            <a:bodyPr wrap="none" numCol="1" rtlCol="0">
              <a:prstTxWarp prst="textPlain">
                <a:avLst/>
              </a:prstTxWarp>
              <a:spAutoFit/>
            </a:bodyPr>
            <a:lstStyle/>
            <a:p>
              <a:pPr lvl="0" fontAlgn="auto"/>
              <a:r>
                <a:rPr lang="en-US" altLang="zh-CN" sz="16600" strike="noStrike" noProof="0" dirty="0">
                  <a:solidFill>
                    <a:schemeClr val="bg1"/>
                  </a:solidFill>
                  <a:latin typeface="+mn-lt"/>
                  <a:ea typeface="+mn-ea"/>
                  <a:cs typeface="+mn-cs"/>
                </a:rPr>
                <a:t>HUST</a:t>
              </a:r>
              <a:endParaRPr lang="en-US" altLang="zh-CN" sz="16600" strike="noStrike" noProof="0" dirty="0">
                <a:solidFill>
                  <a:schemeClr val="bg1"/>
                </a:solidFill>
                <a:latin typeface="+mn-lt"/>
              </a:endParaRPr>
            </a:p>
          </p:txBody>
        </p:sp>
      </p:grpSp>
      <p:sp>
        <p:nvSpPr>
          <p:cNvPr id="110" name="文本框 109"/>
          <p:cNvSpPr txBox="1"/>
          <p:nvPr userDrawn="1"/>
        </p:nvSpPr>
        <p:spPr>
          <a:xfrm>
            <a:off x="7178355" y="3058100"/>
            <a:ext cx="1606717" cy="768009"/>
          </a:xfrm>
          <a:prstGeom prst="rect">
            <a:avLst/>
          </a:prstGeom>
          <a:noFill/>
        </p:spPr>
        <p:txBody>
          <a:bodyPr wrap="none" rtlCol="0">
            <a:prstTxWarp prst="textPlain">
              <a:avLst/>
            </a:prstTxWarp>
            <a:spAutoFit/>
          </a:bodyPr>
          <a:lstStyle/>
          <a:p>
            <a:pPr fontAlgn="auto"/>
            <a:r>
              <a:rPr lang="en-US" altLang="zh-CN" sz="9600" noProof="1">
                <a:solidFill>
                  <a:schemeClr val="bg1"/>
                </a:solidFill>
                <a:latin typeface="Impact" panose="020B0806030902050204" pitchFamily="34" charset="0"/>
                <a:ea typeface="+mn-ea"/>
                <a:cs typeface="+mn-cs"/>
              </a:rPr>
              <a:t>2020</a:t>
            </a:r>
            <a:endParaRPr lang="zh-CN" altLang="en-US" sz="9600" noProof="1">
              <a:solidFill>
                <a:schemeClr val="bg1"/>
              </a:solidFill>
              <a:latin typeface="Impact" panose="020B0806030902050204" pitchFamily="34" charset="0"/>
            </a:endParaRPr>
          </a:p>
        </p:txBody>
      </p:sp>
      <p:pic>
        <p:nvPicPr>
          <p:cNvPr id="47108" name="图片 12"/>
          <p:cNvPicPr>
            <a:picLocks noChangeAspect="1"/>
          </p:cNvPicPr>
          <p:nvPr/>
        </p:nvPicPr>
        <p:blipFill>
          <a:blip r:embed="rId4"/>
          <a:stretch>
            <a:fillRect/>
          </a:stretch>
        </p:blipFill>
        <p:spPr>
          <a:xfrm>
            <a:off x="512763" y="301625"/>
            <a:ext cx="1511300" cy="1149350"/>
          </a:xfrm>
          <a:prstGeom prst="rect">
            <a:avLst/>
          </a:prstGeom>
          <a:noFill/>
          <a:ln w="9525">
            <a:noFill/>
          </a:ln>
        </p:spPr>
      </p:pic>
      <p:sp>
        <p:nvSpPr>
          <p:cNvPr id="14" name="文本框 13"/>
          <p:cNvSpPr txBox="1"/>
          <p:nvPr/>
        </p:nvSpPr>
        <p:spPr>
          <a:xfrm>
            <a:off x="187325" y="4146550"/>
            <a:ext cx="9467215" cy="768350"/>
          </a:xfrm>
          <a:prstGeom prst="rect">
            <a:avLst/>
          </a:prstGeom>
          <a:noFill/>
        </p:spPr>
        <p:txBody>
          <a:bodyPr wrap="square" rtlCol="0">
            <a:spAutoFit/>
            <a:scene3d>
              <a:camera prst="orthographicFront"/>
              <a:lightRig rig="threePt" dir="t"/>
            </a:scene3d>
            <a:sp3d contourW="12700"/>
          </a:bodyPr>
          <a:lstStyle/>
          <a:p>
            <a:pPr fontAlgn="auto">
              <a:defRPr/>
            </a:pPr>
            <a:r>
              <a:rPr lang="zh-CN" altLang="en-US" sz="4400" b="1" noProof="1">
                <a:solidFill>
                  <a:schemeClr val="accent1">
                    <a:lumMod val="75000"/>
                  </a:schemeClr>
                </a:solidFill>
                <a:latin typeface="方正姚体" panose="02010601030101010101" pitchFamily="2" charset="-122"/>
                <a:ea typeface="方正姚体" panose="02010601030101010101" pitchFamily="2" charset="-122"/>
              </a:rPr>
              <a:t>谢谢观看，欢迎各位老师批评指正</a:t>
            </a:r>
          </a:p>
        </p:txBody>
      </p:sp>
    </p:spTree>
    <p:extLst>
      <p:ext uri="{BB962C8B-B14F-4D97-AF65-F5344CB8AC3E}">
        <p14:creationId xmlns:p14="http://schemas.microsoft.com/office/powerpoint/2010/main" val="3411959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100000">
                                          <p:val>
                                            <p:strVal val="#ppt_x"/>
                                          </p:val>
                                        </p:tav>
                                      </p:tavLst>
                                    </p:anim>
                                    <p:anim calcmode="lin" valueType="num">
                                      <p:cBhvr>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342181" y="1781580"/>
            <a:ext cx="11510514" cy="334694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150000"/>
              </a:lnSpc>
            </a:pPr>
            <a:r>
              <a:rPr lang="en-US" altLang="zh-CN" b="1">
                <a:latin typeface="方正姚体" panose="02010601030101010101" pitchFamily="2" charset="-122"/>
                <a:ea typeface="方正姚体" panose="02010601030101010101" pitchFamily="2" charset="-122"/>
              </a:rPr>
              <a:t>·</a:t>
            </a:r>
            <a:r>
              <a:rPr lang="zh-CN" altLang="en-US" b="1">
                <a:latin typeface="方正姚体" panose="02010601030101010101" pitchFamily="2" charset="-122"/>
                <a:ea typeface="方正姚体" panose="02010601030101010101" pitchFamily="2" charset="-122"/>
              </a:rPr>
              <a:t>容纳计算服务器，网络设备，冷却设备，电源设备和其他相关设备的数据中心经历了快速增长，成为信息和通信技术不可或缺的一部分。由于大量的计算和数据交互，数据中心消耗了爆炸性的能量。数据中心的能耗在</a:t>
            </a:r>
            <a:r>
              <a:rPr lang="en-US" altLang="zh-CN" b="1">
                <a:latin typeface="方正姚体" panose="02010601030101010101" pitchFamily="2" charset="-122"/>
                <a:ea typeface="方正姚体" panose="02010601030101010101" pitchFamily="2" charset="-122"/>
              </a:rPr>
              <a:t>2011</a:t>
            </a:r>
            <a:r>
              <a:rPr lang="zh-CN" altLang="en-US" b="1">
                <a:latin typeface="方正姚体" panose="02010601030101010101" pitchFamily="2" charset="-122"/>
                <a:ea typeface="方正姚体" panose="02010601030101010101" pitchFamily="2" charset="-122"/>
              </a:rPr>
              <a:t>年约占全球总电力消耗的</a:t>
            </a:r>
            <a:r>
              <a:rPr lang="en-US" altLang="zh-CN" b="1">
                <a:latin typeface="方正姚体" panose="02010601030101010101" pitchFamily="2" charset="-122"/>
                <a:ea typeface="方正姚体" panose="02010601030101010101" pitchFamily="2" charset="-122"/>
              </a:rPr>
              <a:t>1.1</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-1.5</a:t>
            </a:r>
            <a:r>
              <a:rPr lang="zh-CN" altLang="en-US" b="1">
                <a:latin typeface="方正姚体" panose="02010601030101010101" pitchFamily="2" charset="-122"/>
                <a:ea typeface="方正姚体" panose="02010601030101010101" pitchFamily="2" charset="-122"/>
              </a:rPr>
              <a:t>％，并将以每两年翻一番的速度增长，直到</a:t>
            </a:r>
            <a:r>
              <a:rPr lang="en-US" altLang="zh-CN" b="1">
                <a:latin typeface="方正姚体" panose="02010601030101010101" pitchFamily="2" charset="-122"/>
                <a:ea typeface="方正姚体" panose="02010601030101010101" pitchFamily="2" charset="-122"/>
              </a:rPr>
              <a:t>2020</a:t>
            </a:r>
            <a:r>
              <a:rPr lang="zh-CN" altLang="en-US" b="1">
                <a:latin typeface="方正姚体" panose="02010601030101010101" pitchFamily="2" charset="-122"/>
                <a:ea typeface="方正姚体" panose="02010601030101010101" pitchFamily="2" charset="-122"/>
              </a:rPr>
              <a:t>年。在巨大的能耗中，冷却设备作为为服务器提供适当运行条件的主要基础架构之一，约占总消耗的</a:t>
            </a:r>
            <a:r>
              <a:rPr lang="en-US" altLang="zh-CN" b="1">
                <a:latin typeface="方正姚体" panose="02010601030101010101" pitchFamily="2" charset="-122"/>
                <a:ea typeface="方正姚体" panose="02010601030101010101" pitchFamily="2" charset="-122"/>
              </a:rPr>
              <a:t>30–40</a:t>
            </a:r>
            <a:r>
              <a:rPr lang="zh-CN" altLang="en-US" b="1">
                <a:latin typeface="方正姚体" panose="02010601030101010101" pitchFamily="2" charset="-122"/>
                <a:ea typeface="方正姚体" panose="02010601030101010101" pitchFamily="2" charset="-122"/>
              </a:rPr>
              <a:t>％，占第二大份额。数据中心冷却系统中的节能和能效提升迫在眉睫，并且已经实现了多种技术，包括自然冷却，空气分配优化，变频技术和储能技术。其中，热能存储是提高能源效率（并提高冷却系统的能效）的最有前途的技术之一，它克服了时间，温度或地点方面能源供需之间的许多不匹配问题。</a:t>
            </a:r>
            <a:endParaRPr lang="en-US" altLang="zh-CN" b="1">
              <a:latin typeface="方正姚体" panose="02010601030101010101" pitchFamily="2" charset="-122"/>
              <a:ea typeface="方正姚体" panose="02010601030101010101" pitchFamily="2" charset="-122"/>
            </a:endParaRPr>
          </a:p>
          <a:p>
            <a:pPr>
              <a:lnSpc>
                <a:spcPct val="150000"/>
              </a:lnSpc>
            </a:pP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集成能源系统的优势包括提高整体效率和可靠性，更好的经济可行性，更低的运营成本和更少的环境污染。</a:t>
            </a:r>
          </a:p>
        </p:txBody>
      </p:sp>
    </p:spTree>
    <p:extLst>
      <p:ext uri="{BB962C8B-B14F-4D97-AF65-F5344CB8AC3E}">
        <p14:creationId xmlns:p14="http://schemas.microsoft.com/office/powerpoint/2010/main" val="109317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3216" y="1430746"/>
            <a:ext cx="5641262" cy="3943511"/>
          </a:xfrm>
          <a:prstGeom prst="rect">
            <a:avLst/>
          </a:prstGeom>
        </p:spPr>
      </p:pic>
      <p:sp>
        <p:nvSpPr>
          <p:cNvPr id="10" name="文本框 9"/>
          <p:cNvSpPr txBox="1"/>
          <p:nvPr/>
        </p:nvSpPr>
        <p:spPr>
          <a:xfrm>
            <a:off x="1540240" y="336088"/>
            <a:ext cx="5615796" cy="584775"/>
          </a:xfrm>
          <a:prstGeom prst="rect">
            <a:avLst/>
          </a:prstGeom>
          <a:noFill/>
        </p:spPr>
        <p:txBody>
          <a:bodyPr wrap="square" rtlCol="0">
            <a:spAutoFit/>
          </a:bodyPr>
          <a:lstStyle/>
          <a:p>
            <a:r>
              <a:rPr lang="zh-CN" altLang="en-US" sz="3200" b="1">
                <a:latin typeface="方正姚体" panose="02010601030101010101" pitchFamily="2" charset="-122"/>
                <a:ea typeface="方正姚体" panose="02010601030101010101" pitchFamily="2" charset="-122"/>
              </a:rPr>
              <a:t>运行条件</a:t>
            </a:r>
          </a:p>
        </p:txBody>
      </p:sp>
      <p:sp>
        <p:nvSpPr>
          <p:cNvPr id="14" name="矩形 13"/>
          <p:cNvSpPr/>
          <p:nvPr/>
        </p:nvSpPr>
        <p:spPr>
          <a:xfrm>
            <a:off x="6028427" y="1524539"/>
            <a:ext cx="5940724" cy="383181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nSpc>
                <a:spcPct val="150000"/>
              </a:lnSpc>
            </a:pPr>
            <a:r>
              <a:rPr lang="zh-CN" altLang="en-US" b="1">
                <a:latin typeface="方正姚体" panose="02010601030101010101" pitchFamily="2" charset="-122"/>
                <a:ea typeface="方正姚体" panose="02010601030101010101" pitchFamily="2" charset="-122"/>
              </a:rPr>
              <a:t>冷却设备用于控制温度，湿度和颗粒浓度，从而为</a:t>
            </a:r>
            <a:r>
              <a:rPr lang="en-US" altLang="zh-CN" b="1">
                <a:latin typeface="方正姚体" panose="02010601030101010101" pitchFamily="2" charset="-122"/>
                <a:ea typeface="方正姚体" panose="02010601030101010101" pitchFamily="2" charset="-122"/>
              </a:rPr>
              <a:t>IT</a:t>
            </a:r>
            <a:r>
              <a:rPr lang="zh-CN" altLang="en-US" b="1">
                <a:latin typeface="方正姚体" panose="02010601030101010101" pitchFamily="2" charset="-122"/>
                <a:ea typeface="方正姚体" panose="02010601030101010101" pitchFamily="2" charset="-122"/>
              </a:rPr>
              <a:t>服务器创建合适的环境，这决定了数据中心运营的可靠性和效率。为了确保计算服务器的可靠和高效运行，美国供热，制冷和空调工程师协会（</a:t>
            </a:r>
            <a:r>
              <a:rPr lang="en-US" altLang="zh-CN" b="1">
                <a:latin typeface="方正姚体" panose="02010601030101010101" pitchFamily="2" charset="-122"/>
                <a:ea typeface="方正姚体" panose="02010601030101010101" pitchFamily="2" charset="-122"/>
              </a:rPr>
              <a:t>ASHRAE</a:t>
            </a:r>
            <a:r>
              <a:rPr lang="zh-CN" altLang="en-US" b="1">
                <a:latin typeface="方正姚体" panose="02010601030101010101" pitchFamily="2" charset="-122"/>
                <a:ea typeface="方正姚体" panose="02010601030101010101" pitchFamily="2" charset="-122"/>
              </a:rPr>
              <a:t>）制定了数据处理环境的散热指南。提议使用</a:t>
            </a:r>
            <a:r>
              <a:rPr lang="en-US" altLang="zh-CN" b="1">
                <a:latin typeface="方正姚体" panose="02010601030101010101" pitchFamily="2" charset="-122"/>
                <a:ea typeface="方正姚体" panose="02010601030101010101" pitchFamily="2" charset="-122"/>
              </a:rPr>
              <a:t>A1-A4</a:t>
            </a:r>
            <a:r>
              <a:rPr lang="zh-CN" altLang="en-US" b="1">
                <a:latin typeface="方正姚体" panose="02010601030101010101" pitchFamily="2" charset="-122"/>
                <a:ea typeface="方正姚体" panose="02010601030101010101" pitchFamily="2" charset="-122"/>
              </a:rPr>
              <a:t>类来定义数据中心在不同冷却水平下的合适温度和湿度设置范围，以及温度范围为</a:t>
            </a:r>
            <a:r>
              <a:rPr lang="en-US" altLang="zh-CN" b="1">
                <a:latin typeface="方正姚体" panose="02010601030101010101" pitchFamily="2" charset="-122"/>
                <a:ea typeface="方正姚体" panose="02010601030101010101" pitchFamily="2" charset="-122"/>
              </a:rPr>
              <a:t>18</a:t>
            </a:r>
            <a:r>
              <a:rPr lang="zh-CN" altLang="en-US" b="1">
                <a:latin typeface="方正姚体" panose="02010601030101010101" pitchFamily="2" charset="-122"/>
                <a:ea typeface="方正姚体" panose="02010601030101010101" pitchFamily="2" charset="-122"/>
              </a:rPr>
              <a:t>至</a:t>
            </a:r>
            <a:r>
              <a:rPr lang="en-US" altLang="zh-CN" b="1">
                <a:latin typeface="方正姚体" panose="02010601030101010101" pitchFamily="2" charset="-122"/>
                <a:ea typeface="方正姚体" panose="02010601030101010101" pitchFamily="2" charset="-122"/>
              </a:rPr>
              <a:t>27°C</a:t>
            </a:r>
            <a:r>
              <a:rPr lang="zh-CN" altLang="en-US" b="1">
                <a:latin typeface="方正姚体" panose="02010601030101010101" pitchFamily="2" charset="-122"/>
                <a:ea typeface="方正姚体" panose="02010601030101010101" pitchFamily="2" charset="-122"/>
              </a:rPr>
              <a:t>，湿度范围为</a:t>
            </a:r>
            <a:r>
              <a:rPr lang="en-US" altLang="zh-CN" b="1">
                <a:latin typeface="方正姚体" panose="02010601030101010101" pitchFamily="2" charset="-122"/>
                <a:ea typeface="方正姚体" panose="02010601030101010101" pitchFamily="2" charset="-122"/>
              </a:rPr>
              <a:t>-9°</a:t>
            </a:r>
            <a:r>
              <a:rPr lang="zh-CN" altLang="en-US" b="1">
                <a:latin typeface="方正姚体" panose="02010601030101010101" pitchFamily="2" charset="-122"/>
                <a:ea typeface="方正姚体" panose="02010601030101010101" pitchFamily="2" charset="-122"/>
              </a:rPr>
              <a:t>的室内环境。建议</a:t>
            </a:r>
            <a:r>
              <a:rPr lang="en-US" altLang="zh-CN" b="1">
                <a:latin typeface="方正姚体" panose="02010601030101010101" pitchFamily="2" charset="-122"/>
                <a:ea typeface="方正姚体" panose="02010601030101010101" pitchFamily="2" charset="-122"/>
              </a:rPr>
              <a:t>C-15°C DP</a:t>
            </a:r>
            <a:r>
              <a:rPr lang="zh-CN" altLang="en-US" b="1">
                <a:latin typeface="方正姚体" panose="02010601030101010101" pitchFamily="2" charset="-122"/>
                <a:ea typeface="方正姚体" panose="02010601030101010101" pitchFamily="2" charset="-122"/>
              </a:rPr>
              <a:t>（露点）和</a:t>
            </a:r>
            <a:r>
              <a:rPr lang="en-US" altLang="zh-CN" b="1">
                <a:latin typeface="方正姚体" panose="02010601030101010101" pitchFamily="2" charset="-122"/>
                <a:ea typeface="方正姚体" panose="02010601030101010101" pitchFamily="2" charset="-122"/>
              </a:rPr>
              <a:t>60</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RH</a:t>
            </a:r>
            <a:r>
              <a:rPr lang="zh-CN" altLang="en-US" b="1">
                <a:latin typeface="方正姚体" panose="02010601030101010101" pitchFamily="2" charset="-122"/>
                <a:ea typeface="方正姚体" panose="02010601030101010101" pitchFamily="2" charset="-122"/>
              </a:rPr>
              <a:t>（相对湿度）为最佳。冷却系统应为机房提供适当的温度和湿度，以保持系统的安全可靠运行。</a:t>
            </a:r>
          </a:p>
        </p:txBody>
      </p:sp>
    </p:spTree>
    <p:extLst>
      <p:ext uri="{BB962C8B-B14F-4D97-AF65-F5344CB8AC3E}">
        <p14:creationId xmlns:p14="http://schemas.microsoft.com/office/powerpoint/2010/main" val="75333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6" name="文本框 5"/>
          <p:cNvSpPr txBox="1"/>
          <p:nvPr/>
        </p:nvSpPr>
        <p:spPr>
          <a:xfrm>
            <a:off x="1540240" y="336088"/>
            <a:ext cx="5615796" cy="584775"/>
          </a:xfrm>
          <a:prstGeom prst="rect">
            <a:avLst/>
          </a:prstGeom>
          <a:noFill/>
        </p:spPr>
        <p:txBody>
          <a:bodyPr wrap="square" rtlCol="0">
            <a:spAutoFit/>
          </a:bodyPr>
          <a:lstStyle/>
          <a:p>
            <a:r>
              <a:rPr lang="zh-CN" altLang="en-US" sz="3200" b="1">
                <a:latin typeface="方正姚体" panose="02010601030101010101" pitchFamily="2" charset="-122"/>
                <a:ea typeface="方正姚体" panose="02010601030101010101" pitchFamily="2" charset="-122"/>
              </a:rPr>
              <a:t>高安全性和高冷却负荷的要求</a:t>
            </a:r>
          </a:p>
        </p:txBody>
      </p:sp>
      <p:graphicFrame>
        <p:nvGraphicFramePr>
          <p:cNvPr id="2" name="表格 1"/>
          <p:cNvGraphicFramePr>
            <a:graphicFrameLocks noGrp="1"/>
          </p:cNvGraphicFramePr>
          <p:nvPr>
            <p:extLst>
              <p:ext uri="{D42A27DB-BD31-4B8C-83A1-F6EECF244321}">
                <p14:modId xmlns:p14="http://schemas.microsoft.com/office/powerpoint/2010/main" val="1872223262"/>
              </p:ext>
            </p:extLst>
          </p:nvPr>
        </p:nvGraphicFramePr>
        <p:xfrm>
          <a:off x="396812" y="1280383"/>
          <a:ext cx="11102198" cy="2582545"/>
        </p:xfrm>
        <a:graphic>
          <a:graphicData uri="http://schemas.openxmlformats.org/drawingml/2006/table">
            <a:tbl>
              <a:tblPr firstRow="1" bandRow="1">
                <a:tableStyleId>{5C22544A-7EE6-4342-B048-85BDC9FD1C3A}</a:tableStyleId>
              </a:tblPr>
              <a:tblGrid>
                <a:gridCol w="5551099">
                  <a:extLst>
                    <a:ext uri="{9D8B030D-6E8A-4147-A177-3AD203B41FA5}">
                      <a16:colId xmlns:a16="http://schemas.microsoft.com/office/drawing/2014/main" val="20000"/>
                    </a:ext>
                  </a:extLst>
                </a:gridCol>
                <a:gridCol w="5551099">
                  <a:extLst>
                    <a:ext uri="{9D8B030D-6E8A-4147-A177-3AD203B41FA5}">
                      <a16:colId xmlns:a16="http://schemas.microsoft.com/office/drawing/2014/main" val="20001"/>
                    </a:ext>
                  </a:extLst>
                </a:gridCol>
              </a:tblGrid>
              <a:tr h="370840">
                <a:tc>
                  <a:txBody>
                    <a:bodyPr/>
                    <a:lstStyle/>
                    <a:p>
                      <a:pPr algn="ctr">
                        <a:lnSpc>
                          <a:spcPct val="150000"/>
                        </a:lnSpc>
                      </a:pPr>
                      <a:r>
                        <a:rPr lang="zh-CN" altLang="en-US" b="1">
                          <a:latin typeface="方正姚体" panose="02010601030101010101" pitchFamily="2" charset="-122"/>
                          <a:ea typeface="方正姚体" panose="02010601030101010101" pitchFamily="2" charset="-122"/>
                        </a:rPr>
                        <a:t>数据中心</a:t>
                      </a:r>
                    </a:p>
                  </a:txBody>
                  <a:tcPr anchor="ctr"/>
                </a:tc>
                <a:tc>
                  <a:txBody>
                    <a:bodyPr/>
                    <a:lstStyle/>
                    <a:p>
                      <a:pPr algn="ctr">
                        <a:lnSpc>
                          <a:spcPct val="150000"/>
                        </a:lnSpc>
                      </a:pPr>
                      <a:r>
                        <a:rPr lang="zh-CN" altLang="en-US" b="1">
                          <a:latin typeface="方正姚体" panose="02010601030101010101" pitchFamily="2" charset="-122"/>
                          <a:ea typeface="方正姚体" panose="02010601030101010101" pitchFamily="2" charset="-122"/>
                        </a:rPr>
                        <a:t>民用建筑</a:t>
                      </a:r>
                    </a:p>
                  </a:txBody>
                  <a:tcPr anchor="ctr"/>
                </a:tc>
                <a:extLst>
                  <a:ext uri="{0D108BD9-81ED-4DB2-BD59-A6C34878D82A}">
                    <a16:rowId xmlns:a16="http://schemas.microsoft.com/office/drawing/2014/main" val="10000"/>
                  </a:ext>
                </a:extLst>
              </a:tr>
              <a:tr h="370840">
                <a:tc>
                  <a:txBody>
                    <a:bodyPr/>
                    <a:lstStyle/>
                    <a:p>
                      <a:pPr>
                        <a:lnSpc>
                          <a:spcPct val="150000"/>
                        </a:lnSpc>
                      </a:pPr>
                      <a:r>
                        <a:rPr lang="zh-CN" altLang="en-US" b="1">
                          <a:latin typeface="方正姚体" panose="02010601030101010101" pitchFamily="2" charset="-122"/>
                          <a:ea typeface="方正姚体" panose="02010601030101010101" pitchFamily="2" charset="-122"/>
                        </a:rPr>
                        <a:t>冷却系统每天连续运行</a:t>
                      </a:r>
                      <a:r>
                        <a:rPr lang="en-US" altLang="zh-CN" b="1">
                          <a:latin typeface="方正姚体" panose="02010601030101010101" pitchFamily="2" charset="-122"/>
                          <a:ea typeface="方正姚体" panose="02010601030101010101" pitchFamily="2" charset="-122"/>
                        </a:rPr>
                        <a:t>24</a:t>
                      </a:r>
                      <a:r>
                        <a:rPr lang="zh-CN" altLang="en-US" b="1">
                          <a:latin typeface="方正姚体" panose="02010601030101010101" pitchFamily="2" charset="-122"/>
                          <a:ea typeface="方正姚体" panose="02010601030101010101" pitchFamily="2" charset="-122"/>
                        </a:rPr>
                        <a:t>小时，每年</a:t>
                      </a:r>
                      <a:r>
                        <a:rPr lang="en-US" altLang="zh-CN" b="1">
                          <a:latin typeface="方正姚体" panose="02010601030101010101" pitchFamily="2" charset="-122"/>
                          <a:ea typeface="方正姚体" panose="02010601030101010101" pitchFamily="2" charset="-122"/>
                        </a:rPr>
                        <a:t>365</a:t>
                      </a:r>
                      <a:r>
                        <a:rPr lang="zh-CN" altLang="en-US" b="1">
                          <a:latin typeface="方正姚体" panose="02010601030101010101" pitchFamily="2" charset="-122"/>
                          <a:ea typeface="方正姚体" panose="02010601030101010101" pitchFamily="2" charset="-122"/>
                        </a:rPr>
                        <a:t>天连续运行</a:t>
                      </a:r>
                    </a:p>
                  </a:txBody>
                  <a:tcPr anchor="ctr"/>
                </a:tc>
                <a:tc>
                  <a:txBody>
                    <a:bodyPr/>
                    <a:lstStyle/>
                    <a:p>
                      <a:pPr>
                        <a:lnSpc>
                          <a:spcPct val="150000"/>
                        </a:lnSpc>
                      </a:pPr>
                      <a:r>
                        <a:rPr lang="zh-CN" altLang="en-US" b="1">
                          <a:latin typeface="方正姚体" panose="02010601030101010101" pitchFamily="2" charset="-122"/>
                          <a:ea typeface="方正姚体" panose="02010601030101010101" pitchFamily="2" charset="-122"/>
                        </a:rPr>
                        <a:t>冷却系统仅在特定时间段（例如办公时间）运行</a:t>
                      </a:r>
                    </a:p>
                  </a:txBody>
                  <a:tcPr anchor="ctr"/>
                </a:tc>
                <a:extLst>
                  <a:ext uri="{0D108BD9-81ED-4DB2-BD59-A6C34878D82A}">
                    <a16:rowId xmlns:a16="http://schemas.microsoft.com/office/drawing/2014/main" val="10001"/>
                  </a:ext>
                </a:extLst>
              </a:tr>
              <a:tr h="370840">
                <a:tc>
                  <a:txBody>
                    <a:bodyPr/>
                    <a:lstStyle/>
                    <a:p>
                      <a:pPr>
                        <a:lnSpc>
                          <a:spcPct val="150000"/>
                        </a:lnSpc>
                      </a:pPr>
                      <a:r>
                        <a:rPr lang="zh-CN" altLang="en-US" b="1">
                          <a:latin typeface="方正姚体" panose="02010601030101010101" pitchFamily="2" charset="-122"/>
                          <a:ea typeface="方正姚体" panose="02010601030101010101" pitchFamily="2" charset="-122"/>
                        </a:rPr>
                        <a:t>中央处理器（</a:t>
                      </a:r>
                      <a:r>
                        <a:rPr lang="en-US" altLang="zh-CN" b="1">
                          <a:latin typeface="方正姚体" panose="02010601030101010101" pitchFamily="2" charset="-122"/>
                          <a:ea typeface="方正姚体" panose="02010601030101010101" pitchFamily="2" charset="-122"/>
                        </a:rPr>
                        <a:t>CPU</a:t>
                      </a:r>
                      <a:r>
                        <a:rPr lang="zh-CN" altLang="en-US" b="1">
                          <a:latin typeface="方正姚体" panose="02010601030101010101" pitchFamily="2" charset="-122"/>
                          <a:ea typeface="方正姚体" panose="02010601030101010101" pitchFamily="2" charset="-122"/>
                        </a:rPr>
                        <a:t>）的最高允许温度为</a:t>
                      </a:r>
                      <a:r>
                        <a:rPr lang="en-US" altLang="zh-CN" b="1">
                          <a:latin typeface="方正姚体" panose="02010601030101010101" pitchFamily="2" charset="-122"/>
                          <a:ea typeface="方正姚体" panose="02010601030101010101" pitchFamily="2" charset="-122"/>
                        </a:rPr>
                        <a:t>100°C</a:t>
                      </a:r>
                      <a:r>
                        <a:rPr lang="zh-CN" altLang="en-US" b="1">
                          <a:latin typeface="方正姚体" panose="02010601030101010101" pitchFamily="2" charset="-122"/>
                          <a:ea typeface="方正姚体" panose="02010601030101010101" pitchFamily="2" charset="-122"/>
                        </a:rPr>
                        <a:t>，并且冷却系统通常设计为将</a:t>
                      </a:r>
                      <a:r>
                        <a:rPr lang="en-US" altLang="zh-CN" b="1">
                          <a:latin typeface="方正姚体" panose="02010601030101010101" pitchFamily="2" charset="-122"/>
                          <a:ea typeface="方正姚体" panose="02010601030101010101" pitchFamily="2" charset="-122"/>
                        </a:rPr>
                        <a:t>CPU</a:t>
                      </a:r>
                      <a:r>
                        <a:rPr lang="zh-CN" altLang="en-US" b="1">
                          <a:latin typeface="方正姚体" panose="02010601030101010101" pitchFamily="2" charset="-122"/>
                          <a:ea typeface="方正姚体" panose="02010601030101010101" pitchFamily="2" charset="-122"/>
                        </a:rPr>
                        <a:t>温度保持在</a:t>
                      </a:r>
                      <a:r>
                        <a:rPr lang="en-US" altLang="zh-CN" b="1">
                          <a:latin typeface="方正姚体" panose="02010601030101010101" pitchFamily="2" charset="-122"/>
                          <a:ea typeface="方正姚体" panose="02010601030101010101" pitchFamily="2" charset="-122"/>
                        </a:rPr>
                        <a:t>85°C</a:t>
                      </a:r>
                      <a:r>
                        <a:rPr lang="zh-CN" altLang="en-US" b="1">
                          <a:latin typeface="方正姚体" panose="02010601030101010101" pitchFamily="2" charset="-122"/>
                          <a:ea typeface="方正姚体" panose="02010601030101010101" pitchFamily="2" charset="-122"/>
                        </a:rPr>
                        <a:t>以下</a:t>
                      </a:r>
                    </a:p>
                  </a:txBody>
                  <a:tcPr anchor="ctr"/>
                </a:tc>
                <a:tc>
                  <a:txBody>
                    <a:bodyPr/>
                    <a:lstStyle/>
                    <a:p>
                      <a:pPr>
                        <a:lnSpc>
                          <a:spcPct val="150000"/>
                        </a:lnSpc>
                      </a:pPr>
                      <a:r>
                        <a:rPr lang="zh-CN" altLang="en-US" b="1">
                          <a:latin typeface="方正姚体" panose="02010601030101010101" pitchFamily="2" charset="-122"/>
                          <a:ea typeface="方正姚体" panose="02010601030101010101" pitchFamily="2" charset="-122"/>
                        </a:rPr>
                        <a:t>对于人类居住环境，为了舒适起见，温度限制为</a:t>
                      </a:r>
                      <a:r>
                        <a:rPr lang="en-US" altLang="zh-CN" b="1">
                          <a:latin typeface="方正姚体" panose="02010601030101010101" pitchFamily="2" charset="-122"/>
                          <a:ea typeface="方正姚体" panose="02010601030101010101" pitchFamily="2" charset="-122"/>
                        </a:rPr>
                        <a:t>26°C</a:t>
                      </a:r>
                      <a:endParaRPr lang="zh-CN" altLang="en-US" b="1">
                        <a:latin typeface="方正姚体" panose="02010601030101010101" pitchFamily="2" charset="-122"/>
                        <a:ea typeface="方正姚体" panose="02010601030101010101" pitchFamily="2" charset="-122"/>
                      </a:endParaRPr>
                    </a:p>
                  </a:txBody>
                  <a:tcPr anchor="ctr"/>
                </a:tc>
                <a:extLst>
                  <a:ext uri="{0D108BD9-81ED-4DB2-BD59-A6C34878D82A}">
                    <a16:rowId xmlns:a16="http://schemas.microsoft.com/office/drawing/2014/main" val="10002"/>
                  </a:ext>
                </a:extLst>
              </a:tr>
              <a:tr h="370840">
                <a:tc>
                  <a:txBody>
                    <a:bodyPr/>
                    <a:lstStyle/>
                    <a:p>
                      <a:pPr>
                        <a:lnSpc>
                          <a:spcPct val="150000"/>
                        </a:lnSpc>
                      </a:pPr>
                      <a:r>
                        <a:rPr lang="zh-CN" altLang="en-US" b="1">
                          <a:latin typeface="方正姚体" panose="02010601030101010101" pitchFamily="2" charset="-122"/>
                          <a:ea typeface="方正姚体" panose="02010601030101010101" pitchFamily="2" charset="-122"/>
                        </a:rPr>
                        <a:t>液体冷却中，</a:t>
                      </a:r>
                      <a:r>
                        <a:rPr lang="en-US" altLang="zh-CN" b="1">
                          <a:latin typeface="方正姚体" panose="02010601030101010101" pitchFamily="2" charset="-122"/>
                          <a:ea typeface="方正姚体" panose="02010601030101010101" pitchFamily="2" charset="-122"/>
                        </a:rPr>
                        <a:t>15–25°C</a:t>
                      </a:r>
                      <a:r>
                        <a:rPr lang="zh-CN" altLang="en-US" b="1">
                          <a:latin typeface="方正姚体" panose="02010601030101010101" pitchFamily="2" charset="-122"/>
                          <a:ea typeface="方正姚体" panose="02010601030101010101" pitchFamily="2" charset="-122"/>
                        </a:rPr>
                        <a:t>的水就足够了</a:t>
                      </a:r>
                    </a:p>
                  </a:txBody>
                  <a:tcPr anchor="ctr"/>
                </a:tc>
                <a:tc>
                  <a:txBody>
                    <a:bodyPr/>
                    <a:lstStyle/>
                    <a:p>
                      <a:pPr>
                        <a:lnSpc>
                          <a:spcPct val="150000"/>
                        </a:lnSpc>
                      </a:pPr>
                      <a:r>
                        <a:rPr lang="zh-CN" altLang="en-US" b="1">
                          <a:latin typeface="方正姚体" panose="02010601030101010101" pitchFamily="2" charset="-122"/>
                          <a:ea typeface="方正姚体" panose="02010601030101010101" pitchFamily="2" charset="-122"/>
                        </a:rPr>
                        <a:t>冷却液需要</a:t>
                      </a:r>
                      <a:r>
                        <a:rPr lang="en-US" altLang="zh-CN" b="1">
                          <a:latin typeface="方正姚体" panose="02010601030101010101" pitchFamily="2" charset="-122"/>
                          <a:ea typeface="方正姚体" panose="02010601030101010101" pitchFamily="2" charset="-122"/>
                        </a:rPr>
                        <a:t>7°C</a:t>
                      </a:r>
                      <a:r>
                        <a:rPr lang="zh-CN" altLang="en-US" b="1">
                          <a:latin typeface="方正姚体" panose="02010601030101010101" pitchFamily="2" charset="-122"/>
                          <a:ea typeface="方正姚体" panose="02010601030101010101" pitchFamily="2" charset="-122"/>
                        </a:rPr>
                        <a:t>的水</a:t>
                      </a:r>
                    </a:p>
                  </a:txBody>
                  <a:tcPr anchor="ctr"/>
                </a:tc>
                <a:extLst>
                  <a:ext uri="{0D108BD9-81ED-4DB2-BD59-A6C34878D82A}">
                    <a16:rowId xmlns:a16="http://schemas.microsoft.com/office/drawing/2014/main" val="10003"/>
                  </a:ext>
                </a:extLst>
              </a:tr>
              <a:tr h="370840">
                <a:tc>
                  <a:txBody>
                    <a:bodyPr/>
                    <a:lstStyle/>
                    <a:p>
                      <a:pPr>
                        <a:lnSpc>
                          <a:spcPct val="150000"/>
                        </a:lnSpc>
                      </a:pPr>
                      <a:r>
                        <a:rPr lang="zh-CN" altLang="en-US" b="1">
                          <a:latin typeface="方正姚体" panose="02010601030101010101" pitchFamily="2" charset="-122"/>
                          <a:ea typeface="方正姚体" panose="02010601030101010101" pitchFamily="2" charset="-122"/>
                        </a:rPr>
                        <a:t>热密度可能达到</a:t>
                      </a:r>
                      <a:r>
                        <a:rPr lang="en-US" altLang="zh-CN" b="1">
                          <a:latin typeface="方正姚体" panose="02010601030101010101" pitchFamily="2" charset="-122"/>
                          <a:ea typeface="方正姚体" panose="02010601030101010101" pitchFamily="2" charset="-122"/>
                        </a:rPr>
                        <a:t>500-3000</a:t>
                      </a:r>
                      <a:r>
                        <a:rPr lang="zh-CN" altLang="en-US" b="1">
                          <a:latin typeface="方正姚体" panose="02010601030101010101" pitchFamily="2" charset="-122"/>
                          <a:ea typeface="方正姚体" panose="02010601030101010101" pitchFamily="2" charset="-122"/>
                        </a:rPr>
                        <a:t>瓦</a:t>
                      </a:r>
                      <a:r>
                        <a:rPr lang="en-US" altLang="zh-CN" b="1">
                          <a:latin typeface="方正姚体" panose="02010601030101010101" pitchFamily="2" charset="-122"/>
                          <a:ea typeface="方正姚体" panose="02010601030101010101" pitchFamily="2" charset="-122"/>
                        </a:rPr>
                        <a:t>/</a:t>
                      </a:r>
                      <a:r>
                        <a:rPr lang="zh-CN" altLang="en-US" b="1">
                          <a:latin typeface="方正姚体" panose="02010601030101010101" pitchFamily="2" charset="-122"/>
                          <a:ea typeface="方正姚体" panose="02010601030101010101" pitchFamily="2" charset="-122"/>
                        </a:rPr>
                        <a:t>平方米</a:t>
                      </a:r>
                    </a:p>
                  </a:txBody>
                  <a:tcPr anchor="ctr"/>
                </a:tc>
                <a:tc>
                  <a:txBody>
                    <a:bodyPr/>
                    <a:lstStyle/>
                    <a:p>
                      <a:pPr>
                        <a:lnSpc>
                          <a:spcPct val="150000"/>
                        </a:lnSpc>
                      </a:pPr>
                      <a:r>
                        <a:rPr lang="zh-CN" altLang="en-US" b="1">
                          <a:latin typeface="方正姚体" panose="02010601030101010101" pitchFamily="2" charset="-122"/>
                          <a:ea typeface="方正姚体" panose="02010601030101010101" pitchFamily="2" charset="-122"/>
                        </a:rPr>
                        <a:t>热密度为约</a:t>
                      </a:r>
                      <a:r>
                        <a:rPr lang="en-US" altLang="zh-CN" b="1">
                          <a:latin typeface="方正姚体" panose="02010601030101010101" pitchFamily="2" charset="-122"/>
                          <a:ea typeface="方正姚体" panose="02010601030101010101" pitchFamily="2" charset="-122"/>
                        </a:rPr>
                        <a:t>90-400</a:t>
                      </a:r>
                      <a:r>
                        <a:rPr lang="zh-CN" altLang="en-US" b="1">
                          <a:latin typeface="方正姚体" panose="02010601030101010101" pitchFamily="2" charset="-122"/>
                          <a:ea typeface="方正姚体" panose="02010601030101010101" pitchFamily="2" charset="-122"/>
                        </a:rPr>
                        <a:t>瓦</a:t>
                      </a:r>
                      <a:r>
                        <a:rPr lang="en-US" altLang="zh-CN" b="1">
                          <a:latin typeface="方正姚体" panose="02010601030101010101" pitchFamily="2" charset="-122"/>
                          <a:ea typeface="方正姚体" panose="02010601030101010101" pitchFamily="2" charset="-122"/>
                        </a:rPr>
                        <a:t>/</a:t>
                      </a:r>
                      <a:r>
                        <a:rPr lang="zh-CN" altLang="en-US" b="1">
                          <a:latin typeface="方正姚体" panose="02010601030101010101" pitchFamily="2" charset="-122"/>
                          <a:ea typeface="方正姚体" panose="02010601030101010101" pitchFamily="2" charset="-122"/>
                        </a:rPr>
                        <a:t>平方米</a:t>
                      </a:r>
                    </a:p>
                  </a:txBody>
                  <a:tcPr anchor="ctr"/>
                </a:tc>
                <a:extLst>
                  <a:ext uri="{0D108BD9-81ED-4DB2-BD59-A6C34878D82A}">
                    <a16:rowId xmlns:a16="http://schemas.microsoft.com/office/drawing/2014/main" val="10004"/>
                  </a:ext>
                </a:extLst>
              </a:tr>
            </a:tbl>
          </a:graphicData>
        </a:graphic>
      </p:graphicFrame>
      <p:sp>
        <p:nvSpPr>
          <p:cNvPr id="3" name="矩形 2"/>
          <p:cNvSpPr/>
          <p:nvPr/>
        </p:nvSpPr>
        <p:spPr>
          <a:xfrm>
            <a:off x="405442" y="4286223"/>
            <a:ext cx="11102196" cy="216982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50000"/>
              </a:lnSpc>
            </a:pPr>
            <a:r>
              <a:rPr lang="zh-CN" altLang="en-US" b="1">
                <a:latin typeface="方正姚体" panose="02010601030101010101" pitchFamily="2" charset="-122"/>
                <a:ea typeface="方正姚体" panose="02010601030101010101" pitchFamily="2" charset="-122"/>
              </a:rPr>
              <a:t>由于数据中心对温度变化更敏感，因此与民用建筑相比，冷却系统对可靠性的要求更为严格。因此，几乎所有数据中心都配备了应急冷却系统，该系统可以打开</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单元以在断电时释放冷能。紧急冷却是</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用于数据中心的主要应用之一，通常可以确保至少</a:t>
            </a:r>
            <a:r>
              <a:rPr lang="en-US" altLang="zh-CN" b="1">
                <a:latin typeface="方正姚体" panose="02010601030101010101" pitchFamily="2" charset="-122"/>
                <a:ea typeface="方正姚体" panose="02010601030101010101" pitchFamily="2" charset="-122"/>
              </a:rPr>
              <a:t>15</a:t>
            </a:r>
            <a:r>
              <a:rPr lang="zh-CN" altLang="en-US" b="1">
                <a:latin typeface="方正姚体" panose="02010601030101010101" pitchFamily="2" charset="-122"/>
                <a:ea typeface="方正姚体" panose="02010601030101010101" pitchFamily="2" charset="-122"/>
              </a:rPr>
              <a:t>分钟的系统安全性。</a:t>
            </a:r>
            <a:endParaRPr lang="en-US" altLang="zh-CN" b="1">
              <a:latin typeface="方正姚体" panose="02010601030101010101" pitchFamily="2" charset="-122"/>
              <a:ea typeface="方正姚体" panose="02010601030101010101" pitchFamily="2" charset="-122"/>
            </a:endParaRPr>
          </a:p>
          <a:p>
            <a:pPr>
              <a:lnSpc>
                <a:spcPct val="150000"/>
              </a:lnSpc>
            </a:pPr>
            <a:r>
              <a:rPr lang="zh-CN" altLang="en-US" b="1">
                <a:latin typeface="方正姚体" panose="02010601030101010101" pitchFamily="2" charset="-122"/>
                <a:ea typeface="方正姚体" panose="02010601030101010101" pitchFamily="2" charset="-122"/>
              </a:rPr>
              <a:t>数据中心对高安全性和高冷却负荷的要求导致了数据中心冷却系统作为一个独立领域的发展。与数据中心冷却系统集成的</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通常用于实现多目标，包括较低的成本和较高的操作安全性。</a:t>
            </a:r>
          </a:p>
        </p:txBody>
      </p:sp>
    </p:spTree>
    <p:extLst>
      <p:ext uri="{BB962C8B-B14F-4D97-AF65-F5344CB8AC3E}">
        <p14:creationId xmlns:p14="http://schemas.microsoft.com/office/powerpoint/2010/main" val="377298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6" name="文本框 5"/>
          <p:cNvSpPr txBox="1"/>
          <p:nvPr/>
        </p:nvSpPr>
        <p:spPr>
          <a:xfrm>
            <a:off x="1540240" y="336088"/>
            <a:ext cx="5615796" cy="584775"/>
          </a:xfrm>
          <a:prstGeom prst="rect">
            <a:avLst/>
          </a:prstGeom>
          <a:noFill/>
        </p:spPr>
        <p:txBody>
          <a:bodyPr wrap="square" rtlCol="0">
            <a:spAutoFit/>
          </a:bodyPr>
          <a:lstStyle/>
          <a:p>
            <a:r>
              <a:rPr lang="zh-CN" altLang="en-US" sz="3200" b="1">
                <a:latin typeface="方正姚体" panose="02010601030101010101" pitchFamily="2" charset="-122"/>
                <a:ea typeface="方正姚体" panose="02010601030101010101" pitchFamily="2" charset="-122"/>
              </a:rPr>
              <a:t>能量不匹配</a:t>
            </a:r>
          </a:p>
        </p:txBody>
      </p:sp>
      <p:graphicFrame>
        <p:nvGraphicFramePr>
          <p:cNvPr id="2" name="表格 1"/>
          <p:cNvGraphicFramePr>
            <a:graphicFrameLocks noGrp="1"/>
          </p:cNvGraphicFramePr>
          <p:nvPr>
            <p:extLst>
              <p:ext uri="{D42A27DB-BD31-4B8C-83A1-F6EECF244321}">
                <p14:modId xmlns:p14="http://schemas.microsoft.com/office/powerpoint/2010/main" val="1238703733"/>
              </p:ext>
            </p:extLst>
          </p:nvPr>
        </p:nvGraphicFramePr>
        <p:xfrm>
          <a:off x="100643" y="1017917"/>
          <a:ext cx="11855568" cy="4251198"/>
        </p:xfrm>
        <a:graphic>
          <a:graphicData uri="http://schemas.openxmlformats.org/drawingml/2006/table">
            <a:tbl>
              <a:tblPr firstRow="1" bandRow="1">
                <a:tableStyleId>{5C22544A-7EE6-4342-B048-85BDC9FD1C3A}</a:tableStyleId>
              </a:tblPr>
              <a:tblGrid>
                <a:gridCol w="11855568">
                  <a:extLst>
                    <a:ext uri="{9D8B030D-6E8A-4147-A177-3AD203B41FA5}">
                      <a16:colId xmlns:a16="http://schemas.microsoft.com/office/drawing/2014/main" val="20000"/>
                    </a:ext>
                  </a:extLst>
                </a:gridCol>
              </a:tblGrid>
              <a:tr h="314129">
                <a:tc>
                  <a:txBody>
                    <a:bodyPr/>
                    <a:lstStyle/>
                    <a:p>
                      <a:pPr algn="ctr">
                        <a:lnSpc>
                          <a:spcPct val="150000"/>
                        </a:lnSpc>
                      </a:pPr>
                      <a:r>
                        <a:rPr lang="zh-CN" altLang="en-US" b="1">
                          <a:latin typeface="方正姚体" panose="02010601030101010101" pitchFamily="2" charset="-122"/>
                          <a:ea typeface="方正姚体" panose="02010601030101010101" pitchFamily="2" charset="-122"/>
                        </a:rPr>
                        <a:t>数据中心运营期间，通常会发生五种供需不匹配的情况</a:t>
                      </a:r>
                    </a:p>
                  </a:txBody>
                  <a:tcPr anchor="ctr"/>
                </a:tc>
                <a:extLst>
                  <a:ext uri="{0D108BD9-81ED-4DB2-BD59-A6C34878D82A}">
                    <a16:rowId xmlns:a16="http://schemas.microsoft.com/office/drawing/2014/main" val="10000"/>
                  </a:ext>
                </a:extLst>
              </a:tr>
              <a:tr h="370840">
                <a:tc>
                  <a:txBody>
                    <a:bodyPr/>
                    <a:lstStyle/>
                    <a:p>
                      <a:pPr>
                        <a:lnSpc>
                          <a:spcPct val="150000"/>
                        </a:lnSpc>
                      </a:pPr>
                      <a:r>
                        <a:rPr lang="en-US" altLang="zh-CN" b="1">
                          <a:latin typeface="方正姚体" panose="02010601030101010101" pitchFamily="2" charset="-122"/>
                          <a:ea typeface="方正姚体" panose="02010601030101010101" pitchFamily="2" charset="-122"/>
                        </a:rPr>
                        <a:t>1</a:t>
                      </a:r>
                      <a:r>
                        <a:rPr lang="zh-CN" altLang="en-US" b="1">
                          <a:latin typeface="方正姚体" panose="02010601030101010101" pitchFamily="2" charset="-122"/>
                          <a:ea typeface="方正姚体" panose="02010601030101010101" pitchFamily="2" charset="-122"/>
                        </a:rPr>
                        <a:t>、与夜间相对较高的效率相比，白天传统制冷系统的效率较低。由于夜间环境温度较低，传统的制冷系统（包括空气源冷却器，水源冷却器和直接膨胀式空调）变得更加高效。</a:t>
                      </a:r>
                    </a:p>
                  </a:txBody>
                  <a:tcPr anchor="ctr"/>
                </a:tc>
                <a:extLst>
                  <a:ext uri="{0D108BD9-81ED-4DB2-BD59-A6C34878D82A}">
                    <a16:rowId xmlns:a16="http://schemas.microsoft.com/office/drawing/2014/main" val="10001"/>
                  </a:ext>
                </a:extLst>
              </a:tr>
              <a:tr h="370840">
                <a:tc>
                  <a:txBody>
                    <a:bodyPr/>
                    <a:lstStyle/>
                    <a:p>
                      <a:pPr>
                        <a:lnSpc>
                          <a:spcPct val="150000"/>
                        </a:lnSpc>
                      </a:pPr>
                      <a:r>
                        <a:rPr lang="en-US" altLang="zh-CN" b="1">
                          <a:latin typeface="方正姚体" panose="02010601030101010101" pitchFamily="2" charset="-122"/>
                          <a:ea typeface="方正姚体" panose="02010601030101010101" pitchFamily="2" charset="-122"/>
                        </a:rPr>
                        <a:t>2</a:t>
                      </a:r>
                      <a:r>
                        <a:rPr lang="zh-CN" altLang="en-US" b="1">
                          <a:latin typeface="方正姚体" panose="02010601030101010101" pitchFamily="2" charset="-122"/>
                          <a:ea typeface="方正姚体" panose="02010601030101010101" pitchFamily="2" charset="-122"/>
                        </a:rPr>
                        <a:t>、仅在晚上或寒冷季节才使用自然冷却。当室外温度低于室内温度时，只能使用自然冷却。它直接或间接在无新鲜空气侧的应用中发生。通常，仅当室内和室外的温度差达到</a:t>
                      </a:r>
                      <a:r>
                        <a:rPr lang="en-US" altLang="zh-CN" b="1">
                          <a:latin typeface="方正姚体" panose="02010601030101010101" pitchFamily="2" charset="-122"/>
                          <a:ea typeface="方正姚体" panose="02010601030101010101" pitchFamily="2" charset="-122"/>
                        </a:rPr>
                        <a:t>5–8°C</a:t>
                      </a:r>
                      <a:r>
                        <a:rPr lang="zh-CN" altLang="en-US" b="1">
                          <a:latin typeface="方正姚体" panose="02010601030101010101" pitchFamily="2" charset="-122"/>
                          <a:ea typeface="方正姚体" panose="02010601030101010101" pitchFamily="2" charset="-122"/>
                        </a:rPr>
                        <a:t>时，自然冷却才有效。</a:t>
                      </a:r>
                    </a:p>
                  </a:txBody>
                  <a:tcPr anchor="ctr"/>
                </a:tc>
                <a:extLst>
                  <a:ext uri="{0D108BD9-81ED-4DB2-BD59-A6C34878D82A}">
                    <a16:rowId xmlns:a16="http://schemas.microsoft.com/office/drawing/2014/main" val="10002"/>
                  </a:ext>
                </a:extLst>
              </a:tr>
              <a:tr h="370840">
                <a:tc>
                  <a:txBody>
                    <a:bodyPr/>
                    <a:lstStyle/>
                    <a:p>
                      <a:pPr>
                        <a:lnSpc>
                          <a:spcPct val="150000"/>
                        </a:lnSpc>
                      </a:pPr>
                      <a:r>
                        <a:rPr lang="en-US" altLang="zh-CN" b="1">
                          <a:latin typeface="方正姚体" panose="02010601030101010101" pitchFamily="2" charset="-122"/>
                          <a:ea typeface="方正姚体" panose="02010601030101010101" pitchFamily="2" charset="-122"/>
                        </a:rPr>
                        <a:t>3</a:t>
                      </a:r>
                      <a:r>
                        <a:rPr lang="zh-CN" altLang="en-US" b="1">
                          <a:latin typeface="方正姚体" panose="02010601030101010101" pitchFamily="2" charset="-122"/>
                          <a:ea typeface="方正姚体" panose="02010601030101010101" pitchFamily="2" charset="-122"/>
                        </a:rPr>
                        <a:t>、峰谷使用时间费率。由于夜间活动不活跃，许多国家的夜间电价比白天低得多。</a:t>
                      </a:r>
                      <a:endParaRPr lang="en-US" altLang="zh-CN" b="1">
                        <a:latin typeface="方正姚体" panose="02010601030101010101" pitchFamily="2" charset="-122"/>
                        <a:ea typeface="方正姚体" panose="02010601030101010101" pitchFamily="2" charset="-122"/>
                      </a:endParaRPr>
                    </a:p>
                  </a:txBody>
                  <a:tcPr anchor="ctr"/>
                </a:tc>
                <a:extLst>
                  <a:ext uri="{0D108BD9-81ED-4DB2-BD59-A6C34878D82A}">
                    <a16:rowId xmlns:a16="http://schemas.microsoft.com/office/drawing/2014/main" val="10003"/>
                  </a:ext>
                </a:extLst>
              </a:tr>
              <a:tr h="370840">
                <a:tc>
                  <a:txBody>
                    <a:bodyPr/>
                    <a:lstStyle/>
                    <a:p>
                      <a:pPr>
                        <a:lnSpc>
                          <a:spcPct val="150000"/>
                        </a:lnSpc>
                      </a:pPr>
                      <a:r>
                        <a:rPr lang="en-US" altLang="zh-CN" b="1">
                          <a:latin typeface="方正姚体" panose="02010601030101010101" pitchFamily="2" charset="-122"/>
                          <a:ea typeface="方正姚体" panose="02010601030101010101" pitchFamily="2" charset="-122"/>
                        </a:rPr>
                        <a:t>4</a:t>
                      </a:r>
                      <a:r>
                        <a:rPr lang="zh-CN" altLang="en-US" b="1">
                          <a:latin typeface="方正姚体" panose="02010601030101010101" pitchFamily="2" charset="-122"/>
                          <a:ea typeface="方正姚体" panose="02010601030101010101" pitchFamily="2" charset="-122"/>
                        </a:rPr>
                        <a:t>、白天数据中心的热负荷更高。为了防止服务器在较高的热负荷条件下发生故障，数据中心的冷却基础设施应具有辅助能力和系统，以应对最大的冷却负荷。</a:t>
                      </a:r>
                    </a:p>
                  </a:txBody>
                  <a:tcPr anchor="ctr"/>
                </a:tc>
                <a:extLst>
                  <a:ext uri="{0D108BD9-81ED-4DB2-BD59-A6C34878D82A}">
                    <a16:rowId xmlns:a16="http://schemas.microsoft.com/office/drawing/2014/main" val="10004"/>
                  </a:ext>
                </a:extLst>
              </a:tr>
              <a:tr h="370840">
                <a:tc>
                  <a:txBody>
                    <a:bodyPr/>
                    <a:lstStyle/>
                    <a:p>
                      <a:pPr>
                        <a:lnSpc>
                          <a:spcPct val="150000"/>
                        </a:lnSpc>
                      </a:pPr>
                      <a:r>
                        <a:rPr lang="en-US" altLang="zh-CN" b="1">
                          <a:latin typeface="方正姚体" panose="02010601030101010101" pitchFamily="2" charset="-122"/>
                          <a:ea typeface="方正姚体" panose="02010601030101010101" pitchFamily="2" charset="-122"/>
                        </a:rPr>
                        <a:t>5</a:t>
                      </a:r>
                      <a:r>
                        <a:rPr lang="zh-CN" altLang="en-US" b="1">
                          <a:latin typeface="方正姚体" panose="02010601030101010101" pitchFamily="2" charset="-122"/>
                          <a:ea typeface="方正姚体" panose="02010601030101010101" pitchFamily="2" charset="-122"/>
                        </a:rPr>
                        <a:t>、停电期间的挑战比正常操作下的挑战要严重得多，因为停电可能会对数据中心造成更严重的损害，例如服务器突然关闭和</a:t>
                      </a:r>
                      <a:r>
                        <a:rPr lang="en-US" altLang="zh-CN" b="1">
                          <a:latin typeface="方正姚体" panose="02010601030101010101" pitchFamily="2" charset="-122"/>
                          <a:ea typeface="方正姚体" panose="02010601030101010101" pitchFamily="2" charset="-122"/>
                        </a:rPr>
                        <a:t>IT</a:t>
                      </a:r>
                      <a:r>
                        <a:rPr lang="zh-CN" altLang="en-US" b="1">
                          <a:latin typeface="方正姚体" panose="02010601030101010101" pitchFamily="2" charset="-122"/>
                          <a:ea typeface="方正姚体" panose="02010601030101010101" pitchFamily="2" charset="-122"/>
                        </a:rPr>
                        <a:t>设备的根本破坏。因此，紧急冷却是维持数据中心可靠性的基石之一。</a:t>
                      </a:r>
                    </a:p>
                  </a:txBody>
                  <a:tcPr anchor="ctr"/>
                </a:tc>
                <a:extLst>
                  <a:ext uri="{0D108BD9-81ED-4DB2-BD59-A6C34878D82A}">
                    <a16:rowId xmlns:a16="http://schemas.microsoft.com/office/drawing/2014/main" val="10005"/>
                  </a:ext>
                </a:extLst>
              </a:tr>
            </a:tbl>
          </a:graphicData>
        </a:graphic>
      </p:graphicFrame>
      <p:sp>
        <p:nvSpPr>
          <p:cNvPr id="3" name="矩形 2"/>
          <p:cNvSpPr/>
          <p:nvPr/>
        </p:nvSpPr>
        <p:spPr>
          <a:xfrm>
            <a:off x="100643" y="5358862"/>
            <a:ext cx="11855568"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b="1">
                <a:latin typeface="方正姚体" panose="02010601030101010101" pitchFamily="2" charset="-122"/>
                <a:ea typeface="方正姚体" panose="02010601030101010101" pitchFamily="2" charset="-122"/>
              </a:rPr>
              <a:t>为了缓解以上这些“不匹配”的挑战，储能技术变得不可避免且功能强大，不仅可以提高能源利用效率，而且可以平衡能源供需之间的差异</a:t>
            </a:r>
            <a:r>
              <a:rPr lang="en-US" altLang="zh-CN" b="1">
                <a:latin typeface="方正姚体" panose="02010601030101010101" pitchFamily="2" charset="-122"/>
                <a:ea typeface="方正姚体" panose="02010601030101010101" pitchFamily="2" charset="-122"/>
              </a:rPr>
              <a:t>[35]</a:t>
            </a:r>
            <a:r>
              <a:rPr lang="zh-CN" altLang="en-US" b="1">
                <a:latin typeface="方正姚体" panose="02010601030101010101" pitchFamily="2" charset="-122"/>
                <a:ea typeface="方正姚体" panose="02010601030101010101" pitchFamily="2" charset="-122"/>
              </a:rPr>
              <a:t>。通常使用电能存储和热能存储（</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）。电能存储是进行建筑与电网互动的有效方法，就像不间断电源已在数据中心中使用多年一样，但是电池具有寿命短，环境污染等缺点。</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是长期保持清洁，对环境友好的另一种实现相同效果的方法。</a:t>
            </a:r>
          </a:p>
        </p:txBody>
      </p:sp>
    </p:spTree>
    <p:extLst>
      <p:ext uri="{BB962C8B-B14F-4D97-AF65-F5344CB8AC3E}">
        <p14:creationId xmlns:p14="http://schemas.microsoft.com/office/powerpoint/2010/main" val="423352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1540240" y="384612"/>
            <a:ext cx="8909811" cy="584775"/>
          </a:xfrm>
          <a:prstGeom prst="rect">
            <a:avLst/>
          </a:prstGeom>
        </p:spPr>
        <p:txBody>
          <a:bodyPr wrap="none">
            <a:spAutoFit/>
          </a:bodyPr>
          <a:lstStyle/>
          <a:p>
            <a:r>
              <a:rPr lang="zh-CN" altLang="en-US" sz="3200" b="1">
                <a:latin typeface="方正姚体" panose="02010601030101010101" pitchFamily="2" charset="-122"/>
                <a:ea typeface="方正姚体" panose="02010601030101010101" pitchFamily="2" charset="-122"/>
              </a:rPr>
              <a:t>显热能量存储（</a:t>
            </a:r>
            <a:r>
              <a:rPr lang="en-US" altLang="zh-CN" sz="3200" b="1">
                <a:latin typeface="方正姚体" panose="02010601030101010101" pitchFamily="2" charset="-122"/>
                <a:ea typeface="方正姚体" panose="02010601030101010101" pitchFamily="2" charset="-122"/>
              </a:rPr>
              <a:t>STES</a:t>
            </a:r>
            <a:r>
              <a:rPr lang="zh-CN" altLang="en-US" sz="3200" b="1">
                <a:latin typeface="方正姚体" panose="02010601030101010101" pitchFamily="2" charset="-122"/>
                <a:ea typeface="方正姚体" panose="02010601030101010101" pitchFamily="2" charset="-122"/>
              </a:rPr>
              <a:t>）和潜热能量存储（</a:t>
            </a:r>
            <a:r>
              <a:rPr lang="en-US" altLang="zh-CN" sz="3200" b="1">
                <a:latin typeface="方正姚体" panose="02010601030101010101" pitchFamily="2" charset="-122"/>
                <a:ea typeface="方正姚体" panose="02010601030101010101" pitchFamily="2" charset="-122"/>
              </a:rPr>
              <a:t>LTES</a:t>
            </a:r>
            <a:r>
              <a:rPr lang="zh-CN" altLang="en-US" sz="3200" b="1">
                <a:latin typeface="方正姚体" panose="02010601030101010101" pitchFamily="2" charset="-122"/>
                <a:ea typeface="方正姚体" panose="02010601030101010101" pitchFamily="2" charset="-122"/>
              </a:rPr>
              <a:t>）</a:t>
            </a:r>
          </a:p>
        </p:txBody>
      </p:sp>
      <p:sp>
        <p:nvSpPr>
          <p:cNvPr id="3" name="矩形 2"/>
          <p:cNvSpPr/>
          <p:nvPr/>
        </p:nvSpPr>
        <p:spPr>
          <a:xfrm>
            <a:off x="100643" y="1097724"/>
            <a:ext cx="11855568"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50000"/>
              </a:lnSpc>
            </a:pPr>
            <a:r>
              <a:rPr lang="zh-CN" altLang="en-US" b="1">
                <a:latin typeface="方正姚体" panose="02010601030101010101" pitchFamily="2" charset="-122"/>
                <a:ea typeface="方正姚体" panose="02010601030101010101" pitchFamily="2" charset="-122"/>
              </a:rPr>
              <a:t>通常，</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分为物理存储和化学存储。当前，各种热化学能量存储材料处于开发阶段，并且这种系统还没有商业可用。数据中心广泛使用的是物理能量存储。物理能量存储又分为显热能量存储（</a:t>
            </a:r>
            <a:r>
              <a:rPr lang="en-US" altLang="zh-CN" b="1">
                <a:latin typeface="方正姚体" panose="02010601030101010101" pitchFamily="2" charset="-122"/>
                <a:ea typeface="方正姚体" panose="02010601030101010101" pitchFamily="2" charset="-122"/>
              </a:rPr>
              <a:t>STES</a:t>
            </a:r>
            <a:r>
              <a:rPr lang="zh-CN" altLang="en-US" b="1">
                <a:latin typeface="方正姚体" panose="02010601030101010101" pitchFamily="2" charset="-122"/>
                <a:ea typeface="方正姚体" panose="02010601030101010101" pitchFamily="2" charset="-122"/>
              </a:rPr>
              <a:t>）和潜热能量存储（</a:t>
            </a:r>
            <a:r>
              <a:rPr lang="en-US" altLang="zh-CN" b="1">
                <a:latin typeface="方正姚体" panose="02010601030101010101" pitchFamily="2" charset="-122"/>
                <a:ea typeface="方正姚体" panose="02010601030101010101" pitchFamily="2" charset="-122"/>
              </a:rPr>
              <a:t>LTES</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LTES</a:t>
            </a:r>
            <a:r>
              <a:rPr lang="zh-CN" altLang="en-US" b="1">
                <a:latin typeface="方正姚体" panose="02010601030101010101" pitchFamily="2" charset="-122"/>
                <a:ea typeface="方正姚体" panose="02010601030101010101" pitchFamily="2" charset="-122"/>
              </a:rPr>
              <a:t>的商业可行性受到材料特性及其初始成本的限制，这与数据中心中主要采用的</a:t>
            </a:r>
            <a:r>
              <a:rPr lang="en-US" altLang="zh-CN" b="1">
                <a:latin typeface="方正姚体" panose="02010601030101010101" pitchFamily="2" charset="-122"/>
                <a:ea typeface="方正姚体" panose="02010601030101010101" pitchFamily="2" charset="-122"/>
              </a:rPr>
              <a:t>STES</a:t>
            </a:r>
            <a:r>
              <a:rPr lang="zh-CN" altLang="en-US" b="1">
                <a:latin typeface="方正姚体" panose="02010601030101010101" pitchFamily="2" charset="-122"/>
                <a:ea typeface="方正姚体" panose="02010601030101010101" pitchFamily="2" charset="-122"/>
              </a:rPr>
              <a:t>相反。</a:t>
            </a:r>
            <a:r>
              <a:rPr lang="en-US" altLang="zh-CN" b="1">
                <a:latin typeface="方正姚体" panose="02010601030101010101" pitchFamily="2" charset="-122"/>
                <a:ea typeface="方正姚体" panose="02010601030101010101" pitchFamily="2" charset="-122"/>
              </a:rPr>
              <a:t>STES</a:t>
            </a:r>
            <a:r>
              <a:rPr lang="zh-CN" altLang="en-US" b="1">
                <a:latin typeface="方正姚体" panose="02010601030101010101" pitchFamily="2" charset="-122"/>
                <a:ea typeface="方正姚体" panose="02010601030101010101" pitchFamily="2" charset="-122"/>
              </a:rPr>
              <a:t>通过其温度变化来存储热能，其中水通常被用作存储材料。通过使用诸如冰的相变材料（</a:t>
            </a:r>
            <a:r>
              <a:rPr lang="en-US" altLang="zh-CN" b="1">
                <a:latin typeface="方正姚体" panose="02010601030101010101" pitchFamily="2" charset="-122"/>
                <a:ea typeface="方正姚体" panose="02010601030101010101" pitchFamily="2" charset="-122"/>
              </a:rPr>
              <a:t>PCM</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LTES</a:t>
            </a:r>
            <a:r>
              <a:rPr lang="zh-CN" altLang="en-US" b="1">
                <a:latin typeface="方正姚体" panose="02010601030101010101" pitchFamily="2" charset="-122"/>
                <a:ea typeface="方正姚体" panose="02010601030101010101" pitchFamily="2" charset="-122"/>
              </a:rPr>
              <a:t>几乎等温地积累了热能。</a:t>
            </a:r>
          </a:p>
        </p:txBody>
      </p:sp>
      <p:sp>
        <p:nvSpPr>
          <p:cNvPr id="4" name="矩形 3"/>
          <p:cNvSpPr/>
          <p:nvPr/>
        </p:nvSpPr>
        <p:spPr>
          <a:xfrm>
            <a:off x="100643" y="2927392"/>
            <a:ext cx="11855568"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nSpc>
                <a:spcPct val="150000"/>
              </a:lnSpc>
            </a:pPr>
            <a:r>
              <a:rPr lang="en-US" altLang="zh-CN" b="1">
                <a:latin typeface="方正姚体" panose="02010601030101010101" pitchFamily="2" charset="-122"/>
                <a:ea typeface="方正姚体" panose="02010601030101010101" pitchFamily="2" charset="-122"/>
              </a:rPr>
              <a:t>STES</a:t>
            </a:r>
            <a:r>
              <a:rPr lang="zh-CN" altLang="en-US" b="1">
                <a:latin typeface="方正姚体" panose="02010601030101010101" pitchFamily="2" charset="-122"/>
                <a:ea typeface="方正姚体" panose="02010601030101010101" pitchFamily="2" charset="-122"/>
              </a:rPr>
              <a:t>通过改变材料温度来节省热能，并且存储材料在存储过程中不会发生相变。在充电和放电过程中，存储的热能数量与温度差和比热容量成正比。可以定义为</a:t>
            </a:r>
          </a:p>
        </p:txBody>
      </p:sp>
      <p:pic>
        <p:nvPicPr>
          <p:cNvPr id="5" name="图片 4"/>
          <p:cNvPicPr>
            <a:picLocks noChangeAspect="1"/>
          </p:cNvPicPr>
          <p:nvPr/>
        </p:nvPicPr>
        <p:blipFill>
          <a:blip r:embed="rId6"/>
          <a:stretch>
            <a:fillRect/>
          </a:stretch>
        </p:blipFill>
        <p:spPr>
          <a:xfrm>
            <a:off x="4409153" y="3926064"/>
            <a:ext cx="2828571" cy="714286"/>
          </a:xfrm>
          <a:prstGeom prst="rect">
            <a:avLst/>
          </a:prstGeom>
        </p:spPr>
      </p:pic>
      <p:sp>
        <p:nvSpPr>
          <p:cNvPr id="10" name="矩形 9"/>
          <p:cNvSpPr/>
          <p:nvPr/>
        </p:nvSpPr>
        <p:spPr>
          <a:xfrm>
            <a:off x="100643" y="4587123"/>
            <a:ext cx="11855568" cy="85395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nSpc>
                <a:spcPct val="150000"/>
              </a:lnSpc>
            </a:pPr>
            <a:r>
              <a:rPr lang="zh-CN" altLang="en-US" b="1">
                <a:latin typeface="方正姚体" panose="02010601030101010101" pitchFamily="2" charset="-122"/>
                <a:ea typeface="方正姚体" panose="02010601030101010101" pitchFamily="2" charset="-122"/>
              </a:rPr>
              <a:t>当存储材料经历从一种物理状态到另一种物理状态的相变过程时，</a:t>
            </a:r>
            <a:r>
              <a:rPr lang="en-US" altLang="zh-CN" b="1">
                <a:latin typeface="方正姚体" panose="02010601030101010101" pitchFamily="2" charset="-122"/>
                <a:ea typeface="方正姚体" panose="02010601030101010101" pitchFamily="2" charset="-122"/>
              </a:rPr>
              <a:t>LTES</a:t>
            </a:r>
            <a:r>
              <a:rPr lang="zh-CN" altLang="en-US" b="1">
                <a:latin typeface="方正姚体" panose="02010601030101010101" pitchFamily="2" charset="-122"/>
                <a:ea typeface="方正姚体" panose="02010601030101010101" pitchFamily="2" charset="-122"/>
              </a:rPr>
              <a:t>会存储热能。热能存储容量包括随温度差而变化的部分和由存储材料的相变引起的部分。能量公式如下：</a:t>
            </a:r>
          </a:p>
        </p:txBody>
      </p:sp>
      <p:pic>
        <p:nvPicPr>
          <p:cNvPr id="6" name="图片 5"/>
          <p:cNvPicPr>
            <a:picLocks noChangeAspect="1"/>
          </p:cNvPicPr>
          <p:nvPr/>
        </p:nvPicPr>
        <p:blipFill>
          <a:blip r:embed="rId7"/>
          <a:stretch>
            <a:fillRect/>
          </a:stretch>
        </p:blipFill>
        <p:spPr>
          <a:xfrm>
            <a:off x="4085621" y="5520655"/>
            <a:ext cx="3819048" cy="676190"/>
          </a:xfrm>
          <a:prstGeom prst="rect">
            <a:avLst/>
          </a:prstGeom>
        </p:spPr>
      </p:pic>
    </p:spTree>
    <p:extLst>
      <p:ext uri="{BB962C8B-B14F-4D97-AF65-F5344CB8AC3E}">
        <p14:creationId xmlns:p14="http://schemas.microsoft.com/office/powerpoint/2010/main" val="253328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1540240" y="283153"/>
            <a:ext cx="5799986" cy="646331"/>
          </a:xfrm>
          <a:prstGeom prst="rect">
            <a:avLst/>
          </a:prstGeom>
        </p:spPr>
        <p:txBody>
          <a:bodyPr wrap="none">
            <a:spAutoFit/>
          </a:bodyPr>
          <a:lstStyle/>
          <a:p>
            <a:r>
              <a:rPr lang="zh-CN" altLang="en-US" sz="3600" b="1">
                <a:latin typeface="方正姚体" panose="02010601030101010101" pitchFamily="2" charset="-122"/>
                <a:ea typeface="方正姚体" panose="02010601030101010101" pitchFamily="2" charset="-122"/>
              </a:rPr>
              <a:t>被动</a:t>
            </a:r>
            <a:r>
              <a:rPr lang="en-US" altLang="zh-CN" sz="3600" b="1">
                <a:latin typeface="方正姚体" panose="02010601030101010101" pitchFamily="2" charset="-122"/>
                <a:ea typeface="方正姚体" panose="02010601030101010101" pitchFamily="2" charset="-122"/>
              </a:rPr>
              <a:t>TES</a:t>
            </a:r>
            <a:r>
              <a:rPr lang="zh-CN" altLang="en-US" sz="3600" b="1">
                <a:latin typeface="方正姚体" panose="02010601030101010101" pitchFamily="2" charset="-122"/>
                <a:ea typeface="方正姚体" panose="02010601030101010101" pitchFamily="2" charset="-122"/>
              </a:rPr>
              <a:t>技术和主动</a:t>
            </a:r>
            <a:r>
              <a:rPr lang="en-US" altLang="zh-CN" sz="3600" b="1">
                <a:latin typeface="方正姚体" panose="02010601030101010101" pitchFamily="2" charset="-122"/>
                <a:ea typeface="方正姚体" panose="02010601030101010101" pitchFamily="2" charset="-122"/>
              </a:rPr>
              <a:t>TES</a:t>
            </a:r>
            <a:r>
              <a:rPr lang="zh-CN" altLang="en-US" sz="3600" b="1">
                <a:latin typeface="方正姚体" panose="02010601030101010101" pitchFamily="2" charset="-122"/>
                <a:ea typeface="方正姚体" panose="02010601030101010101" pitchFamily="2" charset="-122"/>
              </a:rPr>
              <a:t>技术</a:t>
            </a:r>
          </a:p>
        </p:txBody>
      </p:sp>
      <p:graphicFrame>
        <p:nvGraphicFramePr>
          <p:cNvPr id="3" name="表格 2"/>
          <p:cNvGraphicFramePr>
            <a:graphicFrameLocks noGrp="1"/>
          </p:cNvGraphicFramePr>
          <p:nvPr>
            <p:extLst>
              <p:ext uri="{D42A27DB-BD31-4B8C-83A1-F6EECF244321}">
                <p14:modId xmlns:p14="http://schemas.microsoft.com/office/powerpoint/2010/main" val="994695730"/>
              </p:ext>
            </p:extLst>
          </p:nvPr>
        </p:nvGraphicFramePr>
        <p:xfrm>
          <a:off x="474783" y="1194451"/>
          <a:ext cx="10770578" cy="5028692"/>
        </p:xfrm>
        <a:graphic>
          <a:graphicData uri="http://schemas.openxmlformats.org/drawingml/2006/table">
            <a:tbl>
              <a:tblPr firstRow="1" bandRow="1">
                <a:tableStyleId>{5C22544A-7EE6-4342-B048-85BDC9FD1C3A}</a:tableStyleId>
              </a:tblPr>
              <a:tblGrid>
                <a:gridCol w="5385289">
                  <a:extLst>
                    <a:ext uri="{9D8B030D-6E8A-4147-A177-3AD203B41FA5}">
                      <a16:colId xmlns:a16="http://schemas.microsoft.com/office/drawing/2014/main" val="20000"/>
                    </a:ext>
                  </a:extLst>
                </a:gridCol>
                <a:gridCol w="5385289">
                  <a:extLst>
                    <a:ext uri="{9D8B030D-6E8A-4147-A177-3AD203B41FA5}">
                      <a16:colId xmlns:a16="http://schemas.microsoft.com/office/drawing/2014/main" val="20001"/>
                    </a:ext>
                  </a:extLst>
                </a:gridCol>
              </a:tblGrid>
              <a:tr h="370840">
                <a:tc>
                  <a:txBody>
                    <a:bodyPr/>
                    <a:lstStyle/>
                    <a:p>
                      <a:pPr algn="ctr">
                        <a:lnSpc>
                          <a:spcPct val="150000"/>
                        </a:lnSpc>
                      </a:pPr>
                      <a:r>
                        <a:rPr lang="zh-CN" altLang="en-US" b="1">
                          <a:latin typeface="方正姚体" panose="02010601030101010101" pitchFamily="2" charset="-122"/>
                          <a:ea typeface="方正姚体" panose="02010601030101010101" pitchFamily="2" charset="-122"/>
                        </a:rPr>
                        <a:t>被动</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技术</a:t>
                      </a:r>
                    </a:p>
                  </a:txBody>
                  <a:tcPr anchor="ctr"/>
                </a:tc>
                <a:tc>
                  <a:txBody>
                    <a:bodyPr/>
                    <a:lstStyle/>
                    <a:p>
                      <a:pPr algn="ctr">
                        <a:lnSpc>
                          <a:spcPct val="150000"/>
                        </a:lnSpc>
                      </a:pPr>
                      <a:r>
                        <a:rPr lang="zh-CN" altLang="en-US" b="1">
                          <a:latin typeface="方正姚体" panose="02010601030101010101" pitchFamily="2" charset="-122"/>
                          <a:ea typeface="方正姚体" panose="02010601030101010101" pitchFamily="2" charset="-122"/>
                        </a:rPr>
                        <a:t>主动</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技术</a:t>
                      </a:r>
                    </a:p>
                  </a:txBody>
                  <a:tcPr anchor="ctr"/>
                </a:tc>
                <a:extLst>
                  <a:ext uri="{0D108BD9-81ED-4DB2-BD59-A6C34878D82A}">
                    <a16:rowId xmlns:a16="http://schemas.microsoft.com/office/drawing/2014/main" val="10000"/>
                  </a:ext>
                </a:extLst>
              </a:tr>
              <a:tr h="370840">
                <a:tc>
                  <a:txBody>
                    <a:bodyPr/>
                    <a:lstStyle/>
                    <a:p>
                      <a:pPr>
                        <a:lnSpc>
                          <a:spcPct val="150000"/>
                        </a:lnSpc>
                      </a:pPr>
                      <a:r>
                        <a:rPr lang="zh-CN" altLang="en-US" b="1">
                          <a:latin typeface="方正姚体" panose="02010601030101010101" pitchFamily="2" charset="-122"/>
                          <a:ea typeface="方正姚体" panose="02010601030101010101" pitchFamily="2" charset="-122"/>
                        </a:rPr>
                        <a:t>被动</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通常用于数据中心内部，与冷却终端相对应并与气流耦合</a:t>
                      </a:r>
                    </a:p>
                  </a:txBody>
                  <a:tcPr anchor="ctr"/>
                </a:tc>
                <a:tc>
                  <a:txBody>
                    <a:bodyPr/>
                    <a:lstStyle/>
                    <a:p>
                      <a:pPr>
                        <a:lnSpc>
                          <a:spcPct val="150000"/>
                        </a:lnSpc>
                      </a:pPr>
                      <a:r>
                        <a:rPr lang="zh-CN" altLang="en-US" b="1">
                          <a:latin typeface="方正姚体" panose="02010601030101010101" pitchFamily="2" charset="-122"/>
                          <a:ea typeface="方正姚体" panose="02010601030101010101" pitchFamily="2" charset="-122"/>
                        </a:rPr>
                        <a:t>主动</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与冷却系统集成在一起，通常放置在室外</a:t>
                      </a:r>
                    </a:p>
                  </a:txBody>
                  <a:tcPr anchor="ctr"/>
                </a:tc>
                <a:extLst>
                  <a:ext uri="{0D108BD9-81ED-4DB2-BD59-A6C34878D82A}">
                    <a16:rowId xmlns:a16="http://schemas.microsoft.com/office/drawing/2014/main" val="10001"/>
                  </a:ext>
                </a:extLst>
              </a:tr>
              <a:tr h="370840">
                <a:tc>
                  <a:txBody>
                    <a:bodyPr/>
                    <a:lstStyle/>
                    <a:p>
                      <a:pPr>
                        <a:lnSpc>
                          <a:spcPct val="150000"/>
                        </a:lnSpc>
                      </a:pPr>
                      <a:r>
                        <a:rPr lang="zh-CN" altLang="en-US" b="1">
                          <a:latin typeface="方正姚体" panose="02010601030101010101" pitchFamily="2" charset="-122"/>
                          <a:ea typeface="方正姚体" panose="02010601030101010101" pitchFamily="2" charset="-122"/>
                        </a:rPr>
                        <a:t>无源</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技术的应用包括嵌入机箱中的</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，基于</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的电子冷却系统和数据中心中的热质量。嵌入机柜的</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和基于</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的电子冷却系统（通常以</a:t>
                      </a:r>
                      <a:r>
                        <a:rPr lang="en-US" altLang="zh-CN" b="1">
                          <a:latin typeface="方正姚体" panose="02010601030101010101" pitchFamily="2" charset="-122"/>
                          <a:ea typeface="方正姚体" panose="02010601030101010101" pitchFamily="2" charset="-122"/>
                        </a:rPr>
                        <a:t>PCM</a:t>
                      </a:r>
                      <a:r>
                        <a:rPr lang="zh-CN" altLang="en-US" b="1">
                          <a:latin typeface="方正姚体" panose="02010601030101010101" pitchFamily="2" charset="-122"/>
                          <a:ea typeface="方正姚体" panose="02010601030101010101" pitchFamily="2" charset="-122"/>
                        </a:rPr>
                        <a:t>为储能材料）分散地放置在机柜的内表面以及考虑到气流安排的数据中心内的其他任何位置。</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被</a:t>
                      </a:r>
                      <a:r>
                        <a:rPr lang="en-US" altLang="zh-CN" b="1">
                          <a:latin typeface="方正姚体" panose="02010601030101010101" pitchFamily="2" charset="-122"/>
                          <a:ea typeface="方正姚体" panose="02010601030101010101" pitchFamily="2" charset="-122"/>
                        </a:rPr>
                        <a:t>CRAC</a:t>
                      </a:r>
                      <a:r>
                        <a:rPr lang="zh-CN" altLang="en-US" b="1">
                          <a:latin typeface="方正姚体" panose="02010601030101010101" pitchFamily="2" charset="-122"/>
                          <a:ea typeface="方正姚体" panose="02010601030101010101" pitchFamily="2" charset="-122"/>
                        </a:rPr>
                        <a:t>系统过冷至低温，并在数据中心温度升高时释放冷能。</a:t>
                      </a:r>
                    </a:p>
                  </a:txBody>
                  <a:tcPr anchor="ctr"/>
                </a:tc>
                <a:tc>
                  <a:txBody>
                    <a:bodyPr/>
                    <a:lstStyle/>
                    <a:p>
                      <a:pPr>
                        <a:lnSpc>
                          <a:spcPct val="150000"/>
                        </a:lnSpc>
                      </a:pPr>
                      <a:r>
                        <a:rPr lang="zh-CN" altLang="en-US" b="1">
                          <a:latin typeface="方正姚体" panose="02010601030101010101" pitchFamily="2" charset="-122"/>
                          <a:ea typeface="方正姚体" panose="02010601030101010101" pitchFamily="2" charset="-122"/>
                        </a:rPr>
                        <a:t>主动</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技术通过通常与冷却系统集成在一起的</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热交换器来应用。</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热交换器可以是明智的</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装置，也可以是潜在的</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装置，包括水箱，微囊</a:t>
                      </a:r>
                      <a:r>
                        <a:rPr lang="en-US" altLang="zh-CN" b="1">
                          <a:latin typeface="方正姚体" panose="02010601030101010101" pitchFamily="2" charset="-122"/>
                          <a:ea typeface="方正姚体" panose="02010601030101010101" pitchFamily="2" charset="-122"/>
                        </a:rPr>
                        <a:t>TES </a:t>
                      </a:r>
                      <a:r>
                        <a:rPr lang="zh-CN" altLang="en-US" b="1">
                          <a:latin typeface="方正姚体" panose="02010601030101010101" pitchFamily="2" charset="-122"/>
                          <a:ea typeface="方正姚体" panose="02010601030101010101" pitchFamily="2" charset="-122"/>
                        </a:rPr>
                        <a:t>，板式热交换器和管装式</a:t>
                      </a:r>
                      <a:r>
                        <a:rPr lang="en-US" altLang="zh-CN" b="1">
                          <a:latin typeface="方正姚体" panose="02010601030101010101" pitchFamily="2" charset="-122"/>
                          <a:ea typeface="方正姚体" panose="02010601030101010101" pitchFamily="2" charset="-122"/>
                        </a:rPr>
                        <a:t>TES </a:t>
                      </a:r>
                      <a:r>
                        <a:rPr lang="zh-CN" altLang="en-US" b="1">
                          <a:latin typeface="方正姚体" panose="02010601030101010101" pitchFamily="2" charset="-122"/>
                          <a:ea typeface="方正姚体" panose="02010601030101010101" pitchFamily="2" charset="-122"/>
                        </a:rPr>
                        <a:t>。冷却系统布局，有源</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的材料，配置和传热增强是组合系统的基础。</a:t>
                      </a:r>
                    </a:p>
                  </a:txBody>
                  <a:tcPr anchor="ctr"/>
                </a:tc>
                <a:extLst>
                  <a:ext uri="{0D108BD9-81ED-4DB2-BD59-A6C34878D82A}">
                    <a16:rowId xmlns:a16="http://schemas.microsoft.com/office/drawing/2014/main" val="10002"/>
                  </a:ext>
                </a:extLst>
              </a:tr>
              <a:tr h="370840">
                <a:tc>
                  <a:txBody>
                    <a:bodyPr/>
                    <a:lstStyle/>
                    <a:p>
                      <a:pPr>
                        <a:lnSpc>
                          <a:spcPct val="150000"/>
                        </a:lnSpc>
                      </a:pPr>
                      <a:r>
                        <a:rPr lang="en-US" altLang="zh-CN" b="1">
                          <a:latin typeface="方正姚体" panose="02010601030101010101" pitchFamily="2" charset="-122"/>
                          <a:ea typeface="方正姚体" panose="02010601030101010101" pitchFamily="2" charset="-122"/>
                        </a:rPr>
                        <a:t>1</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嵌入机箱  </a:t>
                      </a:r>
                      <a:r>
                        <a:rPr lang="en-US" altLang="zh-CN" b="1">
                          <a:latin typeface="方正姚体" panose="02010601030101010101" pitchFamily="2" charset="-122"/>
                          <a:ea typeface="方正姚体" panose="02010601030101010101" pitchFamily="2" charset="-122"/>
                        </a:rPr>
                        <a:t>2</a:t>
                      </a:r>
                      <a:r>
                        <a:rPr lang="zh-CN" altLang="en-US" b="1">
                          <a:latin typeface="方正姚体" panose="02010601030101010101" pitchFamily="2" charset="-122"/>
                          <a:ea typeface="方正姚体" panose="02010601030101010101" pitchFamily="2" charset="-122"/>
                        </a:rPr>
                        <a:t>、基于</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的电子冷却</a:t>
                      </a:r>
                    </a:p>
                  </a:txBody>
                  <a:tcPr anchor="ctr"/>
                </a:tc>
                <a:tc>
                  <a:txBody>
                    <a:bodyPr/>
                    <a:lstStyle/>
                    <a:p>
                      <a:pPr>
                        <a:lnSpc>
                          <a:spcPct val="150000"/>
                        </a:lnSpc>
                      </a:pPr>
                      <a:r>
                        <a:rPr lang="en-US" altLang="zh-CN" b="1">
                          <a:latin typeface="方正姚体" panose="02010601030101010101" pitchFamily="2" charset="-122"/>
                          <a:ea typeface="方正姚体" panose="02010601030101010101" pitchFamily="2" charset="-122"/>
                        </a:rPr>
                        <a:t>1</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集成传统制冷系统</a:t>
                      </a:r>
                      <a:r>
                        <a:rPr lang="en-US" altLang="zh-CN" b="1">
                          <a:latin typeface="方正姚体" panose="02010601030101010101" pitchFamily="2" charset="-122"/>
                          <a:ea typeface="方正姚体" panose="02010601030101010101" pitchFamily="2" charset="-122"/>
                        </a:rPr>
                        <a:t>2</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集成吸收式制冷系统外壳</a:t>
                      </a:r>
                      <a:r>
                        <a:rPr lang="en-US" altLang="zh-CN" b="1">
                          <a:latin typeface="方正姚体" panose="02010601030101010101" pitchFamily="2" charset="-122"/>
                          <a:ea typeface="方正姚体" panose="02010601030101010101" pitchFamily="2" charset="-122"/>
                        </a:rPr>
                        <a:t>3</a:t>
                      </a:r>
                      <a:r>
                        <a:rPr lang="zh-CN" altLang="en-US" b="1">
                          <a:latin typeface="方正姚体" panose="02010601030101010101" pitchFamily="2" charset="-122"/>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TES</a:t>
                      </a:r>
                      <a:r>
                        <a:rPr lang="zh-CN" altLang="en-US" b="1">
                          <a:latin typeface="方正姚体" panose="02010601030101010101" pitchFamily="2" charset="-122"/>
                          <a:ea typeface="方正姚体" panose="02010601030101010101" pitchFamily="2" charset="-122"/>
                        </a:rPr>
                        <a:t>集成自由制冷系统</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670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0240" y="1235043"/>
            <a:ext cx="9029431" cy="4786733"/>
          </a:xfrm>
          <a:prstGeom prst="rect">
            <a:avLst/>
          </a:prstGeom>
        </p:spPr>
      </p:pic>
    </p:spTree>
    <p:extLst>
      <p:ext uri="{BB962C8B-B14F-4D97-AF65-F5344CB8AC3E}">
        <p14:creationId xmlns:p14="http://schemas.microsoft.com/office/powerpoint/2010/main" val="74221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5" cstate="print"/>
          <a:srcRect/>
          <a:stretch>
            <a:fillRect/>
          </a:stretch>
        </p:blipFill>
        <p:spPr bwMode="auto">
          <a:xfrm>
            <a:off x="10775111" y="152402"/>
            <a:ext cx="1181100" cy="639763"/>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1638313" y="283153"/>
            <a:ext cx="4613764" cy="646331"/>
          </a:xfrm>
          <a:prstGeom prst="rect">
            <a:avLst/>
          </a:prstGeom>
        </p:spPr>
        <p:txBody>
          <a:bodyPr wrap="none">
            <a:spAutoFit/>
          </a:bodyPr>
          <a:lstStyle/>
          <a:p>
            <a:r>
              <a:rPr lang="en-US" altLang="zh-CN" sz="3600" b="1">
                <a:latin typeface="方正姚体" panose="02010601030101010101" pitchFamily="2" charset="-122"/>
                <a:ea typeface="方正姚体" panose="02010601030101010101" pitchFamily="2" charset="-122"/>
              </a:rPr>
              <a:t>TES</a:t>
            </a:r>
            <a:r>
              <a:rPr lang="zh-CN" altLang="en-US" sz="3600" b="1">
                <a:latin typeface="方正姚体" panose="02010601030101010101" pitchFamily="2" charset="-122"/>
                <a:ea typeface="方正姚体" panose="02010601030101010101" pitchFamily="2" charset="-122"/>
              </a:rPr>
              <a:t>集成传统制冷系统</a:t>
            </a:r>
          </a:p>
        </p:txBody>
      </p:sp>
      <p:sp>
        <p:nvSpPr>
          <p:cNvPr id="3" name="矩形 2">
            <a:extLst>
              <a:ext uri="{FF2B5EF4-FFF2-40B4-BE49-F238E27FC236}">
                <a16:creationId xmlns:a16="http://schemas.microsoft.com/office/drawing/2014/main" id="{773AAC68-BD13-4FF6-B0EE-994257EF4FF1}"/>
              </a:ext>
            </a:extLst>
          </p:cNvPr>
          <p:cNvSpPr/>
          <p:nvPr/>
        </p:nvSpPr>
        <p:spPr>
          <a:xfrm>
            <a:off x="138962" y="1137462"/>
            <a:ext cx="11778929" cy="1269450"/>
          </a:xfrm>
          <a:prstGeom prst="rect">
            <a:avLst/>
          </a:prstGeom>
          <a:ln/>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150000"/>
              </a:lnSpc>
            </a:pPr>
            <a:r>
              <a:rPr lang="zh-CN" altLang="en-US" b="1" dirty="0">
                <a:latin typeface="方正姚体" panose="02010601030101010101" pitchFamily="2" charset="-122"/>
                <a:ea typeface="方正姚体" panose="02010601030101010101" pitchFamily="2" charset="-122"/>
              </a:rPr>
              <a:t>传统的冷却系统是指由压缩机驱动的冷却系统，根据冷凝器的传热类型分为空冷系统和水冷系统。在水冷式冷却系统中，可通过冷却塔或直接从自然资源中获得冷水。与传统制冷系统集成的</a:t>
            </a: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可以利用不连续冷源的优势来实现更高的效率和安全性，而机械制冷系统处于备用状态。</a:t>
            </a:r>
          </a:p>
        </p:txBody>
      </p:sp>
      <p:pic>
        <p:nvPicPr>
          <p:cNvPr id="5" name="图片 4">
            <a:extLst>
              <a:ext uri="{FF2B5EF4-FFF2-40B4-BE49-F238E27FC236}">
                <a16:creationId xmlns:a16="http://schemas.microsoft.com/office/drawing/2014/main" id="{A0036B10-2FD7-4C6B-B883-2F5F5ED97C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962" y="2700518"/>
            <a:ext cx="5771951" cy="3194081"/>
          </a:xfrm>
          <a:prstGeom prst="rect">
            <a:avLst/>
          </a:prstGeom>
        </p:spPr>
      </p:pic>
      <p:sp>
        <p:nvSpPr>
          <p:cNvPr id="6" name="矩形 5">
            <a:extLst>
              <a:ext uri="{FF2B5EF4-FFF2-40B4-BE49-F238E27FC236}">
                <a16:creationId xmlns:a16="http://schemas.microsoft.com/office/drawing/2014/main" id="{A5534BA7-D925-43C9-86DD-07AEA527E537}"/>
              </a:ext>
            </a:extLst>
          </p:cNvPr>
          <p:cNvSpPr/>
          <p:nvPr/>
        </p:nvSpPr>
        <p:spPr>
          <a:xfrm>
            <a:off x="6028426" y="2700518"/>
            <a:ext cx="5889465" cy="334694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nSpc>
                <a:spcPct val="150000"/>
              </a:lnSpc>
            </a:pPr>
            <a:r>
              <a:rPr lang="zh-CN" altLang="en-US" b="1" dirty="0">
                <a:latin typeface="方正姚体" panose="02010601030101010101" pitchFamily="2" charset="-122"/>
                <a:ea typeface="方正姚体" panose="02010601030101010101" pitchFamily="2" charset="-122"/>
              </a:rPr>
              <a:t>一种风冷系统，其中将地下水源用于为</a:t>
            </a: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装料。地下源水和土壤也可以被视为热能储存材料，它们是冷能的季节性储存来源。在炎热的夏天，地源的温度远低于地表和环境。通过这种设计，地下冷源被提取到</a:t>
            </a: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中并提供给数据中心进行冷却。在冬季，当室外温度足够低而无法实现高效率时，数据中心将通过与</a:t>
            </a:r>
            <a:r>
              <a:rPr lang="en-US" altLang="zh-CN" b="1" dirty="0">
                <a:latin typeface="方正姚体" panose="02010601030101010101" pitchFamily="2" charset="-122"/>
                <a:ea typeface="方正姚体" panose="02010601030101010101" pitchFamily="2" charset="-122"/>
              </a:rPr>
              <a:t>TES</a:t>
            </a:r>
            <a:r>
              <a:rPr lang="zh-CN" altLang="en-US" b="1" dirty="0">
                <a:latin typeface="方正姚体" panose="02010601030101010101" pitchFamily="2" charset="-122"/>
                <a:ea typeface="方正姚体" panose="02010601030101010101" pitchFamily="2" charset="-122"/>
              </a:rPr>
              <a:t>集成的风冷系统进行冷却。如果自然冷能不足以支持数据中心，则将打开备用冰箱。</a:t>
            </a:r>
          </a:p>
        </p:txBody>
      </p:sp>
    </p:spTree>
    <p:extLst>
      <p:ext uri="{BB962C8B-B14F-4D97-AF65-F5344CB8AC3E}">
        <p14:creationId xmlns:p14="http://schemas.microsoft.com/office/powerpoint/2010/main" val="18613427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2116</Words>
  <Application>Microsoft Office PowerPoint</Application>
  <PresentationFormat>宽屏</PresentationFormat>
  <Paragraphs>90</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方正姚体</vt:lpstr>
      <vt:lpstr>宋体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gonghai_liu</dc:creator>
  <cp:lastModifiedBy>vector</cp:lastModifiedBy>
  <cp:revision>18</cp:revision>
  <dcterms:created xsi:type="dcterms:W3CDTF">2020-12-14T10:55:04Z</dcterms:created>
  <dcterms:modified xsi:type="dcterms:W3CDTF">2020-12-14T17:59:02Z</dcterms:modified>
</cp:coreProperties>
</file>