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7508" r:id="rId5"/>
    <p:sldId id="7509" r:id="rId6"/>
    <p:sldId id="324" r:id="rId7"/>
    <p:sldId id="7531" r:id="rId8"/>
    <p:sldId id="325" r:id="rId9"/>
    <p:sldId id="7510" r:id="rId10"/>
    <p:sldId id="328" r:id="rId11"/>
    <p:sldId id="7533" r:id="rId12"/>
    <p:sldId id="7535" r:id="rId13"/>
    <p:sldId id="7536" r:id="rId14"/>
    <p:sldId id="7537" r:id="rId15"/>
    <p:sldId id="7538" r:id="rId16"/>
    <p:sldId id="7539" r:id="rId17"/>
    <p:sldId id="7540" r:id="rId18"/>
    <p:sldId id="7511" r:id="rId19"/>
    <p:sldId id="7543" r:id="rId20"/>
    <p:sldId id="7544" r:id="rId21"/>
    <p:sldId id="332" r:id="rId22"/>
    <p:sldId id="7545" r:id="rId23"/>
    <p:sldId id="333" r:id="rId24"/>
    <p:sldId id="7546" r:id="rId25"/>
    <p:sldId id="334" r:id="rId26"/>
    <p:sldId id="7547" r:id="rId27"/>
    <p:sldId id="335" r:id="rId28"/>
    <p:sldId id="7548" r:id="rId29"/>
    <p:sldId id="7549" r:id="rId30"/>
    <p:sldId id="7550" r:id="rId31"/>
    <p:sldId id="7551" r:id="rId32"/>
    <p:sldId id="7552" r:id="rId33"/>
    <p:sldId id="7553" r:id="rId34"/>
    <p:sldId id="7554" r:id="rId35"/>
    <p:sldId id="7555" r:id="rId36"/>
    <p:sldId id="7556" r:id="rId37"/>
    <p:sldId id="7557" r:id="rId38"/>
    <p:sldId id="7512" r:id="rId39"/>
    <p:sldId id="7559" r:id="rId40"/>
    <p:sldId id="257" r:id="rId41"/>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80" autoAdjust="0"/>
  </p:normalViewPr>
  <p:slideViewPr>
    <p:cSldViewPr snapToGrid="0">
      <p:cViewPr varScale="1">
        <p:scale>
          <a:sx n="84" d="100"/>
          <a:sy n="84" d="100"/>
        </p:scale>
        <p:origin x="-324" y="-72"/>
      </p:cViewPr>
      <p:guideLst>
        <p:guide orient="horz" pos="2161"/>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6.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rgbClr val="595959"/>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168373632"/>
        <c:axId val="168383616"/>
      </c:barChart>
      <c:catAx>
        <c:axId val="168373632"/>
        <c:scaling>
          <c:orientation val="minMax"/>
        </c:scaling>
        <c:delete val="1"/>
        <c:axPos val="b"/>
        <c:numFmt formatCode="General" sourceLinked="1"/>
        <c:majorTickMark val="none"/>
        <c:minorTickMark val="none"/>
        <c:tickLblPos val="none"/>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68383616"/>
        <c:crosses val="autoZero"/>
        <c:auto val="1"/>
        <c:lblAlgn val="ctr"/>
        <c:lblOffset val="100"/>
        <c:noMultiLvlLbl val="0"/>
      </c:catAx>
      <c:valAx>
        <c:axId val="168383616"/>
        <c:scaling>
          <c:orientation val="minMax"/>
        </c:scaling>
        <c:delete val="1"/>
        <c:axPos val="l"/>
        <c:numFmt formatCode="General" sourceLinked="1"/>
        <c:majorTickMark val="none"/>
        <c:minorTickMark val="none"/>
        <c:tickLblPos val="none"/>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68373632"/>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739BA-084E-4C74-9EF9-6BF76098BE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658EF-E432-448C-B00A-AD11E7F27A9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658EF-E432-448C-B00A-AD11E7F27A9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F445499-3D88-4267-A203-C1DDB8FC50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D8AE8-198C-4A7C-8AE0-201207BFE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445499-3D88-4267-A203-C1DDB8FC50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D8AE8-198C-4A7C-8AE0-201207BFE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445499-3D88-4267-A203-C1DDB8FC50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D8AE8-198C-4A7C-8AE0-201207BFE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445499-3D88-4267-A203-C1DDB8FC50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D8AE8-198C-4A7C-8AE0-201207BFE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F445499-3D88-4267-A203-C1DDB8FC50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D8AE8-198C-4A7C-8AE0-201207BFE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F445499-3D88-4267-A203-C1DDB8FC50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DD8AE8-198C-4A7C-8AE0-201207BFE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F445499-3D88-4267-A203-C1DDB8FC50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DD8AE8-198C-4A7C-8AE0-201207BFE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F445499-3D88-4267-A203-C1DDB8FC50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DD8AE8-198C-4A7C-8AE0-201207BFE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445499-3D88-4267-A203-C1DDB8FC50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DD8AE8-198C-4A7C-8AE0-201207BFE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F445499-3D88-4267-A203-C1DDB8FC50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DD8AE8-198C-4A7C-8AE0-201207BFE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F445499-3D88-4267-A203-C1DDB8FC50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DD8AE8-198C-4A7C-8AE0-201207BFE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45499-3D88-4267-A203-C1DDB8FC50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D8AE8-198C-4A7C-8AE0-201207BFE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2.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6.png"/><Relationship Id="rId2" Type="http://schemas.openxmlformats.org/officeDocument/2006/relationships/image" Target="../media/image1.sv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26" name="文本框 25"/>
          <p:cNvSpPr txBox="1"/>
          <p:nvPr/>
        </p:nvSpPr>
        <p:spPr>
          <a:xfrm>
            <a:off x="2898491" y="2660298"/>
            <a:ext cx="6304280" cy="1198880"/>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sz="6000" b="1" dirty="0">
                <a:solidFill>
                  <a:schemeClr val="tx1">
                    <a:lumMod val="95000"/>
                    <a:lumOff val="5000"/>
                  </a:schemeClr>
                </a:solidFill>
                <a:latin typeface="方正姚体" panose="02010601030101010101" pitchFamily="2" charset="-122"/>
                <a:ea typeface="方正姚体" panose="02010601030101010101" pitchFamily="2" charset="-122"/>
              </a:rPr>
              <a:t>能耗优化综述报告</a:t>
            </a:r>
            <a:endParaRPr lang="zh-CN" altLang="en-US" sz="6000" b="1" dirty="0">
              <a:solidFill>
                <a:schemeClr val="tx1">
                  <a:lumMod val="95000"/>
                  <a:lumOff val="5000"/>
                </a:schemeClr>
              </a:solidFill>
              <a:latin typeface="方正姚体" panose="02010601030101010101" pitchFamily="2" charset="-122"/>
              <a:ea typeface="方正姚体" panose="02010601030101010101" pitchFamily="2" charset="-122"/>
            </a:endParaRPr>
          </a:p>
        </p:txBody>
      </p:sp>
      <p:grpSp>
        <p:nvGrpSpPr>
          <p:cNvPr id="27" name="组合 26"/>
          <p:cNvGrpSpPr/>
          <p:nvPr/>
        </p:nvGrpSpPr>
        <p:grpSpPr>
          <a:xfrm>
            <a:off x="3904159" y="4441626"/>
            <a:ext cx="1687046" cy="306705"/>
            <a:chOff x="5115127" y="4771533"/>
            <a:chExt cx="2316059" cy="432056"/>
          </a:xfrm>
          <a:solidFill>
            <a:schemeClr val="tx1">
              <a:lumMod val="95000"/>
              <a:lumOff val="5000"/>
            </a:schemeClr>
          </a:solidFill>
        </p:grpSpPr>
        <p:sp>
          <p:nvSpPr>
            <p:cNvPr id="28" name="矩形 27"/>
            <p:cNvSpPr/>
            <p:nvPr/>
          </p:nvSpPr>
          <p:spPr>
            <a:xfrm>
              <a:off x="5276850" y="4800600"/>
              <a:ext cx="1638300" cy="368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400">
                <a:solidFill>
                  <a:schemeClr val="bg1"/>
                </a:solidFill>
                <a:latin typeface="+mn-ea"/>
              </a:endParaRPr>
            </a:p>
          </p:txBody>
        </p:sp>
        <p:sp>
          <p:nvSpPr>
            <p:cNvPr id="29" name="文本框 28"/>
            <p:cNvSpPr txBox="1"/>
            <p:nvPr/>
          </p:nvSpPr>
          <p:spPr>
            <a:xfrm>
              <a:off x="5115127" y="4771533"/>
              <a:ext cx="2316059" cy="432056"/>
            </a:xfrm>
            <a:prstGeom prst="rect">
              <a:avLst/>
            </a:prstGeom>
            <a:grpFill/>
          </p:spPr>
          <p:txBody>
            <a:bodyPr wrap="square" rtlCol="0">
              <a:spAutoFit/>
              <a:scene3d>
                <a:camera prst="orthographicFront"/>
                <a:lightRig rig="threePt" dir="t"/>
              </a:scene3d>
              <a:sp3d contourW="12700"/>
            </a:bodyPr>
            <a:lstStyle/>
            <a:p>
              <a:pPr algn="ctr" defTabSz="914400">
                <a:defRPr/>
              </a:pPr>
              <a:r>
                <a:rPr lang="zh-CN" altLang="en-US" sz="1400" dirty="0">
                  <a:solidFill>
                    <a:schemeClr val="bg1"/>
                  </a:solidFill>
                  <a:latin typeface="+mn-ea"/>
                </a:rPr>
                <a:t>汇报人：杨溢</a:t>
              </a:r>
              <a:endParaRPr lang="zh-CN" altLang="en-US" sz="1400" dirty="0">
                <a:solidFill>
                  <a:schemeClr val="bg1"/>
                </a:solidFill>
                <a:latin typeface="+mn-ea"/>
              </a:endParaRPr>
            </a:p>
          </p:txBody>
        </p:sp>
      </p:grpSp>
      <p:grpSp>
        <p:nvGrpSpPr>
          <p:cNvPr id="30" name="组合 29"/>
          <p:cNvGrpSpPr/>
          <p:nvPr/>
        </p:nvGrpSpPr>
        <p:grpSpPr>
          <a:xfrm>
            <a:off x="6005374" y="4421308"/>
            <a:ext cx="1635502" cy="327339"/>
            <a:chOff x="5276849" y="4800600"/>
            <a:chExt cx="1638301" cy="461124"/>
          </a:xfrm>
          <a:solidFill>
            <a:srgbClr val="9B0107"/>
          </a:solidFill>
        </p:grpSpPr>
        <p:sp>
          <p:nvSpPr>
            <p:cNvPr id="31" name="矩形 30"/>
            <p:cNvSpPr/>
            <p:nvPr/>
          </p:nvSpPr>
          <p:spPr>
            <a:xfrm>
              <a:off x="5276850" y="4800600"/>
              <a:ext cx="1638300" cy="3683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400">
                <a:solidFill>
                  <a:schemeClr val="bg1"/>
                </a:solidFill>
                <a:latin typeface="+mn-ea"/>
              </a:endParaRPr>
            </a:p>
          </p:txBody>
        </p:sp>
        <p:sp>
          <p:nvSpPr>
            <p:cNvPr id="32" name="文本框 31"/>
            <p:cNvSpPr txBox="1"/>
            <p:nvPr/>
          </p:nvSpPr>
          <p:spPr>
            <a:xfrm>
              <a:off x="5276849" y="4829667"/>
              <a:ext cx="1638300" cy="432057"/>
            </a:xfrm>
            <a:prstGeom prst="rect">
              <a:avLst/>
            </a:prstGeom>
            <a:solidFill>
              <a:schemeClr val="tx1">
                <a:lumMod val="95000"/>
                <a:lumOff val="5000"/>
              </a:schemeClr>
            </a:solidFill>
          </p:spPr>
          <p:txBody>
            <a:bodyPr wrap="square" rtlCol="0">
              <a:spAutoFit/>
              <a:scene3d>
                <a:camera prst="orthographicFront"/>
                <a:lightRig rig="threePt" dir="t"/>
              </a:scene3d>
              <a:sp3d contourW="12700"/>
            </a:bodyPr>
            <a:lstStyle/>
            <a:p>
              <a:pPr algn="ctr" defTabSz="914400">
                <a:defRPr/>
              </a:pPr>
              <a:r>
                <a:rPr lang="zh-CN" altLang="en-US" sz="1400" dirty="0">
                  <a:solidFill>
                    <a:schemeClr val="bg1"/>
                  </a:solidFill>
                  <a:latin typeface="+mn-ea"/>
                </a:rPr>
                <a:t>时间：</a:t>
              </a:r>
              <a:r>
                <a:rPr lang="en-US" altLang="zh-CN" sz="1400" dirty="0">
                  <a:solidFill>
                    <a:schemeClr val="bg1"/>
                  </a:solidFill>
                  <a:latin typeface="+mn-ea"/>
                </a:rPr>
                <a:t>2020/12/15</a:t>
              </a:r>
              <a:endParaRPr lang="zh-CN" altLang="en-US" sz="1400" dirty="0">
                <a:solidFill>
                  <a:schemeClr val="bg1"/>
                </a:solidFill>
                <a:latin typeface="+mn-ea"/>
              </a:endParaRPr>
            </a:p>
          </p:txBody>
        </p:sp>
      </p:grpSp>
      <p:sp>
        <p:nvSpPr>
          <p:cNvPr id="33" name="文本框 32"/>
          <p:cNvSpPr txBox="1"/>
          <p:nvPr/>
        </p:nvSpPr>
        <p:spPr>
          <a:xfrm>
            <a:off x="3655774" y="1541742"/>
            <a:ext cx="4789714" cy="1322070"/>
          </a:xfrm>
          <a:prstGeom prst="rect">
            <a:avLst/>
          </a:prstGeom>
          <a:noFill/>
        </p:spPr>
        <p:txBody>
          <a:bodyPr wrap="square" rtlCol="0">
            <a:spAutoFit/>
          </a:bodyPr>
          <a:lstStyle/>
          <a:p>
            <a:pPr algn="ctr"/>
            <a:r>
              <a:rPr lang="zh-CN" altLang="en-US" sz="8000" dirty="0">
                <a:solidFill>
                  <a:schemeClr val="tx1">
                    <a:lumMod val="95000"/>
                    <a:lumOff val="5000"/>
                  </a:schemeClr>
                </a:solidFill>
              </a:rPr>
              <a:t>数据中心</a:t>
            </a:r>
            <a:endParaRPr lang="zh-CN" altLang="en-US" sz="8000" dirty="0">
              <a:solidFill>
                <a:schemeClr val="tx1">
                  <a:lumMod val="95000"/>
                  <a:lumOff val="5000"/>
                </a:schemeClr>
              </a:solidFill>
            </a:endParaRPr>
          </a:p>
        </p:txBody>
      </p:sp>
      <p:pic>
        <p:nvPicPr>
          <p:cNvPr id="34" name="bamboo">
            <a:hlinkClick r:id="" action="ppaction://media"/>
          </p:cNvPr>
          <p:cNvPicPr>
            <a:picLocks noChangeAspect="1"/>
          </p:cNvPicPr>
          <p:nvPr>
            <a:videoFile r:link="rId2"/>
            <p:extLst>
              <p:ext uri="{DAA4B4D4-6D71-4841-9C94-3DE7FCFB9230}">
                <p14:media xmlns:p14="http://schemas.microsoft.com/office/powerpoint/2010/main" r:embed="rId3">
                  <p14:fade in="500.000000" out="500.000000"/>
                </p14:media>
              </p:ext>
            </p:extLst>
          </p:nvPr>
        </p:nvPicPr>
        <p:blipFill>
          <a:blip r:embed="rId4" cstate="print"/>
          <a:stretch>
            <a:fillRect/>
          </a:stretch>
        </p:blipFill>
        <p:spPr>
          <a:xfrm>
            <a:off x="-899886" y="-925285"/>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1000" fill="hold"/>
                                        <p:tgtEl>
                                          <p:spTgt spid="27"/>
                                        </p:tgtEl>
                                        <p:attrNameLst>
                                          <p:attrName>ppt_w</p:attrName>
                                        </p:attrNameLst>
                                      </p:cBhvr>
                                      <p:tavLst>
                                        <p:tav tm="0">
                                          <p:val>
                                            <p:strVal val="#ppt_w+.3"/>
                                          </p:val>
                                        </p:tav>
                                        <p:tav tm="100000">
                                          <p:val>
                                            <p:strVal val="#ppt_w"/>
                                          </p:val>
                                        </p:tav>
                                      </p:tavLst>
                                    </p:anim>
                                    <p:anim calcmode="lin" valueType="num">
                                      <p:cBhvr>
                                        <p:cTn id="14" dur="1000" fill="hold"/>
                                        <p:tgtEl>
                                          <p:spTgt spid="27"/>
                                        </p:tgtEl>
                                        <p:attrNameLst>
                                          <p:attrName>ppt_h</p:attrName>
                                        </p:attrNameLst>
                                      </p:cBhvr>
                                      <p:tavLst>
                                        <p:tav tm="0">
                                          <p:val>
                                            <p:strVal val="#ppt_h"/>
                                          </p:val>
                                        </p:tav>
                                        <p:tav tm="100000">
                                          <p:val>
                                            <p:strVal val="#ppt_h"/>
                                          </p:val>
                                        </p:tav>
                                      </p:tavLst>
                                    </p:anim>
                                    <p:animEffect transition="in" filter="fade">
                                      <p:cBhvr>
                                        <p:cTn id="15" dur="1000"/>
                                        <p:tgtEl>
                                          <p:spTgt spid="27"/>
                                        </p:tgtEl>
                                      </p:cBhvr>
                                    </p:animEffect>
                                  </p:childTnLst>
                                </p:cTn>
                              </p:par>
                            </p:childTnLst>
                          </p:cTn>
                        </p:par>
                        <p:par>
                          <p:cTn id="16" fill="hold">
                            <p:stCondLst>
                              <p:cond delay="2000"/>
                            </p:stCondLst>
                            <p:childTnLst>
                              <p:par>
                                <p:cTn id="17" presetID="50" presetClass="entr" presetSubtype="0" decel="10000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1000" fill="hold"/>
                                        <p:tgtEl>
                                          <p:spTgt spid="30"/>
                                        </p:tgtEl>
                                        <p:attrNameLst>
                                          <p:attrName>ppt_w</p:attrName>
                                        </p:attrNameLst>
                                      </p:cBhvr>
                                      <p:tavLst>
                                        <p:tav tm="0">
                                          <p:val>
                                            <p:strVal val="#ppt_w+.3"/>
                                          </p:val>
                                        </p:tav>
                                        <p:tav tm="100000">
                                          <p:val>
                                            <p:strVal val="#ppt_w"/>
                                          </p:val>
                                        </p:tav>
                                      </p:tavLst>
                                    </p:anim>
                                    <p:anim calcmode="lin" valueType="num">
                                      <p:cBhvr>
                                        <p:cTn id="20" dur="1000" fill="hold"/>
                                        <p:tgtEl>
                                          <p:spTgt spid="30"/>
                                        </p:tgtEl>
                                        <p:attrNameLst>
                                          <p:attrName>ppt_h</p:attrName>
                                        </p:attrNameLst>
                                      </p:cBhvr>
                                      <p:tavLst>
                                        <p:tav tm="0">
                                          <p:val>
                                            <p:strVal val="#ppt_h"/>
                                          </p:val>
                                        </p:tav>
                                        <p:tav tm="100000">
                                          <p:val>
                                            <p:strVal val="#ppt_h"/>
                                          </p:val>
                                        </p:tav>
                                      </p:tavLst>
                                    </p:anim>
                                    <p:animEffect transition="in" filter="fade">
                                      <p:cBhvr>
                                        <p:cTn id="21" dur="1000"/>
                                        <p:tgtEl>
                                          <p:spTgt spid="30"/>
                                        </p:tgtEl>
                                      </p:cBhvr>
                                    </p:animEffect>
                                  </p:childTnLst>
                                </p:cTn>
                              </p:par>
                            </p:childTnLst>
                          </p:cTn>
                        </p:par>
                        <p:par>
                          <p:cTn id="22" fill="hold">
                            <p:stCondLst>
                              <p:cond delay="3000"/>
                            </p:stCondLst>
                            <p:childTnLst>
                              <p:par>
                                <p:cTn id="23" presetID="1" presetClass="mediacall" presetSubtype="0" fill="hold" nodeType="afterEffect">
                                  <p:stCondLst>
                                    <p:cond delay="0"/>
                                  </p:stCondLst>
                                  <p:childTnLst>
                                    <p:cmd type="call" cmd="playFrom(0.0)">
                                      <p:cBhvr>
                                        <p:cTn id="24" dur="1"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showWhenStopped="0">
                <p:cTn id="25" repeatCount="indefinite" fill="remove" display="0">
                  <p:stCondLst>
                    <p:cond delay="indefinite"/>
                  </p:stCondLst>
                  <p:endCondLst>
                    <p:cond evt="onStopAudio" delay="0">
                      <p:tgtEl>
                        <p:sldTgt/>
                      </p:tgtEl>
                    </p:cond>
                  </p:endCondLst>
                </p:cTn>
                <p:tgtEl>
                  <p:spTgt spid="34"/>
                </p:tgtEl>
              </p:cMediaNode>
            </p:video>
          </p:childTnLst>
        </p:cTn>
      </p:par>
    </p:tnLst>
    <p:bldLst>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76985" y="1441450"/>
            <a:ext cx="4046220" cy="3974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6052185" y="1441450"/>
            <a:ext cx="3956050" cy="3974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矩形 26"/>
          <p:cNvSpPr/>
          <p:nvPr/>
        </p:nvSpPr>
        <p:spPr>
          <a:xfrm>
            <a:off x="1708150" y="3105785"/>
            <a:ext cx="3615055" cy="645160"/>
          </a:xfrm>
          <a:prstGeom prst="rect">
            <a:avLst/>
          </a:prstGeom>
        </p:spPr>
        <p:txBody>
          <a:bodyPr wrap="square">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rPr>
              <a:t>HDFS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mn-ea"/>
              </a:rPr>
              <a:t>存储的超图模型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p:txBody>
      </p:sp>
      <p:sp>
        <p:nvSpPr>
          <p:cNvPr id="31" name="矩形 30"/>
          <p:cNvSpPr/>
          <p:nvPr/>
        </p:nvSpPr>
        <p:spPr>
          <a:xfrm>
            <a:off x="6354445" y="3107055"/>
            <a:ext cx="4248150" cy="645160"/>
          </a:xfrm>
          <a:prstGeom prst="rect">
            <a:avLst/>
          </a:prstGeom>
        </p:spPr>
        <p:txBody>
          <a:bodyPr wrap="square">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rPr>
              <a:t>HDFS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mn-ea"/>
              </a:rPr>
              <a:t>可变κ覆盖问题建模</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p:txBody>
      </p:sp>
      <p:sp>
        <p:nvSpPr>
          <p:cNvPr id="8" name="矩形 7"/>
          <p:cNvSpPr/>
          <p:nvPr/>
        </p:nvSpPr>
        <p:spPr>
          <a:xfrm>
            <a:off x="5322988" y="2875495"/>
            <a:ext cx="1031051" cy="1107996"/>
          </a:xfrm>
          <a:prstGeom prst="rect">
            <a:avLst/>
          </a:prstGeom>
        </p:spPr>
        <p:txBody>
          <a:bodyPr wrap="none">
            <a:spAutoFit/>
          </a:bodyPr>
          <a:lstStyle/>
          <a:p>
            <a:r>
              <a:rPr lang="en-US" altLang="zh-CN" sz="6600" dirty="0">
                <a:solidFill>
                  <a:srgbClr val="595959"/>
                </a:solidFill>
                <a:latin typeface="微软雅黑" panose="020B0503020204020204" pitchFamily="34" charset="-122"/>
                <a:ea typeface="微软雅黑" panose="020B0503020204020204" pitchFamily="34" charset="-122"/>
              </a:rPr>
              <a:t>》</a:t>
            </a:r>
            <a:endParaRPr lang="zh-CN" altLang="en-US" sz="6600" dirty="0">
              <a:solidFill>
                <a:srgbClr val="595959"/>
              </a:solidFill>
            </a:endParaRPr>
          </a:p>
        </p:txBody>
      </p:sp>
      <p:grpSp>
        <p:nvGrpSpPr>
          <p:cNvPr id="13" name="组合 12"/>
          <p:cNvGrpSpPr/>
          <p:nvPr/>
        </p:nvGrpSpPr>
        <p:grpSpPr>
          <a:xfrm>
            <a:off x="499110" y="68496"/>
            <a:ext cx="11193780" cy="521970"/>
            <a:chOff x="1821" y="784"/>
            <a:chExt cx="17628" cy="822"/>
          </a:xfrm>
        </p:grpSpPr>
        <p:grpSp>
          <p:nvGrpSpPr>
            <p:cNvPr id="14" name="组合 13"/>
            <p:cNvGrpSpPr/>
            <p:nvPr/>
          </p:nvGrpSpPr>
          <p:grpSpPr>
            <a:xfrm>
              <a:off x="8807" y="784"/>
              <a:ext cx="10643" cy="822"/>
              <a:chOff x="8495" y="784"/>
              <a:chExt cx="10643" cy="822"/>
            </a:xfrm>
          </p:grpSpPr>
          <p:sp>
            <p:nvSpPr>
              <p:cNvPr id="16" name="文本框 18"/>
              <p:cNvSpPr/>
              <p:nvPr/>
            </p:nvSpPr>
            <p:spPr>
              <a:xfrm>
                <a:off x="8495" y="784"/>
                <a:ext cx="252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数学建模</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7" name="直接连接符 16"/>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99110" y="68496"/>
            <a:ext cx="11193780" cy="521970"/>
            <a:chOff x="1821" y="784"/>
            <a:chExt cx="17628" cy="822"/>
          </a:xfrm>
        </p:grpSpPr>
        <p:grpSp>
          <p:nvGrpSpPr>
            <p:cNvPr id="14" name="组合 13"/>
            <p:cNvGrpSpPr/>
            <p:nvPr/>
          </p:nvGrpSpPr>
          <p:grpSpPr>
            <a:xfrm>
              <a:off x="8807" y="784"/>
              <a:ext cx="10643" cy="822"/>
              <a:chOff x="8495" y="784"/>
              <a:chExt cx="10643" cy="822"/>
            </a:xfrm>
          </p:grpSpPr>
          <p:sp>
            <p:nvSpPr>
              <p:cNvPr id="16" name="文本框 18"/>
              <p:cNvSpPr/>
              <p:nvPr/>
            </p:nvSpPr>
            <p:spPr>
              <a:xfrm>
                <a:off x="8495" y="784"/>
                <a:ext cx="4052" cy="822"/>
              </a:xfrm>
              <a:prstGeom prst="rect">
                <a:avLst/>
              </a:prstGeom>
              <a:noFill/>
              <a:ln w="9525">
                <a:noFill/>
              </a:ln>
            </p:spPr>
            <p:txBody>
              <a:bodyPr wrap="none" anchor="t">
                <a:spAutoFit/>
              </a:bodyPr>
              <a:lstStyle/>
              <a:p>
                <a:pPr lvl="0"/>
                <a:r>
                  <a:rPr lang="en-US" altLang="zh-CN" sz="2800" dirty="0">
                    <a:solidFill>
                      <a:srgbClr val="595959"/>
                    </a:solidFill>
                    <a:latin typeface="Arial" panose="020B0604020202020204"/>
                    <a:ea typeface="微软雅黑" panose="020B0503020204020204" pitchFamily="34" charset="-122"/>
                    <a:sym typeface="Arial" panose="020B0604020202020204"/>
                  </a:rPr>
                  <a:t>HDFS</a:t>
                </a:r>
                <a:r>
                  <a:rPr lang="zh-CN" altLang="en-US" sz="2800" dirty="0">
                    <a:solidFill>
                      <a:srgbClr val="595959"/>
                    </a:solidFill>
                    <a:latin typeface="Arial" panose="020B0604020202020204"/>
                    <a:ea typeface="微软雅黑" panose="020B0503020204020204" pitchFamily="34" charset="-122"/>
                    <a:sym typeface="Arial" panose="020B0604020202020204"/>
                  </a:rPr>
                  <a:t>存储模型</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7" name="直接连接符 16"/>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107440" y="1012190"/>
            <a:ext cx="9020810" cy="1938020"/>
          </a:xfrm>
          <a:prstGeom prst="rect">
            <a:avLst/>
          </a:prstGeom>
          <a:noFill/>
        </p:spPr>
        <p:txBody>
          <a:bodyPr wrap="square" rtlCol="0">
            <a:spAutoFit/>
          </a:bodyPr>
          <a:p>
            <a:r>
              <a:rPr lang="en-US" altLang="zh-CN" sz="2000"/>
              <a:t>1..</a:t>
            </a:r>
            <a:r>
              <a:rPr lang="zh-CN" altLang="en-US" sz="2000"/>
              <a:t>分析</a:t>
            </a:r>
            <a:r>
              <a:rPr lang="en-US" altLang="zh-CN" sz="2000"/>
              <a:t>HDFS</a:t>
            </a:r>
            <a:r>
              <a:rPr lang="zh-CN" altLang="en-US" sz="2000"/>
              <a:t>中文件的存储结构</a:t>
            </a:r>
            <a:r>
              <a:rPr lang="en-US" altLang="zh-CN" sz="2000"/>
              <a:t>,</a:t>
            </a:r>
            <a:r>
              <a:rPr lang="zh-CN" altLang="en-US" sz="2000"/>
              <a:t>如图</a:t>
            </a:r>
            <a:r>
              <a:rPr lang="en-US" altLang="zh-CN" sz="2000"/>
              <a:t>1</a:t>
            </a:r>
            <a:r>
              <a:rPr lang="zh-CN" altLang="en-US" sz="2000"/>
              <a:t>所示</a:t>
            </a:r>
            <a:endParaRPr lang="zh-CN" altLang="en-US" sz="2000"/>
          </a:p>
          <a:p>
            <a:r>
              <a:rPr lang="en-US" altLang="zh-CN" sz="2000"/>
              <a:t>2.</a:t>
            </a:r>
            <a:r>
              <a:rPr lang="zh-CN" altLang="en-US" sz="2000"/>
              <a:t>对该过程中的文件、数据块、机架、</a:t>
            </a:r>
            <a:r>
              <a:rPr lang="en-US" altLang="zh-CN" sz="2000"/>
              <a:t>DataNode</a:t>
            </a:r>
            <a:r>
              <a:rPr lang="zh-CN" altLang="en-US" sz="2000"/>
              <a:t>节点、服务器等进行定义，并绘制它们之间的关系图（超图）</a:t>
            </a:r>
            <a:r>
              <a:rPr lang="zh-CN" altLang="en-US" sz="2000"/>
              <a:t>，如图</a:t>
            </a:r>
            <a:r>
              <a:rPr lang="en-US" altLang="zh-CN" sz="2000"/>
              <a:t>2</a:t>
            </a:r>
            <a:endParaRPr lang="en-US" altLang="zh-CN" sz="2000"/>
          </a:p>
          <a:p>
            <a:r>
              <a:rPr lang="en-US" altLang="zh-CN" sz="2000"/>
              <a:t>3.</a:t>
            </a:r>
            <a:r>
              <a:rPr lang="zh-CN" altLang="en-US" sz="2000"/>
              <a:t>最后将数据块与</a:t>
            </a:r>
            <a:r>
              <a:rPr lang="en-US" altLang="zh-CN" sz="2000"/>
              <a:t>DataNode</a:t>
            </a:r>
            <a:r>
              <a:rPr lang="zh-CN" altLang="en-US" sz="2000"/>
              <a:t>节点之间的关系通过二元关系</a:t>
            </a:r>
            <a:r>
              <a:rPr lang="en-US" altLang="zh-CN" sz="2000"/>
              <a:t>H=(X,E)</a:t>
            </a:r>
            <a:r>
              <a:rPr lang="zh-CN" altLang="en-US" sz="2000"/>
              <a:t>来表示，其中</a:t>
            </a:r>
            <a:r>
              <a:rPr lang="en-US" altLang="zh-CN" sz="2000"/>
              <a:t>X</a:t>
            </a:r>
            <a:r>
              <a:rPr lang="zh-CN" altLang="en-US" sz="2000"/>
              <a:t>为服务器集</a:t>
            </a:r>
            <a:r>
              <a:rPr lang="en-US" altLang="zh-CN" sz="2000"/>
              <a:t>DataNode</a:t>
            </a:r>
            <a:r>
              <a:rPr lang="zh-CN" altLang="en-US" sz="2000"/>
              <a:t>集合，对应于超图中的顶点</a:t>
            </a:r>
            <a:r>
              <a:rPr lang="en-US" altLang="zh-CN" sz="2000"/>
              <a:t>x</a:t>
            </a:r>
            <a:r>
              <a:rPr lang="zh-CN" altLang="en-US" sz="2000"/>
              <a:t>集合</a:t>
            </a:r>
            <a:r>
              <a:rPr lang="zh-CN" altLang="en-US" sz="2000"/>
              <a:t>，</a:t>
            </a:r>
            <a:r>
              <a:rPr lang="en-US" altLang="zh-CN" sz="2000"/>
              <a:t>E</a:t>
            </a:r>
            <a:r>
              <a:rPr lang="zh-CN" altLang="en-US" sz="2000"/>
              <a:t>为数据块集合，对应于超图中的边集合</a:t>
            </a:r>
            <a:endParaRPr lang="zh-CN" altLang="en-US" sz="2000"/>
          </a:p>
        </p:txBody>
      </p:sp>
      <p:pic>
        <p:nvPicPr>
          <p:cNvPr id="5" name="图片 4"/>
          <p:cNvPicPr>
            <a:picLocks noChangeAspect="1"/>
          </p:cNvPicPr>
          <p:nvPr/>
        </p:nvPicPr>
        <p:blipFill>
          <a:blip r:embed="rId1"/>
          <a:stretch>
            <a:fillRect/>
          </a:stretch>
        </p:blipFill>
        <p:spPr>
          <a:xfrm>
            <a:off x="817880" y="2908935"/>
            <a:ext cx="5363845" cy="3215640"/>
          </a:xfrm>
          <a:prstGeom prst="rect">
            <a:avLst/>
          </a:prstGeom>
        </p:spPr>
      </p:pic>
      <p:sp>
        <p:nvSpPr>
          <p:cNvPr id="6" name="文本框 5"/>
          <p:cNvSpPr txBox="1"/>
          <p:nvPr/>
        </p:nvSpPr>
        <p:spPr>
          <a:xfrm>
            <a:off x="6456680" y="6124575"/>
            <a:ext cx="3672205" cy="645160"/>
          </a:xfrm>
          <a:prstGeom prst="rect">
            <a:avLst/>
          </a:prstGeom>
          <a:noFill/>
        </p:spPr>
        <p:txBody>
          <a:bodyPr wrap="square" rtlCol="0">
            <a:spAutoFit/>
          </a:bodyPr>
          <a:p>
            <a:r>
              <a:rPr lang="zh-CN" altLang="en-US"/>
              <a:t>图</a:t>
            </a:r>
            <a:r>
              <a:rPr lang="en-US" altLang="zh-CN"/>
              <a:t>2 </a:t>
            </a:r>
            <a:r>
              <a:rPr lang="zh-CN" altLang="en-US"/>
              <a:t>数据块与其副本与</a:t>
            </a:r>
            <a:r>
              <a:rPr lang="en-US" altLang="zh-CN"/>
              <a:t>DataNode</a:t>
            </a:r>
            <a:r>
              <a:rPr lang="zh-CN" altLang="en-US"/>
              <a:t>间映射二部图</a:t>
            </a:r>
            <a:endParaRPr lang="zh-CN" altLang="en-US"/>
          </a:p>
        </p:txBody>
      </p:sp>
      <p:pic>
        <p:nvPicPr>
          <p:cNvPr id="7" name="图片 6"/>
          <p:cNvPicPr>
            <a:picLocks noChangeAspect="1"/>
          </p:cNvPicPr>
          <p:nvPr/>
        </p:nvPicPr>
        <p:blipFill>
          <a:blip r:embed="rId2"/>
          <a:stretch>
            <a:fillRect/>
          </a:stretch>
        </p:blipFill>
        <p:spPr>
          <a:xfrm>
            <a:off x="5826760" y="3331845"/>
            <a:ext cx="5188585" cy="2680970"/>
          </a:xfrm>
          <a:prstGeom prst="rect">
            <a:avLst/>
          </a:prstGeom>
        </p:spPr>
      </p:pic>
      <p:sp>
        <p:nvSpPr>
          <p:cNvPr id="9" name="文本框 8"/>
          <p:cNvSpPr txBox="1"/>
          <p:nvPr/>
        </p:nvSpPr>
        <p:spPr>
          <a:xfrm>
            <a:off x="2044065" y="6263005"/>
            <a:ext cx="3124200" cy="368300"/>
          </a:xfrm>
          <a:prstGeom prst="rect">
            <a:avLst/>
          </a:prstGeom>
          <a:noFill/>
        </p:spPr>
        <p:txBody>
          <a:bodyPr wrap="square" rtlCol="0">
            <a:spAutoFit/>
          </a:bodyPr>
          <a:p>
            <a:r>
              <a:rPr lang="zh-CN" altLang="en-US"/>
              <a:t>图</a:t>
            </a:r>
            <a:r>
              <a:rPr lang="en-US" altLang="zh-CN"/>
              <a:t>1 HDFS</a:t>
            </a:r>
            <a:r>
              <a:rPr lang="zh-CN" altLang="en-US"/>
              <a:t>数据文件存储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99110" y="68496"/>
            <a:ext cx="11193780" cy="521970"/>
            <a:chOff x="1821" y="784"/>
            <a:chExt cx="17628" cy="822"/>
          </a:xfrm>
        </p:grpSpPr>
        <p:grpSp>
          <p:nvGrpSpPr>
            <p:cNvPr id="14" name="组合 13"/>
            <p:cNvGrpSpPr/>
            <p:nvPr/>
          </p:nvGrpSpPr>
          <p:grpSpPr>
            <a:xfrm>
              <a:off x="8807" y="784"/>
              <a:ext cx="10643" cy="822"/>
              <a:chOff x="8495" y="784"/>
              <a:chExt cx="10643" cy="822"/>
            </a:xfrm>
          </p:grpSpPr>
          <p:sp>
            <p:nvSpPr>
              <p:cNvPr id="16" name="文本框 18"/>
              <p:cNvSpPr/>
              <p:nvPr/>
            </p:nvSpPr>
            <p:spPr>
              <a:xfrm>
                <a:off x="8495" y="784"/>
                <a:ext cx="504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可变</a:t>
                </a:r>
                <a:r>
                  <a:rPr lang="en-US" altLang="zh-CN" sz="2800" dirty="0">
                    <a:solidFill>
                      <a:srgbClr val="595959"/>
                    </a:solidFill>
                    <a:latin typeface="Arial" panose="020B0604020202020204"/>
                    <a:ea typeface="微软雅黑" panose="020B0503020204020204" pitchFamily="34" charset="-122"/>
                    <a:sym typeface="Arial" panose="020B0604020202020204"/>
                  </a:rPr>
                  <a:t>k</a:t>
                </a:r>
                <a:r>
                  <a:rPr lang="zh-CN" altLang="en-US" sz="2800" dirty="0">
                    <a:solidFill>
                      <a:srgbClr val="595959"/>
                    </a:solidFill>
                    <a:latin typeface="Arial" panose="020B0604020202020204"/>
                    <a:ea typeface="微软雅黑" panose="020B0503020204020204" pitchFamily="34" charset="-122"/>
                    <a:sym typeface="Arial" panose="020B0604020202020204"/>
                  </a:rPr>
                  <a:t>覆盖问题建模</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7" name="直接连接符 16"/>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107440" y="1012190"/>
            <a:ext cx="9020810" cy="2861310"/>
          </a:xfrm>
          <a:prstGeom prst="rect">
            <a:avLst/>
          </a:prstGeom>
          <a:noFill/>
        </p:spPr>
        <p:txBody>
          <a:bodyPr wrap="square" rtlCol="0">
            <a:spAutoFit/>
          </a:bodyPr>
          <a:p>
            <a:r>
              <a:rPr lang="en-US" altLang="zh-CN" sz="2000"/>
              <a:t>1.</a:t>
            </a:r>
            <a:r>
              <a:rPr lang="zh-CN" altLang="en-US" sz="2000"/>
              <a:t>问题分析，寻找一个最小</a:t>
            </a:r>
            <a:r>
              <a:rPr lang="en-US" altLang="zh-CN" sz="2000"/>
              <a:t>DataNode</a:t>
            </a:r>
            <a:r>
              <a:rPr lang="zh-CN" altLang="en-US" sz="2000"/>
              <a:t>子集，集合中覆盖所有种类数据块的κ个副本．其中每种数据块的副本数κ可变，其可基于对数据块访问频率的统计计算活动因子的方法获得</a:t>
            </a:r>
            <a:endParaRPr lang="zh-CN" altLang="en-US" sz="2000"/>
          </a:p>
          <a:p>
            <a:r>
              <a:rPr lang="en-US" altLang="zh-CN" sz="2000"/>
              <a:t>2.</a:t>
            </a:r>
            <a:r>
              <a:rPr lang="zh-CN" altLang="en-US" sz="2000"/>
              <a:t>定义</a:t>
            </a:r>
            <a:r>
              <a:rPr lang="en-US" altLang="zh-CN" sz="2000"/>
              <a:t>k-</a:t>
            </a:r>
            <a:r>
              <a:rPr lang="zh-CN" altLang="en-US" sz="2000"/>
              <a:t>横贯，即若</a:t>
            </a:r>
            <a:r>
              <a:rPr lang="en-US" altLang="zh-CN" sz="2000"/>
              <a:t>H=(X,E)</a:t>
            </a:r>
            <a:r>
              <a:rPr lang="zh-CN" altLang="en-US" sz="2000"/>
              <a:t>，若集合</a:t>
            </a:r>
            <a:r>
              <a:rPr lang="en-US" altLang="zh-CN" sz="2000"/>
              <a:t>Y</a:t>
            </a:r>
            <a:r>
              <a:rPr lang="zh-CN" altLang="en-US" sz="2000"/>
              <a:t>属于</a:t>
            </a:r>
            <a:r>
              <a:rPr lang="en-US" altLang="zh-CN" sz="2000"/>
              <a:t>X,Y</a:t>
            </a:r>
            <a:r>
              <a:rPr lang="zh-CN" altLang="en-US" sz="2000"/>
              <a:t>与</a:t>
            </a:r>
            <a:r>
              <a:rPr lang="en-US" altLang="zh-CN" sz="2000"/>
              <a:t>H</a:t>
            </a:r>
            <a:r>
              <a:rPr lang="zh-CN" altLang="en-US" sz="2000"/>
              <a:t>中的每条边</a:t>
            </a:r>
            <a:r>
              <a:rPr lang="en-US" altLang="zh-CN" sz="2000"/>
              <a:t>Ej</a:t>
            </a:r>
            <a:r>
              <a:rPr lang="zh-CN" altLang="en-US" sz="2000"/>
              <a:t>的交集都满足：交集中的元素个数大于</a:t>
            </a:r>
            <a:r>
              <a:rPr lang="en-US" altLang="zh-CN" sz="2000"/>
              <a:t>Ej</a:t>
            </a:r>
            <a:r>
              <a:rPr lang="zh-CN" altLang="en-US" sz="2000"/>
              <a:t>对应的</a:t>
            </a:r>
            <a:r>
              <a:rPr lang="en-US" altLang="zh-CN" sz="2000"/>
              <a:t>kj</a:t>
            </a:r>
            <a:r>
              <a:rPr lang="zh-CN" altLang="en-US" sz="2000"/>
              <a:t>（</a:t>
            </a:r>
            <a:r>
              <a:rPr lang="en-US" altLang="zh-CN" sz="2000"/>
              <a:t>kj</a:t>
            </a:r>
            <a:r>
              <a:rPr lang="zh-CN" altLang="en-US" sz="2000"/>
              <a:t>即为数据块和其副本数目</a:t>
            </a:r>
            <a:r>
              <a:rPr lang="zh-CN" altLang="en-US" sz="2000"/>
              <a:t>）</a:t>
            </a:r>
            <a:r>
              <a:rPr lang="zh-CN" altLang="en-US" sz="2000"/>
              <a:t>。则称</a:t>
            </a:r>
            <a:r>
              <a:rPr lang="en-US" altLang="zh-CN" sz="2000"/>
              <a:t>Y</a:t>
            </a:r>
            <a:r>
              <a:rPr lang="zh-CN" altLang="en-US" sz="2000"/>
              <a:t>是</a:t>
            </a:r>
            <a:r>
              <a:rPr lang="en-US" altLang="zh-CN" sz="2000"/>
              <a:t>H</a:t>
            </a:r>
            <a:r>
              <a:rPr lang="zh-CN" altLang="en-US" sz="2000"/>
              <a:t>的一个横贯</a:t>
            </a:r>
            <a:endParaRPr lang="zh-CN" altLang="en-US" sz="2000"/>
          </a:p>
          <a:p>
            <a:r>
              <a:rPr lang="en-US" altLang="zh-CN" sz="2000"/>
              <a:t>3.</a:t>
            </a:r>
            <a:r>
              <a:rPr lang="zh-CN" altLang="en-US" sz="2000"/>
              <a:t>定义极小</a:t>
            </a:r>
            <a:r>
              <a:rPr lang="en-US" altLang="zh-CN" sz="2000"/>
              <a:t>k-</a:t>
            </a:r>
            <a:r>
              <a:rPr lang="zh-CN" altLang="en-US" sz="2000"/>
              <a:t>横贯，存在一个横贯</a:t>
            </a:r>
            <a:r>
              <a:rPr lang="en-US" altLang="zh-CN" sz="2000"/>
              <a:t>L</a:t>
            </a:r>
            <a:r>
              <a:rPr lang="zh-CN" altLang="en-US" sz="2000"/>
              <a:t>，删除</a:t>
            </a:r>
            <a:r>
              <a:rPr lang="en-US" altLang="zh-CN" sz="2000"/>
              <a:t>L</a:t>
            </a:r>
            <a:r>
              <a:rPr lang="zh-CN" altLang="en-US" sz="2000"/>
              <a:t>中的任意一个元素</a:t>
            </a:r>
            <a:r>
              <a:rPr lang="en-US" altLang="zh-CN" sz="2000"/>
              <a:t>xi</a:t>
            </a:r>
            <a:r>
              <a:rPr lang="zh-CN" altLang="en-US" sz="2000"/>
              <a:t>，都将使其不满足横贯的条件，则称其为超图</a:t>
            </a:r>
            <a:r>
              <a:rPr lang="en-US" altLang="zh-CN" sz="2000"/>
              <a:t>H</a:t>
            </a:r>
            <a:r>
              <a:rPr lang="zh-CN" altLang="en-US" sz="2000"/>
              <a:t>的一个极小横贯</a:t>
            </a:r>
            <a:endParaRPr lang="zh-CN" altLang="en-US" sz="2000"/>
          </a:p>
          <a:p>
            <a:r>
              <a:rPr lang="en-US" altLang="zh-CN" sz="2000"/>
              <a:t>4.</a:t>
            </a:r>
            <a:r>
              <a:rPr lang="zh-CN" altLang="en-US" sz="2000"/>
              <a:t>获得</a:t>
            </a:r>
            <a:r>
              <a:rPr lang="en-US" altLang="zh-CN" sz="2000"/>
              <a:t>HDFS</a:t>
            </a:r>
            <a:r>
              <a:rPr lang="zh-CN" altLang="en-US" sz="2000"/>
              <a:t>可变κ覆盖问题的数学模型</a:t>
            </a:r>
            <a:r>
              <a:rPr lang="en-US" altLang="zh-CN" sz="2000"/>
              <a:t>:</a:t>
            </a:r>
            <a:endParaRPr lang="en-US" altLang="zh-CN" sz="2000"/>
          </a:p>
        </p:txBody>
      </p:sp>
      <p:pic>
        <p:nvPicPr>
          <p:cNvPr id="2" name="图片 1"/>
          <p:cNvPicPr>
            <a:picLocks noChangeAspect="1"/>
          </p:cNvPicPr>
          <p:nvPr/>
        </p:nvPicPr>
        <p:blipFill>
          <a:blip r:embed="rId1"/>
          <a:stretch>
            <a:fillRect/>
          </a:stretch>
        </p:blipFill>
        <p:spPr>
          <a:xfrm>
            <a:off x="3227705" y="3888105"/>
            <a:ext cx="4410710" cy="1308735"/>
          </a:xfrm>
          <a:prstGeom prst="rect">
            <a:avLst/>
          </a:prstGeom>
        </p:spPr>
      </p:pic>
      <p:pic>
        <p:nvPicPr>
          <p:cNvPr id="3" name="图片 2"/>
          <p:cNvPicPr>
            <a:picLocks noChangeAspect="1"/>
          </p:cNvPicPr>
          <p:nvPr/>
        </p:nvPicPr>
        <p:blipFill>
          <a:blip r:embed="rId2"/>
          <a:stretch>
            <a:fillRect/>
          </a:stretch>
        </p:blipFill>
        <p:spPr>
          <a:xfrm>
            <a:off x="2386330" y="5060315"/>
            <a:ext cx="5485130" cy="1606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99110" y="68496"/>
            <a:ext cx="11193780" cy="521970"/>
            <a:chOff x="1821" y="784"/>
            <a:chExt cx="17628" cy="822"/>
          </a:xfrm>
        </p:grpSpPr>
        <p:grpSp>
          <p:nvGrpSpPr>
            <p:cNvPr id="14" name="组合 13"/>
            <p:cNvGrpSpPr/>
            <p:nvPr/>
          </p:nvGrpSpPr>
          <p:grpSpPr>
            <a:xfrm>
              <a:off x="8807" y="784"/>
              <a:ext cx="10643" cy="822"/>
              <a:chOff x="8495" y="784"/>
              <a:chExt cx="10643" cy="822"/>
            </a:xfrm>
          </p:grpSpPr>
          <p:sp>
            <p:nvSpPr>
              <p:cNvPr id="16" name="文本框 18"/>
              <p:cNvSpPr/>
              <p:nvPr/>
            </p:nvSpPr>
            <p:spPr>
              <a:xfrm>
                <a:off x="8495" y="784"/>
                <a:ext cx="252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算法描述</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7" name="直接连接符 16"/>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107440" y="1012190"/>
            <a:ext cx="5433695" cy="5631180"/>
          </a:xfrm>
          <a:prstGeom prst="rect">
            <a:avLst/>
          </a:prstGeom>
          <a:noFill/>
        </p:spPr>
        <p:txBody>
          <a:bodyPr wrap="square" rtlCol="0">
            <a:spAutoFit/>
          </a:bodyPr>
          <a:p>
            <a:r>
              <a:rPr lang="en-US" altLang="zh-CN" sz="2000"/>
              <a:t>1.</a:t>
            </a:r>
            <a:r>
              <a:rPr lang="zh-CN" altLang="en-US" sz="2000"/>
              <a:t>文献采用了贪心萤火虫算法</a:t>
            </a:r>
            <a:r>
              <a:rPr lang="en-US" altLang="zh-CN" sz="2000"/>
              <a:t>FA</a:t>
            </a:r>
            <a:r>
              <a:rPr lang="zh-CN" altLang="en-US" sz="2000"/>
              <a:t>来实现问题的求解</a:t>
            </a:r>
            <a:endParaRPr lang="zh-CN" altLang="en-US" sz="2000"/>
          </a:p>
          <a:p>
            <a:r>
              <a:rPr lang="zh-CN" altLang="en-US" sz="2000"/>
              <a:t>萤火虫算法（</a:t>
            </a:r>
            <a:r>
              <a:rPr lang="en-US" altLang="zh-CN" sz="2000"/>
              <a:t>FA</a:t>
            </a:r>
            <a:r>
              <a:rPr lang="zh-CN" altLang="en-US" sz="2000"/>
              <a:t>）</a:t>
            </a:r>
            <a:r>
              <a:rPr lang="zh-CN" altLang="en-US" sz="2000"/>
              <a:t>源于模拟自然界萤火虫在晚上的群聚活动的自然现象而提出的一种仿生群智能优化算法．萤火虫种群作为初始解随机的分布在搜索空间中，每只萤火虫被视为该解空间的一个解．然后根据自然界萤火虫散发荧光素越亮的其号召力越强，也吸引更多的同伴向它靠拢的移动特点，进行解空间中每只萤火虫的移动．最终会聚集到较亮的萤火虫周围，即是找到解空间内多个极值点，从而达到种群寻优的目的</a:t>
            </a:r>
            <a:endParaRPr lang="zh-CN" altLang="en-US" sz="2000"/>
          </a:p>
          <a:p>
            <a:r>
              <a:rPr lang="en-US" altLang="zh-CN" sz="2000"/>
              <a:t>2.</a:t>
            </a:r>
            <a:r>
              <a:rPr lang="zh-CN" altLang="en-US" sz="2000"/>
              <a:t>通过研究发现了</a:t>
            </a:r>
            <a:r>
              <a:rPr lang="en-US" altLang="zh-CN" sz="2000"/>
              <a:t>FA</a:t>
            </a:r>
            <a:r>
              <a:rPr lang="zh-CN" altLang="en-US" sz="2000"/>
              <a:t>算法容易在多个极值点实现快速稳定，但是也因此难以找到全局最优解，于是在每次迭代的过程中都会执行一个变异策略，即以极小的概率去扰动局部萤火虫个体，使其跳出局部极值点，寻找全局最优解。</a:t>
            </a:r>
            <a:endParaRPr lang="zh-CN" altLang="en-US" sz="2000"/>
          </a:p>
          <a:p>
            <a:r>
              <a:rPr lang="en-US" altLang="zh-CN" sz="2000"/>
              <a:t>3.</a:t>
            </a:r>
            <a:r>
              <a:rPr lang="zh-CN" altLang="en-US" sz="2000"/>
              <a:t>算法的执行伪代码如右图</a:t>
            </a:r>
            <a:endParaRPr lang="zh-CN" altLang="en-US" sz="2000"/>
          </a:p>
        </p:txBody>
      </p:sp>
      <p:pic>
        <p:nvPicPr>
          <p:cNvPr id="5" name="图片 4"/>
          <p:cNvPicPr>
            <a:picLocks noChangeAspect="1"/>
          </p:cNvPicPr>
          <p:nvPr/>
        </p:nvPicPr>
        <p:blipFill>
          <a:blip r:embed="rId1"/>
          <a:stretch>
            <a:fillRect/>
          </a:stretch>
        </p:blipFill>
        <p:spPr>
          <a:xfrm>
            <a:off x="6782435" y="590550"/>
            <a:ext cx="4357370" cy="5630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99110" y="68496"/>
            <a:ext cx="11193780" cy="521970"/>
            <a:chOff x="1821" y="784"/>
            <a:chExt cx="17628" cy="822"/>
          </a:xfrm>
        </p:grpSpPr>
        <p:grpSp>
          <p:nvGrpSpPr>
            <p:cNvPr id="14" name="组合 13"/>
            <p:cNvGrpSpPr/>
            <p:nvPr/>
          </p:nvGrpSpPr>
          <p:grpSpPr>
            <a:xfrm>
              <a:off x="8807" y="784"/>
              <a:ext cx="10643" cy="822"/>
              <a:chOff x="8495" y="784"/>
              <a:chExt cx="10643" cy="822"/>
            </a:xfrm>
          </p:grpSpPr>
          <p:sp>
            <p:nvSpPr>
              <p:cNvPr id="16" name="文本框 18"/>
              <p:cNvSpPr/>
              <p:nvPr/>
            </p:nvSpPr>
            <p:spPr>
              <a:xfrm>
                <a:off x="8495" y="784"/>
                <a:ext cx="252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实验环境</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7" name="直接连接符 16"/>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349250" y="692150"/>
            <a:ext cx="11343640" cy="3169285"/>
          </a:xfrm>
          <a:prstGeom prst="rect">
            <a:avLst/>
          </a:prstGeom>
          <a:noFill/>
        </p:spPr>
        <p:txBody>
          <a:bodyPr wrap="square" rtlCol="0">
            <a:spAutoFit/>
          </a:bodyPr>
          <a:p>
            <a:r>
              <a:rPr lang="zh-CN" altLang="en-US" sz="2000"/>
              <a:t>实验选用WordCount、TeraSort和Grep三种典型任务进行运行，测评算法对数据的可用性，以及对集群节能和运算性能提升效果．WordCount是典型的Mapreduce类计算，TeraSort是Hadoop中对原始数据的排序工作的典型任务，Grep是对指定文档中指定单词的词频进行计算的另一类典型任务．实验中我们不仅观测Map计算和Reduce计算过程的系统耗时和能耗，还通过NS-2网络仿真平台测试新的存储方法对数据读取／传递过程的性能提升效果。</a:t>
            </a:r>
            <a:endParaRPr lang="zh-CN" altLang="en-US" sz="2000"/>
          </a:p>
          <a:p>
            <a:r>
              <a:rPr lang="zh-CN" altLang="en-US" sz="2000"/>
              <a:t>为验证算法的普遍适用性，搭建数据中心最常用的3种集群结构，所含有DataNode数量也逐级递增：</a:t>
            </a:r>
            <a:endParaRPr lang="zh-CN" altLang="en-US" sz="2000"/>
          </a:p>
          <a:p>
            <a:r>
              <a:rPr lang="zh-CN" altLang="en-US" sz="2000"/>
              <a:t>（１）Fat-Tree拓扑结构．集群由3个机架组成，每个机架包含9个DataNode节点，共计５４节点．</a:t>
            </a:r>
            <a:endParaRPr lang="zh-CN" altLang="en-US" sz="2000"/>
          </a:p>
          <a:p>
            <a:r>
              <a:rPr lang="zh-CN" altLang="en-US" sz="2000"/>
              <a:t>（２）BCube２拓扑结构．集群由4个机架组成，每个机架包含16个DataNode节点，共计64节点．</a:t>
            </a:r>
            <a:endParaRPr lang="zh-CN" altLang="en-US" sz="2000"/>
          </a:p>
          <a:p>
            <a:r>
              <a:rPr lang="zh-CN" altLang="en-US" sz="2000"/>
              <a:t>（３）DCell2拓扑结构．集群由５个机架组成，每个机架包含20个DataNode节点，共计100节点．单个DataNode节点的配置参数如表所示。</a:t>
            </a:r>
            <a:endParaRPr lang="zh-CN" altLang="en-US" sz="2000"/>
          </a:p>
        </p:txBody>
      </p:sp>
      <p:pic>
        <p:nvPicPr>
          <p:cNvPr id="3" name="图片 2"/>
          <p:cNvPicPr>
            <a:picLocks noChangeAspect="1"/>
          </p:cNvPicPr>
          <p:nvPr/>
        </p:nvPicPr>
        <p:blipFill>
          <a:blip r:embed="rId1"/>
          <a:stretch>
            <a:fillRect/>
          </a:stretch>
        </p:blipFill>
        <p:spPr>
          <a:xfrm>
            <a:off x="2964180" y="3740150"/>
            <a:ext cx="5546725" cy="2999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99110" y="68496"/>
            <a:ext cx="11193780" cy="521970"/>
            <a:chOff x="1821" y="784"/>
            <a:chExt cx="17628" cy="822"/>
          </a:xfrm>
        </p:grpSpPr>
        <p:grpSp>
          <p:nvGrpSpPr>
            <p:cNvPr id="14" name="组合 13"/>
            <p:cNvGrpSpPr/>
            <p:nvPr/>
          </p:nvGrpSpPr>
          <p:grpSpPr>
            <a:xfrm>
              <a:off x="8807" y="784"/>
              <a:ext cx="10643" cy="822"/>
              <a:chOff x="8495" y="784"/>
              <a:chExt cx="10643" cy="822"/>
            </a:xfrm>
          </p:grpSpPr>
          <p:sp>
            <p:nvSpPr>
              <p:cNvPr id="16" name="文本框 18"/>
              <p:cNvSpPr/>
              <p:nvPr/>
            </p:nvSpPr>
            <p:spPr>
              <a:xfrm>
                <a:off x="8495" y="784"/>
                <a:ext cx="252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实验结果</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7" name="直接连接符 16"/>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349250" y="692150"/>
            <a:ext cx="11343640" cy="2553335"/>
          </a:xfrm>
          <a:prstGeom prst="rect">
            <a:avLst/>
          </a:prstGeom>
          <a:noFill/>
        </p:spPr>
        <p:txBody>
          <a:bodyPr wrap="square" rtlCol="0">
            <a:spAutoFit/>
          </a:bodyPr>
          <a:p>
            <a:r>
              <a:rPr lang="en-US" altLang="zh-CN" sz="2000"/>
              <a:t>1.</a:t>
            </a:r>
            <a:r>
              <a:rPr lang="zh-CN" altLang="en-US" sz="2000"/>
              <a:t>文献中的数据可用性实验在保证数据可用性需求条件下本文的可变κ～覆盖最小集算法能够让集群中更多</a:t>
            </a:r>
            <a:r>
              <a:rPr lang="en-US" altLang="zh-CN" sz="2000"/>
              <a:t>DataNode</a:t>
            </a:r>
            <a:r>
              <a:rPr lang="zh-CN" altLang="en-US" sz="2000"/>
              <a:t>节点休眠，休眠节点以低功耗运行能够大幅降低集群能耗</a:t>
            </a:r>
            <a:endParaRPr lang="zh-CN" altLang="en-US" sz="2000"/>
          </a:p>
          <a:p>
            <a:r>
              <a:rPr lang="en-US" altLang="zh-CN" sz="2000"/>
              <a:t>2.</a:t>
            </a:r>
            <a:r>
              <a:rPr lang="zh-CN" altLang="en-US" sz="2000">
                <a:sym typeface="+mn-ea"/>
              </a:rPr>
              <a:t>除此之外，实验还将通过实际运行</a:t>
            </a:r>
            <a:r>
              <a:rPr lang="en-US" altLang="zh-CN" sz="2000">
                <a:sym typeface="+mn-ea"/>
              </a:rPr>
              <a:t>Hadoop</a:t>
            </a:r>
            <a:r>
              <a:rPr lang="zh-CN" altLang="en-US" sz="2000">
                <a:sym typeface="+mn-ea"/>
              </a:rPr>
              <a:t>基准测试程序—</a:t>
            </a:r>
            <a:r>
              <a:rPr lang="en-US" altLang="zh-CN" sz="2000">
                <a:sym typeface="+mn-ea"/>
              </a:rPr>
              <a:t>WordCount</a:t>
            </a:r>
            <a:r>
              <a:rPr lang="zh-CN" altLang="en-US" sz="2000">
                <a:sym typeface="+mn-ea"/>
              </a:rPr>
              <a:t>来测试不同存储方法对数据中心计算节能效果，文献中针对依次递增的任务负荷分别采用恒定３重覆盖算法和可变κ覆盖最小集算法进行存储优化，获得结果如图</a:t>
            </a:r>
            <a:r>
              <a:rPr lang="en-US" altLang="zh-CN" sz="2000">
                <a:sym typeface="+mn-ea"/>
              </a:rPr>
              <a:t>1</a:t>
            </a:r>
            <a:r>
              <a:rPr lang="zh-CN" altLang="en-US" sz="2000">
                <a:sym typeface="+mn-ea"/>
              </a:rPr>
              <a:t>所示</a:t>
            </a:r>
            <a:endParaRPr lang="zh-CN" altLang="en-US" sz="2000">
              <a:sym typeface="+mn-ea"/>
            </a:endParaRPr>
          </a:p>
          <a:p>
            <a:r>
              <a:rPr lang="en-US" altLang="zh-CN" sz="2000">
                <a:sym typeface="+mn-ea"/>
              </a:rPr>
              <a:t>3.为测试数据中心面对更多样化的任务，本文选用TeraSort、Grep和WordCount三种任务运行</a:t>
            </a:r>
            <a:r>
              <a:rPr lang="zh-CN" altLang="en-US" sz="2000">
                <a:sym typeface="+mn-ea"/>
              </a:rPr>
              <a:t>，获得的实验结果如表</a:t>
            </a:r>
            <a:r>
              <a:rPr lang="en-US" altLang="zh-CN" sz="2000">
                <a:sym typeface="+mn-ea"/>
              </a:rPr>
              <a:t>1</a:t>
            </a:r>
            <a:r>
              <a:rPr lang="zh-CN" altLang="en-US" sz="2000">
                <a:sym typeface="+mn-ea"/>
              </a:rPr>
              <a:t>所示</a:t>
            </a:r>
            <a:endParaRPr lang="en-US" altLang="zh-CN" sz="2000">
              <a:sym typeface="+mn-ea"/>
            </a:endParaRPr>
          </a:p>
          <a:p>
            <a:endParaRPr lang="zh-CN" altLang="en-US" sz="2000">
              <a:sym typeface="+mn-ea"/>
            </a:endParaRPr>
          </a:p>
        </p:txBody>
      </p:sp>
      <p:pic>
        <p:nvPicPr>
          <p:cNvPr id="2" name="图片 1"/>
          <p:cNvPicPr>
            <a:picLocks noChangeAspect="1"/>
          </p:cNvPicPr>
          <p:nvPr/>
        </p:nvPicPr>
        <p:blipFill>
          <a:blip r:embed="rId1"/>
          <a:stretch>
            <a:fillRect/>
          </a:stretch>
        </p:blipFill>
        <p:spPr>
          <a:xfrm>
            <a:off x="541020" y="2989580"/>
            <a:ext cx="4236720" cy="2854960"/>
          </a:xfrm>
          <a:prstGeom prst="rect">
            <a:avLst/>
          </a:prstGeom>
        </p:spPr>
      </p:pic>
      <p:sp>
        <p:nvSpPr>
          <p:cNvPr id="5" name="文本框 4"/>
          <p:cNvSpPr txBox="1"/>
          <p:nvPr/>
        </p:nvSpPr>
        <p:spPr>
          <a:xfrm>
            <a:off x="839470" y="5954395"/>
            <a:ext cx="4095750" cy="645160"/>
          </a:xfrm>
          <a:prstGeom prst="rect">
            <a:avLst/>
          </a:prstGeom>
          <a:noFill/>
        </p:spPr>
        <p:txBody>
          <a:bodyPr wrap="square" rtlCol="0">
            <a:spAutoFit/>
          </a:bodyPr>
          <a:p>
            <a:r>
              <a:rPr lang="zh-CN" altLang="en-US"/>
              <a:t>图</a:t>
            </a:r>
            <a:r>
              <a:rPr lang="en-US" altLang="zh-CN"/>
              <a:t>1 </a:t>
            </a:r>
            <a:r>
              <a:rPr lang="zh-CN" altLang="en-US"/>
              <a:t>执行不同规模的任务时，不同集群关闭的节点数</a:t>
            </a:r>
            <a:endParaRPr lang="zh-CN" altLang="en-US"/>
          </a:p>
        </p:txBody>
      </p:sp>
      <p:pic>
        <p:nvPicPr>
          <p:cNvPr id="6" name="图片 5"/>
          <p:cNvPicPr>
            <a:picLocks noChangeAspect="1"/>
          </p:cNvPicPr>
          <p:nvPr/>
        </p:nvPicPr>
        <p:blipFill>
          <a:blip r:embed="rId2"/>
          <a:stretch>
            <a:fillRect/>
          </a:stretch>
        </p:blipFill>
        <p:spPr>
          <a:xfrm>
            <a:off x="5734050" y="2989580"/>
            <a:ext cx="4715510" cy="2179320"/>
          </a:xfrm>
          <a:prstGeom prst="rect">
            <a:avLst/>
          </a:prstGeom>
        </p:spPr>
      </p:pic>
      <p:sp>
        <p:nvSpPr>
          <p:cNvPr id="7" name="文本框 6"/>
          <p:cNvSpPr txBox="1"/>
          <p:nvPr/>
        </p:nvSpPr>
        <p:spPr>
          <a:xfrm>
            <a:off x="7536180" y="5032375"/>
            <a:ext cx="915035" cy="368300"/>
          </a:xfrm>
          <a:prstGeom prst="rect">
            <a:avLst/>
          </a:prstGeom>
          <a:noFill/>
        </p:spPr>
        <p:txBody>
          <a:bodyPr wrap="square" rtlCol="0">
            <a:spAutoFit/>
          </a:bodyPr>
          <a:p>
            <a:r>
              <a:rPr lang="zh-CN" altLang="en-US"/>
              <a:t>表</a:t>
            </a:r>
            <a:r>
              <a:rPr lang="en-US" altLang="zh-CN"/>
              <a:t>1</a:t>
            </a:r>
            <a:endParaRPr lang="en-US" altLang="zh-CN"/>
          </a:p>
        </p:txBody>
      </p:sp>
      <p:sp>
        <p:nvSpPr>
          <p:cNvPr id="8" name="文本框 7"/>
          <p:cNvSpPr txBox="1"/>
          <p:nvPr/>
        </p:nvSpPr>
        <p:spPr>
          <a:xfrm>
            <a:off x="6080760" y="5400675"/>
            <a:ext cx="4022725" cy="1198880"/>
          </a:xfrm>
          <a:prstGeom prst="rect">
            <a:avLst/>
          </a:prstGeom>
          <a:noFill/>
        </p:spPr>
        <p:txBody>
          <a:bodyPr wrap="square" rtlCol="0">
            <a:spAutoFit/>
          </a:bodyPr>
          <a:p>
            <a:r>
              <a:rPr lang="zh-CN" altLang="en-US"/>
              <a:t>注：每种计算载荷中左侧为可变κ覆盖算法比</a:t>
            </a:r>
            <a:r>
              <a:rPr lang="en-US"/>
              <a:t>CS-3</a:t>
            </a:r>
            <a:r>
              <a:rPr lang="zh-CN" altLang="en-US"/>
              <a:t>重覆盖算法的节能效率，右侧为可变κ～覆盖算法比初始</a:t>
            </a:r>
            <a:r>
              <a:rPr lang="en-US" altLang="zh-CN"/>
              <a:t>HDFS</a:t>
            </a:r>
            <a:r>
              <a:rPr lang="zh-CN" altLang="en-US"/>
              <a:t>机架感知存储方法的节能效率</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alphaModFix amt="50000"/>
            <a:lum/>
          </a:blip>
          <a:srcRect/>
          <a:stretch>
            <a:fillRect l="-17000" r="-17000"/>
          </a:stretch>
        </a:blipFill>
        <a:effectLst/>
      </p:bgPr>
    </p:bg>
    <p:spTree>
      <p:nvGrpSpPr>
        <p:cNvPr id="1" name=""/>
        <p:cNvGrpSpPr/>
        <p:nvPr/>
      </p:nvGrpSpPr>
      <p:grpSpPr>
        <a:xfrm>
          <a:off x="0" y="0"/>
          <a:ext cx="0" cy="0"/>
          <a:chOff x="0" y="0"/>
          <a:chExt cx="0" cy="0"/>
        </a:xfrm>
      </p:grpSpPr>
      <p:sp>
        <p:nvSpPr>
          <p:cNvPr id="11" name="矩形 10"/>
          <p:cNvSpPr/>
          <p:nvPr/>
        </p:nvSpPr>
        <p:spPr>
          <a:xfrm>
            <a:off x="4279709" y="3158424"/>
            <a:ext cx="3048191" cy="430530"/>
          </a:xfrm>
          <a:prstGeom prst="rect">
            <a:avLst/>
          </a:prstGeom>
        </p:spPr>
        <p:txBody>
          <a:bodyPr wrap="square" lIns="0" tIns="0" rIns="0" bIns="0">
            <a:spAutoFit/>
          </a:bodyPr>
          <a:lstStyle/>
          <a:p>
            <a:pPr algn="dist">
              <a:defRPr/>
            </a:pPr>
            <a:r>
              <a:rPr lang="zh-CN" altLang="en-US" sz="28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负载均衡优化</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矩形 16"/>
          <p:cNvSpPr/>
          <p:nvPr/>
        </p:nvSpPr>
        <p:spPr>
          <a:xfrm>
            <a:off x="4279709" y="3734555"/>
            <a:ext cx="3275640" cy="294568"/>
          </a:xfrm>
          <a:prstGeom prst="rect">
            <a:avLst/>
          </a:prstGeom>
        </p:spPr>
        <p:txBody>
          <a:bodyPr wrap="none">
            <a:spAutoFit/>
          </a:bodyPr>
          <a:lstStyle/>
          <a:p>
            <a:r>
              <a:rPr lang="zh-CN" altLang="en-US" sz="1315" spc="788" dirty="0">
                <a:solidFill>
                  <a:schemeClr val="tx1">
                    <a:lumMod val="95000"/>
                    <a:lumOff val="5000"/>
                  </a:schemeClr>
                </a:solidFill>
                <a:latin typeface="微软雅黑" panose="020B0503020204020204" pitchFamily="34" charset="-122"/>
                <a:ea typeface="微软雅黑" panose="020B0503020204020204" pitchFamily="34" charset="-122"/>
              </a:rPr>
              <a:t>COMPANY PROFILE</a:t>
            </a:r>
            <a:endParaRPr lang="zh-CN" altLang="en-US" sz="1315" spc="788"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Text Placeholder 4"/>
          <p:cNvSpPr txBox="1"/>
          <p:nvPr/>
        </p:nvSpPr>
        <p:spPr>
          <a:xfrm>
            <a:off x="4259672" y="4157998"/>
            <a:ext cx="7517184" cy="7751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201420">
              <a:lnSpc>
                <a:spcPct val="114000"/>
              </a:lnSpc>
              <a:spcBef>
                <a:spcPts val="1315"/>
              </a:spcBef>
              <a:buNone/>
              <a:defRPr/>
            </a:pPr>
            <a:r>
              <a:rPr lang="id-ID" sz="1575" spc="394" dirty="0">
                <a:solidFill>
                  <a:schemeClr val="tx1">
                    <a:lumMod val="95000"/>
                    <a:lumOff val="5000"/>
                  </a:schemeClr>
                </a:solidFill>
                <a:latin typeface="Agency FB" panose="020B0503020202020204" pitchFamily="34" charset="0"/>
                <a:cs typeface="Calibri" panose="020F0502020204030204"/>
              </a:rPr>
              <a:t>Ut wisi enim ad minim veniam, quis nostrud exerci tation</a:t>
            </a:r>
            <a:endParaRPr lang="id-ID" sz="1575" spc="394" dirty="0">
              <a:solidFill>
                <a:schemeClr val="tx1">
                  <a:lumMod val="95000"/>
                  <a:lumOff val="5000"/>
                </a:schemeClr>
              </a:solidFill>
              <a:latin typeface="Agency FB" panose="020B0503020202020204" pitchFamily="34" charset="0"/>
              <a:cs typeface="Calibri" panose="020F0502020204030204"/>
            </a:endParaRPr>
          </a:p>
        </p:txBody>
      </p:sp>
      <p:sp>
        <p:nvSpPr>
          <p:cNvPr id="19" name="矩形 18"/>
          <p:cNvSpPr/>
          <p:nvPr/>
        </p:nvSpPr>
        <p:spPr>
          <a:xfrm>
            <a:off x="3763819" y="2311143"/>
            <a:ext cx="3445425" cy="677108"/>
          </a:xfrm>
          <a:prstGeom prst="rect">
            <a:avLst/>
          </a:prstGeom>
        </p:spPr>
        <p:txBody>
          <a:bodyPr wrap="square" lIns="0" tIns="0" rIns="0" bIns="0">
            <a:spAutoFit/>
          </a:bodyPr>
          <a:lstStyle/>
          <a:p>
            <a:pPr algn="ctr" eaLnBrk="1" hangingPunct="1">
              <a:defRPr/>
            </a:pPr>
            <a:r>
              <a:rPr lang="zh-CN" altLang="en-US" sz="44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第三部份</a:t>
            </a:r>
            <a:endParaRPr lang="zh-CN" altLang="en-US" sz="44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4*#ppt_w"/>
                                          </p:val>
                                        </p:tav>
                                        <p:tav tm="100000">
                                          <p:val>
                                            <p:strVal val="#ppt_w"/>
                                          </p:val>
                                        </p:tav>
                                      </p:tavLst>
                                    </p:anim>
                                    <p:anim calcmode="lin" valueType="num">
                                      <p:cBhvr>
                                        <p:cTn id="8" dur="5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par>
                                <p:cTn id="18" presetID="42" presetClass="entr" presetSubtype="0" fill="hold" grpId="0" nodeType="withEffect">
                                  <p:stCondLst>
                                    <p:cond delay="50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anim calcmode="lin" valueType="num">
                                      <p:cBhvr>
                                        <p:cTn id="21" dur="500" fill="hold"/>
                                        <p:tgtEl>
                                          <p:spTgt spid="18"/>
                                        </p:tgtEl>
                                        <p:attrNameLst>
                                          <p:attrName>ppt_x</p:attrName>
                                        </p:attrNameLst>
                                      </p:cBhvr>
                                      <p:tavLst>
                                        <p:tav tm="0">
                                          <p:val>
                                            <p:strVal val="#ppt_x"/>
                                          </p:val>
                                        </p:tav>
                                        <p:tav tm="100000">
                                          <p:val>
                                            <p:strVal val="#ppt_x"/>
                                          </p:val>
                                        </p:tav>
                                      </p:tavLst>
                                    </p:anim>
                                    <p:anim calcmode="lin" valueType="num">
                                      <p:cBhvr>
                                        <p:cTn id="22" dur="500" fill="hold"/>
                                        <p:tgtEl>
                                          <p:spTgt spid="18"/>
                                        </p:tgtEl>
                                        <p:attrNameLst>
                                          <p:attrName>ppt_y</p:attrName>
                                        </p:attrNameLst>
                                      </p:cBhvr>
                                      <p:tavLst>
                                        <p:tav tm="0">
                                          <p:val>
                                            <p:strVal val="#ppt_y+.1"/>
                                          </p:val>
                                        </p:tav>
                                        <p:tav tm="100000">
                                          <p:val>
                                            <p:strVal val="#ppt_y"/>
                                          </p:val>
                                        </p:tav>
                                      </p:tavLst>
                                    </p:anim>
                                  </p:childTnLst>
                                </p:cTn>
                              </p:par>
                            </p:childTnLst>
                          </p:cTn>
                        </p:par>
                        <p:par>
                          <p:cTn id="23" fill="hold">
                            <p:stCondLst>
                              <p:cond delay="1200"/>
                            </p:stCondLst>
                            <p:childTnLst>
                              <p:par>
                                <p:cTn id="24" presetID="23" presetClass="entr" presetSubtype="32"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strVal val="4*#ppt_w"/>
                                          </p:val>
                                        </p:tav>
                                        <p:tav tm="100000">
                                          <p:val>
                                            <p:strVal val="#ppt_w"/>
                                          </p:val>
                                        </p:tav>
                                      </p:tavLst>
                                    </p:anim>
                                    <p:anim calcmode="lin" valueType="num">
                                      <p:cBhvr>
                                        <p:cTn id="27" dur="500" fill="hold"/>
                                        <p:tgtEl>
                                          <p:spTgt spid="1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66800" y="805180"/>
            <a:ext cx="9236710" cy="1772285"/>
          </a:xfrm>
          <a:prstGeom prst="rect">
            <a:avLst/>
          </a:prstGeom>
        </p:spPr>
        <p:txBody>
          <a:bodyPr wrap="square">
            <a:spAutoFit/>
          </a:bodyPr>
          <a:lstStyle/>
          <a:p>
            <a:pPr algn="ctr">
              <a:lnSpc>
                <a:spcPct val="114000"/>
              </a:lnSpc>
            </a:pPr>
            <a:r>
              <a:rPr sz="1600" dirty="0">
                <a:solidFill>
                  <a:schemeClr val="tx1">
                    <a:lumMod val="75000"/>
                    <a:lumOff val="25000"/>
                  </a:schemeClr>
                </a:solidFill>
                <a:latin typeface="+mn-ea"/>
                <a:cs typeface="+mn-ea"/>
              </a:rPr>
              <a:t>随着工艺制造成本的不断下降、大规模的投资以及政府激励，部署可再生能源发电设备（如太阳能光伏电板和风涡轮）的费用不断降低．越来越多的数据中心正在逐步实现部分或者完全可再生能源供电．例如</a:t>
            </a:r>
            <a:r>
              <a:rPr lang="en-US" sz="1600" dirty="0">
                <a:solidFill>
                  <a:schemeClr val="tx1">
                    <a:lumMod val="75000"/>
                    <a:lumOff val="25000"/>
                  </a:schemeClr>
                </a:solidFill>
                <a:latin typeface="+mn-ea"/>
                <a:cs typeface="+mn-ea"/>
              </a:rPr>
              <a:t>Green</a:t>
            </a:r>
            <a:r>
              <a:rPr sz="1600" dirty="0">
                <a:solidFill>
                  <a:schemeClr val="tx1">
                    <a:lumMod val="75000"/>
                    <a:lumOff val="25000"/>
                  </a:schemeClr>
                </a:solidFill>
                <a:latin typeface="+mn-ea"/>
                <a:cs typeface="+mn-ea"/>
              </a:rPr>
              <a:t>建在美国怀俄明州的风能供电数据中心②</a:t>
            </a:r>
            <a:r>
              <a:rPr lang="en-US" sz="1600" dirty="0">
                <a:solidFill>
                  <a:schemeClr val="tx1">
                    <a:lumMod val="75000"/>
                    <a:lumOff val="25000"/>
                  </a:schemeClr>
                </a:solidFill>
                <a:latin typeface="+mn-ea"/>
                <a:cs typeface="+mn-ea"/>
              </a:rPr>
              <a:t>Facebook</a:t>
            </a:r>
            <a:r>
              <a:rPr sz="1600" dirty="0">
                <a:solidFill>
                  <a:schemeClr val="tx1">
                    <a:lumMod val="75000"/>
                    <a:lumOff val="25000"/>
                  </a:schemeClr>
                </a:solidFill>
                <a:latin typeface="+mn-ea"/>
                <a:cs typeface="+mn-ea"/>
              </a:rPr>
              <a:t>建在俄勒冈州的太阳能数据中心③</a:t>
            </a:r>
            <a:r>
              <a:rPr lang="en-US" sz="1600" dirty="0">
                <a:solidFill>
                  <a:schemeClr val="tx1">
                    <a:lumMod val="75000"/>
                    <a:lumOff val="25000"/>
                  </a:schemeClr>
                </a:solidFill>
                <a:latin typeface="+mn-ea"/>
                <a:cs typeface="+mn-ea"/>
              </a:rPr>
              <a:t>eBay</a:t>
            </a:r>
            <a:r>
              <a:rPr sz="1600" dirty="0">
                <a:solidFill>
                  <a:schemeClr val="tx1">
                    <a:lumMod val="75000"/>
                    <a:lumOff val="25000"/>
                  </a:schemeClr>
                </a:solidFill>
                <a:latin typeface="+mn-ea"/>
                <a:cs typeface="+mn-ea"/>
              </a:rPr>
              <a:t>使用燃料电池为犹他州数据中心供电④</a:t>
            </a:r>
            <a:r>
              <a:rPr lang="en-US" sz="1600" dirty="0">
                <a:solidFill>
                  <a:schemeClr val="tx1">
                    <a:lumMod val="75000"/>
                    <a:lumOff val="25000"/>
                  </a:schemeClr>
                </a:solidFill>
                <a:latin typeface="+mn-ea"/>
                <a:cs typeface="+mn-ea"/>
              </a:rPr>
              <a:t>Apple</a:t>
            </a:r>
            <a:r>
              <a:rPr sz="1600" dirty="0">
                <a:solidFill>
                  <a:schemeClr val="tx1">
                    <a:lumMod val="75000"/>
                    <a:lumOff val="25000"/>
                  </a:schemeClr>
                </a:solidFill>
                <a:latin typeface="+mn-ea"/>
                <a:cs typeface="+mn-ea"/>
              </a:rPr>
              <a:t>使用太阳能厂和燃料电池站供应数据中心</a:t>
            </a:r>
            <a:r>
              <a:rPr lang="en-US" sz="1600" dirty="0">
                <a:solidFill>
                  <a:schemeClr val="tx1">
                    <a:lumMod val="75000"/>
                    <a:lumOff val="25000"/>
                  </a:schemeClr>
                </a:solidFill>
                <a:latin typeface="+mn-ea"/>
                <a:cs typeface="+mn-ea"/>
              </a:rPr>
              <a:t>60%</a:t>
            </a:r>
            <a:r>
              <a:rPr sz="1600" dirty="0">
                <a:solidFill>
                  <a:schemeClr val="tx1">
                    <a:lumMod val="75000"/>
                    <a:lumOff val="25000"/>
                  </a:schemeClr>
                </a:solidFill>
                <a:latin typeface="+mn-ea"/>
                <a:cs typeface="+mn-ea"/>
              </a:rPr>
              <a:t>的电力</a:t>
            </a:r>
            <a:r>
              <a:rPr lang="zh-CN" sz="1600" dirty="0">
                <a:solidFill>
                  <a:schemeClr val="tx1">
                    <a:lumMod val="75000"/>
                    <a:lumOff val="25000"/>
                  </a:schemeClr>
                </a:solidFill>
                <a:latin typeface="+mn-ea"/>
                <a:cs typeface="+mn-ea"/>
              </a:rPr>
              <a:t>。绿色数据中心逐渐得以推广．无论从经济成本还是环境成本角度，大型数据中心均趋向于采用可再生能源和非可再生能源混合供电，针对此类数据中心的节能研究也应运而生</a:t>
            </a:r>
            <a:endParaRPr lang="zh-CN" sz="1600" dirty="0">
              <a:solidFill>
                <a:schemeClr val="tx1">
                  <a:lumMod val="75000"/>
                  <a:lumOff val="25000"/>
                </a:schemeClr>
              </a:solidFill>
              <a:latin typeface="+mn-ea"/>
              <a:cs typeface="+mn-ea"/>
            </a:endParaRPr>
          </a:p>
        </p:txBody>
      </p:sp>
      <p:grpSp>
        <p:nvGrpSpPr>
          <p:cNvPr id="14" name="组合 13"/>
          <p:cNvGrpSpPr/>
          <p:nvPr/>
        </p:nvGrpSpPr>
        <p:grpSpPr>
          <a:xfrm>
            <a:off x="553085" y="-84"/>
            <a:ext cx="11193780" cy="521970"/>
            <a:chOff x="1821" y="784"/>
            <a:chExt cx="17628" cy="822"/>
          </a:xfrm>
        </p:grpSpPr>
        <p:grpSp>
          <p:nvGrpSpPr>
            <p:cNvPr id="18" name="组合 17"/>
            <p:cNvGrpSpPr/>
            <p:nvPr/>
          </p:nvGrpSpPr>
          <p:grpSpPr>
            <a:xfrm>
              <a:off x="8807" y="784"/>
              <a:ext cx="10643" cy="822"/>
              <a:chOff x="8495" y="784"/>
              <a:chExt cx="10643" cy="822"/>
            </a:xfrm>
          </p:grpSpPr>
          <p:sp>
            <p:nvSpPr>
              <p:cNvPr id="22" name="文本框 18"/>
              <p:cNvSpPr/>
              <p:nvPr/>
            </p:nvSpPr>
            <p:spPr>
              <a:xfrm>
                <a:off x="8495" y="784"/>
                <a:ext cx="252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研究背景</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25" name="直接连接符 24"/>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1248410" y="3216910"/>
            <a:ext cx="3740785" cy="2124710"/>
          </a:xfrm>
          <a:prstGeom prst="rect">
            <a:avLst/>
          </a:prstGeom>
        </p:spPr>
      </p:pic>
      <p:pic>
        <p:nvPicPr>
          <p:cNvPr id="3" name="图片 2"/>
          <p:cNvPicPr>
            <a:picLocks noChangeAspect="1"/>
          </p:cNvPicPr>
          <p:nvPr/>
        </p:nvPicPr>
        <p:blipFill>
          <a:blip r:embed="rId2"/>
          <a:stretch>
            <a:fillRect/>
          </a:stretch>
        </p:blipFill>
        <p:spPr>
          <a:xfrm>
            <a:off x="6298565" y="3216910"/>
            <a:ext cx="3466465" cy="21253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1"/>
          <p:cNvSpPr>
            <a:spLocks noEditPoints="1"/>
          </p:cNvSpPr>
          <p:nvPr/>
        </p:nvSpPr>
        <p:spPr bwMode="auto">
          <a:xfrm>
            <a:off x="5433361" y="2629366"/>
            <a:ext cx="2322400" cy="2317204"/>
          </a:xfrm>
          <a:custGeom>
            <a:avLst/>
            <a:gdLst>
              <a:gd name="T0" fmla="*/ 27 w 188"/>
              <a:gd name="T1" fmla="*/ 27 h 188"/>
              <a:gd name="T2" fmla="*/ 45 w 188"/>
              <a:gd name="T3" fmla="*/ 143 h 188"/>
              <a:gd name="T4" fmla="*/ 161 w 188"/>
              <a:gd name="T5" fmla="*/ 161 h 188"/>
              <a:gd name="T6" fmla="*/ 144 w 188"/>
              <a:gd name="T7" fmla="*/ 44 h 188"/>
              <a:gd name="T8" fmla="*/ 27 w 188"/>
              <a:gd name="T9" fmla="*/ 27 h 188"/>
              <a:gd name="T10" fmla="*/ 136 w 188"/>
              <a:gd name="T11" fmla="*/ 154 h 188"/>
              <a:gd name="T12" fmla="*/ 45 w 188"/>
              <a:gd name="T13" fmla="*/ 141 h 188"/>
              <a:gd name="T14" fmla="*/ 31 w 188"/>
              <a:gd name="T15" fmla="*/ 50 h 188"/>
              <a:gd name="T16" fmla="*/ 122 w 188"/>
              <a:gd name="T17" fmla="*/ 64 h 188"/>
              <a:gd name="T18" fmla="*/ 136 w 188"/>
              <a:gd name="T19" fmla="*/ 15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27" y="27"/>
                </a:moveTo>
                <a:cubicBezTo>
                  <a:pt x="0" y="54"/>
                  <a:pt x="8" y="106"/>
                  <a:pt x="45" y="143"/>
                </a:cubicBezTo>
                <a:cubicBezTo>
                  <a:pt x="81" y="180"/>
                  <a:pt x="134" y="188"/>
                  <a:pt x="161" y="161"/>
                </a:cubicBezTo>
                <a:cubicBezTo>
                  <a:pt x="188" y="133"/>
                  <a:pt x="180" y="81"/>
                  <a:pt x="144" y="44"/>
                </a:cubicBezTo>
                <a:cubicBezTo>
                  <a:pt x="107" y="7"/>
                  <a:pt x="54" y="0"/>
                  <a:pt x="27" y="27"/>
                </a:cubicBezTo>
                <a:close/>
                <a:moveTo>
                  <a:pt x="136" y="154"/>
                </a:moveTo>
                <a:cubicBezTo>
                  <a:pt x="114" y="176"/>
                  <a:pt x="74" y="169"/>
                  <a:pt x="45" y="141"/>
                </a:cubicBezTo>
                <a:cubicBezTo>
                  <a:pt x="16" y="112"/>
                  <a:pt x="10" y="71"/>
                  <a:pt x="31" y="50"/>
                </a:cubicBezTo>
                <a:cubicBezTo>
                  <a:pt x="53" y="29"/>
                  <a:pt x="93" y="35"/>
                  <a:pt x="122" y="64"/>
                </a:cubicBezTo>
                <a:cubicBezTo>
                  <a:pt x="151" y="92"/>
                  <a:pt x="157" y="133"/>
                  <a:pt x="136" y="154"/>
                </a:cubicBezTo>
                <a:close/>
              </a:path>
            </a:pathLst>
          </a:custGeom>
          <a:noFill/>
          <a:ln>
            <a:solidFill>
              <a:srgbClr val="595959"/>
            </a:solidFill>
          </a:ln>
        </p:spPr>
        <p:txBody>
          <a:bodyPr vert="horz" wrap="square" lIns="121883" tIns="60941" rIns="121883" bIns="60941" numCol="1" anchor="t" anchorCtr="0" compatLnSpc="1"/>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102"/>
          <p:cNvSpPr>
            <a:spLocks noEditPoints="1"/>
          </p:cNvSpPr>
          <p:nvPr/>
        </p:nvSpPr>
        <p:spPr bwMode="auto">
          <a:xfrm>
            <a:off x="4937033" y="4157290"/>
            <a:ext cx="2467876" cy="1927541"/>
          </a:xfrm>
          <a:custGeom>
            <a:avLst/>
            <a:gdLst>
              <a:gd name="T0" fmla="*/ 193 w 200"/>
              <a:gd name="T1" fmla="*/ 61 h 156"/>
              <a:gd name="T2" fmla="*/ 88 w 200"/>
              <a:gd name="T3" fmla="*/ 9 h 156"/>
              <a:gd name="T4" fmla="*/ 7 w 200"/>
              <a:gd name="T5" fmla="*/ 95 h 156"/>
              <a:gd name="T6" fmla="*/ 113 w 200"/>
              <a:gd name="T7" fmla="*/ 147 h 156"/>
              <a:gd name="T8" fmla="*/ 193 w 200"/>
              <a:gd name="T9" fmla="*/ 61 h 156"/>
              <a:gd name="T10" fmla="*/ 27 w 200"/>
              <a:gd name="T11" fmla="*/ 78 h 156"/>
              <a:gd name="T12" fmla="*/ 90 w 200"/>
              <a:gd name="T13" fmla="*/ 11 h 156"/>
              <a:gd name="T14" fmla="*/ 172 w 200"/>
              <a:gd name="T15" fmla="*/ 51 h 156"/>
              <a:gd name="T16" fmla="*/ 109 w 200"/>
              <a:gd name="T17" fmla="*/ 118 h 156"/>
              <a:gd name="T18" fmla="*/ 27 w 200"/>
              <a:gd name="T1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56">
                <a:moveTo>
                  <a:pt x="193" y="61"/>
                </a:moveTo>
                <a:cubicBezTo>
                  <a:pt x="186" y="23"/>
                  <a:pt x="139" y="0"/>
                  <a:pt x="88" y="9"/>
                </a:cubicBezTo>
                <a:cubicBezTo>
                  <a:pt x="36" y="18"/>
                  <a:pt x="0" y="57"/>
                  <a:pt x="7" y="95"/>
                </a:cubicBezTo>
                <a:cubicBezTo>
                  <a:pt x="14" y="133"/>
                  <a:pt x="61" y="156"/>
                  <a:pt x="113" y="147"/>
                </a:cubicBezTo>
                <a:cubicBezTo>
                  <a:pt x="164" y="138"/>
                  <a:pt x="200" y="99"/>
                  <a:pt x="193" y="61"/>
                </a:cubicBezTo>
                <a:close/>
                <a:moveTo>
                  <a:pt x="27" y="78"/>
                </a:moveTo>
                <a:cubicBezTo>
                  <a:pt x="22" y="48"/>
                  <a:pt x="50" y="18"/>
                  <a:pt x="90" y="11"/>
                </a:cubicBezTo>
                <a:cubicBezTo>
                  <a:pt x="130" y="4"/>
                  <a:pt x="167" y="22"/>
                  <a:pt x="172" y="51"/>
                </a:cubicBezTo>
                <a:cubicBezTo>
                  <a:pt x="177" y="81"/>
                  <a:pt x="149" y="111"/>
                  <a:pt x="109" y="118"/>
                </a:cubicBezTo>
                <a:cubicBezTo>
                  <a:pt x="69" y="125"/>
                  <a:pt x="32" y="107"/>
                  <a:pt x="27" y="78"/>
                </a:cubicBezTo>
                <a:close/>
              </a:path>
            </a:pathLst>
          </a:custGeom>
          <a:noFill/>
          <a:ln>
            <a:solidFill>
              <a:srgbClr val="595959"/>
            </a:solidFill>
          </a:ln>
        </p:spPr>
        <p:txBody>
          <a:bodyPr vert="horz" wrap="square" lIns="121883" tIns="60941" rIns="121883" bIns="60941" numCol="1" anchor="t" anchorCtr="0" compatLnSpc="1"/>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103"/>
          <p:cNvSpPr>
            <a:spLocks noEditPoints="1"/>
          </p:cNvSpPr>
          <p:nvPr/>
        </p:nvSpPr>
        <p:spPr bwMode="auto">
          <a:xfrm>
            <a:off x="4233308" y="2660087"/>
            <a:ext cx="1885976" cy="2447093"/>
          </a:xfrm>
          <a:custGeom>
            <a:avLst/>
            <a:gdLst>
              <a:gd name="T0" fmla="*/ 63 w 153"/>
              <a:gd name="T1" fmla="*/ 193 h 198"/>
              <a:gd name="T2" fmla="*/ 146 w 153"/>
              <a:gd name="T3" fmla="*/ 109 h 198"/>
              <a:gd name="T4" fmla="*/ 90 w 153"/>
              <a:gd name="T5" fmla="*/ 5 h 198"/>
              <a:gd name="T6" fmla="*/ 7 w 153"/>
              <a:gd name="T7" fmla="*/ 89 h 198"/>
              <a:gd name="T8" fmla="*/ 63 w 153"/>
              <a:gd name="T9" fmla="*/ 193 h 198"/>
              <a:gd name="T10" fmla="*/ 100 w 153"/>
              <a:gd name="T11" fmla="*/ 30 h 198"/>
              <a:gd name="T12" fmla="*/ 143 w 153"/>
              <a:gd name="T13" fmla="*/ 110 h 198"/>
              <a:gd name="T14" fmla="*/ 79 w 153"/>
              <a:gd name="T15" fmla="*/ 176 h 198"/>
              <a:gd name="T16" fmla="*/ 35 w 153"/>
              <a:gd name="T17" fmla="*/ 95 h 198"/>
              <a:gd name="T18" fmla="*/ 100 w 153"/>
              <a:gd name="T19" fmla="*/ 3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98">
                <a:moveTo>
                  <a:pt x="63" y="193"/>
                </a:moveTo>
                <a:cubicBezTo>
                  <a:pt x="101" y="198"/>
                  <a:pt x="138" y="161"/>
                  <a:pt x="146" y="109"/>
                </a:cubicBezTo>
                <a:cubicBezTo>
                  <a:pt x="153" y="57"/>
                  <a:pt x="128" y="11"/>
                  <a:pt x="90" y="5"/>
                </a:cubicBezTo>
                <a:cubicBezTo>
                  <a:pt x="51" y="0"/>
                  <a:pt x="14" y="37"/>
                  <a:pt x="7" y="89"/>
                </a:cubicBezTo>
                <a:cubicBezTo>
                  <a:pt x="0" y="141"/>
                  <a:pt x="25" y="187"/>
                  <a:pt x="63" y="193"/>
                </a:cubicBezTo>
                <a:close/>
                <a:moveTo>
                  <a:pt x="100" y="30"/>
                </a:moveTo>
                <a:cubicBezTo>
                  <a:pt x="129" y="34"/>
                  <a:pt x="149" y="70"/>
                  <a:pt x="143" y="110"/>
                </a:cubicBezTo>
                <a:cubicBezTo>
                  <a:pt x="137" y="151"/>
                  <a:pt x="109" y="180"/>
                  <a:pt x="79" y="176"/>
                </a:cubicBezTo>
                <a:cubicBezTo>
                  <a:pt x="49" y="171"/>
                  <a:pt x="29" y="135"/>
                  <a:pt x="35" y="95"/>
                </a:cubicBezTo>
                <a:cubicBezTo>
                  <a:pt x="41" y="55"/>
                  <a:pt x="70" y="25"/>
                  <a:pt x="100" y="30"/>
                </a:cubicBezTo>
                <a:close/>
              </a:path>
            </a:pathLst>
          </a:custGeom>
          <a:noFill/>
          <a:ln>
            <a:solidFill>
              <a:srgbClr val="595959"/>
            </a:solidFill>
          </a:ln>
        </p:spPr>
        <p:txBody>
          <a:bodyPr vert="horz" wrap="square" lIns="121883" tIns="60941" rIns="121883" bIns="60941" numCol="1" anchor="t" anchorCtr="0" compatLnSpc="1"/>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14"/>
          <p:cNvSpPr>
            <a:spLocks noEditPoints="1"/>
          </p:cNvSpPr>
          <p:nvPr/>
        </p:nvSpPr>
        <p:spPr bwMode="auto">
          <a:xfrm>
            <a:off x="5895772" y="4858023"/>
            <a:ext cx="503539" cy="526387"/>
          </a:xfrm>
          <a:custGeom>
            <a:avLst/>
            <a:gdLst>
              <a:gd name="T0" fmla="*/ 161 w 485"/>
              <a:gd name="T1" fmla="*/ 500 h 507"/>
              <a:gd name="T2" fmla="*/ 7 w 485"/>
              <a:gd name="T3" fmla="*/ 338 h 507"/>
              <a:gd name="T4" fmla="*/ 2 w 485"/>
              <a:gd name="T5" fmla="*/ 308 h 507"/>
              <a:gd name="T6" fmla="*/ 15 w 485"/>
              <a:gd name="T7" fmla="*/ 280 h 507"/>
              <a:gd name="T8" fmla="*/ 254 w 485"/>
              <a:gd name="T9" fmla="*/ 30 h 507"/>
              <a:gd name="T10" fmla="*/ 295 w 485"/>
              <a:gd name="T11" fmla="*/ 9 h 507"/>
              <a:gd name="T12" fmla="*/ 364 w 485"/>
              <a:gd name="T13" fmla="*/ 2 h 507"/>
              <a:gd name="T14" fmla="*/ 420 w 485"/>
              <a:gd name="T15" fmla="*/ 22 h 507"/>
              <a:gd name="T16" fmla="*/ 463 w 485"/>
              <a:gd name="T17" fmla="*/ 68 h 507"/>
              <a:gd name="T18" fmla="*/ 482 w 485"/>
              <a:gd name="T19" fmla="*/ 126 h 507"/>
              <a:gd name="T20" fmla="*/ 475 w 485"/>
              <a:gd name="T21" fmla="*/ 198 h 507"/>
              <a:gd name="T22" fmla="*/ 456 w 485"/>
              <a:gd name="T23" fmla="*/ 241 h 507"/>
              <a:gd name="T24" fmla="*/ 217 w 485"/>
              <a:gd name="T25" fmla="*/ 492 h 507"/>
              <a:gd name="T26" fmla="*/ 190 w 485"/>
              <a:gd name="T27" fmla="*/ 506 h 507"/>
              <a:gd name="T28" fmla="*/ 161 w 485"/>
              <a:gd name="T29" fmla="*/ 500 h 507"/>
              <a:gd name="T30" fmla="*/ 376 w 485"/>
              <a:gd name="T31" fmla="*/ 65 h 507"/>
              <a:gd name="T32" fmla="*/ 330 w 485"/>
              <a:gd name="T33" fmla="*/ 113 h 507"/>
              <a:gd name="T34" fmla="*/ 376 w 485"/>
              <a:gd name="T35" fmla="*/ 161 h 507"/>
              <a:gd name="T36" fmla="*/ 422 w 485"/>
              <a:gd name="T37" fmla="*/ 113 h 507"/>
              <a:gd name="T38" fmla="*/ 376 w 485"/>
              <a:gd name="T39" fmla="*/ 6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5" h="507">
                <a:moveTo>
                  <a:pt x="161" y="500"/>
                </a:moveTo>
                <a:cubicBezTo>
                  <a:pt x="133" y="483"/>
                  <a:pt x="23" y="368"/>
                  <a:pt x="7" y="338"/>
                </a:cubicBezTo>
                <a:cubicBezTo>
                  <a:pt x="2" y="329"/>
                  <a:pt x="0" y="318"/>
                  <a:pt x="2" y="308"/>
                </a:cubicBezTo>
                <a:cubicBezTo>
                  <a:pt x="3" y="298"/>
                  <a:pt x="7" y="288"/>
                  <a:pt x="15" y="280"/>
                </a:cubicBezTo>
                <a:cubicBezTo>
                  <a:pt x="254" y="30"/>
                  <a:pt x="254" y="30"/>
                  <a:pt x="254" y="30"/>
                </a:cubicBezTo>
                <a:cubicBezTo>
                  <a:pt x="265" y="18"/>
                  <a:pt x="279" y="11"/>
                  <a:pt x="295" y="9"/>
                </a:cubicBezTo>
                <a:cubicBezTo>
                  <a:pt x="364" y="2"/>
                  <a:pt x="364" y="2"/>
                  <a:pt x="364" y="2"/>
                </a:cubicBezTo>
                <a:cubicBezTo>
                  <a:pt x="385" y="0"/>
                  <a:pt x="404" y="7"/>
                  <a:pt x="420" y="22"/>
                </a:cubicBezTo>
                <a:cubicBezTo>
                  <a:pt x="463" y="68"/>
                  <a:pt x="463" y="68"/>
                  <a:pt x="463" y="68"/>
                </a:cubicBezTo>
                <a:cubicBezTo>
                  <a:pt x="478" y="84"/>
                  <a:pt x="485" y="104"/>
                  <a:pt x="482" y="126"/>
                </a:cubicBezTo>
                <a:cubicBezTo>
                  <a:pt x="475" y="198"/>
                  <a:pt x="475" y="198"/>
                  <a:pt x="475" y="198"/>
                </a:cubicBezTo>
                <a:cubicBezTo>
                  <a:pt x="474" y="215"/>
                  <a:pt x="467" y="229"/>
                  <a:pt x="456" y="241"/>
                </a:cubicBezTo>
                <a:cubicBezTo>
                  <a:pt x="217" y="492"/>
                  <a:pt x="217" y="492"/>
                  <a:pt x="217" y="492"/>
                </a:cubicBezTo>
                <a:cubicBezTo>
                  <a:pt x="209" y="500"/>
                  <a:pt x="200" y="504"/>
                  <a:pt x="190" y="506"/>
                </a:cubicBezTo>
                <a:cubicBezTo>
                  <a:pt x="181" y="507"/>
                  <a:pt x="170" y="505"/>
                  <a:pt x="161" y="500"/>
                </a:cubicBezTo>
                <a:close/>
                <a:moveTo>
                  <a:pt x="376" y="65"/>
                </a:moveTo>
                <a:cubicBezTo>
                  <a:pt x="351" y="65"/>
                  <a:pt x="330" y="87"/>
                  <a:pt x="330" y="113"/>
                </a:cubicBezTo>
                <a:cubicBezTo>
                  <a:pt x="330" y="140"/>
                  <a:pt x="351" y="161"/>
                  <a:pt x="376" y="161"/>
                </a:cubicBezTo>
                <a:cubicBezTo>
                  <a:pt x="402" y="161"/>
                  <a:pt x="422" y="140"/>
                  <a:pt x="422" y="113"/>
                </a:cubicBezTo>
                <a:cubicBezTo>
                  <a:pt x="422" y="87"/>
                  <a:pt x="402" y="65"/>
                  <a:pt x="376" y="65"/>
                </a:cubicBezTo>
                <a:close/>
              </a:path>
            </a:pathLst>
          </a:custGeom>
          <a:solidFill>
            <a:srgbClr val="595959"/>
          </a:solidFill>
          <a:ln>
            <a:noFill/>
          </a:ln>
        </p:spPr>
        <p:txBody>
          <a:bodyPr vert="horz" wrap="square" lIns="121883" tIns="60941" rIns="121883" bIns="6094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15"/>
          <p:cNvSpPr>
            <a:spLocks noEditPoints="1"/>
          </p:cNvSpPr>
          <p:nvPr/>
        </p:nvSpPr>
        <p:spPr bwMode="auto">
          <a:xfrm>
            <a:off x="4998701" y="3772739"/>
            <a:ext cx="536236" cy="428461"/>
          </a:xfrm>
          <a:custGeom>
            <a:avLst/>
            <a:gdLst>
              <a:gd name="T0" fmla="*/ 22 w 516"/>
              <a:gd name="T1" fmla="*/ 348 h 412"/>
              <a:gd name="T2" fmla="*/ 0 w 516"/>
              <a:gd name="T3" fmla="*/ 296 h 412"/>
              <a:gd name="T4" fmla="*/ 142 w 516"/>
              <a:gd name="T5" fmla="*/ 274 h 412"/>
              <a:gd name="T6" fmla="*/ 349 w 516"/>
              <a:gd name="T7" fmla="*/ 160 h 412"/>
              <a:gd name="T8" fmla="*/ 391 w 516"/>
              <a:gd name="T9" fmla="*/ 221 h 412"/>
              <a:gd name="T10" fmla="*/ 427 w 516"/>
              <a:gd name="T11" fmla="*/ 273 h 412"/>
              <a:gd name="T12" fmla="*/ 398 w 516"/>
              <a:gd name="T13" fmla="*/ 331 h 412"/>
              <a:gd name="T14" fmla="*/ 349 w 516"/>
              <a:gd name="T15" fmla="*/ 338 h 412"/>
              <a:gd name="T16" fmla="*/ 327 w 516"/>
              <a:gd name="T17" fmla="*/ 360 h 412"/>
              <a:gd name="T18" fmla="*/ 295 w 516"/>
              <a:gd name="T19" fmla="*/ 336 h 412"/>
              <a:gd name="T20" fmla="*/ 255 w 516"/>
              <a:gd name="T21" fmla="*/ 307 h 412"/>
              <a:gd name="T22" fmla="*/ 249 w 516"/>
              <a:gd name="T23" fmla="*/ 270 h 412"/>
              <a:gd name="T24" fmla="*/ 287 w 516"/>
              <a:gd name="T25" fmla="*/ 291 h 412"/>
              <a:gd name="T26" fmla="*/ 305 w 516"/>
              <a:gd name="T27" fmla="*/ 306 h 412"/>
              <a:gd name="T28" fmla="*/ 327 w 516"/>
              <a:gd name="T29" fmla="*/ 246 h 412"/>
              <a:gd name="T30" fmla="*/ 272 w 516"/>
              <a:gd name="T31" fmla="*/ 235 h 412"/>
              <a:gd name="T32" fmla="*/ 251 w 516"/>
              <a:gd name="T33" fmla="*/ 187 h 412"/>
              <a:gd name="T34" fmla="*/ 286 w 516"/>
              <a:gd name="T35" fmla="*/ 133 h 412"/>
              <a:gd name="T36" fmla="*/ 327 w 516"/>
              <a:gd name="T37" fmla="*/ 109 h 412"/>
              <a:gd name="T38" fmla="*/ 349 w 516"/>
              <a:gd name="T39" fmla="*/ 129 h 412"/>
              <a:gd name="T40" fmla="*/ 414 w 516"/>
              <a:gd name="T41" fmla="*/ 151 h 412"/>
              <a:gd name="T42" fmla="*/ 387 w 516"/>
              <a:gd name="T43" fmla="*/ 190 h 412"/>
              <a:gd name="T44" fmla="*/ 380 w 516"/>
              <a:gd name="T45" fmla="*/ 165 h 412"/>
              <a:gd name="T46" fmla="*/ 349 w 516"/>
              <a:gd name="T47" fmla="*/ 160 h 412"/>
              <a:gd name="T48" fmla="*/ 321 w 516"/>
              <a:gd name="T49" fmla="*/ 160 h 412"/>
              <a:gd name="T50" fmla="*/ 291 w 516"/>
              <a:gd name="T51" fmla="*/ 169 h 412"/>
              <a:gd name="T52" fmla="*/ 297 w 516"/>
              <a:gd name="T53" fmla="*/ 209 h 412"/>
              <a:gd name="T54" fmla="*/ 327 w 516"/>
              <a:gd name="T55" fmla="*/ 160 h 412"/>
              <a:gd name="T56" fmla="*/ 349 w 516"/>
              <a:gd name="T57" fmla="*/ 308 h 412"/>
              <a:gd name="T58" fmla="*/ 383 w 516"/>
              <a:gd name="T59" fmla="*/ 301 h 412"/>
              <a:gd name="T60" fmla="*/ 386 w 516"/>
              <a:gd name="T61" fmla="*/ 257 h 412"/>
              <a:gd name="T62" fmla="*/ 349 w 516"/>
              <a:gd name="T63" fmla="*/ 246 h 412"/>
              <a:gd name="T64" fmla="*/ 442 w 516"/>
              <a:gd name="T65" fmla="*/ 339 h 412"/>
              <a:gd name="T66" fmla="*/ 442 w 516"/>
              <a:gd name="T67" fmla="*/ 131 h 412"/>
              <a:gd name="T68" fmla="*/ 234 w 516"/>
              <a:gd name="T69" fmla="*/ 131 h 412"/>
              <a:gd name="T70" fmla="*/ 234 w 516"/>
              <a:gd name="T71" fmla="*/ 339 h 412"/>
              <a:gd name="T72" fmla="*/ 464 w 516"/>
              <a:gd name="T73" fmla="*/ 360 h 412"/>
              <a:gd name="T74" fmla="*/ 464 w 516"/>
              <a:gd name="T75" fmla="*/ 109 h 412"/>
              <a:gd name="T76" fmla="*/ 213 w 516"/>
              <a:gd name="T77" fmla="*/ 109 h 412"/>
              <a:gd name="T78" fmla="*/ 213 w 516"/>
              <a:gd name="T79" fmla="*/ 360 h 412"/>
              <a:gd name="T80" fmla="*/ 464 w 516"/>
              <a:gd name="T81" fmla="*/ 360 h 412"/>
              <a:gd name="T82" fmla="*/ 22 w 516"/>
              <a:gd name="T83" fmla="*/ 73 h 412"/>
              <a:gd name="T84" fmla="*/ 0 w 516"/>
              <a:gd name="T85" fmla="*/ 22 h 412"/>
              <a:gd name="T86" fmla="*/ 322 w 516"/>
              <a:gd name="T87" fmla="*/ 0 h 412"/>
              <a:gd name="T88" fmla="*/ 344 w 516"/>
              <a:gd name="T89" fmla="*/ 34 h 412"/>
              <a:gd name="T90" fmla="*/ 219 w 516"/>
              <a:gd name="T91" fmla="*/ 73 h 412"/>
              <a:gd name="T92" fmla="*/ 22 w 516"/>
              <a:gd name="T93" fmla="*/ 165 h 412"/>
              <a:gd name="T94" fmla="*/ 0 w 516"/>
              <a:gd name="T95" fmla="*/ 113 h 412"/>
              <a:gd name="T96" fmla="*/ 198 w 516"/>
              <a:gd name="T97" fmla="*/ 91 h 412"/>
              <a:gd name="T98" fmla="*/ 139 w 516"/>
              <a:gd name="T99" fmla="*/ 256 h 412"/>
              <a:gd name="T100" fmla="*/ 0 w 516"/>
              <a:gd name="T101" fmla="*/ 234 h 412"/>
              <a:gd name="T102" fmla="*/ 22 w 516"/>
              <a:gd name="T103" fmla="*/ 183 h 412"/>
              <a:gd name="T104" fmla="*/ 138 w 516"/>
              <a:gd name="T105" fmla="*/ 235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 h="412">
                <a:moveTo>
                  <a:pt x="172" y="348"/>
                </a:moveTo>
                <a:cubicBezTo>
                  <a:pt x="22" y="348"/>
                  <a:pt x="22" y="348"/>
                  <a:pt x="22" y="348"/>
                </a:cubicBezTo>
                <a:cubicBezTo>
                  <a:pt x="10" y="348"/>
                  <a:pt x="0" y="338"/>
                  <a:pt x="0" y="326"/>
                </a:cubicBezTo>
                <a:cubicBezTo>
                  <a:pt x="0" y="296"/>
                  <a:pt x="0" y="296"/>
                  <a:pt x="0" y="296"/>
                </a:cubicBezTo>
                <a:cubicBezTo>
                  <a:pt x="0" y="284"/>
                  <a:pt x="10" y="274"/>
                  <a:pt x="22" y="274"/>
                </a:cubicBezTo>
                <a:cubicBezTo>
                  <a:pt x="142" y="274"/>
                  <a:pt x="142" y="274"/>
                  <a:pt x="142" y="274"/>
                </a:cubicBezTo>
                <a:cubicBezTo>
                  <a:pt x="147" y="301"/>
                  <a:pt x="158" y="326"/>
                  <a:pt x="172" y="348"/>
                </a:cubicBezTo>
                <a:close/>
                <a:moveTo>
                  <a:pt x="349" y="160"/>
                </a:moveTo>
                <a:cubicBezTo>
                  <a:pt x="349" y="216"/>
                  <a:pt x="349" y="216"/>
                  <a:pt x="349" y="216"/>
                </a:cubicBezTo>
                <a:cubicBezTo>
                  <a:pt x="367" y="217"/>
                  <a:pt x="381" y="219"/>
                  <a:pt x="391" y="221"/>
                </a:cubicBezTo>
                <a:cubicBezTo>
                  <a:pt x="402" y="224"/>
                  <a:pt x="411" y="229"/>
                  <a:pt x="417" y="237"/>
                </a:cubicBezTo>
                <a:cubicBezTo>
                  <a:pt x="424" y="245"/>
                  <a:pt x="427" y="257"/>
                  <a:pt x="427" y="273"/>
                </a:cubicBezTo>
                <a:cubicBezTo>
                  <a:pt x="427" y="289"/>
                  <a:pt x="425" y="302"/>
                  <a:pt x="420" y="311"/>
                </a:cubicBezTo>
                <a:cubicBezTo>
                  <a:pt x="415" y="321"/>
                  <a:pt x="408" y="327"/>
                  <a:pt x="398" y="331"/>
                </a:cubicBezTo>
                <a:cubicBezTo>
                  <a:pt x="388" y="335"/>
                  <a:pt x="374" y="338"/>
                  <a:pt x="356" y="338"/>
                </a:cubicBezTo>
                <a:cubicBezTo>
                  <a:pt x="349" y="338"/>
                  <a:pt x="349" y="338"/>
                  <a:pt x="349" y="338"/>
                </a:cubicBezTo>
                <a:cubicBezTo>
                  <a:pt x="349" y="360"/>
                  <a:pt x="349" y="360"/>
                  <a:pt x="349" y="360"/>
                </a:cubicBezTo>
                <a:cubicBezTo>
                  <a:pt x="327" y="360"/>
                  <a:pt x="327" y="360"/>
                  <a:pt x="327" y="360"/>
                </a:cubicBezTo>
                <a:cubicBezTo>
                  <a:pt x="327" y="338"/>
                  <a:pt x="327" y="338"/>
                  <a:pt x="327" y="338"/>
                </a:cubicBezTo>
                <a:cubicBezTo>
                  <a:pt x="315" y="338"/>
                  <a:pt x="304" y="337"/>
                  <a:pt x="295" y="336"/>
                </a:cubicBezTo>
                <a:cubicBezTo>
                  <a:pt x="286" y="334"/>
                  <a:pt x="278" y="331"/>
                  <a:pt x="271" y="326"/>
                </a:cubicBezTo>
                <a:cubicBezTo>
                  <a:pt x="264" y="322"/>
                  <a:pt x="259" y="316"/>
                  <a:pt x="255" y="307"/>
                </a:cubicBezTo>
                <a:cubicBezTo>
                  <a:pt x="251" y="299"/>
                  <a:pt x="249" y="289"/>
                  <a:pt x="249" y="278"/>
                </a:cubicBezTo>
                <a:cubicBezTo>
                  <a:pt x="249" y="270"/>
                  <a:pt x="249" y="270"/>
                  <a:pt x="249" y="270"/>
                </a:cubicBezTo>
                <a:cubicBezTo>
                  <a:pt x="285" y="270"/>
                  <a:pt x="285" y="270"/>
                  <a:pt x="285" y="270"/>
                </a:cubicBezTo>
                <a:cubicBezTo>
                  <a:pt x="285" y="279"/>
                  <a:pt x="285" y="286"/>
                  <a:pt x="287" y="291"/>
                </a:cubicBezTo>
                <a:cubicBezTo>
                  <a:pt x="288" y="296"/>
                  <a:pt x="291" y="299"/>
                  <a:pt x="294" y="301"/>
                </a:cubicBezTo>
                <a:cubicBezTo>
                  <a:pt x="297" y="304"/>
                  <a:pt x="301" y="305"/>
                  <a:pt x="305" y="306"/>
                </a:cubicBezTo>
                <a:cubicBezTo>
                  <a:pt x="309" y="306"/>
                  <a:pt x="316" y="307"/>
                  <a:pt x="327" y="308"/>
                </a:cubicBezTo>
                <a:cubicBezTo>
                  <a:pt x="327" y="246"/>
                  <a:pt x="327" y="246"/>
                  <a:pt x="327" y="246"/>
                </a:cubicBezTo>
                <a:cubicBezTo>
                  <a:pt x="313" y="245"/>
                  <a:pt x="302" y="244"/>
                  <a:pt x="294" y="243"/>
                </a:cubicBezTo>
                <a:cubicBezTo>
                  <a:pt x="286" y="241"/>
                  <a:pt x="278" y="239"/>
                  <a:pt x="272" y="235"/>
                </a:cubicBezTo>
                <a:cubicBezTo>
                  <a:pt x="265" y="231"/>
                  <a:pt x="260" y="225"/>
                  <a:pt x="257" y="217"/>
                </a:cubicBezTo>
                <a:cubicBezTo>
                  <a:pt x="253" y="210"/>
                  <a:pt x="251" y="199"/>
                  <a:pt x="251" y="187"/>
                </a:cubicBezTo>
                <a:cubicBezTo>
                  <a:pt x="251" y="171"/>
                  <a:pt x="255" y="159"/>
                  <a:pt x="261" y="150"/>
                </a:cubicBezTo>
                <a:cubicBezTo>
                  <a:pt x="267" y="142"/>
                  <a:pt x="276" y="136"/>
                  <a:pt x="286" y="133"/>
                </a:cubicBezTo>
                <a:cubicBezTo>
                  <a:pt x="297" y="130"/>
                  <a:pt x="311" y="129"/>
                  <a:pt x="327" y="129"/>
                </a:cubicBezTo>
                <a:cubicBezTo>
                  <a:pt x="327" y="109"/>
                  <a:pt x="327" y="109"/>
                  <a:pt x="327" y="109"/>
                </a:cubicBezTo>
                <a:cubicBezTo>
                  <a:pt x="349" y="109"/>
                  <a:pt x="349" y="109"/>
                  <a:pt x="349" y="109"/>
                </a:cubicBezTo>
                <a:cubicBezTo>
                  <a:pt x="349" y="129"/>
                  <a:pt x="349" y="129"/>
                  <a:pt x="349" y="129"/>
                </a:cubicBezTo>
                <a:cubicBezTo>
                  <a:pt x="367" y="129"/>
                  <a:pt x="381" y="131"/>
                  <a:pt x="391" y="134"/>
                </a:cubicBezTo>
                <a:cubicBezTo>
                  <a:pt x="401" y="137"/>
                  <a:pt x="409" y="142"/>
                  <a:pt x="414" y="151"/>
                </a:cubicBezTo>
                <a:cubicBezTo>
                  <a:pt x="420" y="160"/>
                  <a:pt x="422" y="172"/>
                  <a:pt x="422" y="190"/>
                </a:cubicBezTo>
                <a:cubicBezTo>
                  <a:pt x="387" y="190"/>
                  <a:pt x="387" y="190"/>
                  <a:pt x="387" y="190"/>
                </a:cubicBezTo>
                <a:cubicBezTo>
                  <a:pt x="387" y="189"/>
                  <a:pt x="387" y="187"/>
                  <a:pt x="387" y="186"/>
                </a:cubicBezTo>
                <a:cubicBezTo>
                  <a:pt x="387" y="175"/>
                  <a:pt x="385" y="169"/>
                  <a:pt x="380" y="165"/>
                </a:cubicBezTo>
                <a:cubicBezTo>
                  <a:pt x="376" y="162"/>
                  <a:pt x="369" y="160"/>
                  <a:pt x="358" y="160"/>
                </a:cubicBezTo>
                <a:cubicBezTo>
                  <a:pt x="349" y="160"/>
                  <a:pt x="349" y="160"/>
                  <a:pt x="349" y="160"/>
                </a:cubicBezTo>
                <a:close/>
                <a:moveTo>
                  <a:pt x="327" y="160"/>
                </a:moveTo>
                <a:cubicBezTo>
                  <a:pt x="321" y="160"/>
                  <a:pt x="321" y="160"/>
                  <a:pt x="321" y="160"/>
                </a:cubicBezTo>
                <a:cubicBezTo>
                  <a:pt x="313" y="160"/>
                  <a:pt x="307" y="161"/>
                  <a:pt x="302" y="162"/>
                </a:cubicBezTo>
                <a:cubicBezTo>
                  <a:pt x="298" y="163"/>
                  <a:pt x="294" y="165"/>
                  <a:pt x="291" y="169"/>
                </a:cubicBezTo>
                <a:cubicBezTo>
                  <a:pt x="289" y="172"/>
                  <a:pt x="287" y="178"/>
                  <a:pt x="287" y="186"/>
                </a:cubicBezTo>
                <a:cubicBezTo>
                  <a:pt x="287" y="197"/>
                  <a:pt x="291" y="205"/>
                  <a:pt x="297" y="209"/>
                </a:cubicBezTo>
                <a:cubicBezTo>
                  <a:pt x="304" y="213"/>
                  <a:pt x="314" y="216"/>
                  <a:pt x="327" y="216"/>
                </a:cubicBezTo>
                <a:cubicBezTo>
                  <a:pt x="327" y="160"/>
                  <a:pt x="327" y="160"/>
                  <a:pt x="327" y="160"/>
                </a:cubicBezTo>
                <a:close/>
                <a:moveTo>
                  <a:pt x="349" y="246"/>
                </a:moveTo>
                <a:cubicBezTo>
                  <a:pt x="349" y="308"/>
                  <a:pt x="349" y="308"/>
                  <a:pt x="349" y="308"/>
                </a:cubicBezTo>
                <a:cubicBezTo>
                  <a:pt x="356" y="308"/>
                  <a:pt x="356" y="308"/>
                  <a:pt x="356" y="308"/>
                </a:cubicBezTo>
                <a:cubicBezTo>
                  <a:pt x="368" y="308"/>
                  <a:pt x="377" y="305"/>
                  <a:pt x="383" y="301"/>
                </a:cubicBezTo>
                <a:cubicBezTo>
                  <a:pt x="388" y="297"/>
                  <a:pt x="391" y="289"/>
                  <a:pt x="391" y="277"/>
                </a:cubicBezTo>
                <a:cubicBezTo>
                  <a:pt x="391" y="268"/>
                  <a:pt x="390" y="262"/>
                  <a:pt x="386" y="257"/>
                </a:cubicBezTo>
                <a:cubicBezTo>
                  <a:pt x="383" y="253"/>
                  <a:pt x="379" y="250"/>
                  <a:pt x="374" y="249"/>
                </a:cubicBezTo>
                <a:cubicBezTo>
                  <a:pt x="369" y="248"/>
                  <a:pt x="361" y="247"/>
                  <a:pt x="349" y="246"/>
                </a:cubicBezTo>
                <a:close/>
                <a:moveTo>
                  <a:pt x="338" y="382"/>
                </a:moveTo>
                <a:cubicBezTo>
                  <a:pt x="379" y="382"/>
                  <a:pt x="415" y="365"/>
                  <a:pt x="442" y="339"/>
                </a:cubicBezTo>
                <a:cubicBezTo>
                  <a:pt x="469" y="312"/>
                  <a:pt x="485" y="275"/>
                  <a:pt x="485" y="235"/>
                </a:cubicBezTo>
                <a:cubicBezTo>
                  <a:pt x="485" y="194"/>
                  <a:pt x="469" y="157"/>
                  <a:pt x="442" y="131"/>
                </a:cubicBezTo>
                <a:cubicBezTo>
                  <a:pt x="415" y="104"/>
                  <a:pt x="379" y="88"/>
                  <a:pt x="338" y="88"/>
                </a:cubicBezTo>
                <a:cubicBezTo>
                  <a:pt x="298" y="88"/>
                  <a:pt x="261" y="104"/>
                  <a:pt x="234" y="131"/>
                </a:cubicBezTo>
                <a:cubicBezTo>
                  <a:pt x="208" y="157"/>
                  <a:pt x="191" y="194"/>
                  <a:pt x="191" y="235"/>
                </a:cubicBezTo>
                <a:cubicBezTo>
                  <a:pt x="191" y="275"/>
                  <a:pt x="208" y="312"/>
                  <a:pt x="234" y="339"/>
                </a:cubicBezTo>
                <a:cubicBezTo>
                  <a:pt x="261" y="365"/>
                  <a:pt x="298" y="382"/>
                  <a:pt x="338" y="382"/>
                </a:cubicBezTo>
                <a:close/>
                <a:moveTo>
                  <a:pt x="464" y="360"/>
                </a:moveTo>
                <a:cubicBezTo>
                  <a:pt x="496" y="328"/>
                  <a:pt x="516" y="284"/>
                  <a:pt x="516" y="235"/>
                </a:cubicBezTo>
                <a:cubicBezTo>
                  <a:pt x="516" y="186"/>
                  <a:pt x="496" y="141"/>
                  <a:pt x="464" y="109"/>
                </a:cubicBezTo>
                <a:cubicBezTo>
                  <a:pt x="432" y="77"/>
                  <a:pt x="387" y="57"/>
                  <a:pt x="338" y="57"/>
                </a:cubicBezTo>
                <a:cubicBezTo>
                  <a:pt x="289" y="57"/>
                  <a:pt x="245" y="77"/>
                  <a:pt x="213" y="109"/>
                </a:cubicBezTo>
                <a:cubicBezTo>
                  <a:pt x="181" y="141"/>
                  <a:pt x="161" y="186"/>
                  <a:pt x="161" y="235"/>
                </a:cubicBezTo>
                <a:cubicBezTo>
                  <a:pt x="161" y="284"/>
                  <a:pt x="181" y="328"/>
                  <a:pt x="213" y="360"/>
                </a:cubicBezTo>
                <a:cubicBezTo>
                  <a:pt x="245" y="392"/>
                  <a:pt x="289" y="412"/>
                  <a:pt x="338" y="412"/>
                </a:cubicBezTo>
                <a:cubicBezTo>
                  <a:pt x="387" y="412"/>
                  <a:pt x="432" y="392"/>
                  <a:pt x="464" y="360"/>
                </a:cubicBezTo>
                <a:close/>
                <a:moveTo>
                  <a:pt x="219" y="73"/>
                </a:moveTo>
                <a:cubicBezTo>
                  <a:pt x="22" y="73"/>
                  <a:pt x="22" y="73"/>
                  <a:pt x="22" y="73"/>
                </a:cubicBezTo>
                <a:cubicBezTo>
                  <a:pt x="10" y="73"/>
                  <a:pt x="0" y="63"/>
                  <a:pt x="0" y="51"/>
                </a:cubicBezTo>
                <a:cubicBezTo>
                  <a:pt x="0" y="22"/>
                  <a:pt x="0" y="22"/>
                  <a:pt x="0" y="22"/>
                </a:cubicBezTo>
                <a:cubicBezTo>
                  <a:pt x="0" y="10"/>
                  <a:pt x="10" y="0"/>
                  <a:pt x="22" y="0"/>
                </a:cubicBezTo>
                <a:cubicBezTo>
                  <a:pt x="322" y="0"/>
                  <a:pt x="322" y="0"/>
                  <a:pt x="322" y="0"/>
                </a:cubicBezTo>
                <a:cubicBezTo>
                  <a:pt x="334" y="0"/>
                  <a:pt x="344" y="10"/>
                  <a:pt x="344" y="22"/>
                </a:cubicBezTo>
                <a:cubicBezTo>
                  <a:pt x="344" y="34"/>
                  <a:pt x="344" y="34"/>
                  <a:pt x="344" y="34"/>
                </a:cubicBezTo>
                <a:cubicBezTo>
                  <a:pt x="342" y="34"/>
                  <a:pt x="340" y="34"/>
                  <a:pt x="338" y="34"/>
                </a:cubicBezTo>
                <a:cubicBezTo>
                  <a:pt x="294" y="34"/>
                  <a:pt x="253" y="49"/>
                  <a:pt x="219" y="73"/>
                </a:cubicBezTo>
                <a:close/>
                <a:moveTo>
                  <a:pt x="150" y="165"/>
                </a:moveTo>
                <a:cubicBezTo>
                  <a:pt x="22" y="165"/>
                  <a:pt x="22" y="165"/>
                  <a:pt x="22" y="165"/>
                </a:cubicBezTo>
                <a:cubicBezTo>
                  <a:pt x="10" y="165"/>
                  <a:pt x="0" y="155"/>
                  <a:pt x="0" y="143"/>
                </a:cubicBezTo>
                <a:cubicBezTo>
                  <a:pt x="0" y="113"/>
                  <a:pt x="0" y="113"/>
                  <a:pt x="0" y="113"/>
                </a:cubicBezTo>
                <a:cubicBezTo>
                  <a:pt x="0" y="101"/>
                  <a:pt x="10" y="91"/>
                  <a:pt x="22" y="91"/>
                </a:cubicBezTo>
                <a:cubicBezTo>
                  <a:pt x="198" y="91"/>
                  <a:pt x="198" y="91"/>
                  <a:pt x="198" y="91"/>
                </a:cubicBezTo>
                <a:cubicBezTo>
                  <a:pt x="177" y="112"/>
                  <a:pt x="161" y="137"/>
                  <a:pt x="150" y="165"/>
                </a:cubicBezTo>
                <a:close/>
                <a:moveTo>
                  <a:pt x="139" y="256"/>
                </a:moveTo>
                <a:cubicBezTo>
                  <a:pt x="22" y="256"/>
                  <a:pt x="22" y="256"/>
                  <a:pt x="22" y="256"/>
                </a:cubicBezTo>
                <a:cubicBezTo>
                  <a:pt x="10" y="256"/>
                  <a:pt x="0" y="246"/>
                  <a:pt x="0" y="234"/>
                </a:cubicBezTo>
                <a:cubicBezTo>
                  <a:pt x="0" y="205"/>
                  <a:pt x="0" y="205"/>
                  <a:pt x="0" y="205"/>
                </a:cubicBezTo>
                <a:cubicBezTo>
                  <a:pt x="0" y="193"/>
                  <a:pt x="10" y="183"/>
                  <a:pt x="22" y="183"/>
                </a:cubicBezTo>
                <a:cubicBezTo>
                  <a:pt x="144" y="183"/>
                  <a:pt x="144" y="183"/>
                  <a:pt x="144" y="183"/>
                </a:cubicBezTo>
                <a:cubicBezTo>
                  <a:pt x="140" y="199"/>
                  <a:pt x="138" y="217"/>
                  <a:pt x="138" y="235"/>
                </a:cubicBezTo>
                <a:cubicBezTo>
                  <a:pt x="138" y="242"/>
                  <a:pt x="138" y="249"/>
                  <a:pt x="139" y="256"/>
                </a:cubicBezTo>
                <a:close/>
              </a:path>
            </a:pathLst>
          </a:custGeom>
          <a:solidFill>
            <a:srgbClr val="595959"/>
          </a:solidFill>
          <a:ln>
            <a:noFill/>
          </a:ln>
        </p:spPr>
        <p:txBody>
          <a:bodyPr vert="horz" wrap="square" lIns="121883" tIns="60941" rIns="121883" bIns="6094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16"/>
          <p:cNvSpPr>
            <a:spLocks noEditPoints="1"/>
          </p:cNvSpPr>
          <p:nvPr/>
        </p:nvSpPr>
        <p:spPr bwMode="auto">
          <a:xfrm>
            <a:off x="6255736" y="3694458"/>
            <a:ext cx="477395" cy="394161"/>
          </a:xfrm>
          <a:custGeom>
            <a:avLst/>
            <a:gdLst>
              <a:gd name="T0" fmla="*/ 485 w 505"/>
              <a:gd name="T1" fmla="*/ 364 h 417"/>
              <a:gd name="T2" fmla="*/ 481 w 505"/>
              <a:gd name="T3" fmla="*/ 282 h 417"/>
              <a:gd name="T4" fmla="*/ 505 w 505"/>
              <a:gd name="T5" fmla="*/ 26 h 417"/>
              <a:gd name="T6" fmla="*/ 181 w 505"/>
              <a:gd name="T7" fmla="*/ 0 h 417"/>
              <a:gd name="T8" fmla="*/ 157 w 505"/>
              <a:gd name="T9" fmla="*/ 32 h 417"/>
              <a:gd name="T10" fmla="*/ 367 w 505"/>
              <a:gd name="T11" fmla="*/ 67 h 417"/>
              <a:gd name="T12" fmla="*/ 447 w 505"/>
              <a:gd name="T13" fmla="*/ 67 h 417"/>
              <a:gd name="T14" fmla="*/ 456 w 505"/>
              <a:gd name="T15" fmla="*/ 78 h 417"/>
              <a:gd name="T16" fmla="*/ 368 w 505"/>
              <a:gd name="T17" fmla="*/ 89 h 417"/>
              <a:gd name="T18" fmla="*/ 447 w 505"/>
              <a:gd name="T19" fmla="*/ 125 h 417"/>
              <a:gd name="T20" fmla="*/ 456 w 505"/>
              <a:gd name="T21" fmla="*/ 135 h 417"/>
              <a:gd name="T22" fmla="*/ 368 w 505"/>
              <a:gd name="T23" fmla="*/ 146 h 417"/>
              <a:gd name="T24" fmla="*/ 447 w 505"/>
              <a:gd name="T25" fmla="*/ 186 h 417"/>
              <a:gd name="T26" fmla="*/ 456 w 505"/>
              <a:gd name="T27" fmla="*/ 196 h 417"/>
              <a:gd name="T28" fmla="*/ 368 w 505"/>
              <a:gd name="T29" fmla="*/ 207 h 417"/>
              <a:gd name="T30" fmla="*/ 348 w 505"/>
              <a:gd name="T31" fmla="*/ 311 h 417"/>
              <a:gd name="T32" fmla="*/ 323 w 505"/>
              <a:gd name="T33" fmla="*/ 337 h 417"/>
              <a:gd name="T34" fmla="*/ 20 w 505"/>
              <a:gd name="T35" fmla="*/ 417 h 417"/>
              <a:gd name="T36" fmla="*/ 24 w 505"/>
              <a:gd name="T37" fmla="*/ 335 h 417"/>
              <a:gd name="T38" fmla="*/ 0 w 505"/>
              <a:gd name="T39" fmla="*/ 79 h 417"/>
              <a:gd name="T40" fmla="*/ 324 w 505"/>
              <a:gd name="T41" fmla="*/ 53 h 417"/>
              <a:gd name="T42" fmla="*/ 348 w 505"/>
              <a:gd name="T43" fmla="*/ 311 h 417"/>
              <a:gd name="T44" fmla="*/ 290 w 505"/>
              <a:gd name="T45" fmla="*/ 119 h 417"/>
              <a:gd name="T46" fmla="*/ 300 w 505"/>
              <a:gd name="T47" fmla="*/ 129 h 417"/>
              <a:gd name="T48" fmla="*/ 58 w 505"/>
              <a:gd name="T49" fmla="*/ 140 h 417"/>
              <a:gd name="T50" fmla="*/ 48 w 505"/>
              <a:gd name="T51" fmla="*/ 129 h 417"/>
              <a:gd name="T52" fmla="*/ 58 w 505"/>
              <a:gd name="T53" fmla="*/ 176 h 417"/>
              <a:gd name="T54" fmla="*/ 300 w 505"/>
              <a:gd name="T55" fmla="*/ 187 h 417"/>
              <a:gd name="T56" fmla="*/ 290 w 505"/>
              <a:gd name="T57" fmla="*/ 198 h 417"/>
              <a:gd name="T58" fmla="*/ 48 w 505"/>
              <a:gd name="T59" fmla="*/ 187 h 417"/>
              <a:gd name="T60" fmla="*/ 58 w 505"/>
              <a:gd name="T61" fmla="*/ 176 h 417"/>
              <a:gd name="T62" fmla="*/ 290 w 505"/>
              <a:gd name="T63" fmla="*/ 237 h 417"/>
              <a:gd name="T64" fmla="*/ 300 w 505"/>
              <a:gd name="T65" fmla="*/ 248 h 417"/>
              <a:gd name="T66" fmla="*/ 58 w 505"/>
              <a:gd name="T67" fmla="*/ 259 h 417"/>
              <a:gd name="T68" fmla="*/ 48 w 505"/>
              <a:gd name="T69" fmla="*/ 248 h 417"/>
              <a:gd name="T70" fmla="*/ 38 w 505"/>
              <a:gd name="T71" fmla="*/ 371 h 417"/>
              <a:gd name="T72" fmla="*/ 35 w 505"/>
              <a:gd name="T73" fmla="*/ 320 h 417"/>
              <a:gd name="T74" fmla="*/ 18 w 505"/>
              <a:gd name="T75" fmla="*/ 91 h 417"/>
              <a:gd name="T76" fmla="*/ 313 w 505"/>
              <a:gd name="T77" fmla="*/ 72 h 417"/>
              <a:gd name="T78" fmla="*/ 330 w 505"/>
              <a:gd name="T79" fmla="*/ 301 h 417"/>
              <a:gd name="T80" fmla="*/ 313 w 505"/>
              <a:gd name="T81" fmla="*/ 32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417">
                <a:moveTo>
                  <a:pt x="368" y="285"/>
                </a:moveTo>
                <a:cubicBezTo>
                  <a:pt x="426" y="288"/>
                  <a:pt x="448" y="325"/>
                  <a:pt x="485" y="364"/>
                </a:cubicBezTo>
                <a:cubicBezTo>
                  <a:pt x="486" y="336"/>
                  <a:pt x="486" y="310"/>
                  <a:pt x="480" y="282"/>
                </a:cubicBezTo>
                <a:cubicBezTo>
                  <a:pt x="481" y="282"/>
                  <a:pt x="481" y="282"/>
                  <a:pt x="481" y="282"/>
                </a:cubicBezTo>
                <a:cubicBezTo>
                  <a:pt x="494" y="282"/>
                  <a:pt x="505" y="270"/>
                  <a:pt x="505" y="256"/>
                </a:cubicBezTo>
                <a:cubicBezTo>
                  <a:pt x="505" y="200"/>
                  <a:pt x="505" y="82"/>
                  <a:pt x="505" y="26"/>
                </a:cubicBezTo>
                <a:cubicBezTo>
                  <a:pt x="505" y="12"/>
                  <a:pt x="494" y="0"/>
                  <a:pt x="481" y="0"/>
                </a:cubicBezTo>
                <a:cubicBezTo>
                  <a:pt x="381" y="0"/>
                  <a:pt x="281" y="0"/>
                  <a:pt x="181" y="0"/>
                </a:cubicBezTo>
                <a:cubicBezTo>
                  <a:pt x="168" y="0"/>
                  <a:pt x="157" y="12"/>
                  <a:pt x="157" y="26"/>
                </a:cubicBezTo>
                <a:cubicBezTo>
                  <a:pt x="157" y="32"/>
                  <a:pt x="157" y="32"/>
                  <a:pt x="157" y="32"/>
                </a:cubicBezTo>
                <a:cubicBezTo>
                  <a:pt x="328" y="32"/>
                  <a:pt x="328" y="32"/>
                  <a:pt x="328" y="32"/>
                </a:cubicBezTo>
                <a:cubicBezTo>
                  <a:pt x="348" y="32"/>
                  <a:pt x="364" y="47"/>
                  <a:pt x="367" y="67"/>
                </a:cubicBezTo>
                <a:cubicBezTo>
                  <a:pt x="368" y="67"/>
                  <a:pt x="368" y="67"/>
                  <a:pt x="368" y="67"/>
                </a:cubicBezTo>
                <a:cubicBezTo>
                  <a:pt x="447" y="67"/>
                  <a:pt x="447" y="67"/>
                  <a:pt x="447" y="67"/>
                </a:cubicBezTo>
                <a:cubicBezTo>
                  <a:pt x="452" y="67"/>
                  <a:pt x="456" y="72"/>
                  <a:pt x="456" y="78"/>
                </a:cubicBezTo>
                <a:cubicBezTo>
                  <a:pt x="456" y="78"/>
                  <a:pt x="456" y="78"/>
                  <a:pt x="456" y="78"/>
                </a:cubicBezTo>
                <a:cubicBezTo>
                  <a:pt x="456" y="84"/>
                  <a:pt x="452" y="89"/>
                  <a:pt x="447" y="89"/>
                </a:cubicBezTo>
                <a:cubicBezTo>
                  <a:pt x="368" y="89"/>
                  <a:pt x="368" y="89"/>
                  <a:pt x="368" y="89"/>
                </a:cubicBezTo>
                <a:cubicBezTo>
                  <a:pt x="368" y="125"/>
                  <a:pt x="368" y="125"/>
                  <a:pt x="368" y="125"/>
                </a:cubicBezTo>
                <a:cubicBezTo>
                  <a:pt x="447" y="125"/>
                  <a:pt x="447" y="125"/>
                  <a:pt x="447" y="125"/>
                </a:cubicBezTo>
                <a:cubicBezTo>
                  <a:pt x="452" y="125"/>
                  <a:pt x="456" y="129"/>
                  <a:pt x="456" y="135"/>
                </a:cubicBezTo>
                <a:cubicBezTo>
                  <a:pt x="456" y="135"/>
                  <a:pt x="456" y="135"/>
                  <a:pt x="456" y="135"/>
                </a:cubicBezTo>
                <a:cubicBezTo>
                  <a:pt x="456" y="141"/>
                  <a:pt x="452" y="146"/>
                  <a:pt x="447" y="146"/>
                </a:cubicBezTo>
                <a:cubicBezTo>
                  <a:pt x="368" y="146"/>
                  <a:pt x="368" y="146"/>
                  <a:pt x="368" y="146"/>
                </a:cubicBezTo>
                <a:cubicBezTo>
                  <a:pt x="368" y="186"/>
                  <a:pt x="368" y="186"/>
                  <a:pt x="368" y="186"/>
                </a:cubicBezTo>
                <a:cubicBezTo>
                  <a:pt x="447" y="186"/>
                  <a:pt x="447" y="186"/>
                  <a:pt x="447" y="186"/>
                </a:cubicBezTo>
                <a:cubicBezTo>
                  <a:pt x="452" y="186"/>
                  <a:pt x="456" y="190"/>
                  <a:pt x="456" y="196"/>
                </a:cubicBezTo>
                <a:cubicBezTo>
                  <a:pt x="456" y="196"/>
                  <a:pt x="456" y="196"/>
                  <a:pt x="456" y="196"/>
                </a:cubicBezTo>
                <a:cubicBezTo>
                  <a:pt x="456" y="202"/>
                  <a:pt x="452" y="207"/>
                  <a:pt x="447" y="207"/>
                </a:cubicBezTo>
                <a:cubicBezTo>
                  <a:pt x="368" y="207"/>
                  <a:pt x="368" y="207"/>
                  <a:pt x="368" y="207"/>
                </a:cubicBezTo>
                <a:cubicBezTo>
                  <a:pt x="368" y="285"/>
                  <a:pt x="368" y="285"/>
                  <a:pt x="368" y="285"/>
                </a:cubicBezTo>
                <a:close/>
                <a:moveTo>
                  <a:pt x="348" y="311"/>
                </a:moveTo>
                <a:cubicBezTo>
                  <a:pt x="348" y="318"/>
                  <a:pt x="346" y="325"/>
                  <a:pt x="341" y="330"/>
                </a:cubicBezTo>
                <a:cubicBezTo>
                  <a:pt x="336" y="335"/>
                  <a:pt x="330" y="337"/>
                  <a:pt x="323" y="337"/>
                </a:cubicBezTo>
                <a:cubicBezTo>
                  <a:pt x="229" y="334"/>
                  <a:pt x="109" y="320"/>
                  <a:pt x="49" y="386"/>
                </a:cubicBezTo>
                <a:cubicBezTo>
                  <a:pt x="39" y="397"/>
                  <a:pt x="29" y="407"/>
                  <a:pt x="20" y="417"/>
                </a:cubicBezTo>
                <a:cubicBezTo>
                  <a:pt x="19" y="389"/>
                  <a:pt x="19" y="363"/>
                  <a:pt x="25" y="335"/>
                </a:cubicBezTo>
                <a:cubicBezTo>
                  <a:pt x="24" y="335"/>
                  <a:pt x="24" y="335"/>
                  <a:pt x="24" y="335"/>
                </a:cubicBezTo>
                <a:cubicBezTo>
                  <a:pt x="11" y="335"/>
                  <a:pt x="0" y="323"/>
                  <a:pt x="0" y="309"/>
                </a:cubicBezTo>
                <a:cubicBezTo>
                  <a:pt x="0" y="79"/>
                  <a:pt x="0" y="79"/>
                  <a:pt x="0" y="79"/>
                </a:cubicBezTo>
                <a:cubicBezTo>
                  <a:pt x="0" y="65"/>
                  <a:pt x="11" y="53"/>
                  <a:pt x="24" y="53"/>
                </a:cubicBezTo>
                <a:cubicBezTo>
                  <a:pt x="124" y="53"/>
                  <a:pt x="224" y="53"/>
                  <a:pt x="324" y="53"/>
                </a:cubicBezTo>
                <a:cubicBezTo>
                  <a:pt x="337" y="53"/>
                  <a:pt x="348" y="65"/>
                  <a:pt x="348" y="79"/>
                </a:cubicBezTo>
                <a:cubicBezTo>
                  <a:pt x="348" y="136"/>
                  <a:pt x="348" y="255"/>
                  <a:pt x="348" y="311"/>
                </a:cubicBezTo>
                <a:close/>
                <a:moveTo>
                  <a:pt x="58" y="119"/>
                </a:moveTo>
                <a:cubicBezTo>
                  <a:pt x="290" y="119"/>
                  <a:pt x="290" y="119"/>
                  <a:pt x="290" y="119"/>
                </a:cubicBezTo>
                <a:cubicBezTo>
                  <a:pt x="295" y="119"/>
                  <a:pt x="300" y="124"/>
                  <a:pt x="300" y="129"/>
                </a:cubicBezTo>
                <a:cubicBezTo>
                  <a:pt x="300" y="129"/>
                  <a:pt x="300" y="129"/>
                  <a:pt x="300" y="129"/>
                </a:cubicBezTo>
                <a:cubicBezTo>
                  <a:pt x="300" y="135"/>
                  <a:pt x="295" y="140"/>
                  <a:pt x="290" y="140"/>
                </a:cubicBezTo>
                <a:cubicBezTo>
                  <a:pt x="58" y="140"/>
                  <a:pt x="58" y="140"/>
                  <a:pt x="58" y="140"/>
                </a:cubicBezTo>
                <a:cubicBezTo>
                  <a:pt x="53" y="140"/>
                  <a:pt x="48" y="135"/>
                  <a:pt x="48" y="129"/>
                </a:cubicBezTo>
                <a:cubicBezTo>
                  <a:pt x="48" y="129"/>
                  <a:pt x="48" y="129"/>
                  <a:pt x="48" y="129"/>
                </a:cubicBezTo>
                <a:cubicBezTo>
                  <a:pt x="48" y="124"/>
                  <a:pt x="53" y="119"/>
                  <a:pt x="58" y="119"/>
                </a:cubicBezTo>
                <a:close/>
                <a:moveTo>
                  <a:pt x="58" y="176"/>
                </a:moveTo>
                <a:cubicBezTo>
                  <a:pt x="290" y="176"/>
                  <a:pt x="290" y="176"/>
                  <a:pt x="290" y="176"/>
                </a:cubicBezTo>
                <a:cubicBezTo>
                  <a:pt x="295" y="176"/>
                  <a:pt x="300" y="181"/>
                  <a:pt x="300" y="187"/>
                </a:cubicBezTo>
                <a:cubicBezTo>
                  <a:pt x="300" y="187"/>
                  <a:pt x="300" y="187"/>
                  <a:pt x="300" y="187"/>
                </a:cubicBezTo>
                <a:cubicBezTo>
                  <a:pt x="300" y="193"/>
                  <a:pt x="295" y="198"/>
                  <a:pt x="290" y="198"/>
                </a:cubicBezTo>
                <a:cubicBezTo>
                  <a:pt x="58" y="198"/>
                  <a:pt x="58" y="198"/>
                  <a:pt x="58" y="198"/>
                </a:cubicBezTo>
                <a:cubicBezTo>
                  <a:pt x="53" y="198"/>
                  <a:pt x="48" y="193"/>
                  <a:pt x="48" y="187"/>
                </a:cubicBezTo>
                <a:cubicBezTo>
                  <a:pt x="48" y="187"/>
                  <a:pt x="48" y="187"/>
                  <a:pt x="48" y="187"/>
                </a:cubicBezTo>
                <a:cubicBezTo>
                  <a:pt x="48" y="181"/>
                  <a:pt x="53" y="176"/>
                  <a:pt x="58" y="176"/>
                </a:cubicBezTo>
                <a:close/>
                <a:moveTo>
                  <a:pt x="58" y="237"/>
                </a:moveTo>
                <a:cubicBezTo>
                  <a:pt x="290" y="237"/>
                  <a:pt x="290" y="237"/>
                  <a:pt x="290" y="237"/>
                </a:cubicBezTo>
                <a:cubicBezTo>
                  <a:pt x="295" y="237"/>
                  <a:pt x="300" y="242"/>
                  <a:pt x="300" y="248"/>
                </a:cubicBezTo>
                <a:cubicBezTo>
                  <a:pt x="300" y="248"/>
                  <a:pt x="300" y="248"/>
                  <a:pt x="300" y="248"/>
                </a:cubicBezTo>
                <a:cubicBezTo>
                  <a:pt x="300" y="254"/>
                  <a:pt x="295" y="259"/>
                  <a:pt x="290" y="259"/>
                </a:cubicBezTo>
                <a:cubicBezTo>
                  <a:pt x="58" y="259"/>
                  <a:pt x="58" y="259"/>
                  <a:pt x="58" y="259"/>
                </a:cubicBezTo>
                <a:cubicBezTo>
                  <a:pt x="53" y="259"/>
                  <a:pt x="48" y="254"/>
                  <a:pt x="48" y="248"/>
                </a:cubicBezTo>
                <a:cubicBezTo>
                  <a:pt x="48" y="248"/>
                  <a:pt x="48" y="248"/>
                  <a:pt x="48" y="248"/>
                </a:cubicBezTo>
                <a:cubicBezTo>
                  <a:pt x="48" y="242"/>
                  <a:pt x="53" y="237"/>
                  <a:pt x="58" y="237"/>
                </a:cubicBezTo>
                <a:close/>
                <a:moveTo>
                  <a:pt x="38" y="371"/>
                </a:moveTo>
                <a:cubicBezTo>
                  <a:pt x="39" y="352"/>
                  <a:pt x="43" y="338"/>
                  <a:pt x="48" y="320"/>
                </a:cubicBezTo>
                <a:cubicBezTo>
                  <a:pt x="35" y="320"/>
                  <a:pt x="35" y="320"/>
                  <a:pt x="35" y="320"/>
                </a:cubicBezTo>
                <a:cubicBezTo>
                  <a:pt x="25" y="320"/>
                  <a:pt x="18" y="312"/>
                  <a:pt x="18" y="301"/>
                </a:cubicBezTo>
                <a:cubicBezTo>
                  <a:pt x="18" y="91"/>
                  <a:pt x="18" y="91"/>
                  <a:pt x="18" y="91"/>
                </a:cubicBezTo>
                <a:cubicBezTo>
                  <a:pt x="18" y="81"/>
                  <a:pt x="25" y="72"/>
                  <a:pt x="35" y="72"/>
                </a:cubicBezTo>
                <a:cubicBezTo>
                  <a:pt x="128" y="72"/>
                  <a:pt x="220" y="72"/>
                  <a:pt x="313" y="72"/>
                </a:cubicBezTo>
                <a:cubicBezTo>
                  <a:pt x="323" y="72"/>
                  <a:pt x="330" y="81"/>
                  <a:pt x="330" y="91"/>
                </a:cubicBezTo>
                <a:cubicBezTo>
                  <a:pt x="330" y="140"/>
                  <a:pt x="330" y="252"/>
                  <a:pt x="330" y="301"/>
                </a:cubicBezTo>
                <a:cubicBezTo>
                  <a:pt x="330" y="306"/>
                  <a:pt x="329" y="311"/>
                  <a:pt x="325" y="314"/>
                </a:cubicBezTo>
                <a:cubicBezTo>
                  <a:pt x="322" y="318"/>
                  <a:pt x="318" y="320"/>
                  <a:pt x="313" y="320"/>
                </a:cubicBezTo>
                <a:cubicBezTo>
                  <a:pt x="227" y="318"/>
                  <a:pt x="83" y="308"/>
                  <a:pt x="38" y="371"/>
                </a:cubicBezTo>
                <a:close/>
              </a:path>
            </a:pathLst>
          </a:custGeom>
          <a:solidFill>
            <a:srgbClr val="595959"/>
          </a:solidFill>
          <a:ln>
            <a:noFill/>
          </a:ln>
        </p:spPr>
        <p:txBody>
          <a:bodyPr vert="horz" wrap="square" lIns="121883" tIns="60941" rIns="121883" bIns="6094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19"/>
          <p:cNvSpPr txBox="1"/>
          <p:nvPr/>
        </p:nvSpPr>
        <p:spPr>
          <a:xfrm>
            <a:off x="1227562" y="3835991"/>
            <a:ext cx="1617417" cy="337185"/>
          </a:xfrm>
          <a:prstGeom prst="rect">
            <a:avLst/>
          </a:prstGeom>
          <a:noFill/>
        </p:spPr>
        <p:txBody>
          <a:bodyPr wrap="square" rtlCol="0">
            <a:spAutoFit/>
          </a:bodyPr>
          <a:lstStyle/>
          <a:p>
            <a:r>
              <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功率控制</a:t>
            </a:r>
            <a:endPar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1" name="Rectangle 20"/>
          <p:cNvSpPr/>
          <p:nvPr/>
        </p:nvSpPr>
        <p:spPr>
          <a:xfrm>
            <a:off x="1227560" y="4173536"/>
            <a:ext cx="2640785" cy="1322070"/>
          </a:xfrm>
          <a:prstGeom prst="rect">
            <a:avLst/>
          </a:prstGeom>
        </p:spPr>
        <p:txBody>
          <a:bodyPr wrap="square">
            <a:spAutoFit/>
          </a:bodyPr>
          <a:lstStyle/>
          <a:p>
            <a:r>
              <a:rPr sz="1600" dirty="0">
                <a:latin typeface="+mn-ea"/>
                <a:cs typeface="+mn-ea"/>
              </a:rPr>
              <a:t>通过调整数据中心中的计算机工作功率来最大化能源利用率，该方法位于数据中心的资源层，属于硬件优化方法；</a:t>
            </a:r>
            <a:endParaRPr sz="1600" dirty="0">
              <a:latin typeface="+mn-ea"/>
              <a:cs typeface="+mn-ea"/>
            </a:endParaRPr>
          </a:p>
        </p:txBody>
      </p:sp>
      <p:sp>
        <p:nvSpPr>
          <p:cNvPr id="24" name="Rectangle 23"/>
          <p:cNvSpPr/>
          <p:nvPr/>
        </p:nvSpPr>
        <p:spPr>
          <a:xfrm>
            <a:off x="1637030" y="743585"/>
            <a:ext cx="9127490" cy="1492250"/>
          </a:xfrm>
          <a:prstGeom prst="rect">
            <a:avLst/>
          </a:prstGeom>
        </p:spPr>
        <p:txBody>
          <a:bodyPr wrap="square">
            <a:spAutoFit/>
          </a:bodyPr>
          <a:lstStyle/>
          <a:p>
            <a:pPr algn="ctr">
              <a:lnSpc>
                <a:spcPct val="114000"/>
              </a:lnSpc>
            </a:pPr>
            <a:r>
              <a:rPr sz="1600" dirty="0">
                <a:solidFill>
                  <a:schemeClr val="tx1">
                    <a:lumMod val="75000"/>
                    <a:lumOff val="25000"/>
                  </a:schemeClr>
                </a:solidFill>
                <a:latin typeface="Century Gothic" panose="020B0502020202020204" pitchFamily="34" charset="0"/>
              </a:rPr>
              <a:t>研究表明，在数据中心混合供电时，计算设备的“用电-时间”曲线不一定与可再生能源“发电-时间”曲线拟合，因此存在两部分能源浪费，无法充分利用绿色能源，需要额外添加褐色电能。由于可再生能源的发电特性往往难以控制，但可以通过调整数据中心的功耗特性来降低能耗浪费。直观上, 现有的研究采用硬件和软件相结合的方法，通过调整“用电-时间”曲线，减少重叠面积，节约能源，充分利用可再生能源。</a:t>
            </a:r>
            <a:endParaRPr sz="1600" dirty="0">
              <a:solidFill>
                <a:schemeClr val="tx1">
                  <a:lumMod val="75000"/>
                  <a:lumOff val="25000"/>
                </a:schemeClr>
              </a:solidFill>
              <a:latin typeface="Century Gothic" panose="020B0502020202020204" pitchFamily="34" charset="0"/>
            </a:endParaRPr>
          </a:p>
        </p:txBody>
      </p:sp>
      <p:sp>
        <p:nvSpPr>
          <p:cNvPr id="29" name="TextBox 28"/>
          <p:cNvSpPr txBox="1"/>
          <p:nvPr/>
        </p:nvSpPr>
        <p:spPr>
          <a:xfrm>
            <a:off x="8647622" y="3612310"/>
            <a:ext cx="1617417" cy="337185"/>
          </a:xfrm>
          <a:prstGeom prst="rect">
            <a:avLst/>
          </a:prstGeom>
          <a:noFill/>
        </p:spPr>
        <p:txBody>
          <a:bodyPr wrap="square" rtlCol="0">
            <a:spAutoFit/>
          </a:bodyPr>
          <a:lstStyle/>
          <a:p>
            <a:r>
              <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负载均衡</a:t>
            </a:r>
            <a:endPar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0" name="Rectangle 29"/>
          <p:cNvSpPr/>
          <p:nvPr/>
        </p:nvSpPr>
        <p:spPr>
          <a:xfrm>
            <a:off x="8647621" y="3977796"/>
            <a:ext cx="2640785" cy="931545"/>
          </a:xfrm>
          <a:prstGeom prst="rect">
            <a:avLst/>
          </a:prstGeom>
        </p:spPr>
        <p:txBody>
          <a:bodyPr wrap="square">
            <a:spAutoFit/>
          </a:bodyPr>
          <a:lstStyle/>
          <a:p>
            <a:pPr>
              <a:lnSpc>
                <a:spcPct val="114000"/>
              </a:lnSpc>
            </a:pPr>
            <a:r>
              <a:rPr sz="1600" dirty="0">
                <a:solidFill>
                  <a:schemeClr val="tx1">
                    <a:lumMod val="75000"/>
                    <a:lumOff val="25000"/>
                  </a:schemeClr>
                </a:solidFill>
                <a:ea typeface="+mn-lt"/>
                <a:cs typeface="+mn-lt"/>
              </a:rPr>
              <a:t>通过软件方法改变计算机的工作负载，进而改变能耗以适应能源特征</a:t>
            </a:r>
            <a:endParaRPr sz="1600" dirty="0">
              <a:solidFill>
                <a:schemeClr val="tx1">
                  <a:lumMod val="75000"/>
                  <a:lumOff val="25000"/>
                </a:schemeClr>
              </a:solidFill>
              <a:ea typeface="+mn-lt"/>
              <a:cs typeface="+mn-lt"/>
            </a:endParaRPr>
          </a:p>
        </p:txBody>
      </p:sp>
      <p:grpSp>
        <p:nvGrpSpPr>
          <p:cNvPr id="14" name="组合 13"/>
          <p:cNvGrpSpPr/>
          <p:nvPr/>
        </p:nvGrpSpPr>
        <p:grpSpPr>
          <a:xfrm>
            <a:off x="499110" y="68496"/>
            <a:ext cx="11193780" cy="521970"/>
            <a:chOff x="1821" y="784"/>
            <a:chExt cx="17628" cy="822"/>
          </a:xfrm>
        </p:grpSpPr>
        <p:grpSp>
          <p:nvGrpSpPr>
            <p:cNvPr id="18" name="组合 17"/>
            <p:cNvGrpSpPr/>
            <p:nvPr/>
          </p:nvGrpSpPr>
          <p:grpSpPr>
            <a:xfrm>
              <a:off x="8807" y="784"/>
              <a:ext cx="10643" cy="822"/>
              <a:chOff x="8495" y="784"/>
              <a:chExt cx="10643" cy="822"/>
            </a:xfrm>
          </p:grpSpPr>
          <p:sp>
            <p:nvSpPr>
              <p:cNvPr id="22" name="文本框 18"/>
              <p:cNvSpPr/>
              <p:nvPr/>
            </p:nvSpPr>
            <p:spPr>
              <a:xfrm>
                <a:off x="8495" y="784"/>
                <a:ext cx="252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优化途径</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25" name="直接连接符 24"/>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250" fill="hold"/>
                                        <p:tgtEl>
                                          <p:spTgt spid="20"/>
                                        </p:tgtEl>
                                        <p:attrNameLst>
                                          <p:attrName>ppt_x</p:attrName>
                                        </p:attrNameLst>
                                      </p:cBhvr>
                                      <p:tavLst>
                                        <p:tav tm="0">
                                          <p:val>
                                            <p:strVal val="#ppt_x"/>
                                          </p:val>
                                        </p:tav>
                                        <p:tav tm="100000">
                                          <p:val>
                                            <p:strVal val="#ppt_x"/>
                                          </p:val>
                                        </p:tav>
                                      </p:tavLst>
                                    </p:anim>
                                    <p:anim calcmode="lin" valueType="num">
                                      <p:cBhvr additive="base">
                                        <p:cTn id="32" dur="250" fill="hold"/>
                                        <p:tgtEl>
                                          <p:spTgt spid="20"/>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250" fill="hold"/>
                                        <p:tgtEl>
                                          <p:spTgt spid="29"/>
                                        </p:tgtEl>
                                        <p:attrNameLst>
                                          <p:attrName>ppt_x</p:attrName>
                                        </p:attrNameLst>
                                      </p:cBhvr>
                                      <p:tavLst>
                                        <p:tav tm="0">
                                          <p:val>
                                            <p:strVal val="#ppt_x"/>
                                          </p:val>
                                        </p:tav>
                                        <p:tav tm="100000">
                                          <p:val>
                                            <p:strVal val="#ppt_x"/>
                                          </p:val>
                                        </p:tav>
                                      </p:tavLst>
                                    </p:anim>
                                    <p:anim calcmode="lin" valueType="num">
                                      <p:cBhvr additive="base">
                                        <p:cTn id="37" dur="250" fill="hold"/>
                                        <p:tgtEl>
                                          <p:spTgt spid="29"/>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15" grpId="0" bldLvl="0" animBg="1"/>
      <p:bldP spid="16" grpId="0" bldLvl="0" animBg="1"/>
      <p:bldP spid="17" grpId="0" bldLvl="0" animBg="1"/>
      <p:bldP spid="20" grpId="0"/>
      <p:bldP spid="21" grpId="0"/>
      <p:bldP spid="24"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3101532" y="3534608"/>
            <a:ext cx="2975870"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按时间和空间分类</a:t>
            </a:r>
            <a:endParaRPr lang="zh-CN" altLang="en-US" b="1" dirty="0">
              <a:latin typeface="微软雅黑" panose="020B0503020204020204" pitchFamily="34" charset="-122"/>
              <a:ea typeface="微软雅黑" panose="020B0503020204020204" pitchFamily="34" charset="-122"/>
            </a:endParaRPr>
          </a:p>
        </p:txBody>
      </p:sp>
      <p:sp>
        <p:nvSpPr>
          <p:cNvPr id="9" name="椭圆 8"/>
          <p:cNvSpPr/>
          <p:nvPr/>
        </p:nvSpPr>
        <p:spPr>
          <a:xfrm>
            <a:off x="474091" y="2669390"/>
            <a:ext cx="2436375" cy="2437223"/>
          </a:xfrm>
          <a:prstGeom prst="ellipse">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4" name="直接连接符 13"/>
          <p:cNvCxnSpPr>
            <a:stCxn id="9" idx="6"/>
            <a:endCxn id="37" idx="2"/>
          </p:cNvCxnSpPr>
          <p:nvPr/>
        </p:nvCxnSpPr>
        <p:spPr>
          <a:xfrm>
            <a:off x="2911101" y="3888002"/>
            <a:ext cx="3141345" cy="3810"/>
          </a:xfrm>
          <a:prstGeom prst="line">
            <a:avLst/>
          </a:prstGeom>
          <a:ln>
            <a:solidFill>
              <a:srgbClr val="595959"/>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052185" y="3550285"/>
            <a:ext cx="682625" cy="682625"/>
          </a:xfrm>
          <a:prstGeom prst="ellipse">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67" name="直接连接符 66"/>
          <p:cNvCxnSpPr>
            <a:stCxn id="37" idx="0"/>
            <a:endCxn id="69" idx="3"/>
          </p:cNvCxnSpPr>
          <p:nvPr/>
        </p:nvCxnSpPr>
        <p:spPr>
          <a:xfrm flipV="1">
            <a:off x="6393980" y="2818834"/>
            <a:ext cx="706120" cy="73152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7000007" y="2235644"/>
            <a:ext cx="682468" cy="682468"/>
          </a:xfrm>
          <a:prstGeom prst="ellipse">
            <a:avLst/>
          </a:prstGeom>
          <a:noFill/>
          <a:ln w="6350">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77" name="组合 76"/>
          <p:cNvGrpSpPr/>
          <p:nvPr/>
        </p:nvGrpSpPr>
        <p:grpSpPr>
          <a:xfrm flipV="1">
            <a:off x="6421331" y="4230279"/>
            <a:ext cx="1289130" cy="1356912"/>
            <a:chOff x="9240916" y="4310148"/>
            <a:chExt cx="1289130" cy="1356912"/>
          </a:xfrm>
        </p:grpSpPr>
        <p:cxnSp>
          <p:nvCxnSpPr>
            <p:cNvPr id="75" name="直接连接符 74"/>
            <p:cNvCxnSpPr>
              <a:endCxn id="76" idx="3"/>
            </p:cNvCxnSpPr>
            <p:nvPr/>
          </p:nvCxnSpPr>
          <p:spPr>
            <a:xfrm flipV="1">
              <a:off x="9240916" y="4892671"/>
              <a:ext cx="706607" cy="774389"/>
            </a:xfrm>
            <a:prstGeom prst="line">
              <a:avLst/>
            </a:prstGeom>
            <a:ln>
              <a:solidFill>
                <a:srgbClr val="17324D"/>
              </a:solidFill>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9847578" y="4310148"/>
              <a:ext cx="682468" cy="682468"/>
            </a:xfrm>
            <a:prstGeom prst="ellipse">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7710755" y="2259482"/>
            <a:ext cx="2975870"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空间负载均衡</a:t>
            </a:r>
            <a:endParaRPr lang="zh-CN" altLang="en-US" b="1" dirty="0">
              <a:latin typeface="微软雅黑" panose="020B0503020204020204" pitchFamily="34" charset="-122"/>
              <a:ea typeface="微软雅黑" panose="020B0503020204020204" pitchFamily="34" charset="-122"/>
            </a:endParaRPr>
          </a:p>
        </p:txBody>
      </p:sp>
      <p:sp>
        <p:nvSpPr>
          <p:cNvPr id="65" name="文本框 64"/>
          <p:cNvSpPr txBox="1"/>
          <p:nvPr/>
        </p:nvSpPr>
        <p:spPr>
          <a:xfrm>
            <a:off x="7710757" y="5106859"/>
            <a:ext cx="2975870" cy="36830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时间负载均衡</a:t>
            </a:r>
            <a:endParaRPr lang="zh-CN" altLang="en-US" b="1" dirty="0">
              <a:latin typeface="微软雅黑" panose="020B0503020204020204" pitchFamily="34" charset="-122"/>
              <a:ea typeface="微软雅黑" panose="020B0503020204020204" pitchFamily="34" charset="-122"/>
            </a:endParaRPr>
          </a:p>
        </p:txBody>
      </p:sp>
      <p:grpSp>
        <p:nvGrpSpPr>
          <p:cNvPr id="31" name="组合 30"/>
          <p:cNvGrpSpPr/>
          <p:nvPr/>
        </p:nvGrpSpPr>
        <p:grpSpPr>
          <a:xfrm>
            <a:off x="499110" y="68496"/>
            <a:ext cx="11193780" cy="521970"/>
            <a:chOff x="1821" y="784"/>
            <a:chExt cx="17628" cy="822"/>
          </a:xfrm>
        </p:grpSpPr>
        <p:grpSp>
          <p:nvGrpSpPr>
            <p:cNvPr id="32" name="组合 31"/>
            <p:cNvGrpSpPr/>
            <p:nvPr/>
          </p:nvGrpSpPr>
          <p:grpSpPr>
            <a:xfrm>
              <a:off x="8807" y="784"/>
              <a:ext cx="10643" cy="822"/>
              <a:chOff x="8495" y="784"/>
              <a:chExt cx="10643" cy="822"/>
            </a:xfrm>
          </p:grpSpPr>
          <p:sp>
            <p:nvSpPr>
              <p:cNvPr id="34" name="文本框 18"/>
              <p:cNvSpPr/>
              <p:nvPr/>
            </p:nvSpPr>
            <p:spPr>
              <a:xfrm>
                <a:off x="8495" y="784"/>
                <a:ext cx="252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负载均衡</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35" name="直接连接符 34"/>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05205" y="3145155"/>
            <a:ext cx="1905000" cy="1568450"/>
          </a:xfrm>
          <a:prstGeom prst="rect">
            <a:avLst/>
          </a:prstGeom>
          <a:noFill/>
        </p:spPr>
        <p:txBody>
          <a:bodyPr wrap="square" rtlCol="0">
            <a:spAutoFit/>
          </a:bodyPr>
          <a:p>
            <a:r>
              <a:rPr lang="zh-CN" altLang="en-US" sz="4800"/>
              <a:t>负载均衡</a:t>
            </a:r>
            <a:endParaRPr lang="zh-CN" altLang="en-US" sz="4800"/>
          </a:p>
        </p:txBody>
      </p:sp>
      <p:sp>
        <p:nvSpPr>
          <p:cNvPr id="3" name="文本框 2"/>
          <p:cNvSpPr txBox="1"/>
          <p:nvPr/>
        </p:nvSpPr>
        <p:spPr>
          <a:xfrm>
            <a:off x="1464945" y="746760"/>
            <a:ext cx="8519160" cy="1168400"/>
          </a:xfrm>
          <a:prstGeom prst="rect">
            <a:avLst/>
          </a:prstGeom>
          <a:noFill/>
        </p:spPr>
        <p:txBody>
          <a:bodyPr wrap="square" rtlCol="0">
            <a:spAutoFit/>
          </a:bodyPr>
          <a:p>
            <a:r>
              <a:rPr lang="zh-CN" altLang="en-US" sz="1400"/>
              <a:t>在计算机科学中，负载（Workload）是对计算机处理的工作的抽象描述系统负载是计算机能量的根本原因消耗.负荷可以采取多种具体形式，执行应用程序、数据库查询任务，虚拟机可以看作是装上。那个数据中心负载由用户请求生成。在云数据中心的情况下，服务器执行多个数据库查询任务以响应SaaS请求，MapReduce任务响应PaaS请求，并创建虚拟机以响应IaaS服务请求。数据中心通常可以支持多个IT请求，按响应时间划分为即时交互任务，比如网络搜索，延迟容忍任务，比如数据处理和科学计算。</a:t>
            </a:r>
            <a:endParaRPr lang="zh-CN" altLang="en-US" sz="1400"/>
          </a:p>
        </p:txBody>
      </p:sp>
      <p:pic>
        <p:nvPicPr>
          <p:cNvPr id="5" name="图片 4"/>
          <p:cNvPicPr>
            <a:picLocks noChangeAspect="1"/>
          </p:cNvPicPr>
          <p:nvPr/>
        </p:nvPicPr>
        <p:blipFill>
          <a:blip r:embed="rId1"/>
          <a:stretch>
            <a:fillRect/>
          </a:stretch>
        </p:blipFill>
        <p:spPr>
          <a:xfrm>
            <a:off x="8109585" y="2818765"/>
            <a:ext cx="3383915" cy="2028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17000" r="-17000"/>
          </a:stretch>
        </a:blipFill>
        <a:effectLst/>
      </p:bgPr>
    </p:bg>
    <p:spTree>
      <p:nvGrpSpPr>
        <p:cNvPr id="1" name=""/>
        <p:cNvGrpSpPr/>
        <p:nvPr/>
      </p:nvGrpSpPr>
      <p:grpSpPr>
        <a:xfrm>
          <a:off x="0" y="0"/>
          <a:ext cx="0" cy="0"/>
          <a:chOff x="0" y="0"/>
          <a:chExt cx="0" cy="0"/>
        </a:xfrm>
      </p:grpSpPr>
      <p:sp>
        <p:nvSpPr>
          <p:cNvPr id="13" name="文本框 12"/>
          <p:cNvSpPr txBox="1"/>
          <p:nvPr/>
        </p:nvSpPr>
        <p:spPr>
          <a:xfrm>
            <a:off x="3979367" y="674361"/>
            <a:ext cx="4411785" cy="769441"/>
          </a:xfrm>
          <a:prstGeom prst="rect">
            <a:avLst/>
          </a:prstGeom>
          <a:noFill/>
        </p:spPr>
        <p:txBody>
          <a:bodyPr wrap="none" rtlCol="0">
            <a:spAutoFit/>
          </a:bodyPr>
          <a:lstStyle/>
          <a:p>
            <a:pPr algn="ctr"/>
            <a:r>
              <a:rPr lang="zh-CN" altLang="en-US" sz="4400" b="1" dirty="0">
                <a:solidFill>
                  <a:schemeClr val="tx1">
                    <a:lumMod val="85000"/>
                    <a:lumOff val="15000"/>
                  </a:schemeClr>
                </a:solidFill>
              </a:rPr>
              <a:t>目录</a:t>
            </a:r>
            <a:r>
              <a:rPr lang="en-US" altLang="zh-CN" sz="4400" b="1" dirty="0">
                <a:solidFill>
                  <a:schemeClr val="tx1">
                    <a:lumMod val="85000"/>
                    <a:lumOff val="15000"/>
                  </a:schemeClr>
                </a:solidFill>
              </a:rPr>
              <a:t>/CONTENTS</a:t>
            </a:r>
            <a:endParaRPr lang="zh-CN" altLang="en-US" sz="4400" b="1" dirty="0">
              <a:solidFill>
                <a:schemeClr val="tx1">
                  <a:lumMod val="85000"/>
                  <a:lumOff val="15000"/>
                </a:schemeClr>
              </a:solidFill>
            </a:endParaRPr>
          </a:p>
        </p:txBody>
      </p:sp>
      <p:cxnSp>
        <p:nvCxnSpPr>
          <p:cNvPr id="14" name="直接连接符 13"/>
          <p:cNvCxnSpPr/>
          <p:nvPr/>
        </p:nvCxnSpPr>
        <p:spPr>
          <a:xfrm>
            <a:off x="4060823" y="1412534"/>
            <a:ext cx="423839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655386" y="2286363"/>
            <a:ext cx="2514955" cy="3088888"/>
            <a:chOff x="802888" y="2653990"/>
            <a:chExt cx="1996068" cy="3088888"/>
          </a:xfrm>
          <a:solidFill>
            <a:schemeClr val="bg1"/>
          </a:solidFill>
        </p:grpSpPr>
        <p:sp>
          <p:nvSpPr>
            <p:cNvPr id="17" name="矩形 16"/>
            <p:cNvSpPr/>
            <p:nvPr/>
          </p:nvSpPr>
          <p:spPr>
            <a:xfrm>
              <a:off x="802888" y="2653990"/>
              <a:ext cx="1996068" cy="3088888"/>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8" name="文本框 17"/>
            <p:cNvSpPr txBox="1"/>
            <p:nvPr/>
          </p:nvSpPr>
          <p:spPr>
            <a:xfrm>
              <a:off x="1524076" y="3053516"/>
              <a:ext cx="553692" cy="646331"/>
            </a:xfrm>
            <a:prstGeom prst="rect">
              <a:avLst/>
            </a:prstGeom>
            <a:grpFill/>
          </p:spPr>
          <p:txBody>
            <a:bodyPr wrap="none" rtlCol="0">
              <a:spAutoFit/>
            </a:bodyPr>
            <a:lstStyle/>
            <a:p>
              <a:pPr algn="ctr"/>
              <a:r>
                <a:rPr lang="en-US" altLang="zh-CN" sz="3600" b="1" dirty="0">
                  <a:solidFill>
                    <a:schemeClr val="tx1">
                      <a:lumMod val="85000"/>
                      <a:lumOff val="15000"/>
                    </a:schemeClr>
                  </a:solidFill>
                </a:rPr>
                <a:t>01</a:t>
              </a:r>
              <a:endParaRPr lang="zh-CN" altLang="en-US" sz="3600" b="1" dirty="0">
                <a:solidFill>
                  <a:schemeClr val="tx1">
                    <a:lumMod val="85000"/>
                    <a:lumOff val="15000"/>
                  </a:schemeClr>
                </a:solidFill>
              </a:endParaRPr>
            </a:p>
          </p:txBody>
        </p:sp>
      </p:grpSp>
      <p:grpSp>
        <p:nvGrpSpPr>
          <p:cNvPr id="22" name="组合 21"/>
          <p:cNvGrpSpPr/>
          <p:nvPr/>
        </p:nvGrpSpPr>
        <p:grpSpPr>
          <a:xfrm>
            <a:off x="3439474" y="2286363"/>
            <a:ext cx="2514955" cy="3088888"/>
            <a:chOff x="802888" y="2653990"/>
            <a:chExt cx="1996068" cy="3088888"/>
          </a:xfrm>
          <a:solidFill>
            <a:schemeClr val="bg1"/>
          </a:solidFill>
        </p:grpSpPr>
        <p:sp>
          <p:nvSpPr>
            <p:cNvPr id="26" name="矩形 25"/>
            <p:cNvSpPr/>
            <p:nvPr/>
          </p:nvSpPr>
          <p:spPr>
            <a:xfrm>
              <a:off x="802888" y="2653990"/>
              <a:ext cx="1996068" cy="3088888"/>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7" name="文本框 26"/>
            <p:cNvSpPr txBox="1"/>
            <p:nvPr/>
          </p:nvSpPr>
          <p:spPr>
            <a:xfrm>
              <a:off x="1524076" y="3053516"/>
              <a:ext cx="553692" cy="646331"/>
            </a:xfrm>
            <a:prstGeom prst="rect">
              <a:avLst/>
            </a:prstGeom>
            <a:grpFill/>
          </p:spPr>
          <p:txBody>
            <a:bodyPr wrap="none" rtlCol="0">
              <a:spAutoFit/>
            </a:bodyPr>
            <a:lstStyle/>
            <a:p>
              <a:pPr algn="ctr"/>
              <a:r>
                <a:rPr lang="en-US" altLang="zh-CN" sz="3600" b="1" dirty="0">
                  <a:solidFill>
                    <a:schemeClr val="tx1">
                      <a:lumMod val="85000"/>
                      <a:lumOff val="15000"/>
                    </a:schemeClr>
                  </a:solidFill>
                </a:rPr>
                <a:t>02</a:t>
              </a:r>
              <a:endParaRPr lang="zh-CN" altLang="en-US" sz="3600" b="1" dirty="0">
                <a:solidFill>
                  <a:schemeClr val="tx1">
                    <a:lumMod val="85000"/>
                    <a:lumOff val="15000"/>
                  </a:schemeClr>
                </a:solidFill>
              </a:endParaRPr>
            </a:p>
          </p:txBody>
        </p:sp>
      </p:grpSp>
      <p:grpSp>
        <p:nvGrpSpPr>
          <p:cNvPr id="28" name="组合 27"/>
          <p:cNvGrpSpPr/>
          <p:nvPr/>
        </p:nvGrpSpPr>
        <p:grpSpPr>
          <a:xfrm>
            <a:off x="6223562" y="2286363"/>
            <a:ext cx="2514955" cy="3088888"/>
            <a:chOff x="802888" y="2653990"/>
            <a:chExt cx="1996068" cy="3088888"/>
          </a:xfrm>
          <a:solidFill>
            <a:schemeClr val="bg1"/>
          </a:solidFill>
        </p:grpSpPr>
        <p:sp>
          <p:nvSpPr>
            <p:cNvPr id="29" name="矩形 28"/>
            <p:cNvSpPr/>
            <p:nvPr/>
          </p:nvSpPr>
          <p:spPr>
            <a:xfrm>
              <a:off x="802888" y="2653990"/>
              <a:ext cx="1996068" cy="3088888"/>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0" name="文本框 29"/>
            <p:cNvSpPr txBox="1"/>
            <p:nvPr/>
          </p:nvSpPr>
          <p:spPr>
            <a:xfrm>
              <a:off x="1524076" y="3053516"/>
              <a:ext cx="553692" cy="646331"/>
            </a:xfrm>
            <a:prstGeom prst="rect">
              <a:avLst/>
            </a:prstGeom>
            <a:grpFill/>
          </p:spPr>
          <p:txBody>
            <a:bodyPr wrap="none" rtlCol="0">
              <a:spAutoFit/>
            </a:bodyPr>
            <a:lstStyle/>
            <a:p>
              <a:pPr algn="ctr"/>
              <a:r>
                <a:rPr lang="en-US" altLang="zh-CN" sz="3600" b="1" dirty="0">
                  <a:solidFill>
                    <a:schemeClr val="tx1">
                      <a:lumMod val="85000"/>
                      <a:lumOff val="15000"/>
                    </a:schemeClr>
                  </a:solidFill>
                </a:rPr>
                <a:t>03</a:t>
              </a:r>
              <a:endParaRPr lang="zh-CN" altLang="en-US" sz="3600" b="1" dirty="0">
                <a:solidFill>
                  <a:schemeClr val="tx1">
                    <a:lumMod val="85000"/>
                    <a:lumOff val="15000"/>
                  </a:schemeClr>
                </a:solidFill>
              </a:endParaRPr>
            </a:p>
          </p:txBody>
        </p:sp>
      </p:grpSp>
      <p:grpSp>
        <p:nvGrpSpPr>
          <p:cNvPr id="31" name="组合 30"/>
          <p:cNvGrpSpPr/>
          <p:nvPr/>
        </p:nvGrpSpPr>
        <p:grpSpPr>
          <a:xfrm>
            <a:off x="9007650" y="2286363"/>
            <a:ext cx="2514955" cy="3088888"/>
            <a:chOff x="802888" y="2653990"/>
            <a:chExt cx="1996068" cy="3088888"/>
          </a:xfrm>
          <a:solidFill>
            <a:schemeClr val="bg1"/>
          </a:solidFill>
        </p:grpSpPr>
        <p:sp>
          <p:nvSpPr>
            <p:cNvPr id="32" name="矩形 31"/>
            <p:cNvSpPr/>
            <p:nvPr/>
          </p:nvSpPr>
          <p:spPr>
            <a:xfrm>
              <a:off x="802888" y="2653990"/>
              <a:ext cx="1996068" cy="3088888"/>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3" name="文本框 32"/>
            <p:cNvSpPr txBox="1"/>
            <p:nvPr/>
          </p:nvSpPr>
          <p:spPr>
            <a:xfrm>
              <a:off x="1524076" y="3053516"/>
              <a:ext cx="553692" cy="646331"/>
            </a:xfrm>
            <a:prstGeom prst="rect">
              <a:avLst/>
            </a:prstGeom>
            <a:grpFill/>
          </p:spPr>
          <p:txBody>
            <a:bodyPr wrap="none" rtlCol="0">
              <a:spAutoFit/>
            </a:bodyPr>
            <a:lstStyle/>
            <a:p>
              <a:pPr algn="ctr"/>
              <a:r>
                <a:rPr lang="en-US" altLang="zh-CN" sz="3600" b="1" dirty="0">
                  <a:solidFill>
                    <a:schemeClr val="tx1">
                      <a:lumMod val="85000"/>
                      <a:lumOff val="15000"/>
                    </a:schemeClr>
                  </a:solidFill>
                </a:rPr>
                <a:t>04</a:t>
              </a:r>
              <a:endParaRPr lang="zh-CN" altLang="en-US" sz="3600" b="1" dirty="0">
                <a:solidFill>
                  <a:schemeClr val="tx1">
                    <a:lumMod val="85000"/>
                    <a:lumOff val="15000"/>
                  </a:schemeClr>
                </a:solidFill>
              </a:endParaRPr>
            </a:p>
          </p:txBody>
        </p:sp>
      </p:grpSp>
      <p:sp>
        <p:nvSpPr>
          <p:cNvPr id="34" name="文本框 33"/>
          <p:cNvSpPr txBox="1"/>
          <p:nvPr/>
        </p:nvSpPr>
        <p:spPr>
          <a:xfrm>
            <a:off x="1109481" y="3731654"/>
            <a:ext cx="1634418" cy="368300"/>
          </a:xfrm>
          <a:prstGeom prst="rect">
            <a:avLst/>
          </a:prstGeom>
          <a:noFill/>
        </p:spPr>
        <p:txBody>
          <a:bodyPr wrap="square" rtlCol="0">
            <a:spAutoFit/>
          </a:bodyPr>
          <a:lstStyle/>
          <a:p>
            <a:pPr algn="ctr">
              <a:defRPr/>
            </a:pPr>
            <a:r>
              <a:rPr lang="zh-CN" altLang="en-US"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引言</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6" name="文本框 35"/>
          <p:cNvSpPr txBox="1"/>
          <p:nvPr/>
        </p:nvSpPr>
        <p:spPr>
          <a:xfrm>
            <a:off x="6669914" y="3765078"/>
            <a:ext cx="1587358" cy="368300"/>
          </a:xfrm>
          <a:prstGeom prst="rect">
            <a:avLst/>
          </a:prstGeom>
          <a:noFill/>
        </p:spPr>
        <p:txBody>
          <a:bodyPr wrap="square" rtlCol="0">
            <a:spAutoFit/>
          </a:bodyPr>
          <a:lstStyle/>
          <a:p>
            <a:pPr algn="ctr">
              <a:defRPr/>
            </a:pPr>
            <a:r>
              <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负载均衡优化</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文本框 42"/>
          <p:cNvSpPr txBox="1"/>
          <p:nvPr/>
        </p:nvSpPr>
        <p:spPr>
          <a:xfrm>
            <a:off x="9410249" y="3761204"/>
            <a:ext cx="1709735" cy="368300"/>
          </a:xfrm>
          <a:prstGeom prst="rect">
            <a:avLst/>
          </a:prstGeom>
          <a:noFill/>
        </p:spPr>
        <p:txBody>
          <a:bodyPr wrap="square" rtlCol="0">
            <a:spAutoFit/>
          </a:bodyPr>
          <a:lstStyle/>
          <a:p>
            <a:pPr algn="ctr">
              <a:defRPr/>
            </a:pPr>
            <a:r>
              <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3809365" y="3731260"/>
            <a:ext cx="1918335" cy="645160"/>
          </a:xfrm>
          <a:prstGeom prst="rect">
            <a:avLst/>
          </a:prstGeom>
          <a:noFill/>
        </p:spPr>
        <p:txBody>
          <a:bodyPr wrap="square" rtlCol="0">
            <a:spAutoFit/>
          </a:bodyPr>
          <a:p>
            <a:pPr algn="ctr">
              <a:defRPr/>
            </a:pPr>
            <a:r>
              <a:rPr lang="en-US" altLang="zh-CN"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HDFS</a:t>
            </a:r>
            <a:r>
              <a:rPr lang="zh-CN" altLang="en-US"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存储节能</a:t>
            </a:r>
            <a:r>
              <a:rPr lang="zh-CN" altLang="en-US"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优化</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down)">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down)">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down)">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down)">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43"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99110" y="68496"/>
            <a:ext cx="11194415" cy="521970"/>
            <a:chOff x="1821" y="784"/>
            <a:chExt cx="17629" cy="822"/>
          </a:xfrm>
        </p:grpSpPr>
        <p:grpSp>
          <p:nvGrpSpPr>
            <p:cNvPr id="32" name="组合 31"/>
            <p:cNvGrpSpPr/>
            <p:nvPr/>
          </p:nvGrpSpPr>
          <p:grpSpPr>
            <a:xfrm>
              <a:off x="7103" y="784"/>
              <a:ext cx="12347" cy="822"/>
              <a:chOff x="6791" y="784"/>
              <a:chExt cx="12347" cy="822"/>
            </a:xfrm>
          </p:grpSpPr>
          <p:sp>
            <p:nvSpPr>
              <p:cNvPr id="34" name="文本框 18"/>
              <p:cNvSpPr/>
              <p:nvPr/>
            </p:nvSpPr>
            <p:spPr>
              <a:xfrm>
                <a:off x="6791" y="784"/>
                <a:ext cx="7568" cy="822"/>
              </a:xfrm>
              <a:prstGeom prst="rect">
                <a:avLst/>
              </a:prstGeom>
              <a:noFill/>
              <a:ln w="9525">
                <a:noFill/>
              </a:ln>
            </p:spPr>
            <p:txBody>
              <a:bodyPr wrap="none" anchor="t">
                <a:spAutoFit/>
              </a:bodyPr>
              <a:lstStyle/>
              <a:p>
                <a:pPr lvl="0" algn="l"/>
                <a:r>
                  <a:rPr lang="zh-CN" altLang="en-US" sz="2800" dirty="0">
                    <a:solidFill>
                      <a:srgbClr val="595959"/>
                    </a:solidFill>
                    <a:latin typeface="Arial" panose="020B0604020202020204"/>
                    <a:ea typeface="微软雅黑" panose="020B0503020204020204" pitchFamily="34" charset="-122"/>
                    <a:sym typeface="Arial" panose="020B0604020202020204"/>
                  </a:rPr>
                  <a:t>时间</a:t>
                </a:r>
                <a:r>
                  <a:rPr lang="zh-CN" altLang="en-US" sz="2800" dirty="0">
                    <a:solidFill>
                      <a:srgbClr val="595959"/>
                    </a:solidFill>
                    <a:latin typeface="Arial" panose="020B0604020202020204"/>
                    <a:ea typeface="微软雅黑" panose="020B0503020204020204" pitchFamily="34" charset="-122"/>
                    <a:sym typeface="Arial" panose="020B0604020202020204"/>
                  </a:rPr>
                  <a:t>负载均衡之任务负载均衡</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35" name="直接连接符 34"/>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467485" y="1001395"/>
            <a:ext cx="3868420" cy="297307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在数据中心内，负载均衡可通过任务调度来实现．任务调度机制研究如何依据可再生能源可用量来分级调度交互型和延迟容忍型任务．任务调度将可再生能源供应与数据中心负载相匹配，</a:t>
            </a:r>
            <a:endParaRPr lang="zh-CN" altLang="en-US"/>
          </a:p>
        </p:txBody>
      </p:sp>
      <p:sp>
        <p:nvSpPr>
          <p:cNvPr id="6" name="矩形 5"/>
          <p:cNvSpPr/>
          <p:nvPr/>
        </p:nvSpPr>
        <p:spPr>
          <a:xfrm>
            <a:off x="7063105" y="818515"/>
            <a:ext cx="4264660" cy="5715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《Elastic Power-Aware Resource Provisioning of Heterogeneous Workloads in Self-Sustainable Datacenters》介绍了</a:t>
            </a:r>
            <a:r>
              <a:rPr lang="zh-CN" altLang="en-US"/>
              <a:t>一种弹性功率感知的资源分配方法，通过任务资源分配的变化，改变任务的执行时间和能耗，其设计目标是最大化可再生能源独立供电数据中心的性能和减 少违反 ＱｏＳ</a:t>
            </a:r>
            <a:endParaRPr lang="zh-CN" altLang="en-US"/>
          </a:p>
          <a:p>
            <a:pPr algn="ctr"/>
            <a:r>
              <a:rPr lang="zh-CN" altLang="en-US"/>
              <a:t>的请求比例．ｅＰｏｗｅｒ支持异构负载，能够自动优化任务的弹性资源分配，可以为每个任务在所有可能的资源组合中搜索最优资源分配．ｅＰｏｗｅｒ的核心是功率感知模拟退火算法、模糊性能模型、交互型任务</a:t>
            </a:r>
            <a:endParaRPr lang="zh-CN" altLang="en-US"/>
          </a:p>
          <a:p>
            <a:pPr algn="ctr"/>
            <a:r>
              <a:rPr lang="zh-CN" altLang="en-US"/>
              <a:t>优先和延迟容忍任务的期限保证</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458736" y="4604918"/>
            <a:ext cx="7056784" cy="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TextBox 7"/>
          <p:cNvSpPr txBox="1"/>
          <p:nvPr/>
        </p:nvSpPr>
        <p:spPr>
          <a:xfrm>
            <a:off x="2367804" y="1302820"/>
            <a:ext cx="1480517"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动机</a:t>
            </a:r>
            <a:endParaRPr lang="zh-CN" altLang="en-US" sz="20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9995" y="1661795"/>
            <a:ext cx="6276975" cy="1844675"/>
            <a:chOff x="2530744" y="2317815"/>
            <a:chExt cx="4290052" cy="1158847"/>
          </a:xfrm>
        </p:grpSpPr>
        <p:sp>
          <p:nvSpPr>
            <p:cNvPr id="11" name="椭圆 10"/>
            <p:cNvSpPr/>
            <p:nvPr/>
          </p:nvSpPr>
          <p:spPr>
            <a:xfrm>
              <a:off x="2530744" y="2317815"/>
              <a:ext cx="432048" cy="432048"/>
            </a:xfrm>
            <a:prstGeom prst="ellipse">
              <a:avLst/>
            </a:prstGeom>
            <a:noFill/>
            <a:ln w="127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3497709" y="2860890"/>
              <a:ext cx="432048" cy="432048"/>
            </a:xfrm>
            <a:prstGeom prst="ellipse">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4464674" y="2533839"/>
              <a:ext cx="432048" cy="432048"/>
            </a:xfrm>
            <a:prstGeom prst="ellipse">
              <a:avLst/>
            </a:prstGeom>
            <a:noFill/>
            <a:ln w="127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5431639" y="3044614"/>
              <a:ext cx="432048" cy="432048"/>
            </a:xfrm>
            <a:prstGeom prst="ellipse">
              <a:avLst/>
            </a:prstGeom>
            <a:noFill/>
            <a:ln w="127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6388748" y="2644866"/>
              <a:ext cx="432048" cy="432048"/>
            </a:xfrm>
            <a:prstGeom prst="ellipse">
              <a:avLst/>
            </a:prstGeom>
            <a:noFill/>
            <a:ln w="127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TextBox 23"/>
            <p:cNvSpPr txBox="1"/>
            <p:nvPr/>
          </p:nvSpPr>
          <p:spPr>
            <a:xfrm>
              <a:off x="2602752" y="2342930"/>
              <a:ext cx="288032" cy="231370"/>
            </a:xfrm>
            <a:prstGeom prst="rect">
              <a:avLst/>
            </a:prstGeom>
            <a:no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0" name="TextBox 24"/>
            <p:cNvSpPr txBox="1"/>
            <p:nvPr/>
          </p:nvSpPr>
          <p:spPr>
            <a:xfrm>
              <a:off x="3567083" y="2911019"/>
              <a:ext cx="288032" cy="231370"/>
            </a:xfrm>
            <a:prstGeom prst="rect">
              <a:avLst/>
            </a:prstGeom>
            <a:no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1" name="TextBox 25"/>
            <p:cNvSpPr txBox="1"/>
            <p:nvPr/>
          </p:nvSpPr>
          <p:spPr>
            <a:xfrm>
              <a:off x="4548826" y="2573918"/>
              <a:ext cx="348065" cy="231370"/>
            </a:xfrm>
            <a:prstGeom prst="rect">
              <a:avLst/>
            </a:prstGeom>
            <a:no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2" name="TextBox 26"/>
            <p:cNvSpPr txBox="1"/>
            <p:nvPr/>
          </p:nvSpPr>
          <p:spPr>
            <a:xfrm>
              <a:off x="5493791" y="3066530"/>
              <a:ext cx="288032" cy="231370"/>
            </a:xfrm>
            <a:prstGeom prst="rect">
              <a:avLst/>
            </a:prstGeom>
            <a:no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23" name="TextBox 27"/>
            <p:cNvSpPr txBox="1"/>
            <p:nvPr/>
          </p:nvSpPr>
          <p:spPr>
            <a:xfrm>
              <a:off x="6470612" y="2678920"/>
              <a:ext cx="288032" cy="231370"/>
            </a:xfrm>
            <a:prstGeom prst="rect">
              <a:avLst/>
            </a:prstGeom>
            <a:no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cxnSp>
          <p:nvCxnSpPr>
            <p:cNvPr id="27" name="直接连接符 26"/>
            <p:cNvCxnSpPr>
              <a:stCxn id="11" idx="5"/>
              <a:endCxn id="12" idx="2"/>
            </p:cNvCxnSpPr>
            <p:nvPr/>
          </p:nvCxnSpPr>
          <p:spPr>
            <a:xfrm>
              <a:off x="2899520" y="2686591"/>
              <a:ext cx="598189" cy="390323"/>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3" idx="2"/>
            </p:cNvCxnSpPr>
            <p:nvPr/>
          </p:nvCxnSpPr>
          <p:spPr>
            <a:xfrm flipV="1">
              <a:off x="3929757" y="2749863"/>
              <a:ext cx="534917" cy="216024"/>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3" idx="6"/>
              <a:endCxn id="14" idx="2"/>
            </p:cNvCxnSpPr>
            <p:nvPr/>
          </p:nvCxnSpPr>
          <p:spPr>
            <a:xfrm>
              <a:off x="4896722" y="2749863"/>
              <a:ext cx="534917" cy="510775"/>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4" idx="6"/>
              <a:endCxn id="15" idx="2"/>
            </p:cNvCxnSpPr>
            <p:nvPr/>
          </p:nvCxnSpPr>
          <p:spPr>
            <a:xfrm flipV="1">
              <a:off x="5863687" y="2860890"/>
              <a:ext cx="525061" cy="399748"/>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grpSp>
      <p:sp>
        <p:nvSpPr>
          <p:cNvPr id="47" name="TextBox 7"/>
          <p:cNvSpPr txBox="1"/>
          <p:nvPr/>
        </p:nvSpPr>
        <p:spPr>
          <a:xfrm>
            <a:off x="3848537" y="3342687"/>
            <a:ext cx="1480517"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设计</a:t>
            </a:r>
            <a:endParaRPr lang="zh-CN" altLang="en-US" sz="2000" b="1" dirty="0">
              <a:latin typeface="微软雅黑" panose="020B0503020204020204" pitchFamily="34" charset="-122"/>
              <a:ea typeface="微软雅黑" panose="020B0503020204020204" pitchFamily="34" charset="-122"/>
            </a:endParaRPr>
          </a:p>
        </p:txBody>
      </p:sp>
      <p:sp>
        <p:nvSpPr>
          <p:cNvPr id="48" name="TextBox 7"/>
          <p:cNvSpPr txBox="1"/>
          <p:nvPr/>
        </p:nvSpPr>
        <p:spPr>
          <a:xfrm>
            <a:off x="4966870" y="1263675"/>
            <a:ext cx="1480517" cy="706755"/>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模拟退火算法优化</a:t>
            </a:r>
            <a:endParaRPr lang="zh-CN" altLang="en-US" sz="2000" b="1" dirty="0">
              <a:latin typeface="微软雅黑" panose="020B0503020204020204" pitchFamily="34" charset="-122"/>
              <a:ea typeface="微软雅黑" panose="020B0503020204020204" pitchFamily="34" charset="-122"/>
            </a:endParaRPr>
          </a:p>
        </p:txBody>
      </p:sp>
      <p:sp>
        <p:nvSpPr>
          <p:cNvPr id="49" name="TextBox 7"/>
          <p:cNvSpPr txBox="1"/>
          <p:nvPr/>
        </p:nvSpPr>
        <p:spPr>
          <a:xfrm>
            <a:off x="6447790" y="3507740"/>
            <a:ext cx="1972310"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模拟性能建模</a:t>
            </a:r>
            <a:endParaRPr lang="zh-CN" altLang="en-US" sz="2000" b="1" dirty="0">
              <a:latin typeface="微软雅黑" panose="020B0503020204020204" pitchFamily="34" charset="-122"/>
              <a:ea typeface="微软雅黑" panose="020B0503020204020204" pitchFamily="34" charset="-122"/>
            </a:endParaRPr>
          </a:p>
        </p:txBody>
      </p:sp>
      <p:sp>
        <p:nvSpPr>
          <p:cNvPr id="50" name="TextBox 7"/>
          <p:cNvSpPr txBox="1"/>
          <p:nvPr/>
        </p:nvSpPr>
        <p:spPr>
          <a:xfrm>
            <a:off x="7890658" y="1701963"/>
            <a:ext cx="1480517"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系统实现</a:t>
            </a:r>
            <a:endParaRPr lang="zh-CN" altLang="en-US" sz="2000" b="1" dirty="0">
              <a:latin typeface="微软雅黑" panose="020B0503020204020204" pitchFamily="34" charset="-122"/>
              <a:ea typeface="微软雅黑" panose="020B0503020204020204" pitchFamily="34" charset="-122"/>
            </a:endParaRPr>
          </a:p>
        </p:txBody>
      </p:sp>
      <p:grpSp>
        <p:nvGrpSpPr>
          <p:cNvPr id="40" name="组合 39"/>
          <p:cNvGrpSpPr/>
          <p:nvPr/>
        </p:nvGrpSpPr>
        <p:grpSpPr>
          <a:xfrm>
            <a:off x="499110" y="-719"/>
            <a:ext cx="11194415" cy="521970"/>
            <a:chOff x="1821" y="675"/>
            <a:chExt cx="17629" cy="822"/>
          </a:xfrm>
        </p:grpSpPr>
        <p:grpSp>
          <p:nvGrpSpPr>
            <p:cNvPr id="41" name="组合 40"/>
            <p:cNvGrpSpPr/>
            <p:nvPr/>
          </p:nvGrpSpPr>
          <p:grpSpPr>
            <a:xfrm>
              <a:off x="7763" y="675"/>
              <a:ext cx="11687" cy="822"/>
              <a:chOff x="7451" y="675"/>
              <a:chExt cx="11687" cy="822"/>
            </a:xfrm>
          </p:grpSpPr>
          <p:sp>
            <p:nvSpPr>
              <p:cNvPr id="43" name="文本框 18"/>
              <p:cNvSpPr/>
              <p:nvPr/>
            </p:nvSpPr>
            <p:spPr>
              <a:xfrm>
                <a:off x="7451" y="675"/>
                <a:ext cx="8612" cy="822"/>
              </a:xfrm>
              <a:prstGeom prst="rect">
                <a:avLst/>
              </a:prstGeom>
              <a:noFill/>
              <a:ln w="9525">
                <a:noFill/>
              </a:ln>
            </p:spPr>
            <p:txBody>
              <a:bodyPr wrap="square" anchor="t">
                <a:spAutoFit/>
              </a:bodyPr>
              <a:lstStyle/>
              <a:p>
                <a:pPr lvl="0"/>
                <a:r>
                  <a:rPr lang="en-US" altLang="zh-CN" sz="2800" dirty="0">
                    <a:solidFill>
                      <a:srgbClr val="595959"/>
                    </a:solidFill>
                    <a:latin typeface="Arial" panose="020B0604020202020204"/>
                    <a:ea typeface="微软雅黑" panose="020B0503020204020204" pitchFamily="34" charset="-122"/>
                    <a:sym typeface="Arial" panose="020B0604020202020204"/>
                  </a:rPr>
                  <a:t>EPower</a:t>
                </a:r>
                <a:r>
                  <a:rPr lang="zh-CN" altLang="en-US" sz="2800" dirty="0">
                    <a:solidFill>
                      <a:srgbClr val="595959"/>
                    </a:solidFill>
                    <a:latin typeface="Arial" panose="020B0604020202020204"/>
                    <a:ea typeface="微软雅黑" panose="020B0503020204020204" pitchFamily="34" charset="-122"/>
                    <a:sym typeface="Arial" panose="020B0604020202020204"/>
                  </a:rPr>
                  <a:t>算法实现过程</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44" name="直接连接符 43"/>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9110" y="-84"/>
            <a:ext cx="11194415" cy="521970"/>
            <a:chOff x="1821" y="676"/>
            <a:chExt cx="17629" cy="822"/>
          </a:xfrm>
        </p:grpSpPr>
        <p:grpSp>
          <p:nvGrpSpPr>
            <p:cNvPr id="41" name="组合 40"/>
            <p:cNvGrpSpPr/>
            <p:nvPr/>
          </p:nvGrpSpPr>
          <p:grpSpPr>
            <a:xfrm>
              <a:off x="9323" y="676"/>
              <a:ext cx="10127" cy="822"/>
              <a:chOff x="9011" y="676"/>
              <a:chExt cx="10127" cy="822"/>
            </a:xfrm>
          </p:grpSpPr>
          <p:sp>
            <p:nvSpPr>
              <p:cNvPr id="43" name="文本框 18"/>
              <p:cNvSpPr/>
              <p:nvPr/>
            </p:nvSpPr>
            <p:spPr>
              <a:xfrm>
                <a:off x="9011" y="676"/>
                <a:ext cx="7701" cy="822"/>
              </a:xfrm>
              <a:prstGeom prst="rect">
                <a:avLst/>
              </a:prstGeom>
              <a:noFill/>
              <a:ln w="9525">
                <a:noFill/>
              </a:ln>
            </p:spPr>
            <p:txBody>
              <a:bodyPr wrap="squar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动机和设计</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44" name="直接连接符 43"/>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394460" y="620395"/>
            <a:ext cx="9784080" cy="24555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为了提高数据中心的资源利用率，通过研究分析，</a:t>
            </a:r>
            <a:r>
              <a:rPr lang="zh-CN" altLang="en-US"/>
              <a:t>开发了一种配置方案，该方案可以自动优化异构工作负载的弹性资源分配，同时考虑应用服务质量要求、时变工作负载流量和动态绿色电源</a:t>
            </a:r>
            <a:endParaRPr lang="zh-CN" altLang="en-US"/>
          </a:p>
        </p:txBody>
      </p:sp>
      <p:sp>
        <p:nvSpPr>
          <p:cNvPr id="6" name="文本框 5"/>
          <p:cNvSpPr txBox="1"/>
          <p:nvPr/>
        </p:nvSpPr>
        <p:spPr>
          <a:xfrm>
            <a:off x="4958080" y="835025"/>
            <a:ext cx="1569720" cy="398780"/>
          </a:xfrm>
          <a:prstGeom prst="rect">
            <a:avLst/>
          </a:prstGeom>
          <a:noFill/>
        </p:spPr>
        <p:txBody>
          <a:bodyPr wrap="square" rtlCol="0">
            <a:spAutoFit/>
          </a:bodyPr>
          <a:p>
            <a:pPr algn="r"/>
            <a:r>
              <a:rPr lang="zh-CN" altLang="en-US" sz="2000" b="1">
                <a:solidFill>
                  <a:schemeClr val="bg1"/>
                </a:solidFill>
              </a:rPr>
              <a:t>动机</a:t>
            </a:r>
            <a:endParaRPr lang="zh-CN" altLang="en-US" sz="2000" b="1">
              <a:solidFill>
                <a:schemeClr val="bg1"/>
              </a:solidFill>
            </a:endParaRPr>
          </a:p>
        </p:txBody>
      </p:sp>
      <p:sp>
        <p:nvSpPr>
          <p:cNvPr id="10" name="矩形 9"/>
          <p:cNvSpPr/>
          <p:nvPr/>
        </p:nvSpPr>
        <p:spPr>
          <a:xfrm>
            <a:off x="1394460" y="3228340"/>
            <a:ext cx="9784715" cy="344805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EPower</a:t>
            </a:r>
            <a:r>
              <a:rPr lang="zh-CN" altLang="en-US"/>
              <a:t>一款面向异构工作负载的电源感知资源调配管理器，可在动态绿色电源的情况下最大限度地提高整体系统性能。每一个控制间隔，EPower都会搜索一个与整体系统性能最大化相关的资源分配。模拟退火组件随机选取资源分配，并查询模糊性能模型以预测工作负载性能。如果预测的系统性能明显优于当前的系统性能，EPower将接受新的分配。在每个控制间隔结束时，两个工作负载的性能都会反馈到EPower，以更新性能模型。为了更好地量化异构工作负载的系统性能，文献【3】中定义了一个指标goodput，指的是在一个时间间隔k内系统所完成的有效工作的总吞吐量，包括事务性工作和批处理工作</a:t>
            </a:r>
            <a:endParaRPr lang="zh-CN" altLang="en-US"/>
          </a:p>
        </p:txBody>
      </p:sp>
      <p:sp>
        <p:nvSpPr>
          <p:cNvPr id="16" name="文本框 15"/>
          <p:cNvSpPr txBox="1"/>
          <p:nvPr/>
        </p:nvSpPr>
        <p:spPr>
          <a:xfrm>
            <a:off x="4958080" y="3382645"/>
            <a:ext cx="1569720" cy="398780"/>
          </a:xfrm>
          <a:prstGeom prst="rect">
            <a:avLst/>
          </a:prstGeom>
          <a:noFill/>
        </p:spPr>
        <p:txBody>
          <a:bodyPr wrap="square" rtlCol="0">
            <a:spAutoFit/>
          </a:bodyPr>
          <a:p>
            <a:pPr algn="r"/>
            <a:r>
              <a:rPr lang="zh-CN" altLang="en-US" sz="2000" b="1">
                <a:solidFill>
                  <a:schemeClr val="bg1"/>
                </a:solidFill>
              </a:rPr>
              <a:t>设计</a:t>
            </a:r>
            <a:endParaRPr lang="zh-CN" altLang="en-US" sz="2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837216" y="2541765"/>
            <a:ext cx="2644060" cy="2686683"/>
          </a:xfrm>
          <a:prstGeom prst="ellipse">
            <a:avLst/>
          </a:prstGeom>
          <a:noFill/>
          <a:ln w="12700">
            <a:solidFill>
              <a:srgbClr val="59595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 name="直接连接符 2"/>
          <p:cNvCxnSpPr>
            <a:stCxn id="9" idx="6"/>
            <a:endCxn id="2" idx="1"/>
          </p:cNvCxnSpPr>
          <p:nvPr/>
        </p:nvCxnSpPr>
        <p:spPr>
          <a:xfrm>
            <a:off x="3764039" y="2391861"/>
            <a:ext cx="1460500" cy="543560"/>
          </a:xfrm>
          <a:prstGeom prst="line">
            <a:avLst/>
          </a:prstGeom>
          <a:ln w="12700">
            <a:solidFill>
              <a:srgbClr val="595959"/>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2" idx="3"/>
          </p:cNvCxnSpPr>
          <p:nvPr/>
        </p:nvCxnSpPr>
        <p:spPr>
          <a:xfrm flipV="1">
            <a:off x="4026153" y="4816577"/>
            <a:ext cx="1198912" cy="572588"/>
          </a:xfrm>
          <a:prstGeom prst="line">
            <a:avLst/>
          </a:prstGeom>
          <a:ln w="12700">
            <a:solidFill>
              <a:srgbClr val="595959"/>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2" idx="7"/>
          </p:cNvCxnSpPr>
          <p:nvPr/>
        </p:nvCxnSpPr>
        <p:spPr>
          <a:xfrm flipV="1">
            <a:off x="7094062" y="2344853"/>
            <a:ext cx="1289447" cy="572588"/>
          </a:xfrm>
          <a:prstGeom prst="line">
            <a:avLst/>
          </a:prstGeom>
          <a:ln w="12700">
            <a:solidFill>
              <a:srgbClr val="595959"/>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2" idx="5"/>
          </p:cNvCxnSpPr>
          <p:nvPr/>
        </p:nvCxnSpPr>
        <p:spPr>
          <a:xfrm>
            <a:off x="7094062" y="4816577"/>
            <a:ext cx="1198912" cy="605467"/>
          </a:xfrm>
          <a:prstGeom prst="line">
            <a:avLst/>
          </a:prstGeom>
          <a:ln w="12700">
            <a:solidFill>
              <a:srgbClr val="595959"/>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952509" y="1986096"/>
            <a:ext cx="811530" cy="811530"/>
            <a:chOff x="173624" y="2446020"/>
            <a:chExt cx="811530" cy="811530"/>
          </a:xfrm>
        </p:grpSpPr>
        <p:sp>
          <p:nvSpPr>
            <p:cNvPr id="9" name="椭圆 8"/>
            <p:cNvSpPr/>
            <p:nvPr/>
          </p:nvSpPr>
          <p:spPr>
            <a:xfrm>
              <a:off x="173624" y="2446020"/>
              <a:ext cx="811530" cy="811530"/>
            </a:xfrm>
            <a:prstGeom prst="ellipse">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Freeform 80"/>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rgbClr val="595959"/>
            </a:solidFill>
            <a:ln>
              <a:noFill/>
            </a:ln>
          </p:spPr>
          <p:txBody>
            <a:bodyPr vert="horz" wrap="square" lIns="68571" tIns="34286" rIns="68571" bIns="34286" numCol="1" anchor="t" anchorCtr="0" compatLnSpc="1"/>
            <a:lstStyle/>
            <a:p>
              <a:pPr defTabSz="685165"/>
              <a:endParaRPr 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213988" y="5174298"/>
            <a:ext cx="811530" cy="811530"/>
            <a:chOff x="5558278" y="3474720"/>
            <a:chExt cx="811530" cy="811530"/>
          </a:xfrm>
        </p:grpSpPr>
        <p:sp>
          <p:nvSpPr>
            <p:cNvPr id="12" name="椭圆 11"/>
            <p:cNvSpPr/>
            <p:nvPr/>
          </p:nvSpPr>
          <p:spPr>
            <a:xfrm>
              <a:off x="5558278" y="3474720"/>
              <a:ext cx="811530" cy="811530"/>
            </a:xfrm>
            <a:prstGeom prst="ellipse">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Freeform 77"/>
            <p:cNvSpPr>
              <a:spLocks noEditPoints="1"/>
            </p:cNvSpPr>
            <p:nvPr/>
          </p:nvSpPr>
          <p:spPr bwMode="auto">
            <a:xfrm>
              <a:off x="5681591" y="3686731"/>
              <a:ext cx="564904" cy="387509"/>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bg1">
                <a:lumMod val="50000"/>
              </a:schemeClr>
            </a:solidFill>
            <a:ln>
              <a:noFill/>
            </a:ln>
          </p:spPr>
          <p:txBody>
            <a:bodyPr vert="horz" wrap="square" lIns="68571" tIns="34286" rIns="68571" bIns="34286" numCol="1" anchor="t" anchorCtr="0" compatLnSpc="1"/>
            <a:lstStyle/>
            <a:p>
              <a:pPr defTabSz="685165"/>
              <a:endParaRPr 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8292974" y="5164768"/>
            <a:ext cx="811530" cy="811530"/>
            <a:chOff x="9410188" y="4572000"/>
            <a:chExt cx="811530" cy="811530"/>
          </a:xfrm>
        </p:grpSpPr>
        <p:sp>
          <p:nvSpPr>
            <p:cNvPr id="15" name="椭圆 14"/>
            <p:cNvSpPr/>
            <p:nvPr/>
          </p:nvSpPr>
          <p:spPr>
            <a:xfrm>
              <a:off x="9410188" y="4572000"/>
              <a:ext cx="811530" cy="811530"/>
            </a:xfrm>
            <a:prstGeom prst="ellipse">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Freeform 75"/>
            <p:cNvSpPr>
              <a:spLocks noEditPoints="1"/>
            </p:cNvSpPr>
            <p:nvPr/>
          </p:nvSpPr>
          <p:spPr bwMode="auto">
            <a:xfrm>
              <a:off x="9571033" y="4717103"/>
              <a:ext cx="489841" cy="521324"/>
            </a:xfrm>
            <a:custGeom>
              <a:avLst/>
              <a:gdLst>
                <a:gd name="T0" fmla="*/ 145 w 413"/>
                <a:gd name="T1" fmla="*/ 290 h 440"/>
                <a:gd name="T2" fmla="*/ 104 w 413"/>
                <a:gd name="T3" fmla="*/ 330 h 440"/>
                <a:gd name="T4" fmla="*/ 145 w 413"/>
                <a:gd name="T5" fmla="*/ 371 h 440"/>
                <a:gd name="T6" fmla="*/ 185 w 413"/>
                <a:gd name="T7" fmla="*/ 330 h 440"/>
                <a:gd name="T8" fmla="*/ 145 w 413"/>
                <a:gd name="T9" fmla="*/ 290 h 440"/>
                <a:gd name="T10" fmla="*/ 145 w 413"/>
                <a:gd name="T11" fmla="*/ 356 h 440"/>
                <a:gd name="T12" fmla="*/ 119 w 413"/>
                <a:gd name="T13" fmla="*/ 330 h 440"/>
                <a:gd name="T14" fmla="*/ 145 w 413"/>
                <a:gd name="T15" fmla="*/ 305 h 440"/>
                <a:gd name="T16" fmla="*/ 171 w 413"/>
                <a:gd name="T17" fmla="*/ 330 h 440"/>
                <a:gd name="T18" fmla="*/ 145 w 413"/>
                <a:gd name="T19" fmla="*/ 356 h 440"/>
                <a:gd name="T20" fmla="*/ 222 w 413"/>
                <a:gd name="T21" fmla="*/ 358 h 440"/>
                <a:gd name="T22" fmla="*/ 182 w 413"/>
                <a:gd name="T23" fmla="*/ 399 h 440"/>
                <a:gd name="T24" fmla="*/ 222 w 413"/>
                <a:gd name="T25" fmla="*/ 440 h 440"/>
                <a:gd name="T26" fmla="*/ 263 w 413"/>
                <a:gd name="T27" fmla="*/ 399 h 440"/>
                <a:gd name="T28" fmla="*/ 222 w 413"/>
                <a:gd name="T29" fmla="*/ 358 h 440"/>
                <a:gd name="T30" fmla="*/ 222 w 413"/>
                <a:gd name="T31" fmla="*/ 425 h 440"/>
                <a:gd name="T32" fmla="*/ 197 w 413"/>
                <a:gd name="T33" fmla="*/ 399 h 440"/>
                <a:gd name="T34" fmla="*/ 222 w 413"/>
                <a:gd name="T35" fmla="*/ 373 h 440"/>
                <a:gd name="T36" fmla="*/ 248 w 413"/>
                <a:gd name="T37" fmla="*/ 399 h 440"/>
                <a:gd name="T38" fmla="*/ 222 w 413"/>
                <a:gd name="T39" fmla="*/ 425 h 440"/>
                <a:gd name="T40" fmla="*/ 339 w 413"/>
                <a:gd name="T41" fmla="*/ 0 h 440"/>
                <a:gd name="T42" fmla="*/ 74 w 413"/>
                <a:gd name="T43" fmla="*/ 0 h 440"/>
                <a:gd name="T44" fmla="*/ 0 w 413"/>
                <a:gd name="T45" fmla="*/ 74 h 440"/>
                <a:gd name="T46" fmla="*/ 0 w 413"/>
                <a:gd name="T47" fmla="*/ 204 h 440"/>
                <a:gd name="T48" fmla="*/ 74 w 413"/>
                <a:gd name="T49" fmla="*/ 278 h 440"/>
                <a:gd name="T50" fmla="*/ 339 w 413"/>
                <a:gd name="T51" fmla="*/ 278 h 440"/>
                <a:gd name="T52" fmla="*/ 413 w 413"/>
                <a:gd name="T53" fmla="*/ 204 h 440"/>
                <a:gd name="T54" fmla="*/ 413 w 413"/>
                <a:gd name="T55" fmla="*/ 74 h 440"/>
                <a:gd name="T56" fmla="*/ 339 w 413"/>
                <a:gd name="T57" fmla="*/ 0 h 440"/>
                <a:gd name="T58" fmla="*/ 398 w 413"/>
                <a:gd name="T59" fmla="*/ 204 h 440"/>
                <a:gd name="T60" fmla="*/ 339 w 413"/>
                <a:gd name="T61" fmla="*/ 263 h 440"/>
                <a:gd name="T62" fmla="*/ 74 w 413"/>
                <a:gd name="T63" fmla="*/ 263 h 440"/>
                <a:gd name="T64" fmla="*/ 14 w 413"/>
                <a:gd name="T65" fmla="*/ 204 h 440"/>
                <a:gd name="T66" fmla="*/ 14 w 413"/>
                <a:gd name="T67" fmla="*/ 74 h 440"/>
                <a:gd name="T68" fmla="*/ 74 w 413"/>
                <a:gd name="T69" fmla="*/ 15 h 440"/>
                <a:gd name="T70" fmla="*/ 339 w 413"/>
                <a:gd name="T71" fmla="*/ 15 h 440"/>
                <a:gd name="T72" fmla="*/ 398 w 413"/>
                <a:gd name="T73" fmla="*/ 74 h 440"/>
                <a:gd name="T74" fmla="*/ 398 w 413"/>
                <a:gd name="T75" fmla="*/ 20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 h="440">
                  <a:moveTo>
                    <a:pt x="145" y="290"/>
                  </a:moveTo>
                  <a:cubicBezTo>
                    <a:pt x="122" y="290"/>
                    <a:pt x="104" y="308"/>
                    <a:pt x="104" y="330"/>
                  </a:cubicBezTo>
                  <a:cubicBezTo>
                    <a:pt x="104" y="353"/>
                    <a:pt x="122" y="371"/>
                    <a:pt x="145" y="371"/>
                  </a:cubicBezTo>
                  <a:cubicBezTo>
                    <a:pt x="167" y="371"/>
                    <a:pt x="185" y="353"/>
                    <a:pt x="185" y="330"/>
                  </a:cubicBezTo>
                  <a:cubicBezTo>
                    <a:pt x="185" y="308"/>
                    <a:pt x="167" y="290"/>
                    <a:pt x="145" y="290"/>
                  </a:cubicBezTo>
                  <a:close/>
                  <a:moveTo>
                    <a:pt x="145" y="356"/>
                  </a:moveTo>
                  <a:cubicBezTo>
                    <a:pt x="131" y="356"/>
                    <a:pt x="119" y="345"/>
                    <a:pt x="119" y="330"/>
                  </a:cubicBezTo>
                  <a:cubicBezTo>
                    <a:pt x="119" y="316"/>
                    <a:pt x="131" y="305"/>
                    <a:pt x="145" y="305"/>
                  </a:cubicBezTo>
                  <a:cubicBezTo>
                    <a:pt x="159" y="305"/>
                    <a:pt x="171" y="316"/>
                    <a:pt x="171" y="330"/>
                  </a:cubicBezTo>
                  <a:cubicBezTo>
                    <a:pt x="171" y="345"/>
                    <a:pt x="159" y="356"/>
                    <a:pt x="145" y="356"/>
                  </a:cubicBezTo>
                  <a:close/>
                  <a:moveTo>
                    <a:pt x="222" y="358"/>
                  </a:moveTo>
                  <a:cubicBezTo>
                    <a:pt x="200" y="358"/>
                    <a:pt x="182" y="377"/>
                    <a:pt x="182" y="399"/>
                  </a:cubicBezTo>
                  <a:cubicBezTo>
                    <a:pt x="182" y="421"/>
                    <a:pt x="200" y="440"/>
                    <a:pt x="222" y="440"/>
                  </a:cubicBezTo>
                  <a:cubicBezTo>
                    <a:pt x="245" y="440"/>
                    <a:pt x="263" y="421"/>
                    <a:pt x="263" y="399"/>
                  </a:cubicBezTo>
                  <a:cubicBezTo>
                    <a:pt x="263" y="377"/>
                    <a:pt x="245" y="358"/>
                    <a:pt x="222" y="358"/>
                  </a:cubicBezTo>
                  <a:close/>
                  <a:moveTo>
                    <a:pt x="222" y="425"/>
                  </a:moveTo>
                  <a:cubicBezTo>
                    <a:pt x="208" y="425"/>
                    <a:pt x="197" y="413"/>
                    <a:pt x="197" y="399"/>
                  </a:cubicBezTo>
                  <a:cubicBezTo>
                    <a:pt x="197" y="385"/>
                    <a:pt x="208" y="373"/>
                    <a:pt x="222" y="373"/>
                  </a:cubicBezTo>
                  <a:cubicBezTo>
                    <a:pt x="237" y="373"/>
                    <a:pt x="248" y="385"/>
                    <a:pt x="248" y="399"/>
                  </a:cubicBezTo>
                  <a:cubicBezTo>
                    <a:pt x="248" y="413"/>
                    <a:pt x="237" y="425"/>
                    <a:pt x="222" y="425"/>
                  </a:cubicBezTo>
                  <a:close/>
                  <a:moveTo>
                    <a:pt x="339" y="0"/>
                  </a:moveTo>
                  <a:cubicBezTo>
                    <a:pt x="74" y="0"/>
                    <a:pt x="74" y="0"/>
                    <a:pt x="74" y="0"/>
                  </a:cubicBezTo>
                  <a:cubicBezTo>
                    <a:pt x="33" y="0"/>
                    <a:pt x="0" y="33"/>
                    <a:pt x="0" y="74"/>
                  </a:cubicBezTo>
                  <a:cubicBezTo>
                    <a:pt x="0" y="204"/>
                    <a:pt x="0" y="204"/>
                    <a:pt x="0" y="204"/>
                  </a:cubicBezTo>
                  <a:cubicBezTo>
                    <a:pt x="0" y="245"/>
                    <a:pt x="33" y="278"/>
                    <a:pt x="74" y="278"/>
                  </a:cubicBezTo>
                  <a:cubicBezTo>
                    <a:pt x="339" y="278"/>
                    <a:pt x="339" y="278"/>
                    <a:pt x="339" y="278"/>
                  </a:cubicBezTo>
                  <a:cubicBezTo>
                    <a:pt x="380" y="278"/>
                    <a:pt x="413" y="245"/>
                    <a:pt x="413" y="204"/>
                  </a:cubicBezTo>
                  <a:cubicBezTo>
                    <a:pt x="413" y="74"/>
                    <a:pt x="413" y="74"/>
                    <a:pt x="413" y="74"/>
                  </a:cubicBezTo>
                  <a:cubicBezTo>
                    <a:pt x="413" y="33"/>
                    <a:pt x="380" y="0"/>
                    <a:pt x="339" y="0"/>
                  </a:cubicBezTo>
                  <a:close/>
                  <a:moveTo>
                    <a:pt x="398" y="204"/>
                  </a:moveTo>
                  <a:cubicBezTo>
                    <a:pt x="398" y="237"/>
                    <a:pt x="372" y="263"/>
                    <a:pt x="339" y="263"/>
                  </a:cubicBezTo>
                  <a:cubicBezTo>
                    <a:pt x="74" y="263"/>
                    <a:pt x="74" y="263"/>
                    <a:pt x="74" y="263"/>
                  </a:cubicBezTo>
                  <a:cubicBezTo>
                    <a:pt x="41" y="263"/>
                    <a:pt x="14" y="237"/>
                    <a:pt x="14" y="204"/>
                  </a:cubicBezTo>
                  <a:cubicBezTo>
                    <a:pt x="14" y="74"/>
                    <a:pt x="14" y="74"/>
                    <a:pt x="14" y="74"/>
                  </a:cubicBezTo>
                  <a:cubicBezTo>
                    <a:pt x="14" y="41"/>
                    <a:pt x="41" y="15"/>
                    <a:pt x="74" y="15"/>
                  </a:cubicBezTo>
                  <a:cubicBezTo>
                    <a:pt x="339" y="15"/>
                    <a:pt x="339" y="15"/>
                    <a:pt x="339" y="15"/>
                  </a:cubicBezTo>
                  <a:cubicBezTo>
                    <a:pt x="372" y="15"/>
                    <a:pt x="398" y="41"/>
                    <a:pt x="398" y="74"/>
                  </a:cubicBezTo>
                  <a:lnTo>
                    <a:pt x="398" y="204"/>
                  </a:lnTo>
                  <a:close/>
                </a:path>
              </a:pathLst>
            </a:custGeom>
            <a:solidFill>
              <a:schemeClr val="bg1">
                <a:lumMod val="50000"/>
              </a:schemeClr>
            </a:solidFill>
            <a:ln>
              <a:noFill/>
            </a:ln>
          </p:spPr>
          <p:txBody>
            <a:bodyPr vert="horz" wrap="square" lIns="68571" tIns="34286" rIns="68571" bIns="34286" numCol="1" anchor="t" anchorCtr="0" compatLnSpc="1"/>
            <a:lstStyle/>
            <a:p>
              <a:pPr defTabSz="685165"/>
              <a:endParaRPr 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395633" y="1852011"/>
            <a:ext cx="811530" cy="811530"/>
            <a:chOff x="4194439" y="3343275"/>
            <a:chExt cx="811530" cy="811530"/>
          </a:xfrm>
        </p:grpSpPr>
        <p:sp>
          <p:nvSpPr>
            <p:cNvPr id="21" name="椭圆 20"/>
            <p:cNvSpPr/>
            <p:nvPr/>
          </p:nvSpPr>
          <p:spPr>
            <a:xfrm>
              <a:off x="4194439" y="3343275"/>
              <a:ext cx="811530" cy="811530"/>
            </a:xfrm>
            <a:prstGeom prst="ellipse">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Freeform 18"/>
            <p:cNvSpPr>
              <a:spLocks noEditPoints="1"/>
            </p:cNvSpPr>
            <p:nvPr/>
          </p:nvSpPr>
          <p:spPr bwMode="black">
            <a:xfrm>
              <a:off x="4418472" y="3514349"/>
              <a:ext cx="400708" cy="488859"/>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lumMod val="50000"/>
              </a:schemeClr>
            </a:solidFill>
            <a:ln>
              <a:noFill/>
            </a:ln>
          </p:spPr>
          <p:txBody>
            <a:bodyPr vert="horz" wrap="square" lIns="82305" tIns="41153" rIns="82305" bIns="41153" numCol="1" anchor="t" anchorCtr="0" compatLnSpc="1"/>
            <a:lstStyle/>
            <a:p>
              <a:endParaRPr lang="en-US" sz="1000" dirty="0">
                <a:latin typeface="微软雅黑" panose="020B0503020204020204" pitchFamily="34" charset="-122"/>
                <a:ea typeface="微软雅黑" panose="020B0503020204020204" pitchFamily="34" charset="-122"/>
              </a:endParaRPr>
            </a:p>
          </p:txBody>
        </p:sp>
      </p:grpSp>
      <p:sp>
        <p:nvSpPr>
          <p:cNvPr id="52" name="矩形 51"/>
          <p:cNvSpPr/>
          <p:nvPr/>
        </p:nvSpPr>
        <p:spPr>
          <a:xfrm>
            <a:off x="312473" y="2157170"/>
            <a:ext cx="2463281" cy="1810385"/>
          </a:xfrm>
          <a:prstGeom prst="rect">
            <a:avLst/>
          </a:prstGeom>
        </p:spPr>
        <p:txBody>
          <a:bodyPr wrap="square">
            <a:spAutoFit/>
          </a:bodyPr>
          <a:lstStyle/>
          <a:p>
            <a:pPr algn="r">
              <a:lnSpc>
                <a:spcPct val="114000"/>
              </a:lnSpc>
            </a:pPr>
            <a:r>
              <a:rPr lang="en-US" altLang="zh-CN" sz="1400" dirty="0">
                <a:solidFill>
                  <a:schemeClr val="tx1">
                    <a:lumMod val="85000"/>
                    <a:lumOff val="15000"/>
                  </a:schemeClr>
                </a:solidFill>
                <a:latin typeface="Century Gothic" panose="020B0502020202020204" pitchFamily="34" charset="0"/>
              </a:rPr>
              <a:t>成本函数用于比较搜索空间中解的质量。最初，退火过程旨在最小化成本函数。对于资源分配问题，目标是最大化系统输出。因此，成本函数被定义为系统输出的倒数</a:t>
            </a:r>
            <a:endParaRPr lang="en-US" altLang="zh-CN" sz="1400" dirty="0">
              <a:solidFill>
                <a:schemeClr val="tx1">
                  <a:lumMod val="85000"/>
                  <a:lumOff val="15000"/>
                </a:schemeClr>
              </a:solidFill>
              <a:latin typeface="Century Gothic" panose="020B0502020202020204" pitchFamily="34" charset="0"/>
            </a:endParaRPr>
          </a:p>
        </p:txBody>
      </p:sp>
      <p:sp>
        <p:nvSpPr>
          <p:cNvPr id="53" name="矩形 52"/>
          <p:cNvSpPr/>
          <p:nvPr/>
        </p:nvSpPr>
        <p:spPr>
          <a:xfrm>
            <a:off x="-40797" y="4840196"/>
            <a:ext cx="3297675" cy="582295"/>
          </a:xfrm>
          <a:prstGeom prst="rect">
            <a:avLst/>
          </a:prstGeom>
        </p:spPr>
        <p:txBody>
          <a:bodyPr wrap="square">
            <a:spAutoFit/>
          </a:bodyPr>
          <a:lstStyle/>
          <a:p>
            <a:pPr algn="r">
              <a:lnSpc>
                <a:spcPct val="114000"/>
              </a:lnSpc>
            </a:pPr>
            <a:r>
              <a:rPr lang="en-US" altLang="zh-CN" sz="1400" dirty="0">
                <a:solidFill>
                  <a:schemeClr val="tx1">
                    <a:lumMod val="85000"/>
                    <a:lumOff val="15000"/>
                  </a:schemeClr>
                </a:solidFill>
                <a:latin typeface="Century Gothic" panose="020B0502020202020204" pitchFamily="34" charset="0"/>
              </a:rPr>
              <a:t>对于资源分配问题，搜索空间是对异构工作负载的一组可能的分配</a:t>
            </a:r>
            <a:endParaRPr lang="en-US" altLang="zh-CN" sz="1400" dirty="0">
              <a:solidFill>
                <a:schemeClr val="tx1">
                  <a:lumMod val="85000"/>
                  <a:lumOff val="15000"/>
                </a:schemeClr>
              </a:solidFill>
              <a:latin typeface="Century Gothic" panose="020B0502020202020204" pitchFamily="34" charset="0"/>
            </a:endParaRPr>
          </a:p>
        </p:txBody>
      </p:sp>
      <p:sp>
        <p:nvSpPr>
          <p:cNvPr id="54" name="矩形 53"/>
          <p:cNvSpPr/>
          <p:nvPr/>
        </p:nvSpPr>
        <p:spPr>
          <a:xfrm>
            <a:off x="9473863" y="1506280"/>
            <a:ext cx="2220110" cy="2056130"/>
          </a:xfrm>
          <a:prstGeom prst="rect">
            <a:avLst/>
          </a:prstGeom>
        </p:spPr>
        <p:txBody>
          <a:bodyPr wrap="square">
            <a:spAutoFit/>
          </a:bodyPr>
          <a:lstStyle/>
          <a:p>
            <a:pPr>
              <a:lnSpc>
                <a:spcPct val="114000"/>
              </a:lnSpc>
            </a:pPr>
            <a:r>
              <a:rPr lang="en-US" altLang="zh-CN" sz="1400" dirty="0">
                <a:solidFill>
                  <a:schemeClr val="tx1">
                    <a:lumMod val="85000"/>
                    <a:lumOff val="15000"/>
                  </a:schemeClr>
                </a:solidFill>
                <a:latin typeface="Century Gothic" panose="020B0502020202020204" pitchFamily="34" charset="0"/>
              </a:rPr>
              <a:t>冷却时间表定义了温度在搜索过程中的变化方式。温度应该很高，以便在电力供应充足和批量作业的最后期限很远的情况下进行自由探索。当电源受限和批量作业截止日期临近时，应小心设置温度</a:t>
            </a:r>
            <a:endParaRPr lang="en-US" altLang="zh-CN" sz="1400" dirty="0">
              <a:solidFill>
                <a:schemeClr val="tx1">
                  <a:lumMod val="85000"/>
                  <a:lumOff val="15000"/>
                </a:schemeClr>
              </a:solidFill>
              <a:latin typeface="Century Gothic" panose="020B0502020202020204" pitchFamily="34" charset="0"/>
            </a:endParaRPr>
          </a:p>
        </p:txBody>
      </p:sp>
      <p:sp>
        <p:nvSpPr>
          <p:cNvPr id="55" name="矩形 54"/>
          <p:cNvSpPr/>
          <p:nvPr/>
        </p:nvSpPr>
        <p:spPr>
          <a:xfrm>
            <a:off x="9516525" y="3778725"/>
            <a:ext cx="2426037" cy="2056130"/>
          </a:xfrm>
          <a:prstGeom prst="rect">
            <a:avLst/>
          </a:prstGeom>
        </p:spPr>
        <p:txBody>
          <a:bodyPr wrap="square">
            <a:spAutoFit/>
          </a:bodyPr>
          <a:lstStyle/>
          <a:p>
            <a:pPr>
              <a:lnSpc>
                <a:spcPct val="114000"/>
              </a:lnSpc>
            </a:pPr>
            <a:r>
              <a:rPr lang="en-US" altLang="zh-CN" sz="1400" dirty="0">
                <a:solidFill>
                  <a:schemeClr val="tx1">
                    <a:lumMod val="85000"/>
                    <a:lumOff val="15000"/>
                  </a:schemeClr>
                </a:solidFill>
                <a:latin typeface="Century Gothic" panose="020B0502020202020204" pitchFamily="34" charset="0"/>
              </a:rPr>
              <a:t>当可用功率改变时，需要调整退火过程的温度。如果电源增加，温度应该会增加，允许更多的探索。如果电源减少，温度应相应降低，以避免批处理作业的不足。温度的变化重启了最优解的搜索，需要多次迭代才能收敛。</a:t>
            </a:r>
            <a:endParaRPr lang="en-US" altLang="zh-CN" sz="1400" dirty="0">
              <a:solidFill>
                <a:schemeClr val="tx1">
                  <a:lumMod val="85000"/>
                  <a:lumOff val="15000"/>
                </a:schemeClr>
              </a:solidFill>
              <a:latin typeface="Century Gothic" panose="020B0502020202020204" pitchFamily="34" charset="0"/>
            </a:endParaRPr>
          </a:p>
        </p:txBody>
      </p:sp>
      <p:sp>
        <p:nvSpPr>
          <p:cNvPr id="31" name="文本框 30"/>
          <p:cNvSpPr txBox="1"/>
          <p:nvPr/>
        </p:nvSpPr>
        <p:spPr>
          <a:xfrm>
            <a:off x="0" y="1764332"/>
            <a:ext cx="4837216" cy="46037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成本</a:t>
            </a:r>
            <a:r>
              <a:rPr lang="zh-CN" altLang="en-US" sz="2400" b="1" dirty="0">
                <a:latin typeface="微软雅黑" panose="020B0503020204020204" pitchFamily="34" charset="-122"/>
                <a:ea typeface="微软雅黑" panose="020B0503020204020204" pitchFamily="34" charset="-122"/>
              </a:rPr>
              <a:t>函数</a:t>
            </a:r>
            <a:endParaRPr lang="zh-CN" altLang="en-US" sz="2400" b="1"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7766520" y="934063"/>
            <a:ext cx="4837216" cy="46037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冷却计划</a:t>
            </a:r>
            <a:endParaRPr lang="zh-CN" altLang="en-US" sz="2400" b="1"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346689" y="5790858"/>
            <a:ext cx="4837216" cy="46037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搜索空间</a:t>
            </a:r>
            <a:endParaRPr lang="zh-CN" altLang="en-US" sz="2400" b="1"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8025600" y="6108654"/>
            <a:ext cx="4837216" cy="46037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电源感知冷却计划</a:t>
            </a:r>
            <a:endParaRPr lang="zh-CN" altLang="en-US" sz="2400" b="1" dirty="0">
              <a:latin typeface="微软雅黑" panose="020B0503020204020204" pitchFamily="34" charset="-122"/>
              <a:ea typeface="微软雅黑" panose="020B0503020204020204" pitchFamily="34" charset="-122"/>
            </a:endParaRPr>
          </a:p>
        </p:txBody>
      </p:sp>
      <p:grpSp>
        <p:nvGrpSpPr>
          <p:cNvPr id="48" name="组合 47"/>
          <p:cNvGrpSpPr/>
          <p:nvPr/>
        </p:nvGrpSpPr>
        <p:grpSpPr>
          <a:xfrm>
            <a:off x="499110" y="68496"/>
            <a:ext cx="11194415" cy="521970"/>
            <a:chOff x="1821" y="784"/>
            <a:chExt cx="17629" cy="822"/>
          </a:xfrm>
        </p:grpSpPr>
        <p:grpSp>
          <p:nvGrpSpPr>
            <p:cNvPr id="49" name="组合 48"/>
            <p:cNvGrpSpPr/>
            <p:nvPr/>
          </p:nvGrpSpPr>
          <p:grpSpPr>
            <a:xfrm>
              <a:off x="8498" y="784"/>
              <a:ext cx="10952" cy="822"/>
              <a:chOff x="8186" y="784"/>
              <a:chExt cx="10952" cy="822"/>
            </a:xfrm>
          </p:grpSpPr>
          <p:sp>
            <p:nvSpPr>
              <p:cNvPr id="51" name="文本框 18"/>
              <p:cNvSpPr/>
              <p:nvPr/>
            </p:nvSpPr>
            <p:spPr>
              <a:xfrm>
                <a:off x="8186" y="784"/>
                <a:ext cx="476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模拟退化优化算法</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56" name="直接连接符 55"/>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5244465" y="3347085"/>
            <a:ext cx="1849755" cy="1076325"/>
          </a:xfrm>
          <a:prstGeom prst="rect">
            <a:avLst/>
          </a:prstGeom>
          <a:noFill/>
        </p:spPr>
        <p:txBody>
          <a:bodyPr wrap="square" rtlCol="0">
            <a:spAutoFit/>
          </a:bodyPr>
          <a:p>
            <a:r>
              <a:rPr lang="zh-CN" altLang="en-US" sz="3200"/>
              <a:t>模拟退化优化算法</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499110" y="68496"/>
            <a:ext cx="11194415" cy="521970"/>
            <a:chOff x="1821" y="784"/>
            <a:chExt cx="17629" cy="822"/>
          </a:xfrm>
        </p:grpSpPr>
        <p:grpSp>
          <p:nvGrpSpPr>
            <p:cNvPr id="49" name="组合 48"/>
            <p:cNvGrpSpPr/>
            <p:nvPr/>
          </p:nvGrpSpPr>
          <p:grpSpPr>
            <a:xfrm>
              <a:off x="8498" y="784"/>
              <a:ext cx="10952" cy="822"/>
              <a:chOff x="8186" y="784"/>
              <a:chExt cx="10952" cy="822"/>
            </a:xfrm>
          </p:grpSpPr>
          <p:sp>
            <p:nvSpPr>
              <p:cNvPr id="51" name="文本框 18"/>
              <p:cNvSpPr/>
              <p:nvPr/>
            </p:nvSpPr>
            <p:spPr>
              <a:xfrm>
                <a:off x="8186" y="784"/>
                <a:ext cx="476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模拟退化优化算法</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56" name="直接连接符 55"/>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17" name="图片 16"/>
          <p:cNvPicPr>
            <a:picLocks noChangeAspect="1"/>
          </p:cNvPicPr>
          <p:nvPr/>
        </p:nvPicPr>
        <p:blipFill>
          <a:blip r:embed="rId1"/>
          <a:stretch>
            <a:fillRect/>
          </a:stretch>
        </p:blipFill>
        <p:spPr>
          <a:xfrm>
            <a:off x="6137910" y="864235"/>
            <a:ext cx="5554980" cy="5833745"/>
          </a:xfrm>
          <a:prstGeom prst="rect">
            <a:avLst/>
          </a:prstGeom>
        </p:spPr>
      </p:pic>
      <p:sp>
        <p:nvSpPr>
          <p:cNvPr id="18" name="文本框 17"/>
          <p:cNvSpPr txBox="1"/>
          <p:nvPr/>
        </p:nvSpPr>
        <p:spPr>
          <a:xfrm>
            <a:off x="758190" y="1115695"/>
            <a:ext cx="3718560" cy="3046095"/>
          </a:xfrm>
          <a:prstGeom prst="rect">
            <a:avLst/>
          </a:prstGeom>
          <a:noFill/>
        </p:spPr>
        <p:txBody>
          <a:bodyPr wrap="square" rtlCol="0">
            <a:spAutoFit/>
          </a:bodyPr>
          <a:p>
            <a:r>
              <a:rPr lang="zh-CN" altLang="en-US" sz="2400"/>
              <a:t>模拟退火算法的最优解是找到最小化成本函数(或最大化goodput)的资源分配。为了避免陷入局部最优，该算法采用由状态转移函数引导的随机搜索。算法的伪代码实现过程如右表所示</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99110" y="68496"/>
            <a:ext cx="11193780" cy="521970"/>
            <a:chOff x="1821" y="784"/>
            <a:chExt cx="17628" cy="822"/>
          </a:xfrm>
        </p:grpSpPr>
        <p:grpSp>
          <p:nvGrpSpPr>
            <p:cNvPr id="15" name="组合 14"/>
            <p:cNvGrpSpPr/>
            <p:nvPr/>
          </p:nvGrpSpPr>
          <p:grpSpPr>
            <a:xfrm>
              <a:off x="8807" y="784"/>
              <a:ext cx="10643" cy="822"/>
              <a:chOff x="8495" y="784"/>
              <a:chExt cx="10643" cy="822"/>
            </a:xfrm>
          </p:grpSpPr>
          <p:sp>
            <p:nvSpPr>
              <p:cNvPr id="17" name="文本框 18"/>
              <p:cNvSpPr/>
              <p:nvPr/>
            </p:nvSpPr>
            <p:spPr>
              <a:xfrm>
                <a:off x="8495" y="784"/>
                <a:ext cx="364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模拟性能建模</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8" name="直接连接符 17"/>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573405" y="1078865"/>
            <a:ext cx="9620250" cy="706755"/>
          </a:xfrm>
          <a:prstGeom prst="rect">
            <a:avLst/>
          </a:prstGeom>
          <a:noFill/>
        </p:spPr>
        <p:txBody>
          <a:bodyPr wrap="square" rtlCol="0">
            <a:spAutoFit/>
          </a:bodyPr>
          <a:p>
            <a:r>
              <a:rPr lang="zh-CN" altLang="en-US" sz="2000"/>
              <a:t>ePower采用模糊模型来描述资源分配的复杂行为，实现应用性能。论文中通过一系列获得了下列的具有外源输入的输入输出非线性自回归模型：</a:t>
            </a:r>
            <a:endParaRPr lang="zh-CN" altLang="en-US" sz="2000"/>
          </a:p>
        </p:txBody>
      </p:sp>
      <p:pic>
        <p:nvPicPr>
          <p:cNvPr id="5" name="图片 4"/>
          <p:cNvPicPr>
            <a:picLocks noChangeAspect="1"/>
          </p:cNvPicPr>
          <p:nvPr/>
        </p:nvPicPr>
        <p:blipFill>
          <a:blip r:embed="rId1"/>
          <a:stretch>
            <a:fillRect/>
          </a:stretch>
        </p:blipFill>
        <p:spPr>
          <a:xfrm>
            <a:off x="1296035" y="2075180"/>
            <a:ext cx="8664575" cy="1042035"/>
          </a:xfrm>
          <a:prstGeom prst="rect">
            <a:avLst/>
          </a:prstGeom>
        </p:spPr>
      </p:pic>
      <p:sp>
        <p:nvSpPr>
          <p:cNvPr id="8" name="文本框 7"/>
          <p:cNvSpPr txBox="1"/>
          <p:nvPr/>
        </p:nvSpPr>
        <p:spPr>
          <a:xfrm>
            <a:off x="1035685" y="3669030"/>
            <a:ext cx="8732520" cy="706755"/>
          </a:xfrm>
          <a:prstGeom prst="rect">
            <a:avLst/>
          </a:prstGeom>
          <a:noFill/>
        </p:spPr>
        <p:txBody>
          <a:bodyPr wrap="square" rtlCol="0">
            <a:spAutoFit/>
          </a:bodyPr>
          <a:p>
            <a:r>
              <a:rPr lang="zh-CN" altLang="en-US" sz="2000"/>
              <a:t>其中</a:t>
            </a:r>
            <a:r>
              <a:rPr lang="en-US" altLang="zh-CN" sz="2000"/>
              <a:t>E(k),r(k),w(k)</a:t>
            </a:r>
            <a:r>
              <a:rPr lang="zh-CN" altLang="en-US" sz="2000"/>
              <a:t>分别代表有效吞吐量、资源分配和工作负载级别，其他变量分别为实验过程中一些参数分量的加权和。</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99110" y="68496"/>
            <a:ext cx="11193780" cy="521970"/>
            <a:chOff x="1821" y="784"/>
            <a:chExt cx="17628" cy="822"/>
          </a:xfrm>
        </p:grpSpPr>
        <p:grpSp>
          <p:nvGrpSpPr>
            <p:cNvPr id="15" name="组合 14"/>
            <p:cNvGrpSpPr/>
            <p:nvPr/>
          </p:nvGrpSpPr>
          <p:grpSpPr>
            <a:xfrm>
              <a:off x="8807" y="784"/>
              <a:ext cx="10643" cy="822"/>
              <a:chOff x="8495" y="784"/>
              <a:chExt cx="10643" cy="822"/>
            </a:xfrm>
          </p:grpSpPr>
          <p:sp>
            <p:nvSpPr>
              <p:cNvPr id="17" name="文本框 18"/>
              <p:cNvSpPr/>
              <p:nvPr/>
            </p:nvSpPr>
            <p:spPr>
              <a:xfrm>
                <a:off x="8495" y="784"/>
                <a:ext cx="252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系统实现</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8" name="直接连接符 17"/>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37765" y="1282700"/>
            <a:ext cx="1887220" cy="368300"/>
          </a:xfrm>
          <a:prstGeom prst="rect">
            <a:avLst/>
          </a:prstGeom>
          <a:noFill/>
        </p:spPr>
        <p:txBody>
          <a:bodyPr wrap="square" rtlCol="0">
            <a:spAutoFit/>
          </a:bodyPr>
          <a:p>
            <a:r>
              <a:rPr lang="zh-CN" altLang="en-US">
                <a:solidFill>
                  <a:schemeClr val="bg1"/>
                </a:solidFill>
              </a:rPr>
              <a:t>实现</a:t>
            </a:r>
            <a:endParaRPr lang="zh-CN" altLang="en-US">
              <a:solidFill>
                <a:schemeClr val="bg1"/>
              </a:solidFill>
            </a:endParaRPr>
          </a:p>
        </p:txBody>
      </p:sp>
      <p:sp>
        <p:nvSpPr>
          <p:cNvPr id="9" name="椭圆 8"/>
          <p:cNvSpPr/>
          <p:nvPr/>
        </p:nvSpPr>
        <p:spPr>
          <a:xfrm>
            <a:off x="474091" y="2669390"/>
            <a:ext cx="2436375" cy="2437223"/>
          </a:xfrm>
          <a:prstGeom prst="ellipse">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1005840" y="3473450"/>
            <a:ext cx="1905000" cy="829945"/>
          </a:xfrm>
          <a:prstGeom prst="rect">
            <a:avLst/>
          </a:prstGeom>
          <a:noFill/>
        </p:spPr>
        <p:txBody>
          <a:bodyPr wrap="square" rtlCol="0">
            <a:spAutoFit/>
          </a:bodyPr>
          <a:p>
            <a:r>
              <a:rPr lang="zh-CN" altLang="en-US" sz="4800"/>
              <a:t>实现</a:t>
            </a:r>
            <a:endParaRPr lang="zh-CN" altLang="en-US" sz="4800"/>
          </a:p>
        </p:txBody>
      </p:sp>
      <p:sp>
        <p:nvSpPr>
          <p:cNvPr id="69" name="椭圆 68"/>
          <p:cNvSpPr/>
          <p:nvPr/>
        </p:nvSpPr>
        <p:spPr>
          <a:xfrm>
            <a:off x="6306820" y="731520"/>
            <a:ext cx="1108075" cy="1107440"/>
          </a:xfrm>
          <a:prstGeom prst="ellipse">
            <a:avLst/>
          </a:prstGeom>
          <a:noFill/>
          <a:ln w="6350">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7" name="文本框 6"/>
          <p:cNvSpPr txBox="1"/>
          <p:nvPr/>
        </p:nvSpPr>
        <p:spPr>
          <a:xfrm>
            <a:off x="6454140" y="1116965"/>
            <a:ext cx="813435" cy="337185"/>
          </a:xfrm>
          <a:prstGeom prst="rect">
            <a:avLst/>
          </a:prstGeom>
          <a:noFill/>
        </p:spPr>
        <p:txBody>
          <a:bodyPr wrap="square" rtlCol="0">
            <a:spAutoFit/>
          </a:bodyPr>
          <a:p>
            <a:r>
              <a:rPr lang="zh-CN" altLang="en-US" sz="1600"/>
              <a:t>试验台</a:t>
            </a:r>
            <a:endParaRPr lang="zh-CN" altLang="en-US" sz="1600"/>
          </a:p>
        </p:txBody>
      </p:sp>
      <p:cxnSp>
        <p:nvCxnSpPr>
          <p:cNvPr id="10" name="直接连接符 9"/>
          <p:cNvCxnSpPr>
            <a:stCxn id="6" idx="3"/>
            <a:endCxn id="69" idx="3"/>
          </p:cNvCxnSpPr>
          <p:nvPr/>
        </p:nvCxnSpPr>
        <p:spPr>
          <a:xfrm flipV="1">
            <a:off x="2910840" y="1677035"/>
            <a:ext cx="3558540" cy="2211705"/>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748905" y="659130"/>
            <a:ext cx="3194685" cy="1014730"/>
          </a:xfrm>
          <a:prstGeom prst="rect">
            <a:avLst/>
          </a:prstGeom>
          <a:noFill/>
        </p:spPr>
        <p:txBody>
          <a:bodyPr wrap="square" rtlCol="0">
            <a:spAutoFit/>
          </a:bodyPr>
          <a:p>
            <a:r>
              <a:rPr lang="zh-CN" altLang="en-US" sz="1000"/>
              <a:t>五台戴尔PowerEdge R610服务器和两台戴尔PowerEdge R810服务器组成。总共有10个英特尔6核至强5650处理器、8个英特尔6核E7540处理器和704 GB内存。服务器通过10 Gbps以太网连接。VMware vSphere 5.0用于服务器虚拟化。VMware虚拟层模块控制分配给虚拟机的CPU使用限制(以兆赫为单位)。</a:t>
            </a:r>
            <a:endParaRPr lang="zh-CN" altLang="en-US" sz="1000"/>
          </a:p>
        </p:txBody>
      </p:sp>
      <p:sp>
        <p:nvSpPr>
          <p:cNvPr id="12" name="椭圆 11"/>
          <p:cNvSpPr/>
          <p:nvPr/>
        </p:nvSpPr>
        <p:spPr>
          <a:xfrm>
            <a:off x="6306820" y="2576830"/>
            <a:ext cx="1108075" cy="1107440"/>
          </a:xfrm>
          <a:prstGeom prst="ellipse">
            <a:avLst/>
          </a:prstGeom>
          <a:noFill/>
          <a:ln w="6350">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a:off x="6469380" y="2962275"/>
            <a:ext cx="813435" cy="337185"/>
          </a:xfrm>
          <a:prstGeom prst="rect">
            <a:avLst/>
          </a:prstGeom>
          <a:noFill/>
        </p:spPr>
        <p:txBody>
          <a:bodyPr wrap="square" rtlCol="0">
            <a:spAutoFit/>
          </a:bodyPr>
          <a:p>
            <a:r>
              <a:rPr lang="zh-CN" altLang="en-US" sz="1600"/>
              <a:t>负载</a:t>
            </a:r>
            <a:endParaRPr lang="zh-CN" altLang="en-US" sz="1600"/>
          </a:p>
        </p:txBody>
      </p:sp>
      <p:cxnSp>
        <p:nvCxnSpPr>
          <p:cNvPr id="19" name="直接连接符 18"/>
          <p:cNvCxnSpPr/>
          <p:nvPr/>
        </p:nvCxnSpPr>
        <p:spPr>
          <a:xfrm flipV="1">
            <a:off x="2910840" y="3195320"/>
            <a:ext cx="3387090" cy="694055"/>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748905" y="2576830"/>
            <a:ext cx="3093720" cy="1168400"/>
          </a:xfrm>
          <a:prstGeom prst="rect">
            <a:avLst/>
          </a:prstGeom>
          <a:noFill/>
        </p:spPr>
        <p:txBody>
          <a:bodyPr wrap="square" rtlCol="0">
            <a:spAutoFit/>
          </a:bodyPr>
          <a:p>
            <a:r>
              <a:rPr lang="zh-CN" altLang="en-US" sz="1000"/>
              <a:t>事务性负载：开源RUBiS作为事务性基准应用程序。RUBiS提供了一个类似于ebay.com的网络拍卖应用程序RUBiS工作负载生成器模拟不同并发级别的用户请求</a:t>
            </a:r>
            <a:endParaRPr lang="zh-CN" altLang="en-US" sz="1000"/>
          </a:p>
          <a:p>
            <a:r>
              <a:rPr lang="zh-CN" altLang="en-US" sz="1000"/>
              <a:t>批处理负载：使用“loadgen”来模拟作业的特征。Loadgen是Hadoop发行版中Gridmix2基准的可配置MapReduce作业</a:t>
            </a:r>
            <a:endParaRPr lang="zh-CN" altLang="en-US" sz="1000"/>
          </a:p>
        </p:txBody>
      </p:sp>
      <p:sp>
        <p:nvSpPr>
          <p:cNvPr id="21" name="椭圆 20"/>
          <p:cNvSpPr/>
          <p:nvPr/>
        </p:nvSpPr>
        <p:spPr>
          <a:xfrm>
            <a:off x="6306820" y="3889375"/>
            <a:ext cx="1108075" cy="1107440"/>
          </a:xfrm>
          <a:prstGeom prst="ellipse">
            <a:avLst/>
          </a:prstGeom>
          <a:noFill/>
          <a:ln w="6350">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22" name="文本框 21"/>
          <p:cNvSpPr txBox="1"/>
          <p:nvPr/>
        </p:nvSpPr>
        <p:spPr>
          <a:xfrm>
            <a:off x="6372225" y="4274185"/>
            <a:ext cx="1172845" cy="337185"/>
          </a:xfrm>
          <a:prstGeom prst="rect">
            <a:avLst/>
          </a:prstGeom>
          <a:noFill/>
        </p:spPr>
        <p:txBody>
          <a:bodyPr wrap="square" rtlCol="0">
            <a:spAutoFit/>
          </a:bodyPr>
          <a:p>
            <a:r>
              <a:rPr lang="zh-CN" altLang="en-US" sz="1600"/>
              <a:t>绿色能源</a:t>
            </a:r>
            <a:endParaRPr lang="zh-CN" altLang="en-US" sz="1600"/>
          </a:p>
        </p:txBody>
      </p:sp>
      <p:cxnSp>
        <p:nvCxnSpPr>
          <p:cNvPr id="23" name="直接连接符 22"/>
          <p:cNvCxnSpPr>
            <a:stCxn id="6" idx="3"/>
          </p:cNvCxnSpPr>
          <p:nvPr/>
        </p:nvCxnSpPr>
        <p:spPr>
          <a:xfrm>
            <a:off x="2910840" y="3888740"/>
            <a:ext cx="3397250" cy="503555"/>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839075" y="4091940"/>
            <a:ext cx="2586990" cy="1014730"/>
          </a:xfrm>
          <a:prstGeom prst="rect">
            <a:avLst/>
          </a:prstGeom>
          <a:noFill/>
        </p:spPr>
        <p:txBody>
          <a:bodyPr wrap="square" rtlCol="0">
            <a:spAutoFit/>
          </a:bodyPr>
          <a:p>
            <a:r>
              <a:rPr lang="zh-CN" altLang="en-US" sz="1000"/>
              <a:t>使用预测方法，根据我们当地城市的自然天气条件来估算绿色电力供应量，假设可持续数据中心有七个太阳能电池板和一个微型涡轮机，每个都能够产生1.8千瓦的功率。我们选择功率预测间隔，只要典型的天气条件动态长度在10分钟左右</a:t>
            </a:r>
            <a:endParaRPr lang="zh-CN" altLang="en-US" sz="1000"/>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99110" y="68496"/>
            <a:ext cx="11193780" cy="521970"/>
            <a:chOff x="1821" y="784"/>
            <a:chExt cx="17628" cy="822"/>
          </a:xfrm>
        </p:grpSpPr>
        <p:grpSp>
          <p:nvGrpSpPr>
            <p:cNvPr id="15" name="组合 14"/>
            <p:cNvGrpSpPr/>
            <p:nvPr/>
          </p:nvGrpSpPr>
          <p:grpSpPr>
            <a:xfrm>
              <a:off x="8807" y="784"/>
              <a:ext cx="10643" cy="822"/>
              <a:chOff x="8495" y="784"/>
              <a:chExt cx="10643" cy="822"/>
            </a:xfrm>
          </p:grpSpPr>
          <p:sp>
            <p:nvSpPr>
              <p:cNvPr id="17" name="文本框 18"/>
              <p:cNvSpPr/>
              <p:nvPr/>
            </p:nvSpPr>
            <p:spPr>
              <a:xfrm>
                <a:off x="8495" y="784"/>
                <a:ext cx="308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评价与</a:t>
                </a:r>
                <a:r>
                  <a:rPr lang="zh-CN" altLang="en-US" sz="2800" dirty="0">
                    <a:solidFill>
                      <a:srgbClr val="595959"/>
                    </a:solidFill>
                    <a:latin typeface="Arial" panose="020B0604020202020204"/>
                    <a:ea typeface="微软雅黑" panose="020B0503020204020204" pitchFamily="34" charset="-122"/>
                    <a:sym typeface="Arial" panose="020B0604020202020204"/>
                  </a:rPr>
                  <a:t>结论</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8" name="直接连接符 17"/>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165860" y="770890"/>
            <a:ext cx="9280525" cy="2030095"/>
          </a:xfrm>
          <a:prstGeom prst="rect">
            <a:avLst/>
          </a:prstGeom>
          <a:noFill/>
        </p:spPr>
        <p:txBody>
          <a:bodyPr wrap="square" rtlCol="0">
            <a:spAutoFit/>
          </a:bodyPr>
          <a:p>
            <a:r>
              <a:rPr lang="zh-CN" altLang="en-US"/>
              <a:t>评价：性能评估证明了，与典型的资源调配方案相比，ePower的性能非常接近离线确定的最佳方法，并且实现了更好的系统吞吐量和更少的SLO违规。然后，展示了它在动态绿色电源下的适应性，以及它如何优先处理事务性工作负载和补偿批处理作业。如图所示，在</a:t>
            </a:r>
            <a:r>
              <a:rPr lang="en-US" altLang="zh-CN"/>
              <a:t>epower</a:t>
            </a:r>
            <a:r>
              <a:rPr lang="zh-CN" altLang="en-US"/>
              <a:t>的控制下，能耗与产能曲线比较吻合。</a:t>
            </a:r>
            <a:endParaRPr lang="zh-CN" altLang="en-US"/>
          </a:p>
          <a:p>
            <a:r>
              <a:rPr lang="zh-CN" altLang="en-US"/>
              <a:t>结论：</a:t>
            </a:r>
            <a:r>
              <a:rPr lang="zh-CN" altLang="en-US"/>
              <a:t>ePower的主要技术创新在于开发了基于功率感知模拟退火的资源供应和自学习模糊性能建模技术。ePower可以通过灵活的电源感知资源调配，显著提高可自我持续的数据中心的系统性能。</a:t>
            </a:r>
            <a:endParaRPr lang="zh-CN" altLang="en-US"/>
          </a:p>
        </p:txBody>
      </p:sp>
      <p:pic>
        <p:nvPicPr>
          <p:cNvPr id="4" name="图片 3"/>
          <p:cNvPicPr>
            <a:picLocks noChangeAspect="1"/>
          </p:cNvPicPr>
          <p:nvPr/>
        </p:nvPicPr>
        <p:blipFill>
          <a:blip r:embed="rId1"/>
          <a:stretch>
            <a:fillRect/>
          </a:stretch>
        </p:blipFill>
        <p:spPr>
          <a:xfrm>
            <a:off x="1165860" y="2836545"/>
            <a:ext cx="4846320" cy="3378835"/>
          </a:xfrm>
          <a:prstGeom prst="rect">
            <a:avLst/>
          </a:prstGeom>
        </p:spPr>
      </p:pic>
      <p:pic>
        <p:nvPicPr>
          <p:cNvPr id="7" name="图片 4"/>
          <p:cNvPicPr>
            <a:picLocks noChangeAspect="1"/>
          </p:cNvPicPr>
          <p:nvPr/>
        </p:nvPicPr>
        <p:blipFill>
          <a:blip r:embed="rId2"/>
          <a:stretch>
            <a:fillRect/>
          </a:stretch>
        </p:blipFill>
        <p:spPr>
          <a:xfrm>
            <a:off x="6155055" y="3065780"/>
            <a:ext cx="2807970" cy="2056765"/>
          </a:xfrm>
          <a:prstGeom prst="rect">
            <a:avLst/>
          </a:prstGeom>
          <a:noFill/>
          <a:ln>
            <a:noFill/>
          </a:ln>
        </p:spPr>
      </p:pic>
      <p:pic>
        <p:nvPicPr>
          <p:cNvPr id="9" name="图片 5"/>
          <p:cNvPicPr>
            <a:picLocks noChangeAspect="1"/>
          </p:cNvPicPr>
          <p:nvPr/>
        </p:nvPicPr>
        <p:blipFill>
          <a:blip r:embed="rId3"/>
          <a:stretch>
            <a:fillRect/>
          </a:stretch>
        </p:blipFill>
        <p:spPr>
          <a:xfrm>
            <a:off x="8870315" y="3101340"/>
            <a:ext cx="2914650" cy="1985645"/>
          </a:xfrm>
          <a:prstGeom prst="rect">
            <a:avLst/>
          </a:prstGeom>
          <a:noFill/>
          <a:ln>
            <a:noFill/>
          </a:ln>
        </p:spPr>
      </p:pic>
      <p:sp>
        <p:nvSpPr>
          <p:cNvPr id="3" name="文本框 2"/>
          <p:cNvSpPr txBox="1"/>
          <p:nvPr/>
        </p:nvSpPr>
        <p:spPr>
          <a:xfrm>
            <a:off x="2423795" y="6215380"/>
            <a:ext cx="2900680" cy="368300"/>
          </a:xfrm>
          <a:prstGeom prst="rect">
            <a:avLst/>
          </a:prstGeom>
          <a:noFill/>
        </p:spPr>
        <p:txBody>
          <a:bodyPr wrap="square" rtlCol="0">
            <a:spAutoFit/>
          </a:bodyPr>
          <a:p>
            <a:r>
              <a:rPr lang="zh-CN" altLang="en-US"/>
              <a:t>图</a:t>
            </a:r>
            <a:r>
              <a:rPr lang="en-US" altLang="zh-CN"/>
              <a:t>1 </a:t>
            </a:r>
            <a:r>
              <a:rPr lang="zh-CN" altLang="en-US"/>
              <a:t>供电与耗电曲线图</a:t>
            </a:r>
            <a:endParaRPr lang="zh-CN" altLang="en-US"/>
          </a:p>
        </p:txBody>
      </p:sp>
      <p:sp>
        <p:nvSpPr>
          <p:cNvPr id="5" name="文本框 4"/>
          <p:cNvSpPr txBox="1"/>
          <p:nvPr/>
        </p:nvSpPr>
        <p:spPr>
          <a:xfrm>
            <a:off x="6427470" y="5345430"/>
            <a:ext cx="2535555" cy="645160"/>
          </a:xfrm>
          <a:prstGeom prst="rect">
            <a:avLst/>
          </a:prstGeom>
          <a:noFill/>
        </p:spPr>
        <p:txBody>
          <a:bodyPr wrap="square" rtlCol="0">
            <a:spAutoFit/>
          </a:bodyPr>
          <a:p>
            <a:r>
              <a:rPr lang="zh-CN" altLang="en-US"/>
              <a:t>图2 第一天资源分配给Hadoop和RUBIS的数目</a:t>
            </a:r>
            <a:endParaRPr lang="zh-CN" altLang="en-US"/>
          </a:p>
        </p:txBody>
      </p:sp>
      <p:sp>
        <p:nvSpPr>
          <p:cNvPr id="6" name="文本框 5"/>
          <p:cNvSpPr txBox="1"/>
          <p:nvPr/>
        </p:nvSpPr>
        <p:spPr>
          <a:xfrm>
            <a:off x="9216390" y="5345430"/>
            <a:ext cx="3144520" cy="645160"/>
          </a:xfrm>
          <a:prstGeom prst="rect">
            <a:avLst/>
          </a:prstGeom>
          <a:noFill/>
        </p:spPr>
        <p:txBody>
          <a:bodyPr wrap="square" rtlCol="0">
            <a:spAutoFit/>
          </a:bodyPr>
          <a:p>
            <a:r>
              <a:rPr lang="zh-CN" altLang="en-US"/>
              <a:t>图3 第二天资源分配给Hadoop和RUBIS的数目</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99110" y="68496"/>
            <a:ext cx="11194415" cy="521970"/>
            <a:chOff x="1821" y="784"/>
            <a:chExt cx="17629" cy="822"/>
          </a:xfrm>
        </p:grpSpPr>
        <p:grpSp>
          <p:nvGrpSpPr>
            <p:cNvPr id="32" name="组合 31"/>
            <p:cNvGrpSpPr/>
            <p:nvPr/>
          </p:nvGrpSpPr>
          <p:grpSpPr>
            <a:xfrm>
              <a:off x="7103" y="784"/>
              <a:ext cx="12347" cy="822"/>
              <a:chOff x="6791" y="784"/>
              <a:chExt cx="12347" cy="822"/>
            </a:xfrm>
          </p:grpSpPr>
          <p:sp>
            <p:nvSpPr>
              <p:cNvPr id="34" name="文本框 18"/>
              <p:cNvSpPr/>
              <p:nvPr/>
            </p:nvSpPr>
            <p:spPr>
              <a:xfrm>
                <a:off x="6791" y="784"/>
                <a:ext cx="8128" cy="822"/>
              </a:xfrm>
              <a:prstGeom prst="rect">
                <a:avLst/>
              </a:prstGeom>
              <a:noFill/>
              <a:ln w="9525">
                <a:noFill/>
              </a:ln>
            </p:spPr>
            <p:txBody>
              <a:bodyPr wrap="none" anchor="t">
                <a:spAutoFit/>
              </a:bodyPr>
              <a:lstStyle/>
              <a:p>
                <a:pPr lvl="0" algn="l"/>
                <a:r>
                  <a:rPr lang="zh-CN" altLang="en-US" sz="2800" dirty="0">
                    <a:solidFill>
                      <a:srgbClr val="595959"/>
                    </a:solidFill>
                    <a:latin typeface="Arial" panose="020B0604020202020204"/>
                    <a:ea typeface="微软雅黑" panose="020B0503020204020204" pitchFamily="34" charset="-122"/>
                    <a:sym typeface="Arial" panose="020B0604020202020204"/>
                  </a:rPr>
                  <a:t>空间</a:t>
                </a:r>
                <a:r>
                  <a:rPr lang="zh-CN" altLang="en-US" sz="2800" dirty="0">
                    <a:solidFill>
                      <a:srgbClr val="595959"/>
                    </a:solidFill>
                    <a:latin typeface="Arial" panose="020B0604020202020204"/>
                    <a:ea typeface="微软雅黑" panose="020B0503020204020204" pitchFamily="34" charset="-122"/>
                    <a:sym typeface="Arial" panose="020B0604020202020204"/>
                  </a:rPr>
                  <a:t>负载均衡之虚拟机</a:t>
                </a:r>
                <a:r>
                  <a:rPr lang="zh-CN" altLang="en-US" sz="2800" dirty="0">
                    <a:solidFill>
                      <a:srgbClr val="595959"/>
                    </a:solidFill>
                    <a:latin typeface="Arial" panose="020B0604020202020204"/>
                    <a:ea typeface="微软雅黑" panose="020B0503020204020204" pitchFamily="34" charset="-122"/>
                    <a:sym typeface="Arial" panose="020B0604020202020204"/>
                  </a:rPr>
                  <a:t>负载均衡</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35" name="直接连接符 34"/>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flipH="1">
              <a:off x="1821" y="1195"/>
              <a:ext cx="6738"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4" name="矩形 3"/>
          <p:cNvSpPr/>
          <p:nvPr/>
        </p:nvSpPr>
        <p:spPr>
          <a:xfrm>
            <a:off x="1467485" y="1001395"/>
            <a:ext cx="3868420" cy="297307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将虚拟机视为数据中心负载，感知并遵循跨地域数据中心可再生能源的可用性，在数据中心之间放置或迁移虚拟机，称为面向虚拟机的空间负载均衡</a:t>
            </a:r>
            <a:endParaRPr lang="zh-CN" altLang="en-US"/>
          </a:p>
        </p:txBody>
      </p:sp>
      <p:sp>
        <p:nvSpPr>
          <p:cNvPr id="6" name="矩形 5"/>
          <p:cNvSpPr/>
          <p:nvPr/>
        </p:nvSpPr>
        <p:spPr>
          <a:xfrm>
            <a:off x="7063105" y="818515"/>
            <a:ext cx="4264660" cy="5715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《Cost-Aware Virtual Machine Allocation for Off-Grid Green Data Centers》介绍了一种成本感知的虚拟机分配算法，它在</a:t>
            </a:r>
            <a:r>
              <a:rPr lang="en-US" altLang="zh-CN"/>
              <a:t>WAN</a:t>
            </a:r>
            <a:r>
              <a:rPr lang="zh-CN" altLang="en-US"/>
              <a:t>环境下不考虑网络代价，以可再生能源利用率，石化燃料成本为优化目标，</a:t>
            </a:r>
            <a:r>
              <a:rPr lang="zh-CN" altLang="en-US"/>
              <a:t>按能源状况跨数据中心分配虚拟机，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468896" y="4604918"/>
            <a:ext cx="7056784" cy="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TextBox 7"/>
          <p:cNvSpPr txBox="1"/>
          <p:nvPr/>
        </p:nvSpPr>
        <p:spPr>
          <a:xfrm>
            <a:off x="4786519" y="3361490"/>
            <a:ext cx="1480517"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问题建模</a:t>
            </a:r>
            <a:endParaRPr lang="zh-CN" altLang="en-US" sz="20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796030" y="1661795"/>
            <a:ext cx="4876584" cy="1844675"/>
            <a:chOff x="2530744" y="2317815"/>
            <a:chExt cx="3332943" cy="1158847"/>
          </a:xfrm>
        </p:grpSpPr>
        <p:sp>
          <p:nvSpPr>
            <p:cNvPr id="11" name="椭圆 10"/>
            <p:cNvSpPr/>
            <p:nvPr/>
          </p:nvSpPr>
          <p:spPr>
            <a:xfrm>
              <a:off x="2530744" y="2317815"/>
              <a:ext cx="432048" cy="432048"/>
            </a:xfrm>
            <a:prstGeom prst="ellipse">
              <a:avLst/>
            </a:prstGeom>
            <a:noFill/>
            <a:ln w="127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3497709" y="2860890"/>
              <a:ext cx="432048" cy="432048"/>
            </a:xfrm>
            <a:prstGeom prst="ellipse">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4464674" y="2533839"/>
              <a:ext cx="432048" cy="432048"/>
            </a:xfrm>
            <a:prstGeom prst="ellipse">
              <a:avLst/>
            </a:prstGeom>
            <a:noFill/>
            <a:ln w="127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5431639" y="3044614"/>
              <a:ext cx="432048" cy="432048"/>
            </a:xfrm>
            <a:prstGeom prst="ellipse">
              <a:avLst/>
            </a:prstGeom>
            <a:noFill/>
            <a:ln w="127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TextBox 23"/>
            <p:cNvSpPr txBox="1"/>
            <p:nvPr/>
          </p:nvSpPr>
          <p:spPr>
            <a:xfrm>
              <a:off x="2602752" y="2342930"/>
              <a:ext cx="288032" cy="231370"/>
            </a:xfrm>
            <a:prstGeom prst="rect">
              <a:avLst/>
            </a:prstGeom>
            <a:no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0" name="TextBox 24"/>
            <p:cNvSpPr txBox="1"/>
            <p:nvPr/>
          </p:nvSpPr>
          <p:spPr>
            <a:xfrm>
              <a:off x="3567083" y="2911019"/>
              <a:ext cx="288032" cy="231370"/>
            </a:xfrm>
            <a:prstGeom prst="rect">
              <a:avLst/>
            </a:prstGeom>
            <a:no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1" name="TextBox 25"/>
            <p:cNvSpPr txBox="1"/>
            <p:nvPr/>
          </p:nvSpPr>
          <p:spPr>
            <a:xfrm>
              <a:off x="4548826" y="2573918"/>
              <a:ext cx="348065" cy="231370"/>
            </a:xfrm>
            <a:prstGeom prst="rect">
              <a:avLst/>
            </a:prstGeom>
            <a:no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2" name="TextBox 26"/>
            <p:cNvSpPr txBox="1"/>
            <p:nvPr/>
          </p:nvSpPr>
          <p:spPr>
            <a:xfrm>
              <a:off x="5493791" y="3066530"/>
              <a:ext cx="288032" cy="231370"/>
            </a:xfrm>
            <a:prstGeom prst="rect">
              <a:avLst/>
            </a:prstGeom>
            <a:no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cxnSp>
          <p:nvCxnSpPr>
            <p:cNvPr id="27" name="直接连接符 26"/>
            <p:cNvCxnSpPr>
              <a:stCxn id="11" idx="5"/>
              <a:endCxn id="12" idx="2"/>
            </p:cNvCxnSpPr>
            <p:nvPr/>
          </p:nvCxnSpPr>
          <p:spPr>
            <a:xfrm>
              <a:off x="2899520" y="2686591"/>
              <a:ext cx="598189" cy="390323"/>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3" idx="2"/>
            </p:cNvCxnSpPr>
            <p:nvPr/>
          </p:nvCxnSpPr>
          <p:spPr>
            <a:xfrm flipV="1">
              <a:off x="3929757" y="2749863"/>
              <a:ext cx="534917" cy="216024"/>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3" idx="6"/>
              <a:endCxn id="14" idx="2"/>
            </p:cNvCxnSpPr>
            <p:nvPr/>
          </p:nvCxnSpPr>
          <p:spPr>
            <a:xfrm>
              <a:off x="4896722" y="2749863"/>
              <a:ext cx="534917" cy="510775"/>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grpSp>
      <p:sp>
        <p:nvSpPr>
          <p:cNvPr id="47" name="TextBox 7"/>
          <p:cNvSpPr txBox="1"/>
          <p:nvPr/>
        </p:nvSpPr>
        <p:spPr>
          <a:xfrm>
            <a:off x="6478707" y="991282"/>
            <a:ext cx="1480517" cy="101473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成本感知的虚拟机分配算法</a:t>
            </a:r>
            <a:endParaRPr lang="zh-CN" altLang="en-US" sz="2000" b="1" dirty="0">
              <a:latin typeface="微软雅黑" panose="020B0503020204020204" pitchFamily="34" charset="-122"/>
              <a:ea typeface="微软雅黑" panose="020B0503020204020204" pitchFamily="34" charset="-122"/>
            </a:endParaRPr>
          </a:p>
        </p:txBody>
      </p:sp>
      <p:sp>
        <p:nvSpPr>
          <p:cNvPr id="48" name="TextBox 7"/>
          <p:cNvSpPr txBox="1"/>
          <p:nvPr/>
        </p:nvSpPr>
        <p:spPr>
          <a:xfrm>
            <a:off x="7960260" y="3650640"/>
            <a:ext cx="1480517"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实现与</a:t>
            </a:r>
            <a:r>
              <a:rPr lang="zh-CN" altLang="en-US" sz="2000" b="1" dirty="0">
                <a:latin typeface="微软雅黑" panose="020B0503020204020204" pitchFamily="34" charset="-122"/>
                <a:ea typeface="微软雅黑" panose="020B0503020204020204" pitchFamily="34" charset="-122"/>
              </a:rPr>
              <a:t>评估</a:t>
            </a:r>
            <a:endParaRPr lang="zh-CN" altLang="en-US" sz="2000" b="1" dirty="0">
              <a:latin typeface="微软雅黑" panose="020B0503020204020204" pitchFamily="34" charset="-122"/>
              <a:ea typeface="微软雅黑" panose="020B0503020204020204" pitchFamily="34" charset="-122"/>
            </a:endParaRPr>
          </a:p>
        </p:txBody>
      </p:sp>
      <p:grpSp>
        <p:nvGrpSpPr>
          <p:cNvPr id="40" name="组合 39"/>
          <p:cNvGrpSpPr/>
          <p:nvPr/>
        </p:nvGrpSpPr>
        <p:grpSpPr>
          <a:xfrm>
            <a:off x="509270" y="-719"/>
            <a:ext cx="11194415" cy="521970"/>
            <a:chOff x="1821" y="675"/>
            <a:chExt cx="17629" cy="822"/>
          </a:xfrm>
        </p:grpSpPr>
        <p:grpSp>
          <p:nvGrpSpPr>
            <p:cNvPr id="41" name="组合 40"/>
            <p:cNvGrpSpPr/>
            <p:nvPr/>
          </p:nvGrpSpPr>
          <p:grpSpPr>
            <a:xfrm>
              <a:off x="7763" y="675"/>
              <a:ext cx="11687" cy="822"/>
              <a:chOff x="7451" y="675"/>
              <a:chExt cx="11687" cy="822"/>
            </a:xfrm>
          </p:grpSpPr>
          <p:sp>
            <p:nvSpPr>
              <p:cNvPr id="43" name="文本框 18"/>
              <p:cNvSpPr/>
              <p:nvPr/>
            </p:nvSpPr>
            <p:spPr>
              <a:xfrm>
                <a:off x="7451" y="675"/>
                <a:ext cx="8612" cy="822"/>
              </a:xfrm>
              <a:prstGeom prst="rect">
                <a:avLst/>
              </a:prstGeom>
              <a:noFill/>
              <a:ln w="9525">
                <a:noFill/>
              </a:ln>
            </p:spPr>
            <p:txBody>
              <a:bodyPr wrap="squar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成本感知型</a:t>
                </a:r>
                <a:r>
                  <a:rPr lang="zh-CN" altLang="en-US" sz="2800" dirty="0">
                    <a:solidFill>
                      <a:srgbClr val="595959"/>
                    </a:solidFill>
                    <a:latin typeface="Arial" panose="020B0604020202020204"/>
                    <a:ea typeface="微软雅黑" panose="020B0503020204020204" pitchFamily="34" charset="-122"/>
                    <a:sym typeface="Arial" panose="020B0604020202020204"/>
                  </a:rPr>
                  <a:t>算法实现过程</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44" name="直接连接符 43"/>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6" name="TextBox 7"/>
          <p:cNvSpPr txBox="1"/>
          <p:nvPr/>
        </p:nvSpPr>
        <p:spPr>
          <a:xfrm>
            <a:off x="3371739" y="1145340"/>
            <a:ext cx="1480517" cy="398780"/>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问题的提出</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alphaModFix amt="50000"/>
            <a:lum/>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4279709" y="3158424"/>
            <a:ext cx="3048191" cy="430530"/>
          </a:xfrm>
          <a:prstGeom prst="rect">
            <a:avLst/>
          </a:prstGeom>
        </p:spPr>
        <p:txBody>
          <a:bodyPr wrap="square" lIns="0" tIns="0" rIns="0" bIns="0">
            <a:spAutoFit/>
          </a:bodyPr>
          <a:lstStyle/>
          <a:p>
            <a:pPr algn="just">
              <a:defRPr/>
            </a:pPr>
            <a:r>
              <a:rPr lang="zh-CN" altLang="en-US" sz="28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引     言</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矩形 16"/>
          <p:cNvSpPr/>
          <p:nvPr/>
        </p:nvSpPr>
        <p:spPr>
          <a:xfrm>
            <a:off x="4279709" y="3734555"/>
            <a:ext cx="2374265" cy="294005"/>
          </a:xfrm>
          <a:prstGeom prst="rect">
            <a:avLst/>
          </a:prstGeom>
        </p:spPr>
        <p:txBody>
          <a:bodyPr wrap="none">
            <a:spAutoFit/>
          </a:bodyPr>
          <a:lstStyle/>
          <a:p>
            <a:r>
              <a:rPr lang="en-US" altLang="zh-CN" sz="1315" spc="788" dirty="0">
                <a:solidFill>
                  <a:schemeClr val="tx1">
                    <a:lumMod val="95000"/>
                    <a:lumOff val="5000"/>
                  </a:schemeClr>
                </a:solidFill>
                <a:latin typeface="微软雅黑" panose="020B0503020204020204" pitchFamily="34" charset="-122"/>
                <a:ea typeface="微软雅黑" panose="020B0503020204020204" pitchFamily="34" charset="-122"/>
              </a:rPr>
              <a:t>Introduction</a:t>
            </a:r>
            <a:endParaRPr lang="en-US" altLang="zh-CN" sz="1315" spc="788"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Text Placeholder 4"/>
          <p:cNvSpPr txBox="1"/>
          <p:nvPr/>
        </p:nvSpPr>
        <p:spPr>
          <a:xfrm>
            <a:off x="4259672" y="4157998"/>
            <a:ext cx="7517184" cy="7751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201420">
              <a:lnSpc>
                <a:spcPct val="114000"/>
              </a:lnSpc>
              <a:spcBef>
                <a:spcPts val="1315"/>
              </a:spcBef>
              <a:buNone/>
              <a:defRPr/>
            </a:pPr>
            <a:r>
              <a:rPr lang="id-ID" sz="1575" spc="394" dirty="0">
                <a:solidFill>
                  <a:schemeClr val="tx1">
                    <a:lumMod val="95000"/>
                    <a:lumOff val="5000"/>
                  </a:schemeClr>
                </a:solidFill>
                <a:latin typeface="Agency FB" panose="020B0503020202020204" pitchFamily="34" charset="0"/>
                <a:cs typeface="Calibri" panose="020F0502020204030204"/>
              </a:rPr>
              <a:t>Ut wisi enim ad minim veniam, quis nostrud exerci tation</a:t>
            </a:r>
            <a:endParaRPr lang="id-ID" sz="1575" spc="394" dirty="0">
              <a:solidFill>
                <a:schemeClr val="tx1">
                  <a:lumMod val="95000"/>
                  <a:lumOff val="5000"/>
                </a:schemeClr>
              </a:solidFill>
              <a:latin typeface="Agency FB" panose="020B0503020202020204" pitchFamily="34" charset="0"/>
              <a:cs typeface="Calibri" panose="020F0502020204030204"/>
            </a:endParaRPr>
          </a:p>
        </p:txBody>
      </p:sp>
      <p:sp>
        <p:nvSpPr>
          <p:cNvPr id="19" name="矩形 18"/>
          <p:cNvSpPr/>
          <p:nvPr/>
        </p:nvSpPr>
        <p:spPr>
          <a:xfrm>
            <a:off x="3763819" y="2311143"/>
            <a:ext cx="3445425" cy="677108"/>
          </a:xfrm>
          <a:prstGeom prst="rect">
            <a:avLst/>
          </a:prstGeom>
        </p:spPr>
        <p:txBody>
          <a:bodyPr wrap="square" lIns="0" tIns="0" rIns="0" bIns="0">
            <a:spAutoFit/>
          </a:bodyPr>
          <a:lstStyle/>
          <a:p>
            <a:pPr algn="ctr" eaLnBrk="1" hangingPunct="1">
              <a:defRPr/>
            </a:pPr>
            <a:r>
              <a:rPr lang="zh-CN" altLang="en-US" sz="44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第一部份</a:t>
            </a:r>
            <a:endParaRPr lang="zh-CN" altLang="en-US" sz="44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4*#ppt_w"/>
                                          </p:val>
                                        </p:tav>
                                        <p:tav tm="100000">
                                          <p:val>
                                            <p:strVal val="#ppt_w"/>
                                          </p:val>
                                        </p:tav>
                                      </p:tavLst>
                                    </p:anim>
                                    <p:anim calcmode="lin" valueType="num">
                                      <p:cBhvr>
                                        <p:cTn id="8" dur="5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par>
                                <p:cTn id="18" presetID="42" presetClass="entr" presetSubtype="0" fill="hold" grpId="0" nodeType="withEffect">
                                  <p:stCondLst>
                                    <p:cond delay="50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anim calcmode="lin" valueType="num">
                                      <p:cBhvr>
                                        <p:cTn id="21" dur="500" fill="hold"/>
                                        <p:tgtEl>
                                          <p:spTgt spid="18"/>
                                        </p:tgtEl>
                                        <p:attrNameLst>
                                          <p:attrName>ppt_x</p:attrName>
                                        </p:attrNameLst>
                                      </p:cBhvr>
                                      <p:tavLst>
                                        <p:tav tm="0">
                                          <p:val>
                                            <p:strVal val="#ppt_x"/>
                                          </p:val>
                                        </p:tav>
                                        <p:tav tm="100000">
                                          <p:val>
                                            <p:strVal val="#ppt_x"/>
                                          </p:val>
                                        </p:tav>
                                      </p:tavLst>
                                    </p:anim>
                                    <p:anim calcmode="lin" valueType="num">
                                      <p:cBhvr>
                                        <p:cTn id="22" dur="500" fill="hold"/>
                                        <p:tgtEl>
                                          <p:spTgt spid="18"/>
                                        </p:tgtEl>
                                        <p:attrNameLst>
                                          <p:attrName>ppt_y</p:attrName>
                                        </p:attrNameLst>
                                      </p:cBhvr>
                                      <p:tavLst>
                                        <p:tav tm="0">
                                          <p:val>
                                            <p:strVal val="#ppt_y+.1"/>
                                          </p:val>
                                        </p:tav>
                                        <p:tav tm="100000">
                                          <p:val>
                                            <p:strVal val="#ppt_y"/>
                                          </p:val>
                                        </p:tav>
                                      </p:tavLst>
                                    </p:anim>
                                  </p:childTnLst>
                                </p:cTn>
                              </p:par>
                            </p:childTnLst>
                          </p:cTn>
                        </p:par>
                        <p:par>
                          <p:cTn id="23" fill="hold">
                            <p:stCondLst>
                              <p:cond delay="1049"/>
                            </p:stCondLst>
                            <p:childTnLst>
                              <p:par>
                                <p:cTn id="24" presetID="23" presetClass="entr" presetSubtype="32"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strVal val="4*#ppt_w"/>
                                          </p:val>
                                        </p:tav>
                                        <p:tav tm="100000">
                                          <p:val>
                                            <p:strVal val="#ppt_w"/>
                                          </p:val>
                                        </p:tav>
                                      </p:tavLst>
                                    </p:anim>
                                    <p:anim calcmode="lin" valueType="num">
                                      <p:cBhvr>
                                        <p:cTn id="27" dur="500" fill="hold"/>
                                        <p:tgtEl>
                                          <p:spTgt spid="1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99110" y="68496"/>
            <a:ext cx="11194415" cy="521970"/>
            <a:chOff x="1821" y="784"/>
            <a:chExt cx="17629" cy="822"/>
          </a:xfrm>
        </p:grpSpPr>
        <p:grpSp>
          <p:nvGrpSpPr>
            <p:cNvPr id="32" name="组合 31"/>
            <p:cNvGrpSpPr/>
            <p:nvPr/>
          </p:nvGrpSpPr>
          <p:grpSpPr>
            <a:xfrm>
              <a:off x="9091" y="784"/>
              <a:ext cx="10359" cy="822"/>
              <a:chOff x="8779" y="784"/>
              <a:chExt cx="10359" cy="822"/>
            </a:xfrm>
          </p:grpSpPr>
          <p:sp>
            <p:nvSpPr>
              <p:cNvPr id="34" name="文本框 18"/>
              <p:cNvSpPr/>
              <p:nvPr/>
            </p:nvSpPr>
            <p:spPr>
              <a:xfrm>
                <a:off x="8779" y="784"/>
                <a:ext cx="3088" cy="822"/>
              </a:xfrm>
              <a:prstGeom prst="rect">
                <a:avLst/>
              </a:prstGeom>
              <a:noFill/>
              <a:ln w="9525">
                <a:noFill/>
              </a:ln>
            </p:spPr>
            <p:txBody>
              <a:bodyPr wrap="none" anchor="t">
                <a:spAutoFit/>
              </a:bodyPr>
              <a:lstStyle/>
              <a:p>
                <a:pPr lvl="0" algn="l"/>
                <a:r>
                  <a:rPr lang="zh-CN" altLang="en-US" sz="2800" dirty="0">
                    <a:solidFill>
                      <a:srgbClr val="595959"/>
                    </a:solidFill>
                    <a:latin typeface="Arial" panose="020B0604020202020204"/>
                    <a:ea typeface="微软雅黑" panose="020B0503020204020204" pitchFamily="34" charset="-122"/>
                    <a:sym typeface="Arial" panose="020B0604020202020204"/>
                  </a:rPr>
                  <a:t>问题的提出</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35" name="直接连接符 34"/>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flipH="1">
              <a:off x="1821" y="1195"/>
              <a:ext cx="6738"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4" name="矩形 3"/>
          <p:cNvSpPr/>
          <p:nvPr/>
        </p:nvSpPr>
        <p:spPr>
          <a:xfrm>
            <a:off x="1467485" y="1001395"/>
            <a:ext cx="3868420" cy="297307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a:t>将虚拟机视为数据中心负载，感知并遵循跨地域数据中心可再生能源的可用性，在数据中心之间放置或迁移虚拟机，称为面向虚拟机的空间负载均衡</a:t>
            </a:r>
            <a:endParaRPr lang="zh-CN" altLang="en-US"/>
          </a:p>
        </p:txBody>
      </p:sp>
      <p:sp>
        <p:nvSpPr>
          <p:cNvPr id="6" name="矩形 5"/>
          <p:cNvSpPr/>
          <p:nvPr/>
        </p:nvSpPr>
        <p:spPr>
          <a:xfrm>
            <a:off x="7063105" y="818515"/>
            <a:ext cx="4264660" cy="5715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a:t>《Cost-Aware Virtual Machine Allocation for Off-Grid Green Data Centers》介绍了一种成本感知的虚拟机分配算法，它在</a:t>
            </a:r>
            <a:r>
              <a:rPr lang="en-US" altLang="zh-CN"/>
              <a:t>WAN</a:t>
            </a:r>
            <a:r>
              <a:rPr lang="zh-CN" altLang="en-US"/>
              <a:t>环境下不考虑网络代价，以可再生能源利用率，石化燃料成本为优化目标，</a:t>
            </a:r>
            <a:r>
              <a:rPr lang="zh-CN" altLang="en-US"/>
              <a:t>按能源状况跨数据中心分配虚拟机，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99110" y="68496"/>
            <a:ext cx="11193780" cy="521970"/>
            <a:chOff x="1821" y="784"/>
            <a:chExt cx="17628" cy="822"/>
          </a:xfrm>
        </p:grpSpPr>
        <p:grpSp>
          <p:nvGrpSpPr>
            <p:cNvPr id="15" name="组合 14"/>
            <p:cNvGrpSpPr/>
            <p:nvPr/>
          </p:nvGrpSpPr>
          <p:grpSpPr>
            <a:xfrm>
              <a:off x="8807" y="784"/>
              <a:ext cx="10643" cy="822"/>
              <a:chOff x="8495" y="784"/>
              <a:chExt cx="10643" cy="822"/>
            </a:xfrm>
          </p:grpSpPr>
          <p:sp>
            <p:nvSpPr>
              <p:cNvPr id="17" name="文本框 18"/>
              <p:cNvSpPr/>
              <p:nvPr/>
            </p:nvSpPr>
            <p:spPr>
              <a:xfrm>
                <a:off x="8495" y="784"/>
                <a:ext cx="252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问题建模</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8" name="直接连接符 17"/>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3061335" y="3733800"/>
            <a:ext cx="6468110" cy="1192530"/>
          </a:xfrm>
          <a:prstGeom prst="rect">
            <a:avLst/>
          </a:prstGeom>
        </p:spPr>
      </p:pic>
      <p:sp>
        <p:nvSpPr>
          <p:cNvPr id="3" name="文本框 2"/>
          <p:cNvSpPr txBox="1"/>
          <p:nvPr/>
        </p:nvSpPr>
        <p:spPr>
          <a:xfrm>
            <a:off x="1307465" y="4989195"/>
            <a:ext cx="9352280" cy="645160"/>
          </a:xfrm>
          <a:prstGeom prst="rect">
            <a:avLst/>
          </a:prstGeom>
          <a:noFill/>
        </p:spPr>
        <p:txBody>
          <a:bodyPr wrap="square" rtlCol="0">
            <a:spAutoFit/>
          </a:bodyPr>
          <a:p>
            <a:r>
              <a:rPr lang="zh-CN" altLang="en-US"/>
              <a:t>上式中</a:t>
            </a:r>
            <a:r>
              <a:rPr lang="en-US" altLang="zh-CN"/>
              <a:t>E</a:t>
            </a:r>
            <a:r>
              <a:rPr lang="zh-CN" altLang="en-US"/>
              <a:t>表示数据中心中用来补充绿色能源发电不足的化石能源成本，</a:t>
            </a:r>
            <a:r>
              <a:rPr lang="en-US" altLang="zh-CN"/>
              <a:t>P(T)</a:t>
            </a:r>
            <a:r>
              <a:rPr lang="zh-CN" altLang="en-US"/>
              <a:t>表示</a:t>
            </a:r>
            <a:r>
              <a:rPr lang="en-US" altLang="zh-CN"/>
              <a:t>T</a:t>
            </a:r>
            <a:r>
              <a:rPr lang="zh-CN" altLang="en-US"/>
              <a:t>时刻的能源价格，</a:t>
            </a:r>
            <a:r>
              <a:rPr lang="en-US" altLang="zh-CN"/>
              <a:t>F(T)</a:t>
            </a:r>
            <a:r>
              <a:rPr lang="zh-CN" altLang="en-US"/>
              <a:t>为</a:t>
            </a:r>
            <a:r>
              <a:rPr lang="en-US" altLang="zh-CN"/>
              <a:t>T</a:t>
            </a:r>
            <a:r>
              <a:rPr lang="zh-CN" altLang="en-US"/>
              <a:t>时刻使用的能源数量</a:t>
            </a:r>
            <a:endParaRPr lang="zh-CN" altLang="en-US"/>
          </a:p>
        </p:txBody>
      </p:sp>
      <p:sp>
        <p:nvSpPr>
          <p:cNvPr id="19" name="文本框 18"/>
          <p:cNvSpPr txBox="1"/>
          <p:nvPr/>
        </p:nvSpPr>
        <p:spPr>
          <a:xfrm>
            <a:off x="1186180" y="1268095"/>
            <a:ext cx="9716770" cy="1753235"/>
          </a:xfrm>
          <a:prstGeom prst="rect">
            <a:avLst/>
          </a:prstGeom>
          <a:noFill/>
        </p:spPr>
        <p:txBody>
          <a:bodyPr wrap="square" rtlCol="0">
            <a:spAutoFit/>
          </a:bodyPr>
          <a:p>
            <a:r>
              <a:rPr lang="zh-CN" altLang="en-US"/>
              <a:t>首先</a:t>
            </a:r>
            <a:r>
              <a:rPr lang="zh-CN" altLang="en-US"/>
              <a:t>为离网绿色数据中心定义了以下电力需求和供应：</a:t>
            </a:r>
            <a:endParaRPr lang="zh-CN" altLang="en-US"/>
          </a:p>
          <a:p>
            <a:r>
              <a:rPr lang="zh-CN" altLang="en-US"/>
              <a:t>D(t) =时间t时数据中心的总电力需求。</a:t>
            </a:r>
            <a:endParaRPr lang="zh-CN" altLang="en-US"/>
          </a:p>
          <a:p>
            <a:r>
              <a:rPr lang="zh-CN" altLang="en-US"/>
              <a:t>R(t) =时间t时可再生能源(太阳能和风能)发电机的总电力供应。</a:t>
            </a:r>
            <a:endParaRPr lang="zh-CN" altLang="en-US"/>
          </a:p>
          <a:p>
            <a:r>
              <a:rPr lang="zh-CN" altLang="en-US"/>
              <a:t>F(t) =时间t时化石燃料发电机的总电力供应</a:t>
            </a:r>
            <a:endParaRPr lang="zh-CN" altLang="en-US"/>
          </a:p>
          <a:p>
            <a:r>
              <a:rPr lang="zh-CN" altLang="en-US"/>
              <a:t>假设</a:t>
            </a:r>
            <a:r>
              <a:rPr lang="zh-CN" altLang="en-US"/>
              <a:t>忽略不间断电源系统的影响，该系统仅提供短期备份以确保不间断供电，则电力需求和电力供应之间的简化关系可表示为</a:t>
            </a:r>
            <a:endParaRPr lang="zh-CN" altLang="en-US"/>
          </a:p>
        </p:txBody>
      </p:sp>
      <p:pic>
        <p:nvPicPr>
          <p:cNvPr id="20" name="图片 19"/>
          <p:cNvPicPr>
            <a:picLocks noChangeAspect="1"/>
          </p:cNvPicPr>
          <p:nvPr/>
        </p:nvPicPr>
        <p:blipFill>
          <a:blip r:embed="rId2"/>
          <a:stretch>
            <a:fillRect/>
          </a:stretch>
        </p:blipFill>
        <p:spPr>
          <a:xfrm>
            <a:off x="3152140" y="3075305"/>
            <a:ext cx="3832860" cy="706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99110" y="68496"/>
            <a:ext cx="11193780" cy="521970"/>
            <a:chOff x="1821" y="784"/>
            <a:chExt cx="17628" cy="822"/>
          </a:xfrm>
        </p:grpSpPr>
        <p:grpSp>
          <p:nvGrpSpPr>
            <p:cNvPr id="15" name="组合 14"/>
            <p:cNvGrpSpPr/>
            <p:nvPr/>
          </p:nvGrpSpPr>
          <p:grpSpPr>
            <a:xfrm>
              <a:off x="8807" y="784"/>
              <a:ext cx="10643" cy="822"/>
              <a:chOff x="8495" y="784"/>
              <a:chExt cx="10643" cy="822"/>
            </a:xfrm>
          </p:grpSpPr>
          <p:sp>
            <p:nvSpPr>
              <p:cNvPr id="17" name="文本框 18"/>
              <p:cNvSpPr/>
              <p:nvPr/>
            </p:nvSpPr>
            <p:spPr>
              <a:xfrm>
                <a:off x="8495" y="784"/>
                <a:ext cx="252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问题建模</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8" name="直接连接符 17"/>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307465" y="5494655"/>
            <a:ext cx="9352280" cy="368300"/>
          </a:xfrm>
          <a:prstGeom prst="rect">
            <a:avLst/>
          </a:prstGeom>
          <a:noFill/>
        </p:spPr>
        <p:txBody>
          <a:bodyPr wrap="square" rtlCol="0">
            <a:spAutoFit/>
          </a:bodyPr>
          <a:p>
            <a:r>
              <a:rPr lang="zh-CN" altLang="en-US"/>
              <a:t>上式即为当R(t)=0时，最小化E的计算公式，</a:t>
            </a:r>
            <a:endParaRPr lang="zh-CN" altLang="en-US"/>
          </a:p>
        </p:txBody>
      </p:sp>
      <p:pic>
        <p:nvPicPr>
          <p:cNvPr id="4" name="图片 3"/>
          <p:cNvPicPr>
            <a:picLocks noChangeAspect="1"/>
          </p:cNvPicPr>
          <p:nvPr/>
        </p:nvPicPr>
        <p:blipFill>
          <a:blip r:embed="rId1"/>
          <a:stretch>
            <a:fillRect/>
          </a:stretch>
        </p:blipFill>
        <p:spPr>
          <a:xfrm>
            <a:off x="3870960" y="4513580"/>
            <a:ext cx="4028440" cy="864235"/>
          </a:xfrm>
          <a:prstGeom prst="rect">
            <a:avLst/>
          </a:prstGeom>
        </p:spPr>
      </p:pic>
      <p:pic>
        <p:nvPicPr>
          <p:cNvPr id="5" name="图片 4"/>
          <p:cNvPicPr>
            <a:picLocks noChangeAspect="1"/>
          </p:cNvPicPr>
          <p:nvPr/>
        </p:nvPicPr>
        <p:blipFill>
          <a:blip r:embed="rId2"/>
          <a:stretch>
            <a:fillRect/>
          </a:stretch>
        </p:blipFill>
        <p:spPr>
          <a:xfrm>
            <a:off x="3061335" y="948690"/>
            <a:ext cx="4116705" cy="711200"/>
          </a:xfrm>
          <a:prstGeom prst="rect">
            <a:avLst/>
          </a:prstGeom>
        </p:spPr>
      </p:pic>
      <p:sp>
        <p:nvSpPr>
          <p:cNvPr id="7" name="文本框 6"/>
          <p:cNvSpPr txBox="1"/>
          <p:nvPr/>
        </p:nvSpPr>
        <p:spPr>
          <a:xfrm>
            <a:off x="1307465" y="1751330"/>
            <a:ext cx="8013065" cy="368300"/>
          </a:xfrm>
          <a:prstGeom prst="rect">
            <a:avLst/>
          </a:prstGeom>
          <a:noFill/>
        </p:spPr>
        <p:txBody>
          <a:bodyPr wrap="square" rtlCol="0">
            <a:spAutoFit/>
          </a:bodyPr>
          <a:p>
            <a:r>
              <a:rPr lang="zh-CN" altLang="en-US"/>
              <a:t>然后用上面的公式来计算服务器的使用率：</a:t>
            </a:r>
            <a:endParaRPr lang="zh-CN" altLang="en-US"/>
          </a:p>
        </p:txBody>
      </p:sp>
      <p:pic>
        <p:nvPicPr>
          <p:cNvPr id="8" name="图片 7"/>
          <p:cNvPicPr>
            <a:picLocks noChangeAspect="1"/>
          </p:cNvPicPr>
          <p:nvPr/>
        </p:nvPicPr>
        <p:blipFill>
          <a:blip r:embed="rId3"/>
          <a:stretch>
            <a:fillRect/>
          </a:stretch>
        </p:blipFill>
        <p:spPr>
          <a:xfrm>
            <a:off x="3061335" y="2296795"/>
            <a:ext cx="3322320" cy="612775"/>
          </a:xfrm>
          <a:prstGeom prst="rect">
            <a:avLst/>
          </a:prstGeom>
        </p:spPr>
      </p:pic>
      <p:sp>
        <p:nvSpPr>
          <p:cNvPr id="13" name="文本框 12"/>
          <p:cNvSpPr txBox="1"/>
          <p:nvPr/>
        </p:nvSpPr>
        <p:spPr>
          <a:xfrm>
            <a:off x="1307465" y="2988310"/>
            <a:ext cx="8611235" cy="922020"/>
          </a:xfrm>
          <a:prstGeom prst="rect">
            <a:avLst/>
          </a:prstGeom>
          <a:noFill/>
        </p:spPr>
        <p:txBody>
          <a:bodyPr wrap="square" rtlCol="0">
            <a:spAutoFit/>
          </a:bodyPr>
          <a:p>
            <a:r>
              <a:rPr lang="zh-CN" altLang="en-US"/>
              <a:t>上式中</a:t>
            </a:r>
            <a:r>
              <a:rPr lang="en-US" altLang="zh-CN"/>
              <a:t>C</a:t>
            </a:r>
            <a:r>
              <a:rPr lang="zh-CN" altLang="en-US"/>
              <a:t>表示为每台服务器的最大计算处理能力。</a:t>
            </a:r>
            <a:r>
              <a:rPr lang="zh-CN" altLang="en-US"/>
              <a:t>再定义</a:t>
            </a:r>
            <a:r>
              <a:rPr lang="en-US" altLang="zh-CN"/>
              <a:t>Didle</a:t>
            </a:r>
            <a:r>
              <a:rPr lang="zh-CN" altLang="en-US"/>
              <a:t>为物理服务器空闲时的功耗，Dpeak表示物理服务器100%忙碌时的功耗，根据观察后发现服务器的使用率与能耗呈线性关系，建立如下公式计算</a:t>
            </a:r>
            <a:r>
              <a:rPr lang="en-US" altLang="zh-CN"/>
              <a:t>t</a:t>
            </a:r>
            <a:r>
              <a:rPr lang="zh-CN" altLang="en-US"/>
              <a:t>时刻数据中心的总能耗：</a:t>
            </a:r>
            <a:endParaRPr lang="zh-CN" altLang="en-US"/>
          </a:p>
        </p:txBody>
      </p:sp>
      <p:pic>
        <p:nvPicPr>
          <p:cNvPr id="19" name="图片 18"/>
          <p:cNvPicPr>
            <a:picLocks noChangeAspect="1"/>
          </p:cNvPicPr>
          <p:nvPr/>
        </p:nvPicPr>
        <p:blipFill>
          <a:blip r:embed="rId4"/>
          <a:stretch>
            <a:fillRect/>
          </a:stretch>
        </p:blipFill>
        <p:spPr>
          <a:xfrm>
            <a:off x="2781935" y="3910330"/>
            <a:ext cx="3293110" cy="603250"/>
          </a:xfrm>
          <a:prstGeom prst="rect">
            <a:avLst/>
          </a:prstGeom>
        </p:spPr>
      </p:pic>
      <p:sp>
        <p:nvSpPr>
          <p:cNvPr id="20" name="文本框 19"/>
          <p:cNvSpPr txBox="1"/>
          <p:nvPr/>
        </p:nvSpPr>
        <p:spPr>
          <a:xfrm>
            <a:off x="1398905" y="590550"/>
            <a:ext cx="7110095" cy="368300"/>
          </a:xfrm>
          <a:prstGeom prst="rect">
            <a:avLst/>
          </a:prstGeom>
          <a:noFill/>
        </p:spPr>
        <p:txBody>
          <a:bodyPr wrap="square" rtlCol="0">
            <a:spAutoFit/>
          </a:bodyPr>
          <a:p>
            <a:r>
              <a:rPr lang="zh-CN" altLang="en-US">
                <a:sym typeface="+mn-ea"/>
              </a:rPr>
              <a:t>然后建立任务</a:t>
            </a:r>
            <a:r>
              <a:rPr lang="en-US" altLang="zh-CN">
                <a:sym typeface="+mn-ea"/>
              </a:rPr>
              <a:t>x</a:t>
            </a:r>
            <a:r>
              <a:rPr lang="zh-CN" altLang="en-US">
                <a:sym typeface="+mn-ea"/>
              </a:rPr>
              <a:t>、虚拟机</a:t>
            </a:r>
            <a:r>
              <a:rPr lang="en-US" altLang="zh-CN">
                <a:sym typeface="+mn-ea"/>
              </a:rPr>
              <a:t>v</a:t>
            </a:r>
            <a:r>
              <a:rPr lang="zh-CN" altLang="en-US">
                <a:sym typeface="+mn-ea"/>
              </a:rPr>
              <a:t>，服务器</a:t>
            </a:r>
            <a:r>
              <a:rPr lang="en-US" altLang="zh-CN">
                <a:sym typeface="+mn-ea"/>
              </a:rPr>
              <a:t>s</a:t>
            </a:r>
            <a:r>
              <a:rPr lang="zh-CN" altLang="en-US">
                <a:sym typeface="+mn-ea"/>
              </a:rPr>
              <a:t>三者之间的关系公式：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837216" y="2541765"/>
            <a:ext cx="2644060" cy="2686683"/>
          </a:xfrm>
          <a:prstGeom prst="ellipse">
            <a:avLst/>
          </a:prstGeom>
          <a:noFill/>
          <a:ln w="12700">
            <a:solidFill>
              <a:srgbClr val="59595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 name="直接连接符 2"/>
          <p:cNvCxnSpPr>
            <a:stCxn id="9" idx="6"/>
            <a:endCxn id="2" idx="1"/>
          </p:cNvCxnSpPr>
          <p:nvPr/>
        </p:nvCxnSpPr>
        <p:spPr>
          <a:xfrm>
            <a:off x="3764039" y="2391861"/>
            <a:ext cx="1460500" cy="543560"/>
          </a:xfrm>
          <a:prstGeom prst="line">
            <a:avLst/>
          </a:prstGeom>
          <a:ln w="12700">
            <a:solidFill>
              <a:srgbClr val="595959"/>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2" idx="7"/>
          </p:cNvCxnSpPr>
          <p:nvPr/>
        </p:nvCxnSpPr>
        <p:spPr>
          <a:xfrm flipV="1">
            <a:off x="7094062" y="2344853"/>
            <a:ext cx="1289447" cy="572588"/>
          </a:xfrm>
          <a:prstGeom prst="line">
            <a:avLst/>
          </a:prstGeom>
          <a:ln w="12700">
            <a:solidFill>
              <a:srgbClr val="595959"/>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2" idx="5"/>
          </p:cNvCxnSpPr>
          <p:nvPr/>
        </p:nvCxnSpPr>
        <p:spPr>
          <a:xfrm>
            <a:off x="7094062" y="4816577"/>
            <a:ext cx="1198912" cy="605467"/>
          </a:xfrm>
          <a:prstGeom prst="line">
            <a:avLst/>
          </a:prstGeom>
          <a:ln w="12700">
            <a:solidFill>
              <a:srgbClr val="595959"/>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952509" y="1986096"/>
            <a:ext cx="811530" cy="811530"/>
            <a:chOff x="173624" y="2446020"/>
            <a:chExt cx="811530" cy="811530"/>
          </a:xfrm>
        </p:grpSpPr>
        <p:sp>
          <p:nvSpPr>
            <p:cNvPr id="9" name="椭圆 8"/>
            <p:cNvSpPr/>
            <p:nvPr/>
          </p:nvSpPr>
          <p:spPr>
            <a:xfrm>
              <a:off x="173624" y="2446020"/>
              <a:ext cx="811530" cy="811530"/>
            </a:xfrm>
            <a:prstGeom prst="ellipse">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Freeform 80"/>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rgbClr val="595959"/>
            </a:solidFill>
            <a:ln>
              <a:noFill/>
            </a:ln>
          </p:spPr>
          <p:txBody>
            <a:bodyPr vert="horz" wrap="square" lIns="68571" tIns="34286" rIns="68571" bIns="34286" numCol="1" anchor="t" anchorCtr="0" compatLnSpc="1"/>
            <a:lstStyle/>
            <a:p>
              <a:pPr defTabSz="685165"/>
              <a:endParaRPr 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8292974" y="5164768"/>
            <a:ext cx="811530" cy="811530"/>
            <a:chOff x="9410188" y="4572000"/>
            <a:chExt cx="811530" cy="811530"/>
          </a:xfrm>
        </p:grpSpPr>
        <p:sp>
          <p:nvSpPr>
            <p:cNvPr id="15" name="椭圆 14"/>
            <p:cNvSpPr/>
            <p:nvPr/>
          </p:nvSpPr>
          <p:spPr>
            <a:xfrm>
              <a:off x="9410188" y="4572000"/>
              <a:ext cx="811530" cy="811530"/>
            </a:xfrm>
            <a:prstGeom prst="ellipse">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Freeform 75"/>
            <p:cNvSpPr>
              <a:spLocks noEditPoints="1"/>
            </p:cNvSpPr>
            <p:nvPr/>
          </p:nvSpPr>
          <p:spPr bwMode="auto">
            <a:xfrm>
              <a:off x="9571033" y="4717103"/>
              <a:ext cx="489841" cy="521324"/>
            </a:xfrm>
            <a:custGeom>
              <a:avLst/>
              <a:gdLst>
                <a:gd name="T0" fmla="*/ 145 w 413"/>
                <a:gd name="T1" fmla="*/ 290 h 440"/>
                <a:gd name="T2" fmla="*/ 104 w 413"/>
                <a:gd name="T3" fmla="*/ 330 h 440"/>
                <a:gd name="T4" fmla="*/ 145 w 413"/>
                <a:gd name="T5" fmla="*/ 371 h 440"/>
                <a:gd name="T6" fmla="*/ 185 w 413"/>
                <a:gd name="T7" fmla="*/ 330 h 440"/>
                <a:gd name="T8" fmla="*/ 145 w 413"/>
                <a:gd name="T9" fmla="*/ 290 h 440"/>
                <a:gd name="T10" fmla="*/ 145 w 413"/>
                <a:gd name="T11" fmla="*/ 356 h 440"/>
                <a:gd name="T12" fmla="*/ 119 w 413"/>
                <a:gd name="T13" fmla="*/ 330 h 440"/>
                <a:gd name="T14" fmla="*/ 145 w 413"/>
                <a:gd name="T15" fmla="*/ 305 h 440"/>
                <a:gd name="T16" fmla="*/ 171 w 413"/>
                <a:gd name="T17" fmla="*/ 330 h 440"/>
                <a:gd name="T18" fmla="*/ 145 w 413"/>
                <a:gd name="T19" fmla="*/ 356 h 440"/>
                <a:gd name="T20" fmla="*/ 222 w 413"/>
                <a:gd name="T21" fmla="*/ 358 h 440"/>
                <a:gd name="T22" fmla="*/ 182 w 413"/>
                <a:gd name="T23" fmla="*/ 399 h 440"/>
                <a:gd name="T24" fmla="*/ 222 w 413"/>
                <a:gd name="T25" fmla="*/ 440 h 440"/>
                <a:gd name="T26" fmla="*/ 263 w 413"/>
                <a:gd name="T27" fmla="*/ 399 h 440"/>
                <a:gd name="T28" fmla="*/ 222 w 413"/>
                <a:gd name="T29" fmla="*/ 358 h 440"/>
                <a:gd name="T30" fmla="*/ 222 w 413"/>
                <a:gd name="T31" fmla="*/ 425 h 440"/>
                <a:gd name="T32" fmla="*/ 197 w 413"/>
                <a:gd name="T33" fmla="*/ 399 h 440"/>
                <a:gd name="T34" fmla="*/ 222 w 413"/>
                <a:gd name="T35" fmla="*/ 373 h 440"/>
                <a:gd name="T36" fmla="*/ 248 w 413"/>
                <a:gd name="T37" fmla="*/ 399 h 440"/>
                <a:gd name="T38" fmla="*/ 222 w 413"/>
                <a:gd name="T39" fmla="*/ 425 h 440"/>
                <a:gd name="T40" fmla="*/ 339 w 413"/>
                <a:gd name="T41" fmla="*/ 0 h 440"/>
                <a:gd name="T42" fmla="*/ 74 w 413"/>
                <a:gd name="T43" fmla="*/ 0 h 440"/>
                <a:gd name="T44" fmla="*/ 0 w 413"/>
                <a:gd name="T45" fmla="*/ 74 h 440"/>
                <a:gd name="T46" fmla="*/ 0 w 413"/>
                <a:gd name="T47" fmla="*/ 204 h 440"/>
                <a:gd name="T48" fmla="*/ 74 w 413"/>
                <a:gd name="T49" fmla="*/ 278 h 440"/>
                <a:gd name="T50" fmla="*/ 339 w 413"/>
                <a:gd name="T51" fmla="*/ 278 h 440"/>
                <a:gd name="T52" fmla="*/ 413 w 413"/>
                <a:gd name="T53" fmla="*/ 204 h 440"/>
                <a:gd name="T54" fmla="*/ 413 w 413"/>
                <a:gd name="T55" fmla="*/ 74 h 440"/>
                <a:gd name="T56" fmla="*/ 339 w 413"/>
                <a:gd name="T57" fmla="*/ 0 h 440"/>
                <a:gd name="T58" fmla="*/ 398 w 413"/>
                <a:gd name="T59" fmla="*/ 204 h 440"/>
                <a:gd name="T60" fmla="*/ 339 w 413"/>
                <a:gd name="T61" fmla="*/ 263 h 440"/>
                <a:gd name="T62" fmla="*/ 74 w 413"/>
                <a:gd name="T63" fmla="*/ 263 h 440"/>
                <a:gd name="T64" fmla="*/ 14 w 413"/>
                <a:gd name="T65" fmla="*/ 204 h 440"/>
                <a:gd name="T66" fmla="*/ 14 w 413"/>
                <a:gd name="T67" fmla="*/ 74 h 440"/>
                <a:gd name="T68" fmla="*/ 74 w 413"/>
                <a:gd name="T69" fmla="*/ 15 h 440"/>
                <a:gd name="T70" fmla="*/ 339 w 413"/>
                <a:gd name="T71" fmla="*/ 15 h 440"/>
                <a:gd name="T72" fmla="*/ 398 w 413"/>
                <a:gd name="T73" fmla="*/ 74 h 440"/>
                <a:gd name="T74" fmla="*/ 398 w 413"/>
                <a:gd name="T75" fmla="*/ 20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 h="440">
                  <a:moveTo>
                    <a:pt x="145" y="290"/>
                  </a:moveTo>
                  <a:cubicBezTo>
                    <a:pt x="122" y="290"/>
                    <a:pt x="104" y="308"/>
                    <a:pt x="104" y="330"/>
                  </a:cubicBezTo>
                  <a:cubicBezTo>
                    <a:pt x="104" y="353"/>
                    <a:pt x="122" y="371"/>
                    <a:pt x="145" y="371"/>
                  </a:cubicBezTo>
                  <a:cubicBezTo>
                    <a:pt x="167" y="371"/>
                    <a:pt x="185" y="353"/>
                    <a:pt x="185" y="330"/>
                  </a:cubicBezTo>
                  <a:cubicBezTo>
                    <a:pt x="185" y="308"/>
                    <a:pt x="167" y="290"/>
                    <a:pt x="145" y="290"/>
                  </a:cubicBezTo>
                  <a:close/>
                  <a:moveTo>
                    <a:pt x="145" y="356"/>
                  </a:moveTo>
                  <a:cubicBezTo>
                    <a:pt x="131" y="356"/>
                    <a:pt x="119" y="345"/>
                    <a:pt x="119" y="330"/>
                  </a:cubicBezTo>
                  <a:cubicBezTo>
                    <a:pt x="119" y="316"/>
                    <a:pt x="131" y="305"/>
                    <a:pt x="145" y="305"/>
                  </a:cubicBezTo>
                  <a:cubicBezTo>
                    <a:pt x="159" y="305"/>
                    <a:pt x="171" y="316"/>
                    <a:pt x="171" y="330"/>
                  </a:cubicBezTo>
                  <a:cubicBezTo>
                    <a:pt x="171" y="345"/>
                    <a:pt x="159" y="356"/>
                    <a:pt x="145" y="356"/>
                  </a:cubicBezTo>
                  <a:close/>
                  <a:moveTo>
                    <a:pt x="222" y="358"/>
                  </a:moveTo>
                  <a:cubicBezTo>
                    <a:pt x="200" y="358"/>
                    <a:pt x="182" y="377"/>
                    <a:pt x="182" y="399"/>
                  </a:cubicBezTo>
                  <a:cubicBezTo>
                    <a:pt x="182" y="421"/>
                    <a:pt x="200" y="440"/>
                    <a:pt x="222" y="440"/>
                  </a:cubicBezTo>
                  <a:cubicBezTo>
                    <a:pt x="245" y="440"/>
                    <a:pt x="263" y="421"/>
                    <a:pt x="263" y="399"/>
                  </a:cubicBezTo>
                  <a:cubicBezTo>
                    <a:pt x="263" y="377"/>
                    <a:pt x="245" y="358"/>
                    <a:pt x="222" y="358"/>
                  </a:cubicBezTo>
                  <a:close/>
                  <a:moveTo>
                    <a:pt x="222" y="425"/>
                  </a:moveTo>
                  <a:cubicBezTo>
                    <a:pt x="208" y="425"/>
                    <a:pt x="197" y="413"/>
                    <a:pt x="197" y="399"/>
                  </a:cubicBezTo>
                  <a:cubicBezTo>
                    <a:pt x="197" y="385"/>
                    <a:pt x="208" y="373"/>
                    <a:pt x="222" y="373"/>
                  </a:cubicBezTo>
                  <a:cubicBezTo>
                    <a:pt x="237" y="373"/>
                    <a:pt x="248" y="385"/>
                    <a:pt x="248" y="399"/>
                  </a:cubicBezTo>
                  <a:cubicBezTo>
                    <a:pt x="248" y="413"/>
                    <a:pt x="237" y="425"/>
                    <a:pt x="222" y="425"/>
                  </a:cubicBezTo>
                  <a:close/>
                  <a:moveTo>
                    <a:pt x="339" y="0"/>
                  </a:moveTo>
                  <a:cubicBezTo>
                    <a:pt x="74" y="0"/>
                    <a:pt x="74" y="0"/>
                    <a:pt x="74" y="0"/>
                  </a:cubicBezTo>
                  <a:cubicBezTo>
                    <a:pt x="33" y="0"/>
                    <a:pt x="0" y="33"/>
                    <a:pt x="0" y="74"/>
                  </a:cubicBezTo>
                  <a:cubicBezTo>
                    <a:pt x="0" y="204"/>
                    <a:pt x="0" y="204"/>
                    <a:pt x="0" y="204"/>
                  </a:cubicBezTo>
                  <a:cubicBezTo>
                    <a:pt x="0" y="245"/>
                    <a:pt x="33" y="278"/>
                    <a:pt x="74" y="278"/>
                  </a:cubicBezTo>
                  <a:cubicBezTo>
                    <a:pt x="339" y="278"/>
                    <a:pt x="339" y="278"/>
                    <a:pt x="339" y="278"/>
                  </a:cubicBezTo>
                  <a:cubicBezTo>
                    <a:pt x="380" y="278"/>
                    <a:pt x="413" y="245"/>
                    <a:pt x="413" y="204"/>
                  </a:cubicBezTo>
                  <a:cubicBezTo>
                    <a:pt x="413" y="74"/>
                    <a:pt x="413" y="74"/>
                    <a:pt x="413" y="74"/>
                  </a:cubicBezTo>
                  <a:cubicBezTo>
                    <a:pt x="413" y="33"/>
                    <a:pt x="380" y="0"/>
                    <a:pt x="339" y="0"/>
                  </a:cubicBezTo>
                  <a:close/>
                  <a:moveTo>
                    <a:pt x="398" y="204"/>
                  </a:moveTo>
                  <a:cubicBezTo>
                    <a:pt x="398" y="237"/>
                    <a:pt x="372" y="263"/>
                    <a:pt x="339" y="263"/>
                  </a:cubicBezTo>
                  <a:cubicBezTo>
                    <a:pt x="74" y="263"/>
                    <a:pt x="74" y="263"/>
                    <a:pt x="74" y="263"/>
                  </a:cubicBezTo>
                  <a:cubicBezTo>
                    <a:pt x="41" y="263"/>
                    <a:pt x="14" y="237"/>
                    <a:pt x="14" y="204"/>
                  </a:cubicBezTo>
                  <a:cubicBezTo>
                    <a:pt x="14" y="74"/>
                    <a:pt x="14" y="74"/>
                    <a:pt x="14" y="74"/>
                  </a:cubicBezTo>
                  <a:cubicBezTo>
                    <a:pt x="14" y="41"/>
                    <a:pt x="41" y="15"/>
                    <a:pt x="74" y="15"/>
                  </a:cubicBezTo>
                  <a:cubicBezTo>
                    <a:pt x="339" y="15"/>
                    <a:pt x="339" y="15"/>
                    <a:pt x="339" y="15"/>
                  </a:cubicBezTo>
                  <a:cubicBezTo>
                    <a:pt x="372" y="15"/>
                    <a:pt x="398" y="41"/>
                    <a:pt x="398" y="74"/>
                  </a:cubicBezTo>
                  <a:lnTo>
                    <a:pt x="398" y="204"/>
                  </a:lnTo>
                  <a:close/>
                </a:path>
              </a:pathLst>
            </a:custGeom>
            <a:solidFill>
              <a:schemeClr val="bg1">
                <a:lumMod val="50000"/>
              </a:schemeClr>
            </a:solidFill>
            <a:ln>
              <a:noFill/>
            </a:ln>
          </p:spPr>
          <p:txBody>
            <a:bodyPr vert="horz" wrap="square" lIns="68571" tIns="34286" rIns="68571" bIns="34286" numCol="1" anchor="t" anchorCtr="0" compatLnSpc="1"/>
            <a:lstStyle/>
            <a:p>
              <a:pPr defTabSz="685165"/>
              <a:endParaRPr 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395633" y="1852011"/>
            <a:ext cx="811530" cy="811530"/>
            <a:chOff x="4194439" y="3343275"/>
            <a:chExt cx="811530" cy="811530"/>
          </a:xfrm>
        </p:grpSpPr>
        <p:sp>
          <p:nvSpPr>
            <p:cNvPr id="21" name="椭圆 20"/>
            <p:cNvSpPr/>
            <p:nvPr/>
          </p:nvSpPr>
          <p:spPr>
            <a:xfrm>
              <a:off x="4194439" y="3343275"/>
              <a:ext cx="811530" cy="811530"/>
            </a:xfrm>
            <a:prstGeom prst="ellipse">
              <a:avLst/>
            </a:prstGeom>
            <a:noFill/>
            <a:ln w="6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Freeform 18"/>
            <p:cNvSpPr>
              <a:spLocks noEditPoints="1"/>
            </p:cNvSpPr>
            <p:nvPr/>
          </p:nvSpPr>
          <p:spPr bwMode="black">
            <a:xfrm>
              <a:off x="4418472" y="3514349"/>
              <a:ext cx="400708" cy="488859"/>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lumMod val="50000"/>
              </a:schemeClr>
            </a:solidFill>
            <a:ln>
              <a:noFill/>
            </a:ln>
          </p:spPr>
          <p:txBody>
            <a:bodyPr vert="horz" wrap="square" lIns="82305" tIns="41153" rIns="82305" bIns="41153" numCol="1" anchor="t" anchorCtr="0" compatLnSpc="1"/>
            <a:lstStyle/>
            <a:p>
              <a:endParaRPr lang="en-US" sz="1000" dirty="0">
                <a:latin typeface="微软雅黑" panose="020B0503020204020204" pitchFamily="34" charset="-122"/>
                <a:ea typeface="微软雅黑" panose="020B0503020204020204" pitchFamily="34" charset="-122"/>
              </a:endParaRPr>
            </a:p>
          </p:txBody>
        </p:sp>
      </p:grpSp>
      <p:sp>
        <p:nvSpPr>
          <p:cNvPr id="52" name="矩形 51"/>
          <p:cNvSpPr/>
          <p:nvPr/>
        </p:nvSpPr>
        <p:spPr>
          <a:xfrm>
            <a:off x="312420" y="2157095"/>
            <a:ext cx="2553335" cy="2546985"/>
          </a:xfrm>
          <a:prstGeom prst="rect">
            <a:avLst/>
          </a:prstGeom>
        </p:spPr>
        <p:txBody>
          <a:bodyPr wrap="square">
            <a:spAutoFit/>
          </a:bodyPr>
          <a:lstStyle/>
          <a:p>
            <a:pPr algn="r">
              <a:lnSpc>
                <a:spcPct val="114000"/>
              </a:lnSpc>
            </a:pPr>
            <a:r>
              <a:rPr lang="en-US" altLang="zh-CN" sz="1400" dirty="0">
                <a:solidFill>
                  <a:schemeClr val="tx1">
                    <a:lumMod val="85000"/>
                    <a:lumOff val="15000"/>
                  </a:schemeClr>
                </a:solidFill>
                <a:latin typeface="Century Gothic" panose="020B0502020202020204" pitchFamily="34" charset="0"/>
              </a:rPr>
              <a:t>即使化石燃料价格P(t)保持不变，所有任务都提前知道，与(4)</a:t>
            </a:r>
            <a:r>
              <a:rPr lang="zh-CN" altLang="en-US" sz="1400" dirty="0">
                <a:solidFill>
                  <a:schemeClr val="tx1">
                    <a:lumMod val="85000"/>
                    <a:lumOff val="15000"/>
                  </a:schemeClr>
                </a:solidFill>
                <a:latin typeface="Century Gothic" panose="020B0502020202020204" pitchFamily="34" charset="0"/>
              </a:rPr>
              <a:t>式</a:t>
            </a:r>
            <a:r>
              <a:rPr lang="en-US" altLang="zh-CN" sz="1400" dirty="0">
                <a:solidFill>
                  <a:schemeClr val="tx1">
                    <a:lumMod val="85000"/>
                    <a:lumOff val="15000"/>
                  </a:schemeClr>
                </a:solidFill>
                <a:latin typeface="Century Gothic" panose="020B0502020202020204" pitchFamily="34" charset="0"/>
              </a:rPr>
              <a:t>关联的优化问题是一个已知为NP难的整数规划问题</a:t>
            </a:r>
            <a:r>
              <a:rPr lang="zh-CN" altLang="en-US" sz="1400" dirty="0">
                <a:solidFill>
                  <a:schemeClr val="tx1">
                    <a:lumMod val="85000"/>
                    <a:lumOff val="15000"/>
                  </a:schemeClr>
                </a:solidFill>
                <a:latin typeface="Century Gothic" panose="020B0502020202020204" pitchFamily="34" charset="0"/>
              </a:rPr>
              <a:t>。</a:t>
            </a:r>
            <a:r>
              <a:rPr lang="en-US" altLang="zh-CN" sz="1400" dirty="0">
                <a:solidFill>
                  <a:schemeClr val="tx1">
                    <a:lumMod val="85000"/>
                    <a:lumOff val="15000"/>
                  </a:schemeClr>
                </a:solidFill>
                <a:latin typeface="Century Gothic" panose="020B0502020202020204" pitchFamily="34" charset="0"/>
              </a:rPr>
              <a:t>由于没有快速的算法来解决这个优化问题，我们提出了一个贪婪的实时虚拟机分配算法。一旦任务到达数据中心，贪婪算法将立即将相应的虚拟机分配给最小化Eq的特定物理服务器</a:t>
            </a:r>
            <a:endParaRPr lang="en-US" altLang="zh-CN" sz="1400" dirty="0">
              <a:solidFill>
                <a:schemeClr val="tx1">
                  <a:lumMod val="85000"/>
                  <a:lumOff val="15000"/>
                </a:schemeClr>
              </a:solidFill>
              <a:latin typeface="Century Gothic" panose="020B0502020202020204" pitchFamily="34" charset="0"/>
            </a:endParaRPr>
          </a:p>
        </p:txBody>
      </p:sp>
      <p:sp>
        <p:nvSpPr>
          <p:cNvPr id="54" name="矩形 53"/>
          <p:cNvSpPr/>
          <p:nvPr/>
        </p:nvSpPr>
        <p:spPr>
          <a:xfrm>
            <a:off x="9473863" y="1506280"/>
            <a:ext cx="2220110" cy="2056130"/>
          </a:xfrm>
          <a:prstGeom prst="rect">
            <a:avLst/>
          </a:prstGeom>
        </p:spPr>
        <p:txBody>
          <a:bodyPr wrap="square">
            <a:spAutoFit/>
          </a:bodyPr>
          <a:lstStyle/>
          <a:p>
            <a:pPr>
              <a:lnSpc>
                <a:spcPct val="114000"/>
              </a:lnSpc>
            </a:pPr>
            <a:r>
              <a:rPr lang="en-US" altLang="zh-CN" sz="1400" dirty="0">
                <a:solidFill>
                  <a:schemeClr val="tx1">
                    <a:lumMod val="85000"/>
                    <a:lumOff val="15000"/>
                  </a:schemeClr>
                </a:solidFill>
                <a:latin typeface="Century Gothic" panose="020B0502020202020204" pitchFamily="34" charset="0"/>
              </a:rPr>
              <a:t>1.</a:t>
            </a:r>
            <a:r>
              <a:rPr lang="zh-CN" altLang="en-US" sz="1400" dirty="0">
                <a:solidFill>
                  <a:schemeClr val="tx1">
                    <a:lumMod val="85000"/>
                    <a:lumOff val="15000"/>
                  </a:schemeClr>
                </a:solidFill>
                <a:latin typeface="Century Gothic" panose="020B0502020202020204" pitchFamily="34" charset="0"/>
              </a:rPr>
              <a:t>数据中心当前正在处理的任务</a:t>
            </a:r>
            <a:r>
              <a:rPr lang="en-US" altLang="zh-CN" sz="1400" dirty="0">
                <a:solidFill>
                  <a:schemeClr val="tx1">
                    <a:lumMod val="85000"/>
                    <a:lumOff val="15000"/>
                  </a:schemeClr>
                </a:solidFill>
                <a:latin typeface="Century Gothic" panose="020B0502020202020204" pitchFamily="34" charset="0"/>
              </a:rPr>
              <a:t>H(s,v,x)</a:t>
            </a:r>
            <a:endParaRPr lang="en-US" altLang="zh-CN" sz="1400" dirty="0">
              <a:solidFill>
                <a:schemeClr val="tx1">
                  <a:lumMod val="85000"/>
                  <a:lumOff val="15000"/>
                </a:schemeClr>
              </a:solidFill>
              <a:latin typeface="Century Gothic" panose="020B0502020202020204" pitchFamily="34" charset="0"/>
            </a:endParaRPr>
          </a:p>
          <a:p>
            <a:pPr>
              <a:lnSpc>
                <a:spcPct val="114000"/>
              </a:lnSpc>
            </a:pPr>
            <a:r>
              <a:rPr lang="en-US" altLang="zh-CN" sz="1400" dirty="0">
                <a:solidFill>
                  <a:schemeClr val="tx1">
                    <a:lumMod val="85000"/>
                    <a:lumOff val="15000"/>
                  </a:schemeClr>
                </a:solidFill>
                <a:latin typeface="Century Gothic" panose="020B0502020202020204" pitchFamily="34" charset="0"/>
              </a:rPr>
              <a:t>2.P(t)</a:t>
            </a:r>
            <a:endParaRPr lang="en-US" altLang="zh-CN" sz="1400" dirty="0">
              <a:solidFill>
                <a:schemeClr val="tx1">
                  <a:lumMod val="85000"/>
                  <a:lumOff val="15000"/>
                </a:schemeClr>
              </a:solidFill>
              <a:latin typeface="Century Gothic" panose="020B0502020202020204" pitchFamily="34" charset="0"/>
            </a:endParaRPr>
          </a:p>
          <a:p>
            <a:pPr>
              <a:lnSpc>
                <a:spcPct val="114000"/>
              </a:lnSpc>
            </a:pPr>
            <a:r>
              <a:rPr lang="en-US" altLang="zh-CN" sz="1400" dirty="0">
                <a:solidFill>
                  <a:schemeClr val="tx1">
                    <a:lumMod val="85000"/>
                    <a:lumOff val="15000"/>
                  </a:schemeClr>
                </a:solidFill>
                <a:latin typeface="Century Gothic" panose="020B0502020202020204" pitchFamily="34" charset="0"/>
              </a:rPr>
              <a:t>3.新任务对应的Qx</a:t>
            </a:r>
            <a:endParaRPr lang="en-US" altLang="zh-CN" sz="1400" dirty="0">
              <a:solidFill>
                <a:schemeClr val="tx1">
                  <a:lumMod val="85000"/>
                  <a:lumOff val="15000"/>
                </a:schemeClr>
              </a:solidFill>
              <a:latin typeface="Century Gothic" panose="020B0502020202020204" pitchFamily="34" charset="0"/>
            </a:endParaRPr>
          </a:p>
          <a:p>
            <a:pPr>
              <a:lnSpc>
                <a:spcPct val="114000"/>
              </a:lnSpc>
            </a:pPr>
            <a:r>
              <a:rPr lang="en-US" altLang="zh-CN" sz="1400" dirty="0">
                <a:solidFill>
                  <a:schemeClr val="tx1">
                    <a:lumMod val="85000"/>
                    <a:lumOff val="15000"/>
                  </a:schemeClr>
                </a:solidFill>
                <a:latin typeface="Century Gothic" panose="020B0502020202020204" pitchFamily="34" charset="0"/>
              </a:rPr>
              <a:t>4.</a:t>
            </a:r>
            <a:r>
              <a:rPr lang="zh-CN" altLang="en-US" sz="1400" dirty="0">
                <a:solidFill>
                  <a:schemeClr val="tx1">
                    <a:lumMod val="85000"/>
                    <a:lumOff val="15000"/>
                  </a:schemeClr>
                </a:solidFill>
                <a:latin typeface="Century Gothic" panose="020B0502020202020204" pitchFamily="34" charset="0"/>
              </a:rPr>
              <a:t>新任务到达时</a:t>
            </a:r>
            <a:r>
              <a:rPr lang="zh-CN" altLang="en-US" sz="1400" dirty="0">
                <a:solidFill>
                  <a:schemeClr val="tx1">
                    <a:lumMod val="85000"/>
                    <a:lumOff val="15000"/>
                  </a:schemeClr>
                </a:solidFill>
                <a:latin typeface="Century Gothic" panose="020B0502020202020204" pitchFamily="34" charset="0"/>
              </a:rPr>
              <a:t>对应的</a:t>
            </a:r>
            <a:r>
              <a:rPr lang="en-US" altLang="zh-CN" sz="1400" dirty="0">
                <a:solidFill>
                  <a:schemeClr val="tx1">
                    <a:lumMod val="85000"/>
                    <a:lumOff val="15000"/>
                  </a:schemeClr>
                </a:solidFill>
                <a:latin typeface="Century Gothic" panose="020B0502020202020204" pitchFamily="34" charset="0"/>
              </a:rPr>
              <a:t>P(t+1)</a:t>
            </a:r>
            <a:endParaRPr lang="en-US" altLang="zh-CN" sz="1400" dirty="0">
              <a:solidFill>
                <a:schemeClr val="tx1">
                  <a:lumMod val="85000"/>
                  <a:lumOff val="15000"/>
                </a:schemeClr>
              </a:solidFill>
              <a:latin typeface="Century Gothic" panose="020B0502020202020204" pitchFamily="34" charset="0"/>
            </a:endParaRPr>
          </a:p>
          <a:p>
            <a:pPr>
              <a:lnSpc>
                <a:spcPct val="114000"/>
              </a:lnSpc>
            </a:pPr>
            <a:r>
              <a:rPr lang="en-US" altLang="zh-CN" sz="1400" dirty="0">
                <a:solidFill>
                  <a:schemeClr val="tx1">
                    <a:lumMod val="85000"/>
                    <a:lumOff val="15000"/>
                  </a:schemeClr>
                </a:solidFill>
                <a:latin typeface="Century Gothic" panose="020B0502020202020204" pitchFamily="34" charset="0"/>
              </a:rPr>
              <a:t>5.</a:t>
            </a:r>
            <a:r>
              <a:rPr lang="zh-CN" altLang="en-US" sz="1400" dirty="0">
                <a:solidFill>
                  <a:schemeClr val="tx1">
                    <a:lumMod val="85000"/>
                    <a:lumOff val="15000"/>
                  </a:schemeClr>
                </a:solidFill>
                <a:latin typeface="Century Gothic" panose="020B0502020202020204" pitchFamily="34" charset="0"/>
              </a:rPr>
              <a:t>固定值</a:t>
            </a:r>
            <a:r>
              <a:rPr lang="en-US" altLang="zh-CN" sz="1400" dirty="0">
                <a:solidFill>
                  <a:schemeClr val="tx1">
                    <a:lumMod val="85000"/>
                    <a:lumOff val="15000"/>
                  </a:schemeClr>
                </a:solidFill>
                <a:latin typeface="Century Gothic" panose="020B0502020202020204" pitchFamily="34" charset="0"/>
              </a:rPr>
              <a:t>C、Dpeak和Didle。</a:t>
            </a:r>
            <a:endParaRPr lang="en-US" altLang="zh-CN" sz="1400" dirty="0">
              <a:solidFill>
                <a:schemeClr val="tx1">
                  <a:lumMod val="85000"/>
                  <a:lumOff val="15000"/>
                </a:schemeClr>
              </a:solidFill>
              <a:latin typeface="Century Gothic" panose="020B0502020202020204" pitchFamily="34" charset="0"/>
            </a:endParaRPr>
          </a:p>
        </p:txBody>
      </p:sp>
      <p:sp>
        <p:nvSpPr>
          <p:cNvPr id="31" name="文本框 30"/>
          <p:cNvSpPr txBox="1"/>
          <p:nvPr/>
        </p:nvSpPr>
        <p:spPr>
          <a:xfrm>
            <a:off x="0" y="1764332"/>
            <a:ext cx="4837216" cy="46037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算法的目的</a:t>
            </a:r>
            <a:endParaRPr lang="zh-CN" altLang="en-US" sz="2400" b="1"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7766520" y="934063"/>
            <a:ext cx="4837216" cy="46037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输入</a:t>
            </a:r>
            <a:endParaRPr lang="zh-CN" altLang="en-US" sz="2400" b="1"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8025600" y="6108654"/>
            <a:ext cx="4837216" cy="46037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算法流程</a:t>
            </a:r>
            <a:endParaRPr lang="zh-CN" altLang="en-US" sz="2400" b="1" dirty="0">
              <a:latin typeface="微软雅黑" panose="020B0503020204020204" pitchFamily="34" charset="-122"/>
              <a:ea typeface="微软雅黑" panose="020B0503020204020204" pitchFamily="34" charset="-122"/>
            </a:endParaRPr>
          </a:p>
        </p:txBody>
      </p:sp>
      <p:grpSp>
        <p:nvGrpSpPr>
          <p:cNvPr id="48" name="组合 47"/>
          <p:cNvGrpSpPr/>
          <p:nvPr/>
        </p:nvGrpSpPr>
        <p:grpSpPr>
          <a:xfrm>
            <a:off x="499110" y="68496"/>
            <a:ext cx="11194415" cy="521970"/>
            <a:chOff x="1821" y="784"/>
            <a:chExt cx="17629" cy="822"/>
          </a:xfrm>
        </p:grpSpPr>
        <p:grpSp>
          <p:nvGrpSpPr>
            <p:cNvPr id="49" name="组合 48"/>
            <p:cNvGrpSpPr/>
            <p:nvPr/>
          </p:nvGrpSpPr>
          <p:grpSpPr>
            <a:xfrm>
              <a:off x="8498" y="784"/>
              <a:ext cx="10952" cy="822"/>
              <a:chOff x="8186" y="784"/>
              <a:chExt cx="10952" cy="822"/>
            </a:xfrm>
          </p:grpSpPr>
          <p:sp>
            <p:nvSpPr>
              <p:cNvPr id="51" name="文本框 18"/>
              <p:cNvSpPr/>
              <p:nvPr/>
            </p:nvSpPr>
            <p:spPr>
              <a:xfrm>
                <a:off x="8186" y="784"/>
                <a:ext cx="4208" cy="822"/>
              </a:xfrm>
              <a:prstGeom prst="rect">
                <a:avLst/>
              </a:prstGeom>
              <a:noFill/>
              <a:ln w="9525">
                <a:noFill/>
              </a:ln>
            </p:spPr>
            <p:txBody>
              <a:bodyPr wrap="none" anchor="t">
                <a:spAutoFit/>
              </a:bodyPr>
              <a:lstStyle/>
              <a:p>
                <a:pPr lvl="0" algn="l"/>
                <a:r>
                  <a:rPr lang="zh-CN" altLang="en-US" sz="2800" dirty="0">
                    <a:latin typeface="微软雅黑" panose="020B0503020204020204" pitchFamily="34" charset="-122"/>
                    <a:ea typeface="微软雅黑" panose="020B0503020204020204" pitchFamily="34" charset="-122"/>
                    <a:sym typeface="+mn-ea"/>
                  </a:rPr>
                  <a:t>虚拟机分配算法</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56" name="直接连接符 55"/>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5244465" y="3347085"/>
            <a:ext cx="1849755" cy="1076325"/>
          </a:xfrm>
          <a:prstGeom prst="rect">
            <a:avLst/>
          </a:prstGeom>
          <a:noFill/>
        </p:spPr>
        <p:txBody>
          <a:bodyPr wrap="square" rtlCol="0">
            <a:spAutoFit/>
          </a:bodyPr>
          <a:p>
            <a:r>
              <a:rPr lang="zh-CN" altLang="en-US" sz="3200"/>
              <a:t>虚拟机分配算法</a:t>
            </a:r>
            <a:endParaRPr lang="zh-CN" altLang="en-US" sz="3200"/>
          </a:p>
        </p:txBody>
      </p:sp>
      <p:pic>
        <p:nvPicPr>
          <p:cNvPr id="17" name="图片 16"/>
          <p:cNvPicPr>
            <a:picLocks noChangeAspect="1"/>
          </p:cNvPicPr>
          <p:nvPr/>
        </p:nvPicPr>
        <p:blipFill>
          <a:blip r:embed="rId1"/>
          <a:stretch>
            <a:fillRect/>
          </a:stretch>
        </p:blipFill>
        <p:spPr>
          <a:xfrm>
            <a:off x="9234805" y="3634740"/>
            <a:ext cx="2697480" cy="2196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99110" y="68496"/>
            <a:ext cx="11193780" cy="521970"/>
            <a:chOff x="1821" y="784"/>
            <a:chExt cx="17628" cy="822"/>
          </a:xfrm>
        </p:grpSpPr>
        <p:grpSp>
          <p:nvGrpSpPr>
            <p:cNvPr id="15" name="组合 14"/>
            <p:cNvGrpSpPr/>
            <p:nvPr/>
          </p:nvGrpSpPr>
          <p:grpSpPr>
            <a:xfrm>
              <a:off x="8807" y="784"/>
              <a:ext cx="10643" cy="822"/>
              <a:chOff x="8495" y="784"/>
              <a:chExt cx="10643" cy="822"/>
            </a:xfrm>
          </p:grpSpPr>
          <p:sp>
            <p:nvSpPr>
              <p:cNvPr id="17" name="文本框 18"/>
              <p:cNvSpPr/>
              <p:nvPr/>
            </p:nvSpPr>
            <p:spPr>
              <a:xfrm>
                <a:off x="8495" y="784"/>
                <a:ext cx="308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实现与评估</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8" name="直接连接符 17"/>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315720" y="882650"/>
            <a:ext cx="9199880" cy="368300"/>
          </a:xfrm>
          <a:prstGeom prst="rect">
            <a:avLst/>
          </a:prstGeom>
          <a:noFill/>
        </p:spPr>
        <p:txBody>
          <a:bodyPr wrap="square" rtlCol="0">
            <a:spAutoFit/>
          </a:bodyPr>
          <a:p>
            <a:r>
              <a:rPr lang="zh-CN" altLang="en-US"/>
              <a:t>通过对能源价格</a:t>
            </a:r>
            <a:r>
              <a:rPr lang="en-US" altLang="zh-CN"/>
              <a:t>P(t)</a:t>
            </a:r>
            <a:r>
              <a:rPr lang="zh-CN" altLang="en-US"/>
              <a:t>控制变量法，设置一些不同的其他参数，</a:t>
            </a:r>
            <a:r>
              <a:rPr lang="zh-CN" altLang="en-US"/>
              <a:t>进行两组实验来探究效果</a:t>
            </a:r>
            <a:endParaRPr lang="zh-CN" altLang="en-US"/>
          </a:p>
        </p:txBody>
      </p:sp>
      <p:sp>
        <p:nvSpPr>
          <p:cNvPr id="4" name="矩形 3"/>
          <p:cNvSpPr/>
          <p:nvPr/>
        </p:nvSpPr>
        <p:spPr>
          <a:xfrm>
            <a:off x="1307465" y="1336675"/>
            <a:ext cx="3868420" cy="464566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400"/>
              <a:t>实验一：</a:t>
            </a:r>
            <a:endParaRPr lang="zh-CN" altLang="en-US" sz="1400"/>
          </a:p>
          <a:p>
            <a:pPr algn="just"/>
            <a:r>
              <a:rPr lang="zh-CN" altLang="en-US" sz="1400"/>
              <a:t>设定</a:t>
            </a:r>
            <a:r>
              <a:rPr lang="en-US" altLang="zh-CN" sz="1400"/>
              <a:t>Didle</a:t>
            </a:r>
            <a:r>
              <a:rPr lang="zh-CN" altLang="en-US" sz="1400"/>
              <a:t>= 0。0 5, </a:t>
            </a:r>
            <a:r>
              <a:rPr lang="en-US" altLang="zh-CN" sz="1400"/>
              <a:t>Dpeak</a:t>
            </a:r>
            <a:r>
              <a:rPr lang="zh-CN" altLang="en-US" sz="1400"/>
              <a:t>= 3 .0，C = 10，</a:t>
            </a:r>
            <a:r>
              <a:rPr lang="en-US" altLang="zh-CN" sz="1400"/>
              <a:t>M</a:t>
            </a:r>
            <a:r>
              <a:rPr lang="zh-CN" altLang="en-US" sz="1400"/>
              <a:t>，</a:t>
            </a:r>
            <a:r>
              <a:rPr lang="zh-CN" altLang="en-US" sz="1400">
                <a:sym typeface="+mn-ea"/>
              </a:rPr>
              <a:t>对于所有X</a:t>
            </a:r>
            <a:r>
              <a:rPr lang="en-US" altLang="zh-CN" sz="1400">
                <a:sym typeface="+mn-ea"/>
              </a:rPr>
              <a:t>,</a:t>
            </a:r>
            <a:r>
              <a:rPr lang="zh-CN" altLang="en-US" sz="1400"/>
              <a:t>Qx = 2到6之间的随机整数</a:t>
            </a:r>
            <a:r>
              <a:rPr lang="en-US" altLang="zh-CN" sz="1400"/>
              <a:t>,特定类的任务完成时间与对应的Qx相同，两类的任务以随机顺序到达，所有任务的到达遵循泊松过程</a:t>
            </a:r>
            <a:r>
              <a:rPr lang="zh-CN" altLang="en-US" sz="1400"/>
              <a:t>。图2显示了未处于空闲状态的物理服务器的平均数量，图3显示了相对于不同数量的任务(即M)而言，未处于空闲状态的物理服务器的平均利用率。在图2和图3中，我们比较了以下三种不同的设置:</a:t>
            </a:r>
            <a:endParaRPr lang="zh-CN" altLang="en-US" sz="1400"/>
          </a:p>
          <a:p>
            <a:pPr algn="just"/>
            <a:r>
              <a:rPr lang="zh-CN" altLang="en-US" sz="1400"/>
              <a:t>(1)化石燃料的价格保持为常数10.0，</a:t>
            </a:r>
            <a:endParaRPr lang="zh-CN" altLang="en-US" sz="1400"/>
          </a:p>
          <a:p>
            <a:pPr algn="just"/>
            <a:r>
              <a:rPr lang="zh-CN" altLang="en-US" sz="1400"/>
              <a:t>(2)化石燃料的价格在模拟中每单位时间连续增加1%，</a:t>
            </a:r>
            <a:endParaRPr lang="zh-CN" altLang="en-US" sz="1400"/>
          </a:p>
          <a:p>
            <a:pPr algn="just"/>
            <a:r>
              <a:rPr lang="zh-CN" altLang="en-US" sz="1400"/>
              <a:t>(3)化石燃料的价格在模拟中每单位时间连续减少1%</a:t>
            </a:r>
            <a:endParaRPr lang="zh-CN" altLang="en-US" sz="1400"/>
          </a:p>
          <a:p>
            <a:pPr algn="just"/>
            <a:r>
              <a:rPr lang="zh-CN" altLang="en-US" sz="1400"/>
              <a:t>我们发现化石燃料的价格变化影响了活动物理服务器的平均数量和活动物理服务器的平均利用率。价格变化与活动物理服务器的平均数量呈正相关，但与活动物理服务器的平均利用率呈负相关</a:t>
            </a:r>
            <a:endParaRPr lang="zh-CN" altLang="en-US" sz="1400"/>
          </a:p>
          <a:p>
            <a:pPr algn="just"/>
            <a:endParaRPr lang="zh-CN" altLang="en-US" sz="1400"/>
          </a:p>
        </p:txBody>
      </p:sp>
      <p:pic>
        <p:nvPicPr>
          <p:cNvPr id="5" name="图片 4"/>
          <p:cNvPicPr>
            <a:picLocks noChangeAspect="1"/>
          </p:cNvPicPr>
          <p:nvPr/>
        </p:nvPicPr>
        <p:blipFill>
          <a:blip r:embed="rId1"/>
          <a:stretch>
            <a:fillRect/>
          </a:stretch>
        </p:blipFill>
        <p:spPr>
          <a:xfrm>
            <a:off x="7665720" y="1336675"/>
            <a:ext cx="2849880" cy="2522220"/>
          </a:xfrm>
          <a:prstGeom prst="rect">
            <a:avLst/>
          </a:prstGeom>
        </p:spPr>
      </p:pic>
      <p:pic>
        <p:nvPicPr>
          <p:cNvPr id="8" name="图片 7"/>
          <p:cNvPicPr>
            <a:picLocks noChangeAspect="1"/>
          </p:cNvPicPr>
          <p:nvPr/>
        </p:nvPicPr>
        <p:blipFill>
          <a:blip r:embed="rId2"/>
          <a:stretch>
            <a:fillRect/>
          </a:stretch>
        </p:blipFill>
        <p:spPr>
          <a:xfrm>
            <a:off x="7748905" y="3742055"/>
            <a:ext cx="2758440" cy="2240280"/>
          </a:xfrm>
          <a:prstGeom prst="rect">
            <a:avLst/>
          </a:prstGeom>
        </p:spPr>
      </p:pic>
      <p:pic>
        <p:nvPicPr>
          <p:cNvPr id="26" name="图片 25"/>
          <p:cNvPicPr>
            <a:picLocks noChangeAspect="1"/>
          </p:cNvPicPr>
          <p:nvPr/>
        </p:nvPicPr>
        <p:blipFill>
          <a:blip r:embed="rId3"/>
          <a:stretch>
            <a:fillRect/>
          </a:stretch>
        </p:blipFill>
        <p:spPr>
          <a:xfrm>
            <a:off x="7748905" y="5909945"/>
            <a:ext cx="2766060" cy="373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99110" y="68496"/>
            <a:ext cx="11193780" cy="521970"/>
            <a:chOff x="1821" y="784"/>
            <a:chExt cx="17628" cy="822"/>
          </a:xfrm>
        </p:grpSpPr>
        <p:grpSp>
          <p:nvGrpSpPr>
            <p:cNvPr id="15" name="组合 14"/>
            <p:cNvGrpSpPr/>
            <p:nvPr/>
          </p:nvGrpSpPr>
          <p:grpSpPr>
            <a:xfrm>
              <a:off x="8807" y="784"/>
              <a:ext cx="10643" cy="822"/>
              <a:chOff x="8495" y="784"/>
              <a:chExt cx="10643" cy="822"/>
            </a:xfrm>
          </p:grpSpPr>
          <p:sp>
            <p:nvSpPr>
              <p:cNvPr id="17" name="文本框 18"/>
              <p:cNvSpPr/>
              <p:nvPr/>
            </p:nvSpPr>
            <p:spPr>
              <a:xfrm>
                <a:off x="8495" y="784"/>
                <a:ext cx="308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实现与评估</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8" name="直接连接符 17"/>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307465" y="882650"/>
            <a:ext cx="9199880" cy="368300"/>
          </a:xfrm>
          <a:prstGeom prst="rect">
            <a:avLst/>
          </a:prstGeom>
          <a:noFill/>
        </p:spPr>
        <p:txBody>
          <a:bodyPr wrap="square" rtlCol="0">
            <a:spAutoFit/>
          </a:bodyPr>
          <a:p>
            <a:r>
              <a:rPr lang="zh-CN" altLang="en-US"/>
              <a:t>通过对能源价格</a:t>
            </a:r>
            <a:r>
              <a:rPr lang="en-US" altLang="zh-CN"/>
              <a:t>P(t)</a:t>
            </a:r>
            <a:r>
              <a:rPr lang="zh-CN" altLang="en-US"/>
              <a:t>控制变量法，设置一些不同的其他参数，</a:t>
            </a:r>
            <a:r>
              <a:rPr lang="zh-CN" altLang="en-US"/>
              <a:t>进行两组实验来探究效果</a:t>
            </a:r>
            <a:endParaRPr lang="zh-CN" altLang="en-US"/>
          </a:p>
        </p:txBody>
      </p:sp>
      <p:sp>
        <p:nvSpPr>
          <p:cNvPr id="4" name="矩形 3"/>
          <p:cNvSpPr/>
          <p:nvPr/>
        </p:nvSpPr>
        <p:spPr>
          <a:xfrm>
            <a:off x="1398905" y="1311275"/>
            <a:ext cx="3868420" cy="23031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400"/>
              <a:t>实验二</a:t>
            </a:r>
            <a:r>
              <a:rPr lang="zh-CN" altLang="en-US" sz="1400"/>
              <a:t>：</a:t>
            </a:r>
            <a:endParaRPr lang="zh-CN" altLang="en-US" sz="1400"/>
          </a:p>
          <a:p>
            <a:pPr algn="just"/>
            <a:r>
              <a:rPr lang="zh-CN" altLang="en-US" sz="1400"/>
              <a:t>设定</a:t>
            </a:r>
            <a:r>
              <a:rPr lang="en-US" altLang="zh-CN" sz="1400"/>
              <a:t>Didle</a:t>
            </a:r>
            <a:r>
              <a:rPr lang="zh-CN" altLang="en-US" sz="1400"/>
              <a:t>= 0。0 5, </a:t>
            </a:r>
            <a:r>
              <a:rPr lang="en-US" altLang="zh-CN" sz="1400"/>
              <a:t>Dpeak</a:t>
            </a:r>
            <a:r>
              <a:rPr lang="zh-CN" altLang="en-US" sz="1400"/>
              <a:t>= 3 .0，C = 10，X = 2，</a:t>
            </a:r>
            <a:r>
              <a:rPr lang="zh-CN" altLang="en-US" sz="1400">
                <a:sym typeface="+mn-ea"/>
              </a:rPr>
              <a:t>对于所有X</a:t>
            </a:r>
            <a:r>
              <a:rPr lang="en-US" altLang="zh-CN" sz="1400">
                <a:sym typeface="+mn-ea"/>
              </a:rPr>
              <a:t>,</a:t>
            </a:r>
            <a:r>
              <a:rPr lang="zh-CN" altLang="en-US" sz="1400"/>
              <a:t>Qx = 2到6之间的随机整数</a:t>
            </a:r>
            <a:r>
              <a:rPr lang="en-US" altLang="zh-CN" sz="1400"/>
              <a:t>,特定类的任务完成时间与对应的Qx相同，</a:t>
            </a:r>
            <a:r>
              <a:rPr lang="zh-CN" altLang="en-US" sz="1400"/>
              <a:t>其他与实验一相同。</a:t>
            </a:r>
            <a:endParaRPr lang="zh-CN" altLang="en-US" sz="1400"/>
          </a:p>
          <a:p>
            <a:pPr algn="just"/>
            <a:r>
              <a:rPr lang="zh-CN" altLang="en-US" sz="1400"/>
              <a:t>最后发现相同的结果，分析发现所提出的算法对化石燃料价格的变化很敏感，</a:t>
            </a:r>
            <a:endParaRPr lang="zh-CN" altLang="en-US" sz="1400"/>
          </a:p>
        </p:txBody>
      </p:sp>
      <p:pic>
        <p:nvPicPr>
          <p:cNvPr id="13" name="图片 7"/>
          <p:cNvPicPr>
            <a:picLocks noChangeAspect="1"/>
          </p:cNvPicPr>
          <p:nvPr/>
        </p:nvPicPr>
        <p:blipFill>
          <a:blip r:embed="rId1"/>
          <a:stretch>
            <a:fillRect/>
          </a:stretch>
        </p:blipFill>
        <p:spPr>
          <a:xfrm>
            <a:off x="6896100" y="1416685"/>
            <a:ext cx="3056890" cy="2498725"/>
          </a:xfrm>
          <a:prstGeom prst="rect">
            <a:avLst/>
          </a:prstGeom>
          <a:noFill/>
          <a:ln>
            <a:noFill/>
          </a:ln>
        </p:spPr>
      </p:pic>
      <p:pic>
        <p:nvPicPr>
          <p:cNvPr id="3" name="图片 8"/>
          <p:cNvPicPr>
            <a:picLocks noChangeAspect="1"/>
          </p:cNvPicPr>
          <p:nvPr/>
        </p:nvPicPr>
        <p:blipFill>
          <a:blip r:embed="rId2"/>
          <a:stretch>
            <a:fillRect/>
          </a:stretch>
        </p:blipFill>
        <p:spPr>
          <a:xfrm>
            <a:off x="6896100" y="3743960"/>
            <a:ext cx="3056890" cy="26784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alphaModFix amt="50000"/>
            <a:lum/>
          </a:blip>
          <a:srcRect/>
          <a:stretch>
            <a:fillRect l="-17000" r="-17000"/>
          </a:stretch>
        </a:blipFill>
        <a:effectLst/>
      </p:bgPr>
    </p:bg>
    <p:spTree>
      <p:nvGrpSpPr>
        <p:cNvPr id="1" name=""/>
        <p:cNvGrpSpPr/>
        <p:nvPr/>
      </p:nvGrpSpPr>
      <p:grpSpPr>
        <a:xfrm>
          <a:off x="0" y="0"/>
          <a:ext cx="0" cy="0"/>
          <a:chOff x="0" y="0"/>
          <a:chExt cx="0" cy="0"/>
        </a:xfrm>
      </p:grpSpPr>
      <p:sp>
        <p:nvSpPr>
          <p:cNvPr id="11" name="矩形 10"/>
          <p:cNvSpPr/>
          <p:nvPr/>
        </p:nvSpPr>
        <p:spPr>
          <a:xfrm>
            <a:off x="4279709" y="3158424"/>
            <a:ext cx="3048191" cy="430530"/>
          </a:xfrm>
          <a:prstGeom prst="rect">
            <a:avLst/>
          </a:prstGeom>
        </p:spPr>
        <p:txBody>
          <a:bodyPr wrap="square" lIns="0" tIns="0" rIns="0" bIns="0">
            <a:spAutoFit/>
          </a:bodyPr>
          <a:lstStyle/>
          <a:p>
            <a:pPr algn="dist">
              <a:defRPr/>
            </a:pPr>
            <a:r>
              <a:rPr lang="zh-CN" altLang="en-US" sz="28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总结</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矩形 16"/>
          <p:cNvSpPr/>
          <p:nvPr/>
        </p:nvSpPr>
        <p:spPr>
          <a:xfrm>
            <a:off x="4279709" y="3734555"/>
            <a:ext cx="3275640" cy="294568"/>
          </a:xfrm>
          <a:prstGeom prst="rect">
            <a:avLst/>
          </a:prstGeom>
        </p:spPr>
        <p:txBody>
          <a:bodyPr wrap="none">
            <a:spAutoFit/>
          </a:bodyPr>
          <a:lstStyle/>
          <a:p>
            <a:r>
              <a:rPr lang="zh-CN" altLang="en-US" sz="1315" spc="788" dirty="0">
                <a:solidFill>
                  <a:schemeClr val="tx1">
                    <a:lumMod val="95000"/>
                    <a:lumOff val="5000"/>
                  </a:schemeClr>
                </a:solidFill>
                <a:latin typeface="微软雅黑" panose="020B0503020204020204" pitchFamily="34" charset="-122"/>
                <a:ea typeface="微软雅黑" panose="020B0503020204020204" pitchFamily="34" charset="-122"/>
              </a:rPr>
              <a:t>COMPANY PROFILE</a:t>
            </a:r>
            <a:endParaRPr lang="zh-CN" altLang="en-US" sz="1315" spc="788"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Text Placeholder 4"/>
          <p:cNvSpPr txBox="1"/>
          <p:nvPr/>
        </p:nvSpPr>
        <p:spPr>
          <a:xfrm>
            <a:off x="4259672" y="4157998"/>
            <a:ext cx="7517184" cy="7751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201420">
              <a:lnSpc>
                <a:spcPct val="114000"/>
              </a:lnSpc>
              <a:spcBef>
                <a:spcPts val="1315"/>
              </a:spcBef>
              <a:buNone/>
              <a:defRPr/>
            </a:pPr>
            <a:r>
              <a:rPr lang="id-ID" sz="1575" spc="394" dirty="0">
                <a:solidFill>
                  <a:schemeClr val="tx1">
                    <a:lumMod val="95000"/>
                    <a:lumOff val="5000"/>
                  </a:schemeClr>
                </a:solidFill>
                <a:latin typeface="Agency FB" panose="020B0503020202020204" pitchFamily="34" charset="0"/>
                <a:cs typeface="Calibri" panose="020F0502020204030204"/>
              </a:rPr>
              <a:t>Ut wisi enim ad minim veniam, quis nostrud exerci tation</a:t>
            </a:r>
            <a:endParaRPr lang="id-ID" sz="1575" spc="394" dirty="0">
              <a:solidFill>
                <a:schemeClr val="tx1">
                  <a:lumMod val="95000"/>
                  <a:lumOff val="5000"/>
                </a:schemeClr>
              </a:solidFill>
              <a:latin typeface="Agency FB" panose="020B0503020202020204" pitchFamily="34" charset="0"/>
              <a:cs typeface="Calibri" panose="020F0502020204030204"/>
            </a:endParaRPr>
          </a:p>
        </p:txBody>
      </p:sp>
      <p:sp>
        <p:nvSpPr>
          <p:cNvPr id="19" name="矩形 18"/>
          <p:cNvSpPr/>
          <p:nvPr/>
        </p:nvSpPr>
        <p:spPr>
          <a:xfrm>
            <a:off x="3763819" y="2311143"/>
            <a:ext cx="3445425" cy="677108"/>
          </a:xfrm>
          <a:prstGeom prst="rect">
            <a:avLst/>
          </a:prstGeom>
        </p:spPr>
        <p:txBody>
          <a:bodyPr wrap="square" lIns="0" tIns="0" rIns="0" bIns="0">
            <a:spAutoFit/>
          </a:bodyPr>
          <a:lstStyle/>
          <a:p>
            <a:pPr algn="ctr" eaLnBrk="1" hangingPunct="1">
              <a:defRPr/>
            </a:pPr>
            <a:r>
              <a:rPr lang="zh-CN" altLang="en-US" sz="44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第四部份</a:t>
            </a:r>
            <a:endParaRPr lang="zh-CN" altLang="en-US" sz="44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4*#ppt_w"/>
                                          </p:val>
                                        </p:tav>
                                        <p:tav tm="100000">
                                          <p:val>
                                            <p:strVal val="#ppt_w"/>
                                          </p:val>
                                        </p:tav>
                                      </p:tavLst>
                                    </p:anim>
                                    <p:anim calcmode="lin" valueType="num">
                                      <p:cBhvr>
                                        <p:cTn id="8" dur="5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par>
                                <p:cTn id="18" presetID="42" presetClass="entr" presetSubtype="0" fill="hold" grpId="0" nodeType="withEffect">
                                  <p:stCondLst>
                                    <p:cond delay="50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anim calcmode="lin" valueType="num">
                                      <p:cBhvr>
                                        <p:cTn id="21" dur="500" fill="hold"/>
                                        <p:tgtEl>
                                          <p:spTgt spid="18"/>
                                        </p:tgtEl>
                                        <p:attrNameLst>
                                          <p:attrName>ppt_x</p:attrName>
                                        </p:attrNameLst>
                                      </p:cBhvr>
                                      <p:tavLst>
                                        <p:tav tm="0">
                                          <p:val>
                                            <p:strVal val="#ppt_x"/>
                                          </p:val>
                                        </p:tav>
                                        <p:tav tm="100000">
                                          <p:val>
                                            <p:strVal val="#ppt_x"/>
                                          </p:val>
                                        </p:tav>
                                      </p:tavLst>
                                    </p:anim>
                                    <p:anim calcmode="lin" valueType="num">
                                      <p:cBhvr>
                                        <p:cTn id="22" dur="500" fill="hold"/>
                                        <p:tgtEl>
                                          <p:spTgt spid="18"/>
                                        </p:tgtEl>
                                        <p:attrNameLst>
                                          <p:attrName>ppt_y</p:attrName>
                                        </p:attrNameLst>
                                      </p:cBhvr>
                                      <p:tavLst>
                                        <p:tav tm="0">
                                          <p:val>
                                            <p:strVal val="#ppt_y+.1"/>
                                          </p:val>
                                        </p:tav>
                                        <p:tav tm="100000">
                                          <p:val>
                                            <p:strVal val="#ppt_y"/>
                                          </p:val>
                                        </p:tav>
                                      </p:tavLst>
                                    </p:anim>
                                  </p:childTnLst>
                                </p:cTn>
                              </p:par>
                            </p:childTnLst>
                          </p:cTn>
                        </p:par>
                        <p:par>
                          <p:cTn id="23" fill="hold">
                            <p:stCondLst>
                              <p:cond delay="1200"/>
                            </p:stCondLst>
                            <p:childTnLst>
                              <p:par>
                                <p:cTn id="24" presetID="23" presetClass="entr" presetSubtype="32"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strVal val="4*#ppt_w"/>
                                          </p:val>
                                        </p:tav>
                                        <p:tav tm="100000">
                                          <p:val>
                                            <p:strVal val="#ppt_w"/>
                                          </p:val>
                                        </p:tav>
                                      </p:tavLst>
                                    </p:anim>
                                    <p:anim calcmode="lin" valueType="num">
                                      <p:cBhvr>
                                        <p:cTn id="27" dur="500" fill="hold"/>
                                        <p:tgtEl>
                                          <p:spTgt spid="1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99110" y="68496"/>
            <a:ext cx="11193780" cy="521970"/>
            <a:chOff x="1821" y="784"/>
            <a:chExt cx="17628" cy="822"/>
          </a:xfrm>
        </p:grpSpPr>
        <p:grpSp>
          <p:nvGrpSpPr>
            <p:cNvPr id="8" name="组合 7"/>
            <p:cNvGrpSpPr/>
            <p:nvPr/>
          </p:nvGrpSpPr>
          <p:grpSpPr>
            <a:xfrm>
              <a:off x="8807" y="784"/>
              <a:ext cx="10643" cy="822"/>
              <a:chOff x="8495" y="784"/>
              <a:chExt cx="10643" cy="822"/>
            </a:xfrm>
          </p:grpSpPr>
          <p:sp>
            <p:nvSpPr>
              <p:cNvPr id="10" name="文本框 18"/>
              <p:cNvSpPr/>
              <p:nvPr/>
            </p:nvSpPr>
            <p:spPr>
              <a:xfrm>
                <a:off x="8495" y="784"/>
                <a:ext cx="364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能耗优化</a:t>
                </a:r>
                <a:r>
                  <a:rPr lang="zh-CN" altLang="en-US" sz="2800" dirty="0">
                    <a:solidFill>
                      <a:srgbClr val="595959"/>
                    </a:solidFill>
                    <a:latin typeface="Arial" panose="020B0604020202020204"/>
                    <a:ea typeface="微软雅黑" panose="020B0503020204020204" pitchFamily="34" charset="-122"/>
                    <a:sym typeface="Arial" panose="020B0604020202020204"/>
                  </a:rPr>
                  <a:t>总结</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1" name="直接连接符 10"/>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548765" y="1166495"/>
            <a:ext cx="7972425" cy="4799965"/>
          </a:xfrm>
          <a:prstGeom prst="rect">
            <a:avLst/>
          </a:prstGeom>
          <a:noFill/>
        </p:spPr>
        <p:txBody>
          <a:bodyPr wrap="square" rtlCol="0">
            <a:spAutoFit/>
          </a:bodyPr>
          <a:p>
            <a:r>
              <a:rPr lang="en-US" altLang="zh-CN">
                <a:sym typeface="+mn-ea"/>
              </a:rPr>
              <a:t>	</a:t>
            </a:r>
            <a:r>
              <a:rPr lang="zh-CN" altLang="en-US">
                <a:sym typeface="+mn-ea"/>
              </a:rPr>
              <a:t>数据中心耗能的原因是有许多，包括IT设备、照明设备、制冷设备等，本报告中我们着重从IT设备上去总结近年来在数据中心能耗优化上的各种研究，例如</a:t>
            </a:r>
            <a:endParaRPr lang="zh-CN" altLang="en-US"/>
          </a:p>
          <a:p>
            <a:r>
              <a:rPr lang="en-US" altLang="zh-CN"/>
              <a:t>	</a:t>
            </a:r>
            <a:r>
              <a:rPr lang="zh-CN" altLang="en-US"/>
              <a:t>文章</a:t>
            </a:r>
            <a:r>
              <a:rPr lang="zh-CN" altLang="en-US"/>
              <a:t>《云计算数据中心</a:t>
            </a:r>
            <a:r>
              <a:rPr lang="en-US" altLang="zh-CN"/>
              <a:t>HDFS</a:t>
            </a:r>
            <a:r>
              <a:rPr lang="zh-CN" altLang="en-US"/>
              <a:t>差异性存储节能优化算法》从存储策略上对数据中心的能源消耗进行了优化，这种方法对于任何方式供电的数据中心都有帮助，此外，由于其在寻找全局最优解时花费的时间是枚举法的万分之，所以它</a:t>
            </a:r>
            <a:r>
              <a:rPr lang="zh-CN" altLang="en-US"/>
              <a:t>更适用于大规模云计算数据中心应用</a:t>
            </a:r>
            <a:endParaRPr lang="zh-CN" altLang="en-US"/>
          </a:p>
          <a:p>
            <a:pPr algn="just"/>
            <a:r>
              <a:rPr lang="en-US" altLang="zh-CN"/>
              <a:t>	</a:t>
            </a:r>
            <a:r>
              <a:rPr lang="zh-CN" altLang="en-US"/>
              <a:t>文章</a:t>
            </a:r>
            <a:r>
              <a:rPr lang="zh-CN" altLang="en-US"/>
              <a:t>《Elastic Power-Aware Resource Provisioning of Heterogeneous Workloads in Self-Sustainable Datacenters》其主要贡献是接近最优的性能、对动态电源可用性的弹性和改进的系统可靠性。</a:t>
            </a:r>
            <a:endParaRPr lang="zh-CN" altLang="en-US"/>
          </a:p>
          <a:p>
            <a:pPr algn="just"/>
            <a:r>
              <a:rPr lang="en-US" altLang="zh-CN"/>
              <a:t>	</a:t>
            </a:r>
            <a:r>
              <a:rPr lang="zh-CN" altLang="en-US"/>
              <a:t>文章《Cost-Aware Virtual Machine Allocation for Off-Grid </a:t>
            </a:r>
            <a:endParaRPr lang="zh-CN" altLang="en-US"/>
          </a:p>
          <a:p>
            <a:pPr algn="just"/>
            <a:r>
              <a:rPr lang="zh-CN" altLang="en-US"/>
              <a:t>Green Data Centers》的实验规模不大，但是它的实验结果证明了贪心算法对于解决</a:t>
            </a:r>
            <a:r>
              <a:rPr lang="zh-CN" altLang="en-US">
                <a:sym typeface="+mn-ea"/>
              </a:rPr>
              <a:t>离网绿色数据中心的成本感知虚拟机分配问题的NP难的整数规划问题有着较好的效果，有助于离网绿色数据中心的设计和实现。</a:t>
            </a:r>
            <a:endParaRPr lang="zh-CN" altLang="en-US">
              <a:sym typeface="+mn-ea"/>
            </a:endParaRPr>
          </a:p>
          <a:p>
            <a:pPr algn="just"/>
            <a:r>
              <a:rPr lang="en-US" altLang="zh-CN">
                <a:sym typeface="+mn-ea"/>
              </a:rPr>
              <a:t>	</a:t>
            </a:r>
            <a:r>
              <a:rPr lang="zh-CN" altLang="en-US">
                <a:sym typeface="+mn-ea"/>
              </a:rPr>
              <a:t>除此之外，在制冷设备等其他设备上的研究也是必不可少的，总结来说，将来在数据中心能耗优化上的研究对于数据中心发展是十分重要的，对于全球能源危机问题也有一定程度的缓解。</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17000" r="-17000"/>
          </a:stretch>
        </a:blipFill>
        <a:effectLst/>
      </p:bgPr>
    </p:bg>
    <p:spTree>
      <p:nvGrpSpPr>
        <p:cNvPr id="1" name=""/>
        <p:cNvGrpSpPr/>
        <p:nvPr/>
      </p:nvGrpSpPr>
      <p:grpSpPr>
        <a:xfrm>
          <a:off x="0" y="0"/>
          <a:ext cx="0" cy="0"/>
          <a:chOff x="0" y="0"/>
          <a:chExt cx="0" cy="0"/>
        </a:xfrm>
      </p:grpSpPr>
      <p:sp>
        <p:nvSpPr>
          <p:cNvPr id="26" name="文本框 25"/>
          <p:cNvSpPr txBox="1"/>
          <p:nvPr/>
        </p:nvSpPr>
        <p:spPr>
          <a:xfrm>
            <a:off x="3640357" y="2193573"/>
            <a:ext cx="4820550" cy="1038361"/>
          </a:xfrm>
          <a:prstGeom prst="rect">
            <a:avLst/>
          </a:prstGeom>
          <a:noFill/>
        </p:spPr>
        <p:txBody>
          <a:bodyPr wrap="none" rtlCol="0">
            <a:spAutoFit/>
            <a:scene3d>
              <a:camera prst="orthographicFront"/>
              <a:lightRig rig="threePt" dir="t"/>
            </a:scene3d>
            <a:sp3d contourW="12700"/>
          </a:bodyPr>
          <a:lstStyle/>
          <a:p>
            <a:pPr algn="ctr">
              <a:lnSpc>
                <a:spcPct val="120000"/>
              </a:lnSpc>
            </a:pPr>
            <a:r>
              <a:rPr lang="zh-CN" altLang="en-US" sz="6000" b="1" dirty="0">
                <a:solidFill>
                  <a:schemeClr val="tx1">
                    <a:lumMod val="95000"/>
                    <a:lumOff val="5000"/>
                  </a:schemeClr>
                </a:solidFill>
                <a:latin typeface="方正姚体" panose="02010601030101010101" pitchFamily="2" charset="-122"/>
                <a:ea typeface="方正姚体" panose="02010601030101010101" pitchFamily="2" charset="-122"/>
              </a:rPr>
              <a:t>感谢您的观看</a:t>
            </a:r>
            <a:endParaRPr lang="zh-CN" altLang="en-US" sz="6000" b="1" dirty="0">
              <a:solidFill>
                <a:schemeClr val="tx1">
                  <a:lumMod val="95000"/>
                  <a:lumOff val="5000"/>
                </a:schemeClr>
              </a:solidFill>
              <a:latin typeface="方正姚体" panose="02010601030101010101" pitchFamily="2" charset="-122"/>
              <a:ea typeface="方正姚体" panose="02010601030101010101" pitchFamily="2" charset="-122"/>
            </a:endParaRPr>
          </a:p>
        </p:txBody>
      </p:sp>
      <p:grpSp>
        <p:nvGrpSpPr>
          <p:cNvPr id="27" name="组合 26"/>
          <p:cNvGrpSpPr/>
          <p:nvPr/>
        </p:nvGrpSpPr>
        <p:grpSpPr>
          <a:xfrm>
            <a:off x="4056559" y="3967281"/>
            <a:ext cx="1687046" cy="306705"/>
            <a:chOff x="5115127" y="4771533"/>
            <a:chExt cx="2316059" cy="432056"/>
          </a:xfrm>
          <a:solidFill>
            <a:schemeClr val="tx1">
              <a:lumMod val="95000"/>
              <a:lumOff val="5000"/>
            </a:schemeClr>
          </a:solidFill>
        </p:grpSpPr>
        <p:sp>
          <p:nvSpPr>
            <p:cNvPr id="28" name="矩形 27"/>
            <p:cNvSpPr/>
            <p:nvPr/>
          </p:nvSpPr>
          <p:spPr>
            <a:xfrm>
              <a:off x="5276850" y="4800600"/>
              <a:ext cx="1638300" cy="368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400">
                <a:solidFill>
                  <a:schemeClr val="bg1"/>
                </a:solidFill>
                <a:latin typeface="+mn-ea"/>
              </a:endParaRPr>
            </a:p>
          </p:txBody>
        </p:sp>
        <p:sp>
          <p:nvSpPr>
            <p:cNvPr id="29" name="文本框 28"/>
            <p:cNvSpPr txBox="1"/>
            <p:nvPr/>
          </p:nvSpPr>
          <p:spPr>
            <a:xfrm>
              <a:off x="5115127" y="4771533"/>
              <a:ext cx="2316059" cy="432056"/>
            </a:xfrm>
            <a:prstGeom prst="rect">
              <a:avLst/>
            </a:prstGeom>
            <a:grpFill/>
          </p:spPr>
          <p:txBody>
            <a:bodyPr wrap="square" rtlCol="0">
              <a:spAutoFit/>
              <a:scene3d>
                <a:camera prst="orthographicFront"/>
                <a:lightRig rig="threePt" dir="t"/>
              </a:scene3d>
              <a:sp3d contourW="12700"/>
            </a:bodyPr>
            <a:lstStyle/>
            <a:p>
              <a:pPr algn="ctr" defTabSz="914400">
                <a:defRPr/>
              </a:pPr>
              <a:r>
                <a:rPr lang="zh-CN" altLang="en-US" sz="1400" dirty="0">
                  <a:solidFill>
                    <a:schemeClr val="bg1"/>
                  </a:solidFill>
                  <a:latin typeface="+mn-ea"/>
                </a:rPr>
                <a:t>汇报人：杨溢</a:t>
              </a:r>
              <a:endParaRPr lang="zh-CN" altLang="en-US" sz="1400" dirty="0">
                <a:solidFill>
                  <a:schemeClr val="bg1"/>
                </a:solidFill>
                <a:latin typeface="+mn-ea"/>
              </a:endParaRPr>
            </a:p>
          </p:txBody>
        </p:sp>
      </p:grpSp>
      <p:grpSp>
        <p:nvGrpSpPr>
          <p:cNvPr id="30" name="组合 29"/>
          <p:cNvGrpSpPr/>
          <p:nvPr/>
        </p:nvGrpSpPr>
        <p:grpSpPr>
          <a:xfrm>
            <a:off x="6157774" y="3954583"/>
            <a:ext cx="1635502" cy="327339"/>
            <a:chOff x="5276849" y="4800600"/>
            <a:chExt cx="1638301" cy="461124"/>
          </a:xfrm>
          <a:solidFill>
            <a:srgbClr val="9B0107"/>
          </a:solidFill>
        </p:grpSpPr>
        <p:sp>
          <p:nvSpPr>
            <p:cNvPr id="31" name="矩形 30"/>
            <p:cNvSpPr/>
            <p:nvPr/>
          </p:nvSpPr>
          <p:spPr>
            <a:xfrm>
              <a:off x="5276850" y="4800600"/>
              <a:ext cx="1638300" cy="3683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400">
                <a:solidFill>
                  <a:schemeClr val="bg1"/>
                </a:solidFill>
                <a:latin typeface="+mn-ea"/>
              </a:endParaRPr>
            </a:p>
          </p:txBody>
        </p:sp>
        <p:sp>
          <p:nvSpPr>
            <p:cNvPr id="32" name="文本框 31"/>
            <p:cNvSpPr txBox="1"/>
            <p:nvPr/>
          </p:nvSpPr>
          <p:spPr>
            <a:xfrm>
              <a:off x="5276849" y="4829667"/>
              <a:ext cx="1638300" cy="432057"/>
            </a:xfrm>
            <a:prstGeom prst="rect">
              <a:avLst/>
            </a:prstGeom>
            <a:solidFill>
              <a:schemeClr val="tx1">
                <a:lumMod val="95000"/>
                <a:lumOff val="5000"/>
              </a:schemeClr>
            </a:solidFill>
          </p:spPr>
          <p:txBody>
            <a:bodyPr wrap="square" rtlCol="0">
              <a:spAutoFit/>
              <a:scene3d>
                <a:camera prst="orthographicFront"/>
                <a:lightRig rig="threePt" dir="t"/>
              </a:scene3d>
              <a:sp3d contourW="12700"/>
            </a:bodyPr>
            <a:lstStyle/>
            <a:p>
              <a:pPr algn="ctr" defTabSz="914400">
                <a:defRPr/>
              </a:pPr>
              <a:r>
                <a:rPr lang="zh-CN" altLang="en-US" sz="1400" dirty="0">
                  <a:solidFill>
                    <a:schemeClr val="bg1"/>
                  </a:solidFill>
                  <a:latin typeface="+mn-ea"/>
                </a:rPr>
                <a:t>时间：</a:t>
              </a:r>
              <a:r>
                <a:rPr lang="en-US" sz="1400" dirty="0">
                  <a:solidFill>
                    <a:schemeClr val="bg1"/>
                  </a:solidFill>
                  <a:latin typeface="+mn-ea"/>
                </a:rPr>
                <a:t>2020/12/15</a:t>
              </a:r>
              <a:endParaRPr lang="zh-CN" altLang="en-US" sz="1400" dirty="0">
                <a:solidFill>
                  <a:schemeClr val="bg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1000" fill="hold"/>
                                        <p:tgtEl>
                                          <p:spTgt spid="27"/>
                                        </p:tgtEl>
                                        <p:attrNameLst>
                                          <p:attrName>ppt_w</p:attrName>
                                        </p:attrNameLst>
                                      </p:cBhvr>
                                      <p:tavLst>
                                        <p:tav tm="0">
                                          <p:val>
                                            <p:strVal val="#ppt_w+.3"/>
                                          </p:val>
                                        </p:tav>
                                        <p:tav tm="100000">
                                          <p:val>
                                            <p:strVal val="#ppt_w"/>
                                          </p:val>
                                        </p:tav>
                                      </p:tavLst>
                                    </p:anim>
                                    <p:anim calcmode="lin" valueType="num">
                                      <p:cBhvr>
                                        <p:cTn id="14" dur="1000" fill="hold"/>
                                        <p:tgtEl>
                                          <p:spTgt spid="27"/>
                                        </p:tgtEl>
                                        <p:attrNameLst>
                                          <p:attrName>ppt_h</p:attrName>
                                        </p:attrNameLst>
                                      </p:cBhvr>
                                      <p:tavLst>
                                        <p:tav tm="0">
                                          <p:val>
                                            <p:strVal val="#ppt_h"/>
                                          </p:val>
                                        </p:tav>
                                        <p:tav tm="100000">
                                          <p:val>
                                            <p:strVal val="#ppt_h"/>
                                          </p:val>
                                        </p:tav>
                                      </p:tavLst>
                                    </p:anim>
                                    <p:animEffect transition="in" filter="fade">
                                      <p:cBhvr>
                                        <p:cTn id="15" dur="1000"/>
                                        <p:tgtEl>
                                          <p:spTgt spid="27"/>
                                        </p:tgtEl>
                                      </p:cBhvr>
                                    </p:animEffect>
                                  </p:childTnLst>
                                </p:cTn>
                              </p:par>
                            </p:childTnLst>
                          </p:cTn>
                        </p:par>
                        <p:par>
                          <p:cTn id="16" fill="hold">
                            <p:stCondLst>
                              <p:cond delay="2000"/>
                            </p:stCondLst>
                            <p:childTnLst>
                              <p:par>
                                <p:cTn id="17" presetID="50" presetClass="entr" presetSubtype="0" decel="10000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1000" fill="hold"/>
                                        <p:tgtEl>
                                          <p:spTgt spid="30"/>
                                        </p:tgtEl>
                                        <p:attrNameLst>
                                          <p:attrName>ppt_w</p:attrName>
                                        </p:attrNameLst>
                                      </p:cBhvr>
                                      <p:tavLst>
                                        <p:tav tm="0">
                                          <p:val>
                                            <p:strVal val="#ppt_w+.3"/>
                                          </p:val>
                                        </p:tav>
                                        <p:tav tm="100000">
                                          <p:val>
                                            <p:strVal val="#ppt_w"/>
                                          </p:val>
                                        </p:tav>
                                      </p:tavLst>
                                    </p:anim>
                                    <p:anim calcmode="lin" valueType="num">
                                      <p:cBhvr>
                                        <p:cTn id="20" dur="1000" fill="hold"/>
                                        <p:tgtEl>
                                          <p:spTgt spid="30"/>
                                        </p:tgtEl>
                                        <p:attrNameLst>
                                          <p:attrName>ppt_h</p:attrName>
                                        </p:attrNameLst>
                                      </p:cBhvr>
                                      <p:tavLst>
                                        <p:tav tm="0">
                                          <p:val>
                                            <p:strVal val="#ppt_h"/>
                                          </p:val>
                                        </p:tav>
                                        <p:tav tm="100000">
                                          <p:val>
                                            <p:strVal val="#ppt_h"/>
                                          </p:val>
                                        </p:tav>
                                      </p:tavLst>
                                    </p:anim>
                                    <p:animEffect transition="in" filter="fade">
                                      <p:cBhvr>
                                        <p:cTn id="21"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1003" y="1879805"/>
            <a:ext cx="11010315" cy="4034650"/>
            <a:chOff x="590843" y="1879805"/>
            <a:chExt cx="11010315" cy="4034650"/>
          </a:xfrm>
        </p:grpSpPr>
        <p:sp>
          <p:nvSpPr>
            <p:cNvPr id="43" name="Oval 42"/>
            <p:cNvSpPr/>
            <p:nvPr/>
          </p:nvSpPr>
          <p:spPr>
            <a:xfrm>
              <a:off x="4200382" y="1879805"/>
              <a:ext cx="3791237" cy="3791236"/>
            </a:xfrm>
            <a:prstGeom prst="ellipse">
              <a:avLst/>
            </a:prstGeom>
            <a:noFill/>
            <a:ln w="12700">
              <a:solidFill>
                <a:srgbClr val="595959"/>
              </a:solidFill>
            </a:ln>
            <a:effectLst>
              <a:outerShdw blurRad="571500" dist="546100" dir="3120000" sx="92000" sy="920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组合 100"/>
            <p:cNvGrpSpPr/>
            <p:nvPr/>
          </p:nvGrpSpPr>
          <p:grpSpPr>
            <a:xfrm>
              <a:off x="8311946" y="2298247"/>
              <a:ext cx="2885371" cy="1241970"/>
              <a:chOff x="7523107" y="3331677"/>
              <a:chExt cx="2885371" cy="1241970"/>
            </a:xfrm>
          </p:grpSpPr>
          <p:sp>
            <p:nvSpPr>
              <p:cNvPr id="102" name="矩形 101"/>
              <p:cNvSpPr/>
              <p:nvPr/>
            </p:nvSpPr>
            <p:spPr>
              <a:xfrm>
                <a:off x="7523108" y="3331677"/>
                <a:ext cx="2241974" cy="386080"/>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Light" panose="020B0300000000000000" pitchFamily="34" charset="-122"/>
                    <a:ea typeface="思源黑体 CN Light" panose="020B0300000000000000" pitchFamily="34" charset="-122"/>
                  </a:rPr>
                  <a:t>大型数据中心</a:t>
                </a:r>
                <a:endParaRPr lang="zh-CN" altLang="en-US" sz="1600" b="1"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09" name="文本框 108"/>
              <p:cNvSpPr txBox="1"/>
              <p:nvPr/>
            </p:nvSpPr>
            <p:spPr>
              <a:xfrm>
                <a:off x="7523107" y="3641467"/>
                <a:ext cx="2885371" cy="932180"/>
              </a:xfrm>
              <a:prstGeom prst="rect">
                <a:avLst/>
              </a:prstGeom>
              <a:noFill/>
            </p:spPr>
            <p:txBody>
              <a:bodyPr wrap="square" rtlCol="0">
                <a:spAutoFit/>
                <a:scene3d>
                  <a:camera prst="orthographicFront"/>
                  <a:lightRig rig="threePt" dir="t"/>
                </a:scene3d>
                <a:sp3d contourW="12700"/>
              </a:bodyPr>
              <a:lstStyle/>
              <a:p>
                <a:pPr>
                  <a:lnSpc>
                    <a:spcPct val="114000"/>
                  </a:lnSpc>
                </a:pPr>
                <a:r>
                  <a:rPr lang="zh-CN" sz="1200" dirty="0">
                    <a:solidFill>
                      <a:schemeClr val="tx1">
                        <a:lumMod val="75000"/>
                        <a:lumOff val="25000"/>
                      </a:schemeClr>
                    </a:solidFill>
                    <a:latin typeface="Century Gothic" panose="020B0502020202020204" pitchFamily="34" charset="0"/>
                    <a:ea typeface="+mj-ea"/>
                  </a:rPr>
                  <a:t>就我国而言，到</a:t>
                </a:r>
                <a:r>
                  <a:rPr lang="en-US" altLang="zh-CN" sz="1200" dirty="0">
                    <a:solidFill>
                      <a:schemeClr val="tx1">
                        <a:lumMod val="75000"/>
                        <a:lumOff val="25000"/>
                      </a:schemeClr>
                    </a:solidFill>
                    <a:latin typeface="Century Gothic" panose="020B0502020202020204" pitchFamily="34" charset="0"/>
                    <a:ea typeface="+mj-ea"/>
                  </a:rPr>
                  <a:t>2019</a:t>
                </a:r>
                <a:r>
                  <a:rPr lang="zh-CN" altLang="en-US" sz="1200" dirty="0">
                    <a:solidFill>
                      <a:schemeClr val="tx1">
                        <a:lumMod val="75000"/>
                        <a:lumOff val="25000"/>
                      </a:schemeClr>
                    </a:solidFill>
                    <a:latin typeface="Century Gothic" panose="020B0502020202020204" pitchFamily="34" charset="0"/>
                    <a:ea typeface="+mj-ea"/>
                  </a:rPr>
                  <a:t>年年底，</a:t>
                </a:r>
                <a:r>
                  <a:rPr sz="1200" dirty="0">
                    <a:solidFill>
                      <a:schemeClr val="tx1">
                        <a:lumMod val="75000"/>
                        <a:lumOff val="25000"/>
                      </a:schemeClr>
                    </a:solidFill>
                    <a:latin typeface="Century Gothic" panose="020B0502020202020204" pitchFamily="34" charset="0"/>
                    <a:ea typeface="+mj-ea"/>
                  </a:rPr>
                  <a:t>已建成的超大型、大型数据中心数量占比达到12.7%</a:t>
                </a:r>
                <a:r>
                  <a:rPr lang="zh-CN" sz="1200" dirty="0">
                    <a:solidFill>
                      <a:schemeClr val="tx1">
                        <a:lumMod val="75000"/>
                        <a:lumOff val="25000"/>
                      </a:schemeClr>
                    </a:solidFill>
                    <a:latin typeface="Century Gothic" panose="020B0502020202020204" pitchFamily="34" charset="0"/>
                    <a:ea typeface="+mj-ea"/>
                  </a:rPr>
                  <a:t>。除此之外，超大规模提供商运营的大型数据中心也在飞速增多。</a:t>
                </a:r>
                <a:endParaRPr lang="zh-CN" sz="1200" dirty="0">
                  <a:solidFill>
                    <a:schemeClr val="tx1">
                      <a:lumMod val="75000"/>
                      <a:lumOff val="25000"/>
                    </a:schemeClr>
                  </a:solidFill>
                  <a:latin typeface="Century Gothic" panose="020B0502020202020204" pitchFamily="34" charset="0"/>
                  <a:ea typeface="+mj-ea"/>
                </a:endParaRPr>
              </a:p>
            </p:txBody>
          </p:sp>
        </p:grpSp>
        <p:grpSp>
          <p:nvGrpSpPr>
            <p:cNvPr id="53" name="组合 52"/>
            <p:cNvGrpSpPr/>
            <p:nvPr/>
          </p:nvGrpSpPr>
          <p:grpSpPr>
            <a:xfrm>
              <a:off x="994911" y="2299705"/>
              <a:ext cx="2952046" cy="1240700"/>
              <a:chOff x="1353983" y="1945854"/>
              <a:chExt cx="2952046" cy="1240700"/>
            </a:xfrm>
          </p:grpSpPr>
          <p:sp>
            <p:nvSpPr>
              <p:cNvPr id="114" name="矩形 113"/>
              <p:cNvSpPr/>
              <p:nvPr/>
            </p:nvSpPr>
            <p:spPr>
              <a:xfrm>
                <a:off x="2064055" y="1945854"/>
                <a:ext cx="2241974" cy="38608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latin typeface="思源黑体 CN Light" panose="020B0300000000000000" pitchFamily="34" charset="-122"/>
                    <a:ea typeface="思源黑体 CN Light" panose="020B0300000000000000" pitchFamily="34" charset="-122"/>
                  </a:rPr>
                  <a:t>数量</a:t>
                </a:r>
                <a:endParaRPr lang="zh-CN" altLang="en-US" sz="1600" b="1"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15" name="文本框 114"/>
              <p:cNvSpPr txBox="1"/>
              <p:nvPr/>
            </p:nvSpPr>
            <p:spPr>
              <a:xfrm>
                <a:off x="1353983" y="2254374"/>
                <a:ext cx="2885371" cy="932180"/>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200" dirty="0">
                    <a:solidFill>
                      <a:schemeClr val="tx1">
                        <a:lumMod val="75000"/>
                        <a:lumOff val="25000"/>
                      </a:schemeClr>
                    </a:solidFill>
                    <a:latin typeface="Century Gothic" panose="020B0502020202020204" pitchFamily="34" charset="0"/>
                    <a:ea typeface="+mj-ea"/>
                  </a:rPr>
                  <a:t>就我国而言，到</a:t>
                </a:r>
                <a:r>
                  <a:rPr lang="en-US" altLang="zh-CN" sz="1200" dirty="0">
                    <a:solidFill>
                      <a:schemeClr val="tx1">
                        <a:lumMod val="75000"/>
                        <a:lumOff val="25000"/>
                      </a:schemeClr>
                    </a:solidFill>
                    <a:latin typeface="Century Gothic" panose="020B0502020202020204" pitchFamily="34" charset="0"/>
                    <a:ea typeface="+mj-ea"/>
                  </a:rPr>
                  <a:t>2019</a:t>
                </a:r>
                <a:r>
                  <a:rPr lang="zh-CN" altLang="en-US" sz="1200" dirty="0">
                    <a:solidFill>
                      <a:schemeClr val="tx1">
                        <a:lumMod val="75000"/>
                        <a:lumOff val="25000"/>
                      </a:schemeClr>
                    </a:solidFill>
                    <a:latin typeface="Century Gothic" panose="020B0502020202020204" pitchFamily="34" charset="0"/>
                    <a:ea typeface="+mj-ea"/>
                  </a:rPr>
                  <a:t>年底，我国共建有</a:t>
                </a:r>
                <a:r>
                  <a:rPr lang="en-US" altLang="zh-CN" sz="1200" dirty="0">
                    <a:solidFill>
                      <a:schemeClr val="tx1">
                        <a:lumMod val="75000"/>
                        <a:lumOff val="25000"/>
                      </a:schemeClr>
                    </a:solidFill>
                    <a:latin typeface="Century Gothic" panose="020B0502020202020204" pitchFamily="34" charset="0"/>
                    <a:ea typeface="+mj-ea"/>
                  </a:rPr>
                  <a:t>7.4</a:t>
                </a:r>
                <a:r>
                  <a:rPr lang="zh-CN" altLang="en-US" sz="1200" dirty="0">
                    <a:solidFill>
                      <a:schemeClr val="tx1">
                        <a:lumMod val="75000"/>
                        <a:lumOff val="25000"/>
                      </a:schemeClr>
                    </a:solidFill>
                    <a:latin typeface="Century Gothic" panose="020B0502020202020204" pitchFamily="34" charset="0"/>
                    <a:ea typeface="+mj-ea"/>
                  </a:rPr>
                  <a:t>万个数据中心，约占全球数据中心总量的</a:t>
                </a:r>
                <a:r>
                  <a:rPr lang="en-US" altLang="zh-CN" sz="1200" dirty="0">
                    <a:solidFill>
                      <a:schemeClr val="tx1">
                        <a:lumMod val="75000"/>
                        <a:lumOff val="25000"/>
                      </a:schemeClr>
                    </a:solidFill>
                    <a:latin typeface="Century Gothic" panose="020B0502020202020204" pitchFamily="34" charset="0"/>
                    <a:ea typeface="+mj-ea"/>
                  </a:rPr>
                  <a:t>23%</a:t>
                </a:r>
                <a:r>
                  <a:rPr lang="zh-CN" altLang="en-US" sz="1200" dirty="0">
                    <a:solidFill>
                      <a:schemeClr val="tx1">
                        <a:lumMod val="75000"/>
                        <a:lumOff val="25000"/>
                      </a:schemeClr>
                    </a:solidFill>
                    <a:latin typeface="Century Gothic" panose="020B0502020202020204" pitchFamily="34" charset="0"/>
                    <a:ea typeface="+mj-ea"/>
                  </a:rPr>
                  <a:t>，而美国占比则是达到了全球总量的</a:t>
                </a:r>
                <a:r>
                  <a:rPr lang="en-US" altLang="zh-CN" sz="1200" dirty="0">
                    <a:solidFill>
                      <a:schemeClr val="tx1">
                        <a:lumMod val="75000"/>
                        <a:lumOff val="25000"/>
                      </a:schemeClr>
                    </a:solidFill>
                    <a:latin typeface="Century Gothic" panose="020B0502020202020204" pitchFamily="34" charset="0"/>
                    <a:ea typeface="+mj-ea"/>
                  </a:rPr>
                  <a:t>45%</a:t>
                </a:r>
                <a:r>
                  <a:rPr lang="zh-CN" altLang="en-US" sz="1200" dirty="0">
                    <a:solidFill>
                      <a:schemeClr val="tx1">
                        <a:lumMod val="75000"/>
                        <a:lumOff val="25000"/>
                      </a:schemeClr>
                    </a:solidFill>
                    <a:latin typeface="Century Gothic" panose="020B0502020202020204" pitchFamily="34" charset="0"/>
                    <a:ea typeface="+mj-ea"/>
                  </a:rPr>
                  <a:t>（</a:t>
                </a:r>
                <a:r>
                  <a:rPr lang="en-US" altLang="zh-CN" sz="1200" dirty="0">
                    <a:solidFill>
                      <a:schemeClr val="tx1">
                        <a:lumMod val="75000"/>
                        <a:lumOff val="25000"/>
                      </a:schemeClr>
                    </a:solidFill>
                    <a:latin typeface="Century Gothic" panose="020B0502020202020204" pitchFamily="34" charset="0"/>
                    <a:ea typeface="+mj-ea"/>
                  </a:rPr>
                  <a:t>2016</a:t>
                </a:r>
                <a:r>
                  <a:rPr lang="zh-CN" altLang="en-US" sz="1200" dirty="0">
                    <a:solidFill>
                      <a:schemeClr val="tx1">
                        <a:lumMod val="75000"/>
                        <a:lumOff val="25000"/>
                      </a:schemeClr>
                    </a:solidFill>
                    <a:latin typeface="Century Gothic" panose="020B0502020202020204" pitchFamily="34" charset="0"/>
                    <a:ea typeface="+mj-ea"/>
                  </a:rPr>
                  <a:t>年的一项报告显示）</a:t>
                </a:r>
                <a:endParaRPr lang="zh-CN" altLang="en-US" sz="1200" dirty="0">
                  <a:solidFill>
                    <a:schemeClr val="tx1">
                      <a:lumMod val="75000"/>
                      <a:lumOff val="25000"/>
                    </a:schemeClr>
                  </a:solidFill>
                  <a:latin typeface="Century Gothic" panose="020B0502020202020204" pitchFamily="34" charset="0"/>
                  <a:ea typeface="+mj-ea"/>
                </a:endParaRPr>
              </a:p>
            </p:txBody>
          </p:sp>
        </p:grpSp>
        <p:grpSp>
          <p:nvGrpSpPr>
            <p:cNvPr id="110" name="组合 109"/>
            <p:cNvGrpSpPr/>
            <p:nvPr/>
          </p:nvGrpSpPr>
          <p:grpSpPr>
            <a:xfrm>
              <a:off x="8311946" y="4251480"/>
              <a:ext cx="2885371" cy="1662975"/>
              <a:chOff x="7523107" y="3331677"/>
              <a:chExt cx="2885371" cy="1662975"/>
            </a:xfrm>
          </p:grpSpPr>
          <p:sp>
            <p:nvSpPr>
              <p:cNvPr id="111" name="矩形 110"/>
              <p:cNvSpPr/>
              <p:nvPr/>
            </p:nvSpPr>
            <p:spPr>
              <a:xfrm>
                <a:off x="7523108" y="3331677"/>
                <a:ext cx="2241974" cy="386080"/>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Light" panose="020B0300000000000000" pitchFamily="34" charset="-122"/>
                    <a:ea typeface="思源黑体 CN Light" panose="020B0300000000000000" pitchFamily="34" charset="-122"/>
                  </a:rPr>
                  <a:t>能源消耗</a:t>
                </a:r>
                <a:endParaRPr lang="zh-CN" altLang="en-US" sz="1600" b="1"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12" name="文本框 111"/>
              <p:cNvSpPr txBox="1"/>
              <p:nvPr/>
            </p:nvSpPr>
            <p:spPr>
              <a:xfrm>
                <a:off x="7523107" y="3641467"/>
                <a:ext cx="2885371" cy="135318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tx1">
                        <a:lumMod val="75000"/>
                        <a:lumOff val="25000"/>
                      </a:schemeClr>
                    </a:solidFill>
                    <a:latin typeface="Century Gothic" panose="020B0502020202020204" pitchFamily="34" charset="0"/>
                    <a:ea typeface="+mj-ea"/>
                  </a:rPr>
                  <a:t>据显示，早在2016年，我国数据中心的耗电量就已超过三峡大坝的年发电量，而到2017年，数据中心总耗电量超过三峡大坝和葛洲坝电厂发电量之和</a:t>
                </a:r>
                <a:r>
                  <a:rPr lang="zh-CN" altLang="en-US" sz="1200" dirty="0">
                    <a:solidFill>
                      <a:schemeClr val="tx1">
                        <a:lumMod val="75000"/>
                        <a:lumOff val="25000"/>
                      </a:schemeClr>
                    </a:solidFill>
                    <a:latin typeface="Century Gothic" panose="020B0502020202020204" pitchFamily="34" charset="0"/>
                    <a:ea typeface="+mj-ea"/>
                  </a:rPr>
                  <a:t>，2018年我国数据中心总用电量约160TWh，比上海市2018年全社会用电量还多。</a:t>
                </a:r>
                <a:endParaRPr lang="zh-CN" altLang="en-US" sz="1200" dirty="0">
                  <a:solidFill>
                    <a:schemeClr val="tx1">
                      <a:lumMod val="75000"/>
                      <a:lumOff val="25000"/>
                    </a:schemeClr>
                  </a:solidFill>
                  <a:latin typeface="Century Gothic" panose="020B0502020202020204" pitchFamily="34" charset="0"/>
                  <a:ea typeface="+mj-ea"/>
                </a:endParaRPr>
              </a:p>
            </p:txBody>
          </p:sp>
        </p:grpSp>
        <p:grpSp>
          <p:nvGrpSpPr>
            <p:cNvPr id="116" name="组合 115"/>
            <p:cNvGrpSpPr/>
            <p:nvPr/>
          </p:nvGrpSpPr>
          <p:grpSpPr>
            <a:xfrm>
              <a:off x="994684" y="4251480"/>
              <a:ext cx="2885371" cy="1662975"/>
              <a:chOff x="7523107" y="3331677"/>
              <a:chExt cx="2885371" cy="1662975"/>
            </a:xfrm>
          </p:grpSpPr>
          <p:sp>
            <p:nvSpPr>
              <p:cNvPr id="117" name="矩形 116"/>
              <p:cNvSpPr/>
              <p:nvPr/>
            </p:nvSpPr>
            <p:spPr>
              <a:xfrm>
                <a:off x="8166504" y="3331677"/>
                <a:ext cx="2241974" cy="38608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latin typeface="思源黑体 CN Light" panose="020B0300000000000000" pitchFamily="34" charset="-122"/>
                    <a:ea typeface="思源黑体 CN Light" panose="020B0300000000000000" pitchFamily="34" charset="-122"/>
                  </a:rPr>
                  <a:t>投资</a:t>
                </a:r>
                <a:endParaRPr lang="zh-CN" altLang="en-US" sz="1600" b="1"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118" name="文本框 117"/>
              <p:cNvSpPr txBox="1"/>
              <p:nvPr/>
            </p:nvSpPr>
            <p:spPr>
              <a:xfrm>
                <a:off x="7523107" y="3641467"/>
                <a:ext cx="2885371" cy="1353185"/>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200" dirty="0">
                    <a:solidFill>
                      <a:schemeClr val="tx1">
                        <a:lumMod val="75000"/>
                        <a:lumOff val="25000"/>
                      </a:schemeClr>
                    </a:solidFill>
                    <a:latin typeface="Century Gothic" panose="020B0502020202020204" pitchFamily="34" charset="0"/>
                    <a:ea typeface="+mj-ea"/>
                  </a:rPr>
                  <a:t>2019年数据中心</a:t>
                </a:r>
                <a:r>
                  <a:rPr lang="zh-CN" altLang="en-US" sz="1200" dirty="0">
                    <a:solidFill>
                      <a:schemeClr val="tx1">
                        <a:lumMod val="75000"/>
                        <a:lumOff val="25000"/>
                      </a:schemeClr>
                    </a:solidFill>
                    <a:latin typeface="Century Gothic" panose="020B0502020202020204" pitchFamily="34" charset="0"/>
                    <a:ea typeface="+mj-ea"/>
                  </a:rPr>
                  <a:t>中国的</a:t>
                </a:r>
                <a:r>
                  <a:rPr lang="en-US" altLang="zh-CN" sz="1200" dirty="0">
                    <a:solidFill>
                      <a:schemeClr val="tx1">
                        <a:lumMod val="75000"/>
                        <a:lumOff val="25000"/>
                      </a:schemeClr>
                    </a:solidFill>
                    <a:latin typeface="Century Gothic" panose="020B0502020202020204" pitchFamily="34" charset="0"/>
                    <a:ea typeface="+mj-ea"/>
                  </a:rPr>
                  <a:t>IT投资规模达到3698亿元，比2018年同期增长13.5%</a:t>
                </a:r>
                <a:r>
                  <a:rPr lang="zh-CN" altLang="en-US" sz="1200" dirty="0">
                    <a:solidFill>
                      <a:schemeClr val="tx1">
                        <a:lumMod val="75000"/>
                        <a:lumOff val="25000"/>
                      </a:schemeClr>
                    </a:solidFill>
                    <a:latin typeface="Century Gothic" panose="020B0502020202020204" pitchFamily="34" charset="0"/>
                    <a:ea typeface="+mj-ea"/>
                  </a:rPr>
                  <a:t>；元据预测，2020年中国数据中心IT投资规模将增长12.7%，超过4100亿元，而到2025年，这一投资规模将超过7000亿元</a:t>
                </a:r>
                <a:endParaRPr lang="zh-CN" altLang="en-US" sz="1200" dirty="0">
                  <a:solidFill>
                    <a:schemeClr val="tx1">
                      <a:lumMod val="75000"/>
                      <a:lumOff val="25000"/>
                    </a:schemeClr>
                  </a:solidFill>
                  <a:latin typeface="Century Gothic" panose="020B0502020202020204" pitchFamily="34" charset="0"/>
                  <a:ea typeface="+mj-ea"/>
                </a:endParaRPr>
              </a:p>
            </p:txBody>
          </p:sp>
        </p:grpSp>
        <p:cxnSp>
          <p:nvCxnSpPr>
            <p:cNvPr id="21" name="直接连接符 20"/>
            <p:cNvCxnSpPr>
              <a:stCxn id="43" idx="2"/>
            </p:cNvCxnSpPr>
            <p:nvPr/>
          </p:nvCxnSpPr>
          <p:spPr>
            <a:xfrm flipH="1" flipV="1">
              <a:off x="590843" y="3742006"/>
              <a:ext cx="3609539" cy="33417"/>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7991619" y="3742005"/>
              <a:ext cx="3609539" cy="33417"/>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5" name="图表 4"/>
            <p:cNvGraphicFramePr/>
            <p:nvPr/>
          </p:nvGraphicFramePr>
          <p:xfrm>
            <a:off x="4330443" y="2299955"/>
            <a:ext cx="3544366" cy="2362911"/>
          </p:xfrm>
          <a:graphic>
            <a:graphicData uri="http://schemas.openxmlformats.org/drawingml/2006/chart">
              <c:chart xmlns:c="http://schemas.openxmlformats.org/drawingml/2006/chart" xmlns:r="http://schemas.openxmlformats.org/officeDocument/2006/relationships" r:id="rId1"/>
            </a:graphicData>
          </a:graphic>
        </p:graphicFrame>
      </p:grpSp>
      <p:grpSp>
        <p:nvGrpSpPr>
          <p:cNvPr id="19" name="组合 18"/>
          <p:cNvGrpSpPr/>
          <p:nvPr/>
        </p:nvGrpSpPr>
        <p:grpSpPr>
          <a:xfrm>
            <a:off x="499110" y="68496"/>
            <a:ext cx="11193780" cy="521970"/>
            <a:chOff x="1821" y="784"/>
            <a:chExt cx="17628" cy="822"/>
          </a:xfrm>
        </p:grpSpPr>
        <p:grpSp>
          <p:nvGrpSpPr>
            <p:cNvPr id="20" name="组合 19"/>
            <p:cNvGrpSpPr/>
            <p:nvPr/>
          </p:nvGrpSpPr>
          <p:grpSpPr>
            <a:xfrm>
              <a:off x="8807" y="784"/>
              <a:ext cx="10643" cy="822"/>
              <a:chOff x="8495" y="784"/>
              <a:chExt cx="10643" cy="822"/>
            </a:xfrm>
          </p:grpSpPr>
          <p:sp>
            <p:nvSpPr>
              <p:cNvPr id="23" name="文本框 18"/>
              <p:cNvSpPr/>
              <p:nvPr/>
            </p:nvSpPr>
            <p:spPr>
              <a:xfrm>
                <a:off x="8495" y="784"/>
                <a:ext cx="364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数据中心建设</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24" name="直接连接符 23"/>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2" name="直接连接符 21"/>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6120" y="720725"/>
            <a:ext cx="3105785" cy="16624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706120" y="2673985"/>
            <a:ext cx="3163570" cy="193611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873734" y="835031"/>
            <a:ext cx="2885707" cy="3684355"/>
            <a:chOff x="4659604" y="1744351"/>
            <a:chExt cx="2885707" cy="3684355"/>
          </a:xfrm>
        </p:grpSpPr>
        <p:grpSp>
          <p:nvGrpSpPr>
            <p:cNvPr id="68" name="组合 67"/>
            <p:cNvGrpSpPr/>
            <p:nvPr/>
          </p:nvGrpSpPr>
          <p:grpSpPr>
            <a:xfrm>
              <a:off x="4659604" y="3623996"/>
              <a:ext cx="2885371" cy="1804710"/>
              <a:chOff x="7411347" y="2793067"/>
              <a:chExt cx="2885371" cy="1804710"/>
            </a:xfrm>
          </p:grpSpPr>
          <p:sp>
            <p:nvSpPr>
              <p:cNvPr id="81" name="矩形 80"/>
              <p:cNvSpPr/>
              <p:nvPr/>
            </p:nvSpPr>
            <p:spPr>
              <a:xfrm>
                <a:off x="8054602" y="2793067"/>
                <a:ext cx="2241974" cy="42354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bg1"/>
                    </a:solidFill>
                    <a:latin typeface="思源黑体 CN Light" panose="020B0300000000000000" pitchFamily="34" charset="-122"/>
                    <a:ea typeface="思源黑体 CN Light" panose="020B0300000000000000" pitchFamily="34" charset="-122"/>
                  </a:rPr>
                  <a:t>能耗占比</a:t>
                </a:r>
                <a:endParaRPr lang="zh-CN" altLang="en-US" b="1" dirty="0">
                  <a:solidFill>
                    <a:schemeClr val="bg1"/>
                  </a:solidFill>
                  <a:latin typeface="思源黑体 CN Light" panose="020B0300000000000000" pitchFamily="34" charset="-122"/>
                  <a:ea typeface="思源黑体 CN Light" panose="020B0300000000000000" pitchFamily="34" charset="-122"/>
                </a:endParaRPr>
              </a:p>
            </p:txBody>
          </p:sp>
          <p:sp>
            <p:nvSpPr>
              <p:cNvPr id="87" name="文本框 86"/>
              <p:cNvSpPr txBox="1"/>
              <p:nvPr/>
            </p:nvSpPr>
            <p:spPr>
              <a:xfrm>
                <a:off x="7411347" y="3244592"/>
                <a:ext cx="2885371" cy="135318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bg1"/>
                    </a:solidFill>
                    <a:latin typeface="+mn-ea"/>
                    <a:cs typeface="+mn-ea"/>
                  </a:rPr>
                  <a:t>IT设备是能耗最高的部分，约占数据中心总能耗的50％左右，其中服务器能耗占40％左右，存储设备和网络通信设备能耗各占５％左右；空调系统能耗占40％左右；配电系统能耗约占数据中心总能耗的10％左右</a:t>
                </a:r>
                <a:endParaRPr lang="en-US" altLang="zh-CN" sz="1200" dirty="0">
                  <a:solidFill>
                    <a:schemeClr val="bg1"/>
                  </a:solidFill>
                  <a:latin typeface="+mn-ea"/>
                  <a:cs typeface="+mn-ea"/>
                </a:endParaRPr>
              </a:p>
            </p:txBody>
          </p:sp>
        </p:grpSp>
        <p:grpSp>
          <p:nvGrpSpPr>
            <p:cNvPr id="93" name="组合 92"/>
            <p:cNvGrpSpPr/>
            <p:nvPr/>
          </p:nvGrpSpPr>
          <p:grpSpPr>
            <a:xfrm>
              <a:off x="4659940" y="1744351"/>
              <a:ext cx="2885371" cy="1776640"/>
              <a:chOff x="7523107" y="3147527"/>
              <a:chExt cx="2885371" cy="1776640"/>
            </a:xfrm>
          </p:grpSpPr>
          <p:sp>
            <p:nvSpPr>
              <p:cNvPr id="94" name="矩形 93"/>
              <p:cNvSpPr/>
              <p:nvPr/>
            </p:nvSpPr>
            <p:spPr>
              <a:xfrm>
                <a:off x="8165869" y="3147527"/>
                <a:ext cx="2241974" cy="42354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bg1"/>
                    </a:solidFill>
                    <a:latin typeface="思源黑体 CN Light" panose="020B0300000000000000" pitchFamily="34" charset="-122"/>
                    <a:ea typeface="思源黑体 CN Light" panose="020B0300000000000000" pitchFamily="34" charset="-122"/>
                  </a:rPr>
                  <a:t>定义</a:t>
                </a:r>
                <a:endParaRPr lang="zh-CN" altLang="en-US" b="1" dirty="0">
                  <a:solidFill>
                    <a:schemeClr val="bg1"/>
                  </a:solidFill>
                  <a:latin typeface="思源黑体 CN Light" panose="020B0300000000000000" pitchFamily="34" charset="-122"/>
                  <a:ea typeface="思源黑体 CN Light" panose="020B0300000000000000" pitchFamily="34" charset="-122"/>
                </a:endParaRPr>
              </a:p>
            </p:txBody>
          </p:sp>
          <p:sp>
            <p:nvSpPr>
              <p:cNvPr id="95" name="文本框 94"/>
              <p:cNvSpPr txBox="1"/>
              <p:nvPr/>
            </p:nvSpPr>
            <p:spPr>
              <a:xfrm>
                <a:off x="7523107" y="3570982"/>
                <a:ext cx="2885371" cy="1353185"/>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200" dirty="0">
                    <a:solidFill>
                      <a:schemeClr val="bg1"/>
                    </a:solidFill>
                    <a:latin typeface="+mn-ea"/>
                    <a:cs typeface="+mn-ea"/>
                  </a:rPr>
                  <a:t>数据中心能耗是指数据中心中各种用能设备消耗的能源总和，不仅包括服务器、交换机等IT设备的能耗，还包括空调、配电等辅助系统的能耗</a:t>
                </a:r>
                <a:endParaRPr lang="en-US" altLang="zh-CN" sz="1200" dirty="0">
                  <a:solidFill>
                    <a:schemeClr val="bg1"/>
                  </a:solidFill>
                  <a:latin typeface="+mn-ea"/>
                  <a:cs typeface="+mn-ea"/>
                </a:endParaRPr>
              </a:p>
              <a:p>
                <a:pPr algn="r">
                  <a:lnSpc>
                    <a:spcPct val="114000"/>
                  </a:lnSpc>
                </a:pPr>
                <a:endParaRPr lang="en-US" altLang="zh-CN" sz="1200" dirty="0">
                  <a:solidFill>
                    <a:schemeClr val="bg1"/>
                  </a:solidFill>
                  <a:latin typeface="+mn-ea"/>
                  <a:cs typeface="+mn-ea"/>
                </a:endParaRPr>
              </a:p>
              <a:p>
                <a:pPr algn="r">
                  <a:lnSpc>
                    <a:spcPct val="114000"/>
                  </a:lnSpc>
                </a:pPr>
                <a:endParaRPr lang="en-US" altLang="zh-CN" sz="1200" dirty="0">
                  <a:solidFill>
                    <a:schemeClr val="bg1"/>
                  </a:solidFill>
                  <a:latin typeface="+mn-ea"/>
                  <a:cs typeface="+mn-ea"/>
                </a:endParaRPr>
              </a:p>
            </p:txBody>
          </p:sp>
        </p:grpSp>
      </p:grpSp>
      <p:grpSp>
        <p:nvGrpSpPr>
          <p:cNvPr id="13" name="组合 12"/>
          <p:cNvGrpSpPr/>
          <p:nvPr/>
        </p:nvGrpSpPr>
        <p:grpSpPr>
          <a:xfrm>
            <a:off x="499110" y="68496"/>
            <a:ext cx="11193780" cy="521970"/>
            <a:chOff x="1821" y="784"/>
            <a:chExt cx="17628" cy="822"/>
          </a:xfrm>
        </p:grpSpPr>
        <p:grpSp>
          <p:nvGrpSpPr>
            <p:cNvPr id="14" name="组合 13"/>
            <p:cNvGrpSpPr/>
            <p:nvPr/>
          </p:nvGrpSpPr>
          <p:grpSpPr>
            <a:xfrm>
              <a:off x="8807" y="784"/>
              <a:ext cx="10643" cy="822"/>
              <a:chOff x="8495" y="784"/>
              <a:chExt cx="10643" cy="822"/>
            </a:xfrm>
          </p:grpSpPr>
          <p:sp>
            <p:nvSpPr>
              <p:cNvPr id="16" name="文本框 18"/>
              <p:cNvSpPr/>
              <p:nvPr/>
            </p:nvSpPr>
            <p:spPr>
              <a:xfrm>
                <a:off x="8495" y="784"/>
                <a:ext cx="364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数据中心能耗</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17" name="直接连接符 16"/>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1"/>
          <a:stretch>
            <a:fillRect/>
          </a:stretch>
        </p:blipFill>
        <p:spPr>
          <a:xfrm>
            <a:off x="6127115" y="774700"/>
            <a:ext cx="5151120" cy="2362200"/>
          </a:xfrm>
          <a:prstGeom prst="rect">
            <a:avLst/>
          </a:prstGeom>
        </p:spPr>
      </p:pic>
      <p:pic>
        <p:nvPicPr>
          <p:cNvPr id="6" name="图片 5"/>
          <p:cNvPicPr>
            <a:picLocks noChangeAspect="1"/>
          </p:cNvPicPr>
          <p:nvPr/>
        </p:nvPicPr>
        <p:blipFill>
          <a:blip r:embed="rId2"/>
          <a:stretch>
            <a:fillRect/>
          </a:stretch>
        </p:blipFill>
        <p:spPr>
          <a:xfrm>
            <a:off x="6607175" y="3521075"/>
            <a:ext cx="4191000" cy="2705100"/>
          </a:xfrm>
          <a:prstGeom prst="rect">
            <a:avLst/>
          </a:prstGeom>
        </p:spPr>
      </p:pic>
      <p:sp>
        <p:nvSpPr>
          <p:cNvPr id="7" name="文本框 6"/>
          <p:cNvSpPr txBox="1"/>
          <p:nvPr/>
        </p:nvSpPr>
        <p:spPr>
          <a:xfrm>
            <a:off x="7353300" y="3205480"/>
            <a:ext cx="3103245" cy="368300"/>
          </a:xfrm>
          <a:prstGeom prst="rect">
            <a:avLst/>
          </a:prstGeom>
          <a:noFill/>
        </p:spPr>
        <p:txBody>
          <a:bodyPr wrap="square" rtlCol="0">
            <a:spAutoFit/>
          </a:bodyPr>
          <a:p>
            <a:r>
              <a:rPr lang="zh-CN" altLang="en-US"/>
              <a:t>图</a:t>
            </a:r>
            <a:r>
              <a:rPr lang="en-US" altLang="zh-CN"/>
              <a:t>1 </a:t>
            </a:r>
            <a:r>
              <a:rPr lang="zh-CN" altLang="en-US"/>
              <a:t>数据中心能耗构成图</a:t>
            </a:r>
            <a:endParaRPr lang="zh-CN" altLang="en-US"/>
          </a:p>
        </p:txBody>
      </p:sp>
      <p:sp>
        <p:nvSpPr>
          <p:cNvPr id="8" name="文本框 7"/>
          <p:cNvSpPr txBox="1"/>
          <p:nvPr/>
        </p:nvSpPr>
        <p:spPr>
          <a:xfrm>
            <a:off x="6943090" y="6226175"/>
            <a:ext cx="3519805" cy="368300"/>
          </a:xfrm>
          <a:prstGeom prst="rect">
            <a:avLst/>
          </a:prstGeom>
          <a:noFill/>
        </p:spPr>
        <p:txBody>
          <a:bodyPr wrap="square" rtlCol="0">
            <a:spAutoFit/>
          </a:bodyPr>
          <a:p>
            <a:r>
              <a:rPr lang="zh-CN" altLang="en-US"/>
              <a:t>图二 数据中心能效指标公式</a:t>
            </a:r>
            <a:endParaRPr lang="zh-CN" altLang="en-US"/>
          </a:p>
        </p:txBody>
      </p:sp>
      <p:sp>
        <p:nvSpPr>
          <p:cNvPr id="9" name="矩形 8"/>
          <p:cNvSpPr/>
          <p:nvPr/>
        </p:nvSpPr>
        <p:spPr>
          <a:xfrm>
            <a:off x="706120" y="4872355"/>
            <a:ext cx="3105785" cy="184467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319020" y="4953635"/>
            <a:ext cx="1440180" cy="423545"/>
          </a:xfrm>
          <a:prstGeom prst="rect">
            <a:avLst/>
          </a:prstGeom>
          <a:noFill/>
        </p:spPr>
        <p:txBody>
          <a:bodyPr wrap="square" rtlCol="0">
            <a:spAutoFit/>
            <a:scene3d>
              <a:camera prst="orthographicFront"/>
              <a:lightRig rig="threePt" dir="t"/>
            </a:scene3d>
          </a:bodyPr>
          <a:p>
            <a:pPr algn="r">
              <a:lnSpc>
                <a:spcPct val="120000"/>
              </a:lnSpc>
            </a:pPr>
            <a:r>
              <a:rPr lang="zh-CN" altLang="en-US" b="1" dirty="0">
                <a:solidFill>
                  <a:schemeClr val="bg1"/>
                </a:solidFill>
                <a:latin typeface="思源黑体 CN Light" panose="020B0300000000000000" pitchFamily="34" charset="-122"/>
                <a:ea typeface="思源黑体 CN Light" panose="020B0300000000000000" pitchFamily="34" charset="-122"/>
                <a:sym typeface="+mn-ea"/>
              </a:rPr>
              <a:t>评价指标</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文本框 11"/>
          <p:cNvSpPr txBox="1"/>
          <p:nvPr/>
        </p:nvSpPr>
        <p:spPr>
          <a:xfrm>
            <a:off x="841375" y="5293360"/>
            <a:ext cx="3012440" cy="1568450"/>
          </a:xfrm>
          <a:prstGeom prst="rect">
            <a:avLst/>
          </a:prstGeom>
          <a:noFill/>
        </p:spPr>
        <p:txBody>
          <a:bodyPr wrap="square" rtlCol="0">
            <a:spAutoFit/>
          </a:bodyPr>
          <a:p>
            <a:r>
              <a:rPr lang="zh-CN" altLang="en-US" sz="1200">
                <a:solidFill>
                  <a:schemeClr val="bg1"/>
                </a:solidFill>
                <a:latin typeface="Century Gothic" panose="020B0502020202020204" pitchFamily="34" charset="0"/>
                <a:cs typeface="Century Gothic" panose="020B0502020202020204" pitchFamily="34" charset="0"/>
              </a:rPr>
              <a:t>关于数据中心能效，IT行业的专家们提出了多个评价指标，其中比较有影响的是绿色网格组织（Green Grid）提出的２个能效指标：一是电能利用效率</a:t>
            </a:r>
            <a:r>
              <a:rPr lang="en-US" altLang="zh-CN" sz="1200">
                <a:solidFill>
                  <a:schemeClr val="bg1"/>
                </a:solidFill>
                <a:latin typeface="Century Gothic" panose="020B0502020202020204" pitchFamily="34" charset="0"/>
                <a:cs typeface="Century Gothic" panose="020B0502020202020204" pitchFamily="34" charset="0"/>
              </a:rPr>
              <a:t>PUE</a:t>
            </a:r>
            <a:r>
              <a:rPr lang="zh-CN" altLang="en-US" sz="1200">
                <a:solidFill>
                  <a:schemeClr val="bg1"/>
                </a:solidFill>
                <a:latin typeface="Century Gothic" panose="020B0502020202020204" pitchFamily="34" charset="0"/>
                <a:cs typeface="Century Gothic" panose="020B0502020202020204" pitchFamily="34" charset="0"/>
              </a:rPr>
              <a:t>（Power Usage Effectiveness）；二是数据中心基础设施效率DCiE（Data Center Infrastructure Effectiveness）</a:t>
            </a:r>
            <a:endParaRPr lang="zh-CN" altLang="en-US" sz="1200">
              <a:solidFill>
                <a:schemeClr val="bg1"/>
              </a:solidFill>
              <a:latin typeface="Century Gothic" panose="020B0502020202020204" pitchFamily="34" charset="0"/>
              <a:cs typeface="Century Gothic" panose="020B0502020202020204" pitchFamily="34" charset="0"/>
            </a:endParaRPr>
          </a:p>
          <a:p>
            <a:endParaRPr lang="zh-CN" altLang="en-US" sz="1200">
              <a:solidFill>
                <a:schemeClr val="bg1"/>
              </a:solidFill>
              <a:latin typeface="Century Gothic" panose="020B0502020202020204" pitchFamily="34" charset="0"/>
              <a:cs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V="1">
            <a:off x="4358842" y="2819678"/>
            <a:ext cx="736153" cy="290285"/>
          </a:xfrm>
          <a:prstGeom prst="line">
            <a:avLst/>
          </a:prstGeom>
          <a:ln>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329807" y="4647450"/>
            <a:ext cx="808730" cy="227399"/>
          </a:xfrm>
          <a:prstGeom prst="line">
            <a:avLst/>
          </a:prstGeom>
          <a:ln>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059815" y="2271395"/>
            <a:ext cx="2975610" cy="2990215"/>
          </a:xfrm>
          <a:prstGeom prst="ellipse">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345881" y="1849767"/>
            <a:ext cx="5104406" cy="3773356"/>
            <a:chOff x="5345881" y="1849767"/>
            <a:chExt cx="5104406" cy="3773356"/>
          </a:xfrm>
        </p:grpSpPr>
        <p:grpSp>
          <p:nvGrpSpPr>
            <p:cNvPr id="39" name="组合 38"/>
            <p:cNvGrpSpPr/>
            <p:nvPr/>
          </p:nvGrpSpPr>
          <p:grpSpPr>
            <a:xfrm>
              <a:off x="7105881" y="1849767"/>
              <a:ext cx="3202594" cy="1655955"/>
              <a:chOff x="7523107" y="3132957"/>
              <a:chExt cx="3202594" cy="1655955"/>
            </a:xfrm>
          </p:grpSpPr>
          <p:sp>
            <p:nvSpPr>
              <p:cNvPr id="42" name="矩形 41"/>
              <p:cNvSpPr/>
              <p:nvPr/>
            </p:nvSpPr>
            <p:spPr>
              <a:xfrm>
                <a:off x="7523108" y="3132957"/>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en-US" altLang="zh-CN" b="1" dirty="0">
                    <a:solidFill>
                      <a:schemeClr val="tx1">
                        <a:lumMod val="75000"/>
                        <a:lumOff val="25000"/>
                      </a:schemeClr>
                    </a:solidFill>
                    <a:latin typeface="思源黑体 CN Light" panose="020B0300000000000000" pitchFamily="34" charset="-122"/>
                    <a:ea typeface="思源黑体 CN Light" panose="020B0300000000000000" pitchFamily="34" charset="-122"/>
                  </a:rPr>
                  <a:t>HDFS</a:t>
                </a:r>
                <a:r>
                  <a:rPr lang="zh-CN" altLang="en-US" b="1" dirty="0">
                    <a:solidFill>
                      <a:schemeClr val="tx1">
                        <a:lumMod val="75000"/>
                        <a:lumOff val="25000"/>
                      </a:schemeClr>
                    </a:solidFill>
                    <a:latin typeface="思源黑体 CN Light" panose="020B0300000000000000" pitchFamily="34" charset="-122"/>
                    <a:ea typeface="思源黑体 CN Light" panose="020B0300000000000000" pitchFamily="34" charset="-122"/>
                  </a:rPr>
                  <a:t>存储节能</a:t>
                </a:r>
                <a:r>
                  <a:rPr lang="zh-CN" altLang="en-US" b="1" dirty="0">
                    <a:solidFill>
                      <a:schemeClr val="tx1">
                        <a:lumMod val="75000"/>
                        <a:lumOff val="25000"/>
                      </a:schemeClr>
                    </a:solidFill>
                    <a:latin typeface="思源黑体 CN Light" panose="020B0300000000000000" pitchFamily="34" charset="-122"/>
                    <a:ea typeface="思源黑体 CN Light" panose="020B0300000000000000" pitchFamily="34" charset="-122"/>
                  </a:rPr>
                  <a:t>优化</a:t>
                </a:r>
                <a:endParaRPr lang="zh-CN" altLang="en-US" b="1"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46" name="文本框 45"/>
              <p:cNvSpPr txBox="1"/>
              <p:nvPr/>
            </p:nvSpPr>
            <p:spPr>
              <a:xfrm>
                <a:off x="7523107" y="3435727"/>
                <a:ext cx="3202594" cy="1353185"/>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75000"/>
                        <a:lumOff val="25000"/>
                      </a:schemeClr>
                    </a:solidFill>
                    <a:latin typeface="Century Gothic" panose="020B0502020202020204" pitchFamily="34" charset="0"/>
                    <a:ea typeface="+mj-ea"/>
                  </a:rPr>
                  <a:t>针对</a:t>
                </a:r>
                <a:r>
                  <a:rPr lang="en-US" altLang="zh-CN" sz="1200" dirty="0">
                    <a:solidFill>
                      <a:schemeClr val="tx1">
                        <a:lumMod val="75000"/>
                        <a:lumOff val="25000"/>
                      </a:schemeClr>
                    </a:solidFill>
                    <a:latin typeface="Century Gothic" panose="020B0502020202020204" pitchFamily="34" charset="0"/>
                    <a:ea typeface="+mj-ea"/>
                  </a:rPr>
                  <a:t>HDFS中遵循机架感知的存储策略没有考虑数据间的差异性和使用频度，所有数据以相同副本数复制后分散存储在不同的DataNode节点中，这势必会开启过多的DataNode而导致数据中心能耗过高</a:t>
                </a:r>
                <a:r>
                  <a:rPr lang="zh-CN" altLang="en-US" sz="1200" dirty="0">
                    <a:solidFill>
                      <a:schemeClr val="tx1">
                        <a:lumMod val="75000"/>
                        <a:lumOff val="25000"/>
                      </a:schemeClr>
                    </a:solidFill>
                    <a:latin typeface="Century Gothic" panose="020B0502020202020204" pitchFamily="34" charset="0"/>
                    <a:ea typeface="+mj-ea"/>
                  </a:rPr>
                  <a:t>的问题进行优化，实现能耗优化</a:t>
                </a:r>
                <a:endParaRPr lang="zh-CN" altLang="en-US" sz="1200" dirty="0">
                  <a:solidFill>
                    <a:schemeClr val="tx1">
                      <a:lumMod val="75000"/>
                      <a:lumOff val="25000"/>
                    </a:schemeClr>
                  </a:solidFill>
                  <a:latin typeface="Century Gothic" panose="020B0502020202020204" pitchFamily="34" charset="0"/>
                  <a:ea typeface="+mj-ea"/>
                </a:endParaRPr>
              </a:p>
            </p:txBody>
          </p:sp>
        </p:grpSp>
        <p:grpSp>
          <p:nvGrpSpPr>
            <p:cNvPr id="47" name="组合 46"/>
            <p:cNvGrpSpPr/>
            <p:nvPr/>
          </p:nvGrpSpPr>
          <p:grpSpPr>
            <a:xfrm>
              <a:off x="7105881" y="4224200"/>
              <a:ext cx="3344406" cy="1175734"/>
              <a:chOff x="7678647" y="3023756"/>
              <a:chExt cx="3344406" cy="1175734"/>
            </a:xfrm>
          </p:grpSpPr>
          <p:sp>
            <p:nvSpPr>
              <p:cNvPr id="48" name="矩形 47"/>
              <p:cNvSpPr/>
              <p:nvPr/>
            </p:nvSpPr>
            <p:spPr>
              <a:xfrm>
                <a:off x="7678647" y="302375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思源黑体 CN Light" panose="020B0300000000000000" pitchFamily="34" charset="-122"/>
                    <a:ea typeface="思源黑体 CN Light" panose="020B0300000000000000" pitchFamily="34" charset="-122"/>
                  </a:rPr>
                  <a:t>负载均衡优化</a:t>
                </a:r>
                <a:endParaRPr lang="zh-CN" altLang="en-US" b="1"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sp>
            <p:nvSpPr>
              <p:cNvPr id="49" name="文本框 48"/>
              <p:cNvSpPr txBox="1"/>
              <p:nvPr/>
            </p:nvSpPr>
            <p:spPr>
              <a:xfrm>
                <a:off x="7678647" y="3477495"/>
                <a:ext cx="3344406" cy="721995"/>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75000"/>
                        <a:lumOff val="25000"/>
                      </a:schemeClr>
                    </a:solidFill>
                    <a:latin typeface="Century Gothic" panose="020B0502020202020204" pitchFamily="34" charset="0"/>
                    <a:ea typeface="+mj-ea"/>
                  </a:rPr>
                  <a:t>针对混合供电数据中心，通过对数据中心的负载进行控制调度实现其产电和耗电曲线的重合，实现能源充分利用，实现能耗优化</a:t>
                </a:r>
                <a:endParaRPr lang="zh-CN" altLang="en-US" sz="1200" dirty="0">
                  <a:solidFill>
                    <a:schemeClr val="tx1">
                      <a:lumMod val="75000"/>
                      <a:lumOff val="25000"/>
                    </a:schemeClr>
                  </a:solidFill>
                  <a:latin typeface="Century Gothic" panose="020B0502020202020204" pitchFamily="34" charset="0"/>
                  <a:ea typeface="+mj-ea"/>
                </a:endParaRPr>
              </a:p>
            </p:txBody>
          </p:sp>
        </p:grpSp>
        <p:grpSp>
          <p:nvGrpSpPr>
            <p:cNvPr id="18" name="组合 17"/>
            <p:cNvGrpSpPr/>
            <p:nvPr/>
          </p:nvGrpSpPr>
          <p:grpSpPr>
            <a:xfrm>
              <a:off x="5345881" y="1849959"/>
              <a:ext cx="1489323" cy="1508323"/>
              <a:chOff x="5345881" y="1849959"/>
              <a:chExt cx="1489323" cy="1508323"/>
            </a:xfrm>
          </p:grpSpPr>
          <p:sp>
            <p:nvSpPr>
              <p:cNvPr id="3" name="椭圆 2"/>
              <p:cNvSpPr/>
              <p:nvPr/>
            </p:nvSpPr>
            <p:spPr>
              <a:xfrm>
                <a:off x="5345881" y="1849959"/>
                <a:ext cx="1489323" cy="1508323"/>
              </a:xfrm>
              <a:prstGeom prst="ellipse">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形 13" descr="日历"/>
              <p:cNvPicPr>
                <a:picLocks noChangeAspect="1"/>
              </p:cNvPicPr>
              <p:nvPr/>
            </p:nvPicPr>
            <p:blipFill>
              <a:blip r:embed="rId1" cstate="print">
                <a:grayscl/>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674761" y="2152808"/>
                <a:ext cx="914400" cy="914400"/>
              </a:xfrm>
              <a:prstGeom prst="rect">
                <a:avLst/>
              </a:prstGeom>
            </p:spPr>
          </p:pic>
        </p:grpSp>
        <p:grpSp>
          <p:nvGrpSpPr>
            <p:cNvPr id="19" name="组合 18"/>
            <p:cNvGrpSpPr/>
            <p:nvPr/>
          </p:nvGrpSpPr>
          <p:grpSpPr>
            <a:xfrm>
              <a:off x="5387300" y="4114800"/>
              <a:ext cx="1489323" cy="1508323"/>
              <a:chOff x="5387300" y="4114800"/>
              <a:chExt cx="1489323" cy="1508323"/>
            </a:xfrm>
          </p:grpSpPr>
          <p:sp>
            <p:nvSpPr>
              <p:cNvPr id="26" name="椭圆 25"/>
              <p:cNvSpPr/>
              <p:nvPr/>
            </p:nvSpPr>
            <p:spPr>
              <a:xfrm>
                <a:off x="5387300" y="4114800"/>
                <a:ext cx="1489323" cy="1508323"/>
              </a:xfrm>
              <a:prstGeom prst="ellipse">
                <a:avLst/>
              </a:prstGeom>
              <a:no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descr="条形图"/>
              <p:cNvPicPr>
                <a:picLocks noChangeAspect="1"/>
              </p:cNvPicPr>
              <p:nvPr/>
            </p:nvPicPr>
            <p:blipFill>
              <a:blip r:embed="rId3" cstate="print">
                <a:graysc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74761" y="4417649"/>
                <a:ext cx="914400" cy="914400"/>
              </a:xfrm>
              <a:prstGeom prst="rect">
                <a:avLst/>
              </a:prstGeom>
            </p:spPr>
          </p:pic>
        </p:grpSp>
      </p:grpSp>
      <p:grpSp>
        <p:nvGrpSpPr>
          <p:cNvPr id="22" name="组合 21"/>
          <p:cNvGrpSpPr/>
          <p:nvPr/>
        </p:nvGrpSpPr>
        <p:grpSpPr>
          <a:xfrm>
            <a:off x="499110" y="68496"/>
            <a:ext cx="11193780" cy="521970"/>
            <a:chOff x="1821" y="784"/>
            <a:chExt cx="17628" cy="822"/>
          </a:xfrm>
        </p:grpSpPr>
        <p:grpSp>
          <p:nvGrpSpPr>
            <p:cNvPr id="23" name="组合 22"/>
            <p:cNvGrpSpPr/>
            <p:nvPr/>
          </p:nvGrpSpPr>
          <p:grpSpPr>
            <a:xfrm>
              <a:off x="8807" y="784"/>
              <a:ext cx="10643" cy="822"/>
              <a:chOff x="8495" y="784"/>
              <a:chExt cx="10643" cy="822"/>
            </a:xfrm>
          </p:grpSpPr>
          <p:sp>
            <p:nvSpPr>
              <p:cNvPr id="25" name="文本框 18"/>
              <p:cNvSpPr/>
              <p:nvPr/>
            </p:nvSpPr>
            <p:spPr>
              <a:xfrm>
                <a:off x="8495" y="784"/>
                <a:ext cx="364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报告内容简介</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27" name="直接连接符 26"/>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867535" y="3109595"/>
            <a:ext cx="1967865" cy="1568450"/>
          </a:xfrm>
          <a:prstGeom prst="rect">
            <a:avLst/>
          </a:prstGeom>
          <a:noFill/>
        </p:spPr>
        <p:txBody>
          <a:bodyPr wrap="square" rtlCol="0">
            <a:spAutoFit/>
          </a:bodyPr>
          <a:p>
            <a:r>
              <a:rPr lang="zh-CN" altLang="en-US" sz="4800">
                <a:solidFill>
                  <a:schemeClr val="tx1"/>
                </a:solidFill>
                <a:effectLst>
                  <a:outerShdw blurRad="38100" dist="19050" dir="2700000" algn="tl" rotWithShape="0">
                    <a:schemeClr val="dk1">
                      <a:alpha val="40000"/>
                    </a:schemeClr>
                  </a:outerShdw>
                </a:effectLst>
              </a:rPr>
              <a:t>能耗优化</a:t>
            </a:r>
            <a:endParaRPr lang="zh-CN" altLang="en-US" sz="480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alphaModFix amt="50000"/>
            <a:lum/>
          </a:blip>
          <a:srcRect/>
          <a:stretch>
            <a:fillRect l="-17000" r="-17000"/>
          </a:stretch>
        </a:blipFill>
        <a:effectLst/>
      </p:bgPr>
    </p:bg>
    <p:spTree>
      <p:nvGrpSpPr>
        <p:cNvPr id="1" name=""/>
        <p:cNvGrpSpPr/>
        <p:nvPr/>
      </p:nvGrpSpPr>
      <p:grpSpPr>
        <a:xfrm>
          <a:off x="0" y="0"/>
          <a:ext cx="0" cy="0"/>
          <a:chOff x="0" y="0"/>
          <a:chExt cx="0" cy="0"/>
        </a:xfrm>
      </p:grpSpPr>
      <p:sp>
        <p:nvSpPr>
          <p:cNvPr id="17" name="矩形 16"/>
          <p:cNvSpPr/>
          <p:nvPr/>
        </p:nvSpPr>
        <p:spPr>
          <a:xfrm>
            <a:off x="4279709" y="3734555"/>
            <a:ext cx="3275640" cy="294568"/>
          </a:xfrm>
          <a:prstGeom prst="rect">
            <a:avLst/>
          </a:prstGeom>
        </p:spPr>
        <p:txBody>
          <a:bodyPr wrap="none">
            <a:spAutoFit/>
          </a:bodyPr>
          <a:lstStyle/>
          <a:p>
            <a:r>
              <a:rPr lang="zh-CN" altLang="en-US" sz="1315" spc="788" dirty="0">
                <a:solidFill>
                  <a:schemeClr val="tx1">
                    <a:lumMod val="95000"/>
                    <a:lumOff val="5000"/>
                  </a:schemeClr>
                </a:solidFill>
                <a:latin typeface="微软雅黑" panose="020B0503020204020204" pitchFamily="34" charset="-122"/>
                <a:ea typeface="微软雅黑" panose="020B0503020204020204" pitchFamily="34" charset="-122"/>
              </a:rPr>
              <a:t>COMPANY PROFILE</a:t>
            </a:r>
            <a:endParaRPr lang="zh-CN" altLang="en-US" sz="1315" spc="788"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Text Placeholder 4"/>
          <p:cNvSpPr txBox="1"/>
          <p:nvPr/>
        </p:nvSpPr>
        <p:spPr>
          <a:xfrm>
            <a:off x="4259672" y="4157998"/>
            <a:ext cx="7517184" cy="7751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201420">
              <a:lnSpc>
                <a:spcPct val="114000"/>
              </a:lnSpc>
              <a:spcBef>
                <a:spcPts val="1315"/>
              </a:spcBef>
              <a:buNone/>
              <a:defRPr/>
            </a:pPr>
            <a:r>
              <a:rPr lang="id-ID" sz="1575" spc="394" dirty="0">
                <a:solidFill>
                  <a:schemeClr val="tx1">
                    <a:lumMod val="95000"/>
                    <a:lumOff val="5000"/>
                  </a:schemeClr>
                </a:solidFill>
                <a:latin typeface="Agency FB" panose="020B0503020202020204" pitchFamily="34" charset="0"/>
                <a:cs typeface="Calibri" panose="020F0502020204030204"/>
              </a:rPr>
              <a:t>Ut wisi enim ad minim veniam, quis nostrud exerci tation</a:t>
            </a:r>
            <a:endParaRPr lang="id-ID" sz="1575" spc="394" dirty="0">
              <a:solidFill>
                <a:schemeClr val="tx1">
                  <a:lumMod val="95000"/>
                  <a:lumOff val="5000"/>
                </a:schemeClr>
              </a:solidFill>
              <a:latin typeface="Agency FB" panose="020B0503020202020204" pitchFamily="34" charset="0"/>
              <a:cs typeface="Calibri" panose="020F0502020204030204"/>
            </a:endParaRPr>
          </a:p>
        </p:txBody>
      </p:sp>
      <p:sp>
        <p:nvSpPr>
          <p:cNvPr id="19" name="矩形 18"/>
          <p:cNvSpPr/>
          <p:nvPr/>
        </p:nvSpPr>
        <p:spPr>
          <a:xfrm>
            <a:off x="3763819" y="2311143"/>
            <a:ext cx="3445425" cy="677108"/>
          </a:xfrm>
          <a:prstGeom prst="rect">
            <a:avLst/>
          </a:prstGeom>
        </p:spPr>
        <p:txBody>
          <a:bodyPr wrap="square" lIns="0" tIns="0" rIns="0" bIns="0">
            <a:spAutoFit/>
          </a:bodyPr>
          <a:lstStyle/>
          <a:p>
            <a:pPr algn="ctr" eaLnBrk="1" hangingPunct="1">
              <a:defRPr/>
            </a:pPr>
            <a:r>
              <a:rPr lang="zh-CN" altLang="en-US" sz="44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第二部份</a:t>
            </a:r>
            <a:endParaRPr lang="zh-CN" altLang="en-US" sz="44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4279709" y="3158424"/>
            <a:ext cx="3048191" cy="430530"/>
          </a:xfrm>
          <a:prstGeom prst="rect">
            <a:avLst/>
          </a:prstGeom>
        </p:spPr>
        <p:txBody>
          <a:bodyPr wrap="square" lIns="0" tIns="0" rIns="0" bIns="0">
            <a:spAutoFit/>
          </a:bodyPr>
          <a:p>
            <a:pPr algn="just">
              <a:defRPr/>
            </a:pPr>
            <a:r>
              <a:rPr lang="en-US" altLang="zh-CN" sz="28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HDFS</a:t>
            </a:r>
            <a:r>
              <a:rPr lang="zh-CN" altLang="en-US" sz="28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存储优化</a:t>
            </a:r>
            <a:endParaRPr lang="zh-CN" altLang="en-US" sz="28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par>
                                <p:cTn id="12" presetID="42" presetClass="entr" presetSubtype="0" fill="hold" grpId="0" nodeType="withEffect">
                                  <p:stCondLst>
                                    <p:cond delay="5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anim calcmode="lin" valueType="num">
                                      <p:cBhvr>
                                        <p:cTn id="15" dur="500" fill="hold"/>
                                        <p:tgtEl>
                                          <p:spTgt spid="18"/>
                                        </p:tgtEl>
                                        <p:attrNameLst>
                                          <p:attrName>ppt_x</p:attrName>
                                        </p:attrNameLst>
                                      </p:cBhvr>
                                      <p:tavLst>
                                        <p:tav tm="0">
                                          <p:val>
                                            <p:strVal val="#ppt_x"/>
                                          </p:val>
                                        </p:tav>
                                        <p:tav tm="100000">
                                          <p:val>
                                            <p:strVal val="#ppt_x"/>
                                          </p:val>
                                        </p:tav>
                                      </p:tavLst>
                                    </p:anim>
                                    <p:anim calcmode="lin" valueType="num">
                                      <p:cBhvr>
                                        <p:cTn id="16" dur="500" fill="hold"/>
                                        <p:tgtEl>
                                          <p:spTgt spid="18"/>
                                        </p:tgtEl>
                                        <p:attrNameLst>
                                          <p:attrName>ppt_y</p:attrName>
                                        </p:attrNameLst>
                                      </p:cBhvr>
                                      <p:tavLst>
                                        <p:tav tm="0">
                                          <p:val>
                                            <p:strVal val="#ppt_y+.1"/>
                                          </p:val>
                                        </p:tav>
                                        <p:tav tm="100000">
                                          <p:val>
                                            <p:strVal val="#ppt_y"/>
                                          </p:val>
                                        </p:tav>
                                      </p:tavLst>
                                    </p:anim>
                                  </p:childTnLst>
                                </p:cTn>
                              </p:par>
                            </p:childTnLst>
                          </p:cTn>
                        </p:par>
                        <p:par>
                          <p:cTn id="17" fill="hold">
                            <p:stCondLst>
                              <p:cond delay="1200"/>
                            </p:stCondLst>
                            <p:childTnLst>
                              <p:par>
                                <p:cTn id="18" presetID="23" presetClass="entr" presetSubtype="32"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strVal val="4*#ppt_w"/>
                                          </p:val>
                                        </p:tav>
                                        <p:tav tm="100000">
                                          <p:val>
                                            <p:strVal val="#ppt_w"/>
                                          </p:val>
                                        </p:tav>
                                      </p:tavLst>
                                    </p:anim>
                                    <p:anim calcmode="lin" valueType="num">
                                      <p:cBhvr>
                                        <p:cTn id="21" dur="500" fill="hold"/>
                                        <p:tgtEl>
                                          <p:spTgt spid="19"/>
                                        </p:tgtEl>
                                        <p:attrNameLst>
                                          <p:attrName>ppt_h</p:attrName>
                                        </p:attrNameLst>
                                      </p:cBhvr>
                                      <p:tavLst>
                                        <p:tav tm="0">
                                          <p:val>
                                            <p:strVal val="4*#ppt_h"/>
                                          </p:val>
                                        </p:tav>
                                        <p:tav tm="100000">
                                          <p:val>
                                            <p:strVal val="#ppt_h"/>
                                          </p:val>
                                        </p:tav>
                                      </p:tavLst>
                                    </p:anim>
                                  </p:childTnLst>
                                </p:cTn>
                              </p:par>
                            </p:childTnLst>
                          </p:cTn>
                        </p:par>
                        <p:par>
                          <p:cTn id="22" fill="hold">
                            <p:stCondLst>
                              <p:cond delay="1700"/>
                            </p:stCondLst>
                            <p:childTnLst>
                              <p:par>
                                <p:cTn id="23" presetID="23" presetClass="entr" presetSubtype="3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ppt_w"/>
                                          </p:val>
                                        </p:tav>
                                        <p:tav tm="100000">
                                          <p:val>
                                            <p:strVal val="#ppt_w"/>
                                          </p:val>
                                        </p:tav>
                                      </p:tavLst>
                                    </p:anim>
                                    <p:anim calcmode="lin" valueType="num">
                                      <p:cBhvr>
                                        <p:cTn id="26" dur="500" fill="hold"/>
                                        <p:tgtEl>
                                          <p:spTgt spid="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1"/>
          <p:cNvSpPr>
            <a:spLocks noEditPoints="1"/>
          </p:cNvSpPr>
          <p:nvPr/>
        </p:nvSpPr>
        <p:spPr bwMode="auto">
          <a:xfrm>
            <a:off x="5433361" y="2629366"/>
            <a:ext cx="2322400" cy="2317204"/>
          </a:xfrm>
          <a:custGeom>
            <a:avLst/>
            <a:gdLst>
              <a:gd name="T0" fmla="*/ 27 w 188"/>
              <a:gd name="T1" fmla="*/ 27 h 188"/>
              <a:gd name="T2" fmla="*/ 45 w 188"/>
              <a:gd name="T3" fmla="*/ 143 h 188"/>
              <a:gd name="T4" fmla="*/ 161 w 188"/>
              <a:gd name="T5" fmla="*/ 161 h 188"/>
              <a:gd name="T6" fmla="*/ 144 w 188"/>
              <a:gd name="T7" fmla="*/ 44 h 188"/>
              <a:gd name="T8" fmla="*/ 27 w 188"/>
              <a:gd name="T9" fmla="*/ 27 h 188"/>
              <a:gd name="T10" fmla="*/ 136 w 188"/>
              <a:gd name="T11" fmla="*/ 154 h 188"/>
              <a:gd name="T12" fmla="*/ 45 w 188"/>
              <a:gd name="T13" fmla="*/ 141 h 188"/>
              <a:gd name="T14" fmla="*/ 31 w 188"/>
              <a:gd name="T15" fmla="*/ 50 h 188"/>
              <a:gd name="T16" fmla="*/ 122 w 188"/>
              <a:gd name="T17" fmla="*/ 64 h 188"/>
              <a:gd name="T18" fmla="*/ 136 w 188"/>
              <a:gd name="T19" fmla="*/ 15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27" y="27"/>
                </a:moveTo>
                <a:cubicBezTo>
                  <a:pt x="0" y="54"/>
                  <a:pt x="8" y="106"/>
                  <a:pt x="45" y="143"/>
                </a:cubicBezTo>
                <a:cubicBezTo>
                  <a:pt x="81" y="180"/>
                  <a:pt x="134" y="188"/>
                  <a:pt x="161" y="161"/>
                </a:cubicBezTo>
                <a:cubicBezTo>
                  <a:pt x="188" y="133"/>
                  <a:pt x="180" y="81"/>
                  <a:pt x="144" y="44"/>
                </a:cubicBezTo>
                <a:cubicBezTo>
                  <a:pt x="107" y="7"/>
                  <a:pt x="54" y="0"/>
                  <a:pt x="27" y="27"/>
                </a:cubicBezTo>
                <a:close/>
                <a:moveTo>
                  <a:pt x="136" y="154"/>
                </a:moveTo>
                <a:cubicBezTo>
                  <a:pt x="114" y="176"/>
                  <a:pt x="74" y="169"/>
                  <a:pt x="45" y="141"/>
                </a:cubicBezTo>
                <a:cubicBezTo>
                  <a:pt x="16" y="112"/>
                  <a:pt x="10" y="71"/>
                  <a:pt x="31" y="50"/>
                </a:cubicBezTo>
                <a:cubicBezTo>
                  <a:pt x="53" y="29"/>
                  <a:pt x="93" y="35"/>
                  <a:pt x="122" y="64"/>
                </a:cubicBezTo>
                <a:cubicBezTo>
                  <a:pt x="151" y="92"/>
                  <a:pt x="157" y="133"/>
                  <a:pt x="136" y="154"/>
                </a:cubicBezTo>
                <a:close/>
              </a:path>
            </a:pathLst>
          </a:custGeom>
          <a:noFill/>
          <a:ln>
            <a:solidFill>
              <a:srgbClr val="595959"/>
            </a:solidFill>
          </a:ln>
        </p:spPr>
        <p:txBody>
          <a:bodyPr vert="horz" wrap="square" lIns="121883" tIns="60941" rIns="121883" bIns="60941" numCol="1" anchor="t" anchorCtr="0" compatLnSpc="1"/>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102"/>
          <p:cNvSpPr>
            <a:spLocks noEditPoints="1"/>
          </p:cNvSpPr>
          <p:nvPr/>
        </p:nvSpPr>
        <p:spPr bwMode="auto">
          <a:xfrm>
            <a:off x="4937033" y="4157290"/>
            <a:ext cx="2467876" cy="1927541"/>
          </a:xfrm>
          <a:custGeom>
            <a:avLst/>
            <a:gdLst>
              <a:gd name="T0" fmla="*/ 193 w 200"/>
              <a:gd name="T1" fmla="*/ 61 h 156"/>
              <a:gd name="T2" fmla="*/ 88 w 200"/>
              <a:gd name="T3" fmla="*/ 9 h 156"/>
              <a:gd name="T4" fmla="*/ 7 w 200"/>
              <a:gd name="T5" fmla="*/ 95 h 156"/>
              <a:gd name="T6" fmla="*/ 113 w 200"/>
              <a:gd name="T7" fmla="*/ 147 h 156"/>
              <a:gd name="T8" fmla="*/ 193 w 200"/>
              <a:gd name="T9" fmla="*/ 61 h 156"/>
              <a:gd name="T10" fmla="*/ 27 w 200"/>
              <a:gd name="T11" fmla="*/ 78 h 156"/>
              <a:gd name="T12" fmla="*/ 90 w 200"/>
              <a:gd name="T13" fmla="*/ 11 h 156"/>
              <a:gd name="T14" fmla="*/ 172 w 200"/>
              <a:gd name="T15" fmla="*/ 51 h 156"/>
              <a:gd name="T16" fmla="*/ 109 w 200"/>
              <a:gd name="T17" fmla="*/ 118 h 156"/>
              <a:gd name="T18" fmla="*/ 27 w 200"/>
              <a:gd name="T1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56">
                <a:moveTo>
                  <a:pt x="193" y="61"/>
                </a:moveTo>
                <a:cubicBezTo>
                  <a:pt x="186" y="23"/>
                  <a:pt x="139" y="0"/>
                  <a:pt x="88" y="9"/>
                </a:cubicBezTo>
                <a:cubicBezTo>
                  <a:pt x="36" y="18"/>
                  <a:pt x="0" y="57"/>
                  <a:pt x="7" y="95"/>
                </a:cubicBezTo>
                <a:cubicBezTo>
                  <a:pt x="14" y="133"/>
                  <a:pt x="61" y="156"/>
                  <a:pt x="113" y="147"/>
                </a:cubicBezTo>
                <a:cubicBezTo>
                  <a:pt x="164" y="138"/>
                  <a:pt x="200" y="99"/>
                  <a:pt x="193" y="61"/>
                </a:cubicBezTo>
                <a:close/>
                <a:moveTo>
                  <a:pt x="27" y="78"/>
                </a:moveTo>
                <a:cubicBezTo>
                  <a:pt x="22" y="48"/>
                  <a:pt x="50" y="18"/>
                  <a:pt x="90" y="11"/>
                </a:cubicBezTo>
                <a:cubicBezTo>
                  <a:pt x="130" y="4"/>
                  <a:pt x="167" y="22"/>
                  <a:pt x="172" y="51"/>
                </a:cubicBezTo>
                <a:cubicBezTo>
                  <a:pt x="177" y="81"/>
                  <a:pt x="149" y="111"/>
                  <a:pt x="109" y="118"/>
                </a:cubicBezTo>
                <a:cubicBezTo>
                  <a:pt x="69" y="125"/>
                  <a:pt x="32" y="107"/>
                  <a:pt x="27" y="78"/>
                </a:cubicBezTo>
                <a:close/>
              </a:path>
            </a:pathLst>
          </a:custGeom>
          <a:noFill/>
          <a:ln>
            <a:solidFill>
              <a:srgbClr val="595959"/>
            </a:solidFill>
          </a:ln>
        </p:spPr>
        <p:txBody>
          <a:bodyPr vert="horz" wrap="square" lIns="121883" tIns="60941" rIns="121883" bIns="60941" numCol="1" anchor="t" anchorCtr="0" compatLnSpc="1"/>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103"/>
          <p:cNvSpPr>
            <a:spLocks noEditPoints="1"/>
          </p:cNvSpPr>
          <p:nvPr/>
        </p:nvSpPr>
        <p:spPr bwMode="auto">
          <a:xfrm>
            <a:off x="4233308" y="2660087"/>
            <a:ext cx="1885976" cy="2447093"/>
          </a:xfrm>
          <a:custGeom>
            <a:avLst/>
            <a:gdLst>
              <a:gd name="T0" fmla="*/ 63 w 153"/>
              <a:gd name="T1" fmla="*/ 193 h 198"/>
              <a:gd name="T2" fmla="*/ 146 w 153"/>
              <a:gd name="T3" fmla="*/ 109 h 198"/>
              <a:gd name="T4" fmla="*/ 90 w 153"/>
              <a:gd name="T5" fmla="*/ 5 h 198"/>
              <a:gd name="T6" fmla="*/ 7 w 153"/>
              <a:gd name="T7" fmla="*/ 89 h 198"/>
              <a:gd name="T8" fmla="*/ 63 w 153"/>
              <a:gd name="T9" fmla="*/ 193 h 198"/>
              <a:gd name="T10" fmla="*/ 100 w 153"/>
              <a:gd name="T11" fmla="*/ 30 h 198"/>
              <a:gd name="T12" fmla="*/ 143 w 153"/>
              <a:gd name="T13" fmla="*/ 110 h 198"/>
              <a:gd name="T14" fmla="*/ 79 w 153"/>
              <a:gd name="T15" fmla="*/ 176 h 198"/>
              <a:gd name="T16" fmla="*/ 35 w 153"/>
              <a:gd name="T17" fmla="*/ 95 h 198"/>
              <a:gd name="T18" fmla="*/ 100 w 153"/>
              <a:gd name="T19" fmla="*/ 3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98">
                <a:moveTo>
                  <a:pt x="63" y="193"/>
                </a:moveTo>
                <a:cubicBezTo>
                  <a:pt x="101" y="198"/>
                  <a:pt x="138" y="161"/>
                  <a:pt x="146" y="109"/>
                </a:cubicBezTo>
                <a:cubicBezTo>
                  <a:pt x="153" y="57"/>
                  <a:pt x="128" y="11"/>
                  <a:pt x="90" y="5"/>
                </a:cubicBezTo>
                <a:cubicBezTo>
                  <a:pt x="51" y="0"/>
                  <a:pt x="14" y="37"/>
                  <a:pt x="7" y="89"/>
                </a:cubicBezTo>
                <a:cubicBezTo>
                  <a:pt x="0" y="141"/>
                  <a:pt x="25" y="187"/>
                  <a:pt x="63" y="193"/>
                </a:cubicBezTo>
                <a:close/>
                <a:moveTo>
                  <a:pt x="100" y="30"/>
                </a:moveTo>
                <a:cubicBezTo>
                  <a:pt x="129" y="34"/>
                  <a:pt x="149" y="70"/>
                  <a:pt x="143" y="110"/>
                </a:cubicBezTo>
                <a:cubicBezTo>
                  <a:pt x="137" y="151"/>
                  <a:pt x="109" y="180"/>
                  <a:pt x="79" y="176"/>
                </a:cubicBezTo>
                <a:cubicBezTo>
                  <a:pt x="49" y="171"/>
                  <a:pt x="29" y="135"/>
                  <a:pt x="35" y="95"/>
                </a:cubicBezTo>
                <a:cubicBezTo>
                  <a:pt x="41" y="55"/>
                  <a:pt x="70" y="25"/>
                  <a:pt x="100" y="30"/>
                </a:cubicBezTo>
                <a:close/>
              </a:path>
            </a:pathLst>
          </a:custGeom>
          <a:noFill/>
          <a:ln>
            <a:solidFill>
              <a:srgbClr val="595959"/>
            </a:solidFill>
          </a:ln>
        </p:spPr>
        <p:txBody>
          <a:bodyPr vert="horz" wrap="square" lIns="121883" tIns="60941" rIns="121883" bIns="60941" numCol="1" anchor="t" anchorCtr="0" compatLnSpc="1"/>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14"/>
          <p:cNvSpPr>
            <a:spLocks noEditPoints="1"/>
          </p:cNvSpPr>
          <p:nvPr/>
        </p:nvSpPr>
        <p:spPr bwMode="auto">
          <a:xfrm>
            <a:off x="5895772" y="4858023"/>
            <a:ext cx="503539" cy="526387"/>
          </a:xfrm>
          <a:custGeom>
            <a:avLst/>
            <a:gdLst>
              <a:gd name="T0" fmla="*/ 161 w 485"/>
              <a:gd name="T1" fmla="*/ 500 h 507"/>
              <a:gd name="T2" fmla="*/ 7 w 485"/>
              <a:gd name="T3" fmla="*/ 338 h 507"/>
              <a:gd name="T4" fmla="*/ 2 w 485"/>
              <a:gd name="T5" fmla="*/ 308 h 507"/>
              <a:gd name="T6" fmla="*/ 15 w 485"/>
              <a:gd name="T7" fmla="*/ 280 h 507"/>
              <a:gd name="T8" fmla="*/ 254 w 485"/>
              <a:gd name="T9" fmla="*/ 30 h 507"/>
              <a:gd name="T10" fmla="*/ 295 w 485"/>
              <a:gd name="T11" fmla="*/ 9 h 507"/>
              <a:gd name="T12" fmla="*/ 364 w 485"/>
              <a:gd name="T13" fmla="*/ 2 h 507"/>
              <a:gd name="T14" fmla="*/ 420 w 485"/>
              <a:gd name="T15" fmla="*/ 22 h 507"/>
              <a:gd name="T16" fmla="*/ 463 w 485"/>
              <a:gd name="T17" fmla="*/ 68 h 507"/>
              <a:gd name="T18" fmla="*/ 482 w 485"/>
              <a:gd name="T19" fmla="*/ 126 h 507"/>
              <a:gd name="T20" fmla="*/ 475 w 485"/>
              <a:gd name="T21" fmla="*/ 198 h 507"/>
              <a:gd name="T22" fmla="*/ 456 w 485"/>
              <a:gd name="T23" fmla="*/ 241 h 507"/>
              <a:gd name="T24" fmla="*/ 217 w 485"/>
              <a:gd name="T25" fmla="*/ 492 h 507"/>
              <a:gd name="T26" fmla="*/ 190 w 485"/>
              <a:gd name="T27" fmla="*/ 506 h 507"/>
              <a:gd name="T28" fmla="*/ 161 w 485"/>
              <a:gd name="T29" fmla="*/ 500 h 507"/>
              <a:gd name="T30" fmla="*/ 376 w 485"/>
              <a:gd name="T31" fmla="*/ 65 h 507"/>
              <a:gd name="T32" fmla="*/ 330 w 485"/>
              <a:gd name="T33" fmla="*/ 113 h 507"/>
              <a:gd name="T34" fmla="*/ 376 w 485"/>
              <a:gd name="T35" fmla="*/ 161 h 507"/>
              <a:gd name="T36" fmla="*/ 422 w 485"/>
              <a:gd name="T37" fmla="*/ 113 h 507"/>
              <a:gd name="T38" fmla="*/ 376 w 485"/>
              <a:gd name="T39" fmla="*/ 6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5" h="507">
                <a:moveTo>
                  <a:pt x="161" y="500"/>
                </a:moveTo>
                <a:cubicBezTo>
                  <a:pt x="133" y="483"/>
                  <a:pt x="23" y="368"/>
                  <a:pt x="7" y="338"/>
                </a:cubicBezTo>
                <a:cubicBezTo>
                  <a:pt x="2" y="329"/>
                  <a:pt x="0" y="318"/>
                  <a:pt x="2" y="308"/>
                </a:cubicBezTo>
                <a:cubicBezTo>
                  <a:pt x="3" y="298"/>
                  <a:pt x="7" y="288"/>
                  <a:pt x="15" y="280"/>
                </a:cubicBezTo>
                <a:cubicBezTo>
                  <a:pt x="254" y="30"/>
                  <a:pt x="254" y="30"/>
                  <a:pt x="254" y="30"/>
                </a:cubicBezTo>
                <a:cubicBezTo>
                  <a:pt x="265" y="18"/>
                  <a:pt x="279" y="11"/>
                  <a:pt x="295" y="9"/>
                </a:cubicBezTo>
                <a:cubicBezTo>
                  <a:pt x="364" y="2"/>
                  <a:pt x="364" y="2"/>
                  <a:pt x="364" y="2"/>
                </a:cubicBezTo>
                <a:cubicBezTo>
                  <a:pt x="385" y="0"/>
                  <a:pt x="404" y="7"/>
                  <a:pt x="420" y="22"/>
                </a:cubicBezTo>
                <a:cubicBezTo>
                  <a:pt x="463" y="68"/>
                  <a:pt x="463" y="68"/>
                  <a:pt x="463" y="68"/>
                </a:cubicBezTo>
                <a:cubicBezTo>
                  <a:pt x="478" y="84"/>
                  <a:pt x="485" y="104"/>
                  <a:pt x="482" y="126"/>
                </a:cubicBezTo>
                <a:cubicBezTo>
                  <a:pt x="475" y="198"/>
                  <a:pt x="475" y="198"/>
                  <a:pt x="475" y="198"/>
                </a:cubicBezTo>
                <a:cubicBezTo>
                  <a:pt x="474" y="215"/>
                  <a:pt x="467" y="229"/>
                  <a:pt x="456" y="241"/>
                </a:cubicBezTo>
                <a:cubicBezTo>
                  <a:pt x="217" y="492"/>
                  <a:pt x="217" y="492"/>
                  <a:pt x="217" y="492"/>
                </a:cubicBezTo>
                <a:cubicBezTo>
                  <a:pt x="209" y="500"/>
                  <a:pt x="200" y="504"/>
                  <a:pt x="190" y="506"/>
                </a:cubicBezTo>
                <a:cubicBezTo>
                  <a:pt x="181" y="507"/>
                  <a:pt x="170" y="505"/>
                  <a:pt x="161" y="500"/>
                </a:cubicBezTo>
                <a:close/>
                <a:moveTo>
                  <a:pt x="376" y="65"/>
                </a:moveTo>
                <a:cubicBezTo>
                  <a:pt x="351" y="65"/>
                  <a:pt x="330" y="87"/>
                  <a:pt x="330" y="113"/>
                </a:cubicBezTo>
                <a:cubicBezTo>
                  <a:pt x="330" y="140"/>
                  <a:pt x="351" y="161"/>
                  <a:pt x="376" y="161"/>
                </a:cubicBezTo>
                <a:cubicBezTo>
                  <a:pt x="402" y="161"/>
                  <a:pt x="422" y="140"/>
                  <a:pt x="422" y="113"/>
                </a:cubicBezTo>
                <a:cubicBezTo>
                  <a:pt x="422" y="87"/>
                  <a:pt x="402" y="65"/>
                  <a:pt x="376" y="65"/>
                </a:cubicBezTo>
                <a:close/>
              </a:path>
            </a:pathLst>
          </a:custGeom>
          <a:solidFill>
            <a:srgbClr val="595959"/>
          </a:solidFill>
          <a:ln>
            <a:noFill/>
          </a:ln>
        </p:spPr>
        <p:txBody>
          <a:bodyPr vert="horz" wrap="square" lIns="121883" tIns="60941" rIns="121883" bIns="6094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15"/>
          <p:cNvSpPr>
            <a:spLocks noEditPoints="1"/>
          </p:cNvSpPr>
          <p:nvPr/>
        </p:nvSpPr>
        <p:spPr bwMode="auto">
          <a:xfrm>
            <a:off x="4998701" y="3772739"/>
            <a:ext cx="536236" cy="428461"/>
          </a:xfrm>
          <a:custGeom>
            <a:avLst/>
            <a:gdLst>
              <a:gd name="T0" fmla="*/ 22 w 516"/>
              <a:gd name="T1" fmla="*/ 348 h 412"/>
              <a:gd name="T2" fmla="*/ 0 w 516"/>
              <a:gd name="T3" fmla="*/ 296 h 412"/>
              <a:gd name="T4" fmla="*/ 142 w 516"/>
              <a:gd name="T5" fmla="*/ 274 h 412"/>
              <a:gd name="T6" fmla="*/ 349 w 516"/>
              <a:gd name="T7" fmla="*/ 160 h 412"/>
              <a:gd name="T8" fmla="*/ 391 w 516"/>
              <a:gd name="T9" fmla="*/ 221 h 412"/>
              <a:gd name="T10" fmla="*/ 427 w 516"/>
              <a:gd name="T11" fmla="*/ 273 h 412"/>
              <a:gd name="T12" fmla="*/ 398 w 516"/>
              <a:gd name="T13" fmla="*/ 331 h 412"/>
              <a:gd name="T14" fmla="*/ 349 w 516"/>
              <a:gd name="T15" fmla="*/ 338 h 412"/>
              <a:gd name="T16" fmla="*/ 327 w 516"/>
              <a:gd name="T17" fmla="*/ 360 h 412"/>
              <a:gd name="T18" fmla="*/ 295 w 516"/>
              <a:gd name="T19" fmla="*/ 336 h 412"/>
              <a:gd name="T20" fmla="*/ 255 w 516"/>
              <a:gd name="T21" fmla="*/ 307 h 412"/>
              <a:gd name="T22" fmla="*/ 249 w 516"/>
              <a:gd name="T23" fmla="*/ 270 h 412"/>
              <a:gd name="T24" fmla="*/ 287 w 516"/>
              <a:gd name="T25" fmla="*/ 291 h 412"/>
              <a:gd name="T26" fmla="*/ 305 w 516"/>
              <a:gd name="T27" fmla="*/ 306 h 412"/>
              <a:gd name="T28" fmla="*/ 327 w 516"/>
              <a:gd name="T29" fmla="*/ 246 h 412"/>
              <a:gd name="T30" fmla="*/ 272 w 516"/>
              <a:gd name="T31" fmla="*/ 235 h 412"/>
              <a:gd name="T32" fmla="*/ 251 w 516"/>
              <a:gd name="T33" fmla="*/ 187 h 412"/>
              <a:gd name="T34" fmla="*/ 286 w 516"/>
              <a:gd name="T35" fmla="*/ 133 h 412"/>
              <a:gd name="T36" fmla="*/ 327 w 516"/>
              <a:gd name="T37" fmla="*/ 109 h 412"/>
              <a:gd name="T38" fmla="*/ 349 w 516"/>
              <a:gd name="T39" fmla="*/ 129 h 412"/>
              <a:gd name="T40" fmla="*/ 414 w 516"/>
              <a:gd name="T41" fmla="*/ 151 h 412"/>
              <a:gd name="T42" fmla="*/ 387 w 516"/>
              <a:gd name="T43" fmla="*/ 190 h 412"/>
              <a:gd name="T44" fmla="*/ 380 w 516"/>
              <a:gd name="T45" fmla="*/ 165 h 412"/>
              <a:gd name="T46" fmla="*/ 349 w 516"/>
              <a:gd name="T47" fmla="*/ 160 h 412"/>
              <a:gd name="T48" fmla="*/ 321 w 516"/>
              <a:gd name="T49" fmla="*/ 160 h 412"/>
              <a:gd name="T50" fmla="*/ 291 w 516"/>
              <a:gd name="T51" fmla="*/ 169 h 412"/>
              <a:gd name="T52" fmla="*/ 297 w 516"/>
              <a:gd name="T53" fmla="*/ 209 h 412"/>
              <a:gd name="T54" fmla="*/ 327 w 516"/>
              <a:gd name="T55" fmla="*/ 160 h 412"/>
              <a:gd name="T56" fmla="*/ 349 w 516"/>
              <a:gd name="T57" fmla="*/ 308 h 412"/>
              <a:gd name="T58" fmla="*/ 383 w 516"/>
              <a:gd name="T59" fmla="*/ 301 h 412"/>
              <a:gd name="T60" fmla="*/ 386 w 516"/>
              <a:gd name="T61" fmla="*/ 257 h 412"/>
              <a:gd name="T62" fmla="*/ 349 w 516"/>
              <a:gd name="T63" fmla="*/ 246 h 412"/>
              <a:gd name="T64" fmla="*/ 442 w 516"/>
              <a:gd name="T65" fmla="*/ 339 h 412"/>
              <a:gd name="T66" fmla="*/ 442 w 516"/>
              <a:gd name="T67" fmla="*/ 131 h 412"/>
              <a:gd name="T68" fmla="*/ 234 w 516"/>
              <a:gd name="T69" fmla="*/ 131 h 412"/>
              <a:gd name="T70" fmla="*/ 234 w 516"/>
              <a:gd name="T71" fmla="*/ 339 h 412"/>
              <a:gd name="T72" fmla="*/ 464 w 516"/>
              <a:gd name="T73" fmla="*/ 360 h 412"/>
              <a:gd name="T74" fmla="*/ 464 w 516"/>
              <a:gd name="T75" fmla="*/ 109 h 412"/>
              <a:gd name="T76" fmla="*/ 213 w 516"/>
              <a:gd name="T77" fmla="*/ 109 h 412"/>
              <a:gd name="T78" fmla="*/ 213 w 516"/>
              <a:gd name="T79" fmla="*/ 360 h 412"/>
              <a:gd name="T80" fmla="*/ 464 w 516"/>
              <a:gd name="T81" fmla="*/ 360 h 412"/>
              <a:gd name="T82" fmla="*/ 22 w 516"/>
              <a:gd name="T83" fmla="*/ 73 h 412"/>
              <a:gd name="T84" fmla="*/ 0 w 516"/>
              <a:gd name="T85" fmla="*/ 22 h 412"/>
              <a:gd name="T86" fmla="*/ 322 w 516"/>
              <a:gd name="T87" fmla="*/ 0 h 412"/>
              <a:gd name="T88" fmla="*/ 344 w 516"/>
              <a:gd name="T89" fmla="*/ 34 h 412"/>
              <a:gd name="T90" fmla="*/ 219 w 516"/>
              <a:gd name="T91" fmla="*/ 73 h 412"/>
              <a:gd name="T92" fmla="*/ 22 w 516"/>
              <a:gd name="T93" fmla="*/ 165 h 412"/>
              <a:gd name="T94" fmla="*/ 0 w 516"/>
              <a:gd name="T95" fmla="*/ 113 h 412"/>
              <a:gd name="T96" fmla="*/ 198 w 516"/>
              <a:gd name="T97" fmla="*/ 91 h 412"/>
              <a:gd name="T98" fmla="*/ 139 w 516"/>
              <a:gd name="T99" fmla="*/ 256 h 412"/>
              <a:gd name="T100" fmla="*/ 0 w 516"/>
              <a:gd name="T101" fmla="*/ 234 h 412"/>
              <a:gd name="T102" fmla="*/ 22 w 516"/>
              <a:gd name="T103" fmla="*/ 183 h 412"/>
              <a:gd name="T104" fmla="*/ 138 w 516"/>
              <a:gd name="T105" fmla="*/ 235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 h="412">
                <a:moveTo>
                  <a:pt x="172" y="348"/>
                </a:moveTo>
                <a:cubicBezTo>
                  <a:pt x="22" y="348"/>
                  <a:pt x="22" y="348"/>
                  <a:pt x="22" y="348"/>
                </a:cubicBezTo>
                <a:cubicBezTo>
                  <a:pt x="10" y="348"/>
                  <a:pt x="0" y="338"/>
                  <a:pt x="0" y="326"/>
                </a:cubicBezTo>
                <a:cubicBezTo>
                  <a:pt x="0" y="296"/>
                  <a:pt x="0" y="296"/>
                  <a:pt x="0" y="296"/>
                </a:cubicBezTo>
                <a:cubicBezTo>
                  <a:pt x="0" y="284"/>
                  <a:pt x="10" y="274"/>
                  <a:pt x="22" y="274"/>
                </a:cubicBezTo>
                <a:cubicBezTo>
                  <a:pt x="142" y="274"/>
                  <a:pt x="142" y="274"/>
                  <a:pt x="142" y="274"/>
                </a:cubicBezTo>
                <a:cubicBezTo>
                  <a:pt x="147" y="301"/>
                  <a:pt x="158" y="326"/>
                  <a:pt x="172" y="348"/>
                </a:cubicBezTo>
                <a:close/>
                <a:moveTo>
                  <a:pt x="349" y="160"/>
                </a:moveTo>
                <a:cubicBezTo>
                  <a:pt x="349" y="216"/>
                  <a:pt x="349" y="216"/>
                  <a:pt x="349" y="216"/>
                </a:cubicBezTo>
                <a:cubicBezTo>
                  <a:pt x="367" y="217"/>
                  <a:pt x="381" y="219"/>
                  <a:pt x="391" y="221"/>
                </a:cubicBezTo>
                <a:cubicBezTo>
                  <a:pt x="402" y="224"/>
                  <a:pt x="411" y="229"/>
                  <a:pt x="417" y="237"/>
                </a:cubicBezTo>
                <a:cubicBezTo>
                  <a:pt x="424" y="245"/>
                  <a:pt x="427" y="257"/>
                  <a:pt x="427" y="273"/>
                </a:cubicBezTo>
                <a:cubicBezTo>
                  <a:pt x="427" y="289"/>
                  <a:pt x="425" y="302"/>
                  <a:pt x="420" y="311"/>
                </a:cubicBezTo>
                <a:cubicBezTo>
                  <a:pt x="415" y="321"/>
                  <a:pt x="408" y="327"/>
                  <a:pt x="398" y="331"/>
                </a:cubicBezTo>
                <a:cubicBezTo>
                  <a:pt x="388" y="335"/>
                  <a:pt x="374" y="338"/>
                  <a:pt x="356" y="338"/>
                </a:cubicBezTo>
                <a:cubicBezTo>
                  <a:pt x="349" y="338"/>
                  <a:pt x="349" y="338"/>
                  <a:pt x="349" y="338"/>
                </a:cubicBezTo>
                <a:cubicBezTo>
                  <a:pt x="349" y="360"/>
                  <a:pt x="349" y="360"/>
                  <a:pt x="349" y="360"/>
                </a:cubicBezTo>
                <a:cubicBezTo>
                  <a:pt x="327" y="360"/>
                  <a:pt x="327" y="360"/>
                  <a:pt x="327" y="360"/>
                </a:cubicBezTo>
                <a:cubicBezTo>
                  <a:pt x="327" y="338"/>
                  <a:pt x="327" y="338"/>
                  <a:pt x="327" y="338"/>
                </a:cubicBezTo>
                <a:cubicBezTo>
                  <a:pt x="315" y="338"/>
                  <a:pt x="304" y="337"/>
                  <a:pt x="295" y="336"/>
                </a:cubicBezTo>
                <a:cubicBezTo>
                  <a:pt x="286" y="334"/>
                  <a:pt x="278" y="331"/>
                  <a:pt x="271" y="326"/>
                </a:cubicBezTo>
                <a:cubicBezTo>
                  <a:pt x="264" y="322"/>
                  <a:pt x="259" y="316"/>
                  <a:pt x="255" y="307"/>
                </a:cubicBezTo>
                <a:cubicBezTo>
                  <a:pt x="251" y="299"/>
                  <a:pt x="249" y="289"/>
                  <a:pt x="249" y="278"/>
                </a:cubicBezTo>
                <a:cubicBezTo>
                  <a:pt x="249" y="270"/>
                  <a:pt x="249" y="270"/>
                  <a:pt x="249" y="270"/>
                </a:cubicBezTo>
                <a:cubicBezTo>
                  <a:pt x="285" y="270"/>
                  <a:pt x="285" y="270"/>
                  <a:pt x="285" y="270"/>
                </a:cubicBezTo>
                <a:cubicBezTo>
                  <a:pt x="285" y="279"/>
                  <a:pt x="285" y="286"/>
                  <a:pt x="287" y="291"/>
                </a:cubicBezTo>
                <a:cubicBezTo>
                  <a:pt x="288" y="296"/>
                  <a:pt x="291" y="299"/>
                  <a:pt x="294" y="301"/>
                </a:cubicBezTo>
                <a:cubicBezTo>
                  <a:pt x="297" y="304"/>
                  <a:pt x="301" y="305"/>
                  <a:pt x="305" y="306"/>
                </a:cubicBezTo>
                <a:cubicBezTo>
                  <a:pt x="309" y="306"/>
                  <a:pt x="316" y="307"/>
                  <a:pt x="327" y="308"/>
                </a:cubicBezTo>
                <a:cubicBezTo>
                  <a:pt x="327" y="246"/>
                  <a:pt x="327" y="246"/>
                  <a:pt x="327" y="246"/>
                </a:cubicBezTo>
                <a:cubicBezTo>
                  <a:pt x="313" y="245"/>
                  <a:pt x="302" y="244"/>
                  <a:pt x="294" y="243"/>
                </a:cubicBezTo>
                <a:cubicBezTo>
                  <a:pt x="286" y="241"/>
                  <a:pt x="278" y="239"/>
                  <a:pt x="272" y="235"/>
                </a:cubicBezTo>
                <a:cubicBezTo>
                  <a:pt x="265" y="231"/>
                  <a:pt x="260" y="225"/>
                  <a:pt x="257" y="217"/>
                </a:cubicBezTo>
                <a:cubicBezTo>
                  <a:pt x="253" y="210"/>
                  <a:pt x="251" y="199"/>
                  <a:pt x="251" y="187"/>
                </a:cubicBezTo>
                <a:cubicBezTo>
                  <a:pt x="251" y="171"/>
                  <a:pt x="255" y="159"/>
                  <a:pt x="261" y="150"/>
                </a:cubicBezTo>
                <a:cubicBezTo>
                  <a:pt x="267" y="142"/>
                  <a:pt x="276" y="136"/>
                  <a:pt x="286" y="133"/>
                </a:cubicBezTo>
                <a:cubicBezTo>
                  <a:pt x="297" y="130"/>
                  <a:pt x="311" y="129"/>
                  <a:pt x="327" y="129"/>
                </a:cubicBezTo>
                <a:cubicBezTo>
                  <a:pt x="327" y="109"/>
                  <a:pt x="327" y="109"/>
                  <a:pt x="327" y="109"/>
                </a:cubicBezTo>
                <a:cubicBezTo>
                  <a:pt x="349" y="109"/>
                  <a:pt x="349" y="109"/>
                  <a:pt x="349" y="109"/>
                </a:cubicBezTo>
                <a:cubicBezTo>
                  <a:pt x="349" y="129"/>
                  <a:pt x="349" y="129"/>
                  <a:pt x="349" y="129"/>
                </a:cubicBezTo>
                <a:cubicBezTo>
                  <a:pt x="367" y="129"/>
                  <a:pt x="381" y="131"/>
                  <a:pt x="391" y="134"/>
                </a:cubicBezTo>
                <a:cubicBezTo>
                  <a:pt x="401" y="137"/>
                  <a:pt x="409" y="142"/>
                  <a:pt x="414" y="151"/>
                </a:cubicBezTo>
                <a:cubicBezTo>
                  <a:pt x="420" y="160"/>
                  <a:pt x="422" y="172"/>
                  <a:pt x="422" y="190"/>
                </a:cubicBezTo>
                <a:cubicBezTo>
                  <a:pt x="387" y="190"/>
                  <a:pt x="387" y="190"/>
                  <a:pt x="387" y="190"/>
                </a:cubicBezTo>
                <a:cubicBezTo>
                  <a:pt x="387" y="189"/>
                  <a:pt x="387" y="187"/>
                  <a:pt x="387" y="186"/>
                </a:cubicBezTo>
                <a:cubicBezTo>
                  <a:pt x="387" y="175"/>
                  <a:pt x="385" y="169"/>
                  <a:pt x="380" y="165"/>
                </a:cubicBezTo>
                <a:cubicBezTo>
                  <a:pt x="376" y="162"/>
                  <a:pt x="369" y="160"/>
                  <a:pt x="358" y="160"/>
                </a:cubicBezTo>
                <a:cubicBezTo>
                  <a:pt x="349" y="160"/>
                  <a:pt x="349" y="160"/>
                  <a:pt x="349" y="160"/>
                </a:cubicBezTo>
                <a:close/>
                <a:moveTo>
                  <a:pt x="327" y="160"/>
                </a:moveTo>
                <a:cubicBezTo>
                  <a:pt x="321" y="160"/>
                  <a:pt x="321" y="160"/>
                  <a:pt x="321" y="160"/>
                </a:cubicBezTo>
                <a:cubicBezTo>
                  <a:pt x="313" y="160"/>
                  <a:pt x="307" y="161"/>
                  <a:pt x="302" y="162"/>
                </a:cubicBezTo>
                <a:cubicBezTo>
                  <a:pt x="298" y="163"/>
                  <a:pt x="294" y="165"/>
                  <a:pt x="291" y="169"/>
                </a:cubicBezTo>
                <a:cubicBezTo>
                  <a:pt x="289" y="172"/>
                  <a:pt x="287" y="178"/>
                  <a:pt x="287" y="186"/>
                </a:cubicBezTo>
                <a:cubicBezTo>
                  <a:pt x="287" y="197"/>
                  <a:pt x="291" y="205"/>
                  <a:pt x="297" y="209"/>
                </a:cubicBezTo>
                <a:cubicBezTo>
                  <a:pt x="304" y="213"/>
                  <a:pt x="314" y="216"/>
                  <a:pt x="327" y="216"/>
                </a:cubicBezTo>
                <a:cubicBezTo>
                  <a:pt x="327" y="160"/>
                  <a:pt x="327" y="160"/>
                  <a:pt x="327" y="160"/>
                </a:cubicBezTo>
                <a:close/>
                <a:moveTo>
                  <a:pt x="349" y="246"/>
                </a:moveTo>
                <a:cubicBezTo>
                  <a:pt x="349" y="308"/>
                  <a:pt x="349" y="308"/>
                  <a:pt x="349" y="308"/>
                </a:cubicBezTo>
                <a:cubicBezTo>
                  <a:pt x="356" y="308"/>
                  <a:pt x="356" y="308"/>
                  <a:pt x="356" y="308"/>
                </a:cubicBezTo>
                <a:cubicBezTo>
                  <a:pt x="368" y="308"/>
                  <a:pt x="377" y="305"/>
                  <a:pt x="383" y="301"/>
                </a:cubicBezTo>
                <a:cubicBezTo>
                  <a:pt x="388" y="297"/>
                  <a:pt x="391" y="289"/>
                  <a:pt x="391" y="277"/>
                </a:cubicBezTo>
                <a:cubicBezTo>
                  <a:pt x="391" y="268"/>
                  <a:pt x="390" y="262"/>
                  <a:pt x="386" y="257"/>
                </a:cubicBezTo>
                <a:cubicBezTo>
                  <a:pt x="383" y="253"/>
                  <a:pt x="379" y="250"/>
                  <a:pt x="374" y="249"/>
                </a:cubicBezTo>
                <a:cubicBezTo>
                  <a:pt x="369" y="248"/>
                  <a:pt x="361" y="247"/>
                  <a:pt x="349" y="246"/>
                </a:cubicBezTo>
                <a:close/>
                <a:moveTo>
                  <a:pt x="338" y="382"/>
                </a:moveTo>
                <a:cubicBezTo>
                  <a:pt x="379" y="382"/>
                  <a:pt x="415" y="365"/>
                  <a:pt x="442" y="339"/>
                </a:cubicBezTo>
                <a:cubicBezTo>
                  <a:pt x="469" y="312"/>
                  <a:pt x="485" y="275"/>
                  <a:pt x="485" y="235"/>
                </a:cubicBezTo>
                <a:cubicBezTo>
                  <a:pt x="485" y="194"/>
                  <a:pt x="469" y="157"/>
                  <a:pt x="442" y="131"/>
                </a:cubicBezTo>
                <a:cubicBezTo>
                  <a:pt x="415" y="104"/>
                  <a:pt x="379" y="88"/>
                  <a:pt x="338" y="88"/>
                </a:cubicBezTo>
                <a:cubicBezTo>
                  <a:pt x="298" y="88"/>
                  <a:pt x="261" y="104"/>
                  <a:pt x="234" y="131"/>
                </a:cubicBezTo>
                <a:cubicBezTo>
                  <a:pt x="208" y="157"/>
                  <a:pt x="191" y="194"/>
                  <a:pt x="191" y="235"/>
                </a:cubicBezTo>
                <a:cubicBezTo>
                  <a:pt x="191" y="275"/>
                  <a:pt x="208" y="312"/>
                  <a:pt x="234" y="339"/>
                </a:cubicBezTo>
                <a:cubicBezTo>
                  <a:pt x="261" y="365"/>
                  <a:pt x="298" y="382"/>
                  <a:pt x="338" y="382"/>
                </a:cubicBezTo>
                <a:close/>
                <a:moveTo>
                  <a:pt x="464" y="360"/>
                </a:moveTo>
                <a:cubicBezTo>
                  <a:pt x="496" y="328"/>
                  <a:pt x="516" y="284"/>
                  <a:pt x="516" y="235"/>
                </a:cubicBezTo>
                <a:cubicBezTo>
                  <a:pt x="516" y="186"/>
                  <a:pt x="496" y="141"/>
                  <a:pt x="464" y="109"/>
                </a:cubicBezTo>
                <a:cubicBezTo>
                  <a:pt x="432" y="77"/>
                  <a:pt x="387" y="57"/>
                  <a:pt x="338" y="57"/>
                </a:cubicBezTo>
                <a:cubicBezTo>
                  <a:pt x="289" y="57"/>
                  <a:pt x="245" y="77"/>
                  <a:pt x="213" y="109"/>
                </a:cubicBezTo>
                <a:cubicBezTo>
                  <a:pt x="181" y="141"/>
                  <a:pt x="161" y="186"/>
                  <a:pt x="161" y="235"/>
                </a:cubicBezTo>
                <a:cubicBezTo>
                  <a:pt x="161" y="284"/>
                  <a:pt x="181" y="328"/>
                  <a:pt x="213" y="360"/>
                </a:cubicBezTo>
                <a:cubicBezTo>
                  <a:pt x="245" y="392"/>
                  <a:pt x="289" y="412"/>
                  <a:pt x="338" y="412"/>
                </a:cubicBezTo>
                <a:cubicBezTo>
                  <a:pt x="387" y="412"/>
                  <a:pt x="432" y="392"/>
                  <a:pt x="464" y="360"/>
                </a:cubicBezTo>
                <a:close/>
                <a:moveTo>
                  <a:pt x="219" y="73"/>
                </a:moveTo>
                <a:cubicBezTo>
                  <a:pt x="22" y="73"/>
                  <a:pt x="22" y="73"/>
                  <a:pt x="22" y="73"/>
                </a:cubicBezTo>
                <a:cubicBezTo>
                  <a:pt x="10" y="73"/>
                  <a:pt x="0" y="63"/>
                  <a:pt x="0" y="51"/>
                </a:cubicBezTo>
                <a:cubicBezTo>
                  <a:pt x="0" y="22"/>
                  <a:pt x="0" y="22"/>
                  <a:pt x="0" y="22"/>
                </a:cubicBezTo>
                <a:cubicBezTo>
                  <a:pt x="0" y="10"/>
                  <a:pt x="10" y="0"/>
                  <a:pt x="22" y="0"/>
                </a:cubicBezTo>
                <a:cubicBezTo>
                  <a:pt x="322" y="0"/>
                  <a:pt x="322" y="0"/>
                  <a:pt x="322" y="0"/>
                </a:cubicBezTo>
                <a:cubicBezTo>
                  <a:pt x="334" y="0"/>
                  <a:pt x="344" y="10"/>
                  <a:pt x="344" y="22"/>
                </a:cubicBezTo>
                <a:cubicBezTo>
                  <a:pt x="344" y="34"/>
                  <a:pt x="344" y="34"/>
                  <a:pt x="344" y="34"/>
                </a:cubicBezTo>
                <a:cubicBezTo>
                  <a:pt x="342" y="34"/>
                  <a:pt x="340" y="34"/>
                  <a:pt x="338" y="34"/>
                </a:cubicBezTo>
                <a:cubicBezTo>
                  <a:pt x="294" y="34"/>
                  <a:pt x="253" y="49"/>
                  <a:pt x="219" y="73"/>
                </a:cubicBezTo>
                <a:close/>
                <a:moveTo>
                  <a:pt x="150" y="165"/>
                </a:moveTo>
                <a:cubicBezTo>
                  <a:pt x="22" y="165"/>
                  <a:pt x="22" y="165"/>
                  <a:pt x="22" y="165"/>
                </a:cubicBezTo>
                <a:cubicBezTo>
                  <a:pt x="10" y="165"/>
                  <a:pt x="0" y="155"/>
                  <a:pt x="0" y="143"/>
                </a:cubicBezTo>
                <a:cubicBezTo>
                  <a:pt x="0" y="113"/>
                  <a:pt x="0" y="113"/>
                  <a:pt x="0" y="113"/>
                </a:cubicBezTo>
                <a:cubicBezTo>
                  <a:pt x="0" y="101"/>
                  <a:pt x="10" y="91"/>
                  <a:pt x="22" y="91"/>
                </a:cubicBezTo>
                <a:cubicBezTo>
                  <a:pt x="198" y="91"/>
                  <a:pt x="198" y="91"/>
                  <a:pt x="198" y="91"/>
                </a:cubicBezTo>
                <a:cubicBezTo>
                  <a:pt x="177" y="112"/>
                  <a:pt x="161" y="137"/>
                  <a:pt x="150" y="165"/>
                </a:cubicBezTo>
                <a:close/>
                <a:moveTo>
                  <a:pt x="139" y="256"/>
                </a:moveTo>
                <a:cubicBezTo>
                  <a:pt x="22" y="256"/>
                  <a:pt x="22" y="256"/>
                  <a:pt x="22" y="256"/>
                </a:cubicBezTo>
                <a:cubicBezTo>
                  <a:pt x="10" y="256"/>
                  <a:pt x="0" y="246"/>
                  <a:pt x="0" y="234"/>
                </a:cubicBezTo>
                <a:cubicBezTo>
                  <a:pt x="0" y="205"/>
                  <a:pt x="0" y="205"/>
                  <a:pt x="0" y="205"/>
                </a:cubicBezTo>
                <a:cubicBezTo>
                  <a:pt x="0" y="193"/>
                  <a:pt x="10" y="183"/>
                  <a:pt x="22" y="183"/>
                </a:cubicBezTo>
                <a:cubicBezTo>
                  <a:pt x="144" y="183"/>
                  <a:pt x="144" y="183"/>
                  <a:pt x="144" y="183"/>
                </a:cubicBezTo>
                <a:cubicBezTo>
                  <a:pt x="140" y="199"/>
                  <a:pt x="138" y="217"/>
                  <a:pt x="138" y="235"/>
                </a:cubicBezTo>
                <a:cubicBezTo>
                  <a:pt x="138" y="242"/>
                  <a:pt x="138" y="249"/>
                  <a:pt x="139" y="256"/>
                </a:cubicBezTo>
                <a:close/>
              </a:path>
            </a:pathLst>
          </a:custGeom>
          <a:solidFill>
            <a:srgbClr val="595959"/>
          </a:solidFill>
          <a:ln>
            <a:noFill/>
          </a:ln>
        </p:spPr>
        <p:txBody>
          <a:bodyPr vert="horz" wrap="square" lIns="121883" tIns="60941" rIns="121883" bIns="6094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16"/>
          <p:cNvSpPr>
            <a:spLocks noEditPoints="1"/>
          </p:cNvSpPr>
          <p:nvPr/>
        </p:nvSpPr>
        <p:spPr bwMode="auto">
          <a:xfrm>
            <a:off x="6255736" y="3694458"/>
            <a:ext cx="477395" cy="394161"/>
          </a:xfrm>
          <a:custGeom>
            <a:avLst/>
            <a:gdLst>
              <a:gd name="T0" fmla="*/ 485 w 505"/>
              <a:gd name="T1" fmla="*/ 364 h 417"/>
              <a:gd name="T2" fmla="*/ 481 w 505"/>
              <a:gd name="T3" fmla="*/ 282 h 417"/>
              <a:gd name="T4" fmla="*/ 505 w 505"/>
              <a:gd name="T5" fmla="*/ 26 h 417"/>
              <a:gd name="T6" fmla="*/ 181 w 505"/>
              <a:gd name="T7" fmla="*/ 0 h 417"/>
              <a:gd name="T8" fmla="*/ 157 w 505"/>
              <a:gd name="T9" fmla="*/ 32 h 417"/>
              <a:gd name="T10" fmla="*/ 367 w 505"/>
              <a:gd name="T11" fmla="*/ 67 h 417"/>
              <a:gd name="T12" fmla="*/ 447 w 505"/>
              <a:gd name="T13" fmla="*/ 67 h 417"/>
              <a:gd name="T14" fmla="*/ 456 w 505"/>
              <a:gd name="T15" fmla="*/ 78 h 417"/>
              <a:gd name="T16" fmla="*/ 368 w 505"/>
              <a:gd name="T17" fmla="*/ 89 h 417"/>
              <a:gd name="T18" fmla="*/ 447 w 505"/>
              <a:gd name="T19" fmla="*/ 125 h 417"/>
              <a:gd name="T20" fmla="*/ 456 w 505"/>
              <a:gd name="T21" fmla="*/ 135 h 417"/>
              <a:gd name="T22" fmla="*/ 368 w 505"/>
              <a:gd name="T23" fmla="*/ 146 h 417"/>
              <a:gd name="T24" fmla="*/ 447 w 505"/>
              <a:gd name="T25" fmla="*/ 186 h 417"/>
              <a:gd name="T26" fmla="*/ 456 w 505"/>
              <a:gd name="T27" fmla="*/ 196 h 417"/>
              <a:gd name="T28" fmla="*/ 368 w 505"/>
              <a:gd name="T29" fmla="*/ 207 h 417"/>
              <a:gd name="T30" fmla="*/ 348 w 505"/>
              <a:gd name="T31" fmla="*/ 311 h 417"/>
              <a:gd name="T32" fmla="*/ 323 w 505"/>
              <a:gd name="T33" fmla="*/ 337 h 417"/>
              <a:gd name="T34" fmla="*/ 20 w 505"/>
              <a:gd name="T35" fmla="*/ 417 h 417"/>
              <a:gd name="T36" fmla="*/ 24 w 505"/>
              <a:gd name="T37" fmla="*/ 335 h 417"/>
              <a:gd name="T38" fmla="*/ 0 w 505"/>
              <a:gd name="T39" fmla="*/ 79 h 417"/>
              <a:gd name="T40" fmla="*/ 324 w 505"/>
              <a:gd name="T41" fmla="*/ 53 h 417"/>
              <a:gd name="T42" fmla="*/ 348 w 505"/>
              <a:gd name="T43" fmla="*/ 311 h 417"/>
              <a:gd name="T44" fmla="*/ 290 w 505"/>
              <a:gd name="T45" fmla="*/ 119 h 417"/>
              <a:gd name="T46" fmla="*/ 300 w 505"/>
              <a:gd name="T47" fmla="*/ 129 h 417"/>
              <a:gd name="T48" fmla="*/ 58 w 505"/>
              <a:gd name="T49" fmla="*/ 140 h 417"/>
              <a:gd name="T50" fmla="*/ 48 w 505"/>
              <a:gd name="T51" fmla="*/ 129 h 417"/>
              <a:gd name="T52" fmla="*/ 58 w 505"/>
              <a:gd name="T53" fmla="*/ 176 h 417"/>
              <a:gd name="T54" fmla="*/ 300 w 505"/>
              <a:gd name="T55" fmla="*/ 187 h 417"/>
              <a:gd name="T56" fmla="*/ 290 w 505"/>
              <a:gd name="T57" fmla="*/ 198 h 417"/>
              <a:gd name="T58" fmla="*/ 48 w 505"/>
              <a:gd name="T59" fmla="*/ 187 h 417"/>
              <a:gd name="T60" fmla="*/ 58 w 505"/>
              <a:gd name="T61" fmla="*/ 176 h 417"/>
              <a:gd name="T62" fmla="*/ 290 w 505"/>
              <a:gd name="T63" fmla="*/ 237 h 417"/>
              <a:gd name="T64" fmla="*/ 300 w 505"/>
              <a:gd name="T65" fmla="*/ 248 h 417"/>
              <a:gd name="T66" fmla="*/ 58 w 505"/>
              <a:gd name="T67" fmla="*/ 259 h 417"/>
              <a:gd name="T68" fmla="*/ 48 w 505"/>
              <a:gd name="T69" fmla="*/ 248 h 417"/>
              <a:gd name="T70" fmla="*/ 38 w 505"/>
              <a:gd name="T71" fmla="*/ 371 h 417"/>
              <a:gd name="T72" fmla="*/ 35 w 505"/>
              <a:gd name="T73" fmla="*/ 320 h 417"/>
              <a:gd name="T74" fmla="*/ 18 w 505"/>
              <a:gd name="T75" fmla="*/ 91 h 417"/>
              <a:gd name="T76" fmla="*/ 313 w 505"/>
              <a:gd name="T77" fmla="*/ 72 h 417"/>
              <a:gd name="T78" fmla="*/ 330 w 505"/>
              <a:gd name="T79" fmla="*/ 301 h 417"/>
              <a:gd name="T80" fmla="*/ 313 w 505"/>
              <a:gd name="T81" fmla="*/ 32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417">
                <a:moveTo>
                  <a:pt x="368" y="285"/>
                </a:moveTo>
                <a:cubicBezTo>
                  <a:pt x="426" y="288"/>
                  <a:pt x="448" y="325"/>
                  <a:pt x="485" y="364"/>
                </a:cubicBezTo>
                <a:cubicBezTo>
                  <a:pt x="486" y="336"/>
                  <a:pt x="486" y="310"/>
                  <a:pt x="480" y="282"/>
                </a:cubicBezTo>
                <a:cubicBezTo>
                  <a:pt x="481" y="282"/>
                  <a:pt x="481" y="282"/>
                  <a:pt x="481" y="282"/>
                </a:cubicBezTo>
                <a:cubicBezTo>
                  <a:pt x="494" y="282"/>
                  <a:pt x="505" y="270"/>
                  <a:pt x="505" y="256"/>
                </a:cubicBezTo>
                <a:cubicBezTo>
                  <a:pt x="505" y="200"/>
                  <a:pt x="505" y="82"/>
                  <a:pt x="505" y="26"/>
                </a:cubicBezTo>
                <a:cubicBezTo>
                  <a:pt x="505" y="12"/>
                  <a:pt x="494" y="0"/>
                  <a:pt x="481" y="0"/>
                </a:cubicBezTo>
                <a:cubicBezTo>
                  <a:pt x="381" y="0"/>
                  <a:pt x="281" y="0"/>
                  <a:pt x="181" y="0"/>
                </a:cubicBezTo>
                <a:cubicBezTo>
                  <a:pt x="168" y="0"/>
                  <a:pt x="157" y="12"/>
                  <a:pt x="157" y="26"/>
                </a:cubicBezTo>
                <a:cubicBezTo>
                  <a:pt x="157" y="32"/>
                  <a:pt x="157" y="32"/>
                  <a:pt x="157" y="32"/>
                </a:cubicBezTo>
                <a:cubicBezTo>
                  <a:pt x="328" y="32"/>
                  <a:pt x="328" y="32"/>
                  <a:pt x="328" y="32"/>
                </a:cubicBezTo>
                <a:cubicBezTo>
                  <a:pt x="348" y="32"/>
                  <a:pt x="364" y="47"/>
                  <a:pt x="367" y="67"/>
                </a:cubicBezTo>
                <a:cubicBezTo>
                  <a:pt x="368" y="67"/>
                  <a:pt x="368" y="67"/>
                  <a:pt x="368" y="67"/>
                </a:cubicBezTo>
                <a:cubicBezTo>
                  <a:pt x="447" y="67"/>
                  <a:pt x="447" y="67"/>
                  <a:pt x="447" y="67"/>
                </a:cubicBezTo>
                <a:cubicBezTo>
                  <a:pt x="452" y="67"/>
                  <a:pt x="456" y="72"/>
                  <a:pt x="456" y="78"/>
                </a:cubicBezTo>
                <a:cubicBezTo>
                  <a:pt x="456" y="78"/>
                  <a:pt x="456" y="78"/>
                  <a:pt x="456" y="78"/>
                </a:cubicBezTo>
                <a:cubicBezTo>
                  <a:pt x="456" y="84"/>
                  <a:pt x="452" y="89"/>
                  <a:pt x="447" y="89"/>
                </a:cubicBezTo>
                <a:cubicBezTo>
                  <a:pt x="368" y="89"/>
                  <a:pt x="368" y="89"/>
                  <a:pt x="368" y="89"/>
                </a:cubicBezTo>
                <a:cubicBezTo>
                  <a:pt x="368" y="125"/>
                  <a:pt x="368" y="125"/>
                  <a:pt x="368" y="125"/>
                </a:cubicBezTo>
                <a:cubicBezTo>
                  <a:pt x="447" y="125"/>
                  <a:pt x="447" y="125"/>
                  <a:pt x="447" y="125"/>
                </a:cubicBezTo>
                <a:cubicBezTo>
                  <a:pt x="452" y="125"/>
                  <a:pt x="456" y="129"/>
                  <a:pt x="456" y="135"/>
                </a:cubicBezTo>
                <a:cubicBezTo>
                  <a:pt x="456" y="135"/>
                  <a:pt x="456" y="135"/>
                  <a:pt x="456" y="135"/>
                </a:cubicBezTo>
                <a:cubicBezTo>
                  <a:pt x="456" y="141"/>
                  <a:pt x="452" y="146"/>
                  <a:pt x="447" y="146"/>
                </a:cubicBezTo>
                <a:cubicBezTo>
                  <a:pt x="368" y="146"/>
                  <a:pt x="368" y="146"/>
                  <a:pt x="368" y="146"/>
                </a:cubicBezTo>
                <a:cubicBezTo>
                  <a:pt x="368" y="186"/>
                  <a:pt x="368" y="186"/>
                  <a:pt x="368" y="186"/>
                </a:cubicBezTo>
                <a:cubicBezTo>
                  <a:pt x="447" y="186"/>
                  <a:pt x="447" y="186"/>
                  <a:pt x="447" y="186"/>
                </a:cubicBezTo>
                <a:cubicBezTo>
                  <a:pt x="452" y="186"/>
                  <a:pt x="456" y="190"/>
                  <a:pt x="456" y="196"/>
                </a:cubicBezTo>
                <a:cubicBezTo>
                  <a:pt x="456" y="196"/>
                  <a:pt x="456" y="196"/>
                  <a:pt x="456" y="196"/>
                </a:cubicBezTo>
                <a:cubicBezTo>
                  <a:pt x="456" y="202"/>
                  <a:pt x="452" y="207"/>
                  <a:pt x="447" y="207"/>
                </a:cubicBezTo>
                <a:cubicBezTo>
                  <a:pt x="368" y="207"/>
                  <a:pt x="368" y="207"/>
                  <a:pt x="368" y="207"/>
                </a:cubicBezTo>
                <a:cubicBezTo>
                  <a:pt x="368" y="285"/>
                  <a:pt x="368" y="285"/>
                  <a:pt x="368" y="285"/>
                </a:cubicBezTo>
                <a:close/>
                <a:moveTo>
                  <a:pt x="348" y="311"/>
                </a:moveTo>
                <a:cubicBezTo>
                  <a:pt x="348" y="318"/>
                  <a:pt x="346" y="325"/>
                  <a:pt x="341" y="330"/>
                </a:cubicBezTo>
                <a:cubicBezTo>
                  <a:pt x="336" y="335"/>
                  <a:pt x="330" y="337"/>
                  <a:pt x="323" y="337"/>
                </a:cubicBezTo>
                <a:cubicBezTo>
                  <a:pt x="229" y="334"/>
                  <a:pt x="109" y="320"/>
                  <a:pt x="49" y="386"/>
                </a:cubicBezTo>
                <a:cubicBezTo>
                  <a:pt x="39" y="397"/>
                  <a:pt x="29" y="407"/>
                  <a:pt x="20" y="417"/>
                </a:cubicBezTo>
                <a:cubicBezTo>
                  <a:pt x="19" y="389"/>
                  <a:pt x="19" y="363"/>
                  <a:pt x="25" y="335"/>
                </a:cubicBezTo>
                <a:cubicBezTo>
                  <a:pt x="24" y="335"/>
                  <a:pt x="24" y="335"/>
                  <a:pt x="24" y="335"/>
                </a:cubicBezTo>
                <a:cubicBezTo>
                  <a:pt x="11" y="335"/>
                  <a:pt x="0" y="323"/>
                  <a:pt x="0" y="309"/>
                </a:cubicBezTo>
                <a:cubicBezTo>
                  <a:pt x="0" y="79"/>
                  <a:pt x="0" y="79"/>
                  <a:pt x="0" y="79"/>
                </a:cubicBezTo>
                <a:cubicBezTo>
                  <a:pt x="0" y="65"/>
                  <a:pt x="11" y="53"/>
                  <a:pt x="24" y="53"/>
                </a:cubicBezTo>
                <a:cubicBezTo>
                  <a:pt x="124" y="53"/>
                  <a:pt x="224" y="53"/>
                  <a:pt x="324" y="53"/>
                </a:cubicBezTo>
                <a:cubicBezTo>
                  <a:pt x="337" y="53"/>
                  <a:pt x="348" y="65"/>
                  <a:pt x="348" y="79"/>
                </a:cubicBezTo>
                <a:cubicBezTo>
                  <a:pt x="348" y="136"/>
                  <a:pt x="348" y="255"/>
                  <a:pt x="348" y="311"/>
                </a:cubicBezTo>
                <a:close/>
                <a:moveTo>
                  <a:pt x="58" y="119"/>
                </a:moveTo>
                <a:cubicBezTo>
                  <a:pt x="290" y="119"/>
                  <a:pt x="290" y="119"/>
                  <a:pt x="290" y="119"/>
                </a:cubicBezTo>
                <a:cubicBezTo>
                  <a:pt x="295" y="119"/>
                  <a:pt x="300" y="124"/>
                  <a:pt x="300" y="129"/>
                </a:cubicBezTo>
                <a:cubicBezTo>
                  <a:pt x="300" y="129"/>
                  <a:pt x="300" y="129"/>
                  <a:pt x="300" y="129"/>
                </a:cubicBezTo>
                <a:cubicBezTo>
                  <a:pt x="300" y="135"/>
                  <a:pt x="295" y="140"/>
                  <a:pt x="290" y="140"/>
                </a:cubicBezTo>
                <a:cubicBezTo>
                  <a:pt x="58" y="140"/>
                  <a:pt x="58" y="140"/>
                  <a:pt x="58" y="140"/>
                </a:cubicBezTo>
                <a:cubicBezTo>
                  <a:pt x="53" y="140"/>
                  <a:pt x="48" y="135"/>
                  <a:pt x="48" y="129"/>
                </a:cubicBezTo>
                <a:cubicBezTo>
                  <a:pt x="48" y="129"/>
                  <a:pt x="48" y="129"/>
                  <a:pt x="48" y="129"/>
                </a:cubicBezTo>
                <a:cubicBezTo>
                  <a:pt x="48" y="124"/>
                  <a:pt x="53" y="119"/>
                  <a:pt x="58" y="119"/>
                </a:cubicBezTo>
                <a:close/>
                <a:moveTo>
                  <a:pt x="58" y="176"/>
                </a:moveTo>
                <a:cubicBezTo>
                  <a:pt x="290" y="176"/>
                  <a:pt x="290" y="176"/>
                  <a:pt x="290" y="176"/>
                </a:cubicBezTo>
                <a:cubicBezTo>
                  <a:pt x="295" y="176"/>
                  <a:pt x="300" y="181"/>
                  <a:pt x="300" y="187"/>
                </a:cubicBezTo>
                <a:cubicBezTo>
                  <a:pt x="300" y="187"/>
                  <a:pt x="300" y="187"/>
                  <a:pt x="300" y="187"/>
                </a:cubicBezTo>
                <a:cubicBezTo>
                  <a:pt x="300" y="193"/>
                  <a:pt x="295" y="198"/>
                  <a:pt x="290" y="198"/>
                </a:cubicBezTo>
                <a:cubicBezTo>
                  <a:pt x="58" y="198"/>
                  <a:pt x="58" y="198"/>
                  <a:pt x="58" y="198"/>
                </a:cubicBezTo>
                <a:cubicBezTo>
                  <a:pt x="53" y="198"/>
                  <a:pt x="48" y="193"/>
                  <a:pt x="48" y="187"/>
                </a:cubicBezTo>
                <a:cubicBezTo>
                  <a:pt x="48" y="187"/>
                  <a:pt x="48" y="187"/>
                  <a:pt x="48" y="187"/>
                </a:cubicBezTo>
                <a:cubicBezTo>
                  <a:pt x="48" y="181"/>
                  <a:pt x="53" y="176"/>
                  <a:pt x="58" y="176"/>
                </a:cubicBezTo>
                <a:close/>
                <a:moveTo>
                  <a:pt x="58" y="237"/>
                </a:moveTo>
                <a:cubicBezTo>
                  <a:pt x="290" y="237"/>
                  <a:pt x="290" y="237"/>
                  <a:pt x="290" y="237"/>
                </a:cubicBezTo>
                <a:cubicBezTo>
                  <a:pt x="295" y="237"/>
                  <a:pt x="300" y="242"/>
                  <a:pt x="300" y="248"/>
                </a:cubicBezTo>
                <a:cubicBezTo>
                  <a:pt x="300" y="248"/>
                  <a:pt x="300" y="248"/>
                  <a:pt x="300" y="248"/>
                </a:cubicBezTo>
                <a:cubicBezTo>
                  <a:pt x="300" y="254"/>
                  <a:pt x="295" y="259"/>
                  <a:pt x="290" y="259"/>
                </a:cubicBezTo>
                <a:cubicBezTo>
                  <a:pt x="58" y="259"/>
                  <a:pt x="58" y="259"/>
                  <a:pt x="58" y="259"/>
                </a:cubicBezTo>
                <a:cubicBezTo>
                  <a:pt x="53" y="259"/>
                  <a:pt x="48" y="254"/>
                  <a:pt x="48" y="248"/>
                </a:cubicBezTo>
                <a:cubicBezTo>
                  <a:pt x="48" y="248"/>
                  <a:pt x="48" y="248"/>
                  <a:pt x="48" y="248"/>
                </a:cubicBezTo>
                <a:cubicBezTo>
                  <a:pt x="48" y="242"/>
                  <a:pt x="53" y="237"/>
                  <a:pt x="58" y="237"/>
                </a:cubicBezTo>
                <a:close/>
                <a:moveTo>
                  <a:pt x="38" y="371"/>
                </a:moveTo>
                <a:cubicBezTo>
                  <a:pt x="39" y="352"/>
                  <a:pt x="43" y="338"/>
                  <a:pt x="48" y="320"/>
                </a:cubicBezTo>
                <a:cubicBezTo>
                  <a:pt x="35" y="320"/>
                  <a:pt x="35" y="320"/>
                  <a:pt x="35" y="320"/>
                </a:cubicBezTo>
                <a:cubicBezTo>
                  <a:pt x="25" y="320"/>
                  <a:pt x="18" y="312"/>
                  <a:pt x="18" y="301"/>
                </a:cubicBezTo>
                <a:cubicBezTo>
                  <a:pt x="18" y="91"/>
                  <a:pt x="18" y="91"/>
                  <a:pt x="18" y="91"/>
                </a:cubicBezTo>
                <a:cubicBezTo>
                  <a:pt x="18" y="81"/>
                  <a:pt x="25" y="72"/>
                  <a:pt x="35" y="72"/>
                </a:cubicBezTo>
                <a:cubicBezTo>
                  <a:pt x="128" y="72"/>
                  <a:pt x="220" y="72"/>
                  <a:pt x="313" y="72"/>
                </a:cubicBezTo>
                <a:cubicBezTo>
                  <a:pt x="323" y="72"/>
                  <a:pt x="330" y="81"/>
                  <a:pt x="330" y="91"/>
                </a:cubicBezTo>
                <a:cubicBezTo>
                  <a:pt x="330" y="140"/>
                  <a:pt x="330" y="252"/>
                  <a:pt x="330" y="301"/>
                </a:cubicBezTo>
                <a:cubicBezTo>
                  <a:pt x="330" y="306"/>
                  <a:pt x="329" y="311"/>
                  <a:pt x="325" y="314"/>
                </a:cubicBezTo>
                <a:cubicBezTo>
                  <a:pt x="322" y="318"/>
                  <a:pt x="318" y="320"/>
                  <a:pt x="313" y="320"/>
                </a:cubicBezTo>
                <a:cubicBezTo>
                  <a:pt x="227" y="318"/>
                  <a:pt x="83" y="308"/>
                  <a:pt x="38" y="371"/>
                </a:cubicBezTo>
                <a:close/>
              </a:path>
            </a:pathLst>
          </a:custGeom>
          <a:solidFill>
            <a:srgbClr val="595959"/>
          </a:solidFill>
          <a:ln>
            <a:noFill/>
          </a:ln>
        </p:spPr>
        <p:txBody>
          <a:bodyPr vert="horz" wrap="square" lIns="121883" tIns="60941" rIns="121883" bIns="6094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19"/>
          <p:cNvSpPr txBox="1"/>
          <p:nvPr/>
        </p:nvSpPr>
        <p:spPr>
          <a:xfrm>
            <a:off x="1227562" y="3835991"/>
            <a:ext cx="1617417" cy="337185"/>
          </a:xfrm>
          <a:prstGeom prst="rect">
            <a:avLst/>
          </a:prstGeom>
          <a:noFill/>
        </p:spPr>
        <p:txBody>
          <a:bodyPr wrap="square" rtlCol="0">
            <a:spAutoFit/>
          </a:bodyPr>
          <a:lstStyle/>
          <a:p>
            <a:r>
              <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改变存储策略</a:t>
            </a:r>
            <a:endPar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1" name="Rectangle 20"/>
          <p:cNvSpPr/>
          <p:nvPr/>
        </p:nvSpPr>
        <p:spPr>
          <a:xfrm>
            <a:off x="1227560" y="4173536"/>
            <a:ext cx="2640785" cy="2122805"/>
          </a:xfrm>
          <a:prstGeom prst="rect">
            <a:avLst/>
          </a:prstGeom>
        </p:spPr>
        <p:txBody>
          <a:bodyPr wrap="square">
            <a:spAutoFit/>
          </a:bodyPr>
          <a:lstStyle/>
          <a:p>
            <a:r>
              <a:rPr lang="en-US" altLang="zh-CN" sz="1200" dirty="0">
                <a:latin typeface="+mn-ea"/>
                <a:cs typeface="+mn-ea"/>
              </a:rPr>
              <a:t>1.弹性的副本复制策略ERMS,分布式存储系统具有高存储带宽和易扩展的特点，是大数据和云计算的主要存储模式</a:t>
            </a:r>
            <a:r>
              <a:rPr lang="zh-CN" altLang="en-US" sz="1200" dirty="0">
                <a:latin typeface="+mn-ea"/>
                <a:cs typeface="+mn-ea"/>
              </a:rPr>
              <a:t>。</a:t>
            </a:r>
            <a:r>
              <a:rPr lang="en-US" altLang="zh-CN" sz="1200" dirty="0">
                <a:latin typeface="+mn-ea"/>
                <a:cs typeface="+mn-ea"/>
              </a:rPr>
              <a:t>然而随着数据量的急剧增加，采用该软件框架所产生的高能耗，低能效问题日益凸显</a:t>
            </a:r>
            <a:endParaRPr lang="en-US" altLang="zh-CN" sz="1200" dirty="0">
              <a:latin typeface="+mn-ea"/>
              <a:cs typeface="+mn-ea"/>
            </a:endParaRPr>
          </a:p>
          <a:p>
            <a:r>
              <a:rPr lang="en-US" altLang="zh-CN" sz="1200" dirty="0">
                <a:latin typeface="+mn-ea"/>
                <a:cs typeface="+mn-ea"/>
              </a:rPr>
              <a:t>2.分布式存储系统具有高存储带宽和易扩展的特点，是大数据和云计算的主要存储模式．然而随着数据量的急剧增加，采用该软件框架所产生的高能耗，低能效问题日益凸显</a:t>
            </a:r>
            <a:endParaRPr lang="en-US" altLang="zh-CN" sz="1200" dirty="0">
              <a:latin typeface="+mn-ea"/>
              <a:cs typeface="+mn-ea"/>
            </a:endParaRPr>
          </a:p>
        </p:txBody>
      </p:sp>
      <p:sp>
        <p:nvSpPr>
          <p:cNvPr id="23" name="TextBox 22"/>
          <p:cNvSpPr txBox="1"/>
          <p:nvPr/>
        </p:nvSpPr>
        <p:spPr>
          <a:xfrm>
            <a:off x="5686359" y="759210"/>
            <a:ext cx="1617417" cy="337185"/>
          </a:xfrm>
          <a:prstGeom prst="rect">
            <a:avLst/>
          </a:prstGeom>
          <a:noFill/>
        </p:spPr>
        <p:txBody>
          <a:bodyPr wrap="square" rtlCol="0">
            <a:spAutoFit/>
          </a:bodyPr>
          <a:lstStyle/>
          <a:p>
            <a:r>
              <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研究背景</a:t>
            </a:r>
            <a:endPar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4" name="Rectangle 23"/>
          <p:cNvSpPr/>
          <p:nvPr/>
        </p:nvSpPr>
        <p:spPr>
          <a:xfrm>
            <a:off x="2993390" y="1200785"/>
            <a:ext cx="6826885" cy="828040"/>
          </a:xfrm>
          <a:prstGeom prst="rect">
            <a:avLst/>
          </a:prstGeom>
        </p:spPr>
        <p:txBody>
          <a:bodyPr wrap="square">
            <a:spAutoFit/>
          </a:bodyPr>
          <a:lstStyle/>
          <a:p>
            <a:pPr algn="ctr">
              <a:lnSpc>
                <a:spcPct val="114000"/>
              </a:lnSpc>
            </a:pPr>
            <a:r>
              <a:rPr lang="en-US" altLang="zh-CN" sz="1400" dirty="0">
                <a:solidFill>
                  <a:schemeClr val="tx1">
                    <a:lumMod val="75000"/>
                    <a:lumOff val="25000"/>
                  </a:schemeClr>
                </a:solidFill>
                <a:latin typeface="Century Gothic" panose="020B0502020202020204" pitchFamily="34" charset="0"/>
              </a:rPr>
              <a:t>分布式存储系统具有高存储带宽和易扩展的特点，是大数据和云计算的主要存储模式．然而随着数据量的急剧增加，采用该软件框架所产生的高能耗，低能效问题日益凸显</a:t>
            </a:r>
            <a:r>
              <a:rPr lang="zh-CN" altLang="en-US" sz="1400" dirty="0">
                <a:solidFill>
                  <a:schemeClr val="tx1">
                    <a:lumMod val="75000"/>
                    <a:lumOff val="25000"/>
                  </a:schemeClr>
                </a:solidFill>
                <a:latin typeface="Century Gothic" panose="020B0502020202020204" pitchFamily="34" charset="0"/>
              </a:rPr>
              <a:t>，目前针对数据中心存储单元节能的研究主要分为两部分</a:t>
            </a:r>
            <a:endParaRPr lang="zh-CN" altLang="en-US" sz="1400" dirty="0">
              <a:solidFill>
                <a:schemeClr val="tx1">
                  <a:lumMod val="75000"/>
                  <a:lumOff val="25000"/>
                </a:schemeClr>
              </a:solidFill>
              <a:latin typeface="Century Gothic" panose="020B0502020202020204" pitchFamily="34" charset="0"/>
            </a:endParaRPr>
          </a:p>
        </p:txBody>
      </p:sp>
      <p:sp>
        <p:nvSpPr>
          <p:cNvPr id="29" name="TextBox 28"/>
          <p:cNvSpPr txBox="1"/>
          <p:nvPr/>
        </p:nvSpPr>
        <p:spPr>
          <a:xfrm>
            <a:off x="8647622" y="3612310"/>
            <a:ext cx="1617417" cy="337185"/>
          </a:xfrm>
          <a:prstGeom prst="rect">
            <a:avLst/>
          </a:prstGeom>
          <a:noFill/>
        </p:spPr>
        <p:txBody>
          <a:bodyPr wrap="square" rtlCol="0">
            <a:spAutoFit/>
          </a:bodyPr>
          <a:lstStyle/>
          <a:p>
            <a:r>
              <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不改变存储策略</a:t>
            </a:r>
            <a:endPar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0" name="Rectangle 29"/>
          <p:cNvSpPr/>
          <p:nvPr/>
        </p:nvSpPr>
        <p:spPr>
          <a:xfrm>
            <a:off x="8647621" y="3977796"/>
            <a:ext cx="2640785" cy="2614930"/>
          </a:xfrm>
          <a:prstGeom prst="rect">
            <a:avLst/>
          </a:prstGeom>
        </p:spPr>
        <p:txBody>
          <a:bodyPr wrap="square">
            <a:spAutoFit/>
          </a:bodyPr>
          <a:lstStyle/>
          <a:p>
            <a:pPr>
              <a:lnSpc>
                <a:spcPct val="114000"/>
              </a:lnSpc>
            </a:pPr>
            <a:r>
              <a:rPr lang="en-US" altLang="zh-CN" sz="1200" dirty="0">
                <a:solidFill>
                  <a:schemeClr val="tx1">
                    <a:lumMod val="75000"/>
                    <a:lumOff val="25000"/>
                  </a:schemeClr>
                </a:solidFill>
                <a:ea typeface="+mn-lt"/>
                <a:cs typeface="+mn-lt"/>
              </a:rPr>
              <a:t>1.Harnik</a:t>
            </a:r>
            <a:r>
              <a:rPr lang="zh-CN" altLang="en-US" sz="1200" dirty="0">
                <a:solidFill>
                  <a:schemeClr val="tx1">
                    <a:lumMod val="75000"/>
                    <a:lumOff val="25000"/>
                  </a:schemeClr>
                </a:solidFill>
                <a:ea typeface="+mn-lt"/>
                <a:cs typeface="+mn-lt"/>
              </a:rPr>
              <a:t>等人分析实际系统发现，数据访问具有很强的周期性，昼夜访问频度差别很大。然后引入辅助节点，寻求全时段特别是低能耗时段可保证每一个数据项都可用的全覆盖子集，通过关闭覆盖子集外的磁盘或存储节点以降低能耗</a:t>
            </a:r>
            <a:endParaRPr lang="zh-CN" altLang="en-US" sz="1200" dirty="0">
              <a:solidFill>
                <a:schemeClr val="tx1">
                  <a:lumMod val="75000"/>
                  <a:lumOff val="25000"/>
                </a:schemeClr>
              </a:solidFill>
              <a:ea typeface="+mn-lt"/>
              <a:cs typeface="+mn-lt"/>
            </a:endParaRPr>
          </a:p>
          <a:p>
            <a:pPr>
              <a:lnSpc>
                <a:spcPct val="114000"/>
              </a:lnSpc>
            </a:pPr>
            <a:r>
              <a:rPr lang="en-US" altLang="zh-CN" sz="1200" dirty="0">
                <a:solidFill>
                  <a:schemeClr val="tx1">
                    <a:lumMod val="75000"/>
                    <a:lumOff val="25000"/>
                  </a:schemeClr>
                </a:solidFill>
                <a:ea typeface="+mn-lt"/>
                <a:cs typeface="+mn-lt"/>
              </a:rPr>
              <a:t>2.Standford研究组的Ｋｉｍ等人提出将数据块或其副本至少１个放在CoveringSet节点上，并保持CS节点开启以确保数据块的可访问性，关闭其它接节点以达到节能目的</a:t>
            </a:r>
            <a:endParaRPr lang="en-US" altLang="zh-CN" sz="1200" dirty="0">
              <a:solidFill>
                <a:schemeClr val="tx1">
                  <a:lumMod val="75000"/>
                  <a:lumOff val="25000"/>
                </a:schemeClr>
              </a:solidFill>
              <a:ea typeface="+mn-lt"/>
              <a:cs typeface="+mn-lt"/>
            </a:endParaRPr>
          </a:p>
        </p:txBody>
      </p:sp>
      <p:grpSp>
        <p:nvGrpSpPr>
          <p:cNvPr id="14" name="组合 13"/>
          <p:cNvGrpSpPr/>
          <p:nvPr/>
        </p:nvGrpSpPr>
        <p:grpSpPr>
          <a:xfrm>
            <a:off x="499110" y="68496"/>
            <a:ext cx="11193780" cy="521970"/>
            <a:chOff x="1821" y="784"/>
            <a:chExt cx="17628" cy="822"/>
          </a:xfrm>
        </p:grpSpPr>
        <p:grpSp>
          <p:nvGrpSpPr>
            <p:cNvPr id="18" name="组合 17"/>
            <p:cNvGrpSpPr/>
            <p:nvPr/>
          </p:nvGrpSpPr>
          <p:grpSpPr>
            <a:xfrm>
              <a:off x="8807" y="784"/>
              <a:ext cx="10643" cy="822"/>
              <a:chOff x="8495" y="784"/>
              <a:chExt cx="10643" cy="822"/>
            </a:xfrm>
          </p:grpSpPr>
          <p:sp>
            <p:nvSpPr>
              <p:cNvPr id="22" name="文本框 18"/>
              <p:cNvSpPr/>
              <p:nvPr/>
            </p:nvSpPr>
            <p:spPr>
              <a:xfrm>
                <a:off x="8495" y="784"/>
                <a:ext cx="3648" cy="822"/>
              </a:xfrm>
              <a:prstGeom prst="rect">
                <a:avLst/>
              </a:prstGeom>
              <a:noFill/>
              <a:ln w="9525">
                <a:noFill/>
              </a:ln>
            </p:spPr>
            <p:txBody>
              <a:bodyPr wrap="none" anchor="t">
                <a:spAutoFit/>
              </a:bodyPr>
              <a:lstStyle/>
              <a:p>
                <a:pPr lvl="0"/>
                <a:r>
                  <a:rPr lang="zh-CN" altLang="en-US" sz="2800" dirty="0">
                    <a:solidFill>
                      <a:srgbClr val="595959"/>
                    </a:solidFill>
                    <a:latin typeface="Arial" panose="020B0604020202020204"/>
                    <a:ea typeface="微软雅黑" panose="020B0503020204020204" pitchFamily="34" charset="-122"/>
                    <a:sym typeface="Arial" panose="020B0604020202020204"/>
                  </a:rPr>
                  <a:t>研究相关工作</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25" name="直接连接符 24"/>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250" fill="hold"/>
                                        <p:tgtEl>
                                          <p:spTgt spid="20"/>
                                        </p:tgtEl>
                                        <p:attrNameLst>
                                          <p:attrName>ppt_x</p:attrName>
                                        </p:attrNameLst>
                                      </p:cBhvr>
                                      <p:tavLst>
                                        <p:tav tm="0">
                                          <p:val>
                                            <p:strVal val="#ppt_x"/>
                                          </p:val>
                                        </p:tav>
                                        <p:tav tm="100000">
                                          <p:val>
                                            <p:strVal val="#ppt_x"/>
                                          </p:val>
                                        </p:tav>
                                      </p:tavLst>
                                    </p:anim>
                                    <p:anim calcmode="lin" valueType="num">
                                      <p:cBhvr additive="base">
                                        <p:cTn id="32" dur="250" fill="hold"/>
                                        <p:tgtEl>
                                          <p:spTgt spid="20"/>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250" fill="hold"/>
                                        <p:tgtEl>
                                          <p:spTgt spid="23"/>
                                        </p:tgtEl>
                                        <p:attrNameLst>
                                          <p:attrName>ppt_x</p:attrName>
                                        </p:attrNameLst>
                                      </p:cBhvr>
                                      <p:tavLst>
                                        <p:tav tm="0">
                                          <p:val>
                                            <p:strVal val="#ppt_x"/>
                                          </p:val>
                                        </p:tav>
                                        <p:tav tm="100000">
                                          <p:val>
                                            <p:strVal val="#ppt_x"/>
                                          </p:val>
                                        </p:tav>
                                      </p:tavLst>
                                    </p:anim>
                                    <p:anim calcmode="lin" valueType="num">
                                      <p:cBhvr additive="base">
                                        <p:cTn id="37" dur="250" fill="hold"/>
                                        <p:tgtEl>
                                          <p:spTgt spid="23"/>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250" fill="hold"/>
                                        <p:tgtEl>
                                          <p:spTgt spid="29"/>
                                        </p:tgtEl>
                                        <p:attrNameLst>
                                          <p:attrName>ppt_x</p:attrName>
                                        </p:attrNameLst>
                                      </p:cBhvr>
                                      <p:tavLst>
                                        <p:tav tm="0">
                                          <p:val>
                                            <p:strVal val="#ppt_x"/>
                                          </p:val>
                                        </p:tav>
                                        <p:tav tm="100000">
                                          <p:val>
                                            <p:strVal val="#ppt_x"/>
                                          </p:val>
                                        </p:tav>
                                      </p:tavLst>
                                    </p:anim>
                                    <p:anim calcmode="lin" valueType="num">
                                      <p:cBhvr additive="base">
                                        <p:cTn id="42" dur="250" fill="hold"/>
                                        <p:tgtEl>
                                          <p:spTgt spid="29"/>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15" grpId="0" bldLvl="0" animBg="1"/>
      <p:bldP spid="16" grpId="0" bldLvl="0" animBg="1"/>
      <p:bldP spid="17" grpId="0" bldLvl="0" animBg="1"/>
      <p:bldP spid="20" grpId="0"/>
      <p:bldP spid="21" grpId="0"/>
      <p:bldP spid="23" grpId="0"/>
      <p:bldP spid="24"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1"/>
          <p:cNvSpPr>
            <a:spLocks noEditPoints="1"/>
          </p:cNvSpPr>
          <p:nvPr/>
        </p:nvSpPr>
        <p:spPr bwMode="auto">
          <a:xfrm>
            <a:off x="5433361" y="1248241"/>
            <a:ext cx="2322400" cy="2317204"/>
          </a:xfrm>
          <a:custGeom>
            <a:avLst/>
            <a:gdLst>
              <a:gd name="T0" fmla="*/ 27 w 188"/>
              <a:gd name="T1" fmla="*/ 27 h 188"/>
              <a:gd name="T2" fmla="*/ 45 w 188"/>
              <a:gd name="T3" fmla="*/ 143 h 188"/>
              <a:gd name="T4" fmla="*/ 161 w 188"/>
              <a:gd name="T5" fmla="*/ 161 h 188"/>
              <a:gd name="T6" fmla="*/ 144 w 188"/>
              <a:gd name="T7" fmla="*/ 44 h 188"/>
              <a:gd name="T8" fmla="*/ 27 w 188"/>
              <a:gd name="T9" fmla="*/ 27 h 188"/>
              <a:gd name="T10" fmla="*/ 136 w 188"/>
              <a:gd name="T11" fmla="*/ 154 h 188"/>
              <a:gd name="T12" fmla="*/ 45 w 188"/>
              <a:gd name="T13" fmla="*/ 141 h 188"/>
              <a:gd name="T14" fmla="*/ 31 w 188"/>
              <a:gd name="T15" fmla="*/ 50 h 188"/>
              <a:gd name="T16" fmla="*/ 122 w 188"/>
              <a:gd name="T17" fmla="*/ 64 h 188"/>
              <a:gd name="T18" fmla="*/ 136 w 188"/>
              <a:gd name="T19" fmla="*/ 15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27" y="27"/>
                </a:moveTo>
                <a:cubicBezTo>
                  <a:pt x="0" y="54"/>
                  <a:pt x="8" y="106"/>
                  <a:pt x="45" y="143"/>
                </a:cubicBezTo>
                <a:cubicBezTo>
                  <a:pt x="81" y="180"/>
                  <a:pt x="134" y="188"/>
                  <a:pt x="161" y="161"/>
                </a:cubicBezTo>
                <a:cubicBezTo>
                  <a:pt x="188" y="133"/>
                  <a:pt x="180" y="81"/>
                  <a:pt x="144" y="44"/>
                </a:cubicBezTo>
                <a:cubicBezTo>
                  <a:pt x="107" y="7"/>
                  <a:pt x="54" y="0"/>
                  <a:pt x="27" y="27"/>
                </a:cubicBezTo>
                <a:close/>
                <a:moveTo>
                  <a:pt x="136" y="154"/>
                </a:moveTo>
                <a:cubicBezTo>
                  <a:pt x="114" y="176"/>
                  <a:pt x="74" y="169"/>
                  <a:pt x="45" y="141"/>
                </a:cubicBezTo>
                <a:cubicBezTo>
                  <a:pt x="16" y="112"/>
                  <a:pt x="10" y="71"/>
                  <a:pt x="31" y="50"/>
                </a:cubicBezTo>
                <a:cubicBezTo>
                  <a:pt x="53" y="29"/>
                  <a:pt x="93" y="35"/>
                  <a:pt x="122" y="64"/>
                </a:cubicBezTo>
                <a:cubicBezTo>
                  <a:pt x="151" y="92"/>
                  <a:pt x="157" y="133"/>
                  <a:pt x="136" y="154"/>
                </a:cubicBezTo>
                <a:close/>
              </a:path>
            </a:pathLst>
          </a:custGeom>
          <a:noFill/>
          <a:ln>
            <a:solidFill>
              <a:srgbClr val="595959"/>
            </a:solidFill>
          </a:ln>
        </p:spPr>
        <p:txBody>
          <a:bodyPr vert="horz" wrap="square" lIns="121883" tIns="60941" rIns="121883" bIns="60941" numCol="1" anchor="t" anchorCtr="0" compatLnSpc="1"/>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102"/>
          <p:cNvSpPr>
            <a:spLocks noEditPoints="1"/>
          </p:cNvSpPr>
          <p:nvPr/>
        </p:nvSpPr>
        <p:spPr bwMode="auto">
          <a:xfrm>
            <a:off x="4937033" y="2776165"/>
            <a:ext cx="2467876" cy="1927541"/>
          </a:xfrm>
          <a:custGeom>
            <a:avLst/>
            <a:gdLst>
              <a:gd name="T0" fmla="*/ 193 w 200"/>
              <a:gd name="T1" fmla="*/ 61 h 156"/>
              <a:gd name="T2" fmla="*/ 88 w 200"/>
              <a:gd name="T3" fmla="*/ 9 h 156"/>
              <a:gd name="T4" fmla="*/ 7 w 200"/>
              <a:gd name="T5" fmla="*/ 95 h 156"/>
              <a:gd name="T6" fmla="*/ 113 w 200"/>
              <a:gd name="T7" fmla="*/ 147 h 156"/>
              <a:gd name="T8" fmla="*/ 193 w 200"/>
              <a:gd name="T9" fmla="*/ 61 h 156"/>
              <a:gd name="T10" fmla="*/ 27 w 200"/>
              <a:gd name="T11" fmla="*/ 78 h 156"/>
              <a:gd name="T12" fmla="*/ 90 w 200"/>
              <a:gd name="T13" fmla="*/ 11 h 156"/>
              <a:gd name="T14" fmla="*/ 172 w 200"/>
              <a:gd name="T15" fmla="*/ 51 h 156"/>
              <a:gd name="T16" fmla="*/ 109 w 200"/>
              <a:gd name="T17" fmla="*/ 118 h 156"/>
              <a:gd name="T18" fmla="*/ 27 w 200"/>
              <a:gd name="T1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56">
                <a:moveTo>
                  <a:pt x="193" y="61"/>
                </a:moveTo>
                <a:cubicBezTo>
                  <a:pt x="186" y="23"/>
                  <a:pt x="139" y="0"/>
                  <a:pt x="88" y="9"/>
                </a:cubicBezTo>
                <a:cubicBezTo>
                  <a:pt x="36" y="18"/>
                  <a:pt x="0" y="57"/>
                  <a:pt x="7" y="95"/>
                </a:cubicBezTo>
                <a:cubicBezTo>
                  <a:pt x="14" y="133"/>
                  <a:pt x="61" y="156"/>
                  <a:pt x="113" y="147"/>
                </a:cubicBezTo>
                <a:cubicBezTo>
                  <a:pt x="164" y="138"/>
                  <a:pt x="200" y="99"/>
                  <a:pt x="193" y="61"/>
                </a:cubicBezTo>
                <a:close/>
                <a:moveTo>
                  <a:pt x="27" y="78"/>
                </a:moveTo>
                <a:cubicBezTo>
                  <a:pt x="22" y="48"/>
                  <a:pt x="50" y="18"/>
                  <a:pt x="90" y="11"/>
                </a:cubicBezTo>
                <a:cubicBezTo>
                  <a:pt x="130" y="4"/>
                  <a:pt x="167" y="22"/>
                  <a:pt x="172" y="51"/>
                </a:cubicBezTo>
                <a:cubicBezTo>
                  <a:pt x="177" y="81"/>
                  <a:pt x="149" y="111"/>
                  <a:pt x="109" y="118"/>
                </a:cubicBezTo>
                <a:cubicBezTo>
                  <a:pt x="69" y="125"/>
                  <a:pt x="32" y="107"/>
                  <a:pt x="27" y="78"/>
                </a:cubicBezTo>
                <a:close/>
              </a:path>
            </a:pathLst>
          </a:custGeom>
          <a:noFill/>
          <a:ln>
            <a:solidFill>
              <a:srgbClr val="595959"/>
            </a:solidFill>
          </a:ln>
        </p:spPr>
        <p:txBody>
          <a:bodyPr vert="horz" wrap="square" lIns="121883" tIns="60941" rIns="121883" bIns="60941" numCol="1" anchor="t" anchorCtr="0" compatLnSpc="1"/>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103"/>
          <p:cNvSpPr>
            <a:spLocks noEditPoints="1"/>
          </p:cNvSpPr>
          <p:nvPr/>
        </p:nvSpPr>
        <p:spPr bwMode="auto">
          <a:xfrm>
            <a:off x="4233308" y="1278962"/>
            <a:ext cx="1885976" cy="2447093"/>
          </a:xfrm>
          <a:custGeom>
            <a:avLst/>
            <a:gdLst>
              <a:gd name="T0" fmla="*/ 63 w 153"/>
              <a:gd name="T1" fmla="*/ 193 h 198"/>
              <a:gd name="T2" fmla="*/ 146 w 153"/>
              <a:gd name="T3" fmla="*/ 109 h 198"/>
              <a:gd name="T4" fmla="*/ 90 w 153"/>
              <a:gd name="T5" fmla="*/ 5 h 198"/>
              <a:gd name="T6" fmla="*/ 7 w 153"/>
              <a:gd name="T7" fmla="*/ 89 h 198"/>
              <a:gd name="T8" fmla="*/ 63 w 153"/>
              <a:gd name="T9" fmla="*/ 193 h 198"/>
              <a:gd name="T10" fmla="*/ 100 w 153"/>
              <a:gd name="T11" fmla="*/ 30 h 198"/>
              <a:gd name="T12" fmla="*/ 143 w 153"/>
              <a:gd name="T13" fmla="*/ 110 h 198"/>
              <a:gd name="T14" fmla="*/ 79 w 153"/>
              <a:gd name="T15" fmla="*/ 176 h 198"/>
              <a:gd name="T16" fmla="*/ 35 w 153"/>
              <a:gd name="T17" fmla="*/ 95 h 198"/>
              <a:gd name="T18" fmla="*/ 100 w 153"/>
              <a:gd name="T19" fmla="*/ 3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98">
                <a:moveTo>
                  <a:pt x="63" y="193"/>
                </a:moveTo>
                <a:cubicBezTo>
                  <a:pt x="101" y="198"/>
                  <a:pt x="138" y="161"/>
                  <a:pt x="146" y="109"/>
                </a:cubicBezTo>
                <a:cubicBezTo>
                  <a:pt x="153" y="57"/>
                  <a:pt x="128" y="11"/>
                  <a:pt x="90" y="5"/>
                </a:cubicBezTo>
                <a:cubicBezTo>
                  <a:pt x="51" y="0"/>
                  <a:pt x="14" y="37"/>
                  <a:pt x="7" y="89"/>
                </a:cubicBezTo>
                <a:cubicBezTo>
                  <a:pt x="0" y="141"/>
                  <a:pt x="25" y="187"/>
                  <a:pt x="63" y="193"/>
                </a:cubicBezTo>
                <a:close/>
                <a:moveTo>
                  <a:pt x="100" y="30"/>
                </a:moveTo>
                <a:cubicBezTo>
                  <a:pt x="129" y="34"/>
                  <a:pt x="149" y="70"/>
                  <a:pt x="143" y="110"/>
                </a:cubicBezTo>
                <a:cubicBezTo>
                  <a:pt x="137" y="151"/>
                  <a:pt x="109" y="180"/>
                  <a:pt x="79" y="176"/>
                </a:cubicBezTo>
                <a:cubicBezTo>
                  <a:pt x="49" y="171"/>
                  <a:pt x="29" y="135"/>
                  <a:pt x="35" y="95"/>
                </a:cubicBezTo>
                <a:cubicBezTo>
                  <a:pt x="41" y="55"/>
                  <a:pt x="70" y="25"/>
                  <a:pt x="100" y="30"/>
                </a:cubicBezTo>
                <a:close/>
              </a:path>
            </a:pathLst>
          </a:custGeom>
          <a:noFill/>
          <a:ln>
            <a:solidFill>
              <a:srgbClr val="595959"/>
            </a:solidFill>
          </a:ln>
        </p:spPr>
        <p:txBody>
          <a:bodyPr vert="horz" wrap="square" lIns="121883" tIns="60941" rIns="121883" bIns="60941" numCol="1" anchor="t" anchorCtr="0" compatLnSpc="1"/>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14"/>
          <p:cNvSpPr>
            <a:spLocks noEditPoints="1"/>
          </p:cNvSpPr>
          <p:nvPr/>
        </p:nvSpPr>
        <p:spPr bwMode="auto">
          <a:xfrm>
            <a:off x="5895772" y="3476898"/>
            <a:ext cx="503539" cy="526387"/>
          </a:xfrm>
          <a:custGeom>
            <a:avLst/>
            <a:gdLst>
              <a:gd name="T0" fmla="*/ 161 w 485"/>
              <a:gd name="T1" fmla="*/ 500 h 507"/>
              <a:gd name="T2" fmla="*/ 7 w 485"/>
              <a:gd name="T3" fmla="*/ 338 h 507"/>
              <a:gd name="T4" fmla="*/ 2 w 485"/>
              <a:gd name="T5" fmla="*/ 308 h 507"/>
              <a:gd name="T6" fmla="*/ 15 w 485"/>
              <a:gd name="T7" fmla="*/ 280 h 507"/>
              <a:gd name="T8" fmla="*/ 254 w 485"/>
              <a:gd name="T9" fmla="*/ 30 h 507"/>
              <a:gd name="T10" fmla="*/ 295 w 485"/>
              <a:gd name="T11" fmla="*/ 9 h 507"/>
              <a:gd name="T12" fmla="*/ 364 w 485"/>
              <a:gd name="T13" fmla="*/ 2 h 507"/>
              <a:gd name="T14" fmla="*/ 420 w 485"/>
              <a:gd name="T15" fmla="*/ 22 h 507"/>
              <a:gd name="T16" fmla="*/ 463 w 485"/>
              <a:gd name="T17" fmla="*/ 68 h 507"/>
              <a:gd name="T18" fmla="*/ 482 w 485"/>
              <a:gd name="T19" fmla="*/ 126 h 507"/>
              <a:gd name="T20" fmla="*/ 475 w 485"/>
              <a:gd name="T21" fmla="*/ 198 h 507"/>
              <a:gd name="T22" fmla="*/ 456 w 485"/>
              <a:gd name="T23" fmla="*/ 241 h 507"/>
              <a:gd name="T24" fmla="*/ 217 w 485"/>
              <a:gd name="T25" fmla="*/ 492 h 507"/>
              <a:gd name="T26" fmla="*/ 190 w 485"/>
              <a:gd name="T27" fmla="*/ 506 h 507"/>
              <a:gd name="T28" fmla="*/ 161 w 485"/>
              <a:gd name="T29" fmla="*/ 500 h 507"/>
              <a:gd name="T30" fmla="*/ 376 w 485"/>
              <a:gd name="T31" fmla="*/ 65 h 507"/>
              <a:gd name="T32" fmla="*/ 330 w 485"/>
              <a:gd name="T33" fmla="*/ 113 h 507"/>
              <a:gd name="T34" fmla="*/ 376 w 485"/>
              <a:gd name="T35" fmla="*/ 161 h 507"/>
              <a:gd name="T36" fmla="*/ 422 w 485"/>
              <a:gd name="T37" fmla="*/ 113 h 507"/>
              <a:gd name="T38" fmla="*/ 376 w 485"/>
              <a:gd name="T39" fmla="*/ 6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5" h="507">
                <a:moveTo>
                  <a:pt x="161" y="500"/>
                </a:moveTo>
                <a:cubicBezTo>
                  <a:pt x="133" y="483"/>
                  <a:pt x="23" y="368"/>
                  <a:pt x="7" y="338"/>
                </a:cubicBezTo>
                <a:cubicBezTo>
                  <a:pt x="2" y="329"/>
                  <a:pt x="0" y="318"/>
                  <a:pt x="2" y="308"/>
                </a:cubicBezTo>
                <a:cubicBezTo>
                  <a:pt x="3" y="298"/>
                  <a:pt x="7" y="288"/>
                  <a:pt x="15" y="280"/>
                </a:cubicBezTo>
                <a:cubicBezTo>
                  <a:pt x="254" y="30"/>
                  <a:pt x="254" y="30"/>
                  <a:pt x="254" y="30"/>
                </a:cubicBezTo>
                <a:cubicBezTo>
                  <a:pt x="265" y="18"/>
                  <a:pt x="279" y="11"/>
                  <a:pt x="295" y="9"/>
                </a:cubicBezTo>
                <a:cubicBezTo>
                  <a:pt x="364" y="2"/>
                  <a:pt x="364" y="2"/>
                  <a:pt x="364" y="2"/>
                </a:cubicBezTo>
                <a:cubicBezTo>
                  <a:pt x="385" y="0"/>
                  <a:pt x="404" y="7"/>
                  <a:pt x="420" y="22"/>
                </a:cubicBezTo>
                <a:cubicBezTo>
                  <a:pt x="463" y="68"/>
                  <a:pt x="463" y="68"/>
                  <a:pt x="463" y="68"/>
                </a:cubicBezTo>
                <a:cubicBezTo>
                  <a:pt x="478" y="84"/>
                  <a:pt x="485" y="104"/>
                  <a:pt x="482" y="126"/>
                </a:cubicBezTo>
                <a:cubicBezTo>
                  <a:pt x="475" y="198"/>
                  <a:pt x="475" y="198"/>
                  <a:pt x="475" y="198"/>
                </a:cubicBezTo>
                <a:cubicBezTo>
                  <a:pt x="474" y="215"/>
                  <a:pt x="467" y="229"/>
                  <a:pt x="456" y="241"/>
                </a:cubicBezTo>
                <a:cubicBezTo>
                  <a:pt x="217" y="492"/>
                  <a:pt x="217" y="492"/>
                  <a:pt x="217" y="492"/>
                </a:cubicBezTo>
                <a:cubicBezTo>
                  <a:pt x="209" y="500"/>
                  <a:pt x="200" y="504"/>
                  <a:pt x="190" y="506"/>
                </a:cubicBezTo>
                <a:cubicBezTo>
                  <a:pt x="181" y="507"/>
                  <a:pt x="170" y="505"/>
                  <a:pt x="161" y="500"/>
                </a:cubicBezTo>
                <a:close/>
                <a:moveTo>
                  <a:pt x="376" y="65"/>
                </a:moveTo>
                <a:cubicBezTo>
                  <a:pt x="351" y="65"/>
                  <a:pt x="330" y="87"/>
                  <a:pt x="330" y="113"/>
                </a:cubicBezTo>
                <a:cubicBezTo>
                  <a:pt x="330" y="140"/>
                  <a:pt x="351" y="161"/>
                  <a:pt x="376" y="161"/>
                </a:cubicBezTo>
                <a:cubicBezTo>
                  <a:pt x="402" y="161"/>
                  <a:pt x="422" y="140"/>
                  <a:pt x="422" y="113"/>
                </a:cubicBezTo>
                <a:cubicBezTo>
                  <a:pt x="422" y="87"/>
                  <a:pt x="402" y="65"/>
                  <a:pt x="376" y="65"/>
                </a:cubicBezTo>
                <a:close/>
              </a:path>
            </a:pathLst>
          </a:custGeom>
          <a:solidFill>
            <a:srgbClr val="595959"/>
          </a:solidFill>
          <a:ln>
            <a:noFill/>
          </a:ln>
        </p:spPr>
        <p:txBody>
          <a:bodyPr vert="horz" wrap="square" lIns="121883" tIns="60941" rIns="121883" bIns="6094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15"/>
          <p:cNvSpPr>
            <a:spLocks noEditPoints="1"/>
          </p:cNvSpPr>
          <p:nvPr/>
        </p:nvSpPr>
        <p:spPr bwMode="auto">
          <a:xfrm>
            <a:off x="4998701" y="2391614"/>
            <a:ext cx="536236" cy="428461"/>
          </a:xfrm>
          <a:custGeom>
            <a:avLst/>
            <a:gdLst>
              <a:gd name="T0" fmla="*/ 22 w 516"/>
              <a:gd name="T1" fmla="*/ 348 h 412"/>
              <a:gd name="T2" fmla="*/ 0 w 516"/>
              <a:gd name="T3" fmla="*/ 296 h 412"/>
              <a:gd name="T4" fmla="*/ 142 w 516"/>
              <a:gd name="T5" fmla="*/ 274 h 412"/>
              <a:gd name="T6" fmla="*/ 349 w 516"/>
              <a:gd name="T7" fmla="*/ 160 h 412"/>
              <a:gd name="T8" fmla="*/ 391 w 516"/>
              <a:gd name="T9" fmla="*/ 221 h 412"/>
              <a:gd name="T10" fmla="*/ 427 w 516"/>
              <a:gd name="T11" fmla="*/ 273 h 412"/>
              <a:gd name="T12" fmla="*/ 398 w 516"/>
              <a:gd name="T13" fmla="*/ 331 h 412"/>
              <a:gd name="T14" fmla="*/ 349 w 516"/>
              <a:gd name="T15" fmla="*/ 338 h 412"/>
              <a:gd name="T16" fmla="*/ 327 w 516"/>
              <a:gd name="T17" fmla="*/ 360 h 412"/>
              <a:gd name="T18" fmla="*/ 295 w 516"/>
              <a:gd name="T19" fmla="*/ 336 h 412"/>
              <a:gd name="T20" fmla="*/ 255 w 516"/>
              <a:gd name="T21" fmla="*/ 307 h 412"/>
              <a:gd name="T22" fmla="*/ 249 w 516"/>
              <a:gd name="T23" fmla="*/ 270 h 412"/>
              <a:gd name="T24" fmla="*/ 287 w 516"/>
              <a:gd name="T25" fmla="*/ 291 h 412"/>
              <a:gd name="T26" fmla="*/ 305 w 516"/>
              <a:gd name="T27" fmla="*/ 306 h 412"/>
              <a:gd name="T28" fmla="*/ 327 w 516"/>
              <a:gd name="T29" fmla="*/ 246 h 412"/>
              <a:gd name="T30" fmla="*/ 272 w 516"/>
              <a:gd name="T31" fmla="*/ 235 h 412"/>
              <a:gd name="T32" fmla="*/ 251 w 516"/>
              <a:gd name="T33" fmla="*/ 187 h 412"/>
              <a:gd name="T34" fmla="*/ 286 w 516"/>
              <a:gd name="T35" fmla="*/ 133 h 412"/>
              <a:gd name="T36" fmla="*/ 327 w 516"/>
              <a:gd name="T37" fmla="*/ 109 h 412"/>
              <a:gd name="T38" fmla="*/ 349 w 516"/>
              <a:gd name="T39" fmla="*/ 129 h 412"/>
              <a:gd name="T40" fmla="*/ 414 w 516"/>
              <a:gd name="T41" fmla="*/ 151 h 412"/>
              <a:gd name="T42" fmla="*/ 387 w 516"/>
              <a:gd name="T43" fmla="*/ 190 h 412"/>
              <a:gd name="T44" fmla="*/ 380 w 516"/>
              <a:gd name="T45" fmla="*/ 165 h 412"/>
              <a:gd name="T46" fmla="*/ 349 w 516"/>
              <a:gd name="T47" fmla="*/ 160 h 412"/>
              <a:gd name="T48" fmla="*/ 321 w 516"/>
              <a:gd name="T49" fmla="*/ 160 h 412"/>
              <a:gd name="T50" fmla="*/ 291 w 516"/>
              <a:gd name="T51" fmla="*/ 169 h 412"/>
              <a:gd name="T52" fmla="*/ 297 w 516"/>
              <a:gd name="T53" fmla="*/ 209 h 412"/>
              <a:gd name="T54" fmla="*/ 327 w 516"/>
              <a:gd name="T55" fmla="*/ 160 h 412"/>
              <a:gd name="T56" fmla="*/ 349 w 516"/>
              <a:gd name="T57" fmla="*/ 308 h 412"/>
              <a:gd name="T58" fmla="*/ 383 w 516"/>
              <a:gd name="T59" fmla="*/ 301 h 412"/>
              <a:gd name="T60" fmla="*/ 386 w 516"/>
              <a:gd name="T61" fmla="*/ 257 h 412"/>
              <a:gd name="T62" fmla="*/ 349 w 516"/>
              <a:gd name="T63" fmla="*/ 246 h 412"/>
              <a:gd name="T64" fmla="*/ 442 w 516"/>
              <a:gd name="T65" fmla="*/ 339 h 412"/>
              <a:gd name="T66" fmla="*/ 442 w 516"/>
              <a:gd name="T67" fmla="*/ 131 h 412"/>
              <a:gd name="T68" fmla="*/ 234 w 516"/>
              <a:gd name="T69" fmla="*/ 131 h 412"/>
              <a:gd name="T70" fmla="*/ 234 w 516"/>
              <a:gd name="T71" fmla="*/ 339 h 412"/>
              <a:gd name="T72" fmla="*/ 464 w 516"/>
              <a:gd name="T73" fmla="*/ 360 h 412"/>
              <a:gd name="T74" fmla="*/ 464 w 516"/>
              <a:gd name="T75" fmla="*/ 109 h 412"/>
              <a:gd name="T76" fmla="*/ 213 w 516"/>
              <a:gd name="T77" fmla="*/ 109 h 412"/>
              <a:gd name="T78" fmla="*/ 213 w 516"/>
              <a:gd name="T79" fmla="*/ 360 h 412"/>
              <a:gd name="T80" fmla="*/ 464 w 516"/>
              <a:gd name="T81" fmla="*/ 360 h 412"/>
              <a:gd name="T82" fmla="*/ 22 w 516"/>
              <a:gd name="T83" fmla="*/ 73 h 412"/>
              <a:gd name="T84" fmla="*/ 0 w 516"/>
              <a:gd name="T85" fmla="*/ 22 h 412"/>
              <a:gd name="T86" fmla="*/ 322 w 516"/>
              <a:gd name="T87" fmla="*/ 0 h 412"/>
              <a:gd name="T88" fmla="*/ 344 w 516"/>
              <a:gd name="T89" fmla="*/ 34 h 412"/>
              <a:gd name="T90" fmla="*/ 219 w 516"/>
              <a:gd name="T91" fmla="*/ 73 h 412"/>
              <a:gd name="T92" fmla="*/ 22 w 516"/>
              <a:gd name="T93" fmla="*/ 165 h 412"/>
              <a:gd name="T94" fmla="*/ 0 w 516"/>
              <a:gd name="T95" fmla="*/ 113 h 412"/>
              <a:gd name="T96" fmla="*/ 198 w 516"/>
              <a:gd name="T97" fmla="*/ 91 h 412"/>
              <a:gd name="T98" fmla="*/ 139 w 516"/>
              <a:gd name="T99" fmla="*/ 256 h 412"/>
              <a:gd name="T100" fmla="*/ 0 w 516"/>
              <a:gd name="T101" fmla="*/ 234 h 412"/>
              <a:gd name="T102" fmla="*/ 22 w 516"/>
              <a:gd name="T103" fmla="*/ 183 h 412"/>
              <a:gd name="T104" fmla="*/ 138 w 516"/>
              <a:gd name="T105" fmla="*/ 235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 h="412">
                <a:moveTo>
                  <a:pt x="172" y="348"/>
                </a:moveTo>
                <a:cubicBezTo>
                  <a:pt x="22" y="348"/>
                  <a:pt x="22" y="348"/>
                  <a:pt x="22" y="348"/>
                </a:cubicBezTo>
                <a:cubicBezTo>
                  <a:pt x="10" y="348"/>
                  <a:pt x="0" y="338"/>
                  <a:pt x="0" y="326"/>
                </a:cubicBezTo>
                <a:cubicBezTo>
                  <a:pt x="0" y="296"/>
                  <a:pt x="0" y="296"/>
                  <a:pt x="0" y="296"/>
                </a:cubicBezTo>
                <a:cubicBezTo>
                  <a:pt x="0" y="284"/>
                  <a:pt x="10" y="274"/>
                  <a:pt x="22" y="274"/>
                </a:cubicBezTo>
                <a:cubicBezTo>
                  <a:pt x="142" y="274"/>
                  <a:pt x="142" y="274"/>
                  <a:pt x="142" y="274"/>
                </a:cubicBezTo>
                <a:cubicBezTo>
                  <a:pt x="147" y="301"/>
                  <a:pt x="158" y="326"/>
                  <a:pt x="172" y="348"/>
                </a:cubicBezTo>
                <a:close/>
                <a:moveTo>
                  <a:pt x="349" y="160"/>
                </a:moveTo>
                <a:cubicBezTo>
                  <a:pt x="349" y="216"/>
                  <a:pt x="349" y="216"/>
                  <a:pt x="349" y="216"/>
                </a:cubicBezTo>
                <a:cubicBezTo>
                  <a:pt x="367" y="217"/>
                  <a:pt x="381" y="219"/>
                  <a:pt x="391" y="221"/>
                </a:cubicBezTo>
                <a:cubicBezTo>
                  <a:pt x="402" y="224"/>
                  <a:pt x="411" y="229"/>
                  <a:pt x="417" y="237"/>
                </a:cubicBezTo>
                <a:cubicBezTo>
                  <a:pt x="424" y="245"/>
                  <a:pt x="427" y="257"/>
                  <a:pt x="427" y="273"/>
                </a:cubicBezTo>
                <a:cubicBezTo>
                  <a:pt x="427" y="289"/>
                  <a:pt x="425" y="302"/>
                  <a:pt x="420" y="311"/>
                </a:cubicBezTo>
                <a:cubicBezTo>
                  <a:pt x="415" y="321"/>
                  <a:pt x="408" y="327"/>
                  <a:pt x="398" y="331"/>
                </a:cubicBezTo>
                <a:cubicBezTo>
                  <a:pt x="388" y="335"/>
                  <a:pt x="374" y="338"/>
                  <a:pt x="356" y="338"/>
                </a:cubicBezTo>
                <a:cubicBezTo>
                  <a:pt x="349" y="338"/>
                  <a:pt x="349" y="338"/>
                  <a:pt x="349" y="338"/>
                </a:cubicBezTo>
                <a:cubicBezTo>
                  <a:pt x="349" y="360"/>
                  <a:pt x="349" y="360"/>
                  <a:pt x="349" y="360"/>
                </a:cubicBezTo>
                <a:cubicBezTo>
                  <a:pt x="327" y="360"/>
                  <a:pt x="327" y="360"/>
                  <a:pt x="327" y="360"/>
                </a:cubicBezTo>
                <a:cubicBezTo>
                  <a:pt x="327" y="338"/>
                  <a:pt x="327" y="338"/>
                  <a:pt x="327" y="338"/>
                </a:cubicBezTo>
                <a:cubicBezTo>
                  <a:pt x="315" y="338"/>
                  <a:pt x="304" y="337"/>
                  <a:pt x="295" y="336"/>
                </a:cubicBezTo>
                <a:cubicBezTo>
                  <a:pt x="286" y="334"/>
                  <a:pt x="278" y="331"/>
                  <a:pt x="271" y="326"/>
                </a:cubicBezTo>
                <a:cubicBezTo>
                  <a:pt x="264" y="322"/>
                  <a:pt x="259" y="316"/>
                  <a:pt x="255" y="307"/>
                </a:cubicBezTo>
                <a:cubicBezTo>
                  <a:pt x="251" y="299"/>
                  <a:pt x="249" y="289"/>
                  <a:pt x="249" y="278"/>
                </a:cubicBezTo>
                <a:cubicBezTo>
                  <a:pt x="249" y="270"/>
                  <a:pt x="249" y="270"/>
                  <a:pt x="249" y="270"/>
                </a:cubicBezTo>
                <a:cubicBezTo>
                  <a:pt x="285" y="270"/>
                  <a:pt x="285" y="270"/>
                  <a:pt x="285" y="270"/>
                </a:cubicBezTo>
                <a:cubicBezTo>
                  <a:pt x="285" y="279"/>
                  <a:pt x="285" y="286"/>
                  <a:pt x="287" y="291"/>
                </a:cubicBezTo>
                <a:cubicBezTo>
                  <a:pt x="288" y="296"/>
                  <a:pt x="291" y="299"/>
                  <a:pt x="294" y="301"/>
                </a:cubicBezTo>
                <a:cubicBezTo>
                  <a:pt x="297" y="304"/>
                  <a:pt x="301" y="305"/>
                  <a:pt x="305" y="306"/>
                </a:cubicBezTo>
                <a:cubicBezTo>
                  <a:pt x="309" y="306"/>
                  <a:pt x="316" y="307"/>
                  <a:pt x="327" y="308"/>
                </a:cubicBezTo>
                <a:cubicBezTo>
                  <a:pt x="327" y="246"/>
                  <a:pt x="327" y="246"/>
                  <a:pt x="327" y="246"/>
                </a:cubicBezTo>
                <a:cubicBezTo>
                  <a:pt x="313" y="245"/>
                  <a:pt x="302" y="244"/>
                  <a:pt x="294" y="243"/>
                </a:cubicBezTo>
                <a:cubicBezTo>
                  <a:pt x="286" y="241"/>
                  <a:pt x="278" y="239"/>
                  <a:pt x="272" y="235"/>
                </a:cubicBezTo>
                <a:cubicBezTo>
                  <a:pt x="265" y="231"/>
                  <a:pt x="260" y="225"/>
                  <a:pt x="257" y="217"/>
                </a:cubicBezTo>
                <a:cubicBezTo>
                  <a:pt x="253" y="210"/>
                  <a:pt x="251" y="199"/>
                  <a:pt x="251" y="187"/>
                </a:cubicBezTo>
                <a:cubicBezTo>
                  <a:pt x="251" y="171"/>
                  <a:pt x="255" y="159"/>
                  <a:pt x="261" y="150"/>
                </a:cubicBezTo>
                <a:cubicBezTo>
                  <a:pt x="267" y="142"/>
                  <a:pt x="276" y="136"/>
                  <a:pt x="286" y="133"/>
                </a:cubicBezTo>
                <a:cubicBezTo>
                  <a:pt x="297" y="130"/>
                  <a:pt x="311" y="129"/>
                  <a:pt x="327" y="129"/>
                </a:cubicBezTo>
                <a:cubicBezTo>
                  <a:pt x="327" y="109"/>
                  <a:pt x="327" y="109"/>
                  <a:pt x="327" y="109"/>
                </a:cubicBezTo>
                <a:cubicBezTo>
                  <a:pt x="349" y="109"/>
                  <a:pt x="349" y="109"/>
                  <a:pt x="349" y="109"/>
                </a:cubicBezTo>
                <a:cubicBezTo>
                  <a:pt x="349" y="129"/>
                  <a:pt x="349" y="129"/>
                  <a:pt x="349" y="129"/>
                </a:cubicBezTo>
                <a:cubicBezTo>
                  <a:pt x="367" y="129"/>
                  <a:pt x="381" y="131"/>
                  <a:pt x="391" y="134"/>
                </a:cubicBezTo>
                <a:cubicBezTo>
                  <a:pt x="401" y="137"/>
                  <a:pt x="409" y="142"/>
                  <a:pt x="414" y="151"/>
                </a:cubicBezTo>
                <a:cubicBezTo>
                  <a:pt x="420" y="160"/>
                  <a:pt x="422" y="172"/>
                  <a:pt x="422" y="190"/>
                </a:cubicBezTo>
                <a:cubicBezTo>
                  <a:pt x="387" y="190"/>
                  <a:pt x="387" y="190"/>
                  <a:pt x="387" y="190"/>
                </a:cubicBezTo>
                <a:cubicBezTo>
                  <a:pt x="387" y="189"/>
                  <a:pt x="387" y="187"/>
                  <a:pt x="387" y="186"/>
                </a:cubicBezTo>
                <a:cubicBezTo>
                  <a:pt x="387" y="175"/>
                  <a:pt x="385" y="169"/>
                  <a:pt x="380" y="165"/>
                </a:cubicBezTo>
                <a:cubicBezTo>
                  <a:pt x="376" y="162"/>
                  <a:pt x="369" y="160"/>
                  <a:pt x="358" y="160"/>
                </a:cubicBezTo>
                <a:cubicBezTo>
                  <a:pt x="349" y="160"/>
                  <a:pt x="349" y="160"/>
                  <a:pt x="349" y="160"/>
                </a:cubicBezTo>
                <a:close/>
                <a:moveTo>
                  <a:pt x="327" y="160"/>
                </a:moveTo>
                <a:cubicBezTo>
                  <a:pt x="321" y="160"/>
                  <a:pt x="321" y="160"/>
                  <a:pt x="321" y="160"/>
                </a:cubicBezTo>
                <a:cubicBezTo>
                  <a:pt x="313" y="160"/>
                  <a:pt x="307" y="161"/>
                  <a:pt x="302" y="162"/>
                </a:cubicBezTo>
                <a:cubicBezTo>
                  <a:pt x="298" y="163"/>
                  <a:pt x="294" y="165"/>
                  <a:pt x="291" y="169"/>
                </a:cubicBezTo>
                <a:cubicBezTo>
                  <a:pt x="289" y="172"/>
                  <a:pt x="287" y="178"/>
                  <a:pt x="287" y="186"/>
                </a:cubicBezTo>
                <a:cubicBezTo>
                  <a:pt x="287" y="197"/>
                  <a:pt x="291" y="205"/>
                  <a:pt x="297" y="209"/>
                </a:cubicBezTo>
                <a:cubicBezTo>
                  <a:pt x="304" y="213"/>
                  <a:pt x="314" y="216"/>
                  <a:pt x="327" y="216"/>
                </a:cubicBezTo>
                <a:cubicBezTo>
                  <a:pt x="327" y="160"/>
                  <a:pt x="327" y="160"/>
                  <a:pt x="327" y="160"/>
                </a:cubicBezTo>
                <a:close/>
                <a:moveTo>
                  <a:pt x="349" y="246"/>
                </a:moveTo>
                <a:cubicBezTo>
                  <a:pt x="349" y="308"/>
                  <a:pt x="349" y="308"/>
                  <a:pt x="349" y="308"/>
                </a:cubicBezTo>
                <a:cubicBezTo>
                  <a:pt x="356" y="308"/>
                  <a:pt x="356" y="308"/>
                  <a:pt x="356" y="308"/>
                </a:cubicBezTo>
                <a:cubicBezTo>
                  <a:pt x="368" y="308"/>
                  <a:pt x="377" y="305"/>
                  <a:pt x="383" y="301"/>
                </a:cubicBezTo>
                <a:cubicBezTo>
                  <a:pt x="388" y="297"/>
                  <a:pt x="391" y="289"/>
                  <a:pt x="391" y="277"/>
                </a:cubicBezTo>
                <a:cubicBezTo>
                  <a:pt x="391" y="268"/>
                  <a:pt x="390" y="262"/>
                  <a:pt x="386" y="257"/>
                </a:cubicBezTo>
                <a:cubicBezTo>
                  <a:pt x="383" y="253"/>
                  <a:pt x="379" y="250"/>
                  <a:pt x="374" y="249"/>
                </a:cubicBezTo>
                <a:cubicBezTo>
                  <a:pt x="369" y="248"/>
                  <a:pt x="361" y="247"/>
                  <a:pt x="349" y="246"/>
                </a:cubicBezTo>
                <a:close/>
                <a:moveTo>
                  <a:pt x="338" y="382"/>
                </a:moveTo>
                <a:cubicBezTo>
                  <a:pt x="379" y="382"/>
                  <a:pt x="415" y="365"/>
                  <a:pt x="442" y="339"/>
                </a:cubicBezTo>
                <a:cubicBezTo>
                  <a:pt x="469" y="312"/>
                  <a:pt x="485" y="275"/>
                  <a:pt x="485" y="235"/>
                </a:cubicBezTo>
                <a:cubicBezTo>
                  <a:pt x="485" y="194"/>
                  <a:pt x="469" y="157"/>
                  <a:pt x="442" y="131"/>
                </a:cubicBezTo>
                <a:cubicBezTo>
                  <a:pt x="415" y="104"/>
                  <a:pt x="379" y="88"/>
                  <a:pt x="338" y="88"/>
                </a:cubicBezTo>
                <a:cubicBezTo>
                  <a:pt x="298" y="88"/>
                  <a:pt x="261" y="104"/>
                  <a:pt x="234" y="131"/>
                </a:cubicBezTo>
                <a:cubicBezTo>
                  <a:pt x="208" y="157"/>
                  <a:pt x="191" y="194"/>
                  <a:pt x="191" y="235"/>
                </a:cubicBezTo>
                <a:cubicBezTo>
                  <a:pt x="191" y="275"/>
                  <a:pt x="208" y="312"/>
                  <a:pt x="234" y="339"/>
                </a:cubicBezTo>
                <a:cubicBezTo>
                  <a:pt x="261" y="365"/>
                  <a:pt x="298" y="382"/>
                  <a:pt x="338" y="382"/>
                </a:cubicBezTo>
                <a:close/>
                <a:moveTo>
                  <a:pt x="464" y="360"/>
                </a:moveTo>
                <a:cubicBezTo>
                  <a:pt x="496" y="328"/>
                  <a:pt x="516" y="284"/>
                  <a:pt x="516" y="235"/>
                </a:cubicBezTo>
                <a:cubicBezTo>
                  <a:pt x="516" y="186"/>
                  <a:pt x="496" y="141"/>
                  <a:pt x="464" y="109"/>
                </a:cubicBezTo>
                <a:cubicBezTo>
                  <a:pt x="432" y="77"/>
                  <a:pt x="387" y="57"/>
                  <a:pt x="338" y="57"/>
                </a:cubicBezTo>
                <a:cubicBezTo>
                  <a:pt x="289" y="57"/>
                  <a:pt x="245" y="77"/>
                  <a:pt x="213" y="109"/>
                </a:cubicBezTo>
                <a:cubicBezTo>
                  <a:pt x="181" y="141"/>
                  <a:pt x="161" y="186"/>
                  <a:pt x="161" y="235"/>
                </a:cubicBezTo>
                <a:cubicBezTo>
                  <a:pt x="161" y="284"/>
                  <a:pt x="181" y="328"/>
                  <a:pt x="213" y="360"/>
                </a:cubicBezTo>
                <a:cubicBezTo>
                  <a:pt x="245" y="392"/>
                  <a:pt x="289" y="412"/>
                  <a:pt x="338" y="412"/>
                </a:cubicBezTo>
                <a:cubicBezTo>
                  <a:pt x="387" y="412"/>
                  <a:pt x="432" y="392"/>
                  <a:pt x="464" y="360"/>
                </a:cubicBezTo>
                <a:close/>
                <a:moveTo>
                  <a:pt x="219" y="73"/>
                </a:moveTo>
                <a:cubicBezTo>
                  <a:pt x="22" y="73"/>
                  <a:pt x="22" y="73"/>
                  <a:pt x="22" y="73"/>
                </a:cubicBezTo>
                <a:cubicBezTo>
                  <a:pt x="10" y="73"/>
                  <a:pt x="0" y="63"/>
                  <a:pt x="0" y="51"/>
                </a:cubicBezTo>
                <a:cubicBezTo>
                  <a:pt x="0" y="22"/>
                  <a:pt x="0" y="22"/>
                  <a:pt x="0" y="22"/>
                </a:cubicBezTo>
                <a:cubicBezTo>
                  <a:pt x="0" y="10"/>
                  <a:pt x="10" y="0"/>
                  <a:pt x="22" y="0"/>
                </a:cubicBezTo>
                <a:cubicBezTo>
                  <a:pt x="322" y="0"/>
                  <a:pt x="322" y="0"/>
                  <a:pt x="322" y="0"/>
                </a:cubicBezTo>
                <a:cubicBezTo>
                  <a:pt x="334" y="0"/>
                  <a:pt x="344" y="10"/>
                  <a:pt x="344" y="22"/>
                </a:cubicBezTo>
                <a:cubicBezTo>
                  <a:pt x="344" y="34"/>
                  <a:pt x="344" y="34"/>
                  <a:pt x="344" y="34"/>
                </a:cubicBezTo>
                <a:cubicBezTo>
                  <a:pt x="342" y="34"/>
                  <a:pt x="340" y="34"/>
                  <a:pt x="338" y="34"/>
                </a:cubicBezTo>
                <a:cubicBezTo>
                  <a:pt x="294" y="34"/>
                  <a:pt x="253" y="49"/>
                  <a:pt x="219" y="73"/>
                </a:cubicBezTo>
                <a:close/>
                <a:moveTo>
                  <a:pt x="150" y="165"/>
                </a:moveTo>
                <a:cubicBezTo>
                  <a:pt x="22" y="165"/>
                  <a:pt x="22" y="165"/>
                  <a:pt x="22" y="165"/>
                </a:cubicBezTo>
                <a:cubicBezTo>
                  <a:pt x="10" y="165"/>
                  <a:pt x="0" y="155"/>
                  <a:pt x="0" y="143"/>
                </a:cubicBezTo>
                <a:cubicBezTo>
                  <a:pt x="0" y="113"/>
                  <a:pt x="0" y="113"/>
                  <a:pt x="0" y="113"/>
                </a:cubicBezTo>
                <a:cubicBezTo>
                  <a:pt x="0" y="101"/>
                  <a:pt x="10" y="91"/>
                  <a:pt x="22" y="91"/>
                </a:cubicBezTo>
                <a:cubicBezTo>
                  <a:pt x="198" y="91"/>
                  <a:pt x="198" y="91"/>
                  <a:pt x="198" y="91"/>
                </a:cubicBezTo>
                <a:cubicBezTo>
                  <a:pt x="177" y="112"/>
                  <a:pt x="161" y="137"/>
                  <a:pt x="150" y="165"/>
                </a:cubicBezTo>
                <a:close/>
                <a:moveTo>
                  <a:pt x="139" y="256"/>
                </a:moveTo>
                <a:cubicBezTo>
                  <a:pt x="22" y="256"/>
                  <a:pt x="22" y="256"/>
                  <a:pt x="22" y="256"/>
                </a:cubicBezTo>
                <a:cubicBezTo>
                  <a:pt x="10" y="256"/>
                  <a:pt x="0" y="246"/>
                  <a:pt x="0" y="234"/>
                </a:cubicBezTo>
                <a:cubicBezTo>
                  <a:pt x="0" y="205"/>
                  <a:pt x="0" y="205"/>
                  <a:pt x="0" y="205"/>
                </a:cubicBezTo>
                <a:cubicBezTo>
                  <a:pt x="0" y="193"/>
                  <a:pt x="10" y="183"/>
                  <a:pt x="22" y="183"/>
                </a:cubicBezTo>
                <a:cubicBezTo>
                  <a:pt x="144" y="183"/>
                  <a:pt x="144" y="183"/>
                  <a:pt x="144" y="183"/>
                </a:cubicBezTo>
                <a:cubicBezTo>
                  <a:pt x="140" y="199"/>
                  <a:pt x="138" y="217"/>
                  <a:pt x="138" y="235"/>
                </a:cubicBezTo>
                <a:cubicBezTo>
                  <a:pt x="138" y="242"/>
                  <a:pt x="138" y="249"/>
                  <a:pt x="139" y="256"/>
                </a:cubicBezTo>
                <a:close/>
              </a:path>
            </a:pathLst>
          </a:custGeom>
          <a:solidFill>
            <a:srgbClr val="595959"/>
          </a:solidFill>
          <a:ln>
            <a:noFill/>
          </a:ln>
        </p:spPr>
        <p:txBody>
          <a:bodyPr vert="horz" wrap="square" lIns="121883" tIns="60941" rIns="121883" bIns="6094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16"/>
          <p:cNvSpPr>
            <a:spLocks noEditPoints="1"/>
          </p:cNvSpPr>
          <p:nvPr/>
        </p:nvSpPr>
        <p:spPr bwMode="auto">
          <a:xfrm>
            <a:off x="6255736" y="2313333"/>
            <a:ext cx="477395" cy="394161"/>
          </a:xfrm>
          <a:custGeom>
            <a:avLst/>
            <a:gdLst>
              <a:gd name="T0" fmla="*/ 485 w 505"/>
              <a:gd name="T1" fmla="*/ 364 h 417"/>
              <a:gd name="T2" fmla="*/ 481 w 505"/>
              <a:gd name="T3" fmla="*/ 282 h 417"/>
              <a:gd name="T4" fmla="*/ 505 w 505"/>
              <a:gd name="T5" fmla="*/ 26 h 417"/>
              <a:gd name="T6" fmla="*/ 181 w 505"/>
              <a:gd name="T7" fmla="*/ 0 h 417"/>
              <a:gd name="T8" fmla="*/ 157 w 505"/>
              <a:gd name="T9" fmla="*/ 32 h 417"/>
              <a:gd name="T10" fmla="*/ 367 w 505"/>
              <a:gd name="T11" fmla="*/ 67 h 417"/>
              <a:gd name="T12" fmla="*/ 447 w 505"/>
              <a:gd name="T13" fmla="*/ 67 h 417"/>
              <a:gd name="T14" fmla="*/ 456 w 505"/>
              <a:gd name="T15" fmla="*/ 78 h 417"/>
              <a:gd name="T16" fmla="*/ 368 w 505"/>
              <a:gd name="T17" fmla="*/ 89 h 417"/>
              <a:gd name="T18" fmla="*/ 447 w 505"/>
              <a:gd name="T19" fmla="*/ 125 h 417"/>
              <a:gd name="T20" fmla="*/ 456 w 505"/>
              <a:gd name="T21" fmla="*/ 135 h 417"/>
              <a:gd name="T22" fmla="*/ 368 w 505"/>
              <a:gd name="T23" fmla="*/ 146 h 417"/>
              <a:gd name="T24" fmla="*/ 447 w 505"/>
              <a:gd name="T25" fmla="*/ 186 h 417"/>
              <a:gd name="T26" fmla="*/ 456 w 505"/>
              <a:gd name="T27" fmla="*/ 196 h 417"/>
              <a:gd name="T28" fmla="*/ 368 w 505"/>
              <a:gd name="T29" fmla="*/ 207 h 417"/>
              <a:gd name="T30" fmla="*/ 348 w 505"/>
              <a:gd name="T31" fmla="*/ 311 h 417"/>
              <a:gd name="T32" fmla="*/ 323 w 505"/>
              <a:gd name="T33" fmla="*/ 337 h 417"/>
              <a:gd name="T34" fmla="*/ 20 w 505"/>
              <a:gd name="T35" fmla="*/ 417 h 417"/>
              <a:gd name="T36" fmla="*/ 24 w 505"/>
              <a:gd name="T37" fmla="*/ 335 h 417"/>
              <a:gd name="T38" fmla="*/ 0 w 505"/>
              <a:gd name="T39" fmla="*/ 79 h 417"/>
              <a:gd name="T40" fmla="*/ 324 w 505"/>
              <a:gd name="T41" fmla="*/ 53 h 417"/>
              <a:gd name="T42" fmla="*/ 348 w 505"/>
              <a:gd name="T43" fmla="*/ 311 h 417"/>
              <a:gd name="T44" fmla="*/ 290 w 505"/>
              <a:gd name="T45" fmla="*/ 119 h 417"/>
              <a:gd name="T46" fmla="*/ 300 w 505"/>
              <a:gd name="T47" fmla="*/ 129 h 417"/>
              <a:gd name="T48" fmla="*/ 58 w 505"/>
              <a:gd name="T49" fmla="*/ 140 h 417"/>
              <a:gd name="T50" fmla="*/ 48 w 505"/>
              <a:gd name="T51" fmla="*/ 129 h 417"/>
              <a:gd name="T52" fmla="*/ 58 w 505"/>
              <a:gd name="T53" fmla="*/ 176 h 417"/>
              <a:gd name="T54" fmla="*/ 300 w 505"/>
              <a:gd name="T55" fmla="*/ 187 h 417"/>
              <a:gd name="T56" fmla="*/ 290 w 505"/>
              <a:gd name="T57" fmla="*/ 198 h 417"/>
              <a:gd name="T58" fmla="*/ 48 w 505"/>
              <a:gd name="T59" fmla="*/ 187 h 417"/>
              <a:gd name="T60" fmla="*/ 58 w 505"/>
              <a:gd name="T61" fmla="*/ 176 h 417"/>
              <a:gd name="T62" fmla="*/ 290 w 505"/>
              <a:gd name="T63" fmla="*/ 237 h 417"/>
              <a:gd name="T64" fmla="*/ 300 w 505"/>
              <a:gd name="T65" fmla="*/ 248 h 417"/>
              <a:gd name="T66" fmla="*/ 58 w 505"/>
              <a:gd name="T67" fmla="*/ 259 h 417"/>
              <a:gd name="T68" fmla="*/ 48 w 505"/>
              <a:gd name="T69" fmla="*/ 248 h 417"/>
              <a:gd name="T70" fmla="*/ 38 w 505"/>
              <a:gd name="T71" fmla="*/ 371 h 417"/>
              <a:gd name="T72" fmla="*/ 35 w 505"/>
              <a:gd name="T73" fmla="*/ 320 h 417"/>
              <a:gd name="T74" fmla="*/ 18 w 505"/>
              <a:gd name="T75" fmla="*/ 91 h 417"/>
              <a:gd name="T76" fmla="*/ 313 w 505"/>
              <a:gd name="T77" fmla="*/ 72 h 417"/>
              <a:gd name="T78" fmla="*/ 330 w 505"/>
              <a:gd name="T79" fmla="*/ 301 h 417"/>
              <a:gd name="T80" fmla="*/ 313 w 505"/>
              <a:gd name="T81" fmla="*/ 32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417">
                <a:moveTo>
                  <a:pt x="368" y="285"/>
                </a:moveTo>
                <a:cubicBezTo>
                  <a:pt x="426" y="288"/>
                  <a:pt x="448" y="325"/>
                  <a:pt x="485" y="364"/>
                </a:cubicBezTo>
                <a:cubicBezTo>
                  <a:pt x="486" y="336"/>
                  <a:pt x="486" y="310"/>
                  <a:pt x="480" y="282"/>
                </a:cubicBezTo>
                <a:cubicBezTo>
                  <a:pt x="481" y="282"/>
                  <a:pt x="481" y="282"/>
                  <a:pt x="481" y="282"/>
                </a:cubicBezTo>
                <a:cubicBezTo>
                  <a:pt x="494" y="282"/>
                  <a:pt x="505" y="270"/>
                  <a:pt x="505" y="256"/>
                </a:cubicBezTo>
                <a:cubicBezTo>
                  <a:pt x="505" y="200"/>
                  <a:pt x="505" y="82"/>
                  <a:pt x="505" y="26"/>
                </a:cubicBezTo>
                <a:cubicBezTo>
                  <a:pt x="505" y="12"/>
                  <a:pt x="494" y="0"/>
                  <a:pt x="481" y="0"/>
                </a:cubicBezTo>
                <a:cubicBezTo>
                  <a:pt x="381" y="0"/>
                  <a:pt x="281" y="0"/>
                  <a:pt x="181" y="0"/>
                </a:cubicBezTo>
                <a:cubicBezTo>
                  <a:pt x="168" y="0"/>
                  <a:pt x="157" y="12"/>
                  <a:pt x="157" y="26"/>
                </a:cubicBezTo>
                <a:cubicBezTo>
                  <a:pt x="157" y="32"/>
                  <a:pt x="157" y="32"/>
                  <a:pt x="157" y="32"/>
                </a:cubicBezTo>
                <a:cubicBezTo>
                  <a:pt x="328" y="32"/>
                  <a:pt x="328" y="32"/>
                  <a:pt x="328" y="32"/>
                </a:cubicBezTo>
                <a:cubicBezTo>
                  <a:pt x="348" y="32"/>
                  <a:pt x="364" y="47"/>
                  <a:pt x="367" y="67"/>
                </a:cubicBezTo>
                <a:cubicBezTo>
                  <a:pt x="368" y="67"/>
                  <a:pt x="368" y="67"/>
                  <a:pt x="368" y="67"/>
                </a:cubicBezTo>
                <a:cubicBezTo>
                  <a:pt x="447" y="67"/>
                  <a:pt x="447" y="67"/>
                  <a:pt x="447" y="67"/>
                </a:cubicBezTo>
                <a:cubicBezTo>
                  <a:pt x="452" y="67"/>
                  <a:pt x="456" y="72"/>
                  <a:pt x="456" y="78"/>
                </a:cubicBezTo>
                <a:cubicBezTo>
                  <a:pt x="456" y="78"/>
                  <a:pt x="456" y="78"/>
                  <a:pt x="456" y="78"/>
                </a:cubicBezTo>
                <a:cubicBezTo>
                  <a:pt x="456" y="84"/>
                  <a:pt x="452" y="89"/>
                  <a:pt x="447" y="89"/>
                </a:cubicBezTo>
                <a:cubicBezTo>
                  <a:pt x="368" y="89"/>
                  <a:pt x="368" y="89"/>
                  <a:pt x="368" y="89"/>
                </a:cubicBezTo>
                <a:cubicBezTo>
                  <a:pt x="368" y="125"/>
                  <a:pt x="368" y="125"/>
                  <a:pt x="368" y="125"/>
                </a:cubicBezTo>
                <a:cubicBezTo>
                  <a:pt x="447" y="125"/>
                  <a:pt x="447" y="125"/>
                  <a:pt x="447" y="125"/>
                </a:cubicBezTo>
                <a:cubicBezTo>
                  <a:pt x="452" y="125"/>
                  <a:pt x="456" y="129"/>
                  <a:pt x="456" y="135"/>
                </a:cubicBezTo>
                <a:cubicBezTo>
                  <a:pt x="456" y="135"/>
                  <a:pt x="456" y="135"/>
                  <a:pt x="456" y="135"/>
                </a:cubicBezTo>
                <a:cubicBezTo>
                  <a:pt x="456" y="141"/>
                  <a:pt x="452" y="146"/>
                  <a:pt x="447" y="146"/>
                </a:cubicBezTo>
                <a:cubicBezTo>
                  <a:pt x="368" y="146"/>
                  <a:pt x="368" y="146"/>
                  <a:pt x="368" y="146"/>
                </a:cubicBezTo>
                <a:cubicBezTo>
                  <a:pt x="368" y="186"/>
                  <a:pt x="368" y="186"/>
                  <a:pt x="368" y="186"/>
                </a:cubicBezTo>
                <a:cubicBezTo>
                  <a:pt x="447" y="186"/>
                  <a:pt x="447" y="186"/>
                  <a:pt x="447" y="186"/>
                </a:cubicBezTo>
                <a:cubicBezTo>
                  <a:pt x="452" y="186"/>
                  <a:pt x="456" y="190"/>
                  <a:pt x="456" y="196"/>
                </a:cubicBezTo>
                <a:cubicBezTo>
                  <a:pt x="456" y="196"/>
                  <a:pt x="456" y="196"/>
                  <a:pt x="456" y="196"/>
                </a:cubicBezTo>
                <a:cubicBezTo>
                  <a:pt x="456" y="202"/>
                  <a:pt x="452" y="207"/>
                  <a:pt x="447" y="207"/>
                </a:cubicBezTo>
                <a:cubicBezTo>
                  <a:pt x="368" y="207"/>
                  <a:pt x="368" y="207"/>
                  <a:pt x="368" y="207"/>
                </a:cubicBezTo>
                <a:cubicBezTo>
                  <a:pt x="368" y="285"/>
                  <a:pt x="368" y="285"/>
                  <a:pt x="368" y="285"/>
                </a:cubicBezTo>
                <a:close/>
                <a:moveTo>
                  <a:pt x="348" y="311"/>
                </a:moveTo>
                <a:cubicBezTo>
                  <a:pt x="348" y="318"/>
                  <a:pt x="346" y="325"/>
                  <a:pt x="341" y="330"/>
                </a:cubicBezTo>
                <a:cubicBezTo>
                  <a:pt x="336" y="335"/>
                  <a:pt x="330" y="337"/>
                  <a:pt x="323" y="337"/>
                </a:cubicBezTo>
                <a:cubicBezTo>
                  <a:pt x="229" y="334"/>
                  <a:pt x="109" y="320"/>
                  <a:pt x="49" y="386"/>
                </a:cubicBezTo>
                <a:cubicBezTo>
                  <a:pt x="39" y="397"/>
                  <a:pt x="29" y="407"/>
                  <a:pt x="20" y="417"/>
                </a:cubicBezTo>
                <a:cubicBezTo>
                  <a:pt x="19" y="389"/>
                  <a:pt x="19" y="363"/>
                  <a:pt x="25" y="335"/>
                </a:cubicBezTo>
                <a:cubicBezTo>
                  <a:pt x="24" y="335"/>
                  <a:pt x="24" y="335"/>
                  <a:pt x="24" y="335"/>
                </a:cubicBezTo>
                <a:cubicBezTo>
                  <a:pt x="11" y="335"/>
                  <a:pt x="0" y="323"/>
                  <a:pt x="0" y="309"/>
                </a:cubicBezTo>
                <a:cubicBezTo>
                  <a:pt x="0" y="79"/>
                  <a:pt x="0" y="79"/>
                  <a:pt x="0" y="79"/>
                </a:cubicBezTo>
                <a:cubicBezTo>
                  <a:pt x="0" y="65"/>
                  <a:pt x="11" y="53"/>
                  <a:pt x="24" y="53"/>
                </a:cubicBezTo>
                <a:cubicBezTo>
                  <a:pt x="124" y="53"/>
                  <a:pt x="224" y="53"/>
                  <a:pt x="324" y="53"/>
                </a:cubicBezTo>
                <a:cubicBezTo>
                  <a:pt x="337" y="53"/>
                  <a:pt x="348" y="65"/>
                  <a:pt x="348" y="79"/>
                </a:cubicBezTo>
                <a:cubicBezTo>
                  <a:pt x="348" y="136"/>
                  <a:pt x="348" y="255"/>
                  <a:pt x="348" y="311"/>
                </a:cubicBezTo>
                <a:close/>
                <a:moveTo>
                  <a:pt x="58" y="119"/>
                </a:moveTo>
                <a:cubicBezTo>
                  <a:pt x="290" y="119"/>
                  <a:pt x="290" y="119"/>
                  <a:pt x="290" y="119"/>
                </a:cubicBezTo>
                <a:cubicBezTo>
                  <a:pt x="295" y="119"/>
                  <a:pt x="300" y="124"/>
                  <a:pt x="300" y="129"/>
                </a:cubicBezTo>
                <a:cubicBezTo>
                  <a:pt x="300" y="129"/>
                  <a:pt x="300" y="129"/>
                  <a:pt x="300" y="129"/>
                </a:cubicBezTo>
                <a:cubicBezTo>
                  <a:pt x="300" y="135"/>
                  <a:pt x="295" y="140"/>
                  <a:pt x="290" y="140"/>
                </a:cubicBezTo>
                <a:cubicBezTo>
                  <a:pt x="58" y="140"/>
                  <a:pt x="58" y="140"/>
                  <a:pt x="58" y="140"/>
                </a:cubicBezTo>
                <a:cubicBezTo>
                  <a:pt x="53" y="140"/>
                  <a:pt x="48" y="135"/>
                  <a:pt x="48" y="129"/>
                </a:cubicBezTo>
                <a:cubicBezTo>
                  <a:pt x="48" y="129"/>
                  <a:pt x="48" y="129"/>
                  <a:pt x="48" y="129"/>
                </a:cubicBezTo>
                <a:cubicBezTo>
                  <a:pt x="48" y="124"/>
                  <a:pt x="53" y="119"/>
                  <a:pt x="58" y="119"/>
                </a:cubicBezTo>
                <a:close/>
                <a:moveTo>
                  <a:pt x="58" y="176"/>
                </a:moveTo>
                <a:cubicBezTo>
                  <a:pt x="290" y="176"/>
                  <a:pt x="290" y="176"/>
                  <a:pt x="290" y="176"/>
                </a:cubicBezTo>
                <a:cubicBezTo>
                  <a:pt x="295" y="176"/>
                  <a:pt x="300" y="181"/>
                  <a:pt x="300" y="187"/>
                </a:cubicBezTo>
                <a:cubicBezTo>
                  <a:pt x="300" y="187"/>
                  <a:pt x="300" y="187"/>
                  <a:pt x="300" y="187"/>
                </a:cubicBezTo>
                <a:cubicBezTo>
                  <a:pt x="300" y="193"/>
                  <a:pt x="295" y="198"/>
                  <a:pt x="290" y="198"/>
                </a:cubicBezTo>
                <a:cubicBezTo>
                  <a:pt x="58" y="198"/>
                  <a:pt x="58" y="198"/>
                  <a:pt x="58" y="198"/>
                </a:cubicBezTo>
                <a:cubicBezTo>
                  <a:pt x="53" y="198"/>
                  <a:pt x="48" y="193"/>
                  <a:pt x="48" y="187"/>
                </a:cubicBezTo>
                <a:cubicBezTo>
                  <a:pt x="48" y="187"/>
                  <a:pt x="48" y="187"/>
                  <a:pt x="48" y="187"/>
                </a:cubicBezTo>
                <a:cubicBezTo>
                  <a:pt x="48" y="181"/>
                  <a:pt x="53" y="176"/>
                  <a:pt x="58" y="176"/>
                </a:cubicBezTo>
                <a:close/>
                <a:moveTo>
                  <a:pt x="58" y="237"/>
                </a:moveTo>
                <a:cubicBezTo>
                  <a:pt x="290" y="237"/>
                  <a:pt x="290" y="237"/>
                  <a:pt x="290" y="237"/>
                </a:cubicBezTo>
                <a:cubicBezTo>
                  <a:pt x="295" y="237"/>
                  <a:pt x="300" y="242"/>
                  <a:pt x="300" y="248"/>
                </a:cubicBezTo>
                <a:cubicBezTo>
                  <a:pt x="300" y="248"/>
                  <a:pt x="300" y="248"/>
                  <a:pt x="300" y="248"/>
                </a:cubicBezTo>
                <a:cubicBezTo>
                  <a:pt x="300" y="254"/>
                  <a:pt x="295" y="259"/>
                  <a:pt x="290" y="259"/>
                </a:cubicBezTo>
                <a:cubicBezTo>
                  <a:pt x="58" y="259"/>
                  <a:pt x="58" y="259"/>
                  <a:pt x="58" y="259"/>
                </a:cubicBezTo>
                <a:cubicBezTo>
                  <a:pt x="53" y="259"/>
                  <a:pt x="48" y="254"/>
                  <a:pt x="48" y="248"/>
                </a:cubicBezTo>
                <a:cubicBezTo>
                  <a:pt x="48" y="248"/>
                  <a:pt x="48" y="248"/>
                  <a:pt x="48" y="248"/>
                </a:cubicBezTo>
                <a:cubicBezTo>
                  <a:pt x="48" y="242"/>
                  <a:pt x="53" y="237"/>
                  <a:pt x="58" y="237"/>
                </a:cubicBezTo>
                <a:close/>
                <a:moveTo>
                  <a:pt x="38" y="371"/>
                </a:moveTo>
                <a:cubicBezTo>
                  <a:pt x="39" y="352"/>
                  <a:pt x="43" y="338"/>
                  <a:pt x="48" y="320"/>
                </a:cubicBezTo>
                <a:cubicBezTo>
                  <a:pt x="35" y="320"/>
                  <a:pt x="35" y="320"/>
                  <a:pt x="35" y="320"/>
                </a:cubicBezTo>
                <a:cubicBezTo>
                  <a:pt x="25" y="320"/>
                  <a:pt x="18" y="312"/>
                  <a:pt x="18" y="301"/>
                </a:cubicBezTo>
                <a:cubicBezTo>
                  <a:pt x="18" y="91"/>
                  <a:pt x="18" y="91"/>
                  <a:pt x="18" y="91"/>
                </a:cubicBezTo>
                <a:cubicBezTo>
                  <a:pt x="18" y="81"/>
                  <a:pt x="25" y="72"/>
                  <a:pt x="35" y="72"/>
                </a:cubicBezTo>
                <a:cubicBezTo>
                  <a:pt x="128" y="72"/>
                  <a:pt x="220" y="72"/>
                  <a:pt x="313" y="72"/>
                </a:cubicBezTo>
                <a:cubicBezTo>
                  <a:pt x="323" y="72"/>
                  <a:pt x="330" y="81"/>
                  <a:pt x="330" y="91"/>
                </a:cubicBezTo>
                <a:cubicBezTo>
                  <a:pt x="330" y="140"/>
                  <a:pt x="330" y="252"/>
                  <a:pt x="330" y="301"/>
                </a:cubicBezTo>
                <a:cubicBezTo>
                  <a:pt x="330" y="306"/>
                  <a:pt x="329" y="311"/>
                  <a:pt x="325" y="314"/>
                </a:cubicBezTo>
                <a:cubicBezTo>
                  <a:pt x="322" y="318"/>
                  <a:pt x="318" y="320"/>
                  <a:pt x="313" y="320"/>
                </a:cubicBezTo>
                <a:cubicBezTo>
                  <a:pt x="227" y="318"/>
                  <a:pt x="83" y="308"/>
                  <a:pt x="38" y="371"/>
                </a:cubicBezTo>
                <a:close/>
              </a:path>
            </a:pathLst>
          </a:custGeom>
          <a:solidFill>
            <a:srgbClr val="595959"/>
          </a:solidFill>
          <a:ln>
            <a:noFill/>
          </a:ln>
        </p:spPr>
        <p:txBody>
          <a:bodyPr vert="horz" wrap="square" lIns="121883" tIns="60941" rIns="121883" bIns="6094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19"/>
          <p:cNvSpPr txBox="1"/>
          <p:nvPr/>
        </p:nvSpPr>
        <p:spPr>
          <a:xfrm>
            <a:off x="1227455" y="1492885"/>
            <a:ext cx="1871345" cy="337185"/>
          </a:xfrm>
          <a:prstGeom prst="rect">
            <a:avLst/>
          </a:prstGeom>
          <a:noFill/>
        </p:spPr>
        <p:txBody>
          <a:bodyPr wrap="square" rtlCol="0">
            <a:spAutoFit/>
          </a:bodyPr>
          <a:lstStyle/>
          <a:p>
            <a:r>
              <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改变存储策略分析</a:t>
            </a:r>
            <a:endPar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1" name="Rectangle 20"/>
          <p:cNvSpPr/>
          <p:nvPr/>
        </p:nvSpPr>
        <p:spPr>
          <a:xfrm>
            <a:off x="1227560" y="1830386"/>
            <a:ext cx="2640785" cy="2676525"/>
          </a:xfrm>
          <a:prstGeom prst="rect">
            <a:avLst/>
          </a:prstGeom>
        </p:spPr>
        <p:txBody>
          <a:bodyPr wrap="square">
            <a:spAutoFit/>
          </a:bodyPr>
          <a:lstStyle/>
          <a:p>
            <a:r>
              <a:rPr lang="en-US" altLang="zh-CN" sz="1200" dirty="0">
                <a:latin typeface="+mn-ea"/>
                <a:cs typeface="+mn-ea"/>
              </a:rPr>
              <a:t>随着对数据中心运行和耗能研究深入，学者发现对数据存储单元的节能策略与其它，如计算部分的节能策略有很大区别．虚拟机整合和迁移技术能够在很小迁移代价下有效提升计算服务器ＣＰＵ利用率，进而获得显著的节能效果．但对于数据存储单元，数据的迁移将耗费大量系统资源，占用网络资源，并可能由于传输故障造成数据的不完整而失效．因此对于数据存储单元，迁移并非有效的节能策略．百度ＨＤＦＳ集群存储压缩机制中就提出了本地性，尽量不进行跨数据节点的压缩操作</a:t>
            </a:r>
            <a:endParaRPr lang="en-US" altLang="zh-CN" sz="1200" dirty="0">
              <a:latin typeface="+mn-ea"/>
              <a:cs typeface="+mn-ea"/>
            </a:endParaRPr>
          </a:p>
        </p:txBody>
      </p:sp>
      <p:sp>
        <p:nvSpPr>
          <p:cNvPr id="29" name="TextBox 28"/>
          <p:cNvSpPr txBox="1"/>
          <p:nvPr/>
        </p:nvSpPr>
        <p:spPr>
          <a:xfrm>
            <a:off x="8647430" y="1564005"/>
            <a:ext cx="2032635" cy="337185"/>
          </a:xfrm>
          <a:prstGeom prst="rect">
            <a:avLst/>
          </a:prstGeom>
          <a:noFill/>
        </p:spPr>
        <p:txBody>
          <a:bodyPr wrap="square" rtlCol="0">
            <a:spAutoFit/>
          </a:bodyPr>
          <a:lstStyle/>
          <a:p>
            <a:r>
              <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不改变存储策略分析</a:t>
            </a:r>
            <a:endPar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0" name="Rectangle 29"/>
          <p:cNvSpPr/>
          <p:nvPr/>
        </p:nvSpPr>
        <p:spPr>
          <a:xfrm>
            <a:off x="8647621" y="1901346"/>
            <a:ext cx="2640785" cy="2194560"/>
          </a:xfrm>
          <a:prstGeom prst="rect">
            <a:avLst/>
          </a:prstGeom>
        </p:spPr>
        <p:txBody>
          <a:bodyPr wrap="square">
            <a:spAutoFit/>
          </a:bodyPr>
          <a:lstStyle/>
          <a:p>
            <a:pPr>
              <a:lnSpc>
                <a:spcPct val="114000"/>
              </a:lnSpc>
            </a:pPr>
            <a:r>
              <a:rPr sz="1200" dirty="0">
                <a:solidFill>
                  <a:schemeClr val="tx1">
                    <a:lumMod val="75000"/>
                    <a:lumOff val="25000"/>
                  </a:schemeClr>
                </a:solidFill>
                <a:ea typeface="+mn-lt"/>
                <a:cs typeface="+mn-lt"/>
              </a:rPr>
              <a:t>然而，现有算法和ＨＤＦＳ机架感知策略都未考虑文件和数据被访问的频度差异，以固定的３副本数或１覆盖率进行计算．这样的配置，对于高访问频度的文件，单一活跃数据块的多需求端的频繁读取会造成传输通道的拥塞，降低数据读取准确性．而如果整体提升覆盖率则又会急剧增加开启ＤａｔａＮｏｄｅ服务器个数，能耗同步剧增</a:t>
            </a:r>
            <a:endParaRPr sz="1200" dirty="0">
              <a:solidFill>
                <a:schemeClr val="tx1">
                  <a:lumMod val="75000"/>
                  <a:lumOff val="25000"/>
                </a:schemeClr>
              </a:solidFill>
              <a:ea typeface="+mn-lt"/>
              <a:cs typeface="+mn-lt"/>
            </a:endParaRPr>
          </a:p>
        </p:txBody>
      </p:sp>
      <p:grpSp>
        <p:nvGrpSpPr>
          <p:cNvPr id="14" name="组合 13"/>
          <p:cNvGrpSpPr/>
          <p:nvPr/>
        </p:nvGrpSpPr>
        <p:grpSpPr>
          <a:xfrm>
            <a:off x="499110" y="68496"/>
            <a:ext cx="11193780" cy="521970"/>
            <a:chOff x="1821" y="784"/>
            <a:chExt cx="17628" cy="822"/>
          </a:xfrm>
        </p:grpSpPr>
        <p:grpSp>
          <p:nvGrpSpPr>
            <p:cNvPr id="18" name="组合 17"/>
            <p:cNvGrpSpPr/>
            <p:nvPr/>
          </p:nvGrpSpPr>
          <p:grpSpPr>
            <a:xfrm>
              <a:off x="8807" y="784"/>
              <a:ext cx="10643" cy="822"/>
              <a:chOff x="8495" y="784"/>
              <a:chExt cx="10643" cy="822"/>
            </a:xfrm>
          </p:grpSpPr>
          <p:sp>
            <p:nvSpPr>
              <p:cNvPr id="22" name="文本框 18"/>
              <p:cNvSpPr/>
              <p:nvPr/>
            </p:nvSpPr>
            <p:spPr>
              <a:xfrm>
                <a:off x="8495" y="784"/>
                <a:ext cx="3648" cy="822"/>
              </a:xfrm>
              <a:prstGeom prst="rect">
                <a:avLst/>
              </a:prstGeom>
              <a:noFill/>
              <a:ln w="9525">
                <a:noFill/>
              </a:ln>
            </p:spPr>
            <p:txBody>
              <a:bodyPr wrap="none" anchor="t">
                <a:spAutoFit/>
              </a:bodyPr>
              <a:lstStyle/>
              <a:p>
                <a:pPr lvl="0" algn="l"/>
                <a:r>
                  <a:rPr lang="zh-CN" altLang="en-US" sz="2800" dirty="0">
                    <a:solidFill>
                      <a:srgbClr val="595959"/>
                    </a:solidFill>
                    <a:latin typeface="Arial" panose="020B0604020202020204"/>
                    <a:ea typeface="微软雅黑" panose="020B0503020204020204" pitchFamily="34" charset="-122"/>
                    <a:sym typeface="Arial" panose="020B0604020202020204"/>
                  </a:rPr>
                  <a:t>研究背景分析</a:t>
                </a:r>
                <a:endParaRPr lang="zh-CN" altLang="en-US" sz="2800" dirty="0">
                  <a:solidFill>
                    <a:srgbClr val="595959"/>
                  </a:solidFill>
                  <a:latin typeface="Arial" panose="020B0604020202020204"/>
                  <a:ea typeface="微软雅黑" panose="020B0503020204020204" pitchFamily="34" charset="-122"/>
                  <a:sym typeface="Arial" panose="020B0604020202020204"/>
                </a:endParaRPr>
              </a:p>
            </p:txBody>
          </p:sp>
          <p:cxnSp>
            <p:nvCxnSpPr>
              <p:cNvPr id="25" name="直接连接符 24"/>
              <p:cNvCxnSpPr/>
              <p:nvPr/>
            </p:nvCxnSpPr>
            <p:spPr>
              <a:xfrm flipH="1">
                <a:off x="12400"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a:off x="1821" y="1195"/>
              <a:ext cx="6738" cy="0"/>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 name="TextBox 22"/>
          <p:cNvSpPr txBox="1"/>
          <p:nvPr/>
        </p:nvSpPr>
        <p:spPr>
          <a:xfrm>
            <a:off x="5686359" y="4854960"/>
            <a:ext cx="1617417" cy="337185"/>
          </a:xfrm>
          <a:prstGeom prst="rect">
            <a:avLst/>
          </a:prstGeom>
          <a:noFill/>
        </p:spPr>
        <p:txBody>
          <a:bodyPr wrap="square" rtlCol="0">
            <a:spAutoFit/>
          </a:bodyPr>
          <a:p>
            <a:r>
              <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新的方法</a:t>
            </a:r>
            <a:endParaRPr lang="zh-CN" altLang="en-US" sz="1600"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 name="Rectangle 23"/>
          <p:cNvSpPr/>
          <p:nvPr/>
        </p:nvSpPr>
        <p:spPr>
          <a:xfrm>
            <a:off x="3012440" y="5258435"/>
            <a:ext cx="6826885" cy="1564640"/>
          </a:xfrm>
          <a:prstGeom prst="rect">
            <a:avLst/>
          </a:prstGeom>
        </p:spPr>
        <p:txBody>
          <a:bodyPr wrap="square">
            <a:spAutoFit/>
          </a:bodyPr>
          <a:p>
            <a:pPr algn="ctr">
              <a:lnSpc>
                <a:spcPct val="114000"/>
              </a:lnSpc>
            </a:pPr>
            <a:r>
              <a:rPr lang="zh-CN" altLang="en-US" sz="1400" dirty="0">
                <a:solidFill>
                  <a:schemeClr val="tx1">
                    <a:lumMod val="75000"/>
                    <a:lumOff val="25000"/>
                  </a:schemeClr>
                </a:solidFill>
                <a:latin typeface="Century Gothic" panose="020B0502020202020204" pitchFamily="34" charset="0"/>
              </a:rPr>
              <a:t>文献《云计算数据中心</a:t>
            </a:r>
            <a:r>
              <a:rPr lang="en-US" altLang="zh-CN" sz="1400" dirty="0">
                <a:solidFill>
                  <a:schemeClr val="tx1">
                    <a:lumMod val="75000"/>
                    <a:lumOff val="25000"/>
                  </a:schemeClr>
                </a:solidFill>
                <a:latin typeface="Century Gothic" panose="020B0502020202020204" pitchFamily="34" charset="0"/>
              </a:rPr>
              <a:t>HDFS</a:t>
            </a:r>
            <a:r>
              <a:rPr lang="zh-CN" altLang="en-US" sz="1400" dirty="0">
                <a:solidFill>
                  <a:schemeClr val="tx1">
                    <a:lumMod val="75000"/>
                    <a:lumOff val="25000"/>
                  </a:schemeClr>
                </a:solidFill>
                <a:latin typeface="Century Gothic" panose="020B0502020202020204" pitchFamily="34" charset="0"/>
              </a:rPr>
              <a:t>差异性存储节能优化算法》进行了可变κ～重覆盖的数据中心</a:t>
            </a:r>
            <a:r>
              <a:rPr lang="en-US" altLang="zh-CN" sz="1400" dirty="0">
                <a:solidFill>
                  <a:schemeClr val="tx1">
                    <a:lumMod val="75000"/>
                    <a:lumOff val="25000"/>
                  </a:schemeClr>
                </a:solidFill>
                <a:latin typeface="Century Gothic" panose="020B0502020202020204" pitchFamily="34" charset="0"/>
              </a:rPr>
              <a:t>HDFS</a:t>
            </a:r>
            <a:r>
              <a:rPr lang="zh-CN" altLang="en-US" sz="1400" dirty="0">
                <a:solidFill>
                  <a:schemeClr val="tx1">
                    <a:lumMod val="75000"/>
                    <a:lumOff val="25000"/>
                  </a:schemeClr>
                </a:solidFill>
                <a:latin typeface="Century Gothic" panose="020B0502020202020204" pitchFamily="34" charset="0"/>
              </a:rPr>
              <a:t>节能存储方法研究。通过建立数据中心</a:t>
            </a:r>
            <a:r>
              <a:rPr lang="en-US" altLang="zh-CN" sz="1400" dirty="0">
                <a:solidFill>
                  <a:schemeClr val="tx1">
                    <a:lumMod val="75000"/>
                    <a:lumOff val="25000"/>
                  </a:schemeClr>
                </a:solidFill>
                <a:latin typeface="Century Gothic" panose="020B0502020202020204" pitchFamily="34" charset="0"/>
              </a:rPr>
              <a:t>DataNode</a:t>
            </a:r>
            <a:r>
              <a:rPr lang="zh-CN" altLang="en-US" sz="1400" dirty="0">
                <a:solidFill>
                  <a:schemeClr val="tx1">
                    <a:lumMod val="75000"/>
                    <a:lumOff val="25000"/>
                  </a:schemeClr>
                </a:solidFill>
                <a:latin typeface="Century Gothic" panose="020B0502020202020204" pitchFamily="34" charset="0"/>
              </a:rPr>
              <a:t>存储超图模型，准确表述了数据块、文件、任务和</a:t>
            </a:r>
            <a:r>
              <a:rPr lang="en-US" altLang="zh-CN" sz="1400" dirty="0">
                <a:solidFill>
                  <a:schemeClr val="tx1">
                    <a:lumMod val="75000"/>
                    <a:lumOff val="25000"/>
                  </a:schemeClr>
                </a:solidFill>
                <a:latin typeface="Century Gothic" panose="020B0502020202020204" pitchFamily="34" charset="0"/>
                <a:sym typeface="+mn-ea"/>
              </a:rPr>
              <a:t>DataNode</a:t>
            </a:r>
            <a:r>
              <a:rPr lang="zh-CN" altLang="en-US" sz="1400" dirty="0">
                <a:solidFill>
                  <a:schemeClr val="tx1">
                    <a:lumMod val="75000"/>
                    <a:lumOff val="25000"/>
                  </a:schemeClr>
                </a:solidFill>
                <a:latin typeface="Century Gothic" panose="020B0502020202020204" pitchFamily="34" charset="0"/>
              </a:rPr>
              <a:t>节点间的多对多的关系．进而提出在保证数据块可用性的前提下的可变数据块存储策略，并给出一种可变κ～横贯超边计算方法完成可变覆盖集选择．则依据文件的访问需求，可动态设定不同数据块的副本个数，依据极小可变κ～覆盖集确定最优的</a:t>
            </a:r>
            <a:r>
              <a:rPr lang="en-US" altLang="zh-CN" sz="1400" dirty="0">
                <a:solidFill>
                  <a:schemeClr val="tx1">
                    <a:lumMod val="75000"/>
                    <a:lumOff val="25000"/>
                  </a:schemeClr>
                </a:solidFill>
                <a:latin typeface="Century Gothic" panose="020B0502020202020204" pitchFamily="34" charset="0"/>
                <a:sym typeface="+mn-ea"/>
              </a:rPr>
              <a:t>DataNode</a:t>
            </a:r>
            <a:r>
              <a:rPr lang="zh-CN" altLang="en-US" sz="1400" dirty="0">
                <a:solidFill>
                  <a:schemeClr val="tx1">
                    <a:lumMod val="75000"/>
                    <a:lumOff val="25000"/>
                  </a:schemeClr>
                </a:solidFill>
                <a:latin typeface="Century Gothic" panose="020B0502020202020204" pitchFamily="34" charset="0"/>
              </a:rPr>
              <a:t>开启集合，实现系统存储单元节能。</a:t>
            </a:r>
            <a:endParaRPr lang="zh-CN" altLang="en-US" sz="1400" dirty="0">
              <a:solidFill>
                <a:schemeClr val="tx1">
                  <a:lumMod val="75000"/>
                  <a:lumOff val="25000"/>
                </a:schemeClr>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250" fill="hold"/>
                                        <p:tgtEl>
                                          <p:spTgt spid="20"/>
                                        </p:tgtEl>
                                        <p:attrNameLst>
                                          <p:attrName>ppt_x</p:attrName>
                                        </p:attrNameLst>
                                      </p:cBhvr>
                                      <p:tavLst>
                                        <p:tav tm="0">
                                          <p:val>
                                            <p:strVal val="#ppt_x"/>
                                          </p:val>
                                        </p:tav>
                                        <p:tav tm="100000">
                                          <p:val>
                                            <p:strVal val="#ppt_x"/>
                                          </p:val>
                                        </p:tav>
                                      </p:tavLst>
                                    </p:anim>
                                    <p:anim calcmode="lin" valueType="num">
                                      <p:cBhvr additive="base">
                                        <p:cTn id="32" dur="250" fill="hold"/>
                                        <p:tgtEl>
                                          <p:spTgt spid="20"/>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250" fill="hold"/>
                                        <p:tgtEl>
                                          <p:spTgt spid="29"/>
                                        </p:tgtEl>
                                        <p:attrNameLst>
                                          <p:attrName>ppt_x</p:attrName>
                                        </p:attrNameLst>
                                      </p:cBhvr>
                                      <p:tavLst>
                                        <p:tav tm="0">
                                          <p:val>
                                            <p:strVal val="#ppt_x"/>
                                          </p:val>
                                        </p:tav>
                                        <p:tav tm="100000">
                                          <p:val>
                                            <p:strVal val="#ppt_x"/>
                                          </p:val>
                                        </p:tav>
                                      </p:tavLst>
                                    </p:anim>
                                    <p:anim calcmode="lin" valueType="num">
                                      <p:cBhvr additive="base">
                                        <p:cTn id="37" dur="250" fill="hold"/>
                                        <p:tgtEl>
                                          <p:spTgt spid="29"/>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par>
                          <p:cTn id="46" fill="hold">
                            <p:stCondLst>
                              <p:cond delay="5000"/>
                            </p:stCondLst>
                            <p:childTnLst>
                              <p:par>
                                <p:cTn id="47" presetID="2" presetClass="entr" presetSubtype="4"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250" fill="hold"/>
                                        <p:tgtEl>
                                          <p:spTgt spid="2"/>
                                        </p:tgtEl>
                                        <p:attrNameLst>
                                          <p:attrName>ppt_x</p:attrName>
                                        </p:attrNameLst>
                                      </p:cBhvr>
                                      <p:tavLst>
                                        <p:tav tm="0">
                                          <p:val>
                                            <p:strVal val="#ppt_x"/>
                                          </p:val>
                                        </p:tav>
                                        <p:tav tm="100000">
                                          <p:val>
                                            <p:strVal val="#ppt_x"/>
                                          </p:val>
                                        </p:tav>
                                      </p:tavLst>
                                    </p:anim>
                                    <p:anim calcmode="lin" valueType="num">
                                      <p:cBhvr additive="base">
                                        <p:cTn id="50" dur="250" fill="hold"/>
                                        <p:tgtEl>
                                          <p:spTgt spid="2"/>
                                        </p:tgtEl>
                                        <p:attrNameLst>
                                          <p:attrName>ppt_y</p:attrName>
                                        </p:attrNameLst>
                                      </p:cBhvr>
                                      <p:tavLst>
                                        <p:tav tm="0">
                                          <p:val>
                                            <p:strVal val="1+#ppt_h/2"/>
                                          </p:val>
                                        </p:tav>
                                        <p:tav tm="100000">
                                          <p:val>
                                            <p:strVal val="#ppt_y"/>
                                          </p:val>
                                        </p:tav>
                                      </p:tavLst>
                                    </p:anim>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15" grpId="0" bldLvl="0" animBg="1"/>
      <p:bldP spid="16" grpId="0" bldLvl="0" animBg="1"/>
      <p:bldP spid="17" grpId="0" bldLvl="0" animBg="1"/>
      <p:bldP spid="20" grpId="0"/>
      <p:bldP spid="21" grpId="0"/>
      <p:bldP spid="29" grpId="0"/>
      <p:bldP spid="30" grpId="0"/>
      <p:bldP spid="2" grpId="0"/>
      <p:bldP spid="3" grpId="0"/>
    </p:bldLst>
  </p:timing>
</p:sld>
</file>

<file path=ppt/tags/tag1.xml><?xml version="1.0" encoding="utf-8"?>
<p:tagLst xmlns:p="http://schemas.openxmlformats.org/presentationml/2006/main">
  <p:tag name="MH_TYPE" val="#NeiR#"/>
  <p:tag name="MH_NUMBER" val="5"/>
  <p:tag name="MH_CATEGORY" val="#BingLLB#"/>
  <p:tag name="MH_LAYOUT" val="SubTitle"/>
  <p:tag name="MH" val="20161022203851"/>
  <p:tag name="MH_LIBRARY" val="GRAPHIC"/>
</p:tagLst>
</file>

<file path=ppt/tags/tag2.xml><?xml version="1.0" encoding="utf-8"?>
<p:tagLst xmlns:p="http://schemas.openxmlformats.org/presentationml/2006/main">
  <p:tag name="MH" val="20161022204303"/>
  <p:tag name="MH_LIBRARY" val="GRAPHIC"/>
</p:tagLst>
</file>

<file path=ppt/tags/tag3.xml><?xml version="1.0" encoding="utf-8"?>
<p:tagLst xmlns:p="http://schemas.openxmlformats.org/presentationml/2006/main">
  <p:tag name="MH" val="20161022204303"/>
  <p:tag name="MH_LIBRARY" val="GRAPHIC"/>
</p:tagLst>
</file>

<file path=ppt/tags/tag4.xml><?xml version="1.0" encoding="utf-8"?>
<p:tagLst xmlns:p="http://schemas.openxmlformats.org/presentationml/2006/main">
  <p:tag name="MH" val="20161022204303"/>
  <p:tag name="MH_LIBRARY" val="GRAPHIC"/>
</p:tagLst>
</file>

<file path=ppt/tags/tag5.xml><?xml version="1.0" encoding="utf-8"?>
<p:tagLst xmlns:p="http://schemas.openxmlformats.org/presentationml/2006/main">
  <p:tag name="MH" val="20161022204303"/>
  <p:tag name="MH_LIBRARY" val="GRAPHIC"/>
</p:tagLst>
</file>

<file path=ppt/tags/tag6.xml><?xml version="1.0" encoding="utf-8"?>
<p:tagLst xmlns:p="http://schemas.openxmlformats.org/presentationml/2006/main">
  <p:tag name="ISPRING_PRESENTATION_TITLE" val="3-0424-14"/>
</p:tagLst>
</file>

<file path=ppt/theme/theme1.xml><?xml version="1.0" encoding="utf-8"?>
<a:theme xmlns:a="http://schemas.openxmlformats.org/drawingml/2006/main" name="AAAAAAAAAAAAAAAAAAA">
  <a:themeElements>
    <a:clrScheme name="自定义 9">
      <a:dk1>
        <a:sysClr val="windowText" lastClr="000000"/>
      </a:dk1>
      <a:lt1>
        <a:sysClr val="window" lastClr="FFFFFF"/>
      </a:lt1>
      <a:dk2>
        <a:srgbClr val="000000"/>
      </a:dk2>
      <a:lt2>
        <a:srgbClr val="F8F8F8"/>
      </a:lt2>
      <a:accent1>
        <a:srgbClr val="5F5F5F"/>
      </a:accent1>
      <a:accent2>
        <a:srgbClr val="4D4D4D"/>
      </a:accent2>
      <a:accent3>
        <a:srgbClr val="5F5F5F"/>
      </a:accent3>
      <a:accent4>
        <a:srgbClr val="969696"/>
      </a:accent4>
      <a:accent5>
        <a:srgbClr val="5F5F5F"/>
      </a:accent5>
      <a:accent6>
        <a:srgbClr val="5F5F5F"/>
      </a:accent6>
      <a:hlink>
        <a:srgbClr val="5F5F5F"/>
      </a:hlink>
      <a:folHlink>
        <a:srgbClr val="919191"/>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9277</Words>
  <Application>WPS 演示</Application>
  <PresentationFormat>自定义</PresentationFormat>
  <Paragraphs>423</Paragraphs>
  <Slides>38</Slides>
  <Notes>24</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38</vt:i4>
      </vt:variant>
    </vt:vector>
  </HeadingPairs>
  <TitlesOfParts>
    <vt:vector size="55" baseType="lpstr">
      <vt:lpstr>Arial</vt:lpstr>
      <vt:lpstr>宋体</vt:lpstr>
      <vt:lpstr>Wingdings</vt:lpstr>
      <vt:lpstr>方正姚体</vt:lpstr>
      <vt:lpstr>微软雅黑</vt:lpstr>
      <vt:lpstr>Agency FB</vt:lpstr>
      <vt:lpstr>Calibri</vt:lpstr>
      <vt:lpstr>思源黑体 CN Light</vt:lpstr>
      <vt:lpstr>黑体</vt:lpstr>
      <vt:lpstr>Century Gothic</vt:lpstr>
      <vt:lpstr>Arial</vt:lpstr>
      <vt:lpstr>Open Sans</vt:lpstr>
      <vt:lpstr>Segoe Print</vt:lpstr>
      <vt:lpstr>等线</vt:lpstr>
      <vt:lpstr>Arial Unicode MS</vt:lpstr>
      <vt:lpstr>等线 Light</vt:lpstr>
      <vt:lpstr>AAAAAAAAAAAAAAAAAAA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3-0424-14</dc:title>
  <dc:creator>Administrator</dc:creator>
  <cp:lastModifiedBy>耀</cp:lastModifiedBy>
  <cp:revision>48</cp:revision>
  <dcterms:created xsi:type="dcterms:W3CDTF">2018-04-24T08:21:00Z</dcterms:created>
  <dcterms:modified xsi:type="dcterms:W3CDTF">2020-12-15T01:15:47Z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