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57" r:id="rId4"/>
    <p:sldId id="258" r:id="rId5"/>
    <p:sldId id="274" r:id="rId6"/>
    <p:sldId id="287" r:id="rId7"/>
    <p:sldId id="286" r:id="rId8"/>
    <p:sldId id="288" r:id="rId9"/>
    <p:sldId id="289" r:id="rId10"/>
    <p:sldId id="275" r:id="rId11"/>
    <p:sldId id="290" r:id="rId12"/>
    <p:sldId id="291" r:id="rId13"/>
    <p:sldId id="292" r:id="rId14"/>
    <p:sldId id="293" r:id="rId15"/>
    <p:sldId id="294" r:id="rId16"/>
    <p:sldId id="295" r:id="rId17"/>
    <p:sldId id="301" r:id="rId18"/>
    <p:sldId id="300" r:id="rId19"/>
    <p:sldId id="281" r:id="rId20"/>
    <p:sldId id="296" r:id="rId21"/>
    <p:sldId id="298" r:id="rId22"/>
    <p:sldId id="29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66" autoAdjust="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1DAEB-D7F9-49AD-B3A4-0A5A40DE9523}" type="datetimeFigureOut">
              <a:rPr lang="zh-CN" altLang="en-US" smtClean="0"/>
              <a:t>2020/12/25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6AF5E-BAE5-439D-9878-28C9739F41D6}" type="slidenum">
              <a:rPr lang="zh-CN" altLang="en-US" smtClean="0"/>
              <a:t>‹#›</a:t>
            </a:fld>
            <a:endParaRPr lang="zh-CN" altLang="en-US"/>
          </a:p>
        </p:txBody>
      </p:sp>
    </p:spTree>
    <p:extLst>
      <p:ext uri="{BB962C8B-B14F-4D97-AF65-F5344CB8AC3E}">
        <p14:creationId xmlns:p14="http://schemas.microsoft.com/office/powerpoint/2010/main" val="284688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F81C1-DE3F-4F67-8A6E-F61F1C0352B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F17496-CFCF-4F5E-BA20-B5433E351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A40B68-9AE6-4DB3-A36C-E44009E89421}"/>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8353AEA4-194C-4A37-BEA6-DA5F2993BF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05EEB-86DC-45C8-A832-4996B1701AA0}"/>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37033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AB183-EB96-4B94-A5A0-EE24D387F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912655-EB97-4EE9-81A8-EFD637458D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B41C0C-D46F-46A0-AD57-7A5F7C46F16B}"/>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56CB6C7B-3C39-48F2-A637-B3A17D10B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953D2-B418-40DA-A70C-601A8360B53F}"/>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224896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A801FB-F83D-4BB8-AEAF-33E78202D7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6B0F4E-5E4F-4D64-A22C-9737DFAD8DC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435CBB-401C-42CB-86CB-35FCDDEF2B1E}"/>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DF89763A-8395-405B-906F-52EAA70B0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8D3702-FAAB-43C6-BCAF-C8801FBD5A87}"/>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88923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C83A0-60A0-446A-9BB8-280450A3F4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2B9454-4AC4-4FBE-BA00-E00F52FDC3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8BB52-D139-4E58-B3BB-690A1B2996C9}"/>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B390A738-2E33-4C62-8F9F-CA22CA864A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7F066B-D9B9-45DB-81BC-5F4F7E77EDA7}"/>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2945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29BA8-A131-4DFB-ABF9-F2C64E273D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742078-7817-4FA1-8336-11728BB86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9B524-0DF3-4011-9BB2-FFCACA6997AD}"/>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0C796B30-B86F-44DA-AA24-72BF668FF7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33F04C-19A6-49A3-97AE-629DA9D69368}"/>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23536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578F8-2D16-4706-8653-8F34DFDFC9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C53091-29F0-4EF3-A907-8CB8B8C2AA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7673EB-A9AB-4795-8885-58B9E190913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4D40F9-88A6-4707-924B-A96EC839BE20}"/>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A497BE39-B3DA-45DE-8CFC-39A3F3CD6B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612D1-A779-4CDD-A47C-203BCB4C32ED}"/>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33327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0F515-0EC4-4E43-AE5F-CA057B5F26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0E9C7F-E28C-4AA0-AB08-15DD105A5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1A20538-6AC4-4D4A-A1A1-D13F5CA179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59AC1E-F05C-498E-9A64-BD0CE4BE0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CECD47-486A-46E2-B4A7-6DC1388C184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E84392F-0D64-459A-ACCC-78816B3B2CD1}"/>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8" name="页脚占位符 7">
            <a:extLst>
              <a:ext uri="{FF2B5EF4-FFF2-40B4-BE49-F238E27FC236}">
                <a16:creationId xmlns:a16="http://schemas.microsoft.com/office/drawing/2014/main" id="{E1FA68F1-5E24-4BBA-BB61-31AE69CB51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5DE2E7-728B-4074-AFFD-51827782488E}"/>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4166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A50CC-4492-4ACA-B6FA-389D6AA5A1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C51A483-1421-4113-AB9A-AC7E05EE1F4C}"/>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4" name="页脚占位符 3">
            <a:extLst>
              <a:ext uri="{FF2B5EF4-FFF2-40B4-BE49-F238E27FC236}">
                <a16:creationId xmlns:a16="http://schemas.microsoft.com/office/drawing/2014/main" id="{07E59EE7-CD4D-42E8-BC4A-D6015B6F1F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ED99ED-3A6C-4763-87F8-DB372C4D8316}"/>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39406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5334DE-20B1-4C11-A276-858862B6CABD}"/>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3" name="页脚占位符 2">
            <a:extLst>
              <a:ext uri="{FF2B5EF4-FFF2-40B4-BE49-F238E27FC236}">
                <a16:creationId xmlns:a16="http://schemas.microsoft.com/office/drawing/2014/main" id="{451AC876-8CCF-461B-B570-C6F0832330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7EA95C-25BB-41D1-B4EF-BEBB7747E07E}"/>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63146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03E83-AC88-4CFB-9F79-DBA4A75162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E545DC-1F57-4F2E-9813-16A883971A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ABA1A0-C30D-4348-9358-66B6CA0C0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5667F0-24F5-4D63-9D8A-782A12249BED}"/>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78B57BA3-CA7C-4631-B2F2-9BF51980F3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31F92-F41E-4CB2-AA08-7BF1C8CCF1B1}"/>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385782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299B-431A-4314-90A5-118AABB22F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1948FB-191D-40D9-820E-9B923AB4F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B2DB97-C453-41BC-AA6D-3CFFBA994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762BDD-BAF3-40FC-9529-88879F973B78}"/>
              </a:ext>
            </a:extLst>
          </p:cNvPr>
          <p:cNvSpPr>
            <a:spLocks noGrp="1"/>
          </p:cNvSpPr>
          <p:nvPr>
            <p:ph type="dt" sz="half" idx="10"/>
          </p:nvPr>
        </p:nvSpPr>
        <p:spPr/>
        <p:txBody>
          <a:bodyPr/>
          <a:lstStyle/>
          <a:p>
            <a:fld id="{85B692DB-497B-47A9-8824-0DBB96141479}"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88A4EAFE-CAB8-4281-A3C7-D135E9736D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79A874-16CC-4879-BC64-8B033B52EE4C}"/>
              </a:ext>
            </a:extLst>
          </p:cNvPr>
          <p:cNvSpPr>
            <a:spLocks noGrp="1"/>
          </p:cNvSpPr>
          <p:nvPr>
            <p:ph type="sldNum" sz="quarter" idx="12"/>
          </p:nvPr>
        </p:nvSpPr>
        <p:spPr/>
        <p:txBody>
          <a:body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143625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74387D-3E3D-406B-B8FE-101C923220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F946E8-9675-4382-897A-34B0BF9B6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9A97DD-B31B-47DA-ADDA-538ED5079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692DB-497B-47A9-8824-0DBB96141479}"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4657EC04-30A6-4BB1-B299-116A7398C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DDDA30-D1E2-455A-B1D9-D14413F0D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EACE0-EDA7-4699-BFE2-2C6278BD6297}" type="slidenum">
              <a:rPr lang="zh-CN" altLang="en-US" smtClean="0"/>
              <a:t>‹#›</a:t>
            </a:fld>
            <a:endParaRPr lang="zh-CN" altLang="en-US"/>
          </a:p>
        </p:txBody>
      </p:sp>
    </p:spTree>
    <p:extLst>
      <p:ext uri="{BB962C8B-B14F-4D97-AF65-F5344CB8AC3E}">
        <p14:creationId xmlns:p14="http://schemas.microsoft.com/office/powerpoint/2010/main" val="646393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E0E9D-004E-462E-AA01-151EB0B2CF6F}"/>
              </a:ext>
            </a:extLst>
          </p:cNvPr>
          <p:cNvSpPr>
            <a:spLocks noGrp="1"/>
          </p:cNvSpPr>
          <p:nvPr>
            <p:ph type="ctrTitle"/>
          </p:nvPr>
        </p:nvSpPr>
        <p:spPr/>
        <p:txBody>
          <a:bodyPr/>
          <a:lstStyle/>
          <a:p>
            <a:r>
              <a:rPr lang="zh-CN" altLang="en-US" dirty="0"/>
              <a:t>数据中心技术能耗优化</a:t>
            </a:r>
          </a:p>
        </p:txBody>
      </p:sp>
      <p:sp>
        <p:nvSpPr>
          <p:cNvPr id="3" name="副标题 2">
            <a:extLst>
              <a:ext uri="{FF2B5EF4-FFF2-40B4-BE49-F238E27FC236}">
                <a16:creationId xmlns:a16="http://schemas.microsoft.com/office/drawing/2014/main" id="{05F758CE-5875-4CBE-891B-2E802B2886E6}"/>
              </a:ext>
            </a:extLst>
          </p:cNvPr>
          <p:cNvSpPr>
            <a:spLocks noGrp="1"/>
          </p:cNvSpPr>
          <p:nvPr>
            <p:ph type="subTitle" idx="1"/>
          </p:nvPr>
        </p:nvSpPr>
        <p:spPr/>
        <p:txBody>
          <a:bodyPr/>
          <a:lstStyle/>
          <a:p>
            <a:r>
              <a:rPr lang="en-US" altLang="zh-CN" dirty="0"/>
              <a:t>				M202073564                </a:t>
            </a:r>
            <a:r>
              <a:rPr lang="zh-CN" altLang="en-US" dirty="0"/>
              <a:t>岳跃盟</a:t>
            </a:r>
          </a:p>
        </p:txBody>
      </p:sp>
    </p:spTree>
    <p:extLst>
      <p:ext uri="{BB962C8B-B14F-4D97-AF65-F5344CB8AC3E}">
        <p14:creationId xmlns:p14="http://schemas.microsoft.com/office/powerpoint/2010/main" val="86081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normAutofit lnSpcReduction="10000"/>
          </a:bodyPr>
          <a:lstStyle/>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endParaRPr lang="en-US" altLang="zh-CN" dirty="0">
              <a:effectLst/>
              <a:latin typeface="Arial" panose="020B0604020202020204" pitchFamily="34" charset="0"/>
            </a:endParaRPr>
          </a:p>
          <a:p>
            <a:pPr marL="0" indent="0">
              <a:buNone/>
            </a:pPr>
            <a:endParaRPr lang="en-US" altLang="zh-CN" dirty="0">
              <a:latin typeface="Arial" panose="020B0604020202020204" pitchFamily="34" charset="0"/>
            </a:endParaRPr>
          </a:p>
          <a:p>
            <a:pPr marL="0" indent="0">
              <a:buNone/>
            </a:pPr>
            <a:r>
              <a:rPr lang="zh-CN" altLang="en-US" dirty="0">
                <a:effectLst/>
                <a:latin typeface="Arial" panose="020B0604020202020204" pitchFamily="34" charset="0"/>
              </a:rPr>
              <a:t>                                 数据中心的水冷架构</a:t>
            </a:r>
            <a:endParaRPr lang="en-US" altLang="zh-CN" dirty="0">
              <a:effectLst/>
              <a:latin typeface="Arial" panose="020B0604020202020204" pitchFamily="34" charset="0"/>
            </a:endParaRPr>
          </a:p>
        </p:txBody>
      </p:sp>
      <p:pic>
        <p:nvPicPr>
          <p:cNvPr id="5" name="图片 4">
            <a:extLst>
              <a:ext uri="{FF2B5EF4-FFF2-40B4-BE49-F238E27FC236}">
                <a16:creationId xmlns:a16="http://schemas.microsoft.com/office/drawing/2014/main" id="{5A0FCC1B-C4BE-476F-ADA2-7A653AECE447}"/>
              </a:ext>
            </a:extLst>
          </p:cNvPr>
          <p:cNvPicPr>
            <a:picLocks noChangeAspect="1"/>
          </p:cNvPicPr>
          <p:nvPr/>
        </p:nvPicPr>
        <p:blipFill>
          <a:blip r:embed="rId2"/>
          <a:stretch>
            <a:fillRect/>
          </a:stretch>
        </p:blipFill>
        <p:spPr>
          <a:xfrm>
            <a:off x="2992609" y="1699971"/>
            <a:ext cx="5210902" cy="3458058"/>
          </a:xfrm>
          <a:prstGeom prst="rect">
            <a:avLst/>
          </a:prstGeom>
        </p:spPr>
      </p:pic>
    </p:spTree>
    <p:extLst>
      <p:ext uri="{BB962C8B-B14F-4D97-AF65-F5344CB8AC3E}">
        <p14:creationId xmlns:p14="http://schemas.microsoft.com/office/powerpoint/2010/main" val="368254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effectLst/>
                <a:latin typeface="Arial" panose="020B0604020202020204" pitchFamily="34" charset="0"/>
              </a:rPr>
              <a:t>问题提出</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使用温水来冷却服务器被认为是减少冷却能量的有效方法。然而，温水冷却可能会导致冷却失败的风险，并且由于缺乏精细的冷却控制，其能效会受到服务器之间热不平衡的影响。</a:t>
            </a:r>
            <a:endParaRPr lang="en-US" altLang="zh-CN" dirty="0">
              <a:effectLst/>
              <a:latin typeface="Arial" panose="020B0604020202020204" pitchFamily="34" charset="0"/>
            </a:endParaRPr>
          </a:p>
          <a:p>
            <a:r>
              <a:rPr lang="zh-CN" altLang="en-US" dirty="0">
                <a:latin typeface="Arial" panose="020B0604020202020204" pitchFamily="34" charset="0"/>
              </a:rPr>
              <a:t>解决方法</a:t>
            </a:r>
            <a:endParaRPr lang="en-US" altLang="zh-CN" dirty="0">
              <a:latin typeface="Arial" panose="020B0604020202020204" pitchFamily="34" charset="0"/>
            </a:endParaRPr>
          </a:p>
          <a:p>
            <a:pPr lvl="1"/>
            <a:r>
              <a:rPr lang="zh-CN" altLang="en-US" dirty="0">
                <a:effectLst/>
                <a:latin typeface="Arial" panose="020B0604020202020204" pitchFamily="34" charset="0"/>
              </a:rPr>
              <a:t>作者提出了一种混合冷却架构设计，它将热电冷却器结合到水冷却系统中，以细粒度的方式处理冷却不匹配。且开发了温水冷却策略，并根据工作负载的变化设计了自适应冷却控制框架，以使数据中心的水冷系统更加经济。</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22318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en-US" altLang="zh-CN" dirty="0">
                <a:effectLst/>
                <a:latin typeface="Arial" panose="020B0604020202020204" pitchFamily="34" charset="0"/>
              </a:rPr>
              <a:t>TEC  </a:t>
            </a:r>
            <a:r>
              <a:rPr lang="zh-CN" altLang="en-US" dirty="0">
                <a:effectLst/>
                <a:latin typeface="Arial" panose="020B0604020202020204" pitchFamily="34" charset="0"/>
              </a:rPr>
              <a:t>热电冷却器</a:t>
            </a:r>
            <a:endParaRPr lang="en-US" altLang="zh-CN" dirty="0">
              <a:effectLst/>
              <a:latin typeface="Arial" panose="020B0604020202020204" pitchFamily="34" charset="0"/>
            </a:endParaRPr>
          </a:p>
          <a:p>
            <a:pPr lvl="1"/>
            <a:r>
              <a:rPr lang="zh-CN" altLang="en-US" dirty="0">
                <a:latin typeface="Arial" panose="020B0604020202020204" pitchFamily="34" charset="0"/>
              </a:rPr>
              <a:t>当向</a:t>
            </a:r>
            <a:r>
              <a:rPr lang="en-US" altLang="zh-CN" dirty="0">
                <a:latin typeface="Arial" panose="020B0604020202020204" pitchFamily="34" charset="0"/>
              </a:rPr>
              <a:t>TEC</a:t>
            </a:r>
            <a:r>
              <a:rPr lang="zh-CN" altLang="en-US" dirty="0">
                <a:latin typeface="Arial" panose="020B0604020202020204" pitchFamily="34" charset="0"/>
              </a:rPr>
              <a:t>施加直流电时，</a:t>
            </a: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热量将从一侧转移到另一侧，</a:t>
            </a: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产生两个相对的面</a:t>
            </a:r>
            <a:r>
              <a:rPr lang="en-US" altLang="zh-CN" dirty="0">
                <a:latin typeface="Arial" panose="020B0604020202020204" pitchFamily="34" charset="0"/>
              </a:rPr>
              <a:t>:</a:t>
            </a:r>
            <a:r>
              <a:rPr lang="zh-CN" altLang="en-US" dirty="0">
                <a:latin typeface="Arial" panose="020B0604020202020204" pitchFamily="34" charset="0"/>
              </a:rPr>
              <a:t>冷面和热面。</a:t>
            </a: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冷端可用于冷却。</a:t>
            </a:r>
            <a:endParaRPr lang="en-US" altLang="zh-CN" dirty="0">
              <a:latin typeface="Arial" panose="020B0604020202020204" pitchFamily="34" charset="0"/>
            </a:endParaRPr>
          </a:p>
        </p:txBody>
      </p:sp>
      <p:pic>
        <p:nvPicPr>
          <p:cNvPr id="5" name="图片 4">
            <a:extLst>
              <a:ext uri="{FF2B5EF4-FFF2-40B4-BE49-F238E27FC236}">
                <a16:creationId xmlns:a16="http://schemas.microsoft.com/office/drawing/2014/main" id="{C67A6815-8765-45CF-BE4A-9ABA3C9F73CC}"/>
              </a:ext>
            </a:extLst>
          </p:cNvPr>
          <p:cNvPicPr>
            <a:picLocks noChangeAspect="1"/>
          </p:cNvPicPr>
          <p:nvPr/>
        </p:nvPicPr>
        <p:blipFill>
          <a:blip r:embed="rId2"/>
          <a:stretch>
            <a:fillRect/>
          </a:stretch>
        </p:blipFill>
        <p:spPr>
          <a:xfrm>
            <a:off x="5793439" y="1976936"/>
            <a:ext cx="5077534" cy="2114845"/>
          </a:xfrm>
          <a:prstGeom prst="rect">
            <a:avLst/>
          </a:prstGeom>
        </p:spPr>
      </p:pic>
    </p:spTree>
    <p:extLst>
      <p:ext uri="{BB962C8B-B14F-4D97-AF65-F5344CB8AC3E}">
        <p14:creationId xmlns:p14="http://schemas.microsoft.com/office/powerpoint/2010/main" val="75793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sz="3200" dirty="0">
                <a:effectLst/>
                <a:latin typeface="Arial" panose="020B0604020202020204" pitchFamily="34" charset="0"/>
              </a:rPr>
              <a:t>系统架构</a:t>
            </a:r>
            <a:endParaRPr lang="en-US" altLang="zh-CN" sz="3200" dirty="0">
              <a:effectLst/>
              <a:latin typeface="Arial" panose="020B0604020202020204" pitchFamily="34" charset="0"/>
            </a:endParaRPr>
          </a:p>
          <a:p>
            <a:pPr lvl="1"/>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冷水机组和冷却塔</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额外的</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TEC</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模块</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控制器（做出冷却</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策略，优化冷却能效）</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C31FAD2-4856-4C8A-B5D4-3BF2759595D2}"/>
              </a:ext>
            </a:extLst>
          </p:cNvPr>
          <p:cNvPicPr>
            <a:picLocks noChangeAspect="1"/>
          </p:cNvPicPr>
          <p:nvPr/>
        </p:nvPicPr>
        <p:blipFill>
          <a:blip r:embed="rId2"/>
          <a:stretch>
            <a:fillRect/>
          </a:stretch>
        </p:blipFill>
        <p:spPr>
          <a:xfrm>
            <a:off x="4533116" y="2006600"/>
            <a:ext cx="5153744" cy="2676899"/>
          </a:xfrm>
          <a:prstGeom prst="rect">
            <a:avLst/>
          </a:prstGeom>
        </p:spPr>
      </p:pic>
    </p:spTree>
    <p:extLst>
      <p:ext uri="{BB962C8B-B14F-4D97-AF65-F5344CB8AC3E}">
        <p14:creationId xmlns:p14="http://schemas.microsoft.com/office/powerpoint/2010/main" val="159111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effectLst/>
                <a:latin typeface="Arial" panose="020B0604020202020204" pitchFamily="34" charset="0"/>
              </a:rPr>
              <a:t>自适应混合冷却控制</a:t>
            </a:r>
          </a:p>
          <a:p>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20A9D17-205F-4028-9C93-C0C6C80DB811}"/>
              </a:ext>
            </a:extLst>
          </p:cNvPr>
          <p:cNvPicPr>
            <a:picLocks noChangeAspect="1"/>
          </p:cNvPicPr>
          <p:nvPr/>
        </p:nvPicPr>
        <p:blipFill>
          <a:blip r:embed="rId2"/>
          <a:stretch>
            <a:fillRect/>
          </a:stretch>
        </p:blipFill>
        <p:spPr>
          <a:xfrm>
            <a:off x="966071" y="2334173"/>
            <a:ext cx="10259857" cy="3515216"/>
          </a:xfrm>
          <a:prstGeom prst="rect">
            <a:avLst/>
          </a:prstGeom>
        </p:spPr>
      </p:pic>
    </p:spTree>
    <p:extLst>
      <p:ext uri="{BB962C8B-B14F-4D97-AF65-F5344CB8AC3E}">
        <p14:creationId xmlns:p14="http://schemas.microsoft.com/office/powerpoint/2010/main" val="363377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r>
              <a:rPr lang="zh-CN" altLang="en-US" dirty="0">
                <a:effectLst/>
                <a:latin typeface="Arial" panose="020B0604020202020204" pitchFamily="34" charset="0"/>
              </a:rPr>
              <a:t>三种类型的跟踪（</a:t>
            </a:r>
            <a:r>
              <a:rPr lang="en-US" altLang="zh-CN" dirty="0">
                <a:effectLst/>
                <a:latin typeface="Arial" panose="020B0604020202020204" pitchFamily="34" charset="0"/>
              </a:rPr>
              <a:t>Drastic</a:t>
            </a:r>
            <a:r>
              <a:rPr lang="zh-CN" altLang="en-US" dirty="0">
                <a:effectLst/>
                <a:latin typeface="Arial" panose="020B0604020202020204" pitchFamily="34" charset="0"/>
              </a:rPr>
              <a:t>，</a:t>
            </a:r>
            <a:r>
              <a:rPr lang="en-US" altLang="zh-CN" dirty="0">
                <a:effectLst/>
                <a:latin typeface="Arial" panose="020B0604020202020204" pitchFamily="34" charset="0"/>
              </a:rPr>
              <a:t>Irregular</a:t>
            </a:r>
            <a:r>
              <a:rPr lang="zh-CN" altLang="en-US" dirty="0">
                <a:effectLst/>
                <a:latin typeface="Arial" panose="020B0604020202020204" pitchFamily="34" charset="0"/>
              </a:rPr>
              <a:t>，</a:t>
            </a:r>
            <a:r>
              <a:rPr lang="en-US" altLang="zh-CN" dirty="0">
                <a:effectLst/>
                <a:latin typeface="Arial" panose="020B0604020202020204" pitchFamily="34" charset="0"/>
              </a:rPr>
              <a:t>Common</a:t>
            </a:r>
            <a:r>
              <a:rPr lang="zh-CN" altLang="en-US" dirty="0">
                <a:effectLst/>
                <a:latin typeface="Arial" panose="020B0604020202020204" pitchFamily="34" charset="0"/>
              </a:rPr>
              <a:t>）和三个基线</a:t>
            </a:r>
          </a:p>
          <a:p>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F7DBEF10-F9F9-4BDC-91DD-73942734E379}"/>
              </a:ext>
            </a:extLst>
          </p:cNvPr>
          <p:cNvPicPr>
            <a:picLocks noChangeAspect="1"/>
          </p:cNvPicPr>
          <p:nvPr/>
        </p:nvPicPr>
        <p:blipFill>
          <a:blip r:embed="rId2"/>
          <a:stretch>
            <a:fillRect/>
          </a:stretch>
        </p:blipFill>
        <p:spPr>
          <a:xfrm>
            <a:off x="966071" y="2653306"/>
            <a:ext cx="10259857" cy="2876951"/>
          </a:xfrm>
          <a:prstGeom prst="rect">
            <a:avLst/>
          </a:prstGeom>
        </p:spPr>
      </p:pic>
    </p:spTree>
    <p:extLst>
      <p:ext uri="{BB962C8B-B14F-4D97-AF65-F5344CB8AC3E}">
        <p14:creationId xmlns:p14="http://schemas.microsoft.com/office/powerpoint/2010/main" val="133215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细粒度温水冷却，提高数据中心的经济性</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r>
              <a:rPr lang="zh-CN" altLang="en-US" dirty="0">
                <a:effectLst/>
                <a:latin typeface="Arial" panose="020B0604020202020204" pitchFamily="34" charset="0"/>
              </a:rPr>
              <a:t>不同策略处理冷却不匹配的能耗</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898382F-372B-430D-9676-9DD643758DF9}"/>
              </a:ext>
            </a:extLst>
          </p:cNvPr>
          <p:cNvPicPr>
            <a:picLocks noChangeAspect="1"/>
          </p:cNvPicPr>
          <p:nvPr/>
        </p:nvPicPr>
        <p:blipFill>
          <a:blip r:embed="rId2"/>
          <a:stretch>
            <a:fillRect/>
          </a:stretch>
        </p:blipFill>
        <p:spPr>
          <a:xfrm>
            <a:off x="6189290" y="2256926"/>
            <a:ext cx="4448796" cy="3086531"/>
          </a:xfrm>
          <a:prstGeom prst="rect">
            <a:avLst/>
          </a:prstGeom>
        </p:spPr>
      </p:pic>
    </p:spTree>
    <p:extLst>
      <p:ext uri="{BB962C8B-B14F-4D97-AF65-F5344CB8AC3E}">
        <p14:creationId xmlns:p14="http://schemas.microsoft.com/office/powerpoint/2010/main" val="248229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问题提出</a:t>
            </a:r>
            <a:endParaRPr lang="en-US" altLang="zh-CN" dirty="0">
              <a:latin typeface="Arial" panose="020B0604020202020204" pitchFamily="34" charset="0"/>
            </a:endParaRPr>
          </a:p>
          <a:p>
            <a:pPr lvl="1"/>
            <a:r>
              <a:rPr lang="zh-CN" altLang="en-US" dirty="0">
                <a:latin typeface="Arial" panose="020B0604020202020204" pitchFamily="34" charset="0"/>
              </a:rPr>
              <a:t>上文提出的</a:t>
            </a:r>
            <a:r>
              <a:rPr lang="zh-CN" altLang="zh-CN" dirty="0">
                <a:latin typeface="Arial" panose="020B0604020202020204" pitchFamily="34" charset="0"/>
              </a:rPr>
              <a:t>混合水冷系统的服务器组件吸收的热量被直接喷射到水中，而没有被回收，导致能量浪费</a:t>
            </a:r>
            <a:endParaRPr lang="en-US" altLang="zh-CN" dirty="0">
              <a:latin typeface="Arial" panose="020B0604020202020204" pitchFamily="34" charset="0"/>
            </a:endParaRPr>
          </a:p>
          <a:p>
            <a:r>
              <a:rPr lang="zh-CN" altLang="en-US" dirty="0">
                <a:latin typeface="Arial" panose="020B0604020202020204" pitchFamily="34" charset="0"/>
              </a:rPr>
              <a:t>解决办法</a:t>
            </a:r>
            <a:endParaRPr lang="en-US" altLang="zh-CN" dirty="0">
              <a:latin typeface="Arial" panose="020B0604020202020204" pitchFamily="34" charset="0"/>
            </a:endParaRPr>
          </a:p>
          <a:p>
            <a:pPr lvl="1"/>
            <a:r>
              <a:rPr lang="zh-CN" altLang="en-US" dirty="0">
                <a:latin typeface="Arial" panose="020B0604020202020204" pitchFamily="34" charset="0"/>
              </a:rPr>
              <a:t>作者提出热电联产</a:t>
            </a:r>
            <a:r>
              <a:rPr lang="en-US" altLang="zh-CN" dirty="0">
                <a:latin typeface="Arial" panose="020B0604020202020204" pitchFamily="34" charset="0"/>
              </a:rPr>
              <a:t>(H2P)</a:t>
            </a:r>
            <a:r>
              <a:rPr lang="zh-CN" altLang="zh-CN" dirty="0">
                <a:latin typeface="Arial" panose="020B0604020202020204" pitchFamily="34" charset="0"/>
              </a:rPr>
              <a:t>这一经济且能源循环利用的温水冷却架构，热电发电机从</a:t>
            </a:r>
            <a:r>
              <a:rPr lang="en-US" altLang="zh-CN" dirty="0">
                <a:latin typeface="Arial" panose="020B0604020202020204" pitchFamily="34" charset="0"/>
              </a:rPr>
              <a:t>“</a:t>
            </a:r>
            <a:r>
              <a:rPr lang="zh-CN" altLang="zh-CN" dirty="0">
                <a:latin typeface="Arial" panose="020B0604020202020204" pitchFamily="34" charset="0"/>
              </a:rPr>
              <a:t>用过的</a:t>
            </a:r>
            <a:r>
              <a:rPr lang="en-US" altLang="zh-CN" dirty="0">
                <a:latin typeface="Arial" panose="020B0604020202020204" pitchFamily="34" charset="0"/>
              </a:rPr>
              <a:t>”</a:t>
            </a:r>
            <a:r>
              <a:rPr lang="zh-CN" altLang="zh-CN" dirty="0">
                <a:latin typeface="Arial" panose="020B0604020202020204" pitchFamily="34" charset="0"/>
              </a:rPr>
              <a:t>温水中获取热能，并发电供数据中心重复使用。</a:t>
            </a:r>
            <a:endParaRPr lang="en-US" altLang="zh-CN" dirty="0">
              <a:latin typeface="Arial" panose="020B0604020202020204" pitchFamily="34" charset="0"/>
            </a:endParaRPr>
          </a:p>
        </p:txBody>
      </p:sp>
    </p:spTree>
    <p:extLst>
      <p:ext uri="{BB962C8B-B14F-4D97-AF65-F5344CB8AC3E}">
        <p14:creationId xmlns:p14="http://schemas.microsoft.com/office/powerpoint/2010/main" val="63274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en-US" altLang="zh-CN" dirty="0">
                <a:effectLst/>
                <a:latin typeface="Arial" panose="020B0604020202020204" pitchFamily="34" charset="0"/>
              </a:rPr>
              <a:t>TEG  </a:t>
            </a:r>
            <a:r>
              <a:rPr lang="zh-CN" altLang="en-US" dirty="0">
                <a:latin typeface="Arial" panose="020B0604020202020204" pitchFamily="34" charset="0"/>
              </a:rPr>
              <a:t>（</a:t>
            </a:r>
            <a:r>
              <a:rPr lang="en-US" altLang="zh-CN" dirty="0">
                <a:effectLst/>
                <a:latin typeface="Arial" panose="020B0604020202020204" pitchFamily="34" charset="0"/>
              </a:rPr>
              <a:t>thermoelectric generator</a:t>
            </a:r>
            <a:r>
              <a:rPr lang="zh-CN" altLang="en-US" dirty="0">
                <a:effectLst/>
                <a:latin typeface="Arial" panose="020B0604020202020204" pitchFamily="34" charset="0"/>
              </a:rPr>
              <a:t>）</a:t>
            </a:r>
            <a:r>
              <a:rPr lang="zh-CN" altLang="zh-CN" sz="2400" dirty="0">
                <a:latin typeface="Arial" panose="020B0604020202020204" pitchFamily="34" charset="0"/>
              </a:rPr>
              <a:t>热电发电机</a:t>
            </a:r>
            <a:endParaRPr lang="en-US" altLang="zh-CN" sz="2400" dirty="0">
              <a:latin typeface="Arial" panose="020B0604020202020204" pitchFamily="34" charset="0"/>
            </a:endParaRPr>
          </a:p>
          <a:p>
            <a:pPr lvl="1"/>
            <a:r>
              <a:rPr lang="zh-CN" altLang="zh-CN" dirty="0">
                <a:latin typeface="Arial" panose="020B0604020202020204" pitchFamily="34" charset="0"/>
              </a:rPr>
              <a:t>将热量转化为电能的装置。</a:t>
            </a:r>
            <a:endParaRPr lang="en-US" altLang="zh-CN" dirty="0">
              <a:latin typeface="Arial" panose="020B0604020202020204" pitchFamily="34" charset="0"/>
            </a:endParaRPr>
          </a:p>
          <a:p>
            <a:pPr marL="457200" lvl="1" indent="0">
              <a:buNone/>
            </a:pPr>
            <a:r>
              <a:rPr lang="zh-CN" altLang="zh-CN" dirty="0">
                <a:latin typeface="Arial" panose="020B0604020202020204" pitchFamily="34" charset="0"/>
              </a:rPr>
              <a:t>它由几对夹在两个陶瓷芯片</a:t>
            </a:r>
            <a:endParaRPr lang="en-US" altLang="zh-CN" dirty="0">
              <a:latin typeface="Arial" panose="020B0604020202020204" pitchFamily="34" charset="0"/>
            </a:endParaRPr>
          </a:p>
          <a:p>
            <a:pPr marL="457200" lvl="1" indent="0">
              <a:buNone/>
            </a:pPr>
            <a:r>
              <a:rPr lang="zh-CN" altLang="zh-CN" dirty="0">
                <a:latin typeface="Arial" panose="020B0604020202020204" pitchFamily="34" charset="0"/>
              </a:rPr>
              <a:t>之间的</a:t>
            </a:r>
            <a:r>
              <a:rPr lang="en-US" altLang="zh-CN" dirty="0">
                <a:latin typeface="Arial" panose="020B0604020202020204" pitchFamily="34" charset="0"/>
              </a:rPr>
              <a:t>n</a:t>
            </a:r>
            <a:r>
              <a:rPr lang="zh-CN" altLang="zh-CN" dirty="0">
                <a:latin typeface="Arial" panose="020B0604020202020204" pitchFamily="34" charset="0"/>
              </a:rPr>
              <a:t>型和</a:t>
            </a:r>
            <a:r>
              <a:rPr lang="en-US" altLang="zh-CN" dirty="0">
                <a:latin typeface="Arial" panose="020B0604020202020204" pitchFamily="34" charset="0"/>
              </a:rPr>
              <a:t>p</a:t>
            </a:r>
            <a:r>
              <a:rPr lang="zh-CN" altLang="zh-CN" dirty="0">
                <a:latin typeface="Arial" panose="020B0604020202020204" pitchFamily="34" charset="0"/>
              </a:rPr>
              <a:t>型半导体组成。</a:t>
            </a:r>
            <a:endParaRPr lang="en-US" altLang="zh-CN" dirty="0">
              <a:latin typeface="Arial" panose="020B0604020202020204" pitchFamily="34" charset="0"/>
            </a:endParaRPr>
          </a:p>
          <a:p>
            <a:pPr marL="457200" lvl="1" indent="0">
              <a:buNone/>
            </a:pPr>
            <a:r>
              <a:rPr lang="zh-CN" altLang="zh-CN" dirty="0">
                <a:latin typeface="Arial" panose="020B0604020202020204" pitchFamily="34" charset="0"/>
              </a:rPr>
              <a:t>当两个芯片之间存在温差时，</a:t>
            </a:r>
            <a:endParaRPr lang="en-US" altLang="zh-CN" dirty="0">
              <a:latin typeface="Arial" panose="020B0604020202020204" pitchFamily="34" charset="0"/>
            </a:endParaRPr>
          </a:p>
          <a:p>
            <a:pPr marL="457200" lvl="1" indent="0">
              <a:buNone/>
            </a:pPr>
            <a:r>
              <a:rPr lang="en-US" altLang="zh-CN" dirty="0">
                <a:latin typeface="Arial" panose="020B0604020202020204" pitchFamily="34" charset="0"/>
              </a:rPr>
              <a:t>TEG</a:t>
            </a:r>
            <a:r>
              <a:rPr lang="zh-CN" altLang="zh-CN" dirty="0">
                <a:latin typeface="Arial" panose="020B0604020202020204" pitchFamily="34" charset="0"/>
              </a:rPr>
              <a:t>产生电压。温差越大，电压越高。</a:t>
            </a:r>
            <a:endParaRPr lang="en-US" altLang="zh-CN" dirty="0">
              <a:latin typeface="Arial" panose="020B0604020202020204" pitchFamily="34" charset="0"/>
            </a:endParaRPr>
          </a:p>
        </p:txBody>
      </p:sp>
      <p:pic>
        <p:nvPicPr>
          <p:cNvPr id="4" name="图片 3">
            <a:extLst>
              <a:ext uri="{FF2B5EF4-FFF2-40B4-BE49-F238E27FC236}">
                <a16:creationId xmlns:a16="http://schemas.microsoft.com/office/drawing/2014/main" id="{0411B7C8-1736-4245-987A-8498F90DFB1F}"/>
              </a:ext>
            </a:extLst>
          </p:cNvPr>
          <p:cNvPicPr/>
          <p:nvPr/>
        </p:nvPicPr>
        <p:blipFill>
          <a:blip r:embed="rId2"/>
          <a:stretch>
            <a:fillRect/>
          </a:stretch>
        </p:blipFill>
        <p:spPr>
          <a:xfrm>
            <a:off x="7710170" y="2759075"/>
            <a:ext cx="2924810" cy="1947545"/>
          </a:xfrm>
          <a:prstGeom prst="rect">
            <a:avLst/>
          </a:prstGeom>
        </p:spPr>
      </p:pic>
    </p:spTree>
    <p:extLst>
      <p:ext uri="{BB962C8B-B14F-4D97-AF65-F5344CB8AC3E}">
        <p14:creationId xmlns:p14="http://schemas.microsoft.com/office/powerpoint/2010/main" val="144343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pPr marL="457200" lvl="1" indent="0">
              <a:buNone/>
            </a:pPr>
            <a:endParaRPr lang="en-US" altLang="zh-CN" dirty="0">
              <a:latin typeface="Arial" panose="020B0604020202020204" pitchFamily="34" charset="0"/>
            </a:endParaRPr>
          </a:p>
          <a:p>
            <a:pPr marL="457200" lvl="1" indent="0">
              <a:buNone/>
            </a:pPr>
            <a:r>
              <a:rPr lang="en-US" altLang="zh-CN" dirty="0">
                <a:latin typeface="Arial" panose="020B0604020202020204" pitchFamily="34" charset="0"/>
              </a:rPr>
              <a:t>                                                </a:t>
            </a:r>
          </a:p>
          <a:p>
            <a:pPr marL="457200" lvl="1" indent="0">
              <a:buNone/>
            </a:pPr>
            <a:r>
              <a:rPr lang="en-US" altLang="zh-CN" dirty="0">
                <a:latin typeface="Arial" panose="020B0604020202020204" pitchFamily="34" charset="0"/>
              </a:rPr>
              <a:t>                                                 TEG</a:t>
            </a:r>
          </a:p>
          <a:p>
            <a:pPr marL="457200" lvl="1" indent="0">
              <a:buNone/>
            </a:pPr>
            <a:endParaRPr lang="en-US" altLang="zh-CN" dirty="0">
              <a:latin typeface="Arial" panose="020B0604020202020204" pitchFamily="34" charset="0"/>
            </a:endParaRPr>
          </a:p>
          <a:p>
            <a:pPr marL="457200" lvl="1" indent="0">
              <a:buNone/>
            </a:pPr>
            <a:endParaRPr lang="en-US" altLang="zh-CN" dirty="0">
              <a:latin typeface="Arial" panose="020B0604020202020204" pitchFamily="34" charset="0"/>
            </a:endParaRPr>
          </a:p>
          <a:p>
            <a:pPr marL="457200" lvl="1" indent="0">
              <a:buNone/>
            </a:pPr>
            <a:endParaRPr lang="en-US" altLang="zh-CN" dirty="0">
              <a:latin typeface="Arial" panose="020B0604020202020204" pitchFamily="34" charset="0"/>
            </a:endParaRPr>
          </a:p>
          <a:p>
            <a:pPr marL="457200" lvl="1" indent="0">
              <a:buNone/>
            </a:pPr>
            <a:r>
              <a:rPr lang="zh-CN" altLang="en-US" dirty="0">
                <a:latin typeface="Arial" panose="020B0604020202020204" pitchFamily="34" charset="0"/>
              </a:rPr>
              <a:t>作者</a:t>
            </a:r>
            <a:r>
              <a:rPr lang="zh-CN" altLang="en-US" dirty="0">
                <a:effectLst/>
                <a:latin typeface="Arial" panose="020B0604020202020204" pitchFamily="34" charset="0"/>
              </a:rPr>
              <a:t>提出了热电联产</a:t>
            </a:r>
            <a:r>
              <a:rPr lang="en-US" altLang="zh-CN" dirty="0">
                <a:effectLst/>
                <a:latin typeface="Arial" panose="020B0604020202020204" pitchFamily="34" charset="0"/>
              </a:rPr>
              <a:t>(H2P)</a:t>
            </a:r>
            <a:r>
              <a:rPr lang="zh-CN" altLang="en-US" dirty="0">
                <a:effectLst/>
                <a:latin typeface="Arial" panose="020B0604020202020204" pitchFamily="34" charset="0"/>
              </a:rPr>
              <a:t>，这是一种经济且能源循环利用的温水冷却架构，</a:t>
            </a:r>
            <a:r>
              <a:rPr lang="en-US" altLang="zh-CN" dirty="0">
                <a:effectLst/>
                <a:latin typeface="Arial" panose="020B0604020202020204" pitchFamily="34" charset="0"/>
              </a:rPr>
              <a:t>TEG</a:t>
            </a:r>
            <a:r>
              <a:rPr lang="zh-CN" altLang="en-US" dirty="0">
                <a:effectLst/>
                <a:latin typeface="Arial" panose="020B0604020202020204" pitchFamily="34" charset="0"/>
              </a:rPr>
              <a:t>从“用过的”温水中获取热能，并发电。</a:t>
            </a:r>
            <a:endParaRPr lang="en-US" altLang="zh-CN" dirty="0">
              <a:latin typeface="Arial" panose="020B0604020202020204" pitchFamily="34" charset="0"/>
            </a:endParaRPr>
          </a:p>
        </p:txBody>
      </p:sp>
      <p:sp>
        <p:nvSpPr>
          <p:cNvPr id="5" name="椭圆 4">
            <a:extLst>
              <a:ext uri="{FF2B5EF4-FFF2-40B4-BE49-F238E27FC236}">
                <a16:creationId xmlns:a16="http://schemas.microsoft.com/office/drawing/2014/main" id="{E9D401AB-F14A-4AE9-A6DA-ACDCCA5C1CDD}"/>
              </a:ext>
            </a:extLst>
          </p:cNvPr>
          <p:cNvSpPr/>
          <p:nvPr/>
        </p:nvSpPr>
        <p:spPr>
          <a:xfrm>
            <a:off x="1971675" y="22860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热能</a:t>
            </a:r>
          </a:p>
        </p:txBody>
      </p:sp>
      <p:sp>
        <p:nvSpPr>
          <p:cNvPr id="6" name="椭圆 5">
            <a:extLst>
              <a:ext uri="{FF2B5EF4-FFF2-40B4-BE49-F238E27FC236}">
                <a16:creationId xmlns:a16="http://schemas.microsoft.com/office/drawing/2014/main" id="{753FAA37-13CD-4313-9F8F-EAC74FB7BA3B}"/>
              </a:ext>
            </a:extLst>
          </p:cNvPr>
          <p:cNvSpPr/>
          <p:nvPr/>
        </p:nvSpPr>
        <p:spPr>
          <a:xfrm>
            <a:off x="8181975" y="22860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电能</a:t>
            </a:r>
          </a:p>
        </p:txBody>
      </p:sp>
      <p:cxnSp>
        <p:nvCxnSpPr>
          <p:cNvPr id="8" name="直接箭头连接符 7">
            <a:extLst>
              <a:ext uri="{FF2B5EF4-FFF2-40B4-BE49-F238E27FC236}">
                <a16:creationId xmlns:a16="http://schemas.microsoft.com/office/drawing/2014/main" id="{0BBC4750-35DF-411D-BD8E-CB7BFA35BB94}"/>
              </a:ext>
            </a:extLst>
          </p:cNvPr>
          <p:cNvCxnSpPr>
            <a:endCxn id="6" idx="2"/>
          </p:cNvCxnSpPr>
          <p:nvPr/>
        </p:nvCxnSpPr>
        <p:spPr>
          <a:xfrm>
            <a:off x="3800475" y="2857500"/>
            <a:ext cx="4381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289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D6457-B593-4520-85C6-F252CB651DAC}"/>
              </a:ext>
            </a:extLst>
          </p:cNvPr>
          <p:cNvSpPr>
            <a:spLocks noGrp="1"/>
          </p:cNvSpPr>
          <p:nvPr>
            <p:ph type="title"/>
          </p:nvPr>
        </p:nvSpPr>
        <p:spPr/>
        <p:txBody>
          <a:bodyPr/>
          <a:lstStyle/>
          <a:p>
            <a:r>
              <a:rPr lang="zh-CN" altLang="en-US" dirty="0"/>
              <a:t>本次要综述的论文</a:t>
            </a:r>
          </a:p>
        </p:txBody>
      </p:sp>
      <p:sp>
        <p:nvSpPr>
          <p:cNvPr id="3" name="内容占位符 2">
            <a:extLst>
              <a:ext uri="{FF2B5EF4-FFF2-40B4-BE49-F238E27FC236}">
                <a16:creationId xmlns:a16="http://schemas.microsoft.com/office/drawing/2014/main" id="{CAB348BC-D3E2-4286-B994-CC4CD8C906E4}"/>
              </a:ext>
            </a:extLst>
          </p:cNvPr>
          <p:cNvSpPr>
            <a:spLocks noGrp="1"/>
          </p:cNvSpPr>
          <p:nvPr>
            <p:ph idx="1"/>
          </p:nvPr>
        </p:nvSpPr>
        <p:spPr/>
        <p:txBody>
          <a:bodyPr/>
          <a:lstStyle/>
          <a:p>
            <a:r>
              <a:rPr lang="en-US" altLang="zh-CN" dirty="0"/>
              <a:t>[1] Virtual Melting Temperature: Managing Server Load to Minimize Cooling Overhead with Phase</a:t>
            </a:r>
          </a:p>
          <a:p>
            <a:r>
              <a:rPr lang="en-US" altLang="zh-CN" dirty="0"/>
              <a:t>[2] Fine-grained Warm Water Cooling for Improving Datacenter</a:t>
            </a:r>
          </a:p>
          <a:p>
            <a:pPr marL="0" indent="0">
              <a:buNone/>
            </a:pPr>
            <a:r>
              <a:rPr lang="en-US" altLang="zh-CN" dirty="0"/>
              <a:t>  Economy</a:t>
            </a:r>
          </a:p>
          <a:p>
            <a:r>
              <a:rPr lang="en-US" altLang="zh-CN" dirty="0"/>
              <a:t>[3] Heat to Power: Thermal Energy Harvesting and Recycling for Warm Water-Cooled Datacenters</a:t>
            </a:r>
          </a:p>
          <a:p>
            <a:endParaRPr lang="zh-CN" altLang="en-US" dirty="0"/>
          </a:p>
        </p:txBody>
      </p:sp>
    </p:spTree>
    <p:extLst>
      <p:ext uri="{BB962C8B-B14F-4D97-AF65-F5344CB8AC3E}">
        <p14:creationId xmlns:p14="http://schemas.microsoft.com/office/powerpoint/2010/main" val="1938829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8"/>
            <a:ext cx="10515600" cy="1042988"/>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normAutofit/>
          </a:bodyPr>
          <a:lstStyle/>
          <a:p>
            <a:r>
              <a:rPr lang="zh-CN" altLang="zh-CN" kern="100" spc="75" dirty="0">
                <a:effectLst/>
                <a:latin typeface="Arial" panose="020B0604020202020204" pitchFamily="34" charset="0"/>
                <a:ea typeface="宋体" panose="02010600030101010101" pitchFamily="2" charset="-122"/>
                <a:cs typeface="Arial" panose="020B0604020202020204" pitchFamily="34" charset="0"/>
              </a:rPr>
              <a:t>热电</a:t>
            </a:r>
            <a:r>
              <a:rPr lang="en-US" altLang="zh-CN" kern="100" spc="75" dirty="0">
                <a:effectLst/>
                <a:latin typeface="Arial" panose="020B0604020202020204" pitchFamily="34" charset="0"/>
                <a:ea typeface="宋体" panose="02010600030101010101" pitchFamily="2" charset="-122"/>
              </a:rPr>
              <a:t>(H2P)</a:t>
            </a:r>
            <a:r>
              <a:rPr lang="zh-CN" altLang="zh-CN" kern="100" spc="75" dirty="0">
                <a:effectLst/>
                <a:latin typeface="Arial" panose="020B0604020202020204" pitchFamily="34" charset="0"/>
                <a:ea typeface="宋体" panose="02010600030101010101" pitchFamily="2" charset="-122"/>
                <a:cs typeface="Arial" panose="020B0604020202020204" pitchFamily="34" charset="0"/>
              </a:rPr>
              <a:t>系统架构</a:t>
            </a:r>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latin typeface="Arial" panose="020B0604020202020204" pitchFamily="34" charset="0"/>
              <a:ea typeface="宋体" panose="02010600030101010101" pitchFamily="2" charset="-122"/>
              <a:cs typeface="Arial" panose="020B0604020202020204" pitchFamily="34" charset="0"/>
            </a:endParaRPr>
          </a:p>
          <a:p>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pPr marL="0" indent="0">
              <a:buNone/>
            </a:pPr>
            <a:endParaRPr lang="en-US" altLang="zh-CN" kern="100" spc="75"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kern="100" spc="75" dirty="0">
                <a:latin typeface="Arial" panose="020B0604020202020204" pitchFamily="34" charset="0"/>
                <a:ea typeface="宋体" panose="02010600030101010101" pitchFamily="2" charset="-122"/>
                <a:cs typeface="Arial" panose="020B0604020202020204" pitchFamily="34" charset="0"/>
              </a:rPr>
              <a:t>								TEG</a:t>
            </a:r>
            <a:endParaRPr lang="en-US" altLang="zh-CN" kern="100" spc="75" dirty="0">
              <a:effectLst/>
              <a:latin typeface="Arial" panose="020B0604020202020204" pitchFamily="34" charset="0"/>
              <a:ea typeface="宋体" panose="02010600030101010101" pitchFamily="2" charset="-122"/>
              <a:cs typeface="Arial" panose="020B0604020202020204" pitchFamily="34" charset="0"/>
            </a:endParaRPr>
          </a:p>
          <a:p>
            <a:endParaRPr lang="en-US" altLang="zh-CN" dirty="0">
              <a:latin typeface="Arial" panose="020B0604020202020204" pitchFamily="34" charset="0"/>
            </a:endParaRPr>
          </a:p>
        </p:txBody>
      </p:sp>
      <p:pic>
        <p:nvPicPr>
          <p:cNvPr id="5" name="图片 4">
            <a:extLst>
              <a:ext uri="{FF2B5EF4-FFF2-40B4-BE49-F238E27FC236}">
                <a16:creationId xmlns:a16="http://schemas.microsoft.com/office/drawing/2014/main" id="{CF16E3D1-11BA-43BB-8205-70493D985204}"/>
              </a:ext>
            </a:extLst>
          </p:cNvPr>
          <p:cNvPicPr/>
          <p:nvPr/>
        </p:nvPicPr>
        <p:blipFill>
          <a:blip r:embed="rId2"/>
          <a:stretch>
            <a:fillRect/>
          </a:stretch>
        </p:blipFill>
        <p:spPr>
          <a:xfrm>
            <a:off x="461645" y="2602229"/>
            <a:ext cx="4462780" cy="1922145"/>
          </a:xfrm>
          <a:prstGeom prst="rect">
            <a:avLst/>
          </a:prstGeom>
        </p:spPr>
      </p:pic>
      <p:pic>
        <p:nvPicPr>
          <p:cNvPr id="6" name="图片 5">
            <a:extLst>
              <a:ext uri="{FF2B5EF4-FFF2-40B4-BE49-F238E27FC236}">
                <a16:creationId xmlns:a16="http://schemas.microsoft.com/office/drawing/2014/main" id="{88182675-0512-4FD1-8289-0B4B2AA74811}"/>
              </a:ext>
            </a:extLst>
          </p:cNvPr>
          <p:cNvPicPr/>
          <p:nvPr/>
        </p:nvPicPr>
        <p:blipFill>
          <a:blip r:embed="rId3"/>
          <a:stretch>
            <a:fillRect/>
          </a:stretch>
        </p:blipFill>
        <p:spPr>
          <a:xfrm>
            <a:off x="7119620" y="2602229"/>
            <a:ext cx="3262630" cy="1922145"/>
          </a:xfrm>
          <a:prstGeom prst="rect">
            <a:avLst/>
          </a:prstGeom>
        </p:spPr>
      </p:pic>
    </p:spTree>
    <p:extLst>
      <p:ext uri="{BB962C8B-B14F-4D97-AF65-F5344CB8AC3E}">
        <p14:creationId xmlns:p14="http://schemas.microsoft.com/office/powerpoint/2010/main" val="286832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r>
              <a:rPr lang="zh-CN" altLang="en-US" dirty="0">
                <a:effectLst/>
                <a:latin typeface="Arial" panose="020B0604020202020204" pitchFamily="34" charset="0"/>
              </a:rPr>
              <a:t>三种类型的跟踪（</a:t>
            </a:r>
            <a:r>
              <a:rPr lang="en-US" altLang="zh-CN" dirty="0">
                <a:effectLst/>
                <a:latin typeface="Arial" panose="020B0604020202020204" pitchFamily="34" charset="0"/>
              </a:rPr>
              <a:t>Drastic</a:t>
            </a:r>
            <a:r>
              <a:rPr lang="zh-CN" altLang="en-US" dirty="0">
                <a:effectLst/>
                <a:latin typeface="Arial" panose="020B0604020202020204" pitchFamily="34" charset="0"/>
              </a:rPr>
              <a:t>，</a:t>
            </a:r>
            <a:r>
              <a:rPr lang="en-US" altLang="zh-CN" dirty="0">
                <a:effectLst/>
                <a:latin typeface="Arial" panose="020B0604020202020204" pitchFamily="34" charset="0"/>
              </a:rPr>
              <a:t>Irregular</a:t>
            </a:r>
            <a:r>
              <a:rPr lang="zh-CN" altLang="en-US" dirty="0">
                <a:effectLst/>
                <a:latin typeface="Arial" panose="020B0604020202020204" pitchFamily="34" charset="0"/>
              </a:rPr>
              <a:t>，</a:t>
            </a:r>
            <a:r>
              <a:rPr lang="en-US" altLang="zh-CN" dirty="0">
                <a:effectLst/>
                <a:latin typeface="Arial" panose="020B0604020202020204" pitchFamily="34" charset="0"/>
              </a:rPr>
              <a:t>Common</a:t>
            </a:r>
            <a:r>
              <a:rPr lang="zh-CN" altLang="en-US" dirty="0">
                <a:effectLst/>
                <a:latin typeface="Arial" panose="020B0604020202020204" pitchFamily="34" charset="0"/>
              </a:rPr>
              <a:t>）</a:t>
            </a:r>
          </a:p>
          <a:p>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8042580-DAFA-44C0-B0B2-772551D464AC}"/>
              </a:ext>
            </a:extLst>
          </p:cNvPr>
          <p:cNvPicPr>
            <a:picLocks noChangeAspect="1"/>
          </p:cNvPicPr>
          <p:nvPr/>
        </p:nvPicPr>
        <p:blipFill>
          <a:blip r:embed="rId2"/>
          <a:stretch>
            <a:fillRect/>
          </a:stretch>
        </p:blipFill>
        <p:spPr>
          <a:xfrm>
            <a:off x="838200" y="2885894"/>
            <a:ext cx="10059804" cy="2591162"/>
          </a:xfrm>
          <a:prstGeom prst="rect">
            <a:avLst/>
          </a:prstGeom>
        </p:spPr>
      </p:pic>
    </p:spTree>
    <p:extLst>
      <p:ext uri="{BB962C8B-B14F-4D97-AF65-F5344CB8AC3E}">
        <p14:creationId xmlns:p14="http://schemas.microsoft.com/office/powerpoint/2010/main" val="129840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29A0A-53A1-4DB4-AFDD-91A2F1266B67}"/>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br>
              <a:rPr lang="zh-CN" altLang="en-US" dirty="0">
                <a:effectLst/>
                <a:latin typeface="Arial" panose="020B0604020202020204" pitchFamily="34" charset="0"/>
              </a:rPr>
            </a:br>
            <a:br>
              <a:rPr lang="en-US" altLang="zh-CN" dirty="0"/>
            </a:br>
            <a:endParaRPr lang="zh-CN" altLang="en-US" dirty="0"/>
          </a:p>
        </p:txBody>
      </p:sp>
      <p:sp>
        <p:nvSpPr>
          <p:cNvPr id="3" name="内容占位符 2">
            <a:extLst>
              <a:ext uri="{FF2B5EF4-FFF2-40B4-BE49-F238E27FC236}">
                <a16:creationId xmlns:a16="http://schemas.microsoft.com/office/drawing/2014/main" id="{535AC8EA-B0A3-4F7D-B822-E5233A5A7E31}"/>
              </a:ext>
            </a:extLst>
          </p:cNvPr>
          <p:cNvSpPr>
            <a:spLocks noGrp="1"/>
          </p:cNvSpPr>
          <p:nvPr>
            <p:ph idx="1"/>
          </p:nvPr>
        </p:nvSpPr>
        <p:spPr/>
        <p:txBody>
          <a:bodyPr>
            <a:normAutofit lnSpcReduction="10000"/>
          </a:bodyPr>
          <a:lstStyle/>
          <a:p>
            <a:r>
              <a:rPr lang="zh-CN" altLang="en-US" dirty="0">
                <a:latin typeface="Arial" panose="020B0604020202020204" pitchFamily="34" charset="0"/>
              </a:rPr>
              <a:t>评估阶段</a:t>
            </a:r>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marL="457200" lvl="1" indent="0">
              <a:buNone/>
            </a:pPr>
            <a:endParaRPr lang="en-US" altLang="zh-CN" dirty="0">
              <a:latin typeface="Arial" panose="020B0604020202020204" pitchFamily="34" charset="0"/>
            </a:endParaRPr>
          </a:p>
          <a:p>
            <a:pPr marL="457200" lvl="1" indent="0">
              <a:buNone/>
            </a:pPr>
            <a:r>
              <a:rPr lang="en-US" altLang="zh-CN" dirty="0">
                <a:latin typeface="Arial" panose="020B0604020202020204" pitchFamily="34" charset="0"/>
              </a:rPr>
              <a:t>TEG</a:t>
            </a:r>
            <a:r>
              <a:rPr lang="en-US" altLang="zh-CN" dirty="0">
                <a:effectLst/>
                <a:latin typeface="Arial" panose="020B0604020202020204" pitchFamily="34" charset="0"/>
              </a:rPr>
              <a:t>/CPU</a:t>
            </a:r>
            <a:r>
              <a:rPr lang="zh-CN" altLang="en-US" dirty="0">
                <a:effectLst/>
                <a:latin typeface="Arial" panose="020B0604020202020204" pitchFamily="34" charset="0"/>
              </a:rPr>
              <a:t>在三种</a:t>
            </a:r>
            <a:r>
              <a:rPr lang="en-US" altLang="zh-CN" dirty="0">
                <a:effectLst/>
                <a:latin typeface="Arial" panose="020B0604020202020204" pitchFamily="34" charset="0"/>
              </a:rPr>
              <a:t>CPU</a:t>
            </a:r>
            <a:r>
              <a:rPr lang="zh-CN" altLang="en-US" dirty="0">
                <a:effectLst/>
                <a:latin typeface="Arial" panose="020B0604020202020204" pitchFamily="34" charset="0"/>
              </a:rPr>
              <a:t>利用率下的功率复用效率。</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7C28616C-5272-4F5B-A2D4-2233621CDD61}"/>
              </a:ext>
            </a:extLst>
          </p:cNvPr>
          <p:cNvPicPr>
            <a:picLocks noChangeAspect="1"/>
          </p:cNvPicPr>
          <p:nvPr/>
        </p:nvPicPr>
        <p:blipFill>
          <a:blip r:embed="rId2"/>
          <a:stretch>
            <a:fillRect/>
          </a:stretch>
        </p:blipFill>
        <p:spPr>
          <a:xfrm>
            <a:off x="3128704" y="1926818"/>
            <a:ext cx="3705742" cy="2924583"/>
          </a:xfrm>
          <a:prstGeom prst="rect">
            <a:avLst/>
          </a:prstGeom>
        </p:spPr>
      </p:pic>
    </p:spTree>
    <p:extLst>
      <p:ext uri="{BB962C8B-B14F-4D97-AF65-F5344CB8AC3E}">
        <p14:creationId xmlns:p14="http://schemas.microsoft.com/office/powerpoint/2010/main" val="101741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2091C-58AB-49C2-9342-B1CF5DFB979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65EC73B-35BA-4BA1-A3F3-15F135295883}"/>
              </a:ext>
            </a:extLst>
          </p:cNvPr>
          <p:cNvSpPr>
            <a:spLocks noGrp="1"/>
          </p:cNvSpPr>
          <p:nvPr>
            <p:ph idx="1"/>
          </p:nvPr>
        </p:nvSpPr>
        <p:spPr/>
        <p:txBody>
          <a:bodyPr>
            <a:normAutofit/>
          </a:bodyPr>
          <a:lstStyle/>
          <a:p>
            <a:pPr marL="0" indent="0" algn="ctr">
              <a:buNone/>
            </a:pPr>
            <a:r>
              <a:rPr lang="zh-CN" altLang="en-US" sz="9600" dirty="0"/>
              <a:t>感谢聆听！</a:t>
            </a:r>
            <a:endParaRPr lang="en-US" altLang="zh-CN" sz="9600" dirty="0"/>
          </a:p>
          <a:p>
            <a:pPr marL="0" indent="0" algn="ctr">
              <a:buNone/>
            </a:pPr>
            <a:r>
              <a:rPr lang="en-US" altLang="zh-CN" sz="9600" dirty="0"/>
              <a:t>		              </a:t>
            </a:r>
            <a:r>
              <a:rPr lang="en-US" altLang="zh-CN" sz="2200" dirty="0"/>
              <a:t>Report By </a:t>
            </a:r>
            <a:r>
              <a:rPr lang="zh-CN" altLang="en-US" sz="2200" dirty="0"/>
              <a:t>岳跃盟 </a:t>
            </a:r>
            <a:r>
              <a:rPr lang="en-US" altLang="zh-CN" sz="2200" dirty="0"/>
              <a:t>M202073564</a:t>
            </a:r>
            <a:endParaRPr lang="zh-CN" altLang="en-US" sz="2200" dirty="0"/>
          </a:p>
        </p:txBody>
      </p:sp>
    </p:spTree>
    <p:extLst>
      <p:ext uri="{BB962C8B-B14F-4D97-AF65-F5344CB8AC3E}">
        <p14:creationId xmlns:p14="http://schemas.microsoft.com/office/powerpoint/2010/main" val="69777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5E603-A70E-44D4-88EC-20DE7C31F35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306558B-23BD-4D85-A7C0-43DD9EB8F9B6}"/>
              </a:ext>
            </a:extLst>
          </p:cNvPr>
          <p:cNvSpPr>
            <a:spLocks noGrp="1"/>
          </p:cNvSpPr>
          <p:nvPr>
            <p:ph idx="1"/>
          </p:nvPr>
        </p:nvSpPr>
        <p:spPr/>
        <p:txBody>
          <a:bodyPr/>
          <a:lstStyle/>
          <a:p>
            <a:r>
              <a:rPr lang="zh-CN" altLang="en-US" dirty="0"/>
              <a:t>简介</a:t>
            </a:r>
            <a:endParaRPr lang="en-US" altLang="zh-CN" dirty="0"/>
          </a:p>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en-US" altLang="zh-CN" dirty="0">
              <a:effectLst/>
              <a:latin typeface="Arial" panose="020B0604020202020204" pitchFamily="34" charset="0"/>
            </a:endParaRPr>
          </a:p>
          <a:p>
            <a:r>
              <a:rPr lang="zh-CN" altLang="en-US" dirty="0">
                <a:effectLst/>
                <a:latin typeface="Arial" panose="020B0604020202020204" pitchFamily="34" charset="0"/>
              </a:rPr>
              <a:t>细粒度温水冷却，提高数据中心的经济性</a:t>
            </a:r>
            <a:endParaRPr lang="en-US" altLang="zh-CN" dirty="0">
              <a:effectLst/>
              <a:latin typeface="Arial" panose="020B0604020202020204" pitchFamily="34" charset="0"/>
            </a:endParaRPr>
          </a:p>
          <a:p>
            <a:r>
              <a:rPr lang="zh-CN" altLang="en-US" dirty="0">
                <a:effectLst/>
                <a:latin typeface="Arial" panose="020B0604020202020204" pitchFamily="34" charset="0"/>
              </a:rPr>
              <a:t>热能发电</a:t>
            </a:r>
            <a:r>
              <a:rPr lang="en-US" altLang="zh-CN" dirty="0">
                <a:effectLst/>
                <a:latin typeface="Arial" panose="020B0604020202020204" pitchFamily="34" charset="0"/>
              </a:rPr>
              <a:t>:</a:t>
            </a:r>
            <a:r>
              <a:rPr lang="zh-CN" altLang="en-US" dirty="0">
                <a:effectLst/>
                <a:latin typeface="Arial" panose="020B0604020202020204" pitchFamily="34" charset="0"/>
              </a:rPr>
              <a:t>温水冷却数据中心的热能收集和回收</a:t>
            </a:r>
            <a:endParaRPr lang="en-US" altLang="zh-CN" dirty="0">
              <a:effectLst/>
              <a:latin typeface="Arial" panose="020B0604020202020204" pitchFamily="34" charset="0"/>
            </a:endParaRPr>
          </a:p>
          <a:p>
            <a:r>
              <a:rPr lang="zh-CN" altLang="en-US" dirty="0">
                <a:latin typeface="Arial" panose="020B0604020202020204" pitchFamily="34" charset="0"/>
              </a:rPr>
              <a:t>总结</a:t>
            </a:r>
            <a:endParaRPr lang="zh-CN" altLang="en-US" dirty="0">
              <a:effectLst/>
              <a:latin typeface="Arial" panose="020B0604020202020204" pitchFamily="34" charset="0"/>
            </a:endParaRPr>
          </a:p>
        </p:txBody>
      </p:sp>
    </p:spTree>
    <p:extLst>
      <p:ext uri="{BB962C8B-B14F-4D97-AF65-F5344CB8AC3E}">
        <p14:creationId xmlns:p14="http://schemas.microsoft.com/office/powerpoint/2010/main" val="157754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16FB9-D98C-4DB6-B056-F18645676880}"/>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E86E2D65-A032-423C-8DE3-CC34ABA8743D}"/>
              </a:ext>
            </a:extLst>
          </p:cNvPr>
          <p:cNvSpPr>
            <a:spLocks noGrp="1"/>
          </p:cNvSpPr>
          <p:nvPr>
            <p:ph idx="1"/>
          </p:nvPr>
        </p:nvSpPr>
        <p:spPr/>
        <p:txBody>
          <a:bodyPr>
            <a:normAutofit/>
          </a:bodyPr>
          <a:lstStyle/>
          <a:p>
            <a:pPr>
              <a:tabLst>
                <a:tab pos="226695" algn="l"/>
              </a:tabLst>
            </a:pPr>
            <a:r>
              <a:rPr lang="zh-CN" altLang="zh-CN" dirty="0"/>
              <a:t>规模适中的数据中心，冷却系统的成本每兆瓦临界功率可超过数十万美元。</a:t>
            </a:r>
            <a:endParaRPr lang="en-US" altLang="zh-CN" dirty="0"/>
          </a:p>
          <a:p>
            <a:pPr>
              <a:tabLst>
                <a:tab pos="226695" algn="l"/>
              </a:tabLst>
            </a:pPr>
            <a:r>
              <a:rPr lang="zh-CN" altLang="zh-CN" dirty="0"/>
              <a:t>大型数据中心每年要花费数千万的资本成本和数百万的运营费用来为冷却系统供电和维护。</a:t>
            </a:r>
            <a:endParaRPr lang="en-US" altLang="zh-CN" dirty="0"/>
          </a:p>
          <a:p>
            <a:pPr>
              <a:tabLst>
                <a:tab pos="226695" algn="l"/>
              </a:tabLst>
            </a:pPr>
            <a:r>
              <a:rPr lang="zh-CN" altLang="zh-CN" dirty="0"/>
              <a:t>仅在</a:t>
            </a:r>
            <a:r>
              <a:rPr lang="en-US" altLang="zh-CN" dirty="0"/>
              <a:t>2015</a:t>
            </a:r>
            <a:r>
              <a:rPr lang="zh-CN" altLang="zh-CN" dirty="0"/>
              <a:t>年，数据中心冷却资本支出总额就超过</a:t>
            </a:r>
            <a:r>
              <a:rPr lang="en-US" altLang="zh-CN" dirty="0"/>
              <a:t>25.8</a:t>
            </a:r>
            <a:r>
              <a:rPr lang="zh-CN" altLang="zh-CN" dirty="0"/>
              <a:t>亿美元</a:t>
            </a:r>
            <a:r>
              <a:rPr lang="zh-CN" altLang="en-US" dirty="0"/>
              <a:t>。</a:t>
            </a:r>
            <a:endParaRPr lang="en-US" altLang="zh-CN" dirty="0"/>
          </a:p>
          <a:p>
            <a:pPr>
              <a:tabLst>
                <a:tab pos="226695" algn="l"/>
              </a:tabLst>
            </a:pPr>
            <a:r>
              <a:rPr lang="zh-CN" altLang="zh-CN" dirty="0"/>
              <a:t>预计到</a:t>
            </a:r>
            <a:r>
              <a:rPr lang="en-US" altLang="zh-CN" dirty="0"/>
              <a:t>2023</a:t>
            </a:r>
            <a:r>
              <a:rPr lang="zh-CN" altLang="zh-CN" dirty="0"/>
              <a:t>年将超过</a:t>
            </a:r>
            <a:r>
              <a:rPr lang="en-US" altLang="zh-CN" dirty="0"/>
              <a:t>60</a:t>
            </a:r>
            <a:r>
              <a:rPr lang="zh-CN" altLang="zh-CN" dirty="0"/>
              <a:t>亿美元。</a:t>
            </a:r>
            <a:endParaRPr lang="zh-CN" altLang="en-US" dirty="0"/>
          </a:p>
        </p:txBody>
      </p:sp>
    </p:spTree>
    <p:extLst>
      <p:ext uri="{BB962C8B-B14F-4D97-AF65-F5344CB8AC3E}">
        <p14:creationId xmlns:p14="http://schemas.microsoft.com/office/powerpoint/2010/main" val="16130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90BAF-D7BD-4C78-9697-917C50F912DE}"/>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br>
              <a:rPr lang="zh-CN" altLang="en-US" dirty="0">
                <a:effectLst/>
                <a:latin typeface="Arial" panose="020B0604020202020204" pitchFamily="34" charset="0"/>
              </a:rPr>
            </a:br>
            <a:endParaRPr lang="en-US" altLang="zh-CN" dirty="0"/>
          </a:p>
        </p:txBody>
      </p:sp>
      <p:sp>
        <p:nvSpPr>
          <p:cNvPr id="3" name="内容占位符 2">
            <a:extLst>
              <a:ext uri="{FF2B5EF4-FFF2-40B4-BE49-F238E27FC236}">
                <a16:creationId xmlns:a16="http://schemas.microsoft.com/office/drawing/2014/main" id="{926055A4-07C4-4FB1-B41C-2FF53C842349}"/>
              </a:ext>
            </a:extLst>
          </p:cNvPr>
          <p:cNvSpPr>
            <a:spLocks noGrp="1"/>
          </p:cNvSpPr>
          <p:nvPr>
            <p:ph idx="1"/>
          </p:nvPr>
        </p:nvSpPr>
        <p:spPr/>
        <p:txBody>
          <a:bodyPr>
            <a:normAutofit/>
          </a:bodyPr>
          <a:lstStyle/>
          <a:p>
            <a:r>
              <a:rPr lang="zh-CN" altLang="en-US" dirty="0"/>
              <a:t>先前问题存在的问题</a:t>
            </a:r>
            <a:endParaRPr lang="en-US" altLang="zh-CN" dirty="0"/>
          </a:p>
          <a:p>
            <a:pPr lvl="1"/>
            <a:r>
              <a:rPr lang="zh-CN" altLang="en-US" dirty="0">
                <a:effectLst/>
                <a:latin typeface="Arial" panose="020B0604020202020204" pitchFamily="34" charset="0"/>
              </a:rPr>
              <a:t>先前的工作建议部署相变材料</a:t>
            </a:r>
            <a:r>
              <a:rPr lang="en-US" altLang="zh-CN" dirty="0">
                <a:effectLst/>
                <a:latin typeface="Arial" panose="020B0604020202020204" pitchFamily="34" charset="0"/>
              </a:rPr>
              <a:t>(PCM)</a:t>
            </a:r>
            <a:r>
              <a:rPr lang="zh-CN" altLang="en-US" dirty="0">
                <a:effectLst/>
                <a:latin typeface="Arial" panose="020B0604020202020204" pitchFamily="34" charset="0"/>
              </a:rPr>
              <a:t>，并使用热时移</a:t>
            </a:r>
            <a:r>
              <a:rPr lang="en-US" altLang="zh-CN" dirty="0">
                <a:effectLst/>
                <a:latin typeface="Arial" panose="020B0604020202020204" pitchFamily="34" charset="0"/>
              </a:rPr>
              <a:t>(TTS)</a:t>
            </a:r>
            <a:r>
              <a:rPr lang="zh-CN" altLang="en-US" dirty="0">
                <a:effectLst/>
                <a:latin typeface="Arial" panose="020B0604020202020204" pitchFamily="34" charset="0"/>
              </a:rPr>
              <a:t>通过在高利用率的高峰时段储存热量并在低利用率的非高峰时段释放热量来重塑数据中心的热负荷，从而使较小的冷却系统能够处理相同的高峰负荷。由</a:t>
            </a:r>
            <a:r>
              <a:rPr lang="en-US" altLang="zh-CN" dirty="0">
                <a:effectLst/>
                <a:latin typeface="Arial" panose="020B0604020202020204" pitchFamily="34" charset="0"/>
              </a:rPr>
              <a:t>TTS</a:t>
            </a:r>
            <a:r>
              <a:rPr lang="zh-CN" altLang="en-US" dirty="0">
                <a:effectLst/>
                <a:latin typeface="Arial" panose="020B0604020202020204" pitchFamily="34" charset="0"/>
              </a:rPr>
              <a:t>实现的峰值冷却负载降低非常有益，但是</a:t>
            </a:r>
            <a:r>
              <a:rPr lang="en-US" altLang="zh-CN" dirty="0">
                <a:effectLst/>
                <a:latin typeface="Arial" panose="020B0604020202020204" pitchFamily="34" charset="0"/>
              </a:rPr>
              <a:t>TTS</a:t>
            </a:r>
            <a:r>
              <a:rPr lang="zh-CN" altLang="en-US" dirty="0">
                <a:effectLst/>
                <a:latin typeface="Arial" panose="020B0604020202020204" pitchFamily="34" charset="0"/>
              </a:rPr>
              <a:t>是一个被动系统，不能处理许多混合工作负载或适应不断变化的负载或环境特征。</a:t>
            </a:r>
            <a:endParaRPr lang="en-US" altLang="zh-CN" dirty="0"/>
          </a:p>
          <a:p>
            <a:r>
              <a:rPr lang="zh-CN" altLang="en-US" dirty="0"/>
              <a:t>解决办法</a:t>
            </a:r>
            <a:endParaRPr lang="en-US" altLang="zh-CN" dirty="0"/>
          </a:p>
          <a:p>
            <a:pPr lvl="1"/>
            <a:r>
              <a:rPr lang="zh-CN" altLang="en-US" dirty="0"/>
              <a:t>作者</a:t>
            </a:r>
            <a:r>
              <a:rPr lang="zh-CN" altLang="en-US" dirty="0">
                <a:effectLst/>
                <a:latin typeface="Arial" panose="020B0604020202020204" pitchFamily="34" charset="0"/>
              </a:rPr>
              <a:t>提出了</a:t>
            </a:r>
            <a:r>
              <a:rPr lang="en-US" altLang="zh-CN" dirty="0">
                <a:effectLst/>
                <a:latin typeface="Arial" panose="020B0604020202020204" pitchFamily="34" charset="0"/>
              </a:rPr>
              <a:t>VMT</a:t>
            </a:r>
            <a:r>
              <a:rPr lang="zh-CN" altLang="en-US" dirty="0">
                <a:effectLst/>
                <a:latin typeface="Arial" panose="020B0604020202020204" pitchFamily="34" charset="0"/>
              </a:rPr>
              <a:t>，一个热感知的工作安排技术，增加了一个积极的，可调的组件，以实现对数据中心热输出的更大控制。</a:t>
            </a:r>
            <a:endParaRPr lang="en-US" altLang="zh-CN" dirty="0"/>
          </a:p>
          <a:p>
            <a:pPr marL="457200" lvl="1" indent="0">
              <a:buNone/>
            </a:pPr>
            <a:endParaRPr lang="zh-CN" altLang="en-US" dirty="0"/>
          </a:p>
        </p:txBody>
      </p:sp>
    </p:spTree>
    <p:extLst>
      <p:ext uri="{BB962C8B-B14F-4D97-AF65-F5344CB8AC3E}">
        <p14:creationId xmlns:p14="http://schemas.microsoft.com/office/powerpoint/2010/main" val="271157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90BAF-D7BD-4C78-9697-917C50F912DE}"/>
              </a:ext>
            </a:extLst>
          </p:cNvPr>
          <p:cNvSpPr>
            <a:spLocks noGrp="1"/>
          </p:cNvSpPr>
          <p:nvPr>
            <p:ph type="title"/>
          </p:nvPr>
        </p:nvSpPr>
        <p:spPr>
          <a:xfrm>
            <a:off x="838200" y="681037"/>
            <a:ext cx="10515600" cy="1325563"/>
          </a:xfrm>
        </p:spPr>
        <p:txBody>
          <a:bodyPr>
            <a:normAutofit fontScale="90000"/>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br>
              <a:rPr lang="zh-CN" altLang="en-US" dirty="0">
                <a:effectLst/>
                <a:latin typeface="Arial" panose="020B0604020202020204" pitchFamily="34" charset="0"/>
              </a:rPr>
            </a:br>
            <a:endParaRPr lang="en-US" altLang="zh-CN" dirty="0"/>
          </a:p>
        </p:txBody>
      </p:sp>
      <p:sp>
        <p:nvSpPr>
          <p:cNvPr id="3" name="内容占位符 2">
            <a:extLst>
              <a:ext uri="{FF2B5EF4-FFF2-40B4-BE49-F238E27FC236}">
                <a16:creationId xmlns:a16="http://schemas.microsoft.com/office/drawing/2014/main" id="{926055A4-07C4-4FB1-B41C-2FF53C842349}"/>
              </a:ext>
            </a:extLst>
          </p:cNvPr>
          <p:cNvSpPr>
            <a:spLocks noGrp="1"/>
          </p:cNvSpPr>
          <p:nvPr>
            <p:ph idx="1"/>
          </p:nvPr>
        </p:nvSpPr>
        <p:spPr/>
        <p:txBody>
          <a:bodyPr>
            <a:normAutofit/>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热时移</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可以在有限的温度范围内运行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绿色</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，但是许多数据中心工作负载的混合超出了该范围。虚拟熔化温度</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管理工作负载放置，以大大扩展部署相变材料的有用范围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绿色</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黄色</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endParaRPr lang="en-US" altLang="zh-CN" dirty="0"/>
          </a:p>
        </p:txBody>
      </p:sp>
      <p:pic>
        <p:nvPicPr>
          <p:cNvPr id="5" name="图片 4">
            <a:extLst>
              <a:ext uri="{FF2B5EF4-FFF2-40B4-BE49-F238E27FC236}">
                <a16:creationId xmlns:a16="http://schemas.microsoft.com/office/drawing/2014/main" id="{27C1F3BB-7385-411A-B9FF-E348944A9EA9}"/>
              </a:ext>
            </a:extLst>
          </p:cNvPr>
          <p:cNvPicPr>
            <a:picLocks noChangeAspect="1"/>
          </p:cNvPicPr>
          <p:nvPr/>
        </p:nvPicPr>
        <p:blipFill>
          <a:blip r:embed="rId2"/>
          <a:stretch>
            <a:fillRect/>
          </a:stretch>
        </p:blipFill>
        <p:spPr>
          <a:xfrm>
            <a:off x="3019796" y="1555291"/>
            <a:ext cx="4763165" cy="3296110"/>
          </a:xfrm>
          <a:prstGeom prst="rect">
            <a:avLst/>
          </a:prstGeom>
        </p:spPr>
      </p:pic>
    </p:spTree>
    <p:extLst>
      <p:ext uri="{BB962C8B-B14F-4D97-AF65-F5344CB8AC3E}">
        <p14:creationId xmlns:p14="http://schemas.microsoft.com/office/powerpoint/2010/main" val="386639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6D40-9395-40BE-A931-235D16B22CEE}"/>
              </a:ext>
            </a:extLst>
          </p:cNvPr>
          <p:cNvSpPr>
            <a:spLocks noGrp="1"/>
          </p:cNvSpPr>
          <p:nvPr>
            <p:ph type="title"/>
          </p:nvPr>
        </p:nvSpPr>
        <p:spPr/>
        <p:txBody>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zh-CN" altLang="en-US" dirty="0"/>
          </a:p>
        </p:txBody>
      </p:sp>
      <p:sp>
        <p:nvSpPr>
          <p:cNvPr id="3" name="内容占位符 2">
            <a:extLst>
              <a:ext uri="{FF2B5EF4-FFF2-40B4-BE49-F238E27FC236}">
                <a16:creationId xmlns:a16="http://schemas.microsoft.com/office/drawing/2014/main" id="{1D13DDE4-D54F-49D2-B6E5-D4AAA25EFBE4}"/>
              </a:ext>
            </a:extLst>
          </p:cNvPr>
          <p:cNvSpPr>
            <a:spLocks noGrp="1"/>
          </p:cNvSpPr>
          <p:nvPr>
            <p:ph idx="1"/>
          </p:nvPr>
        </p:nvSpPr>
        <p:spPr/>
        <p:txBody>
          <a:bodyPr>
            <a:normAutofit/>
          </a:bodyPr>
          <a:lstStyle/>
          <a:p>
            <a:pPr>
              <a:tabLst>
                <a:tab pos="226695" algn="l"/>
              </a:tabLst>
            </a:pPr>
            <a:endParaRPr lang="en-US" altLang="zh-CN" dirty="0"/>
          </a:p>
          <a:p>
            <a:pPr>
              <a:tabLst>
                <a:tab pos="226695" algn="l"/>
              </a:tabLs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积极管理工作负载布局，以控制数据中心内的温度分布，提高部分服务器的温度以融化蜡</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从而储存热量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同时降低其他服务器的温度以降低整个数据中心的峰值冷却负载。这就产生了一个</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虚拟</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熔化温度，虽然平均温度不能熔化蜡，但是我们可以从储存热量的一部分服务器子集中获取能量去融化它。</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让系统或操作员主动控制数据中心蜡的熔化和冷却周期。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tabLst>
                <a:tab pos="226695" algn="l"/>
              </a:tabLst>
            </a:pPr>
            <a:endParaRPr lang="zh-CN" altLang="zh-CN" dirty="0"/>
          </a:p>
        </p:txBody>
      </p:sp>
    </p:spTree>
    <p:extLst>
      <p:ext uri="{BB962C8B-B14F-4D97-AF65-F5344CB8AC3E}">
        <p14:creationId xmlns:p14="http://schemas.microsoft.com/office/powerpoint/2010/main" val="275877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6D40-9395-40BE-A931-235D16B22CEE}"/>
              </a:ext>
            </a:extLst>
          </p:cNvPr>
          <p:cNvSpPr>
            <a:spLocks noGrp="1"/>
          </p:cNvSpPr>
          <p:nvPr>
            <p:ph type="title"/>
          </p:nvPr>
        </p:nvSpPr>
        <p:spPr/>
        <p:txBody>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zh-CN" altLang="en-US" dirty="0"/>
          </a:p>
        </p:txBody>
      </p:sp>
      <p:sp>
        <p:nvSpPr>
          <p:cNvPr id="3" name="内容占位符 2">
            <a:extLst>
              <a:ext uri="{FF2B5EF4-FFF2-40B4-BE49-F238E27FC236}">
                <a16:creationId xmlns:a16="http://schemas.microsoft.com/office/drawing/2014/main" id="{1D13DDE4-D54F-49D2-B6E5-D4AAA25EFBE4}"/>
              </a:ext>
            </a:extLst>
          </p:cNvPr>
          <p:cNvSpPr>
            <a:spLocks noGrp="1"/>
          </p:cNvSpPr>
          <p:nvPr>
            <p:ph idx="1"/>
          </p:nvPr>
        </p:nvSpPr>
        <p:spPr/>
        <p:txBody>
          <a:bodyPr>
            <a:normAutofit/>
          </a:bodyPr>
          <a:lstStyle/>
          <a:p>
            <a:pPr>
              <a:tabLst>
                <a:tab pos="226695" algn="l"/>
              </a:tabLst>
            </a:pPr>
            <a:endParaRPr lang="en-US" altLang="zh-CN" sz="2800" dirty="0"/>
          </a:p>
          <a:p>
            <a:pPr>
              <a:tabLst>
                <a:tab pos="226695" algn="l"/>
              </a:tabLs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VMT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是一种技术，允许数据中心改变数据中心的表观熔化温度来熔化蜡，即使蜡通常不会熔化。</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tabLst>
                <a:tab pos="226695" algn="l"/>
              </a:tabLst>
            </a:pPr>
            <a:endParaRPr lang="en-US" altLang="zh-CN" sz="2800" dirty="0"/>
          </a:p>
          <a:p>
            <a:pPr>
              <a:tabLst>
                <a:tab pos="226695" algn="l"/>
              </a:tabLst>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作者介绍了两种调度算法来实现虚拟熔化温度</a:t>
            </a:r>
            <a:r>
              <a:rPr lang="en-US" altLang="zh-CN" sz="2800" kern="100" dirty="0">
                <a:effectLst/>
                <a:latin typeface="Times New Roman" panose="02020603050405020304" pitchFamily="18" charset="0"/>
                <a:ea typeface="宋体" panose="02010600030101010101" pitchFamily="2" charset="-122"/>
              </a:rPr>
              <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一种是热感知算法，它根据作业的热属性对作业进行分类和放置；另一种是蜡感知算法，它将作业从完全熔化的服务器上重新分配。</a:t>
            </a:r>
            <a:endPar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tabLst>
                <a:tab pos="226695" algn="l"/>
              </a:tabLst>
            </a:pPr>
            <a:endParaRPr lang="en-US" altLang="zh-CN" sz="2800" dirty="0"/>
          </a:p>
        </p:txBody>
      </p:sp>
    </p:spTree>
    <p:extLst>
      <p:ext uri="{BB962C8B-B14F-4D97-AF65-F5344CB8AC3E}">
        <p14:creationId xmlns:p14="http://schemas.microsoft.com/office/powerpoint/2010/main" val="71864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6D40-9395-40BE-A931-235D16B22CEE}"/>
              </a:ext>
            </a:extLst>
          </p:cNvPr>
          <p:cNvSpPr>
            <a:spLocks noGrp="1"/>
          </p:cNvSpPr>
          <p:nvPr>
            <p:ph type="title"/>
          </p:nvPr>
        </p:nvSpPr>
        <p:spPr/>
        <p:txBody>
          <a:bodyPr/>
          <a:lstStyle/>
          <a:p>
            <a:r>
              <a:rPr lang="zh-CN" altLang="en-US" dirty="0">
                <a:effectLst/>
                <a:latin typeface="Arial" panose="020B0604020202020204" pitchFamily="34" charset="0"/>
              </a:rPr>
              <a:t>虚拟熔化温度</a:t>
            </a:r>
            <a:r>
              <a:rPr lang="en-US" altLang="zh-CN" dirty="0">
                <a:effectLst/>
                <a:latin typeface="Arial" panose="020B0604020202020204" pitchFamily="34" charset="0"/>
              </a:rPr>
              <a:t>:</a:t>
            </a:r>
            <a:r>
              <a:rPr lang="zh-CN" altLang="en-US" dirty="0">
                <a:effectLst/>
                <a:latin typeface="Arial" panose="020B0604020202020204" pitchFamily="34" charset="0"/>
              </a:rPr>
              <a:t>管理服务器负载，利用相变材料将冷却开销降至最低</a:t>
            </a:r>
            <a:endParaRPr lang="zh-CN" altLang="en-US" dirty="0"/>
          </a:p>
        </p:txBody>
      </p:sp>
      <p:sp>
        <p:nvSpPr>
          <p:cNvPr id="3" name="内容占位符 2">
            <a:extLst>
              <a:ext uri="{FF2B5EF4-FFF2-40B4-BE49-F238E27FC236}">
                <a16:creationId xmlns:a16="http://schemas.microsoft.com/office/drawing/2014/main" id="{1D13DDE4-D54F-49D2-B6E5-D4AAA25EFBE4}"/>
              </a:ext>
            </a:extLst>
          </p:cNvPr>
          <p:cNvSpPr>
            <a:spLocks noGrp="1"/>
          </p:cNvSpPr>
          <p:nvPr>
            <p:ph idx="1"/>
          </p:nvPr>
        </p:nvSpPr>
        <p:spPr/>
        <p:txBody>
          <a:bodyPr>
            <a:normAutofit/>
          </a:bodyPr>
          <a:lstStyle/>
          <a:p>
            <a:pPr>
              <a:tabLst>
                <a:tab pos="226695" algn="l"/>
              </a:tabLst>
            </a:pPr>
            <a:r>
              <a:rPr lang="en-US" altLang="zh-CN" sz="2800" dirty="0"/>
              <a:t>VMT with Thermal Aware Job Placement</a:t>
            </a:r>
          </a:p>
          <a:p>
            <a:pPr>
              <a:tabLst>
                <a:tab pos="226695" algn="l"/>
              </a:tabLst>
            </a:pPr>
            <a:endParaRPr lang="en-US" altLang="zh-CN" dirty="0"/>
          </a:p>
          <a:p>
            <a:pPr>
              <a:tabLst>
                <a:tab pos="226695" algn="l"/>
              </a:tabLst>
            </a:pPr>
            <a:endParaRPr lang="en-US" altLang="zh-CN" sz="2800" dirty="0"/>
          </a:p>
          <a:p>
            <a:pPr>
              <a:tabLst>
                <a:tab pos="226695" algn="l"/>
              </a:tabLst>
            </a:pPr>
            <a:endParaRPr lang="en-US" altLang="zh-CN" dirty="0"/>
          </a:p>
          <a:p>
            <a:pPr>
              <a:tabLst>
                <a:tab pos="226695" algn="l"/>
              </a:tabLst>
            </a:pPr>
            <a:endParaRPr lang="en-US" altLang="zh-CN" sz="2800" dirty="0"/>
          </a:p>
          <a:p>
            <a:pPr>
              <a:tabLst>
                <a:tab pos="226695" algn="l"/>
              </a:tabLst>
            </a:pPr>
            <a:r>
              <a:rPr lang="en-US" altLang="zh-CN" sz="2800" dirty="0"/>
              <a:t>VMT with Wax Aware Job Placement</a:t>
            </a:r>
          </a:p>
          <a:p>
            <a:pPr>
              <a:tabLst>
                <a:tab pos="226695" algn="l"/>
              </a:tabLst>
            </a:pPr>
            <a:endParaRPr lang="en-US" altLang="zh-CN" sz="2800" dirty="0"/>
          </a:p>
        </p:txBody>
      </p:sp>
      <p:pic>
        <p:nvPicPr>
          <p:cNvPr id="5" name="图片 4">
            <a:extLst>
              <a:ext uri="{FF2B5EF4-FFF2-40B4-BE49-F238E27FC236}">
                <a16:creationId xmlns:a16="http://schemas.microsoft.com/office/drawing/2014/main" id="{A02DC022-4BFA-4A1B-95F9-200D504E1AA9}"/>
              </a:ext>
            </a:extLst>
          </p:cNvPr>
          <p:cNvPicPr>
            <a:picLocks noChangeAspect="1"/>
          </p:cNvPicPr>
          <p:nvPr/>
        </p:nvPicPr>
        <p:blipFill>
          <a:blip r:embed="rId2"/>
          <a:stretch>
            <a:fillRect/>
          </a:stretch>
        </p:blipFill>
        <p:spPr>
          <a:xfrm>
            <a:off x="7735893" y="1448629"/>
            <a:ext cx="4124901" cy="2276793"/>
          </a:xfrm>
          <a:prstGeom prst="rect">
            <a:avLst/>
          </a:prstGeom>
        </p:spPr>
      </p:pic>
      <p:pic>
        <p:nvPicPr>
          <p:cNvPr id="6" name="图片 5">
            <a:extLst>
              <a:ext uri="{FF2B5EF4-FFF2-40B4-BE49-F238E27FC236}">
                <a16:creationId xmlns:a16="http://schemas.microsoft.com/office/drawing/2014/main" id="{8449629B-F6F5-4F3F-98D0-402EA7A8C31E}"/>
              </a:ext>
            </a:extLst>
          </p:cNvPr>
          <p:cNvPicPr>
            <a:picLocks noChangeAspect="1"/>
          </p:cNvPicPr>
          <p:nvPr/>
        </p:nvPicPr>
        <p:blipFill>
          <a:blip r:embed="rId3"/>
          <a:stretch>
            <a:fillRect/>
          </a:stretch>
        </p:blipFill>
        <p:spPr>
          <a:xfrm>
            <a:off x="7364367" y="4187503"/>
            <a:ext cx="4496427" cy="2305372"/>
          </a:xfrm>
          <a:prstGeom prst="rect">
            <a:avLst/>
          </a:prstGeom>
        </p:spPr>
      </p:pic>
    </p:spTree>
    <p:extLst>
      <p:ext uri="{BB962C8B-B14F-4D97-AF65-F5344CB8AC3E}">
        <p14:creationId xmlns:p14="http://schemas.microsoft.com/office/powerpoint/2010/main" val="2958654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1210</Words>
  <Application>Microsoft Office PowerPoint</Application>
  <PresentationFormat>宽屏</PresentationFormat>
  <Paragraphs>128</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Times New Roman</vt:lpstr>
      <vt:lpstr>Office 主题​​</vt:lpstr>
      <vt:lpstr>数据中心技术能耗优化</vt:lpstr>
      <vt:lpstr>本次要综述的论文</vt:lpstr>
      <vt:lpstr>目录</vt:lpstr>
      <vt:lpstr>简介</vt:lpstr>
      <vt:lpstr>虚拟熔化温度:管理服务器负载，利用相变材料将冷却开销降至最低 </vt:lpstr>
      <vt:lpstr>虚拟熔化温度:管理服务器负载，利用相变材料将冷却开销降至最低 </vt:lpstr>
      <vt:lpstr>虚拟熔化温度:管理服务器负载，利用相变材料将冷却开销降至最低</vt:lpstr>
      <vt:lpstr>虚拟熔化温度:管理服务器负载，利用相变材料将冷却开销降至最低</vt:lpstr>
      <vt:lpstr>虚拟熔化温度:管理服务器负载，利用相变材料将冷却开销降至最低</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细粒度温水冷却，提高数据中心的经济性  </vt:lpstr>
      <vt:lpstr>热能发电:温水冷却数据中心的热能收集和回收  </vt:lpstr>
      <vt:lpstr>热能发电:温水冷却数据中心的热能收集和回收  </vt:lpstr>
      <vt:lpstr>热能发电:温水冷却数据中心的热能收集和回收  </vt:lpstr>
      <vt:lpstr>热能发电:温水冷却数据中心的热能收集和回收  </vt:lpstr>
      <vt:lpstr>热能发电:温水冷却数据中心的热能收集和回收  </vt:lpstr>
      <vt:lpstr>热能发电:温水冷却数据中心的热能收集和回收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数据中心技术能耗优化</dc:title>
  <dc:creator>yue yue</dc:creator>
  <cp:lastModifiedBy>yue yue</cp:lastModifiedBy>
  <cp:revision>297</cp:revision>
  <dcterms:created xsi:type="dcterms:W3CDTF">2020-12-18T06:17:07Z</dcterms:created>
  <dcterms:modified xsi:type="dcterms:W3CDTF">2020-12-25T05:20:42Z</dcterms:modified>
</cp:coreProperties>
</file>