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9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387" r:id="rId13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茗" initials="依茗" lastIdx="1" clrIdx="0">
    <p:extLst>
      <p:ext uri="{19B8F6BF-5375-455C-9EA6-DF929625EA0E}">
        <p15:presenceInfo xmlns:p15="http://schemas.microsoft.com/office/powerpoint/2012/main" userId="b5a324883529bb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4C0"/>
    <a:srgbClr val="C42505"/>
    <a:srgbClr val="71A551"/>
    <a:srgbClr val="004F91"/>
    <a:srgbClr val="CC3300"/>
    <a:srgbClr val="C9E3F1"/>
    <a:srgbClr val="BFCCF2"/>
    <a:srgbClr val="7F99E5"/>
    <a:srgbClr val="7E98E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105"/>
    <p:restoredTop sz="91676" autoAdjust="0"/>
  </p:normalViewPr>
  <p:slideViewPr>
    <p:cSldViewPr showGuides="1">
      <p:cViewPr varScale="1">
        <p:scale>
          <a:sx n="105" d="100"/>
          <a:sy n="105" d="100"/>
        </p:scale>
        <p:origin x="1386" y="96"/>
      </p:cViewPr>
      <p:guideLst>
        <p:guide orient="horz" pos="2215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46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95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10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9525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85775" y="908720"/>
            <a:ext cx="8229600" cy="863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37224"/>
            <a:ext cx="9144000" cy="791592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Viper: An Efficient Hybrid </a:t>
            </a:r>
            <a:r>
              <a:rPr lang="en-US" altLang="zh-CN" dirty="0" err="1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PMem</a:t>
            </a: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-DRAM</a:t>
            </a:r>
            <a:b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 Key-Value Store</a:t>
            </a:r>
            <a:endParaRPr lang="zh-CN" dirty="0">
              <a:solidFill>
                <a:srgbClr val="00206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6E4E3-D0BC-4F79-9DA4-416EF03CA808}"/>
              </a:ext>
            </a:extLst>
          </p:cNvPr>
          <p:cNvSpPr txBox="1"/>
          <p:nvPr/>
        </p:nvSpPr>
        <p:spPr>
          <a:xfrm>
            <a:off x="2771800" y="392498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孙依茗</a:t>
            </a:r>
            <a:endParaRPr lang="zh-CN" altLang="zh-CN" sz="2400" b="1" kern="1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99">
        <p:fade/>
      </p:transition>
    </mc:Choice>
    <mc:Fallback>
      <p:transition spd="med" advTm="559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8EE-1DE0-4DA7-A998-BE7C5B25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Core Operations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6BA60D0-B986-4958-9E6C-2449744B3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8229600" cy="39506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EECF2-D93B-40A2-9B7B-A02FA5CC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10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26C3AD-8ACE-4B2E-AE27-434BA3C4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0"/>
          <a:stretch/>
        </p:blipFill>
        <p:spPr>
          <a:xfrm>
            <a:off x="611560" y="3140968"/>
            <a:ext cx="3877072" cy="2033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575A56-FBDA-4D9B-AF11-52936ED1C8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40968"/>
            <a:ext cx="3444936" cy="20165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0FFA3DD-0A90-455F-8352-6F2BF6A12F96}"/>
              </a:ext>
            </a:extLst>
          </p:cNvPr>
          <p:cNvSpPr txBox="1"/>
          <p:nvPr/>
        </p:nvSpPr>
        <p:spPr>
          <a:xfrm>
            <a:off x="1712097" y="5482527"/>
            <a:ext cx="6028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million ops, Record: 16B key + 200B value</a:t>
            </a:r>
            <a:endParaRPr lang="zh-CN" alt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7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2788C-7534-4A92-83D4-C02B2BC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Storage Placement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E4757C-5288-4957-BB10-63D2B864E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2" y="2089516"/>
            <a:ext cx="7756976" cy="390783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77AA5-923C-48D5-BFAB-31D1C09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11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6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847174"/>
            <a:ext cx="8229600" cy="863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44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r>
              <a:rPr lang="en-US" altLang="zh-CN" sz="44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  <a:br>
              <a:rPr lang="en-US" altLang="zh-CN" sz="44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44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Q &amp;A</a:t>
            </a:r>
            <a:endParaRPr lang="zh-CN" altLang="en-US" sz="4400" dirty="0">
              <a:solidFill>
                <a:srgbClr val="00206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FC3E-D4A9-4331-A431-894B06C02CB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3452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52">
        <p:fade/>
      </p:transition>
    </mc:Choice>
    <mc:Fallback>
      <p:transition spd="med" advTm="95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6708C-B491-4297-B37C-2B547423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dirty="0"/>
              <a:t>Persistent Memory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C5AB11-BFB7-446D-BD42-61EA3D0C543C}"/>
              </a:ext>
            </a:extLst>
          </p:cNvPr>
          <p:cNvSpPr txBox="1"/>
          <p:nvPr/>
        </p:nvSpPr>
        <p:spPr>
          <a:xfrm>
            <a:off x="4735081" y="2145946"/>
            <a:ext cx="4041048" cy="381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PMem</a:t>
            </a:r>
            <a:r>
              <a:rPr lang="zh-CN" altLang="en-US" sz="3200" b="1" dirty="0">
                <a:solidFill>
                  <a:schemeClr val="tx1"/>
                </a:solidFill>
                <a:latin typeface="Cambria" panose="02040503050406030204" pitchFamily="18" charset="0"/>
              </a:rPr>
              <a:t>：</a:t>
            </a:r>
            <a:endParaRPr lang="en-US" altLang="zh-CN"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DRAM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相当的速度和字节寻址能力</a:t>
            </a:r>
            <a:endParaRPr lang="en-US" altLang="zh-CN" sz="21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具有与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相当的容量和非易失性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en-US" altLang="zh-CN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Optane DC Persistent Memory</a:t>
            </a:r>
            <a:r>
              <a:rPr lang="en-US" altLang="zh-CN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DIMM</a:t>
            </a:r>
            <a:endParaRPr lang="zh-CN" altLang="en-US" sz="21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9916BA3-391A-4D89-B05C-3F1AD49966D8}"/>
              </a:ext>
            </a:extLst>
          </p:cNvPr>
          <p:cNvGrpSpPr/>
          <p:nvPr/>
        </p:nvGrpSpPr>
        <p:grpSpPr>
          <a:xfrm>
            <a:off x="457200" y="2525296"/>
            <a:ext cx="3887668" cy="3059460"/>
            <a:chOff x="4739476" y="2672916"/>
            <a:chExt cx="3635534" cy="2757482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483A9C0C-17D9-471E-8239-EB18F0D4350A}"/>
                </a:ext>
              </a:extLst>
            </p:cNvPr>
            <p:cNvSpPr/>
            <p:nvPr/>
          </p:nvSpPr>
          <p:spPr bwMode="auto">
            <a:xfrm>
              <a:off x="5796136" y="2672916"/>
              <a:ext cx="1584176" cy="1512168"/>
            </a:xfrm>
            <a:prstGeom prst="triangle">
              <a:avLst>
                <a:gd name="adj" fmla="val 50470"/>
              </a:avLst>
            </a:prstGeom>
            <a:solidFill>
              <a:srgbClr val="7F99E5">
                <a:alpha val="50196"/>
              </a:srgbClr>
            </a:solidFill>
            <a:ln w="952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3A9CE8D-07E1-486C-BCC8-9C151F54B8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64188" y="3284984"/>
              <a:ext cx="648072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5DA055-7B54-4BDC-A5D4-4DE07A7937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34326" y="3711325"/>
              <a:ext cx="1107408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梯形 44">
              <a:extLst>
                <a:ext uri="{FF2B5EF4-FFF2-40B4-BE49-F238E27FC236}">
                  <a16:creationId xmlns:a16="http://schemas.microsoft.com/office/drawing/2014/main" id="{3C2DF1E4-D0CF-4ED8-AC98-D88A473F4969}"/>
                </a:ext>
              </a:extLst>
            </p:cNvPr>
            <p:cNvSpPr/>
            <p:nvPr/>
          </p:nvSpPr>
          <p:spPr bwMode="auto">
            <a:xfrm>
              <a:off x="5637585" y="4222537"/>
              <a:ext cx="1900890" cy="330807"/>
            </a:xfrm>
            <a:prstGeom prst="trapezoid">
              <a:avLst>
                <a:gd name="adj" fmla="val 47573"/>
              </a:avLst>
            </a:prstGeom>
            <a:solidFill>
              <a:srgbClr val="CC3300">
                <a:alpha val="50196"/>
              </a:srgbClr>
            </a:solidFill>
            <a:ln w="952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</a:endParaRPr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B8228B4C-18F3-446E-A414-7B143569D339}"/>
                </a:ext>
              </a:extLst>
            </p:cNvPr>
            <p:cNvSpPr/>
            <p:nvPr/>
          </p:nvSpPr>
          <p:spPr bwMode="auto">
            <a:xfrm>
              <a:off x="5440735" y="4589010"/>
              <a:ext cx="2330925" cy="415705"/>
            </a:xfrm>
            <a:prstGeom prst="trapezoid">
              <a:avLst>
                <a:gd name="adj" fmla="val 53143"/>
              </a:avLst>
            </a:prstGeom>
            <a:solidFill>
              <a:srgbClr val="BFCCF2"/>
            </a:solidFill>
            <a:ln w="952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</a:endParaRPr>
            </a:p>
          </p:txBody>
        </p:sp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ABB60B79-0709-4C07-AEBA-AB8B05B6C60A}"/>
                </a:ext>
              </a:extLst>
            </p:cNvPr>
            <p:cNvSpPr/>
            <p:nvPr/>
          </p:nvSpPr>
          <p:spPr bwMode="auto">
            <a:xfrm>
              <a:off x="5212825" y="5014693"/>
              <a:ext cx="2779816" cy="415705"/>
            </a:xfrm>
            <a:prstGeom prst="trapezoid">
              <a:avLst>
                <a:gd name="adj" fmla="val 53277"/>
              </a:avLst>
            </a:prstGeom>
            <a:solidFill>
              <a:srgbClr val="BFCCF2"/>
            </a:solidFill>
            <a:ln w="952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ADDDA0-6532-4816-BF36-B7EF14DE445D}"/>
                </a:ext>
              </a:extLst>
            </p:cNvPr>
            <p:cNvSpPr txBox="1"/>
            <p:nvPr/>
          </p:nvSpPr>
          <p:spPr>
            <a:xfrm>
              <a:off x="6332787" y="2983184"/>
              <a:ext cx="648072" cy="27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CPU</a:t>
              </a:r>
              <a:endPara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E53BD20-CE6C-4858-8A32-4E21948ABC96}"/>
                </a:ext>
              </a:extLst>
            </p:cNvPr>
            <p:cNvSpPr txBox="1"/>
            <p:nvPr/>
          </p:nvSpPr>
          <p:spPr>
            <a:xfrm>
              <a:off x="6260504" y="3371097"/>
              <a:ext cx="703858" cy="27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Cache</a:t>
              </a:r>
              <a:endPara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D584619-33D9-4B89-AA93-DA908AD83394}"/>
                </a:ext>
              </a:extLst>
            </p:cNvPr>
            <p:cNvSpPr txBox="1"/>
            <p:nvPr/>
          </p:nvSpPr>
          <p:spPr>
            <a:xfrm>
              <a:off x="6260504" y="3797170"/>
              <a:ext cx="831776" cy="27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DRAM </a:t>
              </a:r>
              <a:endPara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FCDB69D-DE1C-4023-816F-66F940853841}"/>
                </a:ext>
              </a:extLst>
            </p:cNvPr>
            <p:cNvSpPr txBox="1"/>
            <p:nvPr/>
          </p:nvSpPr>
          <p:spPr>
            <a:xfrm>
              <a:off x="6240935" y="4220956"/>
              <a:ext cx="671326" cy="27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PMem</a:t>
              </a:r>
              <a:r>
                <a:rPr lang="en-US" altLang="zh-CN" sz="1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35A426-F541-4318-953B-05026CEB8267}"/>
                </a:ext>
              </a:extLst>
            </p:cNvPr>
            <p:cNvSpPr txBox="1"/>
            <p:nvPr/>
          </p:nvSpPr>
          <p:spPr>
            <a:xfrm>
              <a:off x="6332787" y="4641817"/>
              <a:ext cx="530755" cy="27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SSD </a:t>
              </a:r>
              <a:endPara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A1EA68A-7928-4E11-9C82-045227B647F1}"/>
                </a:ext>
              </a:extLst>
            </p:cNvPr>
            <p:cNvSpPr txBox="1"/>
            <p:nvPr/>
          </p:nvSpPr>
          <p:spPr>
            <a:xfrm>
              <a:off x="6305914" y="5105164"/>
              <a:ext cx="557627" cy="27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HDD </a:t>
              </a:r>
              <a:endPara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CF54EE5-8DC9-4CCE-B9ED-5005D633076E}"/>
                </a:ext>
              </a:extLst>
            </p:cNvPr>
            <p:cNvCxnSpPr/>
            <p:nvPr/>
          </p:nvCxnSpPr>
          <p:spPr bwMode="auto">
            <a:xfrm>
              <a:off x="5155427" y="2791503"/>
              <a:ext cx="0" cy="24482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7C278A9-A3D9-44D4-A275-2B9E01799A94}"/>
                </a:ext>
              </a:extLst>
            </p:cNvPr>
            <p:cNvSpPr txBox="1"/>
            <p:nvPr/>
          </p:nvSpPr>
          <p:spPr>
            <a:xfrm>
              <a:off x="4739476" y="3501915"/>
              <a:ext cx="288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容量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BAFE3C5-2BB0-4F15-8CC2-0A5FDCDA8E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21022" y="2836135"/>
              <a:ext cx="10368" cy="235049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1E5C076-6A94-44B8-A560-AA2B5FA8DAFC}"/>
                </a:ext>
              </a:extLst>
            </p:cNvPr>
            <p:cNvSpPr txBox="1"/>
            <p:nvPr/>
          </p:nvSpPr>
          <p:spPr>
            <a:xfrm>
              <a:off x="7995126" y="3477198"/>
              <a:ext cx="379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速度</a:t>
              </a:r>
            </a:p>
          </p:txBody>
        </p:sp>
      </p:grp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0FF76DFA-F49A-495D-9393-E2F0AE8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64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862CA-CF7D-4956-8A73-1DDC1441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研究背景 </a:t>
            </a:r>
            <a:r>
              <a:rPr lang="en-US" altLang="zh-CN" sz="3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– Why </a:t>
            </a:r>
            <a:r>
              <a:rPr lang="en-US" altLang="zh-CN" sz="3600" dirty="0" err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Pmem</a:t>
            </a:r>
            <a:r>
              <a:rPr lang="en-US" altLang="zh-CN" sz="3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 for KVS?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41383-C9C4-4C7D-B695-CC1D536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46EDED-4131-4A46-8952-95BC525DA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3246342"/>
            <a:ext cx="1240532" cy="12405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4CA67E-1BCE-4CD4-A4D6-1913049D1650}"/>
              </a:ext>
            </a:extLst>
          </p:cNvPr>
          <p:cNvSpPr txBox="1"/>
          <p:nvPr/>
        </p:nvSpPr>
        <p:spPr>
          <a:xfrm>
            <a:off x="845312" y="4880286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fundamental storage layer</a:t>
            </a:r>
            <a:endParaRPr lang="zh-CN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5F051B-E275-4EEA-963A-CDD47F6B0989}"/>
              </a:ext>
            </a:extLst>
          </p:cNvPr>
          <p:cNvCxnSpPr/>
          <p:nvPr/>
        </p:nvCxnSpPr>
        <p:spPr bwMode="auto">
          <a:xfrm>
            <a:off x="3959932" y="3246342"/>
            <a:ext cx="0" cy="1240532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9C09865-A88A-4BFF-9484-D886E836FED8}"/>
              </a:ext>
            </a:extLst>
          </p:cNvPr>
          <p:cNvCxnSpPr/>
          <p:nvPr/>
        </p:nvCxnSpPr>
        <p:spPr bwMode="auto">
          <a:xfrm flipV="1">
            <a:off x="4391980" y="3246342"/>
            <a:ext cx="0" cy="1240532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15267FE-3C57-4C3C-ADFF-C4001F0ECBDA}"/>
              </a:ext>
            </a:extLst>
          </p:cNvPr>
          <p:cNvSpPr txBox="1"/>
          <p:nvPr/>
        </p:nvSpPr>
        <p:spPr>
          <a:xfrm>
            <a:off x="3221849" y="506495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raw I/O heavy</a:t>
            </a:r>
            <a:endParaRPr lang="zh-CN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1FB893-F447-4EB0-A00A-379D2AC2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96952"/>
            <a:ext cx="3181794" cy="17433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CE0D063-F341-45A2-BBEE-3459736AB4C0}"/>
              </a:ext>
            </a:extLst>
          </p:cNvPr>
          <p:cNvSpPr txBox="1"/>
          <p:nvPr/>
        </p:nvSpPr>
        <p:spPr>
          <a:xfrm>
            <a:off x="5662222" y="5071786"/>
            <a:ext cx="28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critical</a:t>
            </a:r>
            <a:endParaRPr lang="zh-CN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1176CD-1E18-4EC7-965E-277EDBE3271A}"/>
              </a:ext>
            </a:extLst>
          </p:cNvPr>
          <p:cNvSpPr txBox="1"/>
          <p:nvPr/>
        </p:nvSpPr>
        <p:spPr>
          <a:xfrm>
            <a:off x="2740953" y="2211667"/>
            <a:ext cx="43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 Stores</a:t>
            </a: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are…</a:t>
            </a:r>
            <a:endParaRPr lang="zh-CN" altLang="en-US" sz="28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8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E9BCE-4906-4D40-8294-B0004194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Viper</a:t>
            </a:r>
            <a:r>
              <a:rPr lang="zh-CN" altLang="en-US" dirty="0"/>
              <a:t> </a:t>
            </a:r>
            <a:r>
              <a:rPr lang="en-US" altLang="zh-CN" dirty="0"/>
              <a:t>Design Choices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EF324-A993-478E-98B3-D8839E4A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443502"/>
            <a:ext cx="7011104" cy="3097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Direct </a:t>
            </a:r>
            <a:r>
              <a:rPr lang="en-US" altLang="zh-CN" sz="3200" dirty="0" err="1"/>
              <a:t>PMem</a:t>
            </a:r>
            <a:r>
              <a:rPr lang="en-US" altLang="zh-CN" sz="3200" dirty="0"/>
              <a:t>-writes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Page-aligned storage segments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Uniform thread-to-DIMM distribution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D910D-2B8F-4597-8697-02851458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0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C6E98DC9-C854-44DB-9B7D-A678A3805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6"/>
          <a:stretch/>
        </p:blipFill>
        <p:spPr>
          <a:xfrm>
            <a:off x="797877" y="4113076"/>
            <a:ext cx="3056336" cy="23762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3923E2-BFA5-4AC0-8722-46CF5193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Viper</a:t>
            </a:r>
            <a:r>
              <a:rPr lang="zh-CN" altLang="en-US" dirty="0"/>
              <a:t> </a:t>
            </a:r>
            <a:r>
              <a:rPr lang="en-US" altLang="zh-CN" dirty="0"/>
              <a:t>Design Choices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122DB52-DE43-485F-9A5A-8B7A3ACFA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 r="48077"/>
          <a:stretch/>
        </p:blipFill>
        <p:spPr>
          <a:xfrm>
            <a:off x="613853" y="2309405"/>
            <a:ext cx="3240360" cy="208823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0B0DC-DD6F-4812-B19F-02996E72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AEE2DC-E86B-433D-9753-2DE4476E1223}"/>
              </a:ext>
            </a:extLst>
          </p:cNvPr>
          <p:cNvSpPr txBox="1"/>
          <p:nvPr/>
        </p:nvSpPr>
        <p:spPr>
          <a:xfrm>
            <a:off x="457200" y="1804754"/>
            <a:ext cx="470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使用不同数量的线程执行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字节的存储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3D5A2C-1866-4B56-A26E-2ECC5FB9387B}"/>
              </a:ext>
            </a:extLst>
          </p:cNvPr>
          <p:cNvSpPr txBox="1"/>
          <p:nvPr/>
        </p:nvSpPr>
        <p:spPr>
          <a:xfrm>
            <a:off x="4187926" y="2358794"/>
            <a:ext cx="4597522" cy="149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顺序写中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PMem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性能与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DRMA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十分接近（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Optane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内部缓冲的合并）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随机写中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PMem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的延迟升高的非常快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7DFEF3-A7DC-4DA3-9B27-B9DFBA111E8E}"/>
              </a:ext>
            </a:extLst>
          </p:cNvPr>
          <p:cNvGrpSpPr/>
          <p:nvPr/>
        </p:nvGrpSpPr>
        <p:grpSpPr>
          <a:xfrm>
            <a:off x="4644988" y="3952521"/>
            <a:ext cx="3816424" cy="2292704"/>
            <a:chOff x="4644008" y="4113076"/>
            <a:chExt cx="3816424" cy="2292704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58554159-CF9E-451F-AE45-4778FB8C0CA6}"/>
                </a:ext>
              </a:extLst>
            </p:cNvPr>
            <p:cNvSpPr/>
            <p:nvPr/>
          </p:nvSpPr>
          <p:spPr bwMode="auto">
            <a:xfrm>
              <a:off x="6341691" y="4113076"/>
              <a:ext cx="288032" cy="38878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83B2229-26CE-4273-AE75-1086D763B891}"/>
                </a:ext>
              </a:extLst>
            </p:cNvPr>
            <p:cNvSpPr txBox="1"/>
            <p:nvPr/>
          </p:nvSpPr>
          <p:spPr>
            <a:xfrm>
              <a:off x="4644008" y="4589857"/>
              <a:ext cx="3816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Viper</a:t>
              </a:r>
              <a:r>
                <a:rPr lang="zh-CN" altLang="en-US" dirty="0">
                  <a:solidFill>
                    <a:schemeClr val="tx1"/>
                  </a:solidFill>
                  <a:latin typeface="Cambria" panose="02040503050406030204" pitchFamily="18" charset="0"/>
                  <a:ea typeface="微软雅黑" panose="020B0503020204020204" pitchFamily="34" charset="-122"/>
                </a:rPr>
                <a:t>将数据直接写入</a:t>
              </a:r>
              <a:r>
                <a:rPr lang="en-US" altLang="zh-CN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PMem</a:t>
              </a:r>
              <a:r>
                <a:rPr lang="zh-CN" altLang="en-US" dirty="0">
                  <a:solidFill>
                    <a:schemeClr val="tx1"/>
                  </a:solidFill>
                  <a:latin typeface="Cambria" panose="02040503050406030204" pitchFamily="18" charset="0"/>
                  <a:ea typeface="微软雅黑" panose="020B0503020204020204" pitchFamily="34" charset="-122"/>
                </a:rPr>
                <a:t>而不需要</a:t>
              </a:r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DRAM</a:t>
              </a:r>
              <a:r>
                <a:rPr lang="zh-CN" altLang="en-US" dirty="0">
                  <a:solidFill>
                    <a:schemeClr val="tx1"/>
                  </a:solidFill>
                  <a:latin typeface="Cambria" panose="02040503050406030204" pitchFamily="18" charset="0"/>
                  <a:ea typeface="微软雅黑" panose="020B0503020204020204" pitchFamily="34" charset="-122"/>
                </a:rPr>
                <a:t>作为缓冲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2FF73D-0E95-4A86-A0F6-8BBCB9179009}"/>
                </a:ext>
              </a:extLst>
            </p:cNvPr>
            <p:cNvSpPr/>
            <p:nvPr/>
          </p:nvSpPr>
          <p:spPr bwMode="auto">
            <a:xfrm>
              <a:off x="4767783" y="5451673"/>
              <a:ext cx="3578340" cy="954107"/>
            </a:xfrm>
            <a:prstGeom prst="rect">
              <a:avLst/>
            </a:prstGeom>
            <a:solidFill>
              <a:srgbClr val="C9E3F1"/>
            </a:solidFill>
            <a:ln w="635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C3300"/>
                  </a:solidFill>
                  <a:latin typeface="+mn-lt"/>
                </a:rPr>
                <a:t>Direct (Sequential) </a:t>
              </a:r>
              <a:r>
                <a:rPr lang="en-US" altLang="zh-CN" sz="2800" dirty="0" err="1">
                  <a:solidFill>
                    <a:srgbClr val="CC3300"/>
                  </a:solidFill>
                  <a:latin typeface="+mn-lt"/>
                </a:rPr>
                <a:t>PMem</a:t>
              </a:r>
              <a:r>
                <a:rPr lang="en-US" altLang="zh-CN" sz="2800" dirty="0">
                  <a:solidFill>
                    <a:srgbClr val="CC3300"/>
                  </a:solidFill>
                  <a:latin typeface="+mn-lt"/>
                </a:rPr>
                <a:t>-writes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47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50A8-BBFE-4133-92E3-C98477B4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Viper</a:t>
            </a:r>
            <a:r>
              <a:rPr lang="zh-CN" altLang="en-US" dirty="0"/>
              <a:t> </a:t>
            </a:r>
            <a:r>
              <a:rPr lang="en-US" altLang="zh-CN" dirty="0"/>
              <a:t>Design Choices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05B8BCD-9AE5-41B8-87A6-403FB1BEF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6" y="3068960"/>
            <a:ext cx="3944863" cy="25868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51379-AA04-4332-B179-C20596B7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271D2E-66E5-493B-9A47-0FC1D4D45418}"/>
              </a:ext>
            </a:extLst>
          </p:cNvPr>
          <p:cNvSpPr txBox="1"/>
          <p:nvPr/>
        </p:nvSpPr>
        <p:spPr>
          <a:xfrm>
            <a:off x="899592" y="2030643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每个线程执行</a:t>
            </a:r>
            <a:r>
              <a:rPr lang="en-US" altLang="zh-CN" dirty="0">
                <a:solidFill>
                  <a:schemeClr val="tx1"/>
                </a:solidFill>
              </a:rPr>
              <a:t>4KB</a:t>
            </a:r>
            <a:r>
              <a:rPr lang="zh-CN" altLang="en-US" dirty="0">
                <a:solidFill>
                  <a:schemeClr val="tx1"/>
                </a:solidFill>
              </a:rPr>
              <a:t>的顺序写，改变写入的对齐方式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B49B79-23D8-48E7-B7F3-E7AD4A34ECDB}"/>
              </a:ext>
            </a:extLst>
          </p:cNvPr>
          <p:cNvSpPr txBox="1"/>
          <p:nvPr/>
        </p:nvSpPr>
        <p:spPr>
          <a:xfrm>
            <a:off x="4610413" y="1898511"/>
            <a:ext cx="3849290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4KB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对齐写入（偏移量为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）延迟最低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2KB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偏移量的延迟高出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18%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，需要访问两个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DIMM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来写入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4KB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7F9FB1-E96B-4106-8597-6869E12650CF}"/>
              </a:ext>
            </a:extLst>
          </p:cNvPr>
          <p:cNvGrpSpPr/>
          <p:nvPr/>
        </p:nvGrpSpPr>
        <p:grpSpPr>
          <a:xfrm>
            <a:off x="4881363" y="4307794"/>
            <a:ext cx="3578340" cy="1464412"/>
            <a:chOff x="4840553" y="4113076"/>
            <a:chExt cx="3578340" cy="1464412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327562D0-700E-4160-89EE-46B6D01F135D}"/>
                </a:ext>
              </a:extLst>
            </p:cNvPr>
            <p:cNvSpPr/>
            <p:nvPr/>
          </p:nvSpPr>
          <p:spPr bwMode="auto">
            <a:xfrm>
              <a:off x="6341691" y="4113076"/>
              <a:ext cx="288032" cy="38878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6271DF-FE69-4BD5-B1B3-C03CE259F195}"/>
                </a:ext>
              </a:extLst>
            </p:cNvPr>
            <p:cNvSpPr/>
            <p:nvPr/>
          </p:nvSpPr>
          <p:spPr bwMode="auto">
            <a:xfrm>
              <a:off x="4840553" y="4623381"/>
              <a:ext cx="3578340" cy="954107"/>
            </a:xfrm>
            <a:prstGeom prst="rect">
              <a:avLst/>
            </a:prstGeom>
            <a:solidFill>
              <a:srgbClr val="C9E3F1"/>
            </a:solidFill>
            <a:ln w="635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C3300"/>
                  </a:solidFill>
                  <a:latin typeface="+mn-lt"/>
                </a:rPr>
                <a:t>Page-aligned storage segments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29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B8692-3693-49B7-8356-222266B2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Viper</a:t>
            </a:r>
            <a:r>
              <a:rPr lang="zh-CN" altLang="en-US" dirty="0"/>
              <a:t> </a:t>
            </a:r>
            <a:r>
              <a:rPr lang="en-US" altLang="zh-CN" dirty="0"/>
              <a:t>Design Choices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AAC0E5F-F67C-49D2-91B9-30D012C9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0" y="2276872"/>
            <a:ext cx="4752528" cy="309973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E8504C-193B-4B8F-A948-EF039F81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BB9956-0E94-409B-87EF-6A1CB572A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44824"/>
            <a:ext cx="3139207" cy="252096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0BD62C1-7B65-4966-BF27-5E29146ED733}"/>
              </a:ext>
            </a:extLst>
          </p:cNvPr>
          <p:cNvGrpSpPr/>
          <p:nvPr/>
        </p:nvGrpSpPr>
        <p:grpSpPr>
          <a:xfrm>
            <a:off x="4977288" y="4654420"/>
            <a:ext cx="3578340" cy="1464412"/>
            <a:chOff x="4840553" y="4113076"/>
            <a:chExt cx="3578340" cy="1464412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DA527C9F-E720-40D5-88E9-E2927174157C}"/>
                </a:ext>
              </a:extLst>
            </p:cNvPr>
            <p:cNvSpPr/>
            <p:nvPr/>
          </p:nvSpPr>
          <p:spPr bwMode="auto">
            <a:xfrm>
              <a:off x="6341691" y="4113076"/>
              <a:ext cx="288032" cy="38878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FFD163-5BAE-4E7C-945A-AC0052312B95}"/>
                </a:ext>
              </a:extLst>
            </p:cNvPr>
            <p:cNvSpPr/>
            <p:nvPr/>
          </p:nvSpPr>
          <p:spPr bwMode="auto">
            <a:xfrm>
              <a:off x="4840553" y="4623381"/>
              <a:ext cx="3578340" cy="954107"/>
            </a:xfrm>
            <a:prstGeom prst="rect">
              <a:avLst/>
            </a:prstGeom>
            <a:solidFill>
              <a:srgbClr val="C9E3F1"/>
            </a:solidFill>
            <a:ln w="635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C3300"/>
                  </a:solidFill>
                  <a:latin typeface="+mn-lt"/>
                </a:rPr>
                <a:t>Uniform thread-to-DIMM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88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CF8C8-CDDF-482D-9411-3D4BDA02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Viper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6DD7B-5324-4967-BD25-777B42D0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7389FE-8ABA-4B74-88A3-E4741F3FE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98" y="1700213"/>
            <a:ext cx="5865403" cy="25205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E16A584-2E07-4F6E-A7A8-0E4A76447371}"/>
              </a:ext>
            </a:extLst>
          </p:cNvPr>
          <p:cNvSpPr txBox="1"/>
          <p:nvPr/>
        </p:nvSpPr>
        <p:spPr>
          <a:xfrm>
            <a:off x="1783314" y="422881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C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Volatile &lt;key, offset&gt;</a:t>
            </a:r>
            <a:endParaRPr lang="zh-CN" altLang="en-US" dirty="0">
              <a:solidFill>
                <a:srgbClr val="CC33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186203-A4AE-4002-96F0-260617D50E15}"/>
              </a:ext>
            </a:extLst>
          </p:cNvPr>
          <p:cNvSpPr txBox="1"/>
          <p:nvPr/>
        </p:nvSpPr>
        <p:spPr>
          <a:xfrm>
            <a:off x="4663634" y="4228810"/>
            <a:ext cx="3115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C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Persistent &lt;key, value&gt;</a:t>
            </a:r>
            <a:endParaRPr lang="zh-CN" altLang="en-US" dirty="0">
              <a:solidFill>
                <a:srgbClr val="CC3300"/>
              </a:solidFill>
              <a:latin typeface="Cambria" panose="020405030504060302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0707E9C-8F60-42AD-B0B5-45CB4ED7D2D4}"/>
              </a:ext>
            </a:extLst>
          </p:cNvPr>
          <p:cNvGrpSpPr/>
          <p:nvPr/>
        </p:nvGrpSpPr>
        <p:grpSpPr>
          <a:xfrm>
            <a:off x="1690811" y="4005064"/>
            <a:ext cx="5945646" cy="2222980"/>
            <a:chOff x="1690811" y="4005064"/>
            <a:chExt cx="5945646" cy="222298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4FD9172-3A0F-4E12-9EA9-0BD579B317AA}"/>
                </a:ext>
              </a:extLst>
            </p:cNvPr>
            <p:cNvGrpSpPr/>
            <p:nvPr/>
          </p:nvGrpSpPr>
          <p:grpSpPr>
            <a:xfrm>
              <a:off x="1690811" y="4005064"/>
              <a:ext cx="5945646" cy="1814870"/>
              <a:chOff x="1690811" y="4005064"/>
              <a:chExt cx="5945646" cy="181487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5CE67D6-880B-4935-AB66-CCE31CBEB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811" y="4636920"/>
                <a:ext cx="5945646" cy="1183014"/>
              </a:xfrm>
              <a:prstGeom prst="rect">
                <a:avLst/>
              </a:prstGeom>
            </p:spPr>
          </p:pic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5CE165F-57B7-43EE-BBD7-156E0BBE84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345351" y="4005064"/>
                <a:ext cx="2010625" cy="711972"/>
              </a:xfrm>
              <a:prstGeom prst="line">
                <a:avLst/>
              </a:prstGeom>
              <a:noFill/>
              <a:ln w="38100">
                <a:solidFill>
                  <a:srgbClr val="004F91"/>
                </a:solidFill>
                <a:headEnd type="none" w="med" len="med"/>
                <a:tailEnd type="none" w="med" len="med"/>
              </a:ln>
            </p:spPr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51A8B2D6-72C3-4B20-9E03-D5617A4A07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55597" y="4005064"/>
                <a:ext cx="2343654" cy="726812"/>
              </a:xfrm>
              <a:prstGeom prst="straightConnector1">
                <a:avLst/>
              </a:prstGeom>
              <a:noFill/>
              <a:ln w="38100">
                <a:solidFill>
                  <a:srgbClr val="004F91"/>
                </a:solidFill>
                <a:headEnd type="none" w="med" len="med"/>
                <a:tailEnd type="none" w="med" len="med"/>
              </a:ln>
            </p:spPr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CCDBAD-6A41-43D3-B118-788E502BCFF6}"/>
                </a:ext>
              </a:extLst>
            </p:cNvPr>
            <p:cNvSpPr txBox="1"/>
            <p:nvPr/>
          </p:nvSpPr>
          <p:spPr>
            <a:xfrm>
              <a:off x="3269291" y="5827934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200Byte</a:t>
              </a:r>
              <a:r>
                <a:rPr lang="zh-CN" alt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大小固定的记录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23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A4652-B627-4CBF-9675-D4FBA853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Viper Client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A73E8BF-6DFB-4640-B611-1E5FE237E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7" y="3045073"/>
            <a:ext cx="3176757" cy="25922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CD52B-ACFF-4943-B754-24D0706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BAA723-77BA-4D73-B40E-C37B98B39C6C}"/>
              </a:ext>
            </a:extLst>
          </p:cNvPr>
          <p:cNvSpPr/>
          <p:nvPr/>
        </p:nvSpPr>
        <p:spPr bwMode="auto">
          <a:xfrm>
            <a:off x="4067944" y="2042658"/>
            <a:ext cx="1008112" cy="469167"/>
          </a:xfrm>
          <a:prstGeom prst="rect">
            <a:avLst/>
          </a:prstGeom>
          <a:noFill/>
          <a:ln w="19050">
            <a:solidFill>
              <a:srgbClr val="004F91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</a:rPr>
              <a:t>Viper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B01327F-A527-4588-9E2F-434ED9F4718C}"/>
              </a:ext>
            </a:extLst>
          </p:cNvPr>
          <p:cNvGrpSpPr/>
          <p:nvPr/>
        </p:nvGrpSpPr>
        <p:grpSpPr>
          <a:xfrm>
            <a:off x="5245793" y="3173166"/>
            <a:ext cx="3185831" cy="2336101"/>
            <a:chOff x="5274603" y="2943184"/>
            <a:chExt cx="3185831" cy="23361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3B3DE27-BDA3-4D59-8260-92E0AEA6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141" y="4335460"/>
              <a:ext cx="3176757" cy="4797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F239E97-0E19-49D1-B88C-7299E9AC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677" y="3871368"/>
              <a:ext cx="3176757" cy="47973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62B2057-196A-4A02-AE25-383ECE00D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140" y="3407276"/>
              <a:ext cx="3176757" cy="47973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263EA58-B18E-46C1-90E4-91B1ED2B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03" y="2943184"/>
              <a:ext cx="3176757" cy="47973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A0A421D-6D80-484E-A7E5-5BEA100F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409" y="4799550"/>
              <a:ext cx="3176757" cy="479735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70DC0BA-B449-4DF1-8CB0-5A83FB2EFF40}"/>
              </a:ext>
            </a:extLst>
          </p:cNvPr>
          <p:cNvSpPr/>
          <p:nvPr/>
        </p:nvSpPr>
        <p:spPr bwMode="auto">
          <a:xfrm>
            <a:off x="5331384" y="3215248"/>
            <a:ext cx="2993140" cy="344853"/>
          </a:xfrm>
          <a:prstGeom prst="rect">
            <a:avLst/>
          </a:prstGeom>
          <a:noFill/>
          <a:ln w="22225">
            <a:solidFill>
              <a:srgbClr val="C42505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F4756F-8625-477D-B121-DC54124C2254}"/>
              </a:ext>
            </a:extLst>
          </p:cNvPr>
          <p:cNvSpPr/>
          <p:nvPr/>
        </p:nvSpPr>
        <p:spPr bwMode="auto">
          <a:xfrm>
            <a:off x="5331384" y="3679338"/>
            <a:ext cx="2993140" cy="344853"/>
          </a:xfrm>
          <a:prstGeom prst="rect">
            <a:avLst/>
          </a:prstGeom>
          <a:noFill/>
          <a:ln w="22225">
            <a:solidFill>
              <a:srgbClr val="71A551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65318A-F4B6-40D4-9385-65C5A4658DC2}"/>
              </a:ext>
            </a:extLst>
          </p:cNvPr>
          <p:cNvSpPr/>
          <p:nvPr/>
        </p:nvSpPr>
        <p:spPr bwMode="auto">
          <a:xfrm>
            <a:off x="5335279" y="4144694"/>
            <a:ext cx="2996630" cy="344853"/>
          </a:xfrm>
          <a:prstGeom prst="rect">
            <a:avLst/>
          </a:prstGeom>
          <a:noFill/>
          <a:ln w="22225">
            <a:solidFill>
              <a:srgbClr val="4B84C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57926B0-5948-48E9-9966-0AD7639037E2}"/>
              </a:ext>
            </a:extLst>
          </p:cNvPr>
          <p:cNvGrpSpPr/>
          <p:nvPr/>
        </p:nvGrpSpPr>
        <p:grpSpPr>
          <a:xfrm>
            <a:off x="3751102" y="3032121"/>
            <a:ext cx="4573422" cy="521681"/>
            <a:chOff x="3779912" y="2802139"/>
            <a:chExt cx="4573422" cy="52168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FF1781D-5C7D-4EDB-BB23-C3C1F5DA55C8}"/>
                </a:ext>
              </a:extLst>
            </p:cNvPr>
            <p:cNvSpPr txBox="1"/>
            <p:nvPr/>
          </p:nvSpPr>
          <p:spPr>
            <a:xfrm>
              <a:off x="7884367" y="2985266"/>
              <a:ext cx="46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# 1</a:t>
              </a:r>
              <a:endParaRPr lang="zh-CN" alt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260F473-9AA4-4C60-8592-63E90C4D9812}"/>
                </a:ext>
              </a:extLst>
            </p:cNvPr>
            <p:cNvCxnSpPr/>
            <p:nvPr/>
          </p:nvCxnSpPr>
          <p:spPr bwMode="auto">
            <a:xfrm>
              <a:off x="3779912" y="3140968"/>
              <a:ext cx="40324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80D65FE-B1DE-4964-BCE2-1A14980569AD}"/>
                </a:ext>
              </a:extLst>
            </p:cNvPr>
            <p:cNvSpPr txBox="1"/>
            <p:nvPr/>
          </p:nvSpPr>
          <p:spPr>
            <a:xfrm>
              <a:off x="3844618" y="2802139"/>
              <a:ext cx="152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put(key, value)</a:t>
              </a:r>
              <a:endParaRPr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632381-ECE9-4AE2-B031-18C03EAFFB36}"/>
              </a:ext>
            </a:extLst>
          </p:cNvPr>
          <p:cNvGrpSpPr/>
          <p:nvPr/>
        </p:nvGrpSpPr>
        <p:grpSpPr>
          <a:xfrm>
            <a:off x="2734578" y="2420888"/>
            <a:ext cx="5632741" cy="1175824"/>
            <a:chOff x="2734578" y="2420888"/>
            <a:chExt cx="5632741" cy="117582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DC887A-6E24-447C-AE04-0C878BE7199C}"/>
                </a:ext>
              </a:extLst>
            </p:cNvPr>
            <p:cNvSpPr txBox="1"/>
            <p:nvPr/>
          </p:nvSpPr>
          <p:spPr>
            <a:xfrm>
              <a:off x="7812761" y="3227380"/>
              <a:ext cx="554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full</a:t>
              </a:r>
              <a:endParaRPr lang="zh-CN" altLang="en-US" sz="18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6E9765E-366D-41EA-88CE-C833D7A799A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15816" y="2420888"/>
              <a:ext cx="1080120" cy="752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A836ED-31D3-44C1-A426-C60AF820525F}"/>
                </a:ext>
              </a:extLst>
            </p:cNvPr>
            <p:cNvSpPr txBox="1"/>
            <p:nvPr/>
          </p:nvSpPr>
          <p:spPr>
            <a:xfrm rot="19448797">
              <a:off x="2734578" y="2509134"/>
              <a:ext cx="1157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VBlock</a:t>
              </a:r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 full</a:t>
              </a:r>
              <a:endParaRPr lang="zh-CN" altLang="en-US" sz="1600" dirty="0">
                <a:latin typeface="Cambria" panose="020405030504060302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65AF3A4-F934-4D91-BCBF-CF60003D0B73}"/>
              </a:ext>
            </a:extLst>
          </p:cNvPr>
          <p:cNvSpPr txBox="1"/>
          <p:nvPr/>
        </p:nvSpPr>
        <p:spPr>
          <a:xfrm>
            <a:off x="6343390" y="3672073"/>
            <a:ext cx="5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# 2</a:t>
            </a:r>
            <a:endParaRPr lang="zh-CN" altLang="en-US" sz="1800" dirty="0">
              <a:latin typeface="Cambria" panose="020405030504060302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DC54298-EA95-453E-9AEE-76C43946434F}"/>
              </a:ext>
            </a:extLst>
          </p:cNvPr>
          <p:cNvSpPr txBox="1"/>
          <p:nvPr/>
        </p:nvSpPr>
        <p:spPr>
          <a:xfrm>
            <a:off x="5812890" y="4119986"/>
            <a:ext cx="5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# 3</a:t>
            </a:r>
            <a:endParaRPr lang="zh-CN" altLang="en-US" sz="1800" dirty="0">
              <a:latin typeface="Cambria" panose="020405030504060302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F1C570A-1B65-4462-95A4-861B21ED34C3}"/>
              </a:ext>
            </a:extLst>
          </p:cNvPr>
          <p:cNvGrpSpPr/>
          <p:nvPr/>
        </p:nvGrpSpPr>
        <p:grpSpPr>
          <a:xfrm>
            <a:off x="3390538" y="3287171"/>
            <a:ext cx="4933986" cy="1691467"/>
            <a:chOff x="3419348" y="3057189"/>
            <a:chExt cx="4933986" cy="169146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2966656-5667-456D-81A6-9973C92E15B2}"/>
                </a:ext>
              </a:extLst>
            </p:cNvPr>
            <p:cNvGrpSpPr/>
            <p:nvPr/>
          </p:nvGrpSpPr>
          <p:grpSpPr>
            <a:xfrm>
              <a:off x="3808374" y="3293217"/>
              <a:ext cx="4544960" cy="1455439"/>
              <a:chOff x="3808374" y="3293217"/>
              <a:chExt cx="4544960" cy="1455439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D84360B-3DA3-45EC-B133-1AF8B73F01BB}"/>
                  </a:ext>
                </a:extLst>
              </p:cNvPr>
              <p:cNvSpPr/>
              <p:nvPr/>
            </p:nvSpPr>
            <p:spPr bwMode="auto">
              <a:xfrm>
                <a:off x="5360194" y="4378802"/>
                <a:ext cx="2993140" cy="344853"/>
              </a:xfrm>
              <a:prstGeom prst="rect">
                <a:avLst/>
              </a:prstGeom>
              <a:noFill/>
              <a:ln w="22225">
                <a:solidFill>
                  <a:srgbClr val="C42505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276225" marR="0" indent="-276225" algn="l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rgbClr val="FF3300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BDDFD99-1B48-495D-9BE4-4E8EAA62118F}"/>
                  </a:ext>
                </a:extLst>
              </p:cNvPr>
              <p:cNvSpPr txBox="1"/>
              <p:nvPr/>
            </p:nvSpPr>
            <p:spPr>
              <a:xfrm>
                <a:off x="6372200" y="4379324"/>
                <a:ext cx="57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# 1</a:t>
                </a:r>
                <a:endParaRPr lang="zh-CN" altLang="en-US" sz="1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5C284238-B14E-49AD-8832-927046861E39}"/>
                  </a:ext>
                </a:extLst>
              </p:cNvPr>
              <p:cNvSpPr/>
              <p:nvPr/>
            </p:nvSpPr>
            <p:spPr bwMode="auto">
              <a:xfrm>
                <a:off x="3808374" y="3293217"/>
                <a:ext cx="2559289" cy="1362673"/>
              </a:xfrm>
              <a:custGeom>
                <a:avLst/>
                <a:gdLst>
                  <a:gd name="connsiteX0" fmla="*/ 0 w 3009900"/>
                  <a:gd name="connsiteY0" fmla="*/ 0 h 1362673"/>
                  <a:gd name="connsiteX1" fmla="*/ 1104900 w 3009900"/>
                  <a:gd name="connsiteY1" fmla="*/ 1272540 h 1362673"/>
                  <a:gd name="connsiteX2" fmla="*/ 3009900 w 3009900"/>
                  <a:gd name="connsiteY2" fmla="*/ 1257300 h 1362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9900" h="1362673">
                    <a:moveTo>
                      <a:pt x="0" y="0"/>
                    </a:moveTo>
                    <a:cubicBezTo>
                      <a:pt x="301625" y="531495"/>
                      <a:pt x="603250" y="1062990"/>
                      <a:pt x="1104900" y="1272540"/>
                    </a:cubicBezTo>
                    <a:cubicBezTo>
                      <a:pt x="1606550" y="1482090"/>
                      <a:pt x="2659380" y="1261110"/>
                      <a:pt x="3009900" y="12573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E9730B3-6282-4754-8E2A-22A8FD0A0C4D}"/>
                </a:ext>
              </a:extLst>
            </p:cNvPr>
            <p:cNvSpPr txBox="1"/>
            <p:nvPr/>
          </p:nvSpPr>
          <p:spPr>
            <a:xfrm>
              <a:off x="3421953" y="3057189"/>
              <a:ext cx="217071" cy="2571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F09BA06-ABC9-4F43-8133-0E1B9BA2DB36}"/>
                </a:ext>
              </a:extLst>
            </p:cNvPr>
            <p:cNvSpPr txBox="1"/>
            <p:nvPr/>
          </p:nvSpPr>
          <p:spPr>
            <a:xfrm>
              <a:off x="3419348" y="3337387"/>
              <a:ext cx="217071" cy="2571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6C40CAA9-7D01-409B-A043-B00B2194B8BE}"/>
              </a:ext>
            </a:extLst>
          </p:cNvPr>
          <p:cNvSpPr txBox="1"/>
          <p:nvPr/>
        </p:nvSpPr>
        <p:spPr>
          <a:xfrm>
            <a:off x="6357833" y="2761199"/>
            <a:ext cx="1052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VBlock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5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mp0wlke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63500">
          <a:solidFill>
            <a:srgbClr val="FF0000"/>
          </a:solidFill>
        </a:ln>
      </a:spPr>
      <a:bodyPr vert="horz" wrap="square" lIns="91440" tIns="45720" rIns="91440" bIns="45720" numCol="1" rtlCol="0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noFill/>
        <a:ln w="38100">
          <a:solidFill>
            <a:schemeClr val="tx1"/>
          </a:solidFill>
          <a:tailEnd type="triangle"/>
        </a:ln>
      </a:spPr>
      <a:bodyPr/>
      <a:lstStyle/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276</Words>
  <Application>Microsoft Office PowerPoint</Application>
  <PresentationFormat>全屏显示(4:3)</PresentationFormat>
  <Paragraphs>68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微软雅黑</vt:lpstr>
      <vt:lpstr>Arial</vt:lpstr>
      <vt:lpstr>Calibri</vt:lpstr>
      <vt:lpstr>Cambria</vt:lpstr>
      <vt:lpstr>Comic Sans MS</vt:lpstr>
      <vt:lpstr>Lucida Sans</vt:lpstr>
      <vt:lpstr>Tahoma</vt:lpstr>
      <vt:lpstr>Times</vt:lpstr>
      <vt:lpstr>Times New Roman</vt:lpstr>
      <vt:lpstr>Wingdings</vt:lpstr>
      <vt:lpstr>1_自定义设计方案</vt:lpstr>
      <vt:lpstr>Viper: An Efficient Hybrid PMem-DRAM  Key-Value Store</vt:lpstr>
      <vt:lpstr>研究背景 — Persistent Memory</vt:lpstr>
      <vt:lpstr>研究背景 – Why Pmem for KVS?</vt:lpstr>
      <vt:lpstr>Viper Design Choices</vt:lpstr>
      <vt:lpstr>Viper Design Choices</vt:lpstr>
      <vt:lpstr>Viper Design Choices</vt:lpstr>
      <vt:lpstr>Viper Design Choices</vt:lpstr>
      <vt:lpstr>Viper Design</vt:lpstr>
      <vt:lpstr>Viper Client</vt:lpstr>
      <vt:lpstr>Evaluation: Core Operations</vt:lpstr>
      <vt:lpstr>Evaluation: Storage Placement</vt:lpstr>
      <vt:lpstr>谢谢! Q &amp;A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依茗</cp:lastModifiedBy>
  <cp:revision>858</cp:revision>
  <dcterms:created xsi:type="dcterms:W3CDTF">2007-06-21T01:14:00Z</dcterms:created>
  <dcterms:modified xsi:type="dcterms:W3CDTF">2021-12-17T02:02:09Z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6F32F12D21074383B2FF68EC7C989CC3</vt:lpwstr>
  </property>
</Properties>
</file>