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258" r:id="rId5"/>
    <p:sldId id="274" r:id="rId6"/>
    <p:sldId id="261" r:id="rId7"/>
    <p:sldId id="284" r:id="rId8"/>
    <p:sldId id="288" r:id="rId9"/>
    <p:sldId id="289" r:id="rId10"/>
    <p:sldId id="290" r:id="rId11"/>
    <p:sldId id="291" r:id="rId12"/>
    <p:sldId id="286" r:id="rId13"/>
    <p:sldId id="293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7C9E-C2D6-47A8-99AF-553BB054B578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CDAF-A371-41AD-9904-B250CBDFD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1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3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4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0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5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CDAF-A371-41AD-9904-B250CBDFD2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6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D7318-8F9C-4E75-AF21-7F667C63E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F3F22E-7CEB-4118-B25C-59926D81C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CCA7F-612F-40C4-8408-DE5E2BD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EA07-B038-411D-8C61-F8C393868E16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ED56D-992A-459B-A691-0AB5B84E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35BB7-5ADD-487D-AA52-08D28EFD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FD106-D371-4F68-A576-C5D19BF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BAE37B-AA3A-402C-8AEC-AE9186E3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43A08-41DB-42CA-AFCF-25EC469D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D47A-959F-4315-9E89-65320F9299BA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9CE01-C21E-4F09-996C-F06C5BDA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A6F30-2CB9-45B3-9391-B51C2C55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5AB27-C3A9-4A0F-B19B-F8E047E2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7D69A-F303-47D4-9C41-9547A5909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524B0-CD0E-4770-9EE3-14785D54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56E-4060-45BD-AECB-BEAD3B85FC0E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2B905-AF42-4A04-B33E-3BE276EF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A5EF-BBEF-42DF-8579-C73BBF2C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5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77AEB-4783-41C4-8E3A-331D2A12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B436-294D-45DC-8810-8ADD1C7A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FB0FF-8B2D-4BB0-B38A-25137B73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CDF-D542-49FD-BC02-5D2BFFAC3DDE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7206-A81F-4770-82CE-220532F1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A5BE7-53C9-4605-94FC-E92E1296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1CB3-D4AC-4C35-B88E-CE9B67EE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48513-6179-4EF3-9072-A837D664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74940-341B-428B-93ED-B719D29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0338-4CEA-49B9-9368-5932CFDB5906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5B799-3D39-4BF8-B014-6D1E77B3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0B498-9894-4786-9464-2EDE629E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BB42B-14EE-4B3A-A4E3-ABA99B35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D5AC5-9298-437F-9B3B-2C8E8B3E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51E30-A971-44A1-A41A-1B1A652F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6B8DD-C9DD-4BD1-8F36-734B3936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4B4C-1A11-4FDC-8E68-2E89A424A73D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51A43-115F-48A1-8D0C-C582133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12301-88B8-49F3-BB21-8282C51E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4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B4C67-546E-400A-829A-3DE545D8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4CC2F-9D77-4292-A615-4BAECAF1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C01C0-0C50-4C23-90E4-A35BC434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F6F0C-17CF-4D69-B8F5-ABC0423B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97AF3-C29B-42A3-B79B-5F651B22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741B1A-9E38-4892-82AF-DF2D07B6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E58E-0354-49A5-A781-A0F5BD364119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9CDD4-8A9B-4B3A-B4D0-CD6730B5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B46DE7-1A83-4085-92AB-82B36D39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F3AA-094A-4979-B620-00E62429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0ECF98-40D3-4FDD-92F8-2F37D9BF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6406-1FFB-4959-84BE-B44AFBC995A5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CDDBE5-2074-4EE6-B2BC-C39BC422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45124-B1B1-4472-9F88-17192524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0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FD017-479B-4148-9390-7B165FA7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8004-4A75-4D32-8CF7-A25F37BB3A74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BB497-A90E-4ECA-B698-6A84623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4F432-92FB-42BD-A2A1-D05D3BB4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97CAA-DEDF-44CF-8E69-D0911177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2966A-DDB8-4C49-8052-4093AF12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DD576-B70F-446A-86D1-57F2D341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3D970-124F-4746-81AE-FA4372F8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282-D5F0-41D6-B5AC-3AA6CFDFE27E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6DC7C-A193-40BC-A239-58B3D1F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589D7-16E9-485D-99FF-9083A943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88F5A-39B9-4793-B9AC-4EFCB496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91C03-D3E4-482D-8912-8BF721D4F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844AF-2C93-4AB0-8FDC-FBF2C3A0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0A9C7-29D5-42AA-82B8-30451FF0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D7D0-F9BB-44FA-976B-27A683444C5A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05D5B-DA33-45B1-B419-804CE00B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894C1-3144-4014-AC68-79EC2FE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A41477-ECD2-4CCA-8ECA-B48D6460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EA72C-5FCA-48D1-A942-81F677DE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9664B-091C-409D-9FEB-59C1B676A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9B62-DD55-4C40-B532-2FF76E0E5199}" type="datetime1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B0972-3CB1-4BA8-9F38-93E79544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6F18E-7B9D-49BF-9727-87617C41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6831-A247-4A63-B771-6FF85B9D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79574-67EC-4408-9AA5-3B282F83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654424"/>
            <a:ext cx="9144000" cy="1705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Ring ORAM Accesses through  Spatial and Temporal Optimization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FA0AC-63B4-4C6B-834A-50746057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362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：</a:t>
            </a:r>
            <a:r>
              <a:rPr lang="en-US" altLang="zh-CN" dirty="0"/>
              <a:t>Sheng</a:t>
            </a:r>
          </a:p>
          <a:p>
            <a:r>
              <a:rPr lang="en-US" altLang="zh-CN" dirty="0"/>
              <a:t>2021/12/24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671DAB-13BC-4E83-9405-D8AC6EA90901}"/>
              </a:ext>
            </a:extLst>
          </p:cNvPr>
          <p:cNvSpPr txBox="1"/>
          <p:nvPr/>
        </p:nvSpPr>
        <p:spPr>
          <a:xfrm>
            <a:off x="5447328" y="4565103"/>
            <a:ext cx="142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(HPCA ’21)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D012D1-0160-4497-95E6-2BD932C6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6" y="2925306"/>
            <a:ext cx="11570065" cy="15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提升空间利用率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为什么需要假数据块？</a:t>
            </a:r>
            <a:endParaRPr lang="en-US" altLang="zh-CN" dirty="0"/>
          </a:p>
          <a:p>
            <a:r>
              <a:rPr lang="zh-CN" altLang="en-US" sz="2000" dirty="0"/>
              <a:t>若每次全读真数据上去，面临两个选择：</a:t>
            </a:r>
            <a:endParaRPr lang="en-US" altLang="zh-CN" sz="2000" dirty="0"/>
          </a:p>
          <a:p>
            <a:pPr lvl="1"/>
            <a:r>
              <a:rPr lang="zh-CN" altLang="en-US" sz="1600" dirty="0"/>
              <a:t>保留，则对</a:t>
            </a:r>
            <a:r>
              <a:rPr lang="en-US" altLang="zh-CN" sz="1600" dirty="0"/>
              <a:t>stash</a:t>
            </a:r>
            <a:r>
              <a:rPr lang="zh-CN" altLang="en-US" sz="1600" dirty="0"/>
              <a:t>容量要求较大（要求</a:t>
            </a:r>
            <a:r>
              <a:rPr lang="en-US" altLang="zh-CN" sz="1600" dirty="0"/>
              <a:t>Evict</a:t>
            </a:r>
            <a:r>
              <a:rPr lang="zh-CN" altLang="en-US" sz="1600" dirty="0"/>
              <a:t>频率固定，以防程序特征泄露），然而安全处理器内部空间十分珍贵</a:t>
            </a:r>
            <a:endParaRPr lang="en-US" altLang="zh-CN" sz="1600" dirty="0"/>
          </a:p>
          <a:p>
            <a:pPr lvl="1"/>
            <a:r>
              <a:rPr lang="zh-CN" altLang="en-US" sz="1600" dirty="0"/>
              <a:t>不保留，则下次读取该块前必须做一次</a:t>
            </a:r>
            <a:r>
              <a:rPr lang="en-US" altLang="zh-CN" sz="1600" dirty="0"/>
              <a:t>Evict</a:t>
            </a:r>
          </a:p>
          <a:p>
            <a:r>
              <a:rPr lang="zh-CN" altLang="en-US" sz="2000" dirty="0"/>
              <a:t>还不如加几个假数据块，每次随机生成点数据写进去，用</a:t>
            </a:r>
            <a:r>
              <a:rPr lang="zh-CN" altLang="en-US" sz="2000" b="1" dirty="0"/>
              <a:t>相对</a:t>
            </a:r>
            <a:r>
              <a:rPr lang="zh-CN" altLang="en-US" sz="2000" dirty="0"/>
              <a:t>低廉的时空代价解决上述问题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…</a:t>
            </a:r>
            <a:r>
              <a:rPr lang="zh-CN" altLang="en-US" sz="2000" dirty="0"/>
              <a:t>然而在大规模情况下代价还是大的离谱（</a:t>
            </a:r>
            <a:r>
              <a:rPr lang="en-US" altLang="zh-CN" sz="2000" dirty="0"/>
              <a:t>&gt;30%</a:t>
            </a:r>
            <a:r>
              <a:rPr lang="zh-CN" altLang="en-US" sz="2000" dirty="0"/>
              <a:t>的假数据容量）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E5BB0-73CF-476D-92B8-1F7C3D04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2" y="3750609"/>
            <a:ext cx="4514976" cy="1854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DD516E-EA64-4CA2-BBA9-3C926967AB35}"/>
              </a:ext>
            </a:extLst>
          </p:cNvPr>
          <p:cNvSpPr txBox="1"/>
          <p:nvPr/>
        </p:nvSpPr>
        <p:spPr>
          <a:xfrm>
            <a:off x="8610600" y="422946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时间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空间成本权衡</a:t>
            </a:r>
          </a:p>
        </p:txBody>
      </p:sp>
    </p:spTree>
    <p:extLst>
      <p:ext uri="{BB962C8B-B14F-4D97-AF65-F5344CB8AC3E}">
        <p14:creationId xmlns:p14="http://schemas.microsoft.com/office/powerpoint/2010/main" val="42434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提升空间利用率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Compact Bucket</a:t>
            </a:r>
          </a:p>
          <a:p>
            <a:pPr marL="0" indent="0">
              <a:buNone/>
            </a:pPr>
            <a:r>
              <a:rPr lang="zh-CN" altLang="en-US" sz="2000" dirty="0"/>
              <a:t>思想很简单，在上述两种思路中权衡，允许部分真数据块作为假数据块使用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既减少假数据块的</a:t>
            </a:r>
            <a:r>
              <a:rPr lang="en-US" altLang="zh-CN" sz="2000" dirty="0"/>
              <a:t>RAM</a:t>
            </a:r>
            <a:r>
              <a:rPr lang="zh-CN" altLang="en-US" sz="2000" dirty="0"/>
              <a:t>需求量，又将性能损耗控制在可以接受的范围内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F993D-63E4-4BD6-9D37-86E5F4541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9"/>
          <a:stretch/>
        </p:blipFill>
        <p:spPr>
          <a:xfrm>
            <a:off x="3216389" y="3137647"/>
            <a:ext cx="5759222" cy="33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降低访存时延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/>
          <a:lstStyle/>
          <a:p>
            <a:r>
              <a:rPr lang="en-US" altLang="zh-CN" sz="2000" dirty="0"/>
              <a:t>ORAM</a:t>
            </a:r>
            <a:r>
              <a:rPr lang="zh-CN" altLang="en-US" sz="2000" dirty="0"/>
              <a:t>内存块大小根据配置不同，大小在</a:t>
            </a:r>
            <a:br>
              <a:rPr lang="en-US" altLang="zh-CN" sz="2000" dirty="0"/>
            </a:br>
            <a:r>
              <a:rPr lang="en-US" altLang="zh-CN" sz="2000" dirty="0"/>
              <a:t>64Byte~</a:t>
            </a:r>
            <a:r>
              <a:rPr lang="zh-CN" altLang="en-US" sz="2000" dirty="0"/>
              <a:t>数</a:t>
            </a:r>
            <a:r>
              <a:rPr lang="en-US" altLang="zh-CN" sz="2000" dirty="0"/>
              <a:t>kB</a:t>
            </a:r>
            <a:r>
              <a:rPr lang="zh-CN" altLang="en-US" sz="2000" dirty="0"/>
              <a:t>不等</a:t>
            </a:r>
            <a:endParaRPr lang="en-US" altLang="zh-CN" sz="2000" dirty="0"/>
          </a:p>
          <a:p>
            <a:r>
              <a:rPr lang="zh-CN" altLang="en-US" sz="2000" dirty="0"/>
              <a:t>原始树形</a:t>
            </a:r>
            <a:r>
              <a:rPr lang="en-US" altLang="zh-CN" sz="2000" dirty="0"/>
              <a:t>ORAM</a:t>
            </a:r>
            <a:r>
              <a:rPr lang="zh-CN" altLang="en-US" sz="2000" dirty="0"/>
              <a:t>对</a:t>
            </a:r>
            <a:r>
              <a:rPr lang="en-US" altLang="zh-CN" sz="2000" dirty="0"/>
              <a:t>bucket</a:t>
            </a:r>
            <a:r>
              <a:rPr lang="zh-CN" altLang="en-US" sz="2000" dirty="0"/>
              <a:t>的存储是线性的，</a:t>
            </a:r>
            <a:br>
              <a:rPr lang="en-US" altLang="zh-CN" sz="2000" dirty="0"/>
            </a:br>
            <a:r>
              <a:rPr lang="zh-CN" altLang="en-US" sz="2000" dirty="0"/>
              <a:t>而树形</a:t>
            </a:r>
            <a:r>
              <a:rPr lang="en-US" altLang="zh-CN" sz="2000" dirty="0"/>
              <a:t>ORAM</a:t>
            </a:r>
            <a:r>
              <a:rPr lang="zh-CN" altLang="en-US" sz="2000" dirty="0"/>
              <a:t>的访问通常是非线性的</a:t>
            </a:r>
            <a:r>
              <a:rPr lang="en-US" altLang="zh-CN" sz="2000" dirty="0"/>
              <a:t>(Path)</a:t>
            </a:r>
          </a:p>
          <a:p>
            <a:r>
              <a:rPr lang="zh-CN" altLang="en-US" sz="2000" dirty="0"/>
              <a:t>内存</a:t>
            </a:r>
            <a:r>
              <a:rPr lang="en-US" altLang="zh-CN" sz="2000" dirty="0"/>
              <a:t>row</a:t>
            </a:r>
            <a:r>
              <a:rPr lang="zh-CN" altLang="en-US" sz="2000" dirty="0"/>
              <a:t>大小通常为</a:t>
            </a:r>
            <a:r>
              <a:rPr lang="en-US" altLang="zh-CN" sz="2000" dirty="0"/>
              <a:t>2kB</a:t>
            </a:r>
            <a:r>
              <a:rPr lang="zh-CN" altLang="en-US" sz="2000" dirty="0"/>
              <a:t>，</a:t>
            </a:r>
            <a:r>
              <a:rPr lang="en-US" altLang="zh-CN" sz="2000" dirty="0"/>
              <a:t>ORAM</a:t>
            </a:r>
            <a:r>
              <a:rPr lang="zh-CN" altLang="en-US" sz="2000" dirty="0"/>
              <a:t>内存块按</a:t>
            </a:r>
            <a:br>
              <a:rPr lang="en-US" altLang="zh-CN" sz="2000" dirty="0"/>
            </a:br>
            <a:r>
              <a:rPr lang="en-US" altLang="zh-CN" sz="2000" dirty="0"/>
              <a:t>chip</a:t>
            </a:r>
            <a:r>
              <a:rPr lang="zh-CN" altLang="en-US" sz="2000" dirty="0"/>
              <a:t>切分后，在每</a:t>
            </a:r>
            <a:r>
              <a:rPr lang="en-US" altLang="zh-CN" sz="2000" dirty="0"/>
              <a:t>bank</a:t>
            </a:r>
            <a:r>
              <a:rPr lang="zh-CN" altLang="en-US" sz="2000" dirty="0"/>
              <a:t>内占不满一个</a:t>
            </a:r>
            <a:r>
              <a:rPr lang="en-US" altLang="zh-CN" sz="2000" dirty="0"/>
              <a:t>row</a:t>
            </a:r>
          </a:p>
          <a:p>
            <a:r>
              <a:rPr lang="zh-CN" altLang="en-US" sz="2000" dirty="0"/>
              <a:t>可以通过将逻辑上相邻的</a:t>
            </a:r>
            <a:r>
              <a:rPr lang="en-US" altLang="zh-CN" sz="2000" dirty="0"/>
              <a:t>bucket</a:t>
            </a:r>
            <a:r>
              <a:rPr lang="zh-CN" altLang="en-US" sz="2000" dirty="0"/>
              <a:t>合并存储，</a:t>
            </a:r>
            <a:br>
              <a:rPr lang="en-US" altLang="zh-CN" sz="2000" dirty="0"/>
            </a:br>
            <a:r>
              <a:rPr lang="zh-CN" altLang="en-US" sz="2000" dirty="0"/>
              <a:t>以利用</a:t>
            </a:r>
            <a:r>
              <a:rPr lang="en-US" altLang="zh-CN" sz="2000" dirty="0"/>
              <a:t>RAM row buffer</a:t>
            </a:r>
            <a:r>
              <a:rPr lang="zh-CN" altLang="en-US" sz="2000" dirty="0"/>
              <a:t>的特性，避免</a:t>
            </a:r>
            <a:r>
              <a:rPr lang="en-US" altLang="zh-CN" sz="2000" dirty="0"/>
              <a:t>row </a:t>
            </a:r>
            <a:br>
              <a:rPr lang="en-US" altLang="zh-CN" sz="2000" dirty="0"/>
            </a:br>
            <a:r>
              <a:rPr lang="en-US" altLang="zh-CN" sz="2000" dirty="0"/>
              <a:t>buffer</a:t>
            </a:r>
            <a:r>
              <a:rPr lang="zh-CN" altLang="en-US" sz="2000" dirty="0"/>
              <a:t>频繁刷新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1AD0F-9F1A-4451-9E9A-C2262ABD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2" y="450679"/>
            <a:ext cx="4475078" cy="3743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3728A4-68B9-4691-AC8A-0FAB094C3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376" y="4328809"/>
            <a:ext cx="368668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降低访存时延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/>
          <a:lstStyle/>
          <a:p>
            <a:r>
              <a:rPr lang="en-US" altLang="zh-CN" dirty="0"/>
              <a:t>Proactive Bank</a:t>
            </a:r>
          </a:p>
          <a:p>
            <a:pPr marL="0" indent="0">
              <a:buNone/>
            </a:pPr>
            <a:r>
              <a:rPr lang="zh-CN" altLang="en-US" sz="2000" dirty="0"/>
              <a:t>在逻辑时序层面，还能进一步优化</a:t>
            </a:r>
            <a:endParaRPr lang="en-US" altLang="zh-CN" sz="2000" dirty="0"/>
          </a:p>
          <a:p>
            <a:r>
              <a:rPr lang="zh-CN" altLang="en-US" sz="2000" dirty="0"/>
              <a:t>预先发送下一事务的</a:t>
            </a:r>
            <a:r>
              <a:rPr lang="en-US" altLang="zh-CN" sz="2000" dirty="0"/>
              <a:t>DRAM</a:t>
            </a:r>
            <a:r>
              <a:rPr lang="zh-CN" altLang="en-US" sz="2000" dirty="0"/>
              <a:t>“预热”指令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0306F4-DC71-4F61-AB62-C445FFF1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87" y="3312458"/>
            <a:ext cx="4459226" cy="32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6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0E77-62C0-4BDA-B580-E26675C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E90F6-AF89-4BFF-932C-DB9A63DE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USIMM</a:t>
            </a:r>
            <a:r>
              <a:rPr lang="zh-CN" altLang="en-US" dirty="0"/>
              <a:t>的模拟，工作负载包含</a:t>
            </a:r>
            <a:r>
              <a:rPr lang="en-US" altLang="zh-CN" dirty="0"/>
              <a:t>PARSEC</a:t>
            </a:r>
            <a:r>
              <a:rPr lang="zh-CN" altLang="en-US" dirty="0"/>
              <a:t>、</a:t>
            </a:r>
            <a:r>
              <a:rPr lang="en-US" altLang="zh-CN" dirty="0"/>
              <a:t>SPEC</a:t>
            </a:r>
            <a:r>
              <a:rPr lang="zh-CN" altLang="en-US" dirty="0"/>
              <a:t>、</a:t>
            </a:r>
            <a:r>
              <a:rPr lang="en-US" altLang="zh-CN" dirty="0"/>
              <a:t>BIOBENCH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33FD2-BACC-419B-9AB8-709CEDE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4F3AE9-5F5A-48B6-9330-7085CBA8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2" y="2386165"/>
            <a:ext cx="5686606" cy="4220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E5DC2D-B0DF-4E04-89CA-753A7564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8047"/>
            <a:ext cx="5701758" cy="1968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9D94FF-257D-4FB1-A26A-C8848B84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83" y="4498483"/>
            <a:ext cx="5626855" cy="19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D7926-D21C-4A62-B60F-4D19FB97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2CAA0-47DE-45D0-959F-6318CB00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背景：</a:t>
            </a:r>
            <a:endParaRPr lang="en-US" altLang="zh-CN" dirty="0"/>
          </a:p>
          <a:p>
            <a:r>
              <a:rPr lang="zh-CN" altLang="en-US" dirty="0"/>
              <a:t>硬件安全技术迅速发展</a:t>
            </a:r>
            <a:endParaRPr lang="en-US" altLang="zh-CN" dirty="0"/>
          </a:p>
          <a:p>
            <a:r>
              <a:rPr lang="en-US" altLang="zh-CN" sz="2000" i="1" dirty="0" err="1"/>
              <a:t>eXecute</a:t>
            </a:r>
            <a:r>
              <a:rPr lang="en-US" altLang="zh-CN" sz="2000" i="1" dirty="0"/>
              <a:t>-Only-Memory</a:t>
            </a:r>
            <a:r>
              <a:rPr lang="zh-CN" altLang="en-US" sz="2000" i="1" dirty="0"/>
              <a:t>（</a:t>
            </a:r>
            <a:r>
              <a:rPr lang="en-US" altLang="zh-CN" sz="2000" i="1" dirty="0"/>
              <a:t>XOM</a:t>
            </a:r>
            <a:r>
              <a:rPr lang="zh-CN" altLang="en-US" sz="2000" i="1" dirty="0"/>
              <a:t>）</a:t>
            </a:r>
            <a:endParaRPr lang="en-US" altLang="zh-CN" sz="2000" i="1" dirty="0"/>
          </a:p>
          <a:p>
            <a:r>
              <a:rPr lang="en-US" altLang="zh-CN" sz="2000" i="1" dirty="0"/>
              <a:t>Trusted Platform Module</a:t>
            </a:r>
            <a:r>
              <a:rPr lang="zh-CN" altLang="en-US" sz="2000" i="1" dirty="0"/>
              <a:t>（</a:t>
            </a:r>
            <a:r>
              <a:rPr lang="en-US" altLang="zh-CN" sz="2000" i="1" dirty="0"/>
              <a:t>TPM</a:t>
            </a:r>
            <a:r>
              <a:rPr lang="zh-CN" altLang="en-US" sz="2000" i="1" dirty="0"/>
              <a:t>）</a:t>
            </a:r>
            <a:endParaRPr lang="en-US" altLang="zh-CN" sz="2000" i="1" dirty="0"/>
          </a:p>
          <a:p>
            <a:r>
              <a:rPr lang="en-US" altLang="zh-CN" sz="2000" i="1" dirty="0"/>
              <a:t>Intel SGX</a:t>
            </a:r>
          </a:p>
          <a:p>
            <a:r>
              <a:rPr lang="en-US" altLang="zh-CN" sz="2000" i="1" dirty="0"/>
              <a:t>AMD SME</a:t>
            </a:r>
          </a:p>
          <a:p>
            <a:r>
              <a:rPr lang="en-US" altLang="zh-CN" sz="2000" i="1" dirty="0"/>
              <a:t>ARM </a:t>
            </a:r>
            <a:r>
              <a:rPr lang="en-US" altLang="zh-CN" sz="2000" i="1" dirty="0" err="1"/>
              <a:t>TrustZone</a:t>
            </a:r>
            <a:br>
              <a:rPr lang="en-US" altLang="zh-CN" sz="2000" i="1" dirty="0"/>
            </a:br>
            <a:endParaRPr lang="en-US" altLang="zh-CN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DE6C7-0B36-4372-9287-6CB21ADC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2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D7926-D21C-4A62-B60F-4D19FB97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绪论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2CAA0-47DE-45D0-959F-6318CB004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背景：</a:t>
                </a:r>
                <a:endParaRPr lang="en-US" altLang="zh-CN" dirty="0"/>
              </a:p>
              <a:p>
                <a:r>
                  <a:rPr lang="zh-CN" altLang="en-US" dirty="0"/>
                  <a:t>更底层的黑客技术</a:t>
                </a:r>
                <a:endParaRPr lang="en-US" altLang="zh-CN" dirty="0"/>
              </a:p>
              <a:p>
                <a:r>
                  <a:rPr lang="zh-CN" altLang="en-US" sz="2000" i="1" dirty="0"/>
                  <a:t>总线嗅探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控制流</a:t>
                </a:r>
                <a:r>
                  <a:rPr lang="en-US" altLang="zh-CN" sz="2000" i="1" dirty="0"/>
                  <a:t>/</a:t>
                </a:r>
                <a:r>
                  <a:rPr lang="zh-CN" altLang="en-US" sz="2000" i="1" dirty="0"/>
                  <a:t>数据流重建</a:t>
                </a:r>
                <a:endParaRPr lang="en-US" altLang="zh-CN" sz="2000" i="1" dirty="0"/>
              </a:p>
              <a:p>
                <a:pPr marL="0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i="1" dirty="0"/>
                  <a:t>*</a:t>
                </a:r>
                <a:r>
                  <a:rPr lang="zh-CN" altLang="en-US" sz="2000" i="1" dirty="0"/>
                  <a:t>这些问题无法避免，是由程序执行的空间局部性造成的</a:t>
                </a:r>
                <a:br>
                  <a:rPr lang="en-US" altLang="zh-CN" sz="2000" i="1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cs typeface="Times New Roman" panose="02020603050405020304" pitchFamily="18" charset="0"/>
                  </a:rPr>
                  <a:t>ORAM</a:t>
                </a:r>
                <a:r>
                  <a:rPr lang="zh-CN" altLang="en-US" i="1" dirty="0">
                    <a:cs typeface="Times New Roman" panose="02020603050405020304" pitchFamily="18" charset="0"/>
                  </a:rPr>
                  <a:t>，“茫然”</a:t>
                </a:r>
                <a:r>
                  <a:rPr lang="en-US" altLang="zh-CN" i="1" dirty="0">
                    <a:cs typeface="Times New Roman" panose="02020603050405020304" pitchFamily="18" charset="0"/>
                  </a:rPr>
                  <a:t>RAM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02CAA0-47DE-45D0-959F-6318CB004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DE6C7-0B36-4372-9287-6CB21ADC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01D6D-2B0E-4ECA-85CA-E5DD923A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CD86D-20A4-4C44-8B1C-FF5AC949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“茫然”？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Oblivious RAM, as a cryptographic approach, provides a complete set of access and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remap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that can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the data blocks in the memory to a different physical address after each access.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两大特征：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随机映射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与（频繁）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数据移动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如果说</a:t>
            </a:r>
            <a:r>
              <a:rPr lang="zh-CN" altLang="en-US" sz="2000" i="1" dirty="0">
                <a:cs typeface="Times New Roman" panose="02020603050405020304" pitchFamily="18" charset="0"/>
              </a:rPr>
              <a:t>加密打乱的是数据，那么</a:t>
            </a:r>
            <a:r>
              <a:rPr lang="en-US" altLang="zh-CN" sz="2000" i="1" dirty="0">
                <a:cs typeface="Times New Roman" panose="02020603050405020304" pitchFamily="18" charset="0"/>
              </a:rPr>
              <a:t>ORAM</a:t>
            </a:r>
            <a:r>
              <a:rPr lang="zh-CN" altLang="en-US" sz="2000" i="1" dirty="0">
                <a:cs typeface="Times New Roman" panose="02020603050405020304" pitchFamily="18" charset="0"/>
              </a:rPr>
              <a:t>打乱的就是地址空间。</a:t>
            </a:r>
            <a:endParaRPr lang="en-US" altLang="zh-CN" sz="20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ORAM</a:t>
            </a:r>
            <a:r>
              <a:rPr lang="zh-CN" altLang="en-US" sz="2000" dirty="0">
                <a:cs typeface="Times New Roman" panose="02020603050405020304" pitchFamily="18" charset="0"/>
              </a:rPr>
              <a:t>建立在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安全处理器的基础上，借助安全处理器完成数据的加解密操作。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D3DB1-40E1-4774-B9F7-C5EE6043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B0F2B-3111-47C4-B1C4-370AFE1E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976" y="530691"/>
            <a:ext cx="1769757" cy="13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EEC8A-3965-4AB8-8355-500E1269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436F5-B2ED-4EE6-9D18-43ADB46C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Tree-based ORAM (Path ORAM, Ring ORAM, etc.)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Plain ORAM (SSS ORAM, etc.)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BC48E-A2EF-44D3-AAF6-6F4B3DFC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1D814-43FA-46E4-B529-062B7786DD8A}"/>
              </a:ext>
            </a:extLst>
          </p:cNvPr>
          <p:cNvSpPr txBox="1"/>
          <p:nvPr/>
        </p:nvSpPr>
        <p:spPr>
          <a:xfrm>
            <a:off x="4157007" y="362549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性能和空间利用率有待提升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32A903-FFCD-4068-A23F-DE63EC968E3D}"/>
              </a:ext>
            </a:extLst>
          </p:cNvPr>
          <p:cNvSpPr txBox="1"/>
          <p:nvPr/>
        </p:nvSpPr>
        <p:spPr>
          <a:xfrm>
            <a:off x="2205317" y="51712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本文贡献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A58D0E2-EC74-486F-AD05-40B133356BC9}"/>
              </a:ext>
            </a:extLst>
          </p:cNvPr>
          <p:cNvSpPr/>
          <p:nvPr/>
        </p:nvSpPr>
        <p:spPr>
          <a:xfrm>
            <a:off x="3826274" y="4621590"/>
            <a:ext cx="100267" cy="1541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8E3B31-0BB1-46FF-B795-B93D52B698F5}"/>
              </a:ext>
            </a:extLst>
          </p:cNvPr>
          <p:cNvSpPr txBox="1"/>
          <p:nvPr/>
        </p:nvSpPr>
        <p:spPr>
          <a:xfrm>
            <a:off x="3978674" y="4711028"/>
            <a:ext cx="593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提升空间利用率 </a:t>
            </a:r>
            <a:r>
              <a:rPr lang="en-US" altLang="zh-CN" sz="2800" dirty="0"/>
              <a:t>——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Bucket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807C22-B4AD-4864-88E5-FC1DBF8C01AA}"/>
              </a:ext>
            </a:extLst>
          </p:cNvPr>
          <p:cNvSpPr txBox="1"/>
          <p:nvPr/>
        </p:nvSpPr>
        <p:spPr>
          <a:xfrm>
            <a:off x="3978674" y="5481970"/>
            <a:ext cx="545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降低访存时延 </a:t>
            </a:r>
            <a:r>
              <a:rPr lang="en-US" altLang="zh-CN" sz="2800" dirty="0"/>
              <a:t>——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Bank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63914-BFFB-4C1D-BA7F-70097BCA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攻击模型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06576-721C-4761-8C8E-EA6A33FE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绪论中提到的黑客技术</a:t>
            </a:r>
            <a:endParaRPr lang="en-US" altLang="zh-CN" dirty="0"/>
          </a:p>
          <a:p>
            <a:r>
              <a:rPr lang="zh-CN" altLang="en-US" sz="2000" i="1" dirty="0"/>
              <a:t>总线嗅探</a:t>
            </a:r>
            <a:endParaRPr lang="en-US" altLang="zh-CN" sz="2000" i="1" dirty="0"/>
          </a:p>
          <a:p>
            <a:r>
              <a:rPr lang="zh-CN" altLang="en-US" sz="2000" i="1"/>
              <a:t>内存分析</a:t>
            </a:r>
            <a:endParaRPr lang="en-US" altLang="zh-CN" sz="2000" i="1" dirty="0"/>
          </a:p>
          <a:p>
            <a:r>
              <a:rPr lang="zh-CN" altLang="en-US" sz="2000" i="1" dirty="0"/>
              <a:t>控制流</a:t>
            </a:r>
            <a:r>
              <a:rPr lang="en-US" altLang="zh-CN" sz="2000" i="1" dirty="0"/>
              <a:t>/</a:t>
            </a:r>
            <a:r>
              <a:rPr lang="zh-CN" altLang="en-US" sz="2000" i="1" dirty="0"/>
              <a:t>数据流重建</a:t>
            </a:r>
            <a:endParaRPr lang="en-US" altLang="zh-CN" sz="2000" i="1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66F94-DF6E-4720-B8D3-2416AC61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6831-A247-4A63-B771-6FF85B9D2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8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提升空间利用率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Ring ORAM</a:t>
            </a:r>
            <a:r>
              <a:rPr lang="zh-CN" altLang="en-US" dirty="0"/>
              <a:t>访存模型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6C863-4208-4BAE-A52F-515B920A8754}"/>
              </a:ext>
            </a:extLst>
          </p:cNvPr>
          <p:cNvSpPr txBox="1"/>
          <p:nvPr/>
        </p:nvSpPr>
        <p:spPr>
          <a:xfrm>
            <a:off x="1201270" y="2353767"/>
            <a:ext cx="1946367" cy="1273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Read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Evict (write)</a:t>
            </a:r>
            <a:endParaRPr lang="zh-CN" altLang="en-US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1D38E3E-A67E-4989-8BBD-C1B5AAB12539}"/>
              </a:ext>
            </a:extLst>
          </p:cNvPr>
          <p:cNvSpPr/>
          <p:nvPr/>
        </p:nvSpPr>
        <p:spPr>
          <a:xfrm>
            <a:off x="1147483" y="2407557"/>
            <a:ext cx="80682" cy="852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提升空间利用率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B22D64CC-F303-476B-9905-9A0F83F2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Ring ORAM</a:t>
            </a:r>
            <a:r>
              <a:rPr lang="zh-CN" altLang="en-US" dirty="0"/>
              <a:t>访存模型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一次读取一条路径，但只读一个</a:t>
            </a:r>
            <a:br>
              <a:rPr lang="en-US" altLang="zh-CN" sz="2000" dirty="0"/>
            </a:br>
            <a:r>
              <a:rPr lang="zh-CN" altLang="en-US" sz="2000" dirty="0"/>
              <a:t>真实数据块</a:t>
            </a:r>
            <a:endParaRPr lang="en-US" altLang="zh-CN" sz="2000" dirty="0"/>
          </a:p>
          <a:p>
            <a:r>
              <a:rPr lang="zh-CN" altLang="en-US" sz="2000" dirty="0"/>
              <a:t>真实数据块在写</a:t>
            </a:r>
            <a:r>
              <a:rPr lang="zh-CN" altLang="en-US" sz="2000"/>
              <a:t>回前，驻留</a:t>
            </a:r>
            <a:r>
              <a:rPr lang="zh-CN" altLang="en-US" sz="2000" dirty="0"/>
              <a:t>在片</a:t>
            </a:r>
            <a:r>
              <a:rPr lang="zh-CN" altLang="en-US" sz="2000"/>
              <a:t>上内存</a:t>
            </a:r>
            <a:endParaRPr lang="en-US" altLang="zh-CN" sz="2000" dirty="0"/>
          </a:p>
          <a:p>
            <a:r>
              <a:rPr lang="zh-CN" altLang="en-US" sz="2000" dirty="0"/>
              <a:t>超过一次的重复访存可能导致程序</a:t>
            </a:r>
            <a:br>
              <a:rPr lang="en-US" altLang="zh-CN" sz="2000" dirty="0"/>
            </a:br>
            <a:r>
              <a:rPr lang="zh-CN" altLang="en-US" sz="2000" dirty="0"/>
              <a:t>特征泄露，故当一个</a:t>
            </a:r>
            <a:r>
              <a:rPr lang="en-US" altLang="zh-CN" sz="2000" dirty="0"/>
              <a:t>bucket</a:t>
            </a:r>
            <a:r>
              <a:rPr lang="zh-CN" altLang="en-US" sz="2000" dirty="0"/>
              <a:t>中所有</a:t>
            </a:r>
            <a:br>
              <a:rPr lang="en-US" altLang="zh-CN" sz="2000" dirty="0"/>
            </a:br>
            <a:r>
              <a:rPr lang="en-US" altLang="zh-CN" sz="2000" dirty="0"/>
              <a:t>block</a:t>
            </a:r>
            <a:r>
              <a:rPr lang="zh-CN" altLang="en-US" sz="2000" dirty="0"/>
              <a:t>都被</a:t>
            </a:r>
            <a:r>
              <a:rPr lang="zh-CN" altLang="en-US" sz="2000" b="1" dirty="0"/>
              <a:t>访问</a:t>
            </a:r>
            <a:r>
              <a:rPr lang="zh-CN" altLang="en-US" sz="2000" dirty="0"/>
              <a:t>过一次之后，需要对</a:t>
            </a:r>
            <a:br>
              <a:rPr lang="en-US" altLang="zh-CN" sz="2000" dirty="0"/>
            </a:br>
            <a:r>
              <a:rPr lang="en-US" altLang="zh-CN" sz="2000" dirty="0"/>
              <a:t>block</a:t>
            </a:r>
            <a:r>
              <a:rPr lang="zh-CN" altLang="en-US" sz="2000" dirty="0"/>
              <a:t>“洗牌”（</a:t>
            </a:r>
            <a:r>
              <a:rPr lang="en-US" altLang="zh-CN" sz="2000" dirty="0"/>
              <a:t>bucket</a:t>
            </a:r>
            <a:r>
              <a:rPr lang="zh-CN" altLang="en-US" sz="2000" dirty="0"/>
              <a:t>内的数据顺序交换）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6C863-4208-4BAE-A52F-515B920A8754}"/>
              </a:ext>
            </a:extLst>
          </p:cNvPr>
          <p:cNvSpPr txBox="1"/>
          <p:nvPr/>
        </p:nvSpPr>
        <p:spPr>
          <a:xfrm>
            <a:off x="1201270" y="2353767"/>
            <a:ext cx="1946367" cy="1273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>
                <a:solidFill>
                  <a:prstClr val="black"/>
                </a:solidFill>
              </a:rPr>
              <a:t>Read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Evict (write)</a:t>
            </a:r>
            <a:endParaRPr lang="zh-CN" altLang="en-US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1D38E3E-A67E-4989-8BBD-C1B5AAB12539}"/>
              </a:ext>
            </a:extLst>
          </p:cNvPr>
          <p:cNvSpPr/>
          <p:nvPr/>
        </p:nvSpPr>
        <p:spPr>
          <a:xfrm>
            <a:off x="1147483" y="2407557"/>
            <a:ext cx="80682" cy="852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382B3-CE2E-4538-9D5D-96765596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58" y="4619882"/>
            <a:ext cx="4685860" cy="2050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9D1157-21A1-4A7B-BD59-C4BCD2EB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78" y="838625"/>
            <a:ext cx="4122253" cy="3679366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A587BA14-50A2-4DC2-994B-C1908F812700}"/>
              </a:ext>
            </a:extLst>
          </p:cNvPr>
          <p:cNvSpPr/>
          <p:nvPr/>
        </p:nvSpPr>
        <p:spPr>
          <a:xfrm>
            <a:off x="7521567" y="1443230"/>
            <a:ext cx="484094" cy="56100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EC4ADE-D559-4312-BF2C-4F818E98CD5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05661" y="1723734"/>
            <a:ext cx="1670370" cy="3910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5EA7C74-3AFF-4947-B1D4-BB909A132DC8}"/>
              </a:ext>
            </a:extLst>
          </p:cNvPr>
          <p:cNvSpPr txBox="1"/>
          <p:nvPr/>
        </p:nvSpPr>
        <p:spPr>
          <a:xfrm>
            <a:off x="9719381" y="1798440"/>
            <a:ext cx="23391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一次只从整条路径上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真实数据块</a:t>
            </a:r>
            <a:endParaRPr lang="en-US" altLang="zh-CN" dirty="0"/>
          </a:p>
          <a:p>
            <a:r>
              <a:rPr lang="en-US" altLang="zh-CN" sz="1200" dirty="0"/>
              <a:t>*</a:t>
            </a:r>
            <a:r>
              <a:rPr lang="zh-CN" altLang="en-US" sz="1200" dirty="0"/>
              <a:t>假数据在安全处理器内部丢弃</a:t>
            </a:r>
          </a:p>
        </p:txBody>
      </p:sp>
    </p:spTree>
    <p:extLst>
      <p:ext uri="{BB962C8B-B14F-4D97-AF65-F5344CB8AC3E}">
        <p14:creationId xmlns:p14="http://schemas.microsoft.com/office/powerpoint/2010/main" val="149110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D192-4883-454C-AFCB-1629AE49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提升空间利用率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4162C-3844-45F7-9A3F-DE55C63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26831-A247-4A63-B771-6FF85B9D2603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33">
                <a:extLst>
                  <a:ext uri="{FF2B5EF4-FFF2-40B4-BE49-F238E27FC236}">
                    <a16:creationId xmlns:a16="http://schemas.microsoft.com/office/drawing/2014/main" id="{B22D64CC-F303-476B-9905-9A0F83F29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107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Ring ORAM</a:t>
                </a:r>
                <a:r>
                  <a:rPr lang="zh-CN" altLang="en-US" dirty="0"/>
                  <a:t>访存模型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sz="2000" dirty="0"/>
                  <a:t>Evict</a:t>
                </a:r>
                <a:r>
                  <a:rPr lang="zh-CN" altLang="en-US" sz="2000" dirty="0"/>
                  <a:t>操作以</a:t>
                </a:r>
                <a:r>
                  <a:rPr lang="en-US" altLang="zh-CN" sz="2000" dirty="0"/>
                  <a:t>bucket</a:t>
                </a:r>
                <a:r>
                  <a:rPr lang="zh-CN" altLang="en-US" sz="2000" dirty="0"/>
                  <a:t>为基本单位：</a:t>
                </a:r>
                <a:br>
                  <a:rPr lang="en-US" altLang="zh-CN" sz="2000" dirty="0"/>
                </a:br>
                <a:r>
                  <a:rPr lang="zh-CN" altLang="en-US" sz="2000" dirty="0"/>
                  <a:t>将所有块读上来，然后把该路径</a:t>
                </a:r>
                <a:br>
                  <a:rPr lang="en-US" altLang="zh-CN" sz="2000" dirty="0"/>
                </a:br>
                <a:r>
                  <a:rPr lang="zh-CN" altLang="en-US" sz="2000" dirty="0"/>
                  <a:t>上的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推得尽可能</a:t>
                </a:r>
                <a:r>
                  <a:rPr lang="zh-CN" altLang="en-US" sz="2000" b="1" dirty="0"/>
                  <a:t>深</a:t>
                </a:r>
                <a:br>
                  <a:rPr lang="en-US" altLang="zh-CN" sz="2000" b="1" dirty="0"/>
                </a:b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/>
                  <a:t>一般读取操作伴随的路径更换</a:t>
                </a:r>
                <a:br>
                  <a:rPr lang="en-US" altLang="zh-CN" sz="2000" dirty="0"/>
                </a:br>
                <a:r>
                  <a:rPr lang="zh-CN" altLang="en-US" sz="2000" dirty="0"/>
                  <a:t>操作会使得该块在</a:t>
                </a:r>
                <a:r>
                  <a:rPr lang="en-US" altLang="zh-CN" sz="2000" dirty="0"/>
                  <a:t>ORAM</a:t>
                </a:r>
                <a:r>
                  <a:rPr lang="zh-CN" altLang="en-US" sz="2000" dirty="0"/>
                  <a:t>树中的</a:t>
                </a:r>
                <a:br>
                  <a:rPr lang="en-US" altLang="zh-CN" sz="2000" dirty="0"/>
                </a:br>
                <a:r>
                  <a:rPr lang="zh-CN" altLang="en-US" sz="2000" dirty="0"/>
                  <a:t>位置“上浮”，那么就得有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填</a:t>
                </a:r>
                <a:br>
                  <a:rPr lang="en-US" altLang="zh-CN" sz="2000" dirty="0"/>
                </a:br>
                <a:r>
                  <a:rPr lang="zh-CN" altLang="en-US" sz="2000" dirty="0"/>
                  <a:t>补深层空缺。</a:t>
                </a:r>
                <a:endParaRPr lang="en-US" altLang="zh-CN" sz="2000" dirty="0"/>
              </a:p>
              <a:p>
                <a:r>
                  <a:rPr lang="zh-CN" altLang="en-US" sz="2000" dirty="0"/>
                  <a:t>固定写速率以避免数据特征泄露</a:t>
                </a:r>
                <a:endParaRPr lang="en-US" altLang="zh-CN" sz="20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4" name="内容占位符 33">
                <a:extLst>
                  <a:ext uri="{FF2B5EF4-FFF2-40B4-BE49-F238E27FC236}">
                    <a16:creationId xmlns:a16="http://schemas.microsoft.com/office/drawing/2014/main" id="{B22D64CC-F303-476B-9905-9A0F83F29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1073" cy="4351338"/>
              </a:xfrm>
              <a:blipFill>
                <a:blip r:embed="rId3"/>
                <a:stretch>
                  <a:fillRect l="-97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E06C863-4208-4BAE-A52F-515B920A8754}"/>
              </a:ext>
            </a:extLst>
          </p:cNvPr>
          <p:cNvSpPr txBox="1"/>
          <p:nvPr/>
        </p:nvSpPr>
        <p:spPr>
          <a:xfrm>
            <a:off x="1201270" y="2353767"/>
            <a:ext cx="2101857" cy="1273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Read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>
                <a:solidFill>
                  <a:prstClr val="black"/>
                </a:solidFill>
              </a:rPr>
              <a:t>Evict (write)</a:t>
            </a:r>
            <a:endParaRPr lang="zh-CN" altLang="en-US" sz="2800" b="1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D1D38E3E-A67E-4989-8BBD-C1B5AAB12539}"/>
              </a:ext>
            </a:extLst>
          </p:cNvPr>
          <p:cNvSpPr/>
          <p:nvPr/>
        </p:nvSpPr>
        <p:spPr>
          <a:xfrm>
            <a:off x="1147483" y="2407557"/>
            <a:ext cx="80682" cy="852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F341A6-4DA9-447A-B535-2A7502ED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65" y="1589317"/>
            <a:ext cx="5031552" cy="4490972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4D89BEF-13BD-4EE8-B968-E075E499E93A}"/>
              </a:ext>
            </a:extLst>
          </p:cNvPr>
          <p:cNvSpPr/>
          <p:nvPr/>
        </p:nvSpPr>
        <p:spPr>
          <a:xfrm>
            <a:off x="8147442" y="1985442"/>
            <a:ext cx="446805" cy="1748942"/>
          </a:xfrm>
          <a:custGeom>
            <a:avLst/>
            <a:gdLst>
              <a:gd name="connsiteX0" fmla="*/ 0 w 386546"/>
              <a:gd name="connsiteY0" fmla="*/ 1432874 h 1432874"/>
              <a:gd name="connsiteX1" fmla="*/ 386499 w 386546"/>
              <a:gd name="connsiteY1" fmla="*/ 914400 h 1432874"/>
              <a:gd name="connsiteX2" fmla="*/ 28281 w 386546"/>
              <a:gd name="connsiteY2" fmla="*/ 433633 h 1432874"/>
              <a:gd name="connsiteX3" fmla="*/ 282804 w 386546"/>
              <a:gd name="connsiteY3" fmla="*/ 0 h 14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46" h="1432874">
                <a:moveTo>
                  <a:pt x="0" y="1432874"/>
                </a:moveTo>
                <a:cubicBezTo>
                  <a:pt x="190893" y="1256907"/>
                  <a:pt x="381786" y="1080940"/>
                  <a:pt x="386499" y="914400"/>
                </a:cubicBezTo>
                <a:cubicBezTo>
                  <a:pt x="391212" y="747860"/>
                  <a:pt x="45563" y="586033"/>
                  <a:pt x="28281" y="433633"/>
                </a:cubicBezTo>
                <a:cubicBezTo>
                  <a:pt x="10999" y="281233"/>
                  <a:pt x="146901" y="140616"/>
                  <a:pt x="28280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1672560-11BA-4DAB-9024-6C176EE178DE}"/>
              </a:ext>
            </a:extLst>
          </p:cNvPr>
          <p:cNvSpPr/>
          <p:nvPr/>
        </p:nvSpPr>
        <p:spPr>
          <a:xfrm>
            <a:off x="8135541" y="1985442"/>
            <a:ext cx="917413" cy="1849361"/>
          </a:xfrm>
          <a:custGeom>
            <a:avLst/>
            <a:gdLst>
              <a:gd name="connsiteX0" fmla="*/ 0 w 793685"/>
              <a:gd name="connsiteY0" fmla="*/ 1404594 h 1404594"/>
              <a:gd name="connsiteX1" fmla="*/ 537328 w 793685"/>
              <a:gd name="connsiteY1" fmla="*/ 914400 h 1404594"/>
              <a:gd name="connsiteX2" fmla="*/ 791852 w 793685"/>
              <a:gd name="connsiteY2" fmla="*/ 433633 h 1404594"/>
              <a:gd name="connsiteX3" fmla="*/ 631596 w 793685"/>
              <a:gd name="connsiteY3" fmla="*/ 0 h 140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685" h="1404594">
                <a:moveTo>
                  <a:pt x="0" y="1404594"/>
                </a:moveTo>
                <a:cubicBezTo>
                  <a:pt x="202676" y="1240410"/>
                  <a:pt x="405353" y="1076227"/>
                  <a:pt x="537328" y="914400"/>
                </a:cubicBezTo>
                <a:cubicBezTo>
                  <a:pt x="669303" y="752573"/>
                  <a:pt x="776141" y="586033"/>
                  <a:pt x="791852" y="433633"/>
                </a:cubicBezTo>
                <a:cubicBezTo>
                  <a:pt x="807563" y="281233"/>
                  <a:pt x="719579" y="140616"/>
                  <a:pt x="63159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3FC74D-9E40-4F6A-8CD3-19F2AF507E93}"/>
              </a:ext>
            </a:extLst>
          </p:cNvPr>
          <p:cNvSpPr/>
          <p:nvPr/>
        </p:nvSpPr>
        <p:spPr>
          <a:xfrm rot="19255653">
            <a:off x="7616699" y="2903007"/>
            <a:ext cx="1376314" cy="1206631"/>
          </a:xfrm>
          <a:prstGeom prst="ellipse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8624925-6B88-4796-8C36-B6C74A7B216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8951520" y="3530815"/>
            <a:ext cx="1699797" cy="96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0348402-2262-4D13-85BD-A8D82CF7F7AD}"/>
              </a:ext>
            </a:extLst>
          </p:cNvPr>
          <p:cNvSpPr txBox="1"/>
          <p:nvPr/>
        </p:nvSpPr>
        <p:spPr>
          <a:xfrm>
            <a:off x="10611672" y="3354963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可选的</a:t>
            </a:r>
            <a:endParaRPr lang="en-US" altLang="zh-CN" dirty="0"/>
          </a:p>
          <a:p>
            <a:r>
              <a:rPr lang="zh-CN" altLang="en-US" dirty="0"/>
              <a:t>写入</a:t>
            </a:r>
            <a:r>
              <a:rPr lang="en-US" altLang="zh-CN" dirty="0"/>
              <a:t>bucket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98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752</Words>
  <Application>Microsoft Office PowerPoint</Application>
  <PresentationFormat>宽屏</PresentationFormat>
  <Paragraphs>115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Streamline Ring ORAM Accesses through  Spatial and Temporal Optimization</vt:lpstr>
      <vt:lpstr>1 绪论</vt:lpstr>
      <vt:lpstr>1 绪论</vt:lpstr>
      <vt:lpstr>1 绪论</vt:lpstr>
      <vt:lpstr>2 相关工作</vt:lpstr>
      <vt:lpstr>3 攻击模型</vt:lpstr>
      <vt:lpstr>4 提升空间利用率</vt:lpstr>
      <vt:lpstr>4 提升空间利用率</vt:lpstr>
      <vt:lpstr>4 提升空间利用率</vt:lpstr>
      <vt:lpstr>4 提升空间利用率</vt:lpstr>
      <vt:lpstr>4 提升空间利用率</vt:lpstr>
      <vt:lpstr>5 降低访存时延</vt:lpstr>
      <vt:lpstr>5 降低访存时延</vt:lpstr>
      <vt:lpstr>6 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325</cp:revision>
  <dcterms:created xsi:type="dcterms:W3CDTF">2021-06-17T10:45:32Z</dcterms:created>
  <dcterms:modified xsi:type="dcterms:W3CDTF">2022-01-03T03:13:33Z</dcterms:modified>
</cp:coreProperties>
</file>