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91" r:id="rId4"/>
    <p:sldId id="298" r:id="rId5"/>
    <p:sldId id="338" r:id="rId6"/>
    <p:sldId id="302" r:id="rId7"/>
    <p:sldId id="299" r:id="rId8"/>
    <p:sldId id="339" r:id="rId9"/>
    <p:sldId id="316" r:id="rId10"/>
    <p:sldId id="340" r:id="rId11"/>
    <p:sldId id="303" r:id="rId12"/>
    <p:sldId id="313" r:id="rId13"/>
    <p:sldId id="300" r:id="rId14"/>
    <p:sldId id="341" r:id="rId15"/>
    <p:sldId id="336" r:id="rId16"/>
    <p:sldId id="310" r:id="rId17"/>
    <p:sldId id="314" r:id="rId18"/>
    <p:sldId id="324" r:id="rId19"/>
    <p:sldId id="325" r:id="rId20"/>
    <p:sldId id="312" r:id="rId21"/>
    <p:sldId id="301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85"/>
    <a:srgbClr val="1D4251"/>
    <a:srgbClr val="FCB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43" y="4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224C3-7022-449B-8ED5-542B4EE9532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5F95F-52E2-4D61-BFBE-72E69038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6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93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155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47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0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535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11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73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9CC-5A06-404B-8469-5684ED583AD4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5B13-CBD6-4598-9191-7B2667D00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17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9CC-5A06-404B-8469-5684ED583AD4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5B13-CBD6-4598-9191-7B2667D00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880414" y="639846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4260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6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9CC-5A06-404B-8469-5684ED583AD4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5B13-CBD6-4598-9191-7B2667D00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0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79CC-5A06-404B-8469-5684ED583AD4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5B13-CBD6-4598-9191-7B2667D00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9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文本框 279"/>
          <p:cNvSpPr txBox="1"/>
          <p:nvPr/>
        </p:nvSpPr>
        <p:spPr>
          <a:xfrm>
            <a:off x="1388002" y="1330712"/>
            <a:ext cx="708364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i="1" dirty="0" err="1">
                <a:solidFill>
                  <a:srgbClr val="000000"/>
                </a:solidFill>
                <a:latin typeface="Calibri-BoldItalic"/>
              </a:rPr>
              <a:t>PACTree</a:t>
            </a:r>
            <a:r>
              <a:rPr lang="en-US" altLang="zh-CN" sz="3200" b="1" dirty="0">
                <a:solidFill>
                  <a:srgbClr val="000000"/>
                </a:solidFill>
                <a:latin typeface="Calibri-Bold"/>
              </a:rPr>
              <a:t>: A High Performance Persistent Range Index Using </a:t>
            </a:r>
          </a:p>
          <a:p>
            <a:pPr algn="ctr"/>
            <a:r>
              <a:rPr lang="en-US" altLang="zh-CN" sz="3200" b="1" i="1" dirty="0">
                <a:solidFill>
                  <a:srgbClr val="000000"/>
                </a:solidFill>
                <a:latin typeface="Calibri-BoldItalic"/>
              </a:rPr>
              <a:t>PAC Guidelines (SOSP’21)</a:t>
            </a:r>
          </a:p>
          <a:p>
            <a:pPr algn="ctr"/>
            <a:endParaRPr lang="en-US" altLang="zh-CN" sz="3200" b="1" i="1" dirty="0">
              <a:solidFill>
                <a:srgbClr val="000000"/>
              </a:solidFill>
              <a:latin typeface="Calibri-BoldItalic"/>
            </a:endParaRPr>
          </a:p>
          <a:p>
            <a:pPr algn="ctr"/>
            <a:r>
              <a:rPr lang="en-US" altLang="zh-CN" b="1" dirty="0" err="1"/>
              <a:t>Wook-Hee</a:t>
            </a:r>
            <a:r>
              <a:rPr lang="en-US" altLang="zh-CN" b="1" dirty="0"/>
              <a:t> Kim, </a:t>
            </a:r>
            <a:r>
              <a:rPr lang="en-US" altLang="zh-CN" dirty="0"/>
              <a:t>R. Madhava Krishnan, </a:t>
            </a:r>
            <a:r>
              <a:rPr lang="en-US" altLang="zh-CN" dirty="0" err="1"/>
              <a:t>Xinwei</a:t>
            </a:r>
            <a:r>
              <a:rPr lang="en-US" altLang="zh-CN" dirty="0"/>
              <a:t> Fu, </a:t>
            </a:r>
            <a:endParaRPr lang="en-US" altLang="zh-CN" sz="3200" dirty="0"/>
          </a:p>
          <a:p>
            <a:pPr algn="ctr"/>
            <a:r>
              <a:rPr lang="en-US" altLang="zh-CN" dirty="0" err="1"/>
              <a:t>Sanidhya</a:t>
            </a:r>
            <a:r>
              <a:rPr lang="en-US" altLang="zh-CN" dirty="0"/>
              <a:t> Kashyap, and </a:t>
            </a:r>
            <a:r>
              <a:rPr lang="en-US" altLang="zh-CN" dirty="0" err="1"/>
              <a:t>Changwoo</a:t>
            </a:r>
            <a:r>
              <a:rPr lang="en-US" altLang="zh-CN" dirty="0"/>
              <a:t> Min</a:t>
            </a:r>
            <a:endParaRPr lang="zh-CN" altLang="en-US" sz="3200" dirty="0">
              <a:solidFill>
                <a:schemeClr val="accent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282" name="矩形: 圆角 281"/>
          <p:cNvSpPr/>
          <p:nvPr/>
        </p:nvSpPr>
        <p:spPr>
          <a:xfrm>
            <a:off x="2418261" y="4028807"/>
            <a:ext cx="4567330" cy="58477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汇报人：钟 宇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8362951" y="4027487"/>
            <a:ext cx="3416300" cy="2830513"/>
          </a:xfrm>
          <a:custGeom>
            <a:avLst/>
            <a:gdLst>
              <a:gd name="T0" fmla="*/ 112 w 2152"/>
              <a:gd name="T1" fmla="*/ 0 h 1783"/>
              <a:gd name="T2" fmla="*/ 0 w 2152"/>
              <a:gd name="T3" fmla="*/ 97 h 1783"/>
              <a:gd name="T4" fmla="*/ 1938 w 2152"/>
              <a:gd name="T5" fmla="*/ 1783 h 1783"/>
              <a:gd name="T6" fmla="*/ 2152 w 2152"/>
              <a:gd name="T7" fmla="*/ 1783 h 1783"/>
              <a:gd name="T8" fmla="*/ 112 w 2152"/>
              <a:gd name="T9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2" h="1783">
                <a:moveTo>
                  <a:pt x="112" y="0"/>
                </a:moveTo>
                <a:lnTo>
                  <a:pt x="0" y="97"/>
                </a:lnTo>
                <a:lnTo>
                  <a:pt x="1938" y="1783"/>
                </a:lnTo>
                <a:lnTo>
                  <a:pt x="2152" y="1783"/>
                </a:lnTo>
                <a:lnTo>
                  <a:pt x="112" y="0"/>
                </a:lnTo>
                <a:close/>
              </a:path>
            </a:pathLst>
          </a:custGeom>
          <a:solidFill>
            <a:srgbClr val="1D4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5264151" y="4508500"/>
            <a:ext cx="5468938" cy="2349500"/>
          </a:xfrm>
          <a:custGeom>
            <a:avLst/>
            <a:gdLst>
              <a:gd name="T0" fmla="*/ 1721 w 3445"/>
              <a:gd name="T1" fmla="*/ 0 h 1480"/>
              <a:gd name="T2" fmla="*/ 0 w 3445"/>
              <a:gd name="T3" fmla="*/ 1480 h 1480"/>
              <a:gd name="T4" fmla="*/ 3445 w 3445"/>
              <a:gd name="T5" fmla="*/ 1480 h 1480"/>
              <a:gd name="T6" fmla="*/ 1721 w 3445"/>
              <a:gd name="T7" fmla="*/ 0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45" h="1480">
                <a:moveTo>
                  <a:pt x="1721" y="0"/>
                </a:moveTo>
                <a:lnTo>
                  <a:pt x="0" y="1480"/>
                </a:lnTo>
                <a:lnTo>
                  <a:pt x="3445" y="1480"/>
                </a:lnTo>
                <a:lnTo>
                  <a:pt x="1721" y="0"/>
                </a:lnTo>
                <a:close/>
              </a:path>
            </a:pathLst>
          </a:custGeom>
          <a:solidFill>
            <a:srgbClr val="1D4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>
            <a:off x="8731250" y="887412"/>
            <a:ext cx="3460750" cy="5932488"/>
          </a:xfrm>
          <a:custGeom>
            <a:avLst/>
            <a:gdLst>
              <a:gd name="T0" fmla="*/ 2180 w 2180"/>
              <a:gd name="T1" fmla="*/ 0 h 3737"/>
              <a:gd name="T2" fmla="*/ 0 w 2180"/>
              <a:gd name="T3" fmla="*/ 1867 h 3737"/>
              <a:gd name="T4" fmla="*/ 2180 w 2180"/>
              <a:gd name="T5" fmla="*/ 3737 h 3737"/>
              <a:gd name="T6" fmla="*/ 2180 w 2180"/>
              <a:gd name="T7" fmla="*/ 0 h 3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80" h="3737">
                <a:moveTo>
                  <a:pt x="2180" y="0"/>
                </a:moveTo>
                <a:lnTo>
                  <a:pt x="0" y="1867"/>
                </a:lnTo>
                <a:lnTo>
                  <a:pt x="2180" y="3737"/>
                </a:lnTo>
                <a:lnTo>
                  <a:pt x="218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0E3719-D7F4-4AF6-9CD0-BA89F5E6884D}"/>
              </a:ext>
            </a:extLst>
          </p:cNvPr>
          <p:cNvSpPr/>
          <p:nvPr/>
        </p:nvSpPr>
        <p:spPr>
          <a:xfrm>
            <a:off x="1713571" y="519850"/>
            <a:ext cx="8764858" cy="58477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+mj-ea"/>
              </a:rPr>
              <a:t>索引结构探讨 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12431C0-4A51-4878-81E0-A68762D52135}"/>
              </a:ext>
            </a:extLst>
          </p:cNvPr>
          <p:cNvCxnSpPr>
            <a:cxnSpLocks/>
          </p:cNvCxnSpPr>
          <p:nvPr/>
        </p:nvCxnSpPr>
        <p:spPr>
          <a:xfrm>
            <a:off x="1064029" y="1189759"/>
            <a:ext cx="1015815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9AA41013-865F-4A5B-9114-C593CAFF6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747" y="452138"/>
            <a:ext cx="968435" cy="725714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8FC3897-FC7B-45E5-BD95-F6F483D78222}"/>
              </a:ext>
            </a:extLst>
          </p:cNvPr>
          <p:cNvSpPr/>
          <p:nvPr/>
        </p:nvSpPr>
        <p:spPr>
          <a:xfrm>
            <a:off x="579812" y="452138"/>
            <a:ext cx="968434" cy="725714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  <a:ea typeface="+mj-ea"/>
              </a:rPr>
              <a:t>Part 2</a:t>
            </a:r>
            <a:endParaRPr lang="zh-CN" altLang="en-US" sz="32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647D36-679A-4164-9D4B-8C0E92769C3E}"/>
              </a:ext>
            </a:extLst>
          </p:cNvPr>
          <p:cNvSpPr txBox="1"/>
          <p:nvPr/>
        </p:nvSpPr>
        <p:spPr>
          <a:xfrm>
            <a:off x="1059366" y="1628080"/>
            <a:ext cx="9060619" cy="1222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b="1" dirty="0"/>
              <a:t>B+</a:t>
            </a:r>
            <a:r>
              <a:rPr lang="zh-CN" altLang="en-US" sz="2200" b="1" dirty="0"/>
              <a:t>树  </a:t>
            </a:r>
            <a:r>
              <a:rPr lang="en-US" altLang="zh-CN" sz="2200" b="1" dirty="0"/>
              <a:t>vs.  </a:t>
            </a:r>
            <a:r>
              <a:rPr lang="en-US" altLang="zh-CN" sz="2200" b="1" dirty="0" err="1"/>
              <a:t>Trie</a:t>
            </a:r>
            <a:r>
              <a:rPr lang="en-US" altLang="zh-CN" sz="2200" b="1" dirty="0"/>
              <a:t>(</a:t>
            </a:r>
            <a:r>
              <a:rPr lang="zh-CN" altLang="en-US" sz="2200" b="1" dirty="0"/>
              <a:t>前缀树</a:t>
            </a:r>
            <a:r>
              <a:rPr lang="en-US" altLang="zh-CN" sz="2200" b="1" dirty="0"/>
              <a:t>)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假设查找一个单词“</a:t>
            </a:r>
            <a:r>
              <a:rPr lang="en-US" altLang="zh-CN" dirty="0"/>
              <a:t>AAC</a:t>
            </a:r>
            <a:r>
              <a:rPr lang="zh-CN" altLang="en-US" dirty="0"/>
              <a:t>”，</a:t>
            </a:r>
            <a:r>
              <a:rPr lang="en-US" altLang="zh-CN" dirty="0"/>
              <a:t>B+</a:t>
            </a:r>
            <a:r>
              <a:rPr lang="zh-CN" altLang="en-US" dirty="0"/>
              <a:t>树读了</a:t>
            </a:r>
            <a:r>
              <a:rPr lang="en-US" altLang="zh-CN" dirty="0"/>
              <a:t>9</a:t>
            </a:r>
            <a:r>
              <a:rPr lang="zh-CN" altLang="en-US" dirty="0"/>
              <a:t>个字节，而</a:t>
            </a:r>
            <a:r>
              <a:rPr lang="en-US" altLang="zh-CN" dirty="0" err="1"/>
              <a:t>Trie</a:t>
            </a:r>
            <a:r>
              <a:rPr lang="zh-CN" altLang="en-US" dirty="0"/>
              <a:t>只读了</a:t>
            </a:r>
            <a:r>
              <a:rPr lang="en-US" altLang="zh-CN" dirty="0"/>
              <a:t>4</a:t>
            </a:r>
            <a:r>
              <a:rPr lang="zh-CN" altLang="en-US" dirty="0"/>
              <a:t>个字节；</a:t>
            </a:r>
            <a:endParaRPr lang="en-US" altLang="zh-CN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又如右图，</a:t>
            </a:r>
            <a:r>
              <a:rPr lang="en-US" altLang="zh-CN" dirty="0" err="1"/>
              <a:t>Trie</a:t>
            </a:r>
            <a:r>
              <a:rPr lang="zh-CN" altLang="en-US" dirty="0"/>
              <a:t>消耗更少的带宽，却提供了更好的性能。</a:t>
            </a:r>
            <a:endParaRPr lang="en-US" altLang="zh-CN" sz="2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E07847-75EC-41E9-9C65-1F0002FD1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29" y="3004455"/>
            <a:ext cx="10291369" cy="38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5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03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29181" y="3107571"/>
            <a:ext cx="5533631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300" dirty="0" err="1">
                <a:solidFill>
                  <a:schemeClr val="bg1"/>
                </a:solidFill>
                <a:latin typeface="+mj-ea"/>
                <a:ea typeface="+mj-ea"/>
              </a:rPr>
              <a:t>PACTree</a:t>
            </a:r>
            <a:r>
              <a:rPr lang="zh-CN" altLang="en-US" sz="5300" dirty="0">
                <a:solidFill>
                  <a:schemeClr val="bg1"/>
                </a:solidFill>
                <a:latin typeface="+mj-ea"/>
                <a:ea typeface="+mj-ea"/>
              </a:rPr>
              <a:t>总体设计</a:t>
            </a:r>
          </a:p>
        </p:txBody>
      </p:sp>
    </p:spTree>
    <p:extLst>
      <p:ext uri="{BB962C8B-B14F-4D97-AF65-F5344CB8AC3E}">
        <p14:creationId xmlns:p14="http://schemas.microsoft.com/office/powerpoint/2010/main" val="350102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0E3719-D7F4-4AF6-9CD0-BA89F5E6884D}"/>
              </a:ext>
            </a:extLst>
          </p:cNvPr>
          <p:cNvSpPr/>
          <p:nvPr/>
        </p:nvSpPr>
        <p:spPr>
          <a:xfrm>
            <a:off x="1682276" y="525201"/>
            <a:ext cx="8284683" cy="58477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3200" dirty="0" err="1">
                <a:solidFill>
                  <a:schemeClr val="accent1"/>
                </a:solidFill>
                <a:latin typeface="+mj-ea"/>
                <a:ea typeface="+mj-ea"/>
              </a:rPr>
              <a:t>PacTree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总体设计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12431C0-4A51-4878-81E0-A68762D52135}"/>
              </a:ext>
            </a:extLst>
          </p:cNvPr>
          <p:cNvCxnSpPr>
            <a:cxnSpLocks/>
          </p:cNvCxnSpPr>
          <p:nvPr/>
        </p:nvCxnSpPr>
        <p:spPr>
          <a:xfrm>
            <a:off x="1064029" y="1189759"/>
            <a:ext cx="1015815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流程图: 离页连接符 3">
            <a:extLst>
              <a:ext uri="{FF2B5EF4-FFF2-40B4-BE49-F238E27FC236}">
                <a16:creationId xmlns:a16="http://schemas.microsoft.com/office/drawing/2014/main" id="{398E9CD1-F3B0-43D3-BF10-452D54DA30AF}"/>
              </a:ext>
            </a:extLst>
          </p:cNvPr>
          <p:cNvSpPr/>
          <p:nvPr/>
        </p:nvSpPr>
        <p:spPr>
          <a:xfrm>
            <a:off x="579812" y="452138"/>
            <a:ext cx="968434" cy="7257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spc="100" dirty="0">
                <a:latin typeface="Agency FB" panose="020B0503020202020204" pitchFamily="34" charset="0"/>
                <a:ea typeface="+mj-ea"/>
              </a:rPr>
              <a:t>Part 3</a:t>
            </a:r>
            <a:endParaRPr lang="zh-CN" altLang="en-US" sz="3200" spc="100" dirty="0">
              <a:latin typeface="Agency FB" panose="020B0503020202020204" pitchFamily="34" charset="0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A41013-865F-4A5B-9114-C593CAFF6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747" y="452138"/>
            <a:ext cx="968435" cy="7257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7425E0-7206-43C9-9C31-77733D09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890" y="2095898"/>
            <a:ext cx="6980635" cy="46107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896976F-09CE-4B74-A239-5BDBE06AF1D8}"/>
              </a:ext>
            </a:extLst>
          </p:cNvPr>
          <p:cNvSpPr txBox="1"/>
          <p:nvPr/>
        </p:nvSpPr>
        <p:spPr>
          <a:xfrm>
            <a:off x="2470122" y="2549359"/>
            <a:ext cx="1412403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b="1" dirty="0"/>
              <a:t>搜索层</a:t>
            </a:r>
            <a:endParaRPr lang="en-US" altLang="zh-CN" b="1" dirty="0"/>
          </a:p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Trie</a:t>
            </a:r>
            <a:r>
              <a:rPr lang="zh-CN" altLang="en-US" b="1" dirty="0"/>
              <a:t>风格</a:t>
            </a:r>
            <a:r>
              <a:rPr lang="en-US" altLang="zh-CN" b="1" dirty="0"/>
              <a:t>)</a:t>
            </a:r>
          </a:p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D1CA81-A8EF-4B98-B624-51ED1C4667F3}"/>
              </a:ext>
            </a:extLst>
          </p:cNvPr>
          <p:cNvSpPr txBox="1"/>
          <p:nvPr/>
        </p:nvSpPr>
        <p:spPr>
          <a:xfrm>
            <a:off x="2354893" y="4404137"/>
            <a:ext cx="141240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zh-CN" altLang="en-US" b="1" dirty="0"/>
              <a:t>数据层</a:t>
            </a:r>
            <a:endParaRPr lang="en-US" altLang="zh-CN" b="1" dirty="0"/>
          </a:p>
          <a:p>
            <a:pPr algn="ctr"/>
            <a:r>
              <a:rPr lang="en-US" altLang="zh-CN" b="1" dirty="0"/>
              <a:t>(B+</a:t>
            </a:r>
            <a:r>
              <a:rPr lang="zh-CN" altLang="en-US" b="1" dirty="0"/>
              <a:t>树风格</a:t>
            </a:r>
            <a:r>
              <a:rPr lang="en-US" altLang="zh-CN" b="1" dirty="0"/>
              <a:t>)</a:t>
            </a:r>
          </a:p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695C6C-2144-4395-B63C-4C66468A96B3}"/>
              </a:ext>
            </a:extLst>
          </p:cNvPr>
          <p:cNvSpPr txBox="1"/>
          <p:nvPr/>
        </p:nvSpPr>
        <p:spPr>
          <a:xfrm>
            <a:off x="7599769" y="3526973"/>
            <a:ext cx="1412403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b="1" dirty="0"/>
              <a:t>Log for </a:t>
            </a:r>
            <a:r>
              <a:rPr lang="zh-CN" altLang="en-US" b="1" dirty="0"/>
              <a:t>结构修改操作</a:t>
            </a:r>
            <a:r>
              <a:rPr lang="en-US" altLang="zh-CN" b="1" dirty="0"/>
              <a:t>(SMO)</a:t>
            </a:r>
          </a:p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523168-0519-4CC0-86B7-BE1D69031AF4}"/>
              </a:ext>
            </a:extLst>
          </p:cNvPr>
          <p:cNvSpPr txBox="1"/>
          <p:nvPr/>
        </p:nvSpPr>
        <p:spPr>
          <a:xfrm>
            <a:off x="973016" y="1487426"/>
            <a:ext cx="10249166" cy="1377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200" b="1" dirty="0"/>
              <a:t>混合型</a:t>
            </a:r>
            <a:r>
              <a:rPr lang="zh-CN" altLang="en-US" sz="2200" dirty="0"/>
              <a:t>范围索引，基于</a:t>
            </a:r>
            <a:r>
              <a:rPr lang="en-US" altLang="zh-CN" sz="2200" b="1" dirty="0" err="1"/>
              <a:t>Trie</a:t>
            </a:r>
            <a:r>
              <a:rPr lang="zh-CN" altLang="en-US" sz="2200" dirty="0"/>
              <a:t>的</a:t>
            </a:r>
            <a:r>
              <a:rPr lang="zh-CN" altLang="en-US" sz="2200" b="1" dirty="0"/>
              <a:t>内部节点</a:t>
            </a:r>
            <a:r>
              <a:rPr lang="zh-CN" altLang="en-US" sz="2200" dirty="0"/>
              <a:t>（搜索层）和 </a:t>
            </a:r>
            <a:r>
              <a:rPr lang="en-US" altLang="zh-CN" sz="2200" b="1" dirty="0"/>
              <a:t>B+</a:t>
            </a:r>
            <a:r>
              <a:rPr lang="zh-CN" altLang="en-US" sz="2200" b="1" dirty="0"/>
              <a:t>树</a:t>
            </a:r>
            <a:r>
              <a:rPr lang="zh-CN" altLang="en-US" sz="2200" dirty="0"/>
              <a:t>风格的</a:t>
            </a:r>
            <a:r>
              <a:rPr lang="zh-CN" altLang="en-US" sz="2200" b="1" dirty="0"/>
              <a:t>叶子节点</a:t>
            </a:r>
            <a:r>
              <a:rPr lang="zh-CN" altLang="en-US" sz="2200" dirty="0"/>
              <a:t>（数据层），将二者解耦，允许异步修改内部节点 。</a:t>
            </a:r>
            <a:endParaRPr lang="en-US" altLang="zh-CN" sz="2200" dirty="0"/>
          </a:p>
          <a:p>
            <a:pPr>
              <a:lnSpc>
                <a:spcPct val="130000"/>
              </a:lnSpc>
            </a:pPr>
            <a:endParaRPr lang="en-US" altLang="zh-CN" sz="2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E9D5C8-679E-4F96-AF04-D92B8F7192E4}"/>
              </a:ext>
            </a:extLst>
          </p:cNvPr>
          <p:cNvSpPr txBox="1"/>
          <p:nvPr/>
        </p:nvSpPr>
        <p:spPr>
          <a:xfrm>
            <a:off x="5824617" y="2572059"/>
            <a:ext cx="25945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4485"/>
                </a:solidFill>
              </a:rPr>
              <a:t>后台线程执行</a:t>
            </a:r>
            <a:endParaRPr lang="zh-CN" altLang="en-US" dirty="0">
              <a:solidFill>
                <a:srgbClr val="004485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57BDCD-E92B-4D73-A442-F9B966DDC179}"/>
              </a:ext>
            </a:extLst>
          </p:cNvPr>
          <p:cNvSpPr txBox="1"/>
          <p:nvPr/>
        </p:nvSpPr>
        <p:spPr>
          <a:xfrm>
            <a:off x="6902568" y="5185908"/>
            <a:ext cx="1817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4485"/>
                </a:solidFill>
              </a:rPr>
              <a:t>结点分裂或合并</a:t>
            </a:r>
            <a:endParaRPr lang="zh-CN" altLang="en-US" dirty="0">
              <a:solidFill>
                <a:srgbClr val="0044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2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12431C0-4A51-4878-81E0-A68762D52135}"/>
              </a:ext>
            </a:extLst>
          </p:cNvPr>
          <p:cNvCxnSpPr>
            <a:cxnSpLocks/>
          </p:cNvCxnSpPr>
          <p:nvPr/>
        </p:nvCxnSpPr>
        <p:spPr>
          <a:xfrm>
            <a:off x="1064029" y="1189759"/>
            <a:ext cx="1015815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流程图: 离页连接符 3">
            <a:extLst>
              <a:ext uri="{FF2B5EF4-FFF2-40B4-BE49-F238E27FC236}">
                <a16:creationId xmlns:a16="http://schemas.microsoft.com/office/drawing/2014/main" id="{398E9CD1-F3B0-43D3-BF10-452D54DA30AF}"/>
              </a:ext>
            </a:extLst>
          </p:cNvPr>
          <p:cNvSpPr/>
          <p:nvPr/>
        </p:nvSpPr>
        <p:spPr>
          <a:xfrm>
            <a:off x="579812" y="452138"/>
            <a:ext cx="968434" cy="7257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spc="100" dirty="0">
                <a:latin typeface="Agency FB" panose="020B0503020202020204" pitchFamily="34" charset="0"/>
                <a:ea typeface="+mj-ea"/>
              </a:rPr>
              <a:t>Part 3</a:t>
            </a:r>
            <a:endParaRPr lang="zh-CN" altLang="en-US" sz="3200" spc="100" dirty="0">
              <a:latin typeface="Agency FB" panose="020B0503020202020204" pitchFamily="34" charset="0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A41013-865F-4A5B-9114-C593CAFF6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747" y="452138"/>
            <a:ext cx="968435" cy="7257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E3F01B7-D1DA-4476-9460-596FCDFA1254}"/>
              </a:ext>
            </a:extLst>
          </p:cNvPr>
          <p:cNvSpPr txBox="1"/>
          <p:nvPr/>
        </p:nvSpPr>
        <p:spPr>
          <a:xfrm>
            <a:off x="1064029" y="1731586"/>
            <a:ext cx="8749043" cy="3219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200" b="1" dirty="0"/>
              <a:t>搜索层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符合</a:t>
            </a:r>
            <a:r>
              <a:rPr lang="en-US" altLang="zh-CN" b="1" dirty="0"/>
              <a:t>GA1</a:t>
            </a:r>
            <a:r>
              <a:rPr lang="zh-CN" altLang="en-US" dirty="0"/>
              <a:t>：查找操作消耗更少带宽</a:t>
            </a:r>
            <a:r>
              <a:rPr lang="en-US" altLang="zh-CN" dirty="0"/>
              <a:t>.</a:t>
            </a:r>
            <a:r>
              <a:rPr lang="zh-CN" altLang="en-US" dirty="0"/>
              <a:t>。 因为</a:t>
            </a:r>
            <a:r>
              <a:rPr lang="en-US" altLang="zh-CN" dirty="0" err="1"/>
              <a:t>trie</a:t>
            </a:r>
            <a:r>
              <a:rPr lang="zh-CN" altLang="en-US" dirty="0"/>
              <a:t>只保留部分</a:t>
            </a:r>
            <a:r>
              <a:rPr lang="en-US" altLang="zh-CN" dirty="0"/>
              <a:t>key</a:t>
            </a:r>
            <a:r>
              <a:rPr lang="zh-CN" altLang="en-US" dirty="0"/>
              <a:t>，同时使用打包访问，节省带宽。</a:t>
            </a:r>
            <a:endParaRPr lang="en-US" altLang="zh-CN" dirty="0"/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0000"/>
                </a:solidFill>
              </a:rPr>
              <a:t>数据层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endParaRPr lang="en-US" altLang="zh-CN" dirty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符合</a:t>
            </a:r>
            <a:r>
              <a:rPr lang="en-US" altLang="zh-CN" b="1" dirty="0"/>
              <a:t>GA3</a:t>
            </a:r>
            <a:r>
              <a:rPr lang="zh-CN" altLang="en-US" dirty="0"/>
              <a:t>：写操作应该最小化</a:t>
            </a:r>
            <a:r>
              <a:rPr lang="en-US" altLang="zh-CN" dirty="0"/>
              <a:t>NVM</a:t>
            </a:r>
            <a:r>
              <a:rPr lang="zh-CN" altLang="en-US" dirty="0"/>
              <a:t>的内存分配。 因为</a:t>
            </a:r>
            <a:r>
              <a:rPr lang="en-US" altLang="zh-CN" dirty="0"/>
              <a:t>B+</a:t>
            </a:r>
            <a:r>
              <a:rPr lang="zh-CN" altLang="en-US" dirty="0"/>
              <a:t>树的叶子结点中包含未排序的</a:t>
            </a:r>
            <a:r>
              <a:rPr lang="en-US" altLang="zh-CN" dirty="0" err="1"/>
              <a:t>kv</a:t>
            </a:r>
            <a:r>
              <a:rPr lang="zh-CN" altLang="en-US" dirty="0"/>
              <a:t>对，支持插入、删除和更新等，从而避免了内存分配</a:t>
            </a:r>
            <a:endParaRPr lang="en-US" altLang="zh-CN" dirty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符合</a:t>
            </a:r>
            <a:r>
              <a:rPr lang="en-US" altLang="zh-CN" b="1" dirty="0"/>
              <a:t>GA5</a:t>
            </a:r>
            <a:r>
              <a:rPr lang="zh-CN" altLang="en-US" dirty="0"/>
              <a:t>：</a:t>
            </a:r>
            <a:r>
              <a:rPr lang="en-US" altLang="zh-CN" dirty="0"/>
              <a:t>scan</a:t>
            </a:r>
            <a:r>
              <a:rPr lang="zh-CN" altLang="en-US" dirty="0"/>
              <a:t>操作应该最大限度地顺序读</a:t>
            </a:r>
            <a:r>
              <a:rPr lang="en-US" altLang="zh-CN" dirty="0"/>
              <a:t>NVM</a:t>
            </a:r>
            <a:r>
              <a:rPr lang="zh-CN" altLang="en-US" dirty="0"/>
              <a:t>。因为</a:t>
            </a:r>
            <a:r>
              <a:rPr lang="en-US" altLang="zh-CN" dirty="0"/>
              <a:t>B+</a:t>
            </a:r>
            <a:r>
              <a:rPr lang="zh-CN" altLang="en-US" dirty="0"/>
              <a:t>树的叶子结点是双向链表，可以顺序访问</a:t>
            </a:r>
            <a:r>
              <a:rPr lang="zh-CN" altLang="en-US" sz="2000" dirty="0"/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CCA02E-4900-414A-ABBA-27D962F89864}"/>
              </a:ext>
            </a:extLst>
          </p:cNvPr>
          <p:cNvSpPr/>
          <p:nvPr/>
        </p:nvSpPr>
        <p:spPr>
          <a:xfrm>
            <a:off x="1682276" y="525201"/>
            <a:ext cx="8284683" cy="58477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索引设计的缘由</a:t>
            </a:r>
          </a:p>
        </p:txBody>
      </p:sp>
    </p:spTree>
    <p:extLst>
      <p:ext uri="{BB962C8B-B14F-4D97-AF65-F5344CB8AC3E}">
        <p14:creationId xmlns:p14="http://schemas.microsoft.com/office/powerpoint/2010/main" val="10776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12431C0-4A51-4878-81E0-A68762D52135}"/>
              </a:ext>
            </a:extLst>
          </p:cNvPr>
          <p:cNvCxnSpPr>
            <a:cxnSpLocks/>
          </p:cNvCxnSpPr>
          <p:nvPr/>
        </p:nvCxnSpPr>
        <p:spPr>
          <a:xfrm>
            <a:off x="1064029" y="1189759"/>
            <a:ext cx="1015815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流程图: 离页连接符 3">
            <a:extLst>
              <a:ext uri="{FF2B5EF4-FFF2-40B4-BE49-F238E27FC236}">
                <a16:creationId xmlns:a16="http://schemas.microsoft.com/office/drawing/2014/main" id="{398E9CD1-F3B0-43D3-BF10-452D54DA30AF}"/>
              </a:ext>
            </a:extLst>
          </p:cNvPr>
          <p:cNvSpPr/>
          <p:nvPr/>
        </p:nvSpPr>
        <p:spPr>
          <a:xfrm>
            <a:off x="579812" y="452138"/>
            <a:ext cx="968434" cy="7257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spc="100" dirty="0">
                <a:latin typeface="Agency FB" panose="020B0503020202020204" pitchFamily="34" charset="0"/>
                <a:ea typeface="+mj-ea"/>
              </a:rPr>
              <a:t>Part 3</a:t>
            </a:r>
            <a:endParaRPr lang="zh-CN" altLang="en-US" sz="3200" spc="100" dirty="0">
              <a:latin typeface="Agency FB" panose="020B0503020202020204" pitchFamily="34" charset="0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A41013-865F-4A5B-9114-C593CAFF6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747" y="452138"/>
            <a:ext cx="968435" cy="7257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E3F01B7-D1DA-4476-9460-596FCDFA1254}"/>
              </a:ext>
            </a:extLst>
          </p:cNvPr>
          <p:cNvSpPr txBox="1"/>
          <p:nvPr/>
        </p:nvSpPr>
        <p:spPr>
          <a:xfrm>
            <a:off x="1064029" y="1084818"/>
            <a:ext cx="8749043" cy="1302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000" dirty="0"/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0000"/>
                </a:solidFill>
              </a:rPr>
              <a:t>异步结构修改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endParaRPr lang="en-US" altLang="zh-CN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使用</a:t>
            </a:r>
            <a:r>
              <a:rPr lang="en-US" altLang="zh-CN" dirty="0"/>
              <a:t>log</a:t>
            </a:r>
            <a:r>
              <a:rPr lang="zh-CN" altLang="en-US" dirty="0"/>
              <a:t>和后台线程异步执行，防止阻塞访问。</a:t>
            </a:r>
            <a:r>
              <a:rPr lang="en-US" altLang="zh-CN" dirty="0"/>
              <a:t>(</a:t>
            </a:r>
            <a:r>
              <a:rPr lang="en-US" altLang="zh-CN" b="1" dirty="0"/>
              <a:t>GC2.)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CCA02E-4900-414A-ABBA-27D962F89864}"/>
              </a:ext>
            </a:extLst>
          </p:cNvPr>
          <p:cNvSpPr/>
          <p:nvPr/>
        </p:nvSpPr>
        <p:spPr>
          <a:xfrm>
            <a:off x="1682276" y="525201"/>
            <a:ext cx="8284683" cy="58477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索引设计的缘由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FFE662-67AF-4FE5-A58E-235022F68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276" y="2352886"/>
            <a:ext cx="9166852" cy="405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1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0E3719-D7F4-4AF6-9CD0-BA89F5E6884D}"/>
              </a:ext>
            </a:extLst>
          </p:cNvPr>
          <p:cNvSpPr/>
          <p:nvPr/>
        </p:nvSpPr>
        <p:spPr>
          <a:xfrm>
            <a:off x="1682276" y="525201"/>
            <a:ext cx="8284683" cy="58477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+mj-ea"/>
              </a:rPr>
              <a:t>其他设计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12431C0-4A51-4878-81E0-A68762D52135}"/>
              </a:ext>
            </a:extLst>
          </p:cNvPr>
          <p:cNvCxnSpPr>
            <a:cxnSpLocks/>
          </p:cNvCxnSpPr>
          <p:nvPr/>
        </p:nvCxnSpPr>
        <p:spPr>
          <a:xfrm>
            <a:off x="1064029" y="1189759"/>
            <a:ext cx="1015815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流程图: 离页连接符 3">
            <a:extLst>
              <a:ext uri="{FF2B5EF4-FFF2-40B4-BE49-F238E27FC236}">
                <a16:creationId xmlns:a16="http://schemas.microsoft.com/office/drawing/2014/main" id="{398E9CD1-F3B0-43D3-BF10-452D54DA30AF}"/>
              </a:ext>
            </a:extLst>
          </p:cNvPr>
          <p:cNvSpPr/>
          <p:nvPr/>
        </p:nvSpPr>
        <p:spPr>
          <a:xfrm>
            <a:off x="579812" y="452138"/>
            <a:ext cx="968434" cy="7257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spc="100" dirty="0">
                <a:latin typeface="Agency FB" panose="020B0503020202020204" pitchFamily="34" charset="0"/>
                <a:ea typeface="+mj-ea"/>
              </a:rPr>
              <a:t>Part 3</a:t>
            </a:r>
            <a:endParaRPr lang="zh-CN" altLang="en-US" sz="3200" spc="100" dirty="0">
              <a:latin typeface="Agency FB" panose="020B0503020202020204" pitchFamily="34" charset="0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A41013-865F-4A5B-9114-C593CAFF6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747" y="452138"/>
            <a:ext cx="968435" cy="72571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16373EA-47AB-4E61-AB0B-9CBCE55B767C}"/>
              </a:ext>
            </a:extLst>
          </p:cNvPr>
          <p:cNvSpPr txBox="1"/>
          <p:nvPr/>
        </p:nvSpPr>
        <p:spPr>
          <a:xfrm>
            <a:off x="1064028" y="1512281"/>
            <a:ext cx="10158154" cy="202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200" b="1" dirty="0"/>
              <a:t>并发控制</a:t>
            </a:r>
            <a:endParaRPr lang="en-US" altLang="zh-CN" sz="2200" b="1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最大限度地提高并发访问，以获得可伸缩性和充分的</a:t>
            </a:r>
            <a:r>
              <a:rPr lang="en-US" altLang="zh-CN" dirty="0"/>
              <a:t>NVM</a:t>
            </a:r>
            <a:r>
              <a:rPr lang="zh-CN" altLang="en-US" dirty="0"/>
              <a:t>带宽利用率。</a:t>
            </a:r>
            <a:endParaRPr lang="en-US" altLang="zh-CN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使用乐观版本锁，</a:t>
            </a:r>
            <a:r>
              <a:rPr lang="en-US" altLang="zh-CN" dirty="0"/>
              <a:t>read</a:t>
            </a:r>
            <a:r>
              <a:rPr lang="zh-CN" altLang="en-US" dirty="0"/>
              <a:t>不会改变锁状态，所以减少了</a:t>
            </a:r>
            <a:r>
              <a:rPr lang="en-US" altLang="zh-CN" dirty="0"/>
              <a:t>NVM</a:t>
            </a:r>
            <a:r>
              <a:rPr lang="zh-CN" altLang="en-US" dirty="0"/>
              <a:t>写入（</a:t>
            </a:r>
            <a:r>
              <a:rPr lang="en-US" altLang="zh-CN" dirty="0"/>
              <a:t>GA2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/>
              <a:t>NUMA</a:t>
            </a:r>
            <a:r>
              <a:rPr lang="zh-CN" altLang="en-US" sz="2000" b="1" dirty="0"/>
              <a:t>感知的内存管理</a:t>
            </a:r>
            <a:endParaRPr lang="en-US" altLang="zh-CN" sz="2000" b="1" dirty="0"/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0707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04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27145" y="3107571"/>
            <a:ext cx="3537700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300" dirty="0">
                <a:solidFill>
                  <a:schemeClr val="bg1"/>
                </a:solidFill>
                <a:latin typeface="+mj-ea"/>
                <a:ea typeface="+mj-ea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81127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12431C0-4A51-4878-81E0-A68762D52135}"/>
              </a:ext>
            </a:extLst>
          </p:cNvPr>
          <p:cNvCxnSpPr>
            <a:cxnSpLocks/>
          </p:cNvCxnSpPr>
          <p:nvPr/>
        </p:nvCxnSpPr>
        <p:spPr>
          <a:xfrm>
            <a:off x="1064029" y="1189759"/>
            <a:ext cx="1015815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9AA41013-865F-4A5B-9114-C593CAFF6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747" y="452138"/>
            <a:ext cx="968435" cy="725714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8FC3897-FC7B-45E5-BD95-F6F483D78222}"/>
              </a:ext>
            </a:extLst>
          </p:cNvPr>
          <p:cNvSpPr/>
          <p:nvPr/>
        </p:nvSpPr>
        <p:spPr>
          <a:xfrm>
            <a:off x="579812" y="452138"/>
            <a:ext cx="968434" cy="725714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  <a:ea typeface="+mj-ea"/>
              </a:rPr>
              <a:t>Part 4</a:t>
            </a:r>
            <a:endParaRPr lang="zh-CN" altLang="en-US" sz="32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1A2B1C-3ACD-41A1-B5CA-7315BDA4F993}"/>
              </a:ext>
            </a:extLst>
          </p:cNvPr>
          <p:cNvSpPr txBox="1"/>
          <p:nvPr/>
        </p:nvSpPr>
        <p:spPr>
          <a:xfrm>
            <a:off x="909938" y="2316607"/>
            <a:ext cx="8903133" cy="170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200" b="1" dirty="0"/>
              <a:t>比较对象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0000"/>
                </a:solidFill>
                <a:latin typeface="PingFang SC"/>
              </a:rPr>
              <a:t>FPTree</a:t>
            </a:r>
            <a:r>
              <a:rPr lang="en-US" altLang="zh-CN" sz="2000" dirty="0">
                <a:solidFill>
                  <a:srgbClr val="000000"/>
                </a:solidFill>
                <a:latin typeface="PingFang SC"/>
              </a:rPr>
              <a:t> [SIGMOD’17] : DRAM/NVM </a:t>
            </a:r>
            <a:r>
              <a:rPr lang="zh-CN" altLang="en-US" sz="2000" dirty="0">
                <a:solidFill>
                  <a:srgbClr val="000000"/>
                </a:solidFill>
                <a:latin typeface="PingFang SC"/>
              </a:rPr>
              <a:t>混合</a:t>
            </a:r>
            <a:r>
              <a:rPr lang="en-US" altLang="zh-CN" sz="2000" dirty="0">
                <a:solidFill>
                  <a:srgbClr val="000000"/>
                </a:solidFill>
                <a:latin typeface="PingFang SC"/>
              </a:rPr>
              <a:t> B+-tree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PingFang SC"/>
              </a:rPr>
              <a:t>FAST-FAIR [ FAST’18] :</a:t>
            </a:r>
            <a:r>
              <a:rPr lang="zh-CN" altLang="en-US" dirty="0"/>
              <a:t>支持非阻塞读的持久</a:t>
            </a:r>
            <a:r>
              <a:rPr lang="en-US" altLang="zh-CN" dirty="0"/>
              <a:t>B+</a:t>
            </a:r>
            <a:r>
              <a:rPr lang="zh-CN" altLang="en-US" dirty="0"/>
              <a:t>树</a:t>
            </a:r>
            <a:endParaRPr lang="en-US" altLang="zh-CN" sz="2000" dirty="0">
              <a:solidFill>
                <a:srgbClr val="000000"/>
              </a:solidFill>
              <a:latin typeface="PingFang SC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0000"/>
                </a:solidFill>
                <a:latin typeface="PingFang SC"/>
              </a:rPr>
              <a:t>BzTree</a:t>
            </a:r>
            <a:r>
              <a:rPr lang="en-US" altLang="zh-CN" sz="2000" dirty="0">
                <a:solidFill>
                  <a:srgbClr val="000000"/>
                </a:solidFill>
                <a:latin typeface="PingFang SC"/>
              </a:rPr>
              <a:t> [VLDB’18] :</a:t>
            </a:r>
            <a:r>
              <a:rPr lang="zh-CN" altLang="en-US" dirty="0"/>
              <a:t>无锁持久的</a:t>
            </a:r>
            <a:r>
              <a:rPr lang="en-US" altLang="zh-CN" dirty="0"/>
              <a:t>B +</a:t>
            </a:r>
            <a:r>
              <a:rPr lang="zh-CN" altLang="en-US" dirty="0"/>
              <a:t>树</a:t>
            </a:r>
            <a:endParaRPr lang="en-US" altLang="zh-CN" sz="2000" dirty="0">
              <a:solidFill>
                <a:srgbClr val="000000"/>
              </a:solidFill>
              <a:latin typeface="PingFang SC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2C27DD-2388-4202-93AB-ACAE8C5BC2DF}"/>
              </a:ext>
            </a:extLst>
          </p:cNvPr>
          <p:cNvSpPr/>
          <p:nvPr/>
        </p:nvSpPr>
        <p:spPr>
          <a:xfrm>
            <a:off x="1713571" y="519850"/>
            <a:ext cx="8764858" cy="58477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  <a:latin typeface="+mj-ea"/>
              </a:rPr>
              <a:t>Evaluation</a:t>
            </a:r>
            <a:endParaRPr lang="zh-CN" altLang="en-US" sz="3200" dirty="0">
              <a:solidFill>
                <a:schemeClr val="accent2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92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12431C0-4A51-4878-81E0-A68762D52135}"/>
              </a:ext>
            </a:extLst>
          </p:cNvPr>
          <p:cNvCxnSpPr>
            <a:cxnSpLocks/>
          </p:cNvCxnSpPr>
          <p:nvPr/>
        </p:nvCxnSpPr>
        <p:spPr>
          <a:xfrm>
            <a:off x="1064029" y="1189759"/>
            <a:ext cx="1015815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9AA41013-865F-4A5B-9114-C593CAFF6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747" y="452138"/>
            <a:ext cx="968435" cy="725714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8FC3897-FC7B-45E5-BD95-F6F483D78222}"/>
              </a:ext>
            </a:extLst>
          </p:cNvPr>
          <p:cNvSpPr/>
          <p:nvPr/>
        </p:nvSpPr>
        <p:spPr>
          <a:xfrm>
            <a:off x="579812" y="452138"/>
            <a:ext cx="968434" cy="725714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  <a:ea typeface="+mj-ea"/>
              </a:rPr>
              <a:t>Part 4</a:t>
            </a:r>
            <a:endParaRPr lang="zh-CN" altLang="en-US" sz="32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91DE8E-CA63-4ED0-B7CF-58F1FAE0A62D}"/>
              </a:ext>
            </a:extLst>
          </p:cNvPr>
          <p:cNvSpPr txBox="1"/>
          <p:nvPr/>
        </p:nvSpPr>
        <p:spPr>
          <a:xfrm>
            <a:off x="1064029" y="1327136"/>
            <a:ext cx="10158153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/>
              <a:t>PACTree</a:t>
            </a:r>
            <a:r>
              <a:rPr lang="zh-CN" altLang="en-US" sz="2000" dirty="0"/>
              <a:t>比其他持久索引具有更好的可伸缩性和性能</a:t>
            </a:r>
            <a:endParaRPr lang="en-US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E631BA-4598-43F1-91A7-137CB664F39B}"/>
              </a:ext>
            </a:extLst>
          </p:cNvPr>
          <p:cNvSpPr txBox="1"/>
          <p:nvPr/>
        </p:nvSpPr>
        <p:spPr>
          <a:xfrm>
            <a:off x="4462745" y="6264500"/>
            <a:ext cx="3266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YCSB </a:t>
            </a:r>
            <a:r>
              <a:rPr lang="zh-CN" altLang="en-US" sz="2000" dirty="0"/>
              <a:t>吞吐量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9DBD8F-5CDB-4615-9AC1-97DE9B837EC0}"/>
              </a:ext>
            </a:extLst>
          </p:cNvPr>
          <p:cNvSpPr/>
          <p:nvPr/>
        </p:nvSpPr>
        <p:spPr>
          <a:xfrm>
            <a:off x="1713571" y="519850"/>
            <a:ext cx="8764858" cy="58477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  <a:latin typeface="+mj-ea"/>
              </a:rPr>
              <a:t>Evaluation</a:t>
            </a:r>
            <a:endParaRPr lang="zh-CN" altLang="en-US" sz="3200" dirty="0">
              <a:solidFill>
                <a:schemeClr val="accent2"/>
              </a:solidFill>
              <a:latin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9086A9-4493-4FCC-9276-996FC0B50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12" y="1748660"/>
            <a:ext cx="10603212" cy="451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3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12431C0-4A51-4878-81E0-A68762D52135}"/>
              </a:ext>
            </a:extLst>
          </p:cNvPr>
          <p:cNvCxnSpPr>
            <a:cxnSpLocks/>
          </p:cNvCxnSpPr>
          <p:nvPr/>
        </p:nvCxnSpPr>
        <p:spPr>
          <a:xfrm>
            <a:off x="1064029" y="1189759"/>
            <a:ext cx="1015815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9AA41013-865F-4A5B-9114-C593CAFF6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747" y="452138"/>
            <a:ext cx="968435" cy="725714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8FC3897-FC7B-45E5-BD95-F6F483D78222}"/>
              </a:ext>
            </a:extLst>
          </p:cNvPr>
          <p:cNvSpPr/>
          <p:nvPr/>
        </p:nvSpPr>
        <p:spPr>
          <a:xfrm>
            <a:off x="579812" y="452138"/>
            <a:ext cx="968434" cy="725714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  <a:ea typeface="+mj-ea"/>
              </a:rPr>
              <a:t>Part 4</a:t>
            </a:r>
            <a:endParaRPr lang="zh-CN" altLang="en-US" sz="32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0392A0-4B8A-4D33-A33E-334624302301}"/>
              </a:ext>
            </a:extLst>
          </p:cNvPr>
          <p:cNvSpPr txBox="1"/>
          <p:nvPr/>
        </p:nvSpPr>
        <p:spPr>
          <a:xfrm>
            <a:off x="1113750" y="1407802"/>
            <a:ext cx="9540781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/>
              <a:t>PACTree</a:t>
            </a:r>
            <a:r>
              <a:rPr lang="zh-CN" altLang="en-US" sz="2000" dirty="0"/>
              <a:t>在写密集型工作负载和读密集型工作负载中都显示了低尾延迟。</a:t>
            </a:r>
            <a:endParaRPr lang="en-US" altLang="zh-CN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F6156B-26A3-4A56-BA28-4175FC3E1433}"/>
              </a:ext>
            </a:extLst>
          </p:cNvPr>
          <p:cNvSpPr/>
          <p:nvPr/>
        </p:nvSpPr>
        <p:spPr>
          <a:xfrm>
            <a:off x="1713571" y="519850"/>
            <a:ext cx="8764858" cy="58477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  <a:latin typeface="+mj-ea"/>
              </a:rPr>
              <a:t>Evaluation</a:t>
            </a:r>
            <a:endParaRPr lang="zh-CN" altLang="en-US" sz="3200" dirty="0">
              <a:solidFill>
                <a:schemeClr val="accent2"/>
              </a:solidFill>
              <a:latin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12ED5F-C917-49B1-9FE2-AF819B2D5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01" y="2173767"/>
            <a:ext cx="10368779" cy="337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离页连接符 3"/>
          <p:cNvSpPr/>
          <p:nvPr/>
        </p:nvSpPr>
        <p:spPr>
          <a:xfrm>
            <a:off x="5099381" y="1543945"/>
            <a:ext cx="663567" cy="592019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spc="100" dirty="0">
                <a:latin typeface="Agency FB" panose="020B0503020202020204" pitchFamily="34" charset="0"/>
                <a:ea typeface="+mj-ea"/>
              </a:rPr>
              <a:t>01</a:t>
            </a:r>
            <a:endParaRPr lang="zh-CN" altLang="en-US" sz="2400" spc="1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20499" y="15783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背景</a:t>
            </a:r>
          </a:p>
        </p:txBody>
      </p:sp>
      <p:sp>
        <p:nvSpPr>
          <p:cNvPr id="7" name="流程图: 离页连接符 6"/>
          <p:cNvSpPr/>
          <p:nvPr/>
        </p:nvSpPr>
        <p:spPr>
          <a:xfrm>
            <a:off x="5099381" y="2286639"/>
            <a:ext cx="663567" cy="592019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  <a:ea typeface="+mj-ea"/>
              </a:rPr>
              <a:t>02</a:t>
            </a:r>
            <a:endParaRPr lang="zh-CN" altLang="en-US" sz="24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20498" y="2321038"/>
            <a:ext cx="1379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+mj-ea"/>
                <a:ea typeface="+mj-ea"/>
              </a:rPr>
              <a:t>PAC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指南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832622" y="1238375"/>
            <a:ext cx="1615827" cy="4353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93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CONTENTS</a:t>
            </a:r>
            <a:endParaRPr lang="zh-CN" altLang="en-US" sz="9300" dirty="0">
              <a:solidFill>
                <a:schemeClr val="bg2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A11C9E3-0C4D-44F7-92B2-94BF26C9072D}"/>
              </a:ext>
            </a:extLst>
          </p:cNvPr>
          <p:cNvSpPr txBox="1"/>
          <p:nvPr/>
        </p:nvSpPr>
        <p:spPr>
          <a:xfrm>
            <a:off x="1000971" y="1203976"/>
            <a:ext cx="2308324" cy="43878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38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目 录</a:t>
            </a:r>
          </a:p>
        </p:txBody>
      </p:sp>
      <p:sp>
        <p:nvSpPr>
          <p:cNvPr id="17" name="流程图: 离页连接符 16">
            <a:extLst>
              <a:ext uri="{FF2B5EF4-FFF2-40B4-BE49-F238E27FC236}">
                <a16:creationId xmlns:a16="http://schemas.microsoft.com/office/drawing/2014/main" id="{D1D00C3C-B10E-4381-ABAB-3E3F076C61EF}"/>
              </a:ext>
            </a:extLst>
          </p:cNvPr>
          <p:cNvSpPr/>
          <p:nvPr/>
        </p:nvSpPr>
        <p:spPr>
          <a:xfrm>
            <a:off x="5099381" y="3068000"/>
            <a:ext cx="663567" cy="592019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spc="100" dirty="0">
                <a:latin typeface="Agency FB" panose="020B0503020202020204" pitchFamily="34" charset="0"/>
                <a:ea typeface="+mj-ea"/>
              </a:rPr>
              <a:t>03</a:t>
            </a:r>
            <a:endParaRPr lang="zh-CN" altLang="en-US" sz="2400" spc="1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9A2DEB6-D49A-4B15-9F41-3F8AA45D04E3}"/>
              </a:ext>
            </a:extLst>
          </p:cNvPr>
          <p:cNvSpPr txBox="1"/>
          <p:nvPr/>
        </p:nvSpPr>
        <p:spPr>
          <a:xfrm>
            <a:off x="5820499" y="3102399"/>
            <a:ext cx="2604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accent1"/>
                </a:solidFill>
                <a:latin typeface="+mj-ea"/>
                <a:ea typeface="+mj-ea"/>
              </a:rPr>
              <a:t>PACTree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总体设计</a:t>
            </a:r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3CCA33A3-4A1C-4248-B7B4-4B6DCEFA68C0}"/>
              </a:ext>
            </a:extLst>
          </p:cNvPr>
          <p:cNvSpPr/>
          <p:nvPr/>
        </p:nvSpPr>
        <p:spPr>
          <a:xfrm>
            <a:off x="5099381" y="3810694"/>
            <a:ext cx="663567" cy="592019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  <a:ea typeface="+mj-ea"/>
              </a:rPr>
              <a:t>04</a:t>
            </a:r>
            <a:endParaRPr lang="zh-CN" altLang="en-US" sz="24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D0F283-5BA2-4470-A6FD-D48EE25B1788}"/>
              </a:ext>
            </a:extLst>
          </p:cNvPr>
          <p:cNvSpPr txBox="1"/>
          <p:nvPr/>
        </p:nvSpPr>
        <p:spPr>
          <a:xfrm>
            <a:off x="5820498" y="3845093"/>
            <a:ext cx="1703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+mj-ea"/>
                <a:ea typeface="+mj-ea"/>
              </a:rPr>
              <a:t>Evaluation</a:t>
            </a:r>
          </a:p>
        </p:txBody>
      </p:sp>
      <p:sp>
        <p:nvSpPr>
          <p:cNvPr id="22" name="流程图: 离页连接符 21">
            <a:extLst>
              <a:ext uri="{FF2B5EF4-FFF2-40B4-BE49-F238E27FC236}">
                <a16:creationId xmlns:a16="http://schemas.microsoft.com/office/drawing/2014/main" id="{D6267710-80FF-42FB-AD5F-318EB7AFA2F1}"/>
              </a:ext>
            </a:extLst>
          </p:cNvPr>
          <p:cNvSpPr/>
          <p:nvPr/>
        </p:nvSpPr>
        <p:spPr>
          <a:xfrm>
            <a:off x="5099381" y="4597093"/>
            <a:ext cx="663567" cy="592019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spc="100" dirty="0">
                <a:latin typeface="Agency FB" panose="020B0503020202020204" pitchFamily="34" charset="0"/>
                <a:ea typeface="+mj-ea"/>
              </a:rPr>
              <a:t>05</a:t>
            </a:r>
            <a:endParaRPr lang="zh-CN" altLang="en-US" sz="2400" spc="1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32E81CD-8A97-45D2-BB99-11D5F6428FAD}"/>
              </a:ext>
            </a:extLst>
          </p:cNvPr>
          <p:cNvSpPr txBox="1"/>
          <p:nvPr/>
        </p:nvSpPr>
        <p:spPr>
          <a:xfrm>
            <a:off x="5820499" y="46314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9756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05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23988" y="3107571"/>
            <a:ext cx="1544012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300" dirty="0">
                <a:solidFill>
                  <a:schemeClr val="bg1"/>
                </a:solidFill>
                <a:latin typeface="+mj-ea"/>
                <a:ea typeface="+mj-ea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34073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0E3719-D7F4-4AF6-9CD0-BA89F5E6884D}"/>
              </a:ext>
            </a:extLst>
          </p:cNvPr>
          <p:cNvSpPr/>
          <p:nvPr/>
        </p:nvSpPr>
        <p:spPr>
          <a:xfrm>
            <a:off x="1682278" y="525201"/>
            <a:ext cx="3912187" cy="58477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+mj-ea"/>
                <a:ea typeface="+mj-ea"/>
              </a:rPr>
              <a:t>总结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12431C0-4A51-4878-81E0-A68762D52135}"/>
              </a:ext>
            </a:extLst>
          </p:cNvPr>
          <p:cNvCxnSpPr>
            <a:cxnSpLocks/>
          </p:cNvCxnSpPr>
          <p:nvPr/>
        </p:nvCxnSpPr>
        <p:spPr>
          <a:xfrm>
            <a:off x="1064029" y="1189759"/>
            <a:ext cx="1015815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9AA41013-865F-4A5B-9114-C593CAFF6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747" y="452138"/>
            <a:ext cx="968435" cy="725714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8FC3897-FC7B-45E5-BD95-F6F483D78222}"/>
              </a:ext>
            </a:extLst>
          </p:cNvPr>
          <p:cNvSpPr/>
          <p:nvPr/>
        </p:nvSpPr>
        <p:spPr>
          <a:xfrm>
            <a:off x="579812" y="452138"/>
            <a:ext cx="968434" cy="725714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  <a:ea typeface="+mj-ea"/>
              </a:rPr>
              <a:t>Part 5</a:t>
            </a:r>
            <a:endParaRPr lang="zh-CN" altLang="en-US" sz="32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039915-D075-4475-A596-ADC82AC2E823}"/>
              </a:ext>
            </a:extLst>
          </p:cNvPr>
          <p:cNvSpPr txBox="1"/>
          <p:nvPr/>
        </p:nvSpPr>
        <p:spPr>
          <a:xfrm>
            <a:off x="1064029" y="1612032"/>
            <a:ext cx="10158153" cy="354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b="1" dirty="0"/>
              <a:t>PAC</a:t>
            </a:r>
            <a:r>
              <a:rPr lang="zh-CN" altLang="en-US" sz="2200" b="1" dirty="0"/>
              <a:t>指南</a:t>
            </a:r>
            <a:r>
              <a:rPr lang="en-US" altLang="zh-CN" sz="2200" b="1" dirty="0"/>
              <a:t>: </a:t>
            </a:r>
            <a:r>
              <a:rPr lang="zh-CN" altLang="en-US" sz="2200" b="1" dirty="0"/>
              <a:t>持久性索引的设计指南。</a:t>
            </a:r>
            <a:endParaRPr lang="en-US" altLang="zh-CN" sz="2200" b="1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以打包方式访问，以节省有限的</a:t>
            </a:r>
            <a:r>
              <a:rPr lang="en-US" altLang="zh-CN" dirty="0"/>
              <a:t>NVM</a:t>
            </a:r>
            <a:r>
              <a:rPr lang="zh-CN" altLang="en-US" dirty="0"/>
              <a:t>带宽</a:t>
            </a:r>
            <a:endParaRPr lang="en-US" altLang="zh-CN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利用异步并发控制将长</a:t>
            </a:r>
            <a:r>
              <a:rPr lang="en-US" altLang="zh-CN" dirty="0"/>
              <a:t>NVM</a:t>
            </a:r>
            <a:r>
              <a:rPr lang="zh-CN" altLang="en-US" dirty="0"/>
              <a:t>延迟从关键路径解耦</a:t>
            </a:r>
            <a:endParaRPr lang="en-US" altLang="zh-CN" dirty="0"/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b="1" dirty="0" err="1">
                <a:solidFill>
                  <a:srgbClr val="000000"/>
                </a:solidFill>
              </a:rPr>
              <a:t>PACTree</a:t>
            </a:r>
            <a:r>
              <a:rPr lang="en-US" altLang="zh-CN" sz="2200" b="1" dirty="0">
                <a:solidFill>
                  <a:srgbClr val="000000"/>
                </a:solidFill>
              </a:rPr>
              <a:t>:</a:t>
            </a:r>
            <a:r>
              <a:rPr lang="zh-CN" altLang="en-US" sz="2200" b="1" dirty="0">
                <a:solidFill>
                  <a:srgbClr val="000000"/>
                </a:solidFill>
              </a:rPr>
              <a:t>在</a:t>
            </a:r>
            <a:r>
              <a:rPr lang="en-US" altLang="zh-CN" sz="2200" b="1" dirty="0">
                <a:solidFill>
                  <a:srgbClr val="000000"/>
                </a:solidFill>
              </a:rPr>
              <a:t>PAC</a:t>
            </a:r>
            <a:r>
              <a:rPr lang="zh-CN" altLang="en-US" sz="2200" b="1" dirty="0">
                <a:solidFill>
                  <a:srgbClr val="000000"/>
                </a:solidFill>
              </a:rPr>
              <a:t>指南下设计的高性能持久索引。</a:t>
            </a:r>
            <a:endParaRPr lang="en-US" altLang="zh-CN" sz="2200" b="1"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使用基于</a:t>
            </a:r>
            <a:r>
              <a:rPr lang="en-US" altLang="zh-CN" dirty="0" err="1"/>
              <a:t>trie</a:t>
            </a:r>
            <a:r>
              <a:rPr lang="zh-CN" altLang="en-US" dirty="0"/>
              <a:t>的搜索曾对</a:t>
            </a:r>
            <a:r>
              <a:rPr lang="en-US" altLang="zh-CN" dirty="0"/>
              <a:t>NVM</a:t>
            </a:r>
            <a:r>
              <a:rPr lang="zh-CN" altLang="en-US" dirty="0"/>
              <a:t>打包访问</a:t>
            </a:r>
            <a:endParaRPr lang="en-US" altLang="zh-CN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搜索层和数据层的异步更新</a:t>
            </a:r>
            <a:endParaRPr lang="en-US" altLang="zh-CN" dirty="0"/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b="1" dirty="0">
                <a:solidFill>
                  <a:srgbClr val="000000"/>
                </a:solidFill>
              </a:rPr>
              <a:t>PAC</a:t>
            </a:r>
            <a:r>
              <a:rPr lang="zh-CN" altLang="en-US" sz="2200" b="1" dirty="0">
                <a:solidFill>
                  <a:srgbClr val="000000"/>
                </a:solidFill>
              </a:rPr>
              <a:t>指南可以应用于其他</a:t>
            </a:r>
            <a:r>
              <a:rPr lang="en-US" altLang="zh-CN" sz="2200" b="1" dirty="0">
                <a:solidFill>
                  <a:srgbClr val="000000"/>
                </a:solidFill>
              </a:rPr>
              <a:t>NVM</a:t>
            </a:r>
            <a:r>
              <a:rPr lang="zh-CN" altLang="en-US" sz="2200" b="1" dirty="0">
                <a:solidFill>
                  <a:srgbClr val="000000"/>
                </a:solidFill>
              </a:rPr>
              <a:t>软件设计。</a:t>
            </a:r>
            <a:endParaRPr lang="en-US" altLang="zh-CN" sz="2200" b="1"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性能关键的系统软件</a:t>
            </a:r>
            <a:r>
              <a:rPr lang="en-US" altLang="zh-CN" dirty="0"/>
              <a:t>(</a:t>
            </a:r>
            <a:r>
              <a:rPr lang="zh-CN" altLang="en-US" dirty="0"/>
              <a:t>例如，文件系统，数据库系统</a:t>
            </a:r>
            <a:r>
              <a:rPr lang="en-US" altLang="zh-CN" dirty="0"/>
              <a:t>)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使用</a:t>
            </a:r>
            <a:r>
              <a:rPr lang="en-US" altLang="zh-CN" dirty="0"/>
              <a:t>NVM</a:t>
            </a:r>
            <a:r>
              <a:rPr lang="zh-CN" altLang="en-US" dirty="0"/>
              <a:t>作为大易失性内存的内存存储系统</a:t>
            </a:r>
          </a:p>
        </p:txBody>
      </p:sp>
    </p:spTree>
    <p:extLst>
      <p:ext uri="{BB962C8B-B14F-4D97-AF65-F5344CB8AC3E}">
        <p14:creationId xmlns:p14="http://schemas.microsoft.com/office/powerpoint/2010/main" val="406608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01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44320" y="3107571"/>
            <a:ext cx="2903359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300" dirty="0">
                <a:solidFill>
                  <a:schemeClr val="bg1"/>
                </a:solidFill>
                <a:latin typeface="+mj-ea"/>
                <a:ea typeface="+mj-ea"/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384206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0E3719-D7F4-4AF6-9CD0-BA89F5E6884D}"/>
              </a:ext>
            </a:extLst>
          </p:cNvPr>
          <p:cNvSpPr/>
          <p:nvPr/>
        </p:nvSpPr>
        <p:spPr>
          <a:xfrm>
            <a:off x="1682278" y="525201"/>
            <a:ext cx="3214889" cy="58477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研究背景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12431C0-4A51-4878-81E0-A68762D52135}"/>
              </a:ext>
            </a:extLst>
          </p:cNvPr>
          <p:cNvCxnSpPr>
            <a:cxnSpLocks/>
          </p:cNvCxnSpPr>
          <p:nvPr/>
        </p:nvCxnSpPr>
        <p:spPr>
          <a:xfrm>
            <a:off x="1064029" y="1189759"/>
            <a:ext cx="1015815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流程图: 离页连接符 3">
            <a:extLst>
              <a:ext uri="{FF2B5EF4-FFF2-40B4-BE49-F238E27FC236}">
                <a16:creationId xmlns:a16="http://schemas.microsoft.com/office/drawing/2014/main" id="{398E9CD1-F3B0-43D3-BF10-452D54DA30AF}"/>
              </a:ext>
            </a:extLst>
          </p:cNvPr>
          <p:cNvSpPr/>
          <p:nvPr/>
        </p:nvSpPr>
        <p:spPr>
          <a:xfrm>
            <a:off x="579812" y="452138"/>
            <a:ext cx="968434" cy="7257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spc="100" dirty="0">
                <a:latin typeface="Agency FB" panose="020B0503020202020204" pitchFamily="34" charset="0"/>
                <a:ea typeface="+mj-ea"/>
              </a:rPr>
              <a:t>Part 1</a:t>
            </a:r>
            <a:endParaRPr lang="zh-CN" altLang="en-US" sz="3200" spc="100" dirty="0">
              <a:latin typeface="Agency FB" panose="020B0503020202020204" pitchFamily="34" charset="0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A41013-865F-4A5B-9114-C593CAFF6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747" y="452138"/>
            <a:ext cx="968435" cy="7257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C64357D-FE58-4A74-9547-3F036B94EF13}"/>
              </a:ext>
            </a:extLst>
          </p:cNvPr>
          <p:cNvSpPr txBox="1"/>
          <p:nvPr/>
        </p:nvSpPr>
        <p:spPr>
          <a:xfrm>
            <a:off x="1079261" y="3571477"/>
            <a:ext cx="2786158" cy="93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b="1" dirty="0"/>
              <a:t>NVM</a:t>
            </a:r>
            <a:r>
              <a:rPr lang="zh-CN" altLang="en-US" sz="2200" b="1" dirty="0"/>
              <a:t>硬件</a:t>
            </a:r>
            <a:r>
              <a:rPr lang="en-US" altLang="zh-CN" sz="2200" b="1" dirty="0"/>
              <a:t>:</a:t>
            </a:r>
          </a:p>
          <a:p>
            <a:pPr>
              <a:lnSpc>
                <a:spcPct val="130000"/>
              </a:lnSpc>
            </a:pPr>
            <a:r>
              <a:rPr lang="en-US" altLang="zh-CN" sz="2200" b="1" dirty="0"/>
              <a:t>Intel DC</a:t>
            </a:r>
            <a:r>
              <a:rPr lang="zh-CN" altLang="en-US" sz="2200" b="1" dirty="0"/>
              <a:t>持久化内存</a:t>
            </a:r>
            <a:endParaRPr lang="en-US" altLang="zh-CN" sz="22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D5E7AA2-E0E8-4028-ACF3-8B7DE54B2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418" y="1971104"/>
            <a:ext cx="7927187" cy="39551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B3AA516-A908-4CAD-ACBA-1F0C7388F7CB}"/>
              </a:ext>
            </a:extLst>
          </p:cNvPr>
          <p:cNvSpPr txBox="1"/>
          <p:nvPr/>
        </p:nvSpPr>
        <p:spPr>
          <a:xfrm>
            <a:off x="1064029" y="1359975"/>
            <a:ext cx="5619405" cy="1582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200" b="1" dirty="0"/>
              <a:t>非易失性内存</a:t>
            </a:r>
            <a:r>
              <a:rPr lang="en-US" altLang="zh-CN" sz="2200" b="1" dirty="0"/>
              <a:t>(NVM)</a:t>
            </a:r>
            <a:r>
              <a:rPr lang="zh-CN" altLang="en-US" sz="2200" b="1" dirty="0"/>
              <a:t>已经可用</a:t>
            </a:r>
            <a:endParaRPr lang="en-US" altLang="zh-CN" sz="2200" b="1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英特尔的</a:t>
            </a:r>
            <a:r>
              <a:rPr lang="en-US" altLang="zh-CN" dirty="0" err="1"/>
              <a:t>Optane</a:t>
            </a:r>
            <a:r>
              <a:rPr lang="en-US" altLang="zh-CN" dirty="0"/>
              <a:t> DCPMM</a:t>
            </a:r>
            <a:r>
              <a:rPr lang="zh-CN" altLang="en-US" dirty="0"/>
              <a:t>投入商用</a:t>
            </a:r>
            <a:endParaRPr lang="en-US" altLang="zh-CN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可字节寻址</a:t>
            </a:r>
            <a:endParaRPr lang="en-US" altLang="zh-CN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超大容量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276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0E3719-D7F4-4AF6-9CD0-BA89F5E6884D}"/>
              </a:ext>
            </a:extLst>
          </p:cNvPr>
          <p:cNvSpPr/>
          <p:nvPr/>
        </p:nvSpPr>
        <p:spPr>
          <a:xfrm>
            <a:off x="1682278" y="525201"/>
            <a:ext cx="3214889" cy="58477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研究背景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12431C0-4A51-4878-81E0-A68762D52135}"/>
              </a:ext>
            </a:extLst>
          </p:cNvPr>
          <p:cNvCxnSpPr>
            <a:cxnSpLocks/>
          </p:cNvCxnSpPr>
          <p:nvPr/>
        </p:nvCxnSpPr>
        <p:spPr>
          <a:xfrm>
            <a:off x="1064029" y="1189759"/>
            <a:ext cx="1015815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流程图: 离页连接符 3">
            <a:extLst>
              <a:ext uri="{FF2B5EF4-FFF2-40B4-BE49-F238E27FC236}">
                <a16:creationId xmlns:a16="http://schemas.microsoft.com/office/drawing/2014/main" id="{398E9CD1-F3B0-43D3-BF10-452D54DA30AF}"/>
              </a:ext>
            </a:extLst>
          </p:cNvPr>
          <p:cNvSpPr/>
          <p:nvPr/>
        </p:nvSpPr>
        <p:spPr>
          <a:xfrm>
            <a:off x="579812" y="452138"/>
            <a:ext cx="968434" cy="7257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spc="100" dirty="0">
                <a:latin typeface="Agency FB" panose="020B0503020202020204" pitchFamily="34" charset="0"/>
                <a:ea typeface="+mj-ea"/>
              </a:rPr>
              <a:t>Part 1</a:t>
            </a:r>
            <a:endParaRPr lang="zh-CN" altLang="en-US" sz="3200" spc="100" dirty="0">
              <a:latin typeface="Agency FB" panose="020B0503020202020204" pitchFamily="34" charset="0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A41013-865F-4A5B-9114-C593CAFF6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747" y="452138"/>
            <a:ext cx="968435" cy="7257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B3AA516-A908-4CAD-ACBA-1F0C7388F7CB}"/>
              </a:ext>
            </a:extLst>
          </p:cNvPr>
          <p:cNvSpPr txBox="1"/>
          <p:nvPr/>
        </p:nvSpPr>
        <p:spPr>
          <a:xfrm>
            <a:off x="1064029" y="1359975"/>
            <a:ext cx="9067107" cy="1582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200" b="1" dirty="0"/>
              <a:t>然而，</a:t>
            </a:r>
            <a:r>
              <a:rPr lang="en-US" altLang="zh-CN" sz="2200" b="1" dirty="0"/>
              <a:t>NVM</a:t>
            </a:r>
            <a:r>
              <a:rPr lang="zh-CN" altLang="en-US" sz="2200" b="1" dirty="0"/>
              <a:t>并不是一个速度更慢的</a:t>
            </a:r>
            <a:r>
              <a:rPr lang="en-US" altLang="zh-CN" sz="2200" b="1" dirty="0"/>
              <a:t>DRAM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以往的研究主要集中在</a:t>
            </a:r>
            <a:r>
              <a:rPr lang="en-US" altLang="zh-CN" dirty="0"/>
              <a:t>NVM</a:t>
            </a:r>
            <a:r>
              <a:rPr lang="zh-CN" altLang="en-US" dirty="0"/>
              <a:t>的硬件方面</a:t>
            </a:r>
            <a:endParaRPr lang="en-US" altLang="zh-CN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NVM</a:t>
            </a:r>
            <a:r>
              <a:rPr lang="zh-CN" altLang="en-US" dirty="0"/>
              <a:t>的有限带宽和慢延迟是设计存储系统的基本限制因素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2346445-ECAF-4221-807A-66B8C7AFA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00" y="2942331"/>
            <a:ext cx="9069547" cy="2317676"/>
          </a:xfrm>
          <a:prstGeom prst="rect">
            <a:avLst/>
          </a:prstGeom>
        </p:spPr>
      </p:pic>
      <p:sp>
        <p:nvSpPr>
          <p:cNvPr id="13" name="object 31">
            <a:extLst>
              <a:ext uri="{FF2B5EF4-FFF2-40B4-BE49-F238E27FC236}">
                <a16:creationId xmlns:a16="http://schemas.microsoft.com/office/drawing/2014/main" id="{59BC9AC1-29A5-485A-BEDA-74526C5380F5}"/>
              </a:ext>
            </a:extLst>
          </p:cNvPr>
          <p:cNvSpPr/>
          <p:nvPr/>
        </p:nvSpPr>
        <p:spPr>
          <a:xfrm>
            <a:off x="1103375" y="3849623"/>
            <a:ext cx="9511665" cy="1888489"/>
          </a:xfrm>
          <a:custGeom>
            <a:avLst/>
            <a:gdLst/>
            <a:ahLst/>
            <a:cxnLst/>
            <a:rect l="l" t="t" r="r" b="b"/>
            <a:pathLst>
              <a:path w="9511665" h="1888489">
                <a:moveTo>
                  <a:pt x="9196578" y="0"/>
                </a:moveTo>
                <a:lnTo>
                  <a:pt x="314706" y="0"/>
                </a:lnTo>
                <a:lnTo>
                  <a:pt x="268202" y="3410"/>
                </a:lnTo>
                <a:lnTo>
                  <a:pt x="223817" y="13319"/>
                </a:lnTo>
                <a:lnTo>
                  <a:pt x="182037" y="29240"/>
                </a:lnTo>
                <a:lnTo>
                  <a:pt x="143348" y="50687"/>
                </a:lnTo>
                <a:lnTo>
                  <a:pt x="108238" y="77173"/>
                </a:lnTo>
                <a:lnTo>
                  <a:pt x="77194" y="108213"/>
                </a:lnTo>
                <a:lnTo>
                  <a:pt x="50703" y="143320"/>
                </a:lnTo>
                <a:lnTo>
                  <a:pt x="29250" y="182009"/>
                </a:lnTo>
                <a:lnTo>
                  <a:pt x="13324" y="223794"/>
                </a:lnTo>
                <a:lnTo>
                  <a:pt x="3412" y="268188"/>
                </a:lnTo>
                <a:lnTo>
                  <a:pt x="0" y="314706"/>
                </a:lnTo>
                <a:lnTo>
                  <a:pt x="0" y="1573530"/>
                </a:lnTo>
                <a:lnTo>
                  <a:pt x="3412" y="1620033"/>
                </a:lnTo>
                <a:lnTo>
                  <a:pt x="13324" y="1664418"/>
                </a:lnTo>
                <a:lnTo>
                  <a:pt x="29250" y="1706198"/>
                </a:lnTo>
                <a:lnTo>
                  <a:pt x="50703" y="1744887"/>
                </a:lnTo>
                <a:lnTo>
                  <a:pt x="77194" y="1779997"/>
                </a:lnTo>
                <a:lnTo>
                  <a:pt x="108238" y="1811041"/>
                </a:lnTo>
                <a:lnTo>
                  <a:pt x="143348" y="1837532"/>
                </a:lnTo>
                <a:lnTo>
                  <a:pt x="182037" y="1858985"/>
                </a:lnTo>
                <a:lnTo>
                  <a:pt x="223817" y="1874911"/>
                </a:lnTo>
                <a:lnTo>
                  <a:pt x="268202" y="1884823"/>
                </a:lnTo>
                <a:lnTo>
                  <a:pt x="314706" y="1888236"/>
                </a:lnTo>
                <a:lnTo>
                  <a:pt x="9196578" y="1888236"/>
                </a:lnTo>
                <a:lnTo>
                  <a:pt x="9243095" y="1884823"/>
                </a:lnTo>
                <a:lnTo>
                  <a:pt x="9287489" y="1874911"/>
                </a:lnTo>
                <a:lnTo>
                  <a:pt x="9329274" y="1858985"/>
                </a:lnTo>
                <a:lnTo>
                  <a:pt x="9367963" y="1837532"/>
                </a:lnTo>
                <a:lnTo>
                  <a:pt x="9403070" y="1811041"/>
                </a:lnTo>
                <a:lnTo>
                  <a:pt x="9434110" y="1779997"/>
                </a:lnTo>
                <a:lnTo>
                  <a:pt x="9460596" y="1744887"/>
                </a:lnTo>
                <a:lnTo>
                  <a:pt x="9482043" y="1706198"/>
                </a:lnTo>
                <a:lnTo>
                  <a:pt x="9497964" y="1664418"/>
                </a:lnTo>
                <a:lnTo>
                  <a:pt x="9507873" y="1620033"/>
                </a:lnTo>
                <a:lnTo>
                  <a:pt x="9511284" y="1573530"/>
                </a:lnTo>
                <a:lnTo>
                  <a:pt x="9511284" y="314706"/>
                </a:lnTo>
                <a:lnTo>
                  <a:pt x="9507873" y="268188"/>
                </a:lnTo>
                <a:lnTo>
                  <a:pt x="9497964" y="223794"/>
                </a:lnTo>
                <a:lnTo>
                  <a:pt x="9482043" y="182009"/>
                </a:lnTo>
                <a:lnTo>
                  <a:pt x="9460596" y="143320"/>
                </a:lnTo>
                <a:lnTo>
                  <a:pt x="9434110" y="108213"/>
                </a:lnTo>
                <a:lnTo>
                  <a:pt x="9403070" y="77173"/>
                </a:lnTo>
                <a:lnTo>
                  <a:pt x="9367963" y="50687"/>
                </a:lnTo>
                <a:lnTo>
                  <a:pt x="9329274" y="29240"/>
                </a:lnTo>
                <a:lnTo>
                  <a:pt x="9287489" y="13319"/>
                </a:lnTo>
                <a:lnTo>
                  <a:pt x="9243095" y="3410"/>
                </a:lnTo>
                <a:lnTo>
                  <a:pt x="919657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3">
            <a:extLst>
              <a:ext uri="{FF2B5EF4-FFF2-40B4-BE49-F238E27FC236}">
                <a16:creationId xmlns:a16="http://schemas.microsoft.com/office/drawing/2014/main" id="{861DACB3-AFA7-41DD-BCCA-926879DE22F5}"/>
              </a:ext>
            </a:extLst>
          </p:cNvPr>
          <p:cNvSpPr txBox="1"/>
          <p:nvPr/>
        </p:nvSpPr>
        <p:spPr>
          <a:xfrm>
            <a:off x="1548246" y="4381627"/>
            <a:ext cx="8799714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altLang="zh-CN" sz="2500" spc="-90" dirty="0">
                <a:latin typeface="Calibri"/>
                <a:cs typeface="Calibri"/>
              </a:rPr>
              <a:t>Let’s </a:t>
            </a:r>
            <a:r>
              <a:rPr lang="zh-CN" altLang="en-US" sz="2500" spc="-90" dirty="0">
                <a:latin typeface="Calibri"/>
                <a:cs typeface="Calibri"/>
              </a:rPr>
              <a:t>研究</a:t>
            </a:r>
            <a:r>
              <a:rPr lang="en-US" altLang="zh-CN" sz="2500" spc="-90" dirty="0">
                <a:latin typeface="Calibri"/>
                <a:cs typeface="Calibri"/>
              </a:rPr>
              <a:t>NVM (</a:t>
            </a:r>
            <a:r>
              <a:rPr lang="en-US" altLang="zh-CN" sz="2500" spc="-90" dirty="0" err="1">
                <a:latin typeface="Calibri"/>
                <a:cs typeface="Calibri"/>
              </a:rPr>
              <a:t>Optane</a:t>
            </a:r>
            <a:r>
              <a:rPr lang="en-US" altLang="zh-CN" sz="2500" spc="-90" dirty="0">
                <a:latin typeface="Calibri"/>
                <a:cs typeface="Calibri"/>
              </a:rPr>
              <a:t>)</a:t>
            </a:r>
            <a:r>
              <a:rPr lang="zh-CN" altLang="en-US" sz="2500" spc="-90" dirty="0">
                <a:latin typeface="Calibri"/>
                <a:cs typeface="Calibri"/>
              </a:rPr>
              <a:t>的性能特性，并探索其对存储系核心统设计</a:t>
            </a:r>
            <a:r>
              <a:rPr lang="en-US" altLang="zh-CN" sz="2500" spc="-90" dirty="0">
                <a:latin typeface="Calibri"/>
                <a:cs typeface="Calibri"/>
              </a:rPr>
              <a:t>——</a:t>
            </a:r>
            <a:r>
              <a:rPr lang="zh-CN" altLang="en-US" sz="2500" spc="-90" dirty="0">
                <a:latin typeface="Calibri"/>
                <a:cs typeface="Calibri"/>
              </a:rPr>
              <a:t>索引的影响。</a:t>
            </a:r>
            <a:endParaRPr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472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02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83112" y="3107571"/>
            <a:ext cx="2825774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300" dirty="0">
                <a:solidFill>
                  <a:schemeClr val="bg1"/>
                </a:solidFill>
                <a:latin typeface="+mj-ea"/>
                <a:ea typeface="+mj-ea"/>
              </a:rPr>
              <a:t>PAC</a:t>
            </a:r>
            <a:r>
              <a:rPr lang="zh-CN" altLang="en-US" sz="5300" dirty="0">
                <a:solidFill>
                  <a:schemeClr val="bg1"/>
                </a:solidFill>
                <a:latin typeface="+mj-ea"/>
                <a:ea typeface="+mj-ea"/>
              </a:rPr>
              <a:t>指南</a:t>
            </a:r>
          </a:p>
        </p:txBody>
      </p:sp>
    </p:spTree>
    <p:extLst>
      <p:ext uri="{BB962C8B-B14F-4D97-AF65-F5344CB8AC3E}">
        <p14:creationId xmlns:p14="http://schemas.microsoft.com/office/powerpoint/2010/main" val="178105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0E3719-D7F4-4AF6-9CD0-BA89F5E6884D}"/>
              </a:ext>
            </a:extLst>
          </p:cNvPr>
          <p:cNvSpPr/>
          <p:nvPr/>
        </p:nvSpPr>
        <p:spPr>
          <a:xfrm>
            <a:off x="1682278" y="525201"/>
            <a:ext cx="4413722" cy="58477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  <a:latin typeface="+mj-ea"/>
                <a:ea typeface="+mj-ea"/>
              </a:rPr>
              <a:t>PAC</a:t>
            </a:r>
            <a:r>
              <a:rPr lang="zh-CN" altLang="en-US" sz="3200" dirty="0">
                <a:solidFill>
                  <a:schemeClr val="accent2"/>
                </a:solidFill>
                <a:latin typeface="+mj-ea"/>
                <a:ea typeface="+mj-ea"/>
              </a:rPr>
              <a:t>指南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12431C0-4A51-4878-81E0-A68762D52135}"/>
              </a:ext>
            </a:extLst>
          </p:cNvPr>
          <p:cNvCxnSpPr>
            <a:cxnSpLocks/>
          </p:cNvCxnSpPr>
          <p:nvPr/>
        </p:nvCxnSpPr>
        <p:spPr>
          <a:xfrm>
            <a:off x="1064029" y="1189759"/>
            <a:ext cx="1015815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9AA41013-865F-4A5B-9114-C593CAFF6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747" y="452138"/>
            <a:ext cx="968435" cy="725714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8FC3897-FC7B-45E5-BD95-F6F483D78222}"/>
              </a:ext>
            </a:extLst>
          </p:cNvPr>
          <p:cNvSpPr/>
          <p:nvPr/>
        </p:nvSpPr>
        <p:spPr>
          <a:xfrm>
            <a:off x="579812" y="452138"/>
            <a:ext cx="968434" cy="725714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  <a:ea typeface="+mj-ea"/>
              </a:rPr>
              <a:t>Part 2</a:t>
            </a:r>
            <a:endParaRPr lang="zh-CN" altLang="en-US" sz="32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A60171-D104-4A32-AF95-9A67CB7E48AF}"/>
              </a:ext>
            </a:extLst>
          </p:cNvPr>
          <p:cNvSpPr txBox="1"/>
          <p:nvPr/>
        </p:nvSpPr>
        <p:spPr>
          <a:xfrm>
            <a:off x="2284593" y="6117824"/>
            <a:ext cx="1996278" cy="53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/>
              <a:t>NVM</a:t>
            </a:r>
            <a:r>
              <a:rPr lang="zh-CN" altLang="en-US" sz="2400" b="1" dirty="0"/>
              <a:t>软件栈</a:t>
            </a:r>
          </a:p>
        </p:txBody>
      </p:sp>
      <p:sp>
        <p:nvSpPr>
          <p:cNvPr id="34" name="object 2">
            <a:extLst>
              <a:ext uri="{FF2B5EF4-FFF2-40B4-BE49-F238E27FC236}">
                <a16:creationId xmlns:a16="http://schemas.microsoft.com/office/drawing/2014/main" id="{13355753-658F-467B-81D5-46C1493EA487}"/>
              </a:ext>
            </a:extLst>
          </p:cNvPr>
          <p:cNvSpPr/>
          <p:nvPr/>
        </p:nvSpPr>
        <p:spPr>
          <a:xfrm>
            <a:off x="1592172" y="2778919"/>
            <a:ext cx="596265" cy="2357755"/>
          </a:xfrm>
          <a:custGeom>
            <a:avLst/>
            <a:gdLst/>
            <a:ahLst/>
            <a:cxnLst/>
            <a:rect l="l" t="t" r="r" b="b"/>
            <a:pathLst>
              <a:path w="596264" h="2357754">
                <a:moveTo>
                  <a:pt x="595884" y="2059686"/>
                </a:moveTo>
                <a:lnTo>
                  <a:pt x="0" y="2059686"/>
                </a:lnTo>
                <a:lnTo>
                  <a:pt x="297942" y="2357628"/>
                </a:lnTo>
                <a:lnTo>
                  <a:pt x="595884" y="2059686"/>
                </a:lnTo>
                <a:close/>
              </a:path>
              <a:path w="596264" h="2357754">
                <a:moveTo>
                  <a:pt x="446913" y="297942"/>
                </a:moveTo>
                <a:lnTo>
                  <a:pt x="148971" y="297942"/>
                </a:lnTo>
                <a:lnTo>
                  <a:pt x="148971" y="2059686"/>
                </a:lnTo>
                <a:lnTo>
                  <a:pt x="446913" y="2059686"/>
                </a:lnTo>
                <a:lnTo>
                  <a:pt x="446913" y="297942"/>
                </a:lnTo>
                <a:close/>
              </a:path>
              <a:path w="596264" h="2357754">
                <a:moveTo>
                  <a:pt x="297942" y="0"/>
                </a:moveTo>
                <a:lnTo>
                  <a:pt x="0" y="297942"/>
                </a:lnTo>
                <a:lnTo>
                  <a:pt x="595884" y="297942"/>
                </a:lnTo>
                <a:lnTo>
                  <a:pt x="297942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E03B2B43-22E6-4AB6-BC40-C5AB76293152}"/>
              </a:ext>
            </a:extLst>
          </p:cNvPr>
          <p:cNvSpPr/>
          <p:nvPr/>
        </p:nvSpPr>
        <p:spPr>
          <a:xfrm>
            <a:off x="1592172" y="2778919"/>
            <a:ext cx="596265" cy="2357755"/>
          </a:xfrm>
          <a:custGeom>
            <a:avLst/>
            <a:gdLst/>
            <a:ahLst/>
            <a:cxnLst/>
            <a:rect l="l" t="t" r="r" b="b"/>
            <a:pathLst>
              <a:path w="596264" h="2357754">
                <a:moveTo>
                  <a:pt x="0" y="297942"/>
                </a:moveTo>
                <a:lnTo>
                  <a:pt x="297942" y="0"/>
                </a:lnTo>
                <a:lnTo>
                  <a:pt x="595884" y="297942"/>
                </a:lnTo>
                <a:lnTo>
                  <a:pt x="446913" y="297942"/>
                </a:lnTo>
                <a:lnTo>
                  <a:pt x="446913" y="2059686"/>
                </a:lnTo>
                <a:lnTo>
                  <a:pt x="595884" y="2059686"/>
                </a:lnTo>
                <a:lnTo>
                  <a:pt x="297942" y="2357628"/>
                </a:lnTo>
                <a:lnTo>
                  <a:pt x="0" y="2059686"/>
                </a:lnTo>
                <a:lnTo>
                  <a:pt x="148971" y="2059686"/>
                </a:lnTo>
                <a:lnTo>
                  <a:pt x="148971" y="297942"/>
                </a:lnTo>
                <a:lnTo>
                  <a:pt x="0" y="297942"/>
                </a:lnTo>
                <a:close/>
              </a:path>
            </a:pathLst>
          </a:custGeom>
          <a:ln w="12700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">
            <a:extLst>
              <a:ext uri="{FF2B5EF4-FFF2-40B4-BE49-F238E27FC236}">
                <a16:creationId xmlns:a16="http://schemas.microsoft.com/office/drawing/2014/main" id="{B2A42323-F07C-45A8-A937-E5505199E111}"/>
              </a:ext>
            </a:extLst>
          </p:cNvPr>
          <p:cNvSpPr/>
          <p:nvPr/>
        </p:nvSpPr>
        <p:spPr>
          <a:xfrm>
            <a:off x="2547719" y="4054506"/>
            <a:ext cx="2723515" cy="728980"/>
          </a:xfrm>
          <a:custGeom>
            <a:avLst/>
            <a:gdLst/>
            <a:ahLst/>
            <a:cxnLst/>
            <a:rect l="l" t="t" r="r" b="b"/>
            <a:pathLst>
              <a:path w="2723515" h="728979">
                <a:moveTo>
                  <a:pt x="0" y="121411"/>
                </a:moveTo>
                <a:lnTo>
                  <a:pt x="9540" y="74152"/>
                </a:lnTo>
                <a:lnTo>
                  <a:pt x="35560" y="35559"/>
                </a:lnTo>
                <a:lnTo>
                  <a:pt x="74152" y="9540"/>
                </a:lnTo>
                <a:lnTo>
                  <a:pt x="121412" y="0"/>
                </a:lnTo>
                <a:lnTo>
                  <a:pt x="2601976" y="0"/>
                </a:lnTo>
                <a:lnTo>
                  <a:pt x="2649235" y="9540"/>
                </a:lnTo>
                <a:lnTo>
                  <a:pt x="2687828" y="35559"/>
                </a:lnTo>
                <a:lnTo>
                  <a:pt x="2713847" y="74152"/>
                </a:lnTo>
                <a:lnTo>
                  <a:pt x="2723388" y="121411"/>
                </a:lnTo>
                <a:lnTo>
                  <a:pt x="2723388" y="607059"/>
                </a:lnTo>
                <a:lnTo>
                  <a:pt x="2713847" y="654319"/>
                </a:lnTo>
                <a:lnTo>
                  <a:pt x="2687828" y="692911"/>
                </a:lnTo>
                <a:lnTo>
                  <a:pt x="2649235" y="718931"/>
                </a:lnTo>
                <a:lnTo>
                  <a:pt x="2601976" y="728471"/>
                </a:lnTo>
                <a:lnTo>
                  <a:pt x="121412" y="728471"/>
                </a:lnTo>
                <a:lnTo>
                  <a:pt x="74152" y="718931"/>
                </a:lnTo>
                <a:lnTo>
                  <a:pt x="35560" y="692911"/>
                </a:lnTo>
                <a:lnTo>
                  <a:pt x="9540" y="654319"/>
                </a:lnTo>
                <a:lnTo>
                  <a:pt x="0" y="607059"/>
                </a:lnTo>
                <a:lnTo>
                  <a:pt x="0" y="121411"/>
                </a:lnTo>
                <a:close/>
              </a:path>
            </a:pathLst>
          </a:custGeom>
          <a:ln w="9525">
            <a:solidFill>
              <a:srgbClr val="44536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87048E6C-3977-4044-BDFB-E4C9FD61C46D}"/>
              </a:ext>
            </a:extLst>
          </p:cNvPr>
          <p:cNvSpPr/>
          <p:nvPr/>
        </p:nvSpPr>
        <p:spPr>
          <a:xfrm>
            <a:off x="4489296" y="2768250"/>
            <a:ext cx="594360" cy="2359660"/>
          </a:xfrm>
          <a:custGeom>
            <a:avLst/>
            <a:gdLst/>
            <a:ahLst/>
            <a:cxnLst/>
            <a:rect l="l" t="t" r="r" b="b"/>
            <a:pathLst>
              <a:path w="594360" h="2359660">
                <a:moveTo>
                  <a:pt x="594360" y="2061971"/>
                </a:moveTo>
                <a:lnTo>
                  <a:pt x="0" y="2061971"/>
                </a:lnTo>
                <a:lnTo>
                  <a:pt x="297179" y="2359152"/>
                </a:lnTo>
                <a:lnTo>
                  <a:pt x="594360" y="2061971"/>
                </a:lnTo>
                <a:close/>
              </a:path>
              <a:path w="594360" h="2359660">
                <a:moveTo>
                  <a:pt x="445770" y="297179"/>
                </a:moveTo>
                <a:lnTo>
                  <a:pt x="148589" y="297179"/>
                </a:lnTo>
                <a:lnTo>
                  <a:pt x="148589" y="2061971"/>
                </a:lnTo>
                <a:lnTo>
                  <a:pt x="445770" y="2061971"/>
                </a:lnTo>
                <a:lnTo>
                  <a:pt x="445770" y="297179"/>
                </a:lnTo>
                <a:close/>
              </a:path>
              <a:path w="594360" h="2359660">
                <a:moveTo>
                  <a:pt x="297179" y="0"/>
                </a:moveTo>
                <a:lnTo>
                  <a:pt x="0" y="297179"/>
                </a:lnTo>
                <a:lnTo>
                  <a:pt x="594360" y="297179"/>
                </a:lnTo>
                <a:lnTo>
                  <a:pt x="297179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D3AB5220-873E-4857-853C-B7B285D24B54}"/>
              </a:ext>
            </a:extLst>
          </p:cNvPr>
          <p:cNvSpPr/>
          <p:nvPr/>
        </p:nvSpPr>
        <p:spPr>
          <a:xfrm>
            <a:off x="4489296" y="2768250"/>
            <a:ext cx="594360" cy="2359660"/>
          </a:xfrm>
          <a:custGeom>
            <a:avLst/>
            <a:gdLst/>
            <a:ahLst/>
            <a:cxnLst/>
            <a:rect l="l" t="t" r="r" b="b"/>
            <a:pathLst>
              <a:path w="594360" h="2359660">
                <a:moveTo>
                  <a:pt x="0" y="297179"/>
                </a:moveTo>
                <a:lnTo>
                  <a:pt x="297179" y="0"/>
                </a:lnTo>
                <a:lnTo>
                  <a:pt x="594360" y="297179"/>
                </a:lnTo>
                <a:lnTo>
                  <a:pt x="445770" y="297179"/>
                </a:lnTo>
                <a:lnTo>
                  <a:pt x="445770" y="2061971"/>
                </a:lnTo>
                <a:lnTo>
                  <a:pt x="594360" y="2061971"/>
                </a:lnTo>
                <a:lnTo>
                  <a:pt x="297179" y="2359152"/>
                </a:lnTo>
                <a:lnTo>
                  <a:pt x="0" y="2061971"/>
                </a:lnTo>
                <a:lnTo>
                  <a:pt x="148589" y="2061971"/>
                </a:lnTo>
                <a:lnTo>
                  <a:pt x="148589" y="297179"/>
                </a:lnTo>
                <a:lnTo>
                  <a:pt x="0" y="297179"/>
                </a:lnTo>
                <a:close/>
              </a:path>
            </a:pathLst>
          </a:custGeom>
          <a:ln w="12700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8">
            <a:extLst>
              <a:ext uri="{FF2B5EF4-FFF2-40B4-BE49-F238E27FC236}">
                <a16:creationId xmlns:a16="http://schemas.microsoft.com/office/drawing/2014/main" id="{2FE1FCE2-17DB-4402-95D1-9A8DA2E76AAC}"/>
              </a:ext>
            </a:extLst>
          </p:cNvPr>
          <p:cNvSpPr/>
          <p:nvPr/>
        </p:nvSpPr>
        <p:spPr>
          <a:xfrm>
            <a:off x="889607" y="2023015"/>
            <a:ext cx="4381500" cy="725805"/>
          </a:xfrm>
          <a:custGeom>
            <a:avLst/>
            <a:gdLst/>
            <a:ahLst/>
            <a:cxnLst/>
            <a:rect l="l" t="t" r="r" b="b"/>
            <a:pathLst>
              <a:path w="4381500" h="725805">
                <a:moveTo>
                  <a:pt x="4260596" y="0"/>
                </a:moveTo>
                <a:lnTo>
                  <a:pt x="120903" y="0"/>
                </a:lnTo>
                <a:lnTo>
                  <a:pt x="73841" y="9497"/>
                </a:lnTo>
                <a:lnTo>
                  <a:pt x="35410" y="35401"/>
                </a:lnTo>
                <a:lnTo>
                  <a:pt x="9500" y="73830"/>
                </a:lnTo>
                <a:lnTo>
                  <a:pt x="0" y="120903"/>
                </a:lnTo>
                <a:lnTo>
                  <a:pt x="0" y="604520"/>
                </a:lnTo>
                <a:lnTo>
                  <a:pt x="9500" y="651593"/>
                </a:lnTo>
                <a:lnTo>
                  <a:pt x="35410" y="690022"/>
                </a:lnTo>
                <a:lnTo>
                  <a:pt x="73841" y="715926"/>
                </a:lnTo>
                <a:lnTo>
                  <a:pt x="120903" y="725424"/>
                </a:lnTo>
                <a:lnTo>
                  <a:pt x="4260596" y="725424"/>
                </a:lnTo>
                <a:lnTo>
                  <a:pt x="4307669" y="715926"/>
                </a:lnTo>
                <a:lnTo>
                  <a:pt x="4346098" y="690022"/>
                </a:lnTo>
                <a:lnTo>
                  <a:pt x="4372002" y="651593"/>
                </a:lnTo>
                <a:lnTo>
                  <a:pt x="4381500" y="604520"/>
                </a:lnTo>
                <a:lnTo>
                  <a:pt x="4381500" y="120903"/>
                </a:lnTo>
                <a:lnTo>
                  <a:pt x="4372002" y="73830"/>
                </a:lnTo>
                <a:lnTo>
                  <a:pt x="4346098" y="35401"/>
                </a:lnTo>
                <a:lnTo>
                  <a:pt x="4307669" y="9497"/>
                </a:lnTo>
                <a:lnTo>
                  <a:pt x="4260596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9">
            <a:extLst>
              <a:ext uri="{FF2B5EF4-FFF2-40B4-BE49-F238E27FC236}">
                <a16:creationId xmlns:a16="http://schemas.microsoft.com/office/drawing/2014/main" id="{80FB76C8-9691-4FDB-9FE0-EB2C426C4CC9}"/>
              </a:ext>
            </a:extLst>
          </p:cNvPr>
          <p:cNvSpPr/>
          <p:nvPr/>
        </p:nvSpPr>
        <p:spPr>
          <a:xfrm>
            <a:off x="889607" y="2023015"/>
            <a:ext cx="4381500" cy="725805"/>
          </a:xfrm>
          <a:custGeom>
            <a:avLst/>
            <a:gdLst/>
            <a:ahLst/>
            <a:cxnLst/>
            <a:rect l="l" t="t" r="r" b="b"/>
            <a:pathLst>
              <a:path w="4381500" h="725805">
                <a:moveTo>
                  <a:pt x="0" y="120903"/>
                </a:moveTo>
                <a:lnTo>
                  <a:pt x="9500" y="73830"/>
                </a:lnTo>
                <a:lnTo>
                  <a:pt x="35410" y="35401"/>
                </a:lnTo>
                <a:lnTo>
                  <a:pt x="73841" y="9497"/>
                </a:lnTo>
                <a:lnTo>
                  <a:pt x="120903" y="0"/>
                </a:lnTo>
                <a:lnTo>
                  <a:pt x="4260596" y="0"/>
                </a:lnTo>
                <a:lnTo>
                  <a:pt x="4307669" y="9497"/>
                </a:lnTo>
                <a:lnTo>
                  <a:pt x="4346098" y="35401"/>
                </a:lnTo>
                <a:lnTo>
                  <a:pt x="4372002" y="73830"/>
                </a:lnTo>
                <a:lnTo>
                  <a:pt x="4381500" y="120903"/>
                </a:lnTo>
                <a:lnTo>
                  <a:pt x="4381500" y="604520"/>
                </a:lnTo>
                <a:lnTo>
                  <a:pt x="4372002" y="651593"/>
                </a:lnTo>
                <a:lnTo>
                  <a:pt x="4346098" y="690022"/>
                </a:lnTo>
                <a:lnTo>
                  <a:pt x="4307669" y="715926"/>
                </a:lnTo>
                <a:lnTo>
                  <a:pt x="4260596" y="725424"/>
                </a:lnTo>
                <a:lnTo>
                  <a:pt x="120903" y="725424"/>
                </a:lnTo>
                <a:lnTo>
                  <a:pt x="73841" y="715926"/>
                </a:lnTo>
                <a:lnTo>
                  <a:pt x="35410" y="690022"/>
                </a:lnTo>
                <a:lnTo>
                  <a:pt x="9500" y="651593"/>
                </a:lnTo>
                <a:lnTo>
                  <a:pt x="0" y="604520"/>
                </a:lnTo>
                <a:lnTo>
                  <a:pt x="0" y="120903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0">
            <a:extLst>
              <a:ext uri="{FF2B5EF4-FFF2-40B4-BE49-F238E27FC236}">
                <a16:creationId xmlns:a16="http://schemas.microsoft.com/office/drawing/2014/main" id="{3CBA4E87-2537-43DE-9F18-27FFA64D50E7}"/>
              </a:ext>
            </a:extLst>
          </p:cNvPr>
          <p:cNvSpPr/>
          <p:nvPr/>
        </p:nvSpPr>
        <p:spPr>
          <a:xfrm>
            <a:off x="889607" y="5127403"/>
            <a:ext cx="4381500" cy="725805"/>
          </a:xfrm>
          <a:custGeom>
            <a:avLst/>
            <a:gdLst/>
            <a:ahLst/>
            <a:cxnLst/>
            <a:rect l="l" t="t" r="r" b="b"/>
            <a:pathLst>
              <a:path w="4381500" h="725804">
                <a:moveTo>
                  <a:pt x="4260596" y="0"/>
                </a:moveTo>
                <a:lnTo>
                  <a:pt x="120903" y="0"/>
                </a:lnTo>
                <a:lnTo>
                  <a:pt x="73841" y="9497"/>
                </a:lnTo>
                <a:lnTo>
                  <a:pt x="35410" y="35401"/>
                </a:lnTo>
                <a:lnTo>
                  <a:pt x="9500" y="73830"/>
                </a:lnTo>
                <a:lnTo>
                  <a:pt x="0" y="120904"/>
                </a:lnTo>
                <a:lnTo>
                  <a:pt x="0" y="604520"/>
                </a:lnTo>
                <a:lnTo>
                  <a:pt x="9500" y="651582"/>
                </a:lnTo>
                <a:lnTo>
                  <a:pt x="35410" y="690013"/>
                </a:lnTo>
                <a:lnTo>
                  <a:pt x="73841" y="715923"/>
                </a:lnTo>
                <a:lnTo>
                  <a:pt x="120903" y="725424"/>
                </a:lnTo>
                <a:lnTo>
                  <a:pt x="4260596" y="725424"/>
                </a:lnTo>
                <a:lnTo>
                  <a:pt x="4307669" y="715923"/>
                </a:lnTo>
                <a:lnTo>
                  <a:pt x="4346098" y="690013"/>
                </a:lnTo>
                <a:lnTo>
                  <a:pt x="4372002" y="651582"/>
                </a:lnTo>
                <a:lnTo>
                  <a:pt x="4381500" y="604520"/>
                </a:lnTo>
                <a:lnTo>
                  <a:pt x="4381500" y="120904"/>
                </a:lnTo>
                <a:lnTo>
                  <a:pt x="4372002" y="73830"/>
                </a:lnTo>
                <a:lnTo>
                  <a:pt x="4346098" y="35401"/>
                </a:lnTo>
                <a:lnTo>
                  <a:pt x="4307669" y="9497"/>
                </a:lnTo>
                <a:lnTo>
                  <a:pt x="4260596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BE77EEDE-FE74-4585-93C4-22F41413CEBB}"/>
              </a:ext>
            </a:extLst>
          </p:cNvPr>
          <p:cNvSpPr/>
          <p:nvPr/>
        </p:nvSpPr>
        <p:spPr>
          <a:xfrm>
            <a:off x="889607" y="5127403"/>
            <a:ext cx="4381500" cy="725805"/>
          </a:xfrm>
          <a:custGeom>
            <a:avLst/>
            <a:gdLst/>
            <a:ahLst/>
            <a:cxnLst/>
            <a:rect l="l" t="t" r="r" b="b"/>
            <a:pathLst>
              <a:path w="4381500" h="725804">
                <a:moveTo>
                  <a:pt x="0" y="120904"/>
                </a:moveTo>
                <a:lnTo>
                  <a:pt x="9500" y="73830"/>
                </a:lnTo>
                <a:lnTo>
                  <a:pt x="35410" y="35401"/>
                </a:lnTo>
                <a:lnTo>
                  <a:pt x="73841" y="9497"/>
                </a:lnTo>
                <a:lnTo>
                  <a:pt x="120903" y="0"/>
                </a:lnTo>
                <a:lnTo>
                  <a:pt x="4260596" y="0"/>
                </a:lnTo>
                <a:lnTo>
                  <a:pt x="4307669" y="9497"/>
                </a:lnTo>
                <a:lnTo>
                  <a:pt x="4346098" y="35401"/>
                </a:lnTo>
                <a:lnTo>
                  <a:pt x="4372002" y="73830"/>
                </a:lnTo>
                <a:lnTo>
                  <a:pt x="4381500" y="120904"/>
                </a:lnTo>
                <a:lnTo>
                  <a:pt x="4381500" y="604520"/>
                </a:lnTo>
                <a:lnTo>
                  <a:pt x="4372002" y="651582"/>
                </a:lnTo>
                <a:lnTo>
                  <a:pt x="4346098" y="690013"/>
                </a:lnTo>
                <a:lnTo>
                  <a:pt x="4307669" y="715923"/>
                </a:lnTo>
                <a:lnTo>
                  <a:pt x="4260596" y="725424"/>
                </a:lnTo>
                <a:lnTo>
                  <a:pt x="120903" y="725424"/>
                </a:lnTo>
                <a:lnTo>
                  <a:pt x="73841" y="715923"/>
                </a:lnTo>
                <a:lnTo>
                  <a:pt x="35410" y="690013"/>
                </a:lnTo>
                <a:lnTo>
                  <a:pt x="9500" y="651582"/>
                </a:lnTo>
                <a:lnTo>
                  <a:pt x="0" y="604520"/>
                </a:lnTo>
                <a:lnTo>
                  <a:pt x="0" y="120904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2">
            <a:extLst>
              <a:ext uri="{FF2B5EF4-FFF2-40B4-BE49-F238E27FC236}">
                <a16:creationId xmlns:a16="http://schemas.microsoft.com/office/drawing/2014/main" id="{E6E7FAD5-0613-4573-890B-47248E699C27}"/>
              </a:ext>
            </a:extLst>
          </p:cNvPr>
          <p:cNvSpPr txBox="1"/>
          <p:nvPr/>
        </p:nvSpPr>
        <p:spPr>
          <a:xfrm>
            <a:off x="1941548" y="5242084"/>
            <a:ext cx="2277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Calibri"/>
                <a:cs typeface="Calibri"/>
              </a:rPr>
              <a:t>NVM</a:t>
            </a:r>
            <a:r>
              <a:rPr sz="2800" i="1" spc="-4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Hardware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B39E62BA-8642-46D3-BE34-34041E133BDF}"/>
              </a:ext>
            </a:extLst>
          </p:cNvPr>
          <p:cNvSpPr/>
          <p:nvPr/>
        </p:nvSpPr>
        <p:spPr>
          <a:xfrm>
            <a:off x="2474568" y="3271170"/>
            <a:ext cx="2796540" cy="721360"/>
          </a:xfrm>
          <a:custGeom>
            <a:avLst/>
            <a:gdLst/>
            <a:ahLst/>
            <a:cxnLst/>
            <a:rect l="l" t="t" r="r" b="b"/>
            <a:pathLst>
              <a:path w="2796540" h="721360">
                <a:moveTo>
                  <a:pt x="2676398" y="0"/>
                </a:moveTo>
                <a:lnTo>
                  <a:pt x="120141" y="0"/>
                </a:lnTo>
                <a:lnTo>
                  <a:pt x="73402" y="9449"/>
                </a:lnTo>
                <a:lnTo>
                  <a:pt x="35210" y="35210"/>
                </a:lnTo>
                <a:lnTo>
                  <a:pt x="9449" y="73402"/>
                </a:lnTo>
                <a:lnTo>
                  <a:pt x="0" y="120142"/>
                </a:lnTo>
                <a:lnTo>
                  <a:pt x="0" y="600710"/>
                </a:lnTo>
                <a:lnTo>
                  <a:pt x="9449" y="647449"/>
                </a:lnTo>
                <a:lnTo>
                  <a:pt x="35210" y="685641"/>
                </a:lnTo>
                <a:lnTo>
                  <a:pt x="73402" y="711402"/>
                </a:lnTo>
                <a:lnTo>
                  <a:pt x="120141" y="720852"/>
                </a:lnTo>
                <a:lnTo>
                  <a:pt x="2676398" y="720852"/>
                </a:lnTo>
                <a:lnTo>
                  <a:pt x="2723137" y="711402"/>
                </a:lnTo>
                <a:lnTo>
                  <a:pt x="2761329" y="685641"/>
                </a:lnTo>
                <a:lnTo>
                  <a:pt x="2787090" y="647449"/>
                </a:lnTo>
                <a:lnTo>
                  <a:pt x="2796540" y="600710"/>
                </a:lnTo>
                <a:lnTo>
                  <a:pt x="2796540" y="120142"/>
                </a:lnTo>
                <a:lnTo>
                  <a:pt x="2787090" y="73402"/>
                </a:lnTo>
                <a:lnTo>
                  <a:pt x="2761329" y="35210"/>
                </a:lnTo>
                <a:lnTo>
                  <a:pt x="2723137" y="9449"/>
                </a:lnTo>
                <a:lnTo>
                  <a:pt x="2676398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CDFC7725-C09C-459A-B825-C98D006A70A0}"/>
              </a:ext>
            </a:extLst>
          </p:cNvPr>
          <p:cNvSpPr/>
          <p:nvPr/>
        </p:nvSpPr>
        <p:spPr>
          <a:xfrm>
            <a:off x="2474568" y="3271170"/>
            <a:ext cx="2796540" cy="721360"/>
          </a:xfrm>
          <a:custGeom>
            <a:avLst/>
            <a:gdLst/>
            <a:ahLst/>
            <a:cxnLst/>
            <a:rect l="l" t="t" r="r" b="b"/>
            <a:pathLst>
              <a:path w="2796540" h="721360">
                <a:moveTo>
                  <a:pt x="0" y="120142"/>
                </a:moveTo>
                <a:lnTo>
                  <a:pt x="9449" y="73402"/>
                </a:lnTo>
                <a:lnTo>
                  <a:pt x="35210" y="35210"/>
                </a:lnTo>
                <a:lnTo>
                  <a:pt x="73402" y="9449"/>
                </a:lnTo>
                <a:lnTo>
                  <a:pt x="120141" y="0"/>
                </a:lnTo>
                <a:lnTo>
                  <a:pt x="2676398" y="0"/>
                </a:lnTo>
                <a:lnTo>
                  <a:pt x="2723137" y="9449"/>
                </a:lnTo>
                <a:lnTo>
                  <a:pt x="2761329" y="35210"/>
                </a:lnTo>
                <a:lnTo>
                  <a:pt x="2787090" y="73402"/>
                </a:lnTo>
                <a:lnTo>
                  <a:pt x="2796540" y="120142"/>
                </a:lnTo>
                <a:lnTo>
                  <a:pt x="2796540" y="600710"/>
                </a:lnTo>
                <a:lnTo>
                  <a:pt x="2787090" y="647449"/>
                </a:lnTo>
                <a:lnTo>
                  <a:pt x="2761329" y="685641"/>
                </a:lnTo>
                <a:lnTo>
                  <a:pt x="2723137" y="711402"/>
                </a:lnTo>
                <a:lnTo>
                  <a:pt x="2676398" y="720852"/>
                </a:lnTo>
                <a:lnTo>
                  <a:pt x="120141" y="720852"/>
                </a:lnTo>
                <a:lnTo>
                  <a:pt x="73402" y="711402"/>
                </a:lnTo>
                <a:lnTo>
                  <a:pt x="35210" y="685641"/>
                </a:lnTo>
                <a:lnTo>
                  <a:pt x="9449" y="647449"/>
                </a:lnTo>
                <a:lnTo>
                  <a:pt x="0" y="600710"/>
                </a:lnTo>
                <a:lnTo>
                  <a:pt x="0" y="120142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5">
            <a:extLst>
              <a:ext uri="{FF2B5EF4-FFF2-40B4-BE49-F238E27FC236}">
                <a16:creationId xmlns:a16="http://schemas.microsoft.com/office/drawing/2014/main" id="{51FB83A9-7BEB-4C11-9902-45AC003A13F7}"/>
              </a:ext>
            </a:extLst>
          </p:cNvPr>
          <p:cNvSpPr txBox="1"/>
          <p:nvPr/>
        </p:nvSpPr>
        <p:spPr>
          <a:xfrm>
            <a:off x="2031465" y="1943110"/>
            <a:ext cx="2502535" cy="639278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2800" i="1" spc="-5" dirty="0">
                <a:latin typeface="Calibri"/>
                <a:cs typeface="Calibri"/>
              </a:rPr>
              <a:t>NVM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Program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7" name="object 16">
            <a:extLst>
              <a:ext uri="{FF2B5EF4-FFF2-40B4-BE49-F238E27FC236}">
                <a16:creationId xmlns:a16="http://schemas.microsoft.com/office/drawing/2014/main" id="{10A057CA-E9AF-45E0-BA2B-153E12921F03}"/>
              </a:ext>
            </a:extLst>
          </p:cNvPr>
          <p:cNvSpPr/>
          <p:nvPr/>
        </p:nvSpPr>
        <p:spPr>
          <a:xfrm>
            <a:off x="889607" y="4054506"/>
            <a:ext cx="2426335" cy="721360"/>
          </a:xfrm>
          <a:custGeom>
            <a:avLst/>
            <a:gdLst/>
            <a:ahLst/>
            <a:cxnLst/>
            <a:rect l="l" t="t" r="r" b="b"/>
            <a:pathLst>
              <a:path w="2426335" h="721360">
                <a:moveTo>
                  <a:pt x="2306066" y="0"/>
                </a:moveTo>
                <a:lnTo>
                  <a:pt x="120141" y="0"/>
                </a:lnTo>
                <a:lnTo>
                  <a:pt x="73375" y="9449"/>
                </a:lnTo>
                <a:lnTo>
                  <a:pt x="35186" y="35210"/>
                </a:lnTo>
                <a:lnTo>
                  <a:pt x="9440" y="73402"/>
                </a:lnTo>
                <a:lnTo>
                  <a:pt x="0" y="120141"/>
                </a:lnTo>
                <a:lnTo>
                  <a:pt x="0" y="600709"/>
                </a:lnTo>
                <a:lnTo>
                  <a:pt x="9440" y="647449"/>
                </a:lnTo>
                <a:lnTo>
                  <a:pt x="35186" y="685641"/>
                </a:lnTo>
                <a:lnTo>
                  <a:pt x="73375" y="711402"/>
                </a:lnTo>
                <a:lnTo>
                  <a:pt x="120141" y="720851"/>
                </a:lnTo>
                <a:lnTo>
                  <a:pt x="2306066" y="720851"/>
                </a:lnTo>
                <a:lnTo>
                  <a:pt x="2352805" y="711402"/>
                </a:lnTo>
                <a:lnTo>
                  <a:pt x="2390997" y="685641"/>
                </a:lnTo>
                <a:lnTo>
                  <a:pt x="2416758" y="647449"/>
                </a:lnTo>
                <a:lnTo>
                  <a:pt x="2426208" y="600709"/>
                </a:lnTo>
                <a:lnTo>
                  <a:pt x="2426208" y="120141"/>
                </a:lnTo>
                <a:lnTo>
                  <a:pt x="2416758" y="73402"/>
                </a:lnTo>
                <a:lnTo>
                  <a:pt x="2390997" y="35210"/>
                </a:lnTo>
                <a:lnTo>
                  <a:pt x="2352805" y="9449"/>
                </a:lnTo>
                <a:lnTo>
                  <a:pt x="2306066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7">
            <a:extLst>
              <a:ext uri="{FF2B5EF4-FFF2-40B4-BE49-F238E27FC236}">
                <a16:creationId xmlns:a16="http://schemas.microsoft.com/office/drawing/2014/main" id="{68EF62DD-FFDE-4741-A173-085EEBCC63B3}"/>
              </a:ext>
            </a:extLst>
          </p:cNvPr>
          <p:cNvSpPr/>
          <p:nvPr/>
        </p:nvSpPr>
        <p:spPr>
          <a:xfrm>
            <a:off x="889607" y="4054506"/>
            <a:ext cx="2426335" cy="721360"/>
          </a:xfrm>
          <a:custGeom>
            <a:avLst/>
            <a:gdLst/>
            <a:ahLst/>
            <a:cxnLst/>
            <a:rect l="l" t="t" r="r" b="b"/>
            <a:pathLst>
              <a:path w="2426335" h="721360">
                <a:moveTo>
                  <a:pt x="0" y="120141"/>
                </a:moveTo>
                <a:lnTo>
                  <a:pt x="9440" y="73402"/>
                </a:lnTo>
                <a:lnTo>
                  <a:pt x="35186" y="35210"/>
                </a:lnTo>
                <a:lnTo>
                  <a:pt x="73375" y="9449"/>
                </a:lnTo>
                <a:lnTo>
                  <a:pt x="120141" y="0"/>
                </a:lnTo>
                <a:lnTo>
                  <a:pt x="2306066" y="0"/>
                </a:lnTo>
                <a:lnTo>
                  <a:pt x="2352805" y="9449"/>
                </a:lnTo>
                <a:lnTo>
                  <a:pt x="2390997" y="35210"/>
                </a:lnTo>
                <a:lnTo>
                  <a:pt x="2416758" y="73402"/>
                </a:lnTo>
                <a:lnTo>
                  <a:pt x="2426208" y="120141"/>
                </a:lnTo>
                <a:lnTo>
                  <a:pt x="2426208" y="600709"/>
                </a:lnTo>
                <a:lnTo>
                  <a:pt x="2416758" y="647449"/>
                </a:lnTo>
                <a:lnTo>
                  <a:pt x="2390997" y="685641"/>
                </a:lnTo>
                <a:lnTo>
                  <a:pt x="2352805" y="711402"/>
                </a:lnTo>
                <a:lnTo>
                  <a:pt x="2306066" y="720851"/>
                </a:lnTo>
                <a:lnTo>
                  <a:pt x="120141" y="720851"/>
                </a:lnTo>
                <a:lnTo>
                  <a:pt x="73375" y="711402"/>
                </a:lnTo>
                <a:lnTo>
                  <a:pt x="35186" y="685641"/>
                </a:lnTo>
                <a:lnTo>
                  <a:pt x="9440" y="647449"/>
                </a:lnTo>
                <a:lnTo>
                  <a:pt x="0" y="600709"/>
                </a:lnTo>
                <a:lnTo>
                  <a:pt x="0" y="120141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8">
            <a:extLst>
              <a:ext uri="{FF2B5EF4-FFF2-40B4-BE49-F238E27FC236}">
                <a16:creationId xmlns:a16="http://schemas.microsoft.com/office/drawing/2014/main" id="{B1C4234E-F2D5-4593-A43A-83B1052FA033}"/>
              </a:ext>
            </a:extLst>
          </p:cNvPr>
          <p:cNvSpPr txBox="1"/>
          <p:nvPr/>
        </p:nvSpPr>
        <p:spPr>
          <a:xfrm>
            <a:off x="1722728" y="3953668"/>
            <a:ext cx="760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Calibri"/>
                <a:cs typeface="Calibri"/>
              </a:rPr>
              <a:t>NVM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B4415A0A-706B-4E1A-B3CB-3CC00638E4BF}"/>
              </a:ext>
            </a:extLst>
          </p:cNvPr>
          <p:cNvSpPr txBox="1"/>
          <p:nvPr/>
        </p:nvSpPr>
        <p:spPr>
          <a:xfrm>
            <a:off x="1294484" y="4380084"/>
            <a:ext cx="1615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10" dirty="0">
                <a:latin typeface="Calibri"/>
                <a:cs typeface="Calibri"/>
              </a:rPr>
              <a:t>File</a:t>
            </a:r>
            <a:r>
              <a:rPr sz="2800" i="1" spc="-50" dirty="0">
                <a:latin typeface="Calibri"/>
                <a:cs typeface="Calibri"/>
              </a:rPr>
              <a:t> </a:t>
            </a:r>
            <a:r>
              <a:rPr sz="2800" i="1" spc="-25" dirty="0">
                <a:latin typeface="Calibri"/>
                <a:cs typeface="Calibri"/>
              </a:rPr>
              <a:t>System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1" name="object 20">
            <a:extLst>
              <a:ext uri="{FF2B5EF4-FFF2-40B4-BE49-F238E27FC236}">
                <a16:creationId xmlns:a16="http://schemas.microsoft.com/office/drawing/2014/main" id="{D15493E9-9CE7-4225-A92E-949112BAB4A8}"/>
              </a:ext>
            </a:extLst>
          </p:cNvPr>
          <p:cNvSpPr txBox="1"/>
          <p:nvPr/>
        </p:nvSpPr>
        <p:spPr>
          <a:xfrm>
            <a:off x="3323181" y="3933298"/>
            <a:ext cx="12865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mmap  mapp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ng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2" name="object 21">
            <a:extLst>
              <a:ext uri="{FF2B5EF4-FFF2-40B4-BE49-F238E27FC236}">
                <a16:creationId xmlns:a16="http://schemas.microsoft.com/office/drawing/2014/main" id="{3C4B34AE-E0A3-4DC8-83B2-9326BCD2E475}"/>
              </a:ext>
            </a:extLst>
          </p:cNvPr>
          <p:cNvSpPr txBox="1"/>
          <p:nvPr/>
        </p:nvSpPr>
        <p:spPr>
          <a:xfrm>
            <a:off x="1010105" y="3043332"/>
            <a:ext cx="6864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558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File  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y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  API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949572-0E7D-477D-9F26-8829AB9E349C}"/>
              </a:ext>
            </a:extLst>
          </p:cNvPr>
          <p:cNvSpPr/>
          <p:nvPr/>
        </p:nvSpPr>
        <p:spPr>
          <a:xfrm>
            <a:off x="2217774" y="3186926"/>
            <a:ext cx="2723515" cy="920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4910" lvl="0">
              <a:lnSpc>
                <a:spcPts val="3090"/>
              </a:lnSpc>
            </a:pPr>
            <a:r>
              <a:rPr lang="en-US" altLang="zh-CN" sz="2800" i="1" spc="-5" dirty="0">
                <a:solidFill>
                  <a:srgbClr val="000000"/>
                </a:solidFill>
                <a:latin typeface="Calibri"/>
                <a:cs typeface="Calibri"/>
              </a:rPr>
              <a:t>NVM</a:t>
            </a:r>
            <a:endParaRPr lang="en-US" altLang="zh-CN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179195" lvl="0"/>
            <a:r>
              <a:rPr lang="en-US" altLang="zh-CN" sz="2800" i="1" spc="-15" dirty="0">
                <a:solidFill>
                  <a:srgbClr val="000000"/>
                </a:solidFill>
                <a:latin typeface="Calibri"/>
                <a:cs typeface="Calibri"/>
              </a:rPr>
              <a:t>Allocator</a:t>
            </a:r>
            <a:endParaRPr lang="en-US" altLang="zh-CN" sz="2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13CF7F-CFE8-4C9A-876E-C41617390FED}"/>
              </a:ext>
            </a:extLst>
          </p:cNvPr>
          <p:cNvSpPr/>
          <p:nvPr/>
        </p:nvSpPr>
        <p:spPr>
          <a:xfrm>
            <a:off x="2039708" y="2712413"/>
            <a:ext cx="2884449" cy="612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19275">
              <a:lnSpc>
                <a:spcPct val="100000"/>
              </a:lnSpc>
              <a:spcBef>
                <a:spcPts val="990"/>
              </a:spcBef>
            </a:pPr>
            <a:r>
              <a:rPr lang="en-US" altLang="zh-CN" spc="-5" dirty="0">
                <a:latin typeface="Calibri"/>
                <a:cs typeface="Calibri"/>
              </a:rPr>
              <a:t>Load/</a:t>
            </a:r>
            <a:endParaRPr lang="en-US" altLang="zh-CN" dirty="0">
              <a:latin typeface="Calibri"/>
              <a:cs typeface="Calibri"/>
            </a:endParaRPr>
          </a:p>
          <a:p>
            <a:pPr marL="1840230">
              <a:lnSpc>
                <a:spcPts val="1889"/>
              </a:lnSpc>
            </a:pPr>
            <a:r>
              <a:rPr lang="en-US" altLang="zh-CN" spc="-15" dirty="0">
                <a:latin typeface="Calibri"/>
                <a:cs typeface="Calibri"/>
              </a:rPr>
              <a:t>Store</a:t>
            </a:r>
            <a:endParaRPr lang="zh-CN" altLang="en-US" dirty="0"/>
          </a:p>
        </p:txBody>
      </p:sp>
      <p:sp>
        <p:nvSpPr>
          <p:cNvPr id="53" name="object 3">
            <a:extLst>
              <a:ext uri="{FF2B5EF4-FFF2-40B4-BE49-F238E27FC236}">
                <a16:creationId xmlns:a16="http://schemas.microsoft.com/office/drawing/2014/main" id="{05B84198-4D8A-455B-A1B3-802A93A0FA6E}"/>
              </a:ext>
            </a:extLst>
          </p:cNvPr>
          <p:cNvSpPr/>
          <p:nvPr/>
        </p:nvSpPr>
        <p:spPr>
          <a:xfrm>
            <a:off x="5610884" y="3621134"/>
            <a:ext cx="3321243" cy="725805"/>
          </a:xfrm>
          <a:custGeom>
            <a:avLst/>
            <a:gdLst/>
            <a:ahLst/>
            <a:cxnLst/>
            <a:rect l="l" t="t" r="r" b="b"/>
            <a:pathLst>
              <a:path w="5521959" h="725804">
                <a:moveTo>
                  <a:pt x="5400547" y="0"/>
                </a:moveTo>
                <a:lnTo>
                  <a:pt x="120903" y="0"/>
                </a:lnTo>
                <a:lnTo>
                  <a:pt x="73830" y="9497"/>
                </a:lnTo>
                <a:lnTo>
                  <a:pt x="35401" y="35401"/>
                </a:lnTo>
                <a:lnTo>
                  <a:pt x="9497" y="73830"/>
                </a:lnTo>
                <a:lnTo>
                  <a:pt x="0" y="120904"/>
                </a:lnTo>
                <a:lnTo>
                  <a:pt x="0" y="604520"/>
                </a:lnTo>
                <a:lnTo>
                  <a:pt x="9497" y="651593"/>
                </a:lnTo>
                <a:lnTo>
                  <a:pt x="35401" y="690022"/>
                </a:lnTo>
                <a:lnTo>
                  <a:pt x="73830" y="715926"/>
                </a:lnTo>
                <a:lnTo>
                  <a:pt x="120903" y="725424"/>
                </a:lnTo>
                <a:lnTo>
                  <a:pt x="5400547" y="725424"/>
                </a:lnTo>
                <a:lnTo>
                  <a:pt x="5447621" y="715926"/>
                </a:lnTo>
                <a:lnTo>
                  <a:pt x="5486050" y="690022"/>
                </a:lnTo>
                <a:lnTo>
                  <a:pt x="5511954" y="651593"/>
                </a:lnTo>
                <a:lnTo>
                  <a:pt x="5521452" y="604520"/>
                </a:lnTo>
                <a:lnTo>
                  <a:pt x="5521452" y="120904"/>
                </a:lnTo>
                <a:lnTo>
                  <a:pt x="5511954" y="73830"/>
                </a:lnTo>
                <a:lnTo>
                  <a:pt x="5486050" y="35401"/>
                </a:lnTo>
                <a:lnTo>
                  <a:pt x="5447621" y="9497"/>
                </a:lnTo>
                <a:lnTo>
                  <a:pt x="5400547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">
            <a:extLst>
              <a:ext uri="{FF2B5EF4-FFF2-40B4-BE49-F238E27FC236}">
                <a16:creationId xmlns:a16="http://schemas.microsoft.com/office/drawing/2014/main" id="{DBD77BE5-570C-458A-AF13-2E38CB690BF4}"/>
              </a:ext>
            </a:extLst>
          </p:cNvPr>
          <p:cNvSpPr/>
          <p:nvPr/>
        </p:nvSpPr>
        <p:spPr>
          <a:xfrm>
            <a:off x="5610884" y="3621134"/>
            <a:ext cx="3321243" cy="725805"/>
          </a:xfrm>
          <a:custGeom>
            <a:avLst/>
            <a:gdLst/>
            <a:ahLst/>
            <a:cxnLst/>
            <a:rect l="l" t="t" r="r" b="b"/>
            <a:pathLst>
              <a:path w="5521959" h="725804">
                <a:moveTo>
                  <a:pt x="0" y="120904"/>
                </a:moveTo>
                <a:lnTo>
                  <a:pt x="9497" y="73830"/>
                </a:lnTo>
                <a:lnTo>
                  <a:pt x="35401" y="35401"/>
                </a:lnTo>
                <a:lnTo>
                  <a:pt x="73830" y="9497"/>
                </a:lnTo>
                <a:lnTo>
                  <a:pt x="120903" y="0"/>
                </a:lnTo>
                <a:lnTo>
                  <a:pt x="5400547" y="0"/>
                </a:lnTo>
                <a:lnTo>
                  <a:pt x="5447621" y="9497"/>
                </a:lnTo>
                <a:lnTo>
                  <a:pt x="5486050" y="35401"/>
                </a:lnTo>
                <a:lnTo>
                  <a:pt x="5511954" y="73830"/>
                </a:lnTo>
                <a:lnTo>
                  <a:pt x="5521452" y="120904"/>
                </a:lnTo>
                <a:lnTo>
                  <a:pt x="5521452" y="604520"/>
                </a:lnTo>
                <a:lnTo>
                  <a:pt x="5511954" y="651593"/>
                </a:lnTo>
                <a:lnTo>
                  <a:pt x="5486050" y="690022"/>
                </a:lnTo>
                <a:lnTo>
                  <a:pt x="5447621" y="715926"/>
                </a:lnTo>
                <a:lnTo>
                  <a:pt x="5400547" y="725424"/>
                </a:lnTo>
                <a:lnTo>
                  <a:pt x="120903" y="725424"/>
                </a:lnTo>
                <a:lnTo>
                  <a:pt x="73830" y="715926"/>
                </a:lnTo>
                <a:lnTo>
                  <a:pt x="35401" y="690022"/>
                </a:lnTo>
                <a:lnTo>
                  <a:pt x="9497" y="651593"/>
                </a:lnTo>
                <a:lnTo>
                  <a:pt x="0" y="604520"/>
                </a:lnTo>
                <a:lnTo>
                  <a:pt x="0" y="120904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">
            <a:extLst>
              <a:ext uri="{FF2B5EF4-FFF2-40B4-BE49-F238E27FC236}">
                <a16:creationId xmlns:a16="http://schemas.microsoft.com/office/drawing/2014/main" id="{FC884003-A2BA-4881-A4EA-C491CEE2ED5E}"/>
              </a:ext>
            </a:extLst>
          </p:cNvPr>
          <p:cNvSpPr txBox="1"/>
          <p:nvPr/>
        </p:nvSpPr>
        <p:spPr>
          <a:xfrm>
            <a:off x="5743219" y="3735816"/>
            <a:ext cx="307612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Calibri"/>
                <a:cs typeface="Calibri"/>
              </a:rPr>
              <a:t>NVM</a:t>
            </a:r>
            <a:r>
              <a:rPr lang="zh-CN" altLang="en-US" sz="2800" i="1" spc="-25" dirty="0">
                <a:latin typeface="Calibri"/>
                <a:cs typeface="Calibri"/>
              </a:rPr>
              <a:t>系统软件</a:t>
            </a:r>
            <a:r>
              <a:rPr lang="en-US" altLang="zh-CN" sz="2800" i="1" spc="-25" dirty="0">
                <a:latin typeface="Calibri"/>
                <a:cs typeface="Calibri"/>
              </a:rPr>
              <a:t>(GS)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6" name="object 6">
            <a:extLst>
              <a:ext uri="{FF2B5EF4-FFF2-40B4-BE49-F238E27FC236}">
                <a16:creationId xmlns:a16="http://schemas.microsoft.com/office/drawing/2014/main" id="{CC006838-1A53-42E6-8CD1-AD6736C9522F}"/>
              </a:ext>
            </a:extLst>
          </p:cNvPr>
          <p:cNvSpPr/>
          <p:nvPr/>
        </p:nvSpPr>
        <p:spPr>
          <a:xfrm>
            <a:off x="5610884" y="5148183"/>
            <a:ext cx="3321243" cy="725805"/>
          </a:xfrm>
          <a:custGeom>
            <a:avLst/>
            <a:gdLst/>
            <a:ahLst/>
            <a:cxnLst/>
            <a:rect l="l" t="t" r="r" b="b"/>
            <a:pathLst>
              <a:path w="5521959" h="725804">
                <a:moveTo>
                  <a:pt x="5400547" y="0"/>
                </a:moveTo>
                <a:lnTo>
                  <a:pt x="120903" y="0"/>
                </a:lnTo>
                <a:lnTo>
                  <a:pt x="73830" y="9497"/>
                </a:lnTo>
                <a:lnTo>
                  <a:pt x="35401" y="35401"/>
                </a:lnTo>
                <a:lnTo>
                  <a:pt x="9497" y="73830"/>
                </a:lnTo>
                <a:lnTo>
                  <a:pt x="0" y="120904"/>
                </a:lnTo>
                <a:lnTo>
                  <a:pt x="0" y="604520"/>
                </a:lnTo>
                <a:lnTo>
                  <a:pt x="9497" y="651582"/>
                </a:lnTo>
                <a:lnTo>
                  <a:pt x="35401" y="690013"/>
                </a:lnTo>
                <a:lnTo>
                  <a:pt x="73830" y="715923"/>
                </a:lnTo>
                <a:lnTo>
                  <a:pt x="120903" y="725424"/>
                </a:lnTo>
                <a:lnTo>
                  <a:pt x="5400547" y="725424"/>
                </a:lnTo>
                <a:lnTo>
                  <a:pt x="5447621" y="715923"/>
                </a:lnTo>
                <a:lnTo>
                  <a:pt x="5486050" y="690013"/>
                </a:lnTo>
                <a:lnTo>
                  <a:pt x="5511954" y="651582"/>
                </a:lnTo>
                <a:lnTo>
                  <a:pt x="5521452" y="604520"/>
                </a:lnTo>
                <a:lnTo>
                  <a:pt x="5521452" y="120904"/>
                </a:lnTo>
                <a:lnTo>
                  <a:pt x="5511954" y="73830"/>
                </a:lnTo>
                <a:lnTo>
                  <a:pt x="5486050" y="35401"/>
                </a:lnTo>
                <a:lnTo>
                  <a:pt x="5447621" y="9497"/>
                </a:lnTo>
                <a:lnTo>
                  <a:pt x="5400547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7">
            <a:extLst>
              <a:ext uri="{FF2B5EF4-FFF2-40B4-BE49-F238E27FC236}">
                <a16:creationId xmlns:a16="http://schemas.microsoft.com/office/drawing/2014/main" id="{24A4B857-C2A3-4BDD-BFCA-C73C645C11E3}"/>
              </a:ext>
            </a:extLst>
          </p:cNvPr>
          <p:cNvSpPr/>
          <p:nvPr/>
        </p:nvSpPr>
        <p:spPr>
          <a:xfrm>
            <a:off x="5610884" y="5148183"/>
            <a:ext cx="3321243" cy="725805"/>
          </a:xfrm>
          <a:custGeom>
            <a:avLst/>
            <a:gdLst/>
            <a:ahLst/>
            <a:cxnLst/>
            <a:rect l="l" t="t" r="r" b="b"/>
            <a:pathLst>
              <a:path w="5521959" h="725804">
                <a:moveTo>
                  <a:pt x="0" y="120904"/>
                </a:moveTo>
                <a:lnTo>
                  <a:pt x="9497" y="73830"/>
                </a:lnTo>
                <a:lnTo>
                  <a:pt x="35401" y="35401"/>
                </a:lnTo>
                <a:lnTo>
                  <a:pt x="73830" y="9497"/>
                </a:lnTo>
                <a:lnTo>
                  <a:pt x="120903" y="0"/>
                </a:lnTo>
                <a:lnTo>
                  <a:pt x="5400547" y="0"/>
                </a:lnTo>
                <a:lnTo>
                  <a:pt x="5447621" y="9497"/>
                </a:lnTo>
                <a:lnTo>
                  <a:pt x="5486050" y="35401"/>
                </a:lnTo>
                <a:lnTo>
                  <a:pt x="5511954" y="73830"/>
                </a:lnTo>
                <a:lnTo>
                  <a:pt x="5521452" y="120904"/>
                </a:lnTo>
                <a:lnTo>
                  <a:pt x="5521452" y="604520"/>
                </a:lnTo>
                <a:lnTo>
                  <a:pt x="5511954" y="651582"/>
                </a:lnTo>
                <a:lnTo>
                  <a:pt x="5486050" y="690013"/>
                </a:lnTo>
                <a:lnTo>
                  <a:pt x="5447621" y="715923"/>
                </a:lnTo>
                <a:lnTo>
                  <a:pt x="5400547" y="725424"/>
                </a:lnTo>
                <a:lnTo>
                  <a:pt x="120903" y="725424"/>
                </a:lnTo>
                <a:lnTo>
                  <a:pt x="73830" y="715923"/>
                </a:lnTo>
                <a:lnTo>
                  <a:pt x="35401" y="690013"/>
                </a:lnTo>
                <a:lnTo>
                  <a:pt x="9497" y="651582"/>
                </a:lnTo>
                <a:lnTo>
                  <a:pt x="0" y="604520"/>
                </a:lnTo>
                <a:lnTo>
                  <a:pt x="0" y="120904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8">
            <a:extLst>
              <a:ext uri="{FF2B5EF4-FFF2-40B4-BE49-F238E27FC236}">
                <a16:creationId xmlns:a16="http://schemas.microsoft.com/office/drawing/2014/main" id="{751E2F4D-1EAD-46F7-ACCB-BEFA8C962D8F}"/>
              </a:ext>
            </a:extLst>
          </p:cNvPr>
          <p:cNvSpPr txBox="1"/>
          <p:nvPr/>
        </p:nvSpPr>
        <p:spPr>
          <a:xfrm>
            <a:off x="5743219" y="5262864"/>
            <a:ext cx="3076121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i="1" spc="-10" dirty="0">
                <a:latin typeface="Calibri"/>
                <a:cs typeface="Calibri"/>
              </a:rPr>
              <a:t>NVM</a:t>
            </a:r>
            <a:r>
              <a:rPr lang="zh-CN" altLang="en-US" sz="2800" i="1" spc="-10" dirty="0">
                <a:latin typeface="Calibri"/>
                <a:cs typeface="Calibri"/>
              </a:rPr>
              <a:t>硬件的新特征</a:t>
            </a:r>
            <a:r>
              <a:rPr lang="en-US" altLang="zh-CN" sz="2800" i="1" spc="-10" dirty="0">
                <a:latin typeface="Calibri"/>
                <a:cs typeface="Calibri"/>
              </a:rPr>
              <a:t>(FH)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9" name="object 9">
            <a:extLst>
              <a:ext uri="{FF2B5EF4-FFF2-40B4-BE49-F238E27FC236}">
                <a16:creationId xmlns:a16="http://schemas.microsoft.com/office/drawing/2014/main" id="{5F50A0DD-EB88-4C0F-A6A1-C213DFB7DA6F}"/>
              </a:ext>
            </a:extLst>
          </p:cNvPr>
          <p:cNvSpPr/>
          <p:nvPr/>
        </p:nvSpPr>
        <p:spPr>
          <a:xfrm>
            <a:off x="5610884" y="2455274"/>
            <a:ext cx="3321243" cy="364490"/>
          </a:xfrm>
          <a:custGeom>
            <a:avLst/>
            <a:gdLst/>
            <a:ahLst/>
            <a:cxnLst/>
            <a:rect l="l" t="t" r="r" b="b"/>
            <a:pathLst>
              <a:path w="5521959" h="364489">
                <a:moveTo>
                  <a:pt x="5460745" y="0"/>
                </a:moveTo>
                <a:lnTo>
                  <a:pt x="60705" y="0"/>
                </a:lnTo>
                <a:lnTo>
                  <a:pt x="37076" y="4770"/>
                </a:lnTo>
                <a:lnTo>
                  <a:pt x="17780" y="17780"/>
                </a:lnTo>
                <a:lnTo>
                  <a:pt x="4770" y="37076"/>
                </a:lnTo>
                <a:lnTo>
                  <a:pt x="0" y="60706"/>
                </a:lnTo>
                <a:lnTo>
                  <a:pt x="0" y="303530"/>
                </a:lnTo>
                <a:lnTo>
                  <a:pt x="4770" y="327159"/>
                </a:lnTo>
                <a:lnTo>
                  <a:pt x="17780" y="346455"/>
                </a:lnTo>
                <a:lnTo>
                  <a:pt x="37076" y="359465"/>
                </a:lnTo>
                <a:lnTo>
                  <a:pt x="60705" y="364236"/>
                </a:lnTo>
                <a:lnTo>
                  <a:pt x="5460745" y="364236"/>
                </a:lnTo>
                <a:lnTo>
                  <a:pt x="5484375" y="359465"/>
                </a:lnTo>
                <a:lnTo>
                  <a:pt x="5503671" y="346455"/>
                </a:lnTo>
                <a:lnTo>
                  <a:pt x="5516681" y="327159"/>
                </a:lnTo>
                <a:lnTo>
                  <a:pt x="5521452" y="303530"/>
                </a:lnTo>
                <a:lnTo>
                  <a:pt x="5521452" y="60706"/>
                </a:lnTo>
                <a:lnTo>
                  <a:pt x="5516681" y="37076"/>
                </a:lnTo>
                <a:lnTo>
                  <a:pt x="5503672" y="17780"/>
                </a:lnTo>
                <a:lnTo>
                  <a:pt x="5484375" y="4770"/>
                </a:lnTo>
                <a:lnTo>
                  <a:pt x="5460745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0">
            <a:extLst>
              <a:ext uri="{FF2B5EF4-FFF2-40B4-BE49-F238E27FC236}">
                <a16:creationId xmlns:a16="http://schemas.microsoft.com/office/drawing/2014/main" id="{9FB3BEC5-26AF-4D71-A596-2B1D2A9BB2E7}"/>
              </a:ext>
            </a:extLst>
          </p:cNvPr>
          <p:cNvSpPr/>
          <p:nvPr/>
        </p:nvSpPr>
        <p:spPr>
          <a:xfrm>
            <a:off x="5610884" y="2020935"/>
            <a:ext cx="3321243" cy="365760"/>
          </a:xfrm>
          <a:custGeom>
            <a:avLst/>
            <a:gdLst/>
            <a:ahLst/>
            <a:cxnLst/>
            <a:rect l="l" t="t" r="r" b="b"/>
            <a:pathLst>
              <a:path w="5521959" h="365760">
                <a:moveTo>
                  <a:pt x="5460492" y="0"/>
                </a:moveTo>
                <a:lnTo>
                  <a:pt x="60960" y="0"/>
                </a:lnTo>
                <a:lnTo>
                  <a:pt x="37236" y="4792"/>
                </a:lnTo>
                <a:lnTo>
                  <a:pt x="17859" y="17859"/>
                </a:lnTo>
                <a:lnTo>
                  <a:pt x="4792" y="37236"/>
                </a:lnTo>
                <a:lnTo>
                  <a:pt x="0" y="60960"/>
                </a:lnTo>
                <a:lnTo>
                  <a:pt x="0" y="304800"/>
                </a:lnTo>
                <a:lnTo>
                  <a:pt x="4792" y="328523"/>
                </a:lnTo>
                <a:lnTo>
                  <a:pt x="17859" y="347900"/>
                </a:lnTo>
                <a:lnTo>
                  <a:pt x="37236" y="360967"/>
                </a:lnTo>
                <a:lnTo>
                  <a:pt x="60960" y="365760"/>
                </a:lnTo>
                <a:lnTo>
                  <a:pt x="5460492" y="365760"/>
                </a:lnTo>
                <a:lnTo>
                  <a:pt x="5484215" y="360967"/>
                </a:lnTo>
                <a:lnTo>
                  <a:pt x="5503592" y="347900"/>
                </a:lnTo>
                <a:lnTo>
                  <a:pt x="5516659" y="328523"/>
                </a:lnTo>
                <a:lnTo>
                  <a:pt x="5521452" y="304800"/>
                </a:lnTo>
                <a:lnTo>
                  <a:pt x="5521452" y="60960"/>
                </a:lnTo>
                <a:lnTo>
                  <a:pt x="5516659" y="37236"/>
                </a:lnTo>
                <a:lnTo>
                  <a:pt x="5503592" y="17859"/>
                </a:lnTo>
                <a:lnTo>
                  <a:pt x="5484215" y="4792"/>
                </a:lnTo>
                <a:lnTo>
                  <a:pt x="5460492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11">
            <a:extLst>
              <a:ext uri="{FF2B5EF4-FFF2-40B4-BE49-F238E27FC236}">
                <a16:creationId xmlns:a16="http://schemas.microsoft.com/office/drawing/2014/main" id="{89B667A6-2A04-42F4-9C36-DC0816E18C43}"/>
              </a:ext>
            </a:extLst>
          </p:cNvPr>
          <p:cNvSpPr txBox="1"/>
          <p:nvPr/>
        </p:nvSpPr>
        <p:spPr>
          <a:xfrm>
            <a:off x="5635422" y="1955530"/>
            <a:ext cx="3297656" cy="86902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568325" marR="5080" indent="-556260" algn="ctr">
              <a:lnSpc>
                <a:spcPct val="101600"/>
              </a:lnSpc>
              <a:spcBef>
                <a:spcPts val="40"/>
              </a:spcBef>
              <a:tabLst>
                <a:tab pos="266700" algn="l"/>
                <a:tab pos="5459095" algn="l"/>
              </a:tabLst>
            </a:pPr>
            <a:r>
              <a:rPr lang="zh-CN" altLang="en-US" sz="2800" i="1" spc="-5" dirty="0">
                <a:latin typeface="Calibri"/>
                <a:cs typeface="Calibri"/>
              </a:rPr>
              <a:t>并发控制</a:t>
            </a:r>
            <a:r>
              <a:rPr lang="en-US" altLang="zh-CN" sz="2800" i="1" spc="-5" dirty="0">
                <a:latin typeface="Calibri"/>
                <a:cs typeface="Calibri"/>
              </a:rPr>
              <a:t>(GC)</a:t>
            </a:r>
            <a:endParaRPr lang="zh-CN" altLang="en-US" sz="2800" i="1" spc="-5" dirty="0">
              <a:latin typeface="Calibri"/>
              <a:cs typeface="Calibri"/>
            </a:endParaRPr>
          </a:p>
          <a:p>
            <a:pPr marL="568325" marR="5080" indent="-556260" algn="ctr">
              <a:lnSpc>
                <a:spcPct val="101600"/>
              </a:lnSpc>
              <a:spcBef>
                <a:spcPts val="40"/>
              </a:spcBef>
              <a:tabLst>
                <a:tab pos="266700" algn="l"/>
                <a:tab pos="5459095" algn="l"/>
              </a:tabLst>
            </a:pPr>
            <a:r>
              <a:rPr lang="zh-CN" altLang="en-US" sz="2800" dirty="0">
                <a:latin typeface="Calibri"/>
                <a:cs typeface="Calibri"/>
              </a:rPr>
              <a:t>索引结构</a:t>
            </a:r>
            <a:r>
              <a:rPr lang="en-US" altLang="zh-CN" sz="2800" dirty="0">
                <a:latin typeface="Calibri"/>
                <a:cs typeface="Calibri"/>
              </a:rPr>
              <a:t>(GA)</a:t>
            </a:r>
            <a:endParaRPr lang="zh-CN" altLang="en-US" sz="2800" dirty="0">
              <a:latin typeface="Calibri"/>
              <a:cs typeface="Calibri"/>
            </a:endParaRPr>
          </a:p>
        </p:txBody>
      </p:sp>
      <p:sp>
        <p:nvSpPr>
          <p:cNvPr id="62" name="右大括号 61">
            <a:extLst>
              <a:ext uri="{FF2B5EF4-FFF2-40B4-BE49-F238E27FC236}">
                <a16:creationId xmlns:a16="http://schemas.microsoft.com/office/drawing/2014/main" id="{98B3987F-45AA-4C71-9762-1BADC5A7ACBF}"/>
              </a:ext>
            </a:extLst>
          </p:cNvPr>
          <p:cNvSpPr/>
          <p:nvPr/>
        </p:nvSpPr>
        <p:spPr>
          <a:xfrm>
            <a:off x="9053313" y="2020935"/>
            <a:ext cx="379599" cy="38530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object 5">
            <a:extLst>
              <a:ext uri="{FF2B5EF4-FFF2-40B4-BE49-F238E27FC236}">
                <a16:creationId xmlns:a16="http://schemas.microsoft.com/office/drawing/2014/main" id="{70D8B75E-6EDB-4E19-8EA9-9E2D08758B68}"/>
              </a:ext>
            </a:extLst>
          </p:cNvPr>
          <p:cNvSpPr txBox="1"/>
          <p:nvPr/>
        </p:nvSpPr>
        <p:spPr>
          <a:xfrm>
            <a:off x="9553147" y="3725924"/>
            <a:ext cx="182383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i="1" spc="-5" dirty="0">
                <a:latin typeface="Calibri"/>
                <a:cs typeface="Calibri"/>
              </a:rPr>
              <a:t>共</a:t>
            </a:r>
            <a:r>
              <a:rPr lang="en-US" altLang="zh-CN" sz="2800" i="1" spc="-5" dirty="0">
                <a:latin typeface="Calibri"/>
                <a:cs typeface="Calibri"/>
              </a:rPr>
              <a:t>15</a:t>
            </a:r>
            <a:r>
              <a:rPr lang="zh-CN" altLang="en-US" sz="2800" i="1" spc="-5" dirty="0">
                <a:latin typeface="Calibri"/>
                <a:cs typeface="Calibri"/>
              </a:rPr>
              <a:t>条指南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632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0E3719-D7F4-4AF6-9CD0-BA89F5E6884D}"/>
              </a:ext>
            </a:extLst>
          </p:cNvPr>
          <p:cNvSpPr/>
          <p:nvPr/>
        </p:nvSpPr>
        <p:spPr>
          <a:xfrm>
            <a:off x="1713571" y="522607"/>
            <a:ext cx="8764858" cy="58477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  <a:latin typeface="+mj-ea"/>
              </a:rPr>
              <a:t>PAC</a:t>
            </a:r>
            <a:r>
              <a:rPr lang="zh-CN" altLang="en-US" sz="3200" dirty="0">
                <a:solidFill>
                  <a:schemeClr val="accent2"/>
                </a:solidFill>
                <a:latin typeface="+mj-ea"/>
              </a:rPr>
              <a:t>指南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12431C0-4A51-4878-81E0-A68762D52135}"/>
              </a:ext>
            </a:extLst>
          </p:cNvPr>
          <p:cNvCxnSpPr>
            <a:cxnSpLocks/>
          </p:cNvCxnSpPr>
          <p:nvPr/>
        </p:nvCxnSpPr>
        <p:spPr>
          <a:xfrm>
            <a:off x="1064029" y="1189759"/>
            <a:ext cx="1015815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9AA41013-865F-4A5B-9114-C593CAFF6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747" y="452138"/>
            <a:ext cx="968435" cy="725714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8FC3897-FC7B-45E5-BD95-F6F483D78222}"/>
              </a:ext>
            </a:extLst>
          </p:cNvPr>
          <p:cNvSpPr/>
          <p:nvPr/>
        </p:nvSpPr>
        <p:spPr>
          <a:xfrm>
            <a:off x="579812" y="452138"/>
            <a:ext cx="968434" cy="725714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  <a:ea typeface="+mj-ea"/>
              </a:rPr>
              <a:t>Part 2</a:t>
            </a:r>
            <a:endParaRPr lang="zh-CN" altLang="en-US" sz="32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647D36-679A-4164-9D4B-8C0E92769C3E}"/>
              </a:ext>
            </a:extLst>
          </p:cNvPr>
          <p:cNvSpPr txBox="1"/>
          <p:nvPr/>
        </p:nvSpPr>
        <p:spPr>
          <a:xfrm>
            <a:off x="1064029" y="1828321"/>
            <a:ext cx="9719200" cy="269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/>
              <a:t>PAC: Packed Asynchronous Concurrency guidelines,  </a:t>
            </a:r>
            <a:r>
              <a:rPr lang="zh-CN" altLang="en-US" sz="2400" b="1" dirty="0"/>
              <a:t>打包异步并发设计指南</a:t>
            </a:r>
            <a:endParaRPr lang="en-US" altLang="zh-CN" sz="2400" b="1" dirty="0"/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200" b="1" dirty="0"/>
              <a:t>核心</a:t>
            </a:r>
            <a:r>
              <a:rPr lang="en-US" altLang="zh-CN" sz="2200" b="1" dirty="0"/>
              <a:t>:</a:t>
            </a:r>
          </a:p>
          <a:p>
            <a:pPr>
              <a:lnSpc>
                <a:spcPct val="130000"/>
              </a:lnSpc>
            </a:pPr>
            <a:r>
              <a:rPr lang="en-US" altLang="zh-CN" sz="2200" dirty="0"/>
              <a:t>      1) </a:t>
            </a:r>
            <a:r>
              <a:rPr lang="zh-CN" altLang="en-US" sz="2000" dirty="0"/>
              <a:t>以数据包的方式访问</a:t>
            </a:r>
            <a:r>
              <a:rPr lang="en-US" altLang="zh-CN" sz="2000" dirty="0"/>
              <a:t>NVM</a:t>
            </a:r>
            <a:r>
              <a:rPr lang="zh-CN" altLang="en-US" sz="2000" dirty="0"/>
              <a:t>硬件，以最小化其带宽利用率</a:t>
            </a:r>
            <a:r>
              <a:rPr lang="en-US" altLang="zh-CN" sz="2000" dirty="0"/>
              <a:t>;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       2) </a:t>
            </a:r>
            <a:r>
              <a:rPr lang="zh-CN" altLang="en-US" sz="2000" dirty="0"/>
              <a:t>利用异步并发控制，将长</a:t>
            </a:r>
            <a:r>
              <a:rPr lang="en-US" altLang="zh-CN" sz="2000" dirty="0"/>
              <a:t>NVM</a:t>
            </a:r>
            <a:r>
              <a:rPr lang="zh-CN" altLang="en-US" sz="2000" dirty="0"/>
              <a:t>延迟从索引的关键路径中解耦。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0683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0E3719-D7F4-4AF6-9CD0-BA89F5E6884D}"/>
              </a:ext>
            </a:extLst>
          </p:cNvPr>
          <p:cNvSpPr/>
          <p:nvPr/>
        </p:nvSpPr>
        <p:spPr>
          <a:xfrm>
            <a:off x="1713571" y="519850"/>
            <a:ext cx="8764858" cy="58477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  <a:latin typeface="+mj-ea"/>
              </a:rPr>
              <a:t>Examples</a:t>
            </a:r>
            <a:endParaRPr lang="zh-CN" altLang="en-US" sz="3200" dirty="0">
              <a:solidFill>
                <a:schemeClr val="accent2"/>
              </a:solidFill>
              <a:latin typeface="+mj-ea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12431C0-4A51-4878-81E0-A68762D52135}"/>
              </a:ext>
            </a:extLst>
          </p:cNvPr>
          <p:cNvCxnSpPr>
            <a:cxnSpLocks/>
          </p:cNvCxnSpPr>
          <p:nvPr/>
        </p:nvCxnSpPr>
        <p:spPr>
          <a:xfrm>
            <a:off x="1064029" y="1189759"/>
            <a:ext cx="1015815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9AA41013-865F-4A5B-9114-C593CAFF6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747" y="452138"/>
            <a:ext cx="968435" cy="725714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8FC3897-FC7B-45E5-BD95-F6F483D78222}"/>
              </a:ext>
            </a:extLst>
          </p:cNvPr>
          <p:cNvSpPr/>
          <p:nvPr/>
        </p:nvSpPr>
        <p:spPr>
          <a:xfrm>
            <a:off x="579812" y="452138"/>
            <a:ext cx="968434" cy="725714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  <a:ea typeface="+mj-ea"/>
              </a:rPr>
              <a:t>Part 2</a:t>
            </a:r>
            <a:endParaRPr lang="zh-CN" altLang="en-US" sz="32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647D36-679A-4164-9D4B-8C0E92769C3E}"/>
              </a:ext>
            </a:extLst>
          </p:cNvPr>
          <p:cNvSpPr txBox="1"/>
          <p:nvPr/>
        </p:nvSpPr>
        <p:spPr>
          <a:xfrm>
            <a:off x="1059366" y="1628080"/>
            <a:ext cx="9060619" cy="3262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b="1" dirty="0"/>
              <a:t>NVM</a:t>
            </a:r>
            <a:r>
              <a:rPr lang="zh-CN" altLang="en-US" sz="2200" b="1" dirty="0"/>
              <a:t>硬件特征</a:t>
            </a:r>
            <a:endParaRPr lang="en-US" altLang="zh-CN" sz="2200" b="1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FH5: </a:t>
            </a:r>
            <a:r>
              <a:rPr lang="zh-CN" altLang="en-US" dirty="0"/>
              <a:t>缓存一致性协议阻碍了</a:t>
            </a:r>
            <a:r>
              <a:rPr lang="en-US" altLang="zh-CN" dirty="0"/>
              <a:t>NUMA</a:t>
            </a:r>
            <a:r>
              <a:rPr lang="zh-CN" altLang="en-US" dirty="0"/>
              <a:t>的可伸缩性。</a:t>
            </a:r>
            <a:endParaRPr lang="en-US" altLang="zh-CN" sz="22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b="1" dirty="0"/>
              <a:t>NVM </a:t>
            </a:r>
            <a:r>
              <a:rPr lang="zh-CN" altLang="en-US" sz="2200" b="1" dirty="0"/>
              <a:t>系统软件指南</a:t>
            </a:r>
            <a:endParaRPr lang="en-US" altLang="zh-CN" sz="2200" b="1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</a:rPr>
              <a:t>GS1: </a:t>
            </a:r>
            <a:r>
              <a:rPr lang="zh-CN" altLang="en-US" dirty="0">
                <a:solidFill>
                  <a:srgbClr val="000000"/>
                </a:solidFill>
              </a:rPr>
              <a:t>持久内存分配非常昂贵。</a:t>
            </a:r>
            <a:endParaRPr lang="en-US" altLang="zh-CN" sz="2200" b="1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200" b="1" dirty="0"/>
              <a:t>持久化索引算法指南</a:t>
            </a:r>
            <a:endParaRPr lang="en-US" altLang="zh-CN" sz="2200" b="1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</a:rPr>
              <a:t>GA1</a:t>
            </a:r>
            <a:r>
              <a:rPr lang="zh-CN" altLang="en-US" dirty="0">
                <a:solidFill>
                  <a:srgbClr val="000000"/>
                </a:solidFill>
              </a:rPr>
              <a:t>：查找操作应该消耗最小的</a:t>
            </a:r>
            <a:r>
              <a:rPr lang="en-US" altLang="zh-CN" dirty="0">
                <a:solidFill>
                  <a:srgbClr val="000000"/>
                </a:solidFill>
              </a:rPr>
              <a:t>NVM</a:t>
            </a:r>
            <a:r>
              <a:rPr lang="zh-CN" altLang="en-US" dirty="0">
                <a:solidFill>
                  <a:srgbClr val="000000"/>
                </a:solidFill>
              </a:rPr>
              <a:t>带宽。</a:t>
            </a:r>
            <a:endParaRPr lang="en-US" altLang="zh-CN" sz="2200" b="1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200" b="1" dirty="0"/>
              <a:t>并发控制指南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</a:rPr>
              <a:t>GC2</a:t>
            </a:r>
            <a:r>
              <a:rPr lang="zh-CN" altLang="en-US" dirty="0">
                <a:solidFill>
                  <a:srgbClr val="000000"/>
                </a:solidFill>
              </a:rPr>
              <a:t>：减少结构修改操作</a:t>
            </a:r>
            <a:r>
              <a:rPr lang="en-US" altLang="zh-CN" dirty="0">
                <a:solidFill>
                  <a:srgbClr val="000000"/>
                </a:solidFill>
              </a:rPr>
              <a:t>(SMO)</a:t>
            </a:r>
            <a:r>
              <a:rPr lang="zh-CN" altLang="en-US" dirty="0">
                <a:solidFill>
                  <a:srgbClr val="000000"/>
                </a:solidFill>
              </a:rPr>
              <a:t>的阻塞时间。</a:t>
            </a:r>
            <a:endParaRPr lang="en-US" altLang="zh-CN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5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DE475C9-DE52-455E-B0FA-6DA6FCA7F377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完整框架稳重大气毕业论文学术答辩开题报告ppt模板"/>
</p:tagLst>
</file>

<file path=ppt/theme/theme1.xml><?xml version="1.0" encoding="utf-8"?>
<a:theme xmlns:a="http://schemas.openxmlformats.org/drawingml/2006/main" name="第一PPT，www.1ppt.com">
  <a:themeElements>
    <a:clrScheme name="自定义 175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1D4251"/>
      </a:accent1>
      <a:accent2>
        <a:srgbClr val="FCBD30"/>
      </a:accent2>
      <a:accent3>
        <a:srgbClr val="1D4251"/>
      </a:accent3>
      <a:accent4>
        <a:srgbClr val="FCBD30"/>
      </a:accent4>
      <a:accent5>
        <a:srgbClr val="1D4251"/>
      </a:accent5>
      <a:accent6>
        <a:srgbClr val="FCBD30"/>
      </a:accent6>
      <a:hlink>
        <a:srgbClr val="1D4251"/>
      </a:hlink>
      <a:folHlink>
        <a:srgbClr val="FCBD30"/>
      </a:folHlink>
    </a:clrScheme>
    <a:fontScheme name="2017">
      <a:majorFont>
        <a:latin typeface="Campton Medium"/>
        <a:ea typeface="方正尚酷简体"/>
        <a:cs typeface=""/>
      </a:majorFont>
      <a:minorFont>
        <a:latin typeface="Campton Light"/>
        <a:ea typeface="方正兰亭细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2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4186</TotalTime>
  <Words>817</Words>
  <Application>Microsoft Office PowerPoint</Application>
  <PresentationFormat>宽屏</PresentationFormat>
  <Paragraphs>147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Calibri-Bold</vt:lpstr>
      <vt:lpstr>Calibri-BoldItalic</vt:lpstr>
      <vt:lpstr>Campton Light</vt:lpstr>
      <vt:lpstr>Campton Medium</vt:lpstr>
      <vt:lpstr>PingFang SC</vt:lpstr>
      <vt:lpstr>等线</vt:lpstr>
      <vt:lpstr>方正兰亭细黑_GBK</vt:lpstr>
      <vt:lpstr>方正尚酷简体</vt:lpstr>
      <vt:lpstr>方正正大黑简体</vt:lpstr>
      <vt:lpstr>宋体</vt:lpstr>
      <vt:lpstr>Agency FB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第一PPT</dc:creator>
  <cp:keywords>www.1ppt.com</cp:keywords>
  <dc:description>www.1ppt.com</dc:description>
  <cp:lastModifiedBy>钟宇</cp:lastModifiedBy>
  <cp:revision>612</cp:revision>
  <dcterms:created xsi:type="dcterms:W3CDTF">2017-03-20T02:00:26Z</dcterms:created>
  <dcterms:modified xsi:type="dcterms:W3CDTF">2021-12-17T03:48:27Z</dcterms:modified>
</cp:coreProperties>
</file>