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70" r:id="rId12"/>
    <p:sldId id="271" r:id="rId13"/>
    <p:sldId id="272" r:id="rId14"/>
    <p:sldId id="273"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myhan(韩耀东)"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FCA56"/>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36"/>
        <p:guide pos="385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buFont typeface="Arial" panose="020B0604020202090204" pitchFamily="34" charset="0"/>
              <a:buNone/>
            </a:pPr>
            <a:r>
              <a:rPr lang="zh-CN" altLang="en-US" sz="1200" kern="1200" dirty="0">
                <a:solidFill>
                  <a:schemeClr val="tx1"/>
                </a:solidFill>
                <a:effectLst/>
                <a:latin typeface="+mn-lt"/>
                <a:ea typeface="+mn-ea"/>
                <a:cs typeface="+mn-cs"/>
              </a:rPr>
              <a:t>大家好，我给大家分享的论文是</a:t>
            </a:r>
            <a:r>
              <a:rPr lang="en-US" altLang="zh-CN" sz="1200" kern="1200" dirty="0">
                <a:solidFill>
                  <a:schemeClr val="tx1"/>
                </a:solidFill>
                <a:effectLst/>
                <a:latin typeface="+mn-lt"/>
                <a:ea typeface="+mn-ea"/>
                <a:cs typeface="+mn-cs"/>
              </a:rPr>
              <a:t> spandb</a:t>
            </a:r>
            <a:r>
              <a:rPr lang="zh-CN" altLang="en-US" sz="1200" kern="1200" dirty="0">
                <a:solidFill>
                  <a:schemeClr val="tx1"/>
                </a:solidFill>
                <a:effectLst/>
                <a:latin typeface="+mn-lt"/>
                <a:ea typeface="+mn-ea"/>
                <a:cs typeface="+mn-cs"/>
              </a:rPr>
              <a:t>，它是一种快速并且经济有效的基于</a:t>
            </a:r>
            <a:r>
              <a:rPr lang="en-US" altLang="zh-CN" sz="1200" kern="1200" dirty="0">
                <a:solidFill>
                  <a:schemeClr val="tx1"/>
                </a:solidFill>
                <a:effectLst/>
                <a:latin typeface="+mn-lt"/>
                <a:ea typeface="+mn-ea"/>
                <a:cs typeface="+mn-cs"/>
              </a:rPr>
              <a:t>LSM</a:t>
            </a:r>
            <a:r>
              <a:rPr lang="zh-CN" altLang="en-US" sz="1200" kern="1200" dirty="0">
                <a:solidFill>
                  <a:schemeClr val="tx1"/>
                </a:solidFill>
                <a:effectLst/>
                <a:latin typeface="+mn-lt"/>
                <a:ea typeface="+mn-ea"/>
                <a:cs typeface="+mn-cs"/>
              </a:rPr>
              <a:t>树的混合</a:t>
            </a:r>
            <a:r>
              <a:rPr lang="en-US" altLang="zh-CN" sz="1200" kern="1200" dirty="0">
                <a:solidFill>
                  <a:schemeClr val="tx1"/>
                </a:solidFill>
                <a:effectLst/>
                <a:latin typeface="+mn-lt"/>
                <a:ea typeface="+mn-ea"/>
                <a:cs typeface="+mn-cs"/>
              </a:rPr>
              <a:t>KV</a:t>
            </a:r>
            <a:r>
              <a:rPr lang="zh-CN" altLang="en-US" sz="1200" kern="1200" dirty="0">
                <a:solidFill>
                  <a:schemeClr val="tx1"/>
                </a:solidFill>
                <a:effectLst/>
                <a:latin typeface="+mn-lt"/>
                <a:ea typeface="+mn-ea"/>
                <a:cs typeface="+mn-cs"/>
              </a:rPr>
              <a:t>存储。这里混合的意思是用到了两种角色的硬件设备</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接下来介绍文本中的实验部分，实验配置如表所示，提供了四种设备，分别用</a:t>
            </a:r>
            <a:r>
              <a:rPr lang="en-US" altLang="zh-CN" sz="1200" dirty="0">
                <a:latin typeface="Constantia" panose="02030602050306030303" pitchFamily="18" charset="0"/>
              </a:rPr>
              <a:t> S</a:t>
            </a:r>
            <a:r>
              <a:rPr lang="zh-CN" altLang="en-US" sz="1200" dirty="0">
                <a:latin typeface="Constantia" panose="02030602050306030303" pitchFamily="18" charset="0"/>
              </a:rPr>
              <a:t>、</a:t>
            </a:r>
            <a:r>
              <a:rPr lang="en-US" altLang="zh-CN" sz="1200" dirty="0">
                <a:latin typeface="Constantia" panose="02030602050306030303" pitchFamily="18" charset="0"/>
              </a:rPr>
              <a:t>N1</a:t>
            </a:r>
            <a:r>
              <a:rPr lang="zh-CN" altLang="en-US" sz="1200" dirty="0">
                <a:latin typeface="Constantia" panose="02030602050306030303" pitchFamily="18" charset="0"/>
              </a:rPr>
              <a:t>、</a:t>
            </a:r>
            <a:r>
              <a:rPr lang="en-US" altLang="zh-CN" sz="1200" dirty="0">
                <a:latin typeface="Constantia" panose="02030602050306030303" pitchFamily="18" charset="0"/>
              </a:rPr>
              <a:t>N2</a:t>
            </a:r>
            <a:r>
              <a:rPr lang="zh-CN" altLang="en-US" sz="1200" dirty="0">
                <a:latin typeface="Constantia" panose="02030602050306030303" pitchFamily="18" charset="0"/>
              </a:rPr>
              <a:t>、</a:t>
            </a:r>
            <a:r>
              <a:rPr lang="en-US" altLang="zh-CN" sz="1200" dirty="0">
                <a:latin typeface="Constantia" panose="02030602050306030303" pitchFamily="18" charset="0"/>
              </a:rPr>
              <a:t>O</a:t>
            </a:r>
            <a:r>
              <a:rPr lang="zh-CN" altLang="en-US" sz="1200" dirty="0">
                <a:latin typeface="Constantia" panose="02030602050306030303" pitchFamily="18" charset="0"/>
              </a:rPr>
              <a:t>来表示，其中</a:t>
            </a:r>
            <a:r>
              <a:rPr lang="en-US" altLang="zh-CN" sz="1200" dirty="0">
                <a:latin typeface="Constantia" panose="02030602050306030303" pitchFamily="18" charset="0"/>
              </a:rPr>
              <a:t>S</a:t>
            </a:r>
            <a:r>
              <a:rPr lang="zh-CN" altLang="en-US" sz="1200" dirty="0">
                <a:latin typeface="Constantia" panose="02030602050306030303" pitchFamily="18" charset="0"/>
              </a:rPr>
              <a:t>是</a:t>
            </a:r>
            <a:r>
              <a:rPr lang="en-US" altLang="zh-CN" sz="1200" dirty="0">
                <a:latin typeface="Constantia" panose="02030602050306030303" pitchFamily="18" charset="0"/>
              </a:rPr>
              <a:t>SATA</a:t>
            </a:r>
            <a:r>
              <a:rPr lang="zh-CN" altLang="en-US" sz="1200" dirty="0">
                <a:latin typeface="Constantia" panose="02030602050306030303" pitchFamily="18" charset="0"/>
              </a:rPr>
              <a:t>接口的硬盘，只能充当</a:t>
            </a:r>
            <a:r>
              <a:rPr lang="en-US" altLang="zh-CN" sz="1200" dirty="0">
                <a:latin typeface="Constantia" panose="02030602050306030303" pitchFamily="18" charset="0"/>
              </a:rPr>
              <a:t> CD </a:t>
            </a:r>
            <a:r>
              <a:rPr lang="zh-CN" altLang="en-US" sz="1200" dirty="0">
                <a:latin typeface="Constantia" panose="02030602050306030303" pitchFamily="18" charset="0"/>
              </a:rPr>
              <a:t>部分。</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性能对比参照主要是</a:t>
            </a:r>
            <a:r>
              <a:rPr lang="en-US" altLang="zh-CN" sz="1200" dirty="0">
                <a:latin typeface="Constantia" panose="02030602050306030303" pitchFamily="18" charset="0"/>
              </a:rPr>
              <a:t> RocksDB </a:t>
            </a:r>
            <a:r>
              <a:rPr lang="zh-CN" altLang="en-US" sz="1200" dirty="0">
                <a:latin typeface="Constantia" panose="02030602050306030303" pitchFamily="18" charset="0"/>
              </a:rPr>
              <a:t>以及全部采用了高端设备的</a:t>
            </a:r>
            <a:r>
              <a:rPr lang="en-US" altLang="zh-CN" sz="1200" dirty="0">
                <a:latin typeface="Constantia" panose="02030602050306030303" pitchFamily="18" charset="0"/>
              </a:rPr>
              <a:t> KVell</a:t>
            </a:r>
            <a:endParaRPr lang="en-US" altLang="zh-CN" sz="1200" dirty="0">
              <a:latin typeface="Constantia" panose="02030602050306030303" pitchFamily="18" charset="0"/>
            </a:endParaRPr>
          </a:p>
          <a:p>
            <a:pPr indent="0" algn="just">
              <a:spcAft>
                <a:spcPts val="1200"/>
              </a:spcAft>
              <a:buFont typeface="Arial" panose="020B0604020202090204" pitchFamily="34" charset="0"/>
              <a:buNone/>
            </a:pP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上面的两张图是</a:t>
            </a:r>
            <a:r>
              <a:rPr lang="en-US" altLang="zh-CN" sz="1200" dirty="0">
                <a:latin typeface="Constantia" panose="02030602050306030303" pitchFamily="18" charset="0"/>
              </a:rPr>
              <a:t>RocksDB</a:t>
            </a:r>
            <a:r>
              <a:rPr lang="zh-CN" altLang="en-US" sz="1200" dirty="0">
                <a:latin typeface="Constantia" panose="02030602050306030303" pitchFamily="18" charset="0"/>
              </a:rPr>
              <a:t>和</a:t>
            </a:r>
            <a:r>
              <a:rPr lang="en-US" altLang="zh-CN" sz="1200" dirty="0">
                <a:latin typeface="Constantia" panose="02030602050306030303" pitchFamily="18" charset="0"/>
              </a:rPr>
              <a:t>SpanDB</a:t>
            </a:r>
            <a:r>
              <a:rPr lang="zh-CN" altLang="en-US" sz="1200" dirty="0">
                <a:latin typeface="Constantia" panose="02030602050306030303" pitchFamily="18" charset="0"/>
              </a:rPr>
              <a:t>在全量写的情况下的对比，横坐标的意思是</a:t>
            </a:r>
            <a:r>
              <a:rPr lang="en-US" altLang="zh-CN" sz="1200" dirty="0">
                <a:latin typeface="Constantia" panose="02030602050306030303" pitchFamily="18" charset="0"/>
              </a:rPr>
              <a:t>SpanDB</a:t>
            </a:r>
            <a:r>
              <a:rPr lang="zh-CN" altLang="en-US" sz="1200" dirty="0">
                <a:latin typeface="Constantia" panose="02030602050306030303" pitchFamily="18" charset="0"/>
              </a:rPr>
              <a:t>中</a:t>
            </a:r>
            <a:r>
              <a:rPr lang="en-US" altLang="zh-CN" sz="1200" dirty="0">
                <a:latin typeface="Constantia" panose="02030602050306030303" pitchFamily="18" charset="0"/>
              </a:rPr>
              <a:t>CD</a:t>
            </a:r>
            <a:r>
              <a:rPr lang="zh-CN" altLang="en-US" sz="1200" dirty="0">
                <a:latin typeface="Constantia" panose="02030602050306030303" pitchFamily="18" charset="0"/>
              </a:rPr>
              <a:t>和</a:t>
            </a:r>
            <a:r>
              <a:rPr lang="en-US" altLang="zh-CN" sz="1200" dirty="0">
                <a:latin typeface="Constantia" panose="02030602050306030303" pitchFamily="18" charset="0"/>
              </a:rPr>
              <a:t>SD</a:t>
            </a:r>
            <a:r>
              <a:rPr lang="zh-CN" altLang="en-US" sz="1200" dirty="0">
                <a:latin typeface="Constantia" panose="02030602050306030303" pitchFamily="18" charset="0"/>
              </a:rPr>
              <a:t>放置的</a:t>
            </a:r>
            <a:r>
              <a:rPr lang="en-US" altLang="zh-CN" sz="1200" dirty="0">
                <a:latin typeface="Constantia" panose="02030602050306030303" pitchFamily="18" charset="0"/>
              </a:rPr>
              <a:t>SSD</a:t>
            </a:r>
            <a:r>
              <a:rPr lang="zh-CN" altLang="en-US" sz="1200" dirty="0">
                <a:latin typeface="Constantia" panose="02030602050306030303" pitchFamily="18" charset="0"/>
              </a:rPr>
              <a:t>型号，也就是刚才设备表里面的</a:t>
            </a:r>
            <a:r>
              <a:rPr lang="en-US" altLang="zh-CN" sz="1200" dirty="0">
                <a:latin typeface="Constantia" panose="02030602050306030303" pitchFamily="18" charset="0"/>
              </a:rPr>
              <a:t>ID</a:t>
            </a:r>
            <a:r>
              <a:rPr lang="zh-CN" altLang="en-US" sz="1200" dirty="0">
                <a:latin typeface="Constantia" panose="02030602050306030303" pitchFamily="18" charset="0"/>
              </a:rPr>
              <a:t>，这也是</a:t>
            </a:r>
            <a:r>
              <a:rPr lang="en-US" altLang="zh-CN" sz="1200" dirty="0">
                <a:latin typeface="Constantia" panose="02030602050306030303" pitchFamily="18" charset="0"/>
              </a:rPr>
              <a:t>SpanDB</a:t>
            </a:r>
            <a:r>
              <a:rPr lang="zh-CN" altLang="en-US" sz="1200" dirty="0">
                <a:latin typeface="Constantia" panose="02030602050306030303" pitchFamily="18" charset="0"/>
              </a:rPr>
              <a:t>重点优化的地方，可以发现在吞吐量和延迟方面都要比</a:t>
            </a:r>
            <a:r>
              <a:rPr lang="en-US" altLang="zh-CN" sz="1200" dirty="0">
                <a:latin typeface="Constantia" panose="02030602050306030303" pitchFamily="18" charset="0"/>
              </a:rPr>
              <a:t>RocksDB</a:t>
            </a:r>
            <a:r>
              <a:rPr lang="zh-CN" altLang="en-US" sz="1200" dirty="0">
                <a:latin typeface="Constantia" panose="02030602050306030303" pitchFamily="18" charset="0"/>
              </a:rPr>
              <a:t>优秀。</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下面的两张图是在</a:t>
            </a:r>
            <a:r>
              <a:rPr lang="en-US" altLang="zh-CN" sz="1200" dirty="0">
                <a:latin typeface="Constantia" panose="02030602050306030303" pitchFamily="18" charset="0"/>
              </a:rPr>
              <a:t> 50 % </a:t>
            </a:r>
            <a:r>
              <a:rPr lang="zh-CN" altLang="en-US" sz="1200" dirty="0">
                <a:latin typeface="Constantia" panose="02030602050306030303" pitchFamily="18" charset="0"/>
              </a:rPr>
              <a:t>的</a:t>
            </a:r>
            <a:r>
              <a:rPr lang="en-US" altLang="zh-CN" sz="1200" dirty="0">
                <a:latin typeface="Constantia" panose="02030602050306030303" pitchFamily="18" charset="0"/>
              </a:rPr>
              <a:t>update</a:t>
            </a:r>
            <a:r>
              <a:rPr lang="zh-CN" altLang="en-US" sz="1200" dirty="0">
                <a:latin typeface="Constantia" panose="02030602050306030303" pitchFamily="18" charset="0"/>
              </a:rPr>
              <a:t>以及</a:t>
            </a:r>
            <a:r>
              <a:rPr lang="en-US" altLang="zh-CN" sz="1200" dirty="0">
                <a:latin typeface="Constantia" panose="02030602050306030303" pitchFamily="18" charset="0"/>
              </a:rPr>
              <a:t>50%</a:t>
            </a:r>
            <a:r>
              <a:rPr lang="zh-CN" altLang="en-US" sz="1200" dirty="0">
                <a:latin typeface="Constantia" panose="02030602050306030303" pitchFamily="18" charset="0"/>
              </a:rPr>
              <a:t>的读情况下的吞吐量和延迟对比。由于读操作是不能批处理的，所以在这样大的一块盘中有</a:t>
            </a:r>
            <a:r>
              <a:rPr lang="en-US" altLang="zh-CN" sz="1200" dirty="0">
                <a:latin typeface="Constantia" panose="02030602050306030303" pitchFamily="18" charset="0"/>
              </a:rPr>
              <a:t>50%</a:t>
            </a:r>
            <a:r>
              <a:rPr lang="zh-CN" altLang="en-US" sz="1200" dirty="0">
                <a:latin typeface="Constantia" panose="02030602050306030303" pitchFamily="18" charset="0"/>
              </a:rPr>
              <a:t>的读请求其实会减慢整个的一个处理速度，但即使是这样，</a:t>
            </a:r>
            <a:r>
              <a:rPr lang="en-US" altLang="zh-CN" sz="1200" dirty="0">
                <a:latin typeface="Constantia" panose="02030602050306030303" pitchFamily="18" charset="0"/>
              </a:rPr>
              <a:t>SpandB</a:t>
            </a:r>
            <a:r>
              <a:rPr lang="zh-CN" altLang="en-US" sz="1200" dirty="0">
                <a:latin typeface="Constantia" panose="02030602050306030303" pitchFamily="18" charset="0"/>
              </a:rPr>
              <a:t>也要比</a:t>
            </a:r>
            <a:r>
              <a:rPr lang="en-US" altLang="zh-CN" sz="1200" dirty="0">
                <a:latin typeface="Constantia" panose="02030602050306030303" pitchFamily="18" charset="0"/>
              </a:rPr>
              <a:t>RocksDB</a:t>
            </a:r>
            <a:r>
              <a:rPr lang="zh-CN" altLang="en-US" sz="1200" dirty="0">
                <a:latin typeface="Constantia" panose="02030602050306030303" pitchFamily="18" charset="0"/>
              </a:rPr>
              <a:t>优秀。</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en-US" altLang="zh-CN" sz="1200" dirty="0">
                <a:latin typeface="Constantia" panose="02030602050306030303" pitchFamily="18" charset="0"/>
              </a:rPr>
              <a:t>KVell</a:t>
            </a:r>
            <a:r>
              <a:rPr lang="zh-CN" altLang="en-US" sz="1200" dirty="0">
                <a:latin typeface="Constantia" panose="02030602050306030303" pitchFamily="18" charset="0"/>
              </a:rPr>
              <a:t>是最近的利用快速</a:t>
            </a:r>
            <a:r>
              <a:rPr lang="en-US" altLang="zh-CN" sz="1200" dirty="0">
                <a:latin typeface="Constantia" panose="02030602050306030303" pitchFamily="18" charset="0"/>
              </a:rPr>
              <a:t>NVMeSSD</a:t>
            </a:r>
            <a:r>
              <a:rPr lang="zh-CN" altLang="en-US" sz="1200" dirty="0">
                <a:latin typeface="Constantia" panose="02030602050306030303" pitchFamily="18" charset="0"/>
              </a:rPr>
              <a:t>的</a:t>
            </a:r>
            <a:r>
              <a:rPr lang="en-US" altLang="zh-CN" sz="1200" dirty="0">
                <a:latin typeface="Constantia" panose="02030602050306030303" pitchFamily="18" charset="0"/>
              </a:rPr>
              <a:t>KV</a:t>
            </a:r>
            <a:r>
              <a:rPr lang="zh-CN" altLang="en-US" sz="1200" dirty="0">
                <a:latin typeface="Constantia" panose="02030602050306030303" pitchFamily="18" charset="0"/>
              </a:rPr>
              <a:t>存储系统，这里在全量写、以及</a:t>
            </a:r>
            <a:r>
              <a:rPr lang="en-US" altLang="zh-CN" sz="1200" dirty="0">
                <a:latin typeface="Constantia" panose="02030602050306030303" pitchFamily="18" charset="0"/>
              </a:rPr>
              <a:t>YCSB-A</a:t>
            </a:r>
            <a:r>
              <a:rPr lang="zh-CN" altLang="en-US" sz="1200" dirty="0">
                <a:latin typeface="Constantia" panose="02030602050306030303" pitchFamily="18" charset="0"/>
              </a:rPr>
              <a:t>、</a:t>
            </a:r>
            <a:r>
              <a:rPr lang="en-US" altLang="zh-CN" sz="1200" dirty="0">
                <a:latin typeface="Constantia" panose="02030602050306030303" pitchFamily="18" charset="0"/>
              </a:rPr>
              <a:t>B</a:t>
            </a:r>
            <a:r>
              <a:rPr lang="zh-CN" altLang="en-US" sz="1200" dirty="0">
                <a:latin typeface="Constantia" panose="02030602050306030303" pitchFamily="18" charset="0"/>
              </a:rPr>
              <a:t>、</a:t>
            </a:r>
            <a:r>
              <a:rPr lang="en-US" altLang="zh-CN" sz="1200" dirty="0">
                <a:latin typeface="Constantia" panose="02030602050306030303" pitchFamily="18" charset="0"/>
              </a:rPr>
              <a:t>E</a:t>
            </a:r>
            <a:r>
              <a:rPr lang="zh-CN" altLang="en-US" sz="1200" dirty="0">
                <a:latin typeface="Constantia" panose="02030602050306030303" pitchFamily="18" charset="0"/>
              </a:rPr>
              <a:t>的情况下进行测试的结果</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针对</a:t>
            </a:r>
            <a:r>
              <a:rPr lang="en-US" altLang="zh-CN" sz="1200" dirty="0">
                <a:latin typeface="Constantia" panose="02030602050306030303" pitchFamily="18" charset="0"/>
              </a:rPr>
              <a:t> KVell</a:t>
            </a:r>
            <a:r>
              <a:rPr lang="zh-CN" altLang="en-US" sz="1200" dirty="0">
                <a:latin typeface="Constantia" panose="02030602050306030303" pitchFamily="18" charset="0"/>
              </a:rPr>
              <a:t>，这里设置了两种批量写的大小，第一种是</a:t>
            </a:r>
            <a:r>
              <a:rPr lang="en-US" altLang="zh-CN" sz="1200" dirty="0">
                <a:latin typeface="Constantia" panose="02030602050306030303" pitchFamily="18" charset="0"/>
              </a:rPr>
              <a:t> 1</a:t>
            </a:r>
            <a:r>
              <a:rPr lang="zh-CN" altLang="en-US" sz="1200" dirty="0">
                <a:latin typeface="Constantia" panose="02030602050306030303" pitchFamily="18" charset="0"/>
              </a:rPr>
              <a:t>，第二种是刚好吞吐量可以超过</a:t>
            </a:r>
            <a:r>
              <a:rPr lang="en-US" altLang="zh-CN" sz="1200" dirty="0">
                <a:latin typeface="Constantia" panose="02030602050306030303" pitchFamily="18" charset="0"/>
              </a:rPr>
              <a:t>SpanDB</a:t>
            </a:r>
            <a:r>
              <a:rPr lang="zh-CN" altLang="en-US" sz="1200" dirty="0">
                <a:latin typeface="Constantia" panose="02030602050306030303" pitchFamily="18" charset="0"/>
              </a:rPr>
              <a:t>情况下的批处理大小。</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批处理为</a:t>
            </a:r>
            <a:r>
              <a:rPr lang="en-US" altLang="zh-CN" sz="1200" dirty="0">
                <a:latin typeface="Constantia" panose="02030602050306030303" pitchFamily="18" charset="0"/>
              </a:rPr>
              <a:t> 1 </a:t>
            </a:r>
            <a:r>
              <a:rPr lang="zh-CN" altLang="en-US" sz="1200" dirty="0">
                <a:latin typeface="Constantia" panose="02030602050306030303" pitchFamily="18" charset="0"/>
              </a:rPr>
              <a:t>的</a:t>
            </a:r>
            <a:r>
              <a:rPr lang="en-US" altLang="zh-CN" sz="1200" dirty="0">
                <a:latin typeface="Constantia" panose="02030602050306030303" pitchFamily="18" charset="0"/>
              </a:rPr>
              <a:t>KVell</a:t>
            </a:r>
            <a:r>
              <a:rPr lang="zh-CN" altLang="en-US" sz="1200" dirty="0">
                <a:latin typeface="Constantia" panose="02030602050306030303" pitchFamily="18" charset="0"/>
              </a:rPr>
              <a:t>在吞吐量和延迟方面都要比</a:t>
            </a:r>
            <a:r>
              <a:rPr lang="en-US" altLang="zh-CN" sz="1200" dirty="0">
                <a:latin typeface="Constantia" panose="02030602050306030303" pitchFamily="18" charset="0"/>
              </a:rPr>
              <a:t>SpanDB</a:t>
            </a:r>
            <a:r>
              <a:rPr lang="zh-CN" altLang="en-US" sz="1200" dirty="0">
                <a:latin typeface="Constantia" panose="02030602050306030303" pitchFamily="18" charset="0"/>
              </a:rPr>
              <a:t>差一些，而</a:t>
            </a:r>
            <a:r>
              <a:rPr lang="en-US" altLang="zh-CN" sz="1200" dirty="0">
                <a:latin typeface="Constantia" panose="02030602050306030303" pitchFamily="18" charset="0"/>
              </a:rPr>
              <a:t>match</a:t>
            </a:r>
            <a:r>
              <a:rPr lang="zh-CN" altLang="en-US" sz="1200" dirty="0">
                <a:latin typeface="Constantia" panose="02030602050306030303" pitchFamily="18" charset="0"/>
              </a:rPr>
              <a:t>的情况下吞吐量要稍微逊色一些，但延迟却要差很多。接近</a:t>
            </a:r>
            <a:r>
              <a:rPr lang="en-US" altLang="zh-CN" sz="1200" dirty="0">
                <a:latin typeface="Constantia" panose="02030602050306030303" pitchFamily="18" charset="0"/>
              </a:rPr>
              <a:t> 5000 us</a:t>
            </a:r>
            <a:r>
              <a:rPr lang="zh-CN" altLang="en-US" sz="1200" dirty="0">
                <a:latin typeface="Constantia" panose="02030602050306030303" pitchFamily="18" charset="0"/>
              </a:rPr>
              <a:t>。</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在</a:t>
            </a:r>
            <a:r>
              <a:rPr lang="en-US" altLang="zh-CN" sz="1200" dirty="0">
                <a:latin typeface="Constantia" panose="02030602050306030303" pitchFamily="18" charset="0"/>
              </a:rPr>
              <a:t>YCSB-E 95% </a:t>
            </a:r>
            <a:r>
              <a:rPr lang="zh-CN" altLang="en-US" sz="1200" dirty="0">
                <a:latin typeface="Constantia" panose="02030602050306030303" pitchFamily="18" charset="0"/>
              </a:rPr>
              <a:t>的扫描请求情况下，</a:t>
            </a:r>
            <a:r>
              <a:rPr lang="en-US" altLang="zh-CN" sz="1200" dirty="0">
                <a:latin typeface="Constantia" panose="02030602050306030303" pitchFamily="18" charset="0"/>
              </a:rPr>
              <a:t>N1-O</a:t>
            </a:r>
            <a:r>
              <a:rPr lang="zh-CN" altLang="en-US" sz="1200" dirty="0">
                <a:latin typeface="Constantia" panose="02030602050306030303" pitchFamily="18" charset="0"/>
              </a:rPr>
              <a:t>组合的</a:t>
            </a:r>
            <a:r>
              <a:rPr lang="en-US" altLang="zh-CN" sz="1200" dirty="0">
                <a:latin typeface="Constantia" panose="02030602050306030303" pitchFamily="18" charset="0"/>
              </a:rPr>
              <a:t>SpanDB</a:t>
            </a:r>
            <a:r>
              <a:rPr lang="zh-CN" altLang="en-US" sz="1200" dirty="0">
                <a:latin typeface="Constantia" panose="02030602050306030303" pitchFamily="18" charset="0"/>
              </a:rPr>
              <a:t>要比</a:t>
            </a:r>
            <a:r>
              <a:rPr lang="en-US" altLang="zh-CN" sz="1200" dirty="0">
                <a:latin typeface="Constantia" panose="02030602050306030303" pitchFamily="18" charset="0"/>
              </a:rPr>
              <a:t> KVell</a:t>
            </a:r>
            <a:r>
              <a:rPr lang="zh-CN" altLang="en-US" sz="1200" dirty="0">
                <a:latin typeface="Constantia" panose="02030602050306030303" pitchFamily="18" charset="0"/>
              </a:rPr>
              <a:t>在吞吐量和延迟方面都要优秀。</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先从本文的动机来讲，持久性的</a:t>
            </a:r>
            <a:r>
              <a:rPr lang="en-US" altLang="zh-CN" sz="1200" dirty="0">
                <a:latin typeface="Constantia" panose="02030602050306030303" pitchFamily="18" charset="0"/>
              </a:rPr>
              <a:t>KV</a:t>
            </a:r>
            <a:r>
              <a:rPr lang="zh-CN" altLang="en-US" sz="1200" dirty="0">
                <a:latin typeface="Constantia" panose="02030602050306030303" pitchFamily="18" charset="0"/>
              </a:rPr>
              <a:t>存储系统变得更加流行且重要，</a:t>
            </a:r>
            <a:r>
              <a:rPr lang="en-US" altLang="zh-CN" sz="1200" dirty="0">
                <a:latin typeface="Constantia" panose="02030602050306030303" pitchFamily="18" charset="0"/>
              </a:rPr>
              <a:t>LSMtree</a:t>
            </a:r>
            <a:r>
              <a:rPr lang="zh-CN" altLang="en-US" sz="1200" dirty="0">
                <a:latin typeface="Constantia" panose="02030602050306030303" pitchFamily="18" charset="0"/>
              </a:rPr>
              <a:t>可以尽可能的发挥</a:t>
            </a:r>
            <a:r>
              <a:rPr lang="en-US" altLang="zh-CN" sz="1200" dirty="0">
                <a:latin typeface="Constantia" panose="02030602050306030303" pitchFamily="18" charset="0"/>
              </a:rPr>
              <a:t>HDD</a:t>
            </a:r>
            <a:r>
              <a:rPr lang="zh-CN" altLang="en-US" sz="1200" dirty="0">
                <a:latin typeface="Constantia" panose="02030602050306030303" pitchFamily="18" charset="0"/>
              </a:rPr>
              <a:t>的写性能，但是随着高端</a:t>
            </a:r>
            <a:r>
              <a:rPr lang="en-US" altLang="zh-CN" sz="1200" dirty="0">
                <a:latin typeface="Constantia" panose="02030602050306030303" pitchFamily="18" charset="0"/>
              </a:rPr>
              <a:t>NVMe</a:t>
            </a:r>
            <a:r>
              <a:rPr lang="zh-CN" altLang="en-US" sz="1200" dirty="0">
                <a:latin typeface="Constantia" panose="02030602050306030303" pitchFamily="18" charset="0"/>
              </a:rPr>
              <a:t>存储设备的出现，使得</a:t>
            </a:r>
            <a:r>
              <a:rPr lang="en-US" altLang="zh-CN" sz="1200" dirty="0">
                <a:latin typeface="Constantia" panose="02030602050306030303" pitchFamily="18" charset="0"/>
              </a:rPr>
              <a:t>LSM-tree</a:t>
            </a:r>
            <a:r>
              <a:rPr lang="zh-CN" altLang="en-US" sz="1200" dirty="0">
                <a:latin typeface="Constantia" panose="02030602050306030303" pitchFamily="18" charset="0"/>
              </a:rPr>
              <a:t>的优势没有以前那么大，它并不能充分发挥</a:t>
            </a:r>
            <a:r>
              <a:rPr lang="en-US" altLang="zh-CN" sz="1200" dirty="0">
                <a:latin typeface="Constantia" panose="02030602050306030303" pitchFamily="18" charset="0"/>
              </a:rPr>
              <a:t>NVMe</a:t>
            </a:r>
            <a:r>
              <a:rPr lang="zh-CN" altLang="en-US" sz="1200" dirty="0">
                <a:latin typeface="Constantia" panose="02030602050306030303" pitchFamily="18" charset="0"/>
              </a:rPr>
              <a:t>的性能。</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本文的第一个挑战是，在用户空间去访问磁盘时，需要利用</a:t>
            </a:r>
            <a:r>
              <a:rPr lang="en-US" altLang="zh-CN" sz="1200" dirty="0">
                <a:latin typeface="Constantia" panose="02030602050306030303" pitchFamily="18" charset="0"/>
              </a:rPr>
              <a:t>Linux IO </a:t>
            </a:r>
            <a:r>
              <a:rPr lang="zh-CN" altLang="en-US" sz="1200" dirty="0">
                <a:latin typeface="Constantia" panose="02030602050306030303" pitchFamily="18" charset="0"/>
              </a:rPr>
              <a:t>栈来访问，这里速度很慢，所以采用了因特尔开发的</a:t>
            </a:r>
            <a:r>
              <a:rPr lang="en-US" altLang="zh-CN" sz="1200" dirty="0">
                <a:latin typeface="Constantia" panose="02030602050306030303" pitchFamily="18" charset="0"/>
              </a:rPr>
              <a:t> SPDK </a:t>
            </a:r>
            <a:r>
              <a:rPr lang="zh-CN" altLang="en-US" sz="1200" dirty="0">
                <a:latin typeface="Constantia" panose="02030602050306030303" pitchFamily="18" charset="0"/>
              </a:rPr>
              <a:t>来访问高速设备，但是同时也带来一些问题，因为避免使用了文件系统，所以我们需要管理一个裸的设备，并且在轮询时会浪费大量的</a:t>
            </a:r>
            <a:r>
              <a:rPr lang="en-US" altLang="zh-CN" sz="1200" dirty="0">
                <a:latin typeface="Constantia" panose="02030602050306030303" pitchFamily="18" charset="0"/>
              </a:rPr>
              <a:t>CPU</a:t>
            </a:r>
            <a:r>
              <a:rPr lang="zh-CN" altLang="en-US" sz="1200" dirty="0">
                <a:latin typeface="Constantia" panose="02030602050306030303" pitchFamily="18" charset="0"/>
              </a:rPr>
              <a:t>周期。</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在执行写入操作之前，有一个操作是预写日志，这是一个很重要的操作，用来防止数据丢失和数据一致性的缺失。</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分组写入可以用来优化日志的写入性能，写线程会按照顺序进行分组，当前面的组执行完写入工作，当前组的组长会进行整个组的批写入。可以类比成写入线程在公交车站等待分组，等上一组的写入工作结束之后，会通知下一个组开始写入。</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这里有两个问题，一个是每次只会有一个组在写，没有充分利用</a:t>
            </a:r>
            <a:r>
              <a:rPr lang="en-US" altLang="zh-CN" sz="1200" dirty="0">
                <a:latin typeface="Constantia" panose="02030602050306030303" pitchFamily="18" charset="0"/>
              </a:rPr>
              <a:t>SSD</a:t>
            </a:r>
            <a:r>
              <a:rPr lang="zh-CN" altLang="en-US" sz="1200" dirty="0">
                <a:latin typeface="Constantia" panose="02030602050306030303" pitchFamily="18" charset="0"/>
              </a:rPr>
              <a:t>的写带宽。第二个是后面的线程到达之后只能等待，实际测试在</a:t>
            </a:r>
            <a:r>
              <a:rPr lang="en-US" altLang="zh-CN" sz="1200" dirty="0">
                <a:latin typeface="Constantia" panose="02030602050306030303" pitchFamily="18" charset="0"/>
              </a:rPr>
              <a:t>Optane</a:t>
            </a:r>
            <a:r>
              <a:rPr lang="zh-CN" altLang="en-US" sz="1200" dirty="0">
                <a:latin typeface="Constantia" panose="02030602050306030303" pitchFamily="18" charset="0"/>
              </a:rPr>
              <a:t>的</a:t>
            </a:r>
            <a:r>
              <a:rPr lang="en-US" altLang="zh-CN" sz="1200" dirty="0">
                <a:latin typeface="Constantia" panose="02030602050306030303" pitchFamily="18" charset="0"/>
              </a:rPr>
              <a:t>SSD</a:t>
            </a:r>
            <a:r>
              <a:rPr lang="zh-CN" altLang="en-US" sz="1200" dirty="0">
                <a:latin typeface="Constantia" panose="02030602050306030303" pitchFamily="18" charset="0"/>
              </a:rPr>
              <a:t>上，一个写请求</a:t>
            </a:r>
            <a:r>
              <a:rPr lang="en-US" altLang="zh-CN" sz="1200" dirty="0">
                <a:latin typeface="Constantia" panose="02030602050306030303" pitchFamily="18" charset="0"/>
              </a:rPr>
              <a:t>80%</a:t>
            </a:r>
            <a:r>
              <a:rPr lang="zh-CN" altLang="en-US" sz="1200" dirty="0">
                <a:latin typeface="Constantia" panose="02030602050306030303" pitchFamily="18" charset="0"/>
              </a:rPr>
              <a:t>的时间都用在这里的等待上。</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第二个挑战来源于</a:t>
            </a:r>
            <a:r>
              <a:rPr lang="en-US" altLang="zh-CN" sz="1200" dirty="0">
                <a:latin typeface="Constantia" panose="02030602050306030303" pitchFamily="18" charset="0"/>
              </a:rPr>
              <a:t> RocksDB </a:t>
            </a:r>
            <a:r>
              <a:rPr lang="zh-CN" altLang="en-US" sz="1200" dirty="0">
                <a:latin typeface="Constantia" panose="02030602050306030303" pitchFamily="18" charset="0"/>
              </a:rPr>
              <a:t>中的</a:t>
            </a:r>
            <a:r>
              <a:rPr lang="en-US" altLang="zh-CN" sz="1200" dirty="0">
                <a:latin typeface="Constantia" panose="02030602050306030303" pitchFamily="18" charset="0"/>
              </a:rPr>
              <a:t> WAL</a:t>
            </a:r>
            <a:r>
              <a:rPr lang="zh-CN" altLang="en-US" sz="1200" dirty="0">
                <a:latin typeface="Constantia" panose="02030602050306030303" pitchFamily="18" charset="0"/>
              </a:rPr>
              <a:t>写入，</a:t>
            </a:r>
            <a:r>
              <a:rPr lang="en-US" altLang="zh-CN" sz="1200" dirty="0">
                <a:latin typeface="Constantia" panose="02030602050306030303" pitchFamily="18" charset="0"/>
              </a:rPr>
              <a:t>WAL</a:t>
            </a:r>
            <a:r>
              <a:rPr lang="zh-CN" altLang="en-US" sz="1200" dirty="0">
                <a:latin typeface="Constantia" panose="02030602050306030303" pitchFamily="18" charset="0"/>
              </a:rPr>
              <a:t>时预写日志是一个非常重要的操作，用来防止数据丢失和数据一致性的缺失。</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而现在的问题在于，分组写入方法中，同时只会有一个组在写，这没有充分利用</a:t>
            </a:r>
            <a:r>
              <a:rPr lang="en-US" altLang="zh-CN" sz="1200" dirty="0">
                <a:latin typeface="Constantia" panose="02030602050306030303" pitchFamily="18" charset="0"/>
              </a:rPr>
              <a:t>SSD</a:t>
            </a:r>
            <a:r>
              <a:rPr lang="zh-CN" altLang="en-US" sz="1200" dirty="0">
                <a:latin typeface="Constantia" panose="02030602050306030303" pitchFamily="18" charset="0"/>
              </a:rPr>
              <a:t>的写带宽，第二个是在写线程到达之后要等待很久的时间才可以形成一个组开始写入，这段时间在</a:t>
            </a:r>
            <a:r>
              <a:rPr lang="en-US" altLang="zh-CN" sz="1200" dirty="0">
                <a:latin typeface="Constantia" panose="02030602050306030303" pitchFamily="18" charset="0"/>
              </a:rPr>
              <a:t>Optane SSD </a:t>
            </a:r>
            <a:r>
              <a:rPr lang="zh-CN" altLang="en-US" sz="1200" dirty="0">
                <a:latin typeface="Constantia" panose="02030602050306030303" pitchFamily="18" charset="0"/>
              </a:rPr>
              <a:t>上有</a:t>
            </a:r>
            <a:r>
              <a:rPr lang="en-US" altLang="zh-CN" sz="1200" dirty="0">
                <a:latin typeface="Constantia" panose="02030602050306030303" pitchFamily="18" charset="0"/>
              </a:rPr>
              <a:t> 80 % </a:t>
            </a:r>
            <a:r>
              <a:rPr lang="zh-CN" altLang="en-US" sz="1200" dirty="0">
                <a:latin typeface="Constantia" panose="02030602050306030303" pitchFamily="18" charset="0"/>
              </a:rPr>
              <a:t>的占比。</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现有的一些在</a:t>
            </a:r>
            <a:r>
              <a:rPr lang="en-US" altLang="zh-CN" sz="1200" dirty="0">
                <a:latin typeface="Constantia" panose="02030602050306030303" pitchFamily="18" charset="0"/>
              </a:rPr>
              <a:t>KV</a:t>
            </a:r>
            <a:r>
              <a:rPr lang="zh-CN" altLang="en-US" sz="1200" dirty="0">
                <a:latin typeface="Constantia" panose="02030602050306030303" pitchFamily="18" charset="0"/>
              </a:rPr>
              <a:t>存储领域的优化方案主要是以下两种：</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第一种是基于</a:t>
            </a:r>
            <a:r>
              <a:rPr lang="en-US" altLang="zh-CN" sz="1200" dirty="0">
                <a:latin typeface="Constantia" panose="02030602050306030303" pitchFamily="18" charset="0"/>
              </a:rPr>
              <a:t>LSM-tree</a:t>
            </a:r>
            <a:r>
              <a:rPr lang="zh-CN" altLang="en-US" sz="1200" dirty="0">
                <a:latin typeface="Constantia" panose="02030602050306030303" pitchFamily="18" charset="0"/>
              </a:rPr>
              <a:t>的优化，这种方法是基于数据结构的改变的。第二种是全部换用高端的</a:t>
            </a:r>
            <a:r>
              <a:rPr lang="en-US" altLang="zh-CN" sz="1200" dirty="0">
                <a:latin typeface="Constantia" panose="02030602050306030303" pitchFamily="18" charset="0"/>
              </a:rPr>
              <a:t>SSD</a:t>
            </a:r>
            <a:r>
              <a:rPr lang="zh-CN" altLang="en-US" sz="1200" dirty="0">
                <a:latin typeface="Constantia" panose="02030602050306030303" pitchFamily="18" charset="0"/>
              </a:rPr>
              <a:t>设备，这种是相当昂贵的，有一些用户可能没有充足的预算去选择这种解决方案。</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所以本文提出的方法是一种更折中的方法，使用容量小但是速度快的高端设备，同时也使用容量大而速度慢的低端设备。</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它能够充分发挥高端设备的性能，并且由于没有改变数据结构，也与当前比较流行的</a:t>
            </a:r>
            <a:r>
              <a:rPr lang="en-US" altLang="zh-CN" sz="1200" dirty="0">
                <a:latin typeface="Constantia" panose="02030602050306030303" pitchFamily="18" charset="0"/>
              </a:rPr>
              <a:t>RocksDB</a:t>
            </a:r>
            <a:r>
              <a:rPr lang="zh-CN" altLang="en-US" sz="1200" dirty="0">
                <a:latin typeface="Constantia" panose="02030602050306030303" pitchFamily="18" charset="0"/>
              </a:rPr>
              <a:t>兼容，具有较好的一致性。</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然后我们来看看现有的解决这些问题的方法，第一种是改变</a:t>
            </a:r>
            <a:r>
              <a:rPr lang="en-US" altLang="zh-CN" sz="1200" dirty="0">
                <a:latin typeface="Constantia" panose="02030602050306030303" pitchFamily="18" charset="0"/>
              </a:rPr>
              <a:t>LSM-Tree</a:t>
            </a:r>
            <a:r>
              <a:rPr lang="zh-CN" altLang="en-US" sz="1200" dirty="0">
                <a:latin typeface="Constantia" panose="02030602050306030303" pitchFamily="18" charset="0"/>
              </a:rPr>
              <a:t>的数据结构，并且使用了比较慢的</a:t>
            </a:r>
            <a:r>
              <a:rPr lang="en-US" altLang="zh-CN" sz="1200" dirty="0">
                <a:latin typeface="Constantia" panose="02030602050306030303" pitchFamily="18" charset="0"/>
              </a:rPr>
              <a:t>Linux IO </a:t>
            </a:r>
            <a:r>
              <a:rPr lang="zh-CN" altLang="en-US" sz="1200" dirty="0">
                <a:latin typeface="Constantia" panose="02030602050306030303" pitchFamily="18" charset="0"/>
              </a:rPr>
              <a:t>栈，第二种是全部换用高端的设备，这是非常不经济的。</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所以本文提出了一种方法，他通过高端设备和低端设备混用来实现经济又好，并且充分利用高端快速设备。然后还有一点是基于</a:t>
            </a:r>
            <a:r>
              <a:rPr lang="en-US" altLang="zh-CN" sz="1200" dirty="0">
                <a:latin typeface="Constantia" panose="02030602050306030303" pitchFamily="18" charset="0"/>
              </a:rPr>
              <a:t>RocksDB</a:t>
            </a:r>
            <a:r>
              <a:rPr lang="zh-CN" altLang="en-US" sz="1200" dirty="0">
                <a:latin typeface="Constantia" panose="02030602050306030303" pitchFamily="18" charset="0"/>
              </a:rPr>
              <a:t>进行优化，有更好的兼容性。</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en-US" altLang="zh-CN" sz="1200" dirty="0">
                <a:latin typeface="Constantia" panose="02030602050306030303" pitchFamily="18" charset="0"/>
              </a:rPr>
              <a:t>SpanDB</a:t>
            </a:r>
            <a:r>
              <a:rPr lang="zh-CN" altLang="en-US" sz="1200" dirty="0">
                <a:latin typeface="Constantia" panose="02030602050306030303" pitchFamily="18" charset="0"/>
              </a:rPr>
              <a:t>中，使用容量较小但速度较快的充当</a:t>
            </a:r>
            <a:r>
              <a:rPr lang="en-US" altLang="zh-CN" sz="1200" dirty="0">
                <a:latin typeface="Constantia" panose="02030602050306030303" pitchFamily="18" charset="0"/>
              </a:rPr>
              <a:t>SD</a:t>
            </a:r>
            <a:r>
              <a:rPr lang="zh-CN" altLang="en-US" sz="1200" dirty="0">
                <a:latin typeface="Constantia" panose="02030602050306030303" pitchFamily="18" charset="0"/>
              </a:rPr>
              <a:t>，容量大但是速度慢的</a:t>
            </a:r>
            <a:r>
              <a:rPr lang="en-US" altLang="zh-CN" sz="1200" dirty="0">
                <a:latin typeface="Constantia" panose="02030602050306030303" pitchFamily="18" charset="0"/>
              </a:rPr>
              <a:t>SSD</a:t>
            </a:r>
            <a:r>
              <a:rPr lang="zh-CN" altLang="en-US" sz="1200" dirty="0">
                <a:latin typeface="Constantia" panose="02030602050306030303" pitchFamily="18" charset="0"/>
              </a:rPr>
              <a:t>当做</a:t>
            </a:r>
            <a:r>
              <a:rPr lang="en-US" altLang="zh-CN" sz="1200" dirty="0">
                <a:latin typeface="Constantia" panose="02030602050306030303" pitchFamily="18" charset="0"/>
              </a:rPr>
              <a:t>CD</a:t>
            </a:r>
            <a:r>
              <a:rPr lang="zh-CN" altLang="en-US" sz="1200" dirty="0">
                <a:latin typeface="Constantia" panose="02030602050306030303" pitchFamily="18" charset="0"/>
              </a:rPr>
              <a:t>。</a:t>
            </a:r>
            <a:r>
              <a:rPr lang="en-US" altLang="zh-CN" sz="1200" dirty="0">
                <a:latin typeface="Constantia" panose="02030602050306030303" pitchFamily="18" charset="0"/>
              </a:rPr>
              <a:t>SD</a:t>
            </a:r>
            <a:r>
              <a:rPr lang="zh-CN" altLang="en-US" sz="1200" dirty="0">
                <a:latin typeface="Constantia" panose="02030602050306030303" pitchFamily="18" charset="0"/>
              </a:rPr>
              <a:t>中有一部分来存放预写日志，而其他一部分用来存放</a:t>
            </a:r>
            <a:r>
              <a:rPr lang="en-US" altLang="zh-CN" sz="1200" dirty="0">
                <a:latin typeface="Constantia" panose="02030602050306030303" pitchFamily="18" charset="0"/>
              </a:rPr>
              <a:t>LSMTree</a:t>
            </a:r>
            <a:r>
              <a:rPr lang="zh-CN" altLang="en-US" sz="1200" dirty="0">
                <a:latin typeface="Constantia" panose="02030602050306030303" pitchFamily="18" charset="0"/>
              </a:rPr>
              <a:t>的顶层部分。</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en-US" altLang="zh-CN" sz="1200" dirty="0">
                <a:latin typeface="Constantia" panose="02030602050306030303" pitchFamily="18" charset="0"/>
              </a:rPr>
              <a:t>DRAM</a:t>
            </a:r>
            <a:r>
              <a:rPr lang="zh-CN" altLang="en-US" sz="1200" dirty="0">
                <a:latin typeface="Constantia" panose="02030602050306030303" pitchFamily="18" charset="0"/>
              </a:rPr>
              <a:t>通过</a:t>
            </a:r>
            <a:r>
              <a:rPr lang="en-US" altLang="zh-CN" sz="1200" dirty="0">
                <a:latin typeface="Constantia" panose="02030602050306030303" pitchFamily="18" charset="0"/>
              </a:rPr>
              <a:t>SPDK</a:t>
            </a:r>
            <a:r>
              <a:rPr lang="zh-CN" altLang="en-US" sz="1200" dirty="0">
                <a:latin typeface="Constantia" panose="02030602050306030303" pitchFamily="18" charset="0"/>
              </a:rPr>
              <a:t>来访问</a:t>
            </a:r>
            <a:r>
              <a:rPr lang="en-US" altLang="zh-CN" sz="1200" dirty="0">
                <a:latin typeface="Constantia" panose="02030602050306030303" pitchFamily="18" charset="0"/>
              </a:rPr>
              <a:t>SD</a:t>
            </a:r>
            <a:r>
              <a:rPr lang="zh-CN" altLang="en-US" sz="1200" dirty="0">
                <a:latin typeface="Constantia" panose="02030602050306030303" pitchFamily="18" charset="0"/>
              </a:rPr>
              <a:t>的数据区，</a:t>
            </a:r>
            <a:r>
              <a:rPr lang="en-US" altLang="zh-CN" sz="1200" dirty="0">
                <a:latin typeface="Constantia" panose="02030602050306030303" pitchFamily="18" charset="0"/>
              </a:rPr>
              <a:t>SpanDB</a:t>
            </a:r>
            <a:r>
              <a:rPr lang="zh-CN" altLang="en-US" sz="1200" dirty="0">
                <a:latin typeface="Constantia" panose="02030602050306030303" pitchFamily="18" charset="0"/>
              </a:rPr>
              <a:t>为了减小对</a:t>
            </a:r>
            <a:r>
              <a:rPr lang="en-US" altLang="zh-CN" sz="1200" dirty="0">
                <a:latin typeface="Constantia" panose="02030602050306030303" pitchFamily="18" charset="0"/>
              </a:rPr>
              <a:t>RocksDB</a:t>
            </a:r>
            <a:r>
              <a:rPr lang="zh-CN" altLang="en-US" sz="1200" dirty="0">
                <a:latin typeface="Constantia" panose="02030602050306030303" pitchFamily="18" charset="0"/>
              </a:rPr>
              <a:t>的修改，设计了一个名叫</a:t>
            </a:r>
            <a:r>
              <a:rPr lang="en-US" altLang="zh-CN" sz="1200" dirty="0">
                <a:latin typeface="Constantia" panose="02030602050306030303" pitchFamily="18" charset="0"/>
              </a:rPr>
              <a:t>TopFS</a:t>
            </a:r>
            <a:r>
              <a:rPr lang="zh-CN" altLang="en-US" sz="1200" dirty="0">
                <a:latin typeface="Constantia" panose="02030602050306030303" pitchFamily="18" charset="0"/>
              </a:rPr>
              <a:t>轻量型文件系统，它有自己的缓存设备，可以允许动态的级别重定位。这个也为</a:t>
            </a:r>
            <a:r>
              <a:rPr lang="en-US" altLang="zh-CN" sz="1200" dirty="0">
                <a:latin typeface="Constantia" panose="02030602050306030303" pitchFamily="18" charset="0"/>
              </a:rPr>
              <a:t>SpanDB</a:t>
            </a:r>
            <a:r>
              <a:rPr lang="zh-CN" altLang="en-US" sz="1200" dirty="0">
                <a:latin typeface="Constantia" panose="02030602050306030303" pitchFamily="18" charset="0"/>
              </a:rPr>
              <a:t>通过监控实时带宽来动态调节树的层级放置提供了支持。</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另外一个特点是，在最右侧的预写日志部分，</a:t>
            </a:r>
            <a:r>
              <a:rPr lang="en-US" altLang="zh-CN" sz="1200" dirty="0">
                <a:latin typeface="Constantia" panose="02030602050306030303" pitchFamily="18" charset="0"/>
              </a:rPr>
              <a:t>SpanDB</a:t>
            </a:r>
            <a:r>
              <a:rPr lang="zh-CN" altLang="en-US" sz="1200" dirty="0">
                <a:latin typeface="Constantia" panose="02030602050306030303" pitchFamily="18" charset="0"/>
              </a:rPr>
              <a:t>进行了重新设计，支持并发写，使得日志写带宽提高了</a:t>
            </a:r>
            <a:r>
              <a:rPr lang="en-US" altLang="zh-CN" sz="1200" dirty="0">
                <a:latin typeface="Constantia" panose="02030602050306030303" pitchFamily="18" charset="0"/>
              </a:rPr>
              <a:t>10</a:t>
            </a:r>
            <a:r>
              <a:rPr lang="zh-CN" altLang="en-US" sz="1200" dirty="0">
                <a:latin typeface="Constantia" panose="02030602050306030303" pitchFamily="18" charset="0"/>
              </a:rPr>
              <a:t>倍以上。</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这是</a:t>
            </a:r>
            <a:r>
              <a:rPr lang="en-US" altLang="zh-CN" sz="1200" dirty="0">
                <a:latin typeface="Constantia" panose="02030602050306030303" pitchFamily="18" charset="0"/>
              </a:rPr>
              <a:t>SpanDB</a:t>
            </a:r>
            <a:r>
              <a:rPr lang="zh-CN" altLang="en-US" sz="1200" dirty="0">
                <a:latin typeface="Constantia" panose="02030602050306030303" pitchFamily="18" charset="0"/>
              </a:rPr>
              <a:t>的架构图，上面是内存结构，下面是磁盘结构，右侧是高端</a:t>
            </a:r>
            <a:r>
              <a:rPr lang="en-US" altLang="zh-CN" sz="1200" dirty="0">
                <a:latin typeface="Constantia" panose="02030602050306030303" pitchFamily="18" charset="0"/>
              </a:rPr>
              <a:t>SSD</a:t>
            </a:r>
            <a:r>
              <a:rPr lang="zh-CN" altLang="en-US" sz="1200" dirty="0">
                <a:latin typeface="Constantia" panose="02030602050306030303" pitchFamily="18" charset="0"/>
              </a:rPr>
              <a:t>，它的部分区域是</a:t>
            </a:r>
            <a:r>
              <a:rPr lang="en-US" altLang="zh-CN" sz="1200" dirty="0">
                <a:latin typeface="Constantia" panose="02030602050306030303" pitchFamily="18" charset="0"/>
              </a:rPr>
              <a:t>WAL</a:t>
            </a:r>
            <a:r>
              <a:rPr lang="zh-CN" altLang="en-US" sz="1200" dirty="0">
                <a:latin typeface="Constantia" panose="02030602050306030303" pitchFamily="18" charset="0"/>
              </a:rPr>
              <a:t>区域，另外一部分存放</a:t>
            </a:r>
            <a:r>
              <a:rPr lang="en-US" altLang="zh-CN" sz="1200" dirty="0">
                <a:latin typeface="Constantia" panose="02030602050306030303" pitchFamily="18" charset="0"/>
              </a:rPr>
              <a:t>LSM-Tree</a:t>
            </a:r>
            <a:r>
              <a:rPr lang="zh-CN" altLang="en-US" sz="1200" dirty="0">
                <a:latin typeface="Constantia" panose="02030602050306030303" pitchFamily="18" charset="0"/>
              </a:rPr>
              <a:t>的</a:t>
            </a:r>
            <a:r>
              <a:rPr lang="en-US" altLang="zh-CN" sz="1200" dirty="0">
                <a:latin typeface="Constantia" panose="02030602050306030303" pitchFamily="18" charset="0"/>
              </a:rPr>
              <a:t>top-level</a:t>
            </a:r>
            <a:r>
              <a:rPr lang="zh-CN" altLang="en-US" sz="1200" dirty="0">
                <a:latin typeface="Constantia" panose="02030602050306030303" pitchFamily="18" charset="0"/>
              </a:rPr>
              <a:t>，左侧是比较慢的设备，它存放</a:t>
            </a:r>
            <a:r>
              <a:rPr lang="en-US" altLang="zh-CN" sz="1200" dirty="0">
                <a:latin typeface="Constantia" panose="02030602050306030303" pitchFamily="18" charset="0"/>
              </a:rPr>
              <a:t>LSM</a:t>
            </a:r>
            <a:r>
              <a:rPr lang="zh-CN" altLang="en-US" sz="1200" dirty="0">
                <a:latin typeface="Constantia" panose="02030602050306030303" pitchFamily="18" charset="0"/>
              </a:rPr>
              <a:t>剩余的部分，里面大多是较冷的数据。这里为了充分利用</a:t>
            </a:r>
            <a:r>
              <a:rPr lang="en-US" altLang="zh-CN" sz="1200" dirty="0">
                <a:latin typeface="Constantia" panose="02030602050306030303" pitchFamily="18" charset="0"/>
              </a:rPr>
              <a:t>SD</a:t>
            </a:r>
            <a:r>
              <a:rPr lang="zh-CN" altLang="en-US" sz="1200" dirty="0">
                <a:latin typeface="Constantia" panose="02030602050306030303" pitchFamily="18" charset="0"/>
              </a:rPr>
              <a:t>的性能，实现了一个叫做</a:t>
            </a:r>
            <a:r>
              <a:rPr lang="en-US" altLang="zh-CN" sz="1200" dirty="0">
                <a:latin typeface="Constantia" panose="02030602050306030303" pitchFamily="18" charset="0"/>
              </a:rPr>
              <a:t>TopFS</a:t>
            </a:r>
            <a:r>
              <a:rPr lang="zh-CN" altLang="en-US" sz="1200" dirty="0">
                <a:latin typeface="Constantia" panose="02030602050306030303" pitchFamily="18" charset="0"/>
              </a:rPr>
              <a:t>的文件系统，可以快速的访问</a:t>
            </a:r>
            <a:r>
              <a:rPr lang="en-US" altLang="zh-CN" sz="1200" dirty="0">
                <a:latin typeface="Constantia" panose="02030602050306030303" pitchFamily="18" charset="0"/>
              </a:rPr>
              <a:t>SD</a:t>
            </a:r>
            <a:r>
              <a:rPr lang="zh-CN" altLang="en-US" sz="1200" dirty="0">
                <a:latin typeface="Constantia" panose="02030602050306030303" pitchFamily="18" charset="0"/>
              </a:rPr>
              <a:t>。右侧的日志写入也进行了重新设计，使得日志写带宽提高了</a:t>
            </a:r>
            <a:r>
              <a:rPr lang="en-US" altLang="zh-CN" sz="1200" dirty="0">
                <a:latin typeface="Constantia" panose="02030602050306030303" pitchFamily="18" charset="0"/>
              </a:rPr>
              <a:t>10</a:t>
            </a:r>
            <a:r>
              <a:rPr lang="zh-CN" altLang="en-US" sz="1200" dirty="0">
                <a:latin typeface="Constantia" panose="02030602050306030303" pitchFamily="18" charset="0"/>
              </a:rPr>
              <a:t>倍以上。</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这个是</a:t>
            </a:r>
            <a:r>
              <a:rPr lang="en-US" altLang="zh-CN" sz="1200" dirty="0">
                <a:latin typeface="Constantia" panose="02030602050306030303" pitchFamily="18" charset="0"/>
              </a:rPr>
              <a:t>SpanDB</a:t>
            </a:r>
            <a:r>
              <a:rPr lang="zh-CN" altLang="en-US" sz="1200" dirty="0">
                <a:latin typeface="Constantia" panose="02030602050306030303" pitchFamily="18" charset="0"/>
              </a:rPr>
              <a:t>的异步请求处理，</a:t>
            </a:r>
            <a:r>
              <a:rPr lang="en-US" altLang="zh-CN" sz="1200" dirty="0">
                <a:latin typeface="Constantia" panose="02030602050306030303" pitchFamily="18" charset="0"/>
              </a:rPr>
              <a:t>RocksDB</a:t>
            </a:r>
            <a:r>
              <a:rPr lang="zh-CN" altLang="en-US" sz="1200" dirty="0">
                <a:latin typeface="Constantia" panose="02030602050306030303" pitchFamily="18" charset="0"/>
              </a:rPr>
              <a:t>里面主要有</a:t>
            </a:r>
            <a:r>
              <a:rPr lang="en-US" altLang="zh-CN" sz="1200" dirty="0">
                <a:latin typeface="Constantia" panose="02030602050306030303" pitchFamily="18" charset="0"/>
              </a:rPr>
              <a:t>get</a:t>
            </a:r>
            <a:r>
              <a:rPr lang="zh-CN" altLang="en-US" sz="1200" dirty="0">
                <a:latin typeface="Constantia" panose="02030602050306030303" pitchFamily="18" charset="0"/>
              </a:rPr>
              <a:t>和</a:t>
            </a:r>
            <a:r>
              <a:rPr lang="en-US" altLang="zh-CN" sz="1200" dirty="0">
                <a:latin typeface="Constantia" panose="02030602050306030303" pitchFamily="18" charset="0"/>
              </a:rPr>
              <a:t>put</a:t>
            </a:r>
            <a:r>
              <a:rPr lang="zh-CN" altLang="en-US" sz="1200" dirty="0">
                <a:latin typeface="Constantia" panose="02030602050306030303" pitchFamily="18" charset="0"/>
              </a:rPr>
              <a:t>两种操作，</a:t>
            </a:r>
            <a:r>
              <a:rPr lang="en-US" altLang="zh-CN" sz="1200" dirty="0">
                <a:latin typeface="Constantia" panose="02030602050306030303" pitchFamily="18" charset="0"/>
              </a:rPr>
              <a:t>SpanDB</a:t>
            </a:r>
            <a:r>
              <a:rPr lang="zh-CN" altLang="en-US" sz="1200" dirty="0">
                <a:latin typeface="Constantia" panose="02030602050306030303" pitchFamily="18" charset="0"/>
              </a:rPr>
              <a:t>采用异步方式，分别该做</a:t>
            </a:r>
            <a:r>
              <a:rPr lang="en-US" altLang="zh-CN" sz="1200" dirty="0">
                <a:latin typeface="Constantia" panose="02030602050306030303" pitchFamily="18" charset="0"/>
              </a:rPr>
              <a:t>A_put, A_get</a:t>
            </a:r>
            <a:r>
              <a:rPr lang="zh-CN" altLang="en-US" sz="1200" dirty="0">
                <a:latin typeface="Constantia" panose="02030602050306030303" pitchFamily="18" charset="0"/>
              </a:rPr>
              <a:t>，另外还需要一个操作用于检查请求状态</a:t>
            </a:r>
            <a:r>
              <a:rPr lang="en-US" altLang="zh-CN" sz="1200" dirty="0">
                <a:latin typeface="Constantia" panose="02030602050306030303" pitchFamily="18" charset="0"/>
              </a:rPr>
              <a:t> A_check</a:t>
            </a:r>
            <a:r>
              <a:rPr lang="zh-CN" altLang="en-US" sz="1200" dirty="0">
                <a:latin typeface="Constantia" panose="02030602050306030303" pitchFamily="18" charset="0"/>
              </a:rPr>
              <a:t>。</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顶部的划分区域表示</a:t>
            </a:r>
            <a:r>
              <a:rPr lang="en-US" altLang="zh-CN" sz="1200" dirty="0">
                <a:latin typeface="Constantia" panose="02030602050306030303" pitchFamily="18" charset="0"/>
              </a:rPr>
              <a:t> n </a:t>
            </a:r>
            <a:r>
              <a:rPr lang="zh-CN" altLang="en-US" sz="1200" dirty="0">
                <a:latin typeface="Constantia" panose="02030602050306030303" pitchFamily="18" charset="0"/>
              </a:rPr>
              <a:t>个</a:t>
            </a:r>
            <a:r>
              <a:rPr lang="en-US" altLang="zh-CN" sz="1200" dirty="0">
                <a:latin typeface="Constantia" panose="02030602050306030303" pitchFamily="18" charset="0"/>
              </a:rPr>
              <a:t>CPU</a:t>
            </a:r>
            <a:r>
              <a:rPr lang="zh-CN" altLang="en-US" sz="1200" dirty="0">
                <a:latin typeface="Constantia" panose="02030602050306030303" pitchFamily="18" charset="0"/>
              </a:rPr>
              <a:t>核心的机器上，左边的若干个核心用于客户端线程，右边的用于分为</a:t>
            </a:r>
            <a:r>
              <a:rPr lang="en-US" altLang="zh-CN" sz="1200" dirty="0">
                <a:latin typeface="Constantia" panose="02030602050306030303" pitchFamily="18" charset="0"/>
              </a:rPr>
              <a:t> work </a:t>
            </a:r>
            <a:r>
              <a:rPr lang="zh-CN" altLang="en-US" sz="1200" dirty="0">
                <a:latin typeface="Constantia" panose="02030602050306030303" pitchFamily="18" charset="0"/>
              </a:rPr>
              <a:t>和</a:t>
            </a:r>
            <a:r>
              <a:rPr lang="en-US" altLang="zh-CN" sz="1200" dirty="0">
                <a:latin typeface="Constantia" panose="02030602050306030303" pitchFamily="18" charset="0"/>
              </a:rPr>
              <a:t> log</a:t>
            </a:r>
            <a:r>
              <a:rPr lang="zh-CN" altLang="en-US" sz="1200" dirty="0">
                <a:latin typeface="Constantia" panose="02030602050306030303" pitchFamily="18" charset="0"/>
              </a:rPr>
              <a:t>，</a:t>
            </a:r>
            <a:r>
              <a:rPr lang="en-US" altLang="zh-CN" sz="1200" dirty="0">
                <a:latin typeface="Constantia" panose="02030602050306030303" pitchFamily="18" charset="0"/>
              </a:rPr>
              <a:t>log</a:t>
            </a:r>
            <a:r>
              <a:rPr lang="zh-CN" altLang="en-US" sz="1200" dirty="0">
                <a:latin typeface="Constantia" panose="02030602050306030303" pitchFamily="18" charset="0"/>
              </a:rPr>
              <a:t>专用于记录日志。</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当读请求</a:t>
            </a:r>
            <a:r>
              <a:rPr lang="en-US" altLang="zh-CN" sz="1200" dirty="0">
                <a:latin typeface="Constantia" panose="02030602050306030303" pitchFamily="18" charset="0"/>
              </a:rPr>
              <a:t> A_get </a:t>
            </a:r>
            <a:r>
              <a:rPr lang="zh-CN" altLang="en-US" sz="1200" dirty="0">
                <a:latin typeface="Constantia" panose="02030602050306030303" pitchFamily="18" charset="0"/>
              </a:rPr>
              <a:t>到来时，首先会在</a:t>
            </a:r>
            <a:r>
              <a:rPr lang="en-US" altLang="zh-CN" sz="1200" dirty="0">
                <a:latin typeface="Constantia" panose="02030602050306030303" pitchFamily="18" charset="0"/>
              </a:rPr>
              <a:t> MemTable</a:t>
            </a:r>
            <a:r>
              <a:rPr lang="zh-CN" altLang="en-US" sz="1200" dirty="0">
                <a:latin typeface="Constantia" panose="02030602050306030303" pitchFamily="18" charset="0"/>
              </a:rPr>
              <a:t>里面读取，如果命中直接返回，否则会放入</a:t>
            </a:r>
            <a:r>
              <a:rPr lang="en-US" altLang="zh-CN" sz="1200" dirty="0">
                <a:latin typeface="Constantia" panose="02030602050306030303" pitchFamily="18" charset="0"/>
              </a:rPr>
              <a:t> Qread </a:t>
            </a:r>
            <a:r>
              <a:rPr lang="zh-CN" altLang="en-US" sz="1200" dirty="0">
                <a:latin typeface="Constantia" panose="02030602050306030303" pitchFamily="18" charset="0"/>
              </a:rPr>
              <a:t>循环队列，等到处理结束之后会设置请求状态。</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当写请求到来时，写请求会被直接压入</a:t>
            </a:r>
            <a:r>
              <a:rPr lang="en-US" altLang="zh-CN" sz="1200" dirty="0">
                <a:latin typeface="Constantia" panose="02030602050306030303" pitchFamily="18" charset="0"/>
              </a:rPr>
              <a:t>Qprolog</a:t>
            </a:r>
            <a:r>
              <a:rPr lang="zh-CN" altLang="en-US" sz="1200" dirty="0">
                <a:latin typeface="Constantia" panose="02030602050306030303" pitchFamily="18" charset="0"/>
              </a:rPr>
              <a:t>。随后</a:t>
            </a:r>
            <a:r>
              <a:rPr lang="en-US" altLang="zh-CN" sz="1200" dirty="0">
                <a:latin typeface="Constantia" panose="02030602050306030303" pitchFamily="18" charset="0"/>
              </a:rPr>
              <a:t>worker</a:t>
            </a:r>
            <a:r>
              <a:rPr lang="zh-CN" altLang="en-US" sz="1200" dirty="0">
                <a:latin typeface="Constantia" panose="02030602050306030303" pitchFamily="18" charset="0"/>
              </a:rPr>
              <a:t>会序列化得到预写日志条目压入到</a:t>
            </a:r>
            <a:r>
              <a:rPr lang="en-US" altLang="zh-CN" sz="1200" dirty="0">
                <a:latin typeface="Constantia" panose="02030602050306030303" pitchFamily="18" charset="0"/>
              </a:rPr>
              <a:t> QLog</a:t>
            </a:r>
            <a:r>
              <a:rPr lang="zh-CN" altLang="en-US" sz="1200" dirty="0">
                <a:latin typeface="Constantia" panose="02030602050306030303" pitchFamily="18" charset="0"/>
              </a:rPr>
              <a:t>。这两个队列的设置是用来实现批量写入的。</a:t>
            </a:r>
            <a:r>
              <a:rPr lang="en-US" altLang="zh-CN" sz="1200" dirty="0">
                <a:latin typeface="Constantia" panose="02030602050306030303" pitchFamily="18" charset="0"/>
              </a:rPr>
              <a:t>logger</a:t>
            </a:r>
            <a:r>
              <a:rPr lang="zh-CN" altLang="en-US" sz="1200" dirty="0">
                <a:latin typeface="Constantia" panose="02030602050306030303" pitchFamily="18" charset="0"/>
              </a:rPr>
              <a:t>线程会一次性读取</a:t>
            </a:r>
            <a:r>
              <a:rPr lang="en-US" altLang="zh-CN" sz="1200" dirty="0">
                <a:latin typeface="Constantia" panose="02030602050306030303" pitchFamily="18" charset="0"/>
              </a:rPr>
              <a:t> QLog</a:t>
            </a:r>
            <a:r>
              <a:rPr lang="zh-CN" altLang="en-US" sz="1200" dirty="0">
                <a:latin typeface="Constantia" panose="02030602050306030303" pitchFamily="18" charset="0"/>
              </a:rPr>
              <a:t>队列中的所有请求，执行分组写入，将其压入到</a:t>
            </a:r>
            <a:r>
              <a:rPr lang="en-US" altLang="zh-CN" sz="1200" dirty="0">
                <a:latin typeface="Constantia" panose="02030602050306030303" pitchFamily="18" charset="0"/>
              </a:rPr>
              <a:t> QEpilog</a:t>
            </a:r>
            <a:r>
              <a:rPr lang="zh-CN" altLang="en-US" sz="1200" dirty="0">
                <a:latin typeface="Constantia" panose="02030602050306030303" pitchFamily="18" charset="0"/>
              </a:rPr>
              <a:t>循环队列中。随后</a:t>
            </a:r>
            <a:r>
              <a:rPr lang="en-US" altLang="zh-CN" sz="1200" dirty="0">
                <a:latin typeface="Constantia" panose="02030602050306030303" pitchFamily="18" charset="0"/>
              </a:rPr>
              <a:t>worker</a:t>
            </a:r>
            <a:r>
              <a:rPr lang="zh-CN" altLang="en-US" sz="1200" dirty="0">
                <a:latin typeface="Constantia" panose="02030602050306030303" pitchFamily="18" charset="0"/>
              </a:rPr>
              <a:t>线程会从</a:t>
            </a:r>
            <a:r>
              <a:rPr lang="en-US" altLang="zh-CN" sz="1200" dirty="0">
                <a:latin typeface="Constantia" panose="02030602050306030303" pitchFamily="18" charset="0"/>
              </a:rPr>
              <a:t> Q_EpiLog</a:t>
            </a:r>
            <a:r>
              <a:rPr lang="zh-CN" altLang="en-US" sz="1200" dirty="0">
                <a:latin typeface="Constantia" panose="02030602050306030303" pitchFamily="18" charset="0"/>
              </a:rPr>
              <a:t>线程读取，执行最终的</a:t>
            </a:r>
            <a:r>
              <a:rPr lang="en-US" altLang="zh-CN" sz="1200" dirty="0">
                <a:latin typeface="Constantia" panose="02030602050306030303" pitchFamily="18" charset="0"/>
              </a:rPr>
              <a:t> MemTable</a:t>
            </a:r>
            <a:r>
              <a:rPr lang="zh-CN" altLang="en-US" sz="1200" dirty="0">
                <a:latin typeface="Constantia" panose="02030602050306030303" pitchFamily="18" charset="0"/>
              </a:rPr>
              <a:t>更新操作。</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en-US" altLang="zh-CN" sz="1200" dirty="0">
                <a:latin typeface="Constantia" panose="02030602050306030303" pitchFamily="18" charset="0"/>
              </a:rPr>
              <a:t>QFlush </a:t>
            </a:r>
            <a:r>
              <a:rPr lang="zh-CN" altLang="en-US" sz="1200" dirty="0">
                <a:latin typeface="Constantia" panose="02030602050306030303" pitchFamily="18" charset="0"/>
              </a:rPr>
              <a:t>和</a:t>
            </a:r>
            <a:r>
              <a:rPr lang="en-US" altLang="zh-CN" sz="1200" dirty="0">
                <a:latin typeface="Constantia" panose="02030602050306030303" pitchFamily="18" charset="0"/>
              </a:rPr>
              <a:t>QCompact</a:t>
            </a:r>
            <a:r>
              <a:rPr lang="zh-CN" altLang="en-US" sz="1200" dirty="0">
                <a:latin typeface="Constantia" panose="02030602050306030303" pitchFamily="18" charset="0"/>
              </a:rPr>
              <a:t>队列是用来执行</a:t>
            </a:r>
            <a:r>
              <a:rPr lang="en-US" altLang="zh-CN" sz="1200" dirty="0">
                <a:latin typeface="Constantia" panose="02030602050306030303" pitchFamily="18" charset="0"/>
              </a:rPr>
              <a:t> RocksDB </a:t>
            </a:r>
            <a:r>
              <a:rPr lang="zh-CN" altLang="en-US" sz="1200" dirty="0">
                <a:latin typeface="Constantia" panose="02030602050306030303" pitchFamily="18" charset="0"/>
              </a:rPr>
              <a:t>里面的刷新和压缩操作的。</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接下来我们介绍</a:t>
            </a:r>
            <a:r>
              <a:rPr lang="en-US" altLang="zh-CN" sz="1200" dirty="0">
                <a:latin typeface="Constantia" panose="02030602050306030303" pitchFamily="18" charset="0"/>
              </a:rPr>
              <a:t>SpanDB</a:t>
            </a:r>
            <a:r>
              <a:rPr lang="zh-CN" altLang="en-US" sz="1200" dirty="0">
                <a:latin typeface="Constantia" panose="02030602050306030303" pitchFamily="18" charset="0"/>
              </a:rPr>
              <a:t>中的异步请求处理，这一部分是客户端</a:t>
            </a:r>
            <a:r>
              <a:rPr lang="en-US" altLang="zh-CN" sz="1200" dirty="0">
                <a:latin typeface="Constantia" panose="02030602050306030303" pitchFamily="18" charset="0"/>
              </a:rPr>
              <a:t>CPU</a:t>
            </a:r>
            <a:r>
              <a:rPr lang="zh-CN" altLang="en-US" sz="1200" dirty="0">
                <a:latin typeface="Constantia" panose="02030602050306030303" pitchFamily="18" charset="0"/>
              </a:rPr>
              <a:t>核心，右侧是</a:t>
            </a:r>
            <a:r>
              <a:rPr lang="en-US" altLang="zh-CN" sz="1200" dirty="0">
                <a:latin typeface="Constantia" panose="02030602050306030303" pitchFamily="18" charset="0"/>
              </a:rPr>
              <a:t>workers</a:t>
            </a:r>
            <a:r>
              <a:rPr lang="zh-CN" altLang="en-US" sz="1200" dirty="0">
                <a:latin typeface="Constantia" panose="02030602050306030303" pitchFamily="18" charset="0"/>
              </a:rPr>
              <a:t>以及</a:t>
            </a:r>
            <a:r>
              <a:rPr lang="en-US" altLang="zh-CN" sz="1200" dirty="0">
                <a:latin typeface="Constantia" panose="02030602050306030303" pitchFamily="18" charset="0"/>
              </a:rPr>
              <a:t>logger</a:t>
            </a:r>
            <a:r>
              <a:rPr lang="zh-CN" altLang="en-US" sz="1200" dirty="0">
                <a:latin typeface="Constantia" panose="02030602050306030303" pitchFamily="18" charset="0"/>
              </a:rPr>
              <a:t>的核心，客户端有三种请求，</a:t>
            </a:r>
            <a:r>
              <a:rPr lang="en-US" altLang="zh-CN" sz="1200" dirty="0">
                <a:latin typeface="Constantia" panose="02030602050306030303" pitchFamily="18" charset="0"/>
              </a:rPr>
              <a:t>aget</a:t>
            </a:r>
            <a:r>
              <a:rPr lang="zh-CN" altLang="en-US" sz="1200" dirty="0">
                <a:latin typeface="Constantia" panose="02030602050306030303" pitchFamily="18" charset="0"/>
              </a:rPr>
              <a:t>表示异步的</a:t>
            </a:r>
            <a:r>
              <a:rPr lang="en-US" altLang="zh-CN" sz="1200" dirty="0">
                <a:latin typeface="Constantia" panose="02030602050306030303" pitchFamily="18" charset="0"/>
              </a:rPr>
              <a:t>get</a:t>
            </a:r>
            <a:r>
              <a:rPr lang="zh-CN" altLang="en-US" sz="1200" dirty="0">
                <a:latin typeface="Constantia" panose="02030602050306030303" pitchFamily="18" charset="0"/>
              </a:rPr>
              <a:t>操作，如果内存中的</a:t>
            </a:r>
            <a:r>
              <a:rPr lang="en-US" altLang="zh-CN" sz="1200" dirty="0">
                <a:latin typeface="Constantia" panose="02030602050306030303" pitchFamily="18" charset="0"/>
              </a:rPr>
              <a:t>memtable</a:t>
            </a:r>
            <a:r>
              <a:rPr lang="zh-CN" altLang="en-US" sz="1200" dirty="0">
                <a:latin typeface="Constantia" panose="02030602050306030303" pitchFamily="18" charset="0"/>
              </a:rPr>
              <a:t>命中了数据，那么直接返回，否则会被放入循环队列，等待处理结束之后设置返回状态。</a:t>
            </a:r>
            <a:r>
              <a:rPr lang="en-US" altLang="zh-CN" sz="1200" dirty="0">
                <a:latin typeface="Constantia" panose="02030602050306030303" pitchFamily="18" charset="0"/>
              </a:rPr>
              <a:t>acheck</a:t>
            </a:r>
            <a:r>
              <a:rPr lang="zh-CN" altLang="en-US" sz="1200" dirty="0">
                <a:latin typeface="Constantia" panose="02030602050306030303" pitchFamily="18" charset="0"/>
              </a:rPr>
              <a:t>来检查请求</a:t>
            </a:r>
            <a:r>
              <a:rPr lang="en-US" altLang="zh-CN" sz="1200" dirty="0">
                <a:latin typeface="Constantia" panose="02030602050306030303" pitchFamily="18" charset="0"/>
              </a:rPr>
              <a:t>get</a:t>
            </a:r>
            <a:r>
              <a:rPr lang="zh-CN" altLang="en-US" sz="1200" dirty="0">
                <a:latin typeface="Constantia" panose="02030602050306030303" pitchFamily="18" charset="0"/>
              </a:rPr>
              <a:t>请求的状态，</a:t>
            </a:r>
            <a:r>
              <a:rPr lang="en-US" altLang="zh-CN" sz="1200" dirty="0">
                <a:latin typeface="Constantia" panose="02030602050306030303" pitchFamily="18" charset="0"/>
              </a:rPr>
              <a:t>aput</a:t>
            </a:r>
            <a:r>
              <a:rPr lang="zh-CN" altLang="en-US" sz="1200" dirty="0">
                <a:latin typeface="Constantia" panose="02030602050306030303" pitchFamily="18" charset="0"/>
              </a:rPr>
              <a:t>是异步的</a:t>
            </a:r>
            <a:r>
              <a:rPr lang="en-US" altLang="zh-CN" sz="1200" dirty="0">
                <a:latin typeface="Constantia" panose="02030602050306030303" pitchFamily="18" charset="0"/>
              </a:rPr>
              <a:t>put</a:t>
            </a:r>
            <a:r>
              <a:rPr lang="zh-CN" altLang="en-US" sz="1200" dirty="0">
                <a:latin typeface="Constantia" panose="02030602050306030303" pitchFamily="18" charset="0"/>
              </a:rPr>
              <a:t>操作，当请求到来会被直接放入</a:t>
            </a:r>
            <a:r>
              <a:rPr lang="en-US" altLang="zh-CN" sz="1200" dirty="0">
                <a:latin typeface="Constantia" panose="02030602050306030303" pitchFamily="18" charset="0"/>
              </a:rPr>
              <a:t>prolog</a:t>
            </a:r>
            <a:r>
              <a:rPr lang="zh-CN" altLang="en-US" sz="1200" dirty="0">
                <a:latin typeface="Constantia" panose="02030602050306030303" pitchFamily="18" charset="0"/>
              </a:rPr>
              <a:t>队列，然后</a:t>
            </a:r>
            <a:r>
              <a:rPr lang="en-US" altLang="zh-CN" sz="1200" dirty="0">
                <a:latin typeface="Constantia" panose="02030602050306030303" pitchFamily="18" charset="0"/>
              </a:rPr>
              <a:t>worker</a:t>
            </a:r>
            <a:r>
              <a:rPr lang="zh-CN" altLang="en-US" sz="1200" dirty="0">
                <a:latin typeface="Constantia" panose="02030602050306030303" pitchFamily="18" charset="0"/>
              </a:rPr>
              <a:t>会序列化得到预写日志条目压入到</a:t>
            </a:r>
            <a:r>
              <a:rPr lang="en-US" altLang="zh-CN" sz="1200" dirty="0">
                <a:latin typeface="Constantia" panose="02030602050306030303" pitchFamily="18" charset="0"/>
              </a:rPr>
              <a:t>Qlog</a:t>
            </a:r>
            <a:r>
              <a:rPr lang="zh-CN" altLang="en-US" sz="1200" dirty="0">
                <a:latin typeface="Constantia" panose="02030602050306030303" pitchFamily="18" charset="0"/>
              </a:rPr>
              <a:t>，</a:t>
            </a:r>
            <a:r>
              <a:rPr lang="en-US" altLang="zh-CN" sz="1200" dirty="0">
                <a:latin typeface="Constantia" panose="02030602050306030303" pitchFamily="18" charset="0"/>
              </a:rPr>
              <a:t>logger</a:t>
            </a:r>
            <a:r>
              <a:rPr lang="zh-CN" altLang="en-US" sz="1200" dirty="0">
                <a:latin typeface="Constantia" panose="02030602050306030303" pitchFamily="18" charset="0"/>
              </a:rPr>
              <a:t>队列会一次性读取它，并执行分组写入，将其压入到</a:t>
            </a:r>
            <a:r>
              <a:rPr lang="en-US" altLang="zh-CN" sz="1200" dirty="0">
                <a:latin typeface="Constantia" panose="02030602050306030303" pitchFamily="18" charset="0"/>
              </a:rPr>
              <a:t>QEplog</a:t>
            </a:r>
            <a:r>
              <a:rPr lang="zh-CN" altLang="en-US" sz="1200" dirty="0">
                <a:latin typeface="Constantia" panose="02030602050306030303" pitchFamily="18" charset="0"/>
              </a:rPr>
              <a:t>循环队列，随后</a:t>
            </a:r>
            <a:r>
              <a:rPr lang="en-US" altLang="zh-CN" sz="1200" dirty="0">
                <a:latin typeface="Constantia" panose="02030602050306030303" pitchFamily="18" charset="0"/>
              </a:rPr>
              <a:t>worker</a:t>
            </a:r>
            <a:r>
              <a:rPr lang="zh-CN" altLang="en-US" sz="1200" dirty="0">
                <a:latin typeface="Constantia" panose="02030602050306030303" pitchFamily="18" charset="0"/>
              </a:rPr>
              <a:t>会从</a:t>
            </a:r>
            <a:r>
              <a:rPr lang="en-US" altLang="zh-CN" sz="1200" dirty="0">
                <a:latin typeface="Constantia" panose="02030602050306030303" pitchFamily="18" charset="0"/>
              </a:rPr>
              <a:t>Q_epilog </a:t>
            </a:r>
            <a:r>
              <a:rPr lang="zh-CN" altLang="en-US" sz="1200" dirty="0">
                <a:latin typeface="Constantia" panose="02030602050306030303" pitchFamily="18" charset="0"/>
              </a:rPr>
              <a:t>中读取，执行最终的</a:t>
            </a:r>
            <a:r>
              <a:rPr lang="en-US" altLang="zh-CN" sz="1200" dirty="0">
                <a:latin typeface="Constantia" panose="02030602050306030303" pitchFamily="18" charset="0"/>
              </a:rPr>
              <a:t>Memtable</a:t>
            </a:r>
            <a:r>
              <a:rPr lang="zh-CN" altLang="en-US" sz="1200" dirty="0">
                <a:latin typeface="Constantia" panose="02030602050306030303" pitchFamily="18" charset="0"/>
              </a:rPr>
              <a:t>的更新。</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右侧的</a:t>
            </a:r>
            <a:r>
              <a:rPr lang="en-US" altLang="zh-CN" sz="1200" dirty="0">
                <a:latin typeface="Constantia" panose="02030602050306030303" pitchFamily="18" charset="0"/>
              </a:rPr>
              <a:t>flush</a:t>
            </a:r>
            <a:r>
              <a:rPr lang="zh-CN" altLang="en-US" sz="1200" dirty="0">
                <a:latin typeface="Constantia" panose="02030602050306030303" pitchFamily="18" charset="0"/>
              </a:rPr>
              <a:t>和</a:t>
            </a:r>
            <a:r>
              <a:rPr lang="en-US" altLang="zh-CN" sz="1200" dirty="0">
                <a:latin typeface="Constantia" panose="02030602050306030303" pitchFamily="18" charset="0"/>
              </a:rPr>
              <a:t>compact</a:t>
            </a:r>
            <a:r>
              <a:rPr lang="zh-CN" altLang="en-US" sz="1200" dirty="0">
                <a:latin typeface="Constantia" panose="02030602050306030303" pitchFamily="18" charset="0"/>
              </a:rPr>
              <a:t>队列是</a:t>
            </a:r>
            <a:r>
              <a:rPr lang="en-US" altLang="zh-CN" sz="1200" dirty="0">
                <a:latin typeface="Constantia" panose="02030602050306030303" pitchFamily="18" charset="0"/>
              </a:rPr>
              <a:t>rocksdb</a:t>
            </a:r>
            <a:r>
              <a:rPr lang="zh-CN" altLang="en-US" sz="1200" dirty="0">
                <a:latin typeface="Constantia" panose="02030602050306030303" pitchFamily="18" charset="0"/>
              </a:rPr>
              <a:t>中刷新和压缩操作。</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接下来介绍</a:t>
            </a:r>
            <a:r>
              <a:rPr lang="en-US" altLang="zh-CN" sz="1200" dirty="0">
                <a:latin typeface="Constantia" panose="02030602050306030303" pitchFamily="18" charset="0"/>
              </a:rPr>
              <a:t>spandb</a:t>
            </a:r>
            <a:r>
              <a:rPr lang="zh-CN" altLang="en-US" sz="1200" dirty="0">
                <a:latin typeface="Constantia" panose="02030602050306030303" pitchFamily="18" charset="0"/>
              </a:rPr>
              <a:t>的日志写入方法，它仍然采用</a:t>
            </a:r>
            <a:r>
              <a:rPr lang="en-US" altLang="zh-CN" sz="1200" dirty="0">
                <a:latin typeface="Constantia" panose="02030602050306030303" pitchFamily="18" charset="0"/>
              </a:rPr>
              <a:t> group logging </a:t>
            </a:r>
            <a:r>
              <a:rPr lang="zh-CN" altLang="en-US" sz="1200" dirty="0">
                <a:latin typeface="Constantia" panose="02030602050306030303" pitchFamily="18" charset="0"/>
              </a:rPr>
              <a:t>的机制，也就是分组写入。</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但不同的是，</a:t>
            </a:r>
            <a:r>
              <a:rPr lang="en-US" altLang="zh-CN" sz="1200" dirty="0">
                <a:latin typeface="Constantia" panose="02030602050306030303" pitchFamily="18" charset="0"/>
              </a:rPr>
              <a:t>SpanDB</a:t>
            </a:r>
            <a:r>
              <a:rPr lang="zh-CN" altLang="en-US" sz="1200" dirty="0">
                <a:latin typeface="Constantia" panose="02030602050306030303" pitchFamily="18" charset="0"/>
              </a:rPr>
              <a:t>采用并发的批量写入方式，更充分的利用</a:t>
            </a:r>
            <a:r>
              <a:rPr lang="en-US" altLang="zh-CN" sz="1200" dirty="0">
                <a:latin typeface="Constantia" panose="02030602050306030303" pitchFamily="18" charset="0"/>
              </a:rPr>
              <a:t>SSD</a:t>
            </a:r>
            <a:r>
              <a:rPr lang="zh-CN" altLang="en-US" sz="1200" dirty="0">
                <a:latin typeface="Constantia" panose="02030602050306030303" pitchFamily="18" charset="0"/>
              </a:rPr>
              <a:t>的性能</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90204" pitchFamily="34" charset="0"/>
              <a:buChar char="•"/>
            </a:pPr>
            <a:r>
              <a:rPr lang="zh-CN" sz="1200" dirty="0">
                <a:latin typeface="Constantia" panose="02030602050306030303" pitchFamily="18" charset="0"/>
              </a:rPr>
              <a:t>然后是</a:t>
            </a:r>
            <a:r>
              <a:rPr lang="en-US" altLang="zh-CN" sz="1200" dirty="0">
                <a:latin typeface="Constantia" panose="02030602050306030303" pitchFamily="18" charset="0"/>
              </a:rPr>
              <a:t>SpanDB</a:t>
            </a:r>
            <a:r>
              <a:rPr lang="zh-CN" altLang="en-US" sz="1200" dirty="0">
                <a:latin typeface="Constantia" panose="02030602050306030303" pitchFamily="18" charset="0"/>
              </a:rPr>
              <a:t>的</a:t>
            </a:r>
            <a:r>
              <a:rPr lang="en-US" altLang="zh-CN" sz="1200" dirty="0">
                <a:latin typeface="Constantia" panose="02030602050306030303" pitchFamily="18" charset="0"/>
              </a:rPr>
              <a:t>LSM-Tree</a:t>
            </a:r>
            <a:r>
              <a:rPr lang="zh-CN" altLang="en-US" sz="1200" dirty="0">
                <a:latin typeface="Constantia" panose="02030602050306030303" pitchFamily="18" charset="0"/>
              </a:rPr>
              <a:t>动态层级放置，他会根据当前的写压力来调节</a:t>
            </a:r>
            <a:r>
              <a:rPr lang="en-US" altLang="zh-CN" sz="1200" dirty="0">
                <a:latin typeface="Constantia" panose="02030602050306030303" pitchFamily="18" charset="0"/>
              </a:rPr>
              <a:t>SD</a:t>
            </a:r>
            <a:r>
              <a:rPr lang="zh-CN" altLang="en-US" sz="1200" dirty="0">
                <a:latin typeface="Constantia" panose="02030602050306030303" pitchFamily="18" charset="0"/>
              </a:rPr>
              <a:t>中存放的</a:t>
            </a:r>
            <a:r>
              <a:rPr lang="en-US" altLang="zh-CN" sz="1200" dirty="0">
                <a:latin typeface="Constantia" panose="02030602050306030303" pitchFamily="18" charset="0"/>
              </a:rPr>
              <a:t>LSM-tree</a:t>
            </a:r>
            <a:r>
              <a:rPr lang="zh-CN" altLang="en-US" sz="1200" dirty="0">
                <a:latin typeface="Constantia" panose="02030602050306030303" pitchFamily="18" charset="0"/>
              </a:rPr>
              <a:t>的</a:t>
            </a:r>
            <a:r>
              <a:rPr lang="en-US" altLang="zh-CN" sz="1200" dirty="0">
                <a:latin typeface="Constantia" panose="02030602050306030303" pitchFamily="18" charset="0"/>
              </a:rPr>
              <a:t>toplevel</a:t>
            </a:r>
            <a:r>
              <a:rPr lang="zh-CN" altLang="en-US" sz="1200" dirty="0">
                <a:latin typeface="Constantia" panose="02030602050306030303" pitchFamily="18" charset="0"/>
              </a:rPr>
              <a:t>，每次移动时并没有直接的去进行</a:t>
            </a:r>
            <a:r>
              <a:rPr lang="en-US" altLang="zh-CN" sz="1200" dirty="0">
                <a:latin typeface="Constantia" panose="02030602050306030303" pitchFamily="18" charset="0"/>
              </a:rPr>
              <a:t>SD</a:t>
            </a:r>
            <a:r>
              <a:rPr lang="zh-CN" altLang="en-US" sz="1200" dirty="0">
                <a:latin typeface="Constantia" panose="02030602050306030303" pitchFamily="18" charset="0"/>
              </a:rPr>
              <a:t>和</a:t>
            </a:r>
            <a:r>
              <a:rPr lang="en-US" altLang="zh-CN" sz="1200" dirty="0">
                <a:latin typeface="Constantia" panose="02030602050306030303" pitchFamily="18" charset="0"/>
              </a:rPr>
              <a:t>CD</a:t>
            </a:r>
            <a:r>
              <a:rPr lang="zh-CN" altLang="en-US" sz="1200" dirty="0">
                <a:latin typeface="Constantia" panose="02030602050306030303" pitchFamily="18" charset="0"/>
              </a:rPr>
              <a:t>间的数据迁移，而只是通过一个指针来重定向。</a:t>
            </a:r>
            <a:endParaRPr lang="zh-CN" altLang="en-US" sz="1200" dirty="0">
              <a:latin typeface="Constantia" panose="02030602050306030303" pitchFamily="18" charset="0"/>
            </a:endParaRPr>
          </a:p>
          <a:p>
            <a:pPr marL="171450" indent="-171450" algn="just">
              <a:spcAft>
                <a:spcPts val="1200"/>
              </a:spcAft>
              <a:buFont typeface="Arial" panose="020B0604020202090204" pitchFamily="34" charset="0"/>
              <a:buChar char="•"/>
            </a:pPr>
            <a:r>
              <a:rPr lang="zh-CN" altLang="en-US" sz="1200" dirty="0">
                <a:latin typeface="Constantia" panose="02030602050306030303" pitchFamily="18" charset="0"/>
              </a:rPr>
              <a:t>比如这个例子，当写压力变小时，</a:t>
            </a:r>
            <a:r>
              <a:rPr lang="en-US" altLang="zh-CN" sz="1200" dirty="0">
                <a:latin typeface="Constantia" panose="02030602050306030303" pitchFamily="18" charset="0"/>
              </a:rPr>
              <a:t>L2</a:t>
            </a:r>
            <a:r>
              <a:rPr lang="zh-CN" altLang="en-US" sz="1200" dirty="0">
                <a:latin typeface="Constantia" panose="02030602050306030303" pitchFamily="18" charset="0"/>
              </a:rPr>
              <a:t>从</a:t>
            </a:r>
            <a:r>
              <a:rPr lang="en-US" altLang="zh-CN" sz="1200" dirty="0">
                <a:latin typeface="Constantia" panose="02030602050306030303" pitchFamily="18" charset="0"/>
              </a:rPr>
              <a:t>CD</a:t>
            </a:r>
            <a:r>
              <a:rPr lang="zh-CN" altLang="en-US" sz="1200" dirty="0">
                <a:latin typeface="Constantia" panose="02030602050306030303" pitchFamily="18" charset="0"/>
              </a:rPr>
              <a:t>移动到</a:t>
            </a:r>
            <a:r>
              <a:rPr lang="en-US" altLang="zh-CN" sz="1200" dirty="0">
                <a:latin typeface="Constantia" panose="02030602050306030303" pitchFamily="18" charset="0"/>
              </a:rPr>
              <a:t>SD</a:t>
            </a:r>
            <a:r>
              <a:rPr lang="zh-CN" altLang="en-US" sz="1200" dirty="0">
                <a:latin typeface="Constantia" panose="02030602050306030303" pitchFamily="18" charset="0"/>
              </a:rPr>
              <a:t>中，但是这里只是新的</a:t>
            </a:r>
            <a:r>
              <a:rPr lang="en-US" altLang="zh-CN" sz="1200" dirty="0">
                <a:latin typeface="Constantia" panose="02030602050306030303" pitchFamily="18" charset="0"/>
              </a:rPr>
              <a:t>L2</a:t>
            </a:r>
            <a:r>
              <a:rPr lang="zh-CN" altLang="en-US" sz="1200" dirty="0">
                <a:latin typeface="Constantia" panose="02030602050306030303" pitchFamily="18" charset="0"/>
              </a:rPr>
              <a:t>的</a:t>
            </a:r>
            <a:r>
              <a:rPr lang="en-US" altLang="zh-CN" sz="1200" dirty="0">
                <a:latin typeface="Constantia" panose="02030602050306030303" pitchFamily="18" charset="0"/>
              </a:rPr>
              <a:t>SST</a:t>
            </a:r>
            <a:r>
              <a:rPr lang="zh-CN" altLang="en-US" sz="1200" dirty="0">
                <a:latin typeface="Constantia" panose="02030602050306030303" pitchFamily="18" charset="0"/>
              </a:rPr>
              <a:t>文件位置被制定到了</a:t>
            </a:r>
            <a:r>
              <a:rPr lang="en-US" altLang="zh-CN" sz="1200" dirty="0">
                <a:latin typeface="Constantia" panose="02030602050306030303" pitchFamily="18" charset="0"/>
              </a:rPr>
              <a:t>SD</a:t>
            </a:r>
            <a:r>
              <a:rPr lang="zh-CN" altLang="en-US" sz="1200" dirty="0">
                <a:latin typeface="Constantia" panose="02030602050306030303" pitchFamily="18" charset="0"/>
              </a:rPr>
              <a:t>，旧的数据仍然在</a:t>
            </a:r>
            <a:r>
              <a:rPr lang="en-US" altLang="zh-CN" sz="1200" dirty="0">
                <a:latin typeface="Constantia" panose="02030602050306030303" pitchFamily="18" charset="0"/>
              </a:rPr>
              <a:t>CD</a:t>
            </a:r>
            <a:r>
              <a:rPr lang="zh-CN" altLang="en-US" sz="1200" dirty="0">
                <a:latin typeface="Constantia" panose="02030602050306030303" pitchFamily="18" charset="0"/>
              </a:rPr>
              <a:t>中。</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9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9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9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9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image" Target="../media/image1.GIF"/></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tags" Target="../tags/tag64.xml"/><Relationship Id="rId2" Type="http://schemas.openxmlformats.org/officeDocument/2006/relationships/image" Target="../media/image12.png"/><Relationship Id="rId1" Type="http://schemas.openxmlformats.org/officeDocument/2006/relationships/image" Target="../media/image1.GI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1.GIF"/><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1.GIF"/><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GI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矩形 9"/>
          <p:cNvSpPr/>
          <p:nvPr/>
        </p:nvSpPr>
        <p:spPr>
          <a:xfrm>
            <a:off x="0" y="653669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778E0FAC-9B20-4140-9DA2-49AC0C0D3756}"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0" name="矩形 19"/>
          <p:cNvSpPr/>
          <p:nvPr/>
        </p:nvSpPr>
        <p:spPr>
          <a:xfrm>
            <a:off x="8811641" y="4985908"/>
            <a:ext cx="3102610" cy="829945"/>
          </a:xfrm>
          <a:prstGeom prst="rect">
            <a:avLst/>
          </a:prstGeom>
        </p:spPr>
        <p:txBody>
          <a:bodyPr wrap="none">
            <a:spAutoFit/>
          </a:bodyPr>
          <a:lstStyle/>
          <a:p>
            <a:pPr algn="l"/>
            <a:r>
              <a:rPr lang="zh-CN" altLang="en-US" sz="2400" b="1" dirty="0">
                <a:solidFill>
                  <a:srgbClr val="4747BA"/>
                </a:solidFill>
                <a:latin typeface="+mn-ea"/>
                <a:cs typeface="+mn-ea"/>
              </a:rPr>
              <a:t>姓名： 韩耀东</a:t>
            </a:r>
            <a:endParaRPr lang="zh-CN" altLang="en-US" sz="2400" b="1" dirty="0">
              <a:solidFill>
                <a:srgbClr val="4747BA"/>
              </a:solidFill>
              <a:latin typeface="+mn-ea"/>
              <a:cs typeface="+mn-ea"/>
            </a:endParaRPr>
          </a:p>
          <a:p>
            <a:pPr algn="l"/>
            <a:r>
              <a:rPr lang="zh-CN" altLang="en-US" sz="2400" b="1" dirty="0">
                <a:solidFill>
                  <a:srgbClr val="4747BA"/>
                </a:solidFill>
                <a:latin typeface="+mn-ea"/>
                <a:cs typeface="+mn-ea"/>
                <a:sym typeface="+mn-ea"/>
              </a:rPr>
              <a:t>学号：</a:t>
            </a:r>
            <a:r>
              <a:rPr lang="en-US" altLang="zh-CN" sz="2400" b="1" dirty="0">
                <a:solidFill>
                  <a:srgbClr val="4747BA"/>
                </a:solidFill>
                <a:latin typeface="+mn-ea"/>
                <a:cs typeface="+mn-ea"/>
                <a:sym typeface="+mn-ea"/>
              </a:rPr>
              <a:t>M202173490</a:t>
            </a:r>
            <a:endParaRPr lang="zh-CN" altLang="en-US" sz="2400" b="1" dirty="0">
              <a:solidFill>
                <a:srgbClr val="4747BA"/>
              </a:solidFill>
              <a:latin typeface="+mn-ea"/>
              <a:cs typeface="+mn-ea"/>
            </a:endParaRPr>
          </a:p>
        </p:txBody>
      </p:sp>
      <p:sp>
        <p:nvSpPr>
          <p:cNvPr id="16"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dirty="0" err="1">
                <a:solidFill>
                  <a:schemeClr val="bg1"/>
                </a:solidFill>
                <a:latin typeface="Constantia" panose="02030602050306030303" pitchFamily="18" charset="0"/>
              </a:rPr>
              <a:t>Yaodong</a:t>
            </a:r>
            <a:r>
              <a:rPr lang="en-US" altLang="zh-CN" sz="1400" b="1" dirty="0">
                <a:solidFill>
                  <a:schemeClr val="bg1"/>
                </a:solidFill>
                <a:latin typeface="Constantia" panose="02030602050306030303" pitchFamily="18" charset="0"/>
              </a:rPr>
              <a:t> Han| HUST</a:t>
            </a:r>
            <a:endParaRPr lang="zh-CN" altLang="en-US" sz="1400" b="1" dirty="0">
              <a:solidFill>
                <a:schemeClr val="bg1"/>
              </a:solidFill>
              <a:latin typeface="Constantia" panose="02030602050306030303" pitchFamily="18" charset="0"/>
            </a:endParaRPr>
          </a:p>
        </p:txBody>
      </p:sp>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13" name="矩形 12"/>
          <p:cNvSpPr/>
          <p:nvPr/>
        </p:nvSpPr>
        <p:spPr>
          <a:xfrm>
            <a:off x="1314292" y="1537427"/>
            <a:ext cx="10084106" cy="1076325"/>
          </a:xfrm>
          <a:prstGeom prst="rect">
            <a:avLst/>
          </a:prstGeom>
        </p:spPr>
        <p:txBody>
          <a:bodyPr wrap="square">
            <a:spAutoFit/>
          </a:bodyPr>
          <a:lstStyle/>
          <a:p>
            <a:pPr algn="ctr"/>
            <a:r>
              <a:rPr lang="en-US" altLang="zh-CN" sz="3200" b="1" dirty="0">
                <a:solidFill>
                  <a:srgbClr val="4747BA"/>
                </a:solidFill>
                <a:latin typeface="Corbel" panose="020B0503020204020204" charset="0"/>
                <a:ea typeface="微软雅黑" panose="020B0503020204020204" pitchFamily="34" charset="-122"/>
                <a:cs typeface="Corbel" panose="020B0503020204020204" charset="0"/>
              </a:rPr>
              <a:t>SpanDB—A Fast, Cost-Effective LSM-tree Based KV Store on Hybrid</a:t>
            </a:r>
            <a:endParaRPr lang="en-US" altLang="zh-CN" sz="3200" b="1" dirty="0">
              <a:solidFill>
                <a:srgbClr val="4747BA"/>
              </a:solidFill>
              <a:latin typeface="Corbel" panose="020B0503020204020204" charset="0"/>
              <a:ea typeface="微软雅黑" panose="020B0503020204020204" pitchFamily="34" charset="-122"/>
              <a:cs typeface="Corbel" panose="020B0503020204020204" charset="0"/>
            </a:endParaRPr>
          </a:p>
        </p:txBody>
      </p:sp>
      <p:sp>
        <p:nvSpPr>
          <p:cNvPr id="2" name="矩形 1"/>
          <p:cNvSpPr/>
          <p:nvPr/>
        </p:nvSpPr>
        <p:spPr>
          <a:xfrm>
            <a:off x="1648937" y="2773772"/>
            <a:ext cx="10084106" cy="521970"/>
          </a:xfrm>
          <a:prstGeom prst="rect">
            <a:avLst/>
          </a:prstGeom>
        </p:spPr>
        <p:txBody>
          <a:bodyPr wrap="square">
            <a:spAutoFit/>
          </a:bodyPr>
          <a:p>
            <a:pPr algn="ct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 SpanDB: </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一种快速、经济的基于</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LSM</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树的混合</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KV</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存储</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hk"/>
          <p:cNvPicPr>
            <a:picLocks noChangeAspect="1"/>
          </p:cNvPicPr>
          <p:nvPr/>
        </p:nvPicPr>
        <p:blipFill>
          <a:blip r:embed="rId1"/>
          <a:stretch>
            <a:fillRect/>
          </a:stretch>
        </p:blipFill>
        <p:spPr>
          <a:xfrm>
            <a:off x="11019155" y="104140"/>
            <a:ext cx="845820" cy="633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zh-CN" altLang="en-US" sz="3200" b="1" dirty="0">
                <a:solidFill>
                  <a:srgbClr val="4747BA"/>
                </a:solidFill>
                <a:latin typeface="+mn-ea"/>
                <a:cs typeface="Corbel" panose="020B0503020204020204" charset="0"/>
              </a:rPr>
              <a:t>实验设置</a:t>
            </a:r>
            <a:endParaRPr lang="zh-CN" altLang="en-US" sz="3200" b="1" dirty="0">
              <a:solidFill>
                <a:srgbClr val="4747BA"/>
              </a:solidFill>
              <a:latin typeface="+mn-ea"/>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sp>
        <p:nvSpPr>
          <p:cNvPr id="2" name="文本框 1"/>
          <p:cNvSpPr txBox="1"/>
          <p:nvPr/>
        </p:nvSpPr>
        <p:spPr>
          <a:xfrm>
            <a:off x="629920" y="1280795"/>
            <a:ext cx="7263130" cy="4473575"/>
          </a:xfrm>
          <a:prstGeom prst="rect">
            <a:avLst/>
          </a:prstGeom>
          <a:noFill/>
        </p:spPr>
        <p:txBody>
          <a:bodyPr wrap="none" rtlCol="0">
            <a:spAutoFit/>
          </a:bodyPr>
          <a:p>
            <a:pPr marL="285750" indent="-285750">
              <a:lnSpc>
                <a:spcPct val="130000"/>
              </a:lnSpc>
              <a:buFont typeface="Wingdings" panose="05000000000000000000" charset="0"/>
              <a:buChar char="p"/>
            </a:pPr>
            <a:r>
              <a:rPr lang="zh-CN" altLang="en-US"/>
              <a:t>硬件</a:t>
            </a:r>
            <a:endParaRPr lang="zh-CN" altLang="en-US"/>
          </a:p>
          <a:p>
            <a:pPr marL="742950" lvl="1" indent="-285750">
              <a:lnSpc>
                <a:spcPct val="110000"/>
              </a:lnSpc>
              <a:buFont typeface="Wingdings" panose="05000000000000000000" charset="0"/>
              <a:buChar char="p"/>
            </a:pPr>
            <a:r>
              <a:rPr lang="zh-CN" altLang="en-US" sz="1600"/>
              <a:t>两个</a:t>
            </a:r>
            <a:r>
              <a:rPr lang="en-US" altLang="zh-CN" sz="1600"/>
              <a:t>20</a:t>
            </a:r>
            <a:r>
              <a:rPr lang="zh-CN" altLang="en-US" sz="1600"/>
              <a:t>核的</a:t>
            </a:r>
            <a:r>
              <a:rPr lang="en-US" altLang="zh-CN" sz="1600"/>
              <a:t>CPU</a:t>
            </a:r>
            <a:r>
              <a:rPr lang="zh-CN" altLang="en-US" sz="1600"/>
              <a:t>，</a:t>
            </a:r>
            <a:r>
              <a:rPr lang="en-US" altLang="zh-CN" sz="1600"/>
              <a:t>256GB</a:t>
            </a:r>
            <a:r>
              <a:rPr lang="zh-CN" altLang="en-US" sz="1600"/>
              <a:t>内存</a:t>
            </a:r>
            <a:endParaRPr lang="zh-CN" altLang="en-US" sz="1600"/>
          </a:p>
          <a:p>
            <a:pPr marL="742950" lvl="1" indent="-285750">
              <a:lnSpc>
                <a:spcPct val="110000"/>
              </a:lnSpc>
              <a:buFont typeface="Wingdings" panose="05000000000000000000" charset="0"/>
              <a:buChar char="p"/>
            </a:pPr>
            <a:r>
              <a:rPr lang="en-US" altLang="zh-CN" sz="1600"/>
              <a:t>4</a:t>
            </a:r>
            <a:r>
              <a:rPr lang="zh-CN" altLang="en-US" sz="1600"/>
              <a:t>种类型的数据中心存储设备</a:t>
            </a:r>
            <a:endParaRPr lang="zh-CN" altLang="en-US" sz="1600"/>
          </a:p>
          <a:p>
            <a:pPr lvl="1" indent="0">
              <a:lnSpc>
                <a:spcPct val="110000"/>
              </a:lnSpc>
              <a:buFont typeface="Wingdings" panose="05000000000000000000" charset="0"/>
              <a:buNone/>
            </a:pPr>
            <a:endParaRPr lang="zh-CN" altLang="en-US" sz="1600"/>
          </a:p>
          <a:p>
            <a:pPr marL="285750" indent="-285750">
              <a:lnSpc>
                <a:spcPct val="110000"/>
              </a:lnSpc>
              <a:buFont typeface="Wingdings" panose="05000000000000000000" charset="0"/>
              <a:buChar char="p"/>
            </a:pPr>
            <a:endParaRPr lang="zh-CN" altLang="en-US"/>
          </a:p>
          <a:p>
            <a:pPr marL="285750" indent="-285750">
              <a:lnSpc>
                <a:spcPct val="110000"/>
              </a:lnSpc>
              <a:buFont typeface="Wingdings" panose="05000000000000000000" charset="0"/>
              <a:buChar char="p"/>
            </a:pPr>
            <a:endParaRPr lang="zh-CN" altLang="en-US"/>
          </a:p>
          <a:p>
            <a:pPr marL="285750" indent="-285750">
              <a:lnSpc>
                <a:spcPct val="110000"/>
              </a:lnSpc>
              <a:buFont typeface="Wingdings" panose="05000000000000000000" charset="0"/>
              <a:buChar char="p"/>
            </a:pPr>
            <a:endParaRPr lang="zh-CN" altLang="en-US"/>
          </a:p>
          <a:p>
            <a:pPr marL="285750" indent="-285750">
              <a:lnSpc>
                <a:spcPct val="110000"/>
              </a:lnSpc>
              <a:buFont typeface="Wingdings" panose="05000000000000000000" charset="0"/>
              <a:buChar char="p"/>
            </a:pPr>
            <a:endParaRPr lang="zh-CN" altLang="en-US"/>
          </a:p>
          <a:p>
            <a:pPr marL="285750" indent="-285750">
              <a:lnSpc>
                <a:spcPct val="110000"/>
              </a:lnSpc>
              <a:buFont typeface="Wingdings" panose="05000000000000000000" charset="0"/>
              <a:buChar char="p"/>
            </a:pPr>
            <a:endParaRPr lang="zh-CN" altLang="en-US"/>
          </a:p>
          <a:p>
            <a:pPr marL="285750" indent="-285750">
              <a:lnSpc>
                <a:spcPct val="110000"/>
              </a:lnSpc>
              <a:buFont typeface="Wingdings" panose="05000000000000000000" charset="0"/>
              <a:buChar char="p"/>
            </a:pPr>
            <a:endParaRPr lang="zh-CN" altLang="en-US"/>
          </a:p>
          <a:p>
            <a:pPr marL="285750" indent="-285750">
              <a:lnSpc>
                <a:spcPct val="110000"/>
              </a:lnSpc>
              <a:buFont typeface="Wingdings" panose="05000000000000000000" charset="0"/>
              <a:buChar char="p"/>
            </a:pPr>
            <a:endParaRPr lang="zh-CN" altLang="en-US"/>
          </a:p>
          <a:p>
            <a:pPr marL="285750" indent="-285750">
              <a:lnSpc>
                <a:spcPct val="130000"/>
              </a:lnSpc>
              <a:buFont typeface="Wingdings" panose="05000000000000000000" charset="0"/>
              <a:buChar char="p"/>
            </a:pPr>
            <a:r>
              <a:rPr lang="zh-CN" altLang="en-US"/>
              <a:t>工作负载：</a:t>
            </a:r>
            <a:r>
              <a:rPr lang="en-US" altLang="zh-CN" b="1"/>
              <a:t>YCSB </a:t>
            </a:r>
            <a:r>
              <a:rPr lang="zh-CN" altLang="en-US"/>
              <a:t>和</a:t>
            </a:r>
            <a:r>
              <a:rPr lang="en-US" altLang="zh-CN"/>
              <a:t> </a:t>
            </a:r>
            <a:r>
              <a:rPr lang="en-US" altLang="zh-CN" b="1"/>
              <a:t>LinkBench</a:t>
            </a:r>
            <a:endParaRPr lang="en-US" altLang="zh-CN"/>
          </a:p>
          <a:p>
            <a:pPr marL="285750" indent="-285750">
              <a:lnSpc>
                <a:spcPct val="130000"/>
              </a:lnSpc>
              <a:buFont typeface="Wingdings" panose="05000000000000000000" charset="0"/>
              <a:buChar char="p"/>
            </a:pPr>
            <a:r>
              <a:rPr lang="zh-CN" altLang="en-US"/>
              <a:t>参照：</a:t>
            </a:r>
            <a:r>
              <a:rPr lang="en-US" altLang="zh-CN" b="1">
                <a:solidFill>
                  <a:schemeClr val="accent1">
                    <a:lumMod val="75000"/>
                  </a:schemeClr>
                </a:solidFill>
              </a:rPr>
              <a:t>RocksDB</a:t>
            </a:r>
            <a:r>
              <a:rPr lang="en-US" altLang="zh-CN"/>
              <a:t>(v6.5.1)</a:t>
            </a:r>
            <a:r>
              <a:rPr lang="zh-CN" altLang="en-US"/>
              <a:t>，</a:t>
            </a:r>
            <a:r>
              <a:rPr lang="en-US" altLang="zh-CN" b="1">
                <a:solidFill>
                  <a:schemeClr val="accent1">
                    <a:lumMod val="75000"/>
                  </a:schemeClr>
                </a:solidFill>
              </a:rPr>
              <a:t>KVell</a:t>
            </a:r>
            <a:r>
              <a:rPr lang="en-US" altLang="zh-CN"/>
              <a:t>[SOSP’19], and </a:t>
            </a:r>
            <a:r>
              <a:rPr lang="en-US" altLang="zh-CN" b="1">
                <a:solidFill>
                  <a:schemeClr val="accent1">
                    <a:lumMod val="75000"/>
                  </a:schemeClr>
                </a:solidFill>
              </a:rPr>
              <a:t>RocksDB-BlobFS</a:t>
            </a:r>
            <a:endParaRPr lang="en-US" altLang="zh-CN"/>
          </a:p>
          <a:p>
            <a:pPr marL="285750" indent="-285750">
              <a:lnSpc>
                <a:spcPct val="130000"/>
              </a:lnSpc>
              <a:buFont typeface="Wingdings" panose="05000000000000000000" charset="0"/>
              <a:buChar char="p"/>
            </a:pPr>
            <a:r>
              <a:rPr lang="zh-CN" altLang="en-US"/>
              <a:t>数据库大小：主要为</a:t>
            </a:r>
            <a:r>
              <a:rPr lang="en-US" altLang="zh-CN" b="1"/>
              <a:t>512GB</a:t>
            </a:r>
            <a:r>
              <a:rPr lang="zh-CN" altLang="en-US"/>
              <a:t>，最高</a:t>
            </a:r>
            <a:r>
              <a:rPr lang="en-US" altLang="zh-CN" b="1"/>
              <a:t>2TB</a:t>
            </a:r>
            <a:endParaRPr lang="en-US" altLang="zh-CN" b="1"/>
          </a:p>
        </p:txBody>
      </p:sp>
      <p:graphicFrame>
        <p:nvGraphicFramePr>
          <p:cNvPr id="5" name="表格 4"/>
          <p:cNvGraphicFramePr/>
          <p:nvPr>
            <p:custDataLst>
              <p:tags r:id="rId2"/>
            </p:custDataLst>
          </p:nvPr>
        </p:nvGraphicFramePr>
        <p:xfrm>
          <a:off x="836930" y="2283460"/>
          <a:ext cx="10782935" cy="2314575"/>
        </p:xfrm>
        <a:graphic>
          <a:graphicData uri="http://schemas.openxmlformats.org/drawingml/2006/table">
            <a:tbl>
              <a:tblPr firstRow="1" bandRow="1">
                <a:tableStyleId>{8A107856-5554-42FB-B03E-39F5DBC370BA}</a:tableStyleId>
              </a:tblPr>
              <a:tblGrid>
                <a:gridCol w="789940"/>
                <a:gridCol w="3259455"/>
                <a:gridCol w="1342390"/>
                <a:gridCol w="1797050"/>
                <a:gridCol w="1797050"/>
                <a:gridCol w="1797050"/>
              </a:tblGrid>
              <a:tr h="642620">
                <a:tc>
                  <a:txBody>
                    <a:bodyPr/>
                    <a:p>
                      <a:pPr algn="ctr">
                        <a:buNone/>
                      </a:pPr>
                      <a:r>
                        <a:rPr lang="en-US" altLang="zh-CN"/>
                        <a:t>ID</a:t>
                      </a:r>
                      <a:endParaRPr lang="en-US" altLang="zh-CN"/>
                    </a:p>
                  </a:txBody>
                  <a:tcPr anchor="ctr" anchorCtr="0"/>
                </a:tc>
                <a:tc>
                  <a:txBody>
                    <a:bodyPr/>
                    <a:p>
                      <a:pPr algn="ctr">
                        <a:buNone/>
                      </a:pPr>
                      <a:r>
                        <a:rPr lang="en-US" altLang="zh-CN"/>
                        <a:t>Model</a:t>
                      </a:r>
                      <a:endParaRPr lang="en-US" altLang="zh-CN"/>
                    </a:p>
                  </a:txBody>
                  <a:tcPr anchor="ctr" anchorCtr="0"/>
                </a:tc>
                <a:tc>
                  <a:txBody>
                    <a:bodyPr/>
                    <a:p>
                      <a:pPr algn="ctr">
                        <a:buNone/>
                      </a:pPr>
                      <a:r>
                        <a:rPr lang="en-US" altLang="zh-CN"/>
                        <a:t>Capacity</a:t>
                      </a:r>
                      <a:endParaRPr lang="en-US" altLang="zh-CN"/>
                    </a:p>
                  </a:txBody>
                  <a:tcPr anchor="ctr" anchorCtr="0"/>
                </a:tc>
                <a:tc>
                  <a:txBody>
                    <a:bodyPr/>
                    <a:p>
                      <a:pPr algn="ctr">
                        <a:buNone/>
                      </a:pPr>
                      <a:r>
                        <a:rPr lang="en-US" altLang="zh-CN"/>
                        <a:t>Price</a:t>
                      </a:r>
                      <a:endParaRPr lang="en-US" altLang="zh-CN"/>
                    </a:p>
                  </a:txBody>
                  <a:tcPr anchor="ctr" anchorCtr="0"/>
                </a:tc>
                <a:tc>
                  <a:txBody>
                    <a:bodyPr/>
                    <a:p>
                      <a:pPr algn="ctr">
                        <a:buNone/>
                      </a:pPr>
                      <a:r>
                        <a:rPr lang="en-US" altLang="zh-CN"/>
                        <a:t>Seq. write bandwidth</a:t>
                      </a:r>
                      <a:endParaRPr lang="en-US" altLang="zh-CN"/>
                    </a:p>
                  </a:txBody>
                  <a:tcPr anchor="ctr" anchorCtr="0"/>
                </a:tc>
                <a:tc>
                  <a:txBody>
                    <a:bodyPr/>
                    <a:p>
                      <a:pPr algn="ctr">
                        <a:buNone/>
                      </a:pPr>
                      <a:r>
                        <a:rPr lang="en-US" altLang="zh-CN"/>
                        <a:t>Write latency</a:t>
                      </a:r>
                      <a:endParaRPr lang="en-US" altLang="zh-CN"/>
                    </a:p>
                  </a:txBody>
                  <a:tcPr anchor="ctr" anchorCtr="0"/>
                </a:tc>
              </a:tr>
              <a:tr h="382270">
                <a:tc>
                  <a:txBody>
                    <a:bodyPr/>
                    <a:p>
                      <a:pPr algn="ctr">
                        <a:buNone/>
                      </a:pPr>
                      <a:r>
                        <a:rPr lang="en-US" altLang="zh-CN"/>
                        <a:t>S</a:t>
                      </a:r>
                      <a:endParaRPr lang="en-US" altLang="zh-CN"/>
                    </a:p>
                  </a:txBody>
                  <a:tcPr anchor="ctr" anchorCtr="0"/>
                </a:tc>
                <a:tc>
                  <a:txBody>
                    <a:bodyPr/>
                    <a:p>
                      <a:pPr algn="ctr">
                        <a:buNone/>
                      </a:pPr>
                      <a:r>
                        <a:rPr lang="en-US" altLang="zh-CN"/>
                        <a:t>Intel S4510(SATA)</a:t>
                      </a:r>
                      <a:endParaRPr lang="en-US" altLang="zh-CN"/>
                    </a:p>
                  </a:txBody>
                  <a:tcPr anchor="ctr" anchorCtr="0"/>
                </a:tc>
                <a:tc>
                  <a:txBody>
                    <a:bodyPr/>
                    <a:p>
                      <a:pPr algn="ctr">
                        <a:buNone/>
                      </a:pPr>
                      <a:r>
                        <a:rPr lang="en-US" altLang="zh-CN"/>
                        <a:t>960GB</a:t>
                      </a:r>
                      <a:endParaRPr lang="en-US" altLang="zh-CN"/>
                    </a:p>
                  </a:txBody>
                  <a:tcPr anchor="ctr" anchorCtr="0"/>
                </a:tc>
                <a:tc>
                  <a:txBody>
                    <a:bodyPr/>
                    <a:p>
                      <a:pPr algn="ctr">
                        <a:buNone/>
                      </a:pPr>
                      <a:r>
                        <a:rPr lang="en-US" altLang="zh-CN"/>
                        <a:t>0.26 $/GB</a:t>
                      </a:r>
                      <a:endParaRPr lang="en-US" altLang="zh-CN"/>
                    </a:p>
                  </a:txBody>
                  <a:tcPr anchor="ctr" anchorCtr="0"/>
                </a:tc>
                <a:tc>
                  <a:txBody>
                    <a:bodyPr/>
                    <a:p>
                      <a:pPr algn="ctr">
                        <a:buNone/>
                      </a:pPr>
                      <a:r>
                        <a:rPr lang="en-US" altLang="zh-CN"/>
                        <a:t>510 MB/s</a:t>
                      </a:r>
                      <a:endParaRPr lang="en-US" altLang="zh-CN"/>
                    </a:p>
                  </a:txBody>
                  <a:tcPr anchor="ctr" anchorCtr="0"/>
                </a:tc>
                <a:tc>
                  <a:txBody>
                    <a:bodyPr/>
                    <a:p>
                      <a:pPr algn="ctr">
                        <a:buNone/>
                      </a:pPr>
                      <a:r>
                        <a:rPr lang="en-US" altLang="zh-CN" b="1"/>
                        <a:t>37 us</a:t>
                      </a:r>
                      <a:endParaRPr lang="en-US" altLang="zh-CN" b="1"/>
                    </a:p>
                  </a:txBody>
                  <a:tcPr anchor="ctr" anchorCtr="0"/>
                </a:tc>
              </a:tr>
              <a:tr h="382905">
                <a:tc>
                  <a:txBody>
                    <a:bodyPr/>
                    <a:p>
                      <a:pPr algn="ctr">
                        <a:buNone/>
                      </a:pPr>
                      <a:r>
                        <a:rPr lang="en-US" altLang="zh-CN"/>
                        <a:t>N1</a:t>
                      </a:r>
                      <a:endParaRPr lang="en-US" altLang="zh-CN"/>
                    </a:p>
                  </a:txBody>
                  <a:tcPr anchor="ctr" anchorCtr="0"/>
                </a:tc>
                <a:tc>
                  <a:txBody>
                    <a:bodyPr/>
                    <a:p>
                      <a:pPr algn="ctr">
                        <a:buNone/>
                      </a:pPr>
                      <a:r>
                        <a:rPr lang="en-US" altLang="zh-CN"/>
                        <a:t>Intel P4510(NVMe)</a:t>
                      </a:r>
                      <a:endParaRPr lang="en-US" altLang="zh-CN"/>
                    </a:p>
                  </a:txBody>
                  <a:tcPr anchor="ctr" anchorCtr="0"/>
                </a:tc>
                <a:tc>
                  <a:txBody>
                    <a:bodyPr/>
                    <a:p>
                      <a:pPr algn="ctr">
                        <a:buNone/>
                      </a:pPr>
                      <a:r>
                        <a:rPr lang="en-US" altLang="zh-CN"/>
                        <a:t>4.0TB</a:t>
                      </a:r>
                      <a:endParaRPr lang="en-US" altLang="zh-CN"/>
                    </a:p>
                  </a:txBody>
                  <a:tcPr anchor="ctr" anchorCtr="0"/>
                </a:tc>
                <a:tc>
                  <a:txBody>
                    <a:bodyPr/>
                    <a:p>
                      <a:pPr algn="ctr">
                        <a:buNone/>
                      </a:pPr>
                      <a:r>
                        <a:rPr lang="en-US" altLang="zh-CN"/>
                        <a:t>0.25 $/GB</a:t>
                      </a:r>
                      <a:endParaRPr lang="en-US" altLang="zh-CN"/>
                    </a:p>
                  </a:txBody>
                  <a:tcPr anchor="ctr" anchorCtr="0"/>
                </a:tc>
                <a:tc>
                  <a:txBody>
                    <a:bodyPr/>
                    <a:p>
                      <a:pPr algn="ctr">
                        <a:buNone/>
                      </a:pPr>
                      <a:r>
                        <a:rPr lang="en-US" altLang="zh-CN" sz="1800"/>
                        <a:t>2900 MB/s</a:t>
                      </a:r>
                      <a:endParaRPr lang="en-US" altLang="zh-CN" sz="1800"/>
                    </a:p>
                  </a:txBody>
                  <a:tcPr anchor="ctr" anchorCtr="0"/>
                </a:tc>
                <a:tc>
                  <a:txBody>
                    <a:bodyPr/>
                    <a:p>
                      <a:pPr algn="ctr">
                        <a:buNone/>
                      </a:pPr>
                      <a:r>
                        <a:rPr lang="en-US" altLang="zh-CN" sz="1800" b="1"/>
                        <a:t>18 us</a:t>
                      </a:r>
                      <a:endParaRPr lang="en-US" altLang="zh-CN" sz="1800" b="1"/>
                    </a:p>
                  </a:txBody>
                  <a:tcPr anchor="ctr" anchorCtr="0"/>
                </a:tc>
              </a:tr>
              <a:tr h="382270">
                <a:tc>
                  <a:txBody>
                    <a:bodyPr/>
                    <a:p>
                      <a:pPr algn="ctr">
                        <a:buNone/>
                      </a:pPr>
                      <a:r>
                        <a:rPr lang="en-US" altLang="zh-CN"/>
                        <a:t>N2</a:t>
                      </a:r>
                      <a:endParaRPr lang="en-US" altLang="zh-CN"/>
                    </a:p>
                  </a:txBody>
                  <a:tcPr anchor="ctr" anchorCtr="0"/>
                </a:tc>
                <a:tc>
                  <a:txBody>
                    <a:bodyPr/>
                    <a:p>
                      <a:pPr algn="ctr">
                        <a:buNone/>
                      </a:pPr>
                      <a:r>
                        <a:rPr lang="en-US" altLang="zh-CN"/>
                        <a:t>Intel 4510(NVMe)</a:t>
                      </a:r>
                      <a:endParaRPr lang="en-US" altLang="zh-CN"/>
                    </a:p>
                  </a:txBody>
                  <a:tcPr anchor="ctr" anchorCtr="0"/>
                </a:tc>
                <a:tc>
                  <a:txBody>
                    <a:bodyPr/>
                    <a:p>
                      <a:pPr algn="ctr">
                        <a:buNone/>
                      </a:pPr>
                      <a:r>
                        <a:rPr lang="en-US" altLang="zh-CN"/>
                        <a:t>1.6TB</a:t>
                      </a:r>
                      <a:endParaRPr lang="en-US" altLang="zh-CN"/>
                    </a:p>
                  </a:txBody>
                  <a:tcPr anchor="ctr" anchorCtr="0"/>
                </a:tc>
                <a:tc>
                  <a:txBody>
                    <a:bodyPr/>
                    <a:p>
                      <a:pPr algn="ctr">
                        <a:buNone/>
                      </a:pPr>
                      <a:r>
                        <a:rPr lang="en-US" altLang="zh-CN"/>
                        <a:t>0.40 $/GB</a:t>
                      </a:r>
                      <a:endParaRPr lang="en-US" altLang="zh-CN"/>
                    </a:p>
                  </a:txBody>
                  <a:tcPr anchor="ctr" anchorCtr="0"/>
                </a:tc>
                <a:tc>
                  <a:txBody>
                    <a:bodyPr/>
                    <a:p>
                      <a:pPr algn="ctr">
                        <a:buNone/>
                      </a:pPr>
                      <a:r>
                        <a:rPr lang="en-US" altLang="zh-CN" sz="1800"/>
                        <a:t>2080 MB/s</a:t>
                      </a:r>
                      <a:endParaRPr lang="en-US" altLang="zh-CN" sz="1800"/>
                    </a:p>
                  </a:txBody>
                  <a:tcPr anchor="ctr" anchorCtr="0"/>
                </a:tc>
                <a:tc>
                  <a:txBody>
                    <a:bodyPr/>
                    <a:p>
                      <a:pPr algn="ctr">
                        <a:buNone/>
                      </a:pPr>
                      <a:r>
                        <a:rPr lang="en-US" altLang="zh-CN" sz="1800" b="1"/>
                        <a:t>18 us</a:t>
                      </a:r>
                      <a:endParaRPr lang="en-US" altLang="zh-CN" sz="1800" b="1"/>
                    </a:p>
                  </a:txBody>
                  <a:tcPr anchor="ctr" anchorCtr="0"/>
                </a:tc>
              </a:tr>
              <a:tr h="381600">
                <a:tc>
                  <a:txBody>
                    <a:bodyPr/>
                    <a:p>
                      <a:pPr algn="ctr">
                        <a:buNone/>
                      </a:pPr>
                      <a:r>
                        <a:rPr lang="en-US" altLang="zh-CN"/>
                        <a:t>O</a:t>
                      </a:r>
                      <a:endParaRPr lang="en-US" altLang="zh-CN"/>
                    </a:p>
                  </a:txBody>
                  <a:tcPr anchor="ctr" anchorCtr="0"/>
                </a:tc>
                <a:tc>
                  <a:txBody>
                    <a:bodyPr/>
                    <a:p>
                      <a:pPr algn="ctr">
                        <a:buNone/>
                      </a:pPr>
                      <a:r>
                        <a:rPr lang="en-US" altLang="zh-CN"/>
                        <a:t>Intel Optane P4800X(NVMe)</a:t>
                      </a:r>
                      <a:endParaRPr lang="en-US" altLang="zh-CN"/>
                    </a:p>
                  </a:txBody>
                  <a:tcPr anchor="ctr" anchorCtr="0"/>
                </a:tc>
                <a:tc>
                  <a:txBody>
                    <a:bodyPr/>
                    <a:p>
                      <a:pPr algn="ctr">
                        <a:buNone/>
                      </a:pPr>
                      <a:r>
                        <a:rPr lang="en-US" altLang="zh-CN"/>
                        <a:t>375GB</a:t>
                      </a:r>
                      <a:endParaRPr lang="en-US" altLang="zh-CN"/>
                    </a:p>
                  </a:txBody>
                  <a:tcPr anchor="ctr" anchorCtr="0"/>
                </a:tc>
                <a:tc>
                  <a:txBody>
                    <a:bodyPr/>
                    <a:p>
                      <a:pPr algn="ctr">
                        <a:buNone/>
                      </a:pPr>
                      <a:r>
                        <a:rPr lang="en-US" altLang="zh-CN"/>
                        <a:t>3.25 $/GB</a:t>
                      </a:r>
                      <a:endParaRPr lang="en-US" altLang="zh-CN"/>
                    </a:p>
                  </a:txBody>
                  <a:tcPr anchor="ctr" anchorCtr="0"/>
                </a:tc>
                <a:tc>
                  <a:txBody>
                    <a:bodyPr/>
                    <a:p>
                      <a:pPr algn="ctr">
                        <a:buNone/>
                      </a:pPr>
                      <a:r>
                        <a:rPr lang="en-US" altLang="zh-CN" sz="1800"/>
                        <a:t>2000 MB/s</a:t>
                      </a:r>
                      <a:endParaRPr lang="en-US" altLang="zh-CN" sz="1800"/>
                    </a:p>
                  </a:txBody>
                  <a:tcPr anchor="ctr" anchorCtr="0"/>
                </a:tc>
                <a:tc>
                  <a:txBody>
                    <a:bodyPr/>
                    <a:p>
                      <a:pPr algn="ctr">
                        <a:buNone/>
                      </a:pPr>
                      <a:r>
                        <a:rPr lang="en-US" altLang="zh-CN" sz="1800" b="1"/>
                        <a:t>10 us</a:t>
                      </a:r>
                      <a:endParaRPr lang="en-US" altLang="zh-CN" sz="1800" b="1"/>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mn-ea"/>
                <a:cs typeface="Corbel" panose="020B0503020204020204" charset="0"/>
              </a:rPr>
              <a:t>YCSB </a:t>
            </a:r>
            <a:r>
              <a:rPr lang="zh-CN" altLang="en-US" sz="3200" b="1" dirty="0">
                <a:solidFill>
                  <a:srgbClr val="4747BA"/>
                </a:solidFill>
                <a:latin typeface="+mn-ea"/>
                <a:cs typeface="Corbel" panose="020B0503020204020204" charset="0"/>
              </a:rPr>
              <a:t>实验结果（与</a:t>
            </a:r>
            <a:r>
              <a:rPr lang="en-US" altLang="zh-CN" sz="3200" b="1" dirty="0">
                <a:solidFill>
                  <a:srgbClr val="4747BA"/>
                </a:solidFill>
                <a:latin typeface="+mn-ea"/>
                <a:cs typeface="Corbel" panose="020B0503020204020204" charset="0"/>
              </a:rPr>
              <a:t> RocksDB </a:t>
            </a:r>
            <a:r>
              <a:rPr lang="zh-CN" altLang="en-US" sz="3200" b="1" dirty="0">
                <a:solidFill>
                  <a:srgbClr val="4747BA"/>
                </a:solidFill>
                <a:latin typeface="+mn-ea"/>
                <a:cs typeface="Corbel" panose="020B0503020204020204" charset="0"/>
              </a:rPr>
              <a:t>对比）</a:t>
            </a:r>
            <a:endParaRPr lang="zh-CN" altLang="en-US" sz="3200" b="1" dirty="0">
              <a:solidFill>
                <a:srgbClr val="4747BA"/>
              </a:solidFill>
              <a:latin typeface="+mn-ea"/>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grpSp>
        <p:nvGrpSpPr>
          <p:cNvPr id="9" name="组合 8"/>
          <p:cNvGrpSpPr/>
          <p:nvPr/>
        </p:nvGrpSpPr>
        <p:grpSpPr>
          <a:xfrm>
            <a:off x="366395" y="941070"/>
            <a:ext cx="11457940" cy="5464175"/>
            <a:chOff x="517" y="1482"/>
            <a:chExt cx="18044" cy="8605"/>
          </a:xfrm>
        </p:grpSpPr>
        <p:pic>
          <p:nvPicPr>
            <p:cNvPr id="4" name="图片 3"/>
            <p:cNvPicPr>
              <a:picLocks noChangeAspect="1"/>
            </p:cNvPicPr>
            <p:nvPr/>
          </p:nvPicPr>
          <p:blipFill>
            <a:blip r:embed="rId2"/>
            <a:stretch>
              <a:fillRect/>
            </a:stretch>
          </p:blipFill>
          <p:spPr>
            <a:xfrm>
              <a:off x="607" y="1482"/>
              <a:ext cx="17955" cy="4725"/>
            </a:xfrm>
            <a:prstGeom prst="rect">
              <a:avLst/>
            </a:prstGeom>
          </p:spPr>
        </p:pic>
        <p:grpSp>
          <p:nvGrpSpPr>
            <p:cNvPr id="8" name="组合 7"/>
            <p:cNvGrpSpPr/>
            <p:nvPr/>
          </p:nvGrpSpPr>
          <p:grpSpPr>
            <a:xfrm>
              <a:off x="517" y="5647"/>
              <a:ext cx="18044" cy="4440"/>
              <a:chOff x="517" y="5647"/>
              <a:chExt cx="18044" cy="4440"/>
            </a:xfrm>
          </p:grpSpPr>
          <p:pic>
            <p:nvPicPr>
              <p:cNvPr id="6" name="图片 5"/>
              <p:cNvPicPr>
                <a:picLocks noChangeAspect="1"/>
              </p:cNvPicPr>
              <p:nvPr>
                <p:custDataLst>
                  <p:tags r:id="rId3"/>
                </p:custDataLst>
              </p:nvPr>
            </p:nvPicPr>
            <p:blipFill>
              <a:blip r:embed="rId4"/>
              <a:stretch>
                <a:fillRect/>
              </a:stretch>
            </p:blipFill>
            <p:spPr>
              <a:xfrm>
                <a:off x="517" y="5647"/>
                <a:ext cx="18045" cy="4440"/>
              </a:xfrm>
              <a:prstGeom prst="rect">
                <a:avLst/>
              </a:prstGeom>
            </p:spPr>
          </p:pic>
          <p:sp>
            <p:nvSpPr>
              <p:cNvPr id="7" name="矩形 6"/>
              <p:cNvSpPr/>
              <p:nvPr/>
            </p:nvSpPr>
            <p:spPr>
              <a:xfrm>
                <a:off x="744" y="9703"/>
                <a:ext cx="557" cy="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mn-ea"/>
                <a:cs typeface="Corbel" panose="020B0503020204020204" charset="0"/>
              </a:rPr>
              <a:t>YCSB </a:t>
            </a:r>
            <a:r>
              <a:rPr lang="zh-CN" altLang="en-US" sz="3200" b="1" dirty="0">
                <a:solidFill>
                  <a:srgbClr val="4747BA"/>
                </a:solidFill>
                <a:latin typeface="+mn-ea"/>
                <a:cs typeface="Corbel" panose="020B0503020204020204" charset="0"/>
              </a:rPr>
              <a:t>实验结果（与</a:t>
            </a:r>
            <a:r>
              <a:rPr lang="en-US" altLang="zh-CN" sz="3200" b="1" dirty="0">
                <a:solidFill>
                  <a:srgbClr val="4747BA"/>
                </a:solidFill>
                <a:latin typeface="+mn-ea"/>
                <a:cs typeface="Corbel" panose="020B0503020204020204" charset="0"/>
              </a:rPr>
              <a:t> KVell </a:t>
            </a:r>
            <a:r>
              <a:rPr lang="zh-CN" altLang="en-US" sz="3200" b="1" dirty="0">
                <a:solidFill>
                  <a:srgbClr val="4747BA"/>
                </a:solidFill>
                <a:latin typeface="+mn-ea"/>
                <a:cs typeface="Corbel" panose="020B0503020204020204" charset="0"/>
              </a:rPr>
              <a:t>对比）</a:t>
            </a:r>
            <a:endParaRPr lang="zh-CN" altLang="en-US" sz="3200" b="1" dirty="0">
              <a:solidFill>
                <a:srgbClr val="4747BA"/>
              </a:solidFill>
              <a:latin typeface="+mn-ea"/>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pic>
        <p:nvPicPr>
          <p:cNvPr id="5" name="图片 4"/>
          <p:cNvPicPr>
            <a:picLocks noChangeAspect="1"/>
          </p:cNvPicPr>
          <p:nvPr/>
        </p:nvPicPr>
        <p:blipFill>
          <a:blip r:embed="rId2"/>
          <a:stretch>
            <a:fillRect/>
          </a:stretch>
        </p:blipFill>
        <p:spPr>
          <a:xfrm>
            <a:off x="385445" y="981710"/>
            <a:ext cx="11306175" cy="3781425"/>
          </a:xfrm>
          <a:prstGeom prst="rect">
            <a:avLst/>
          </a:prstGeom>
        </p:spPr>
      </p:pic>
      <p:sp>
        <p:nvSpPr>
          <p:cNvPr id="10" name="文本框 9"/>
          <p:cNvSpPr txBox="1"/>
          <p:nvPr/>
        </p:nvSpPr>
        <p:spPr>
          <a:xfrm>
            <a:off x="544195" y="5114290"/>
            <a:ext cx="11320780" cy="1087755"/>
          </a:xfrm>
          <a:prstGeom prst="rect">
            <a:avLst/>
          </a:prstGeom>
          <a:noFill/>
        </p:spPr>
        <p:txBody>
          <a:bodyPr wrap="none" rtlCol="0">
            <a:spAutoFit/>
          </a:bodyPr>
          <a:p>
            <a:pPr>
              <a:lnSpc>
                <a:spcPct val="120000"/>
              </a:lnSpc>
            </a:pPr>
            <a:r>
              <a:rPr lang="en-US" altLang="zh-CN" b="1">
                <a:solidFill>
                  <a:schemeClr val="accent1">
                    <a:lumMod val="75000"/>
                  </a:schemeClr>
                </a:solidFill>
              </a:rPr>
              <a:t>YCSB-A</a:t>
            </a:r>
            <a:r>
              <a:rPr lang="en-US" altLang="zh-CN"/>
              <a:t>: 50% update and 50% read, </a:t>
            </a:r>
            <a:r>
              <a:rPr lang="en-US" altLang="zh-CN" b="1">
                <a:solidFill>
                  <a:schemeClr val="accent1">
                    <a:lumMod val="75000"/>
                  </a:schemeClr>
                </a:solidFill>
              </a:rPr>
              <a:t>YCSB-B</a:t>
            </a:r>
            <a:r>
              <a:rPr lang="en-US" altLang="zh-CN"/>
              <a:t>: 5% update and 95% read, </a:t>
            </a:r>
            <a:r>
              <a:rPr lang="en-US" altLang="zh-CN" b="1">
                <a:solidFill>
                  <a:schemeClr val="accent1">
                    <a:lumMod val="75000"/>
                  </a:schemeClr>
                </a:solidFill>
              </a:rPr>
              <a:t>YCSB-E</a:t>
            </a:r>
            <a:r>
              <a:rPr lang="en-US" altLang="zh-CN"/>
              <a:t>: 5% update and 95% scan</a:t>
            </a:r>
            <a:endParaRPr lang="en-US" altLang="zh-CN"/>
          </a:p>
          <a:p>
            <a:pPr>
              <a:lnSpc>
                <a:spcPct val="120000"/>
              </a:lnSpc>
            </a:pPr>
            <a:r>
              <a:rPr lang="en-US" altLang="zh-CN"/>
              <a:t>KVell (</a:t>
            </a:r>
            <a:r>
              <a:rPr lang="en-US" altLang="zh-CN" b="1">
                <a:solidFill>
                  <a:schemeClr val="accent1">
                    <a:lumMod val="75000"/>
                  </a:schemeClr>
                </a:solidFill>
              </a:rPr>
              <a:t>B=1</a:t>
            </a:r>
            <a:r>
              <a:rPr lang="en-US" altLang="zh-CN"/>
              <a:t>): batch size = 1 in KVell</a:t>
            </a:r>
            <a:endParaRPr lang="en-US" altLang="zh-CN"/>
          </a:p>
          <a:p>
            <a:pPr>
              <a:lnSpc>
                <a:spcPct val="120000"/>
              </a:lnSpc>
            </a:pPr>
            <a:r>
              <a:rPr lang="en-US" altLang="zh-CN"/>
              <a:t>KVell (</a:t>
            </a:r>
            <a:r>
              <a:rPr lang="en-US" altLang="zh-CN" b="1">
                <a:solidFill>
                  <a:schemeClr val="accent1">
                    <a:lumMod val="75000"/>
                  </a:schemeClr>
                </a:solidFill>
              </a:rPr>
              <a:t>B=math</a:t>
            </a:r>
            <a:r>
              <a:rPr lang="en-US" altLang="zh-CN"/>
              <a:t>): </a:t>
            </a:r>
            <a:r>
              <a:rPr lang="zh-CN" altLang="en-US"/>
              <a:t>使得吞吐量超过</a:t>
            </a:r>
            <a:r>
              <a:rPr lang="en-US" altLang="zh-CN"/>
              <a:t>SpanDB</a:t>
            </a:r>
            <a:r>
              <a:rPr lang="zh-CN" altLang="en-US"/>
              <a:t>的最小批处理大小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zh-CN" altLang="en-US" sz="3200" b="1" dirty="0">
                <a:solidFill>
                  <a:srgbClr val="4747BA"/>
                </a:solidFill>
                <a:latin typeface="+mn-ea"/>
                <a:cs typeface="Corbel" panose="020B0503020204020204" charset="0"/>
              </a:rPr>
              <a:t>总结</a:t>
            </a:r>
            <a:endParaRPr lang="zh-CN" altLang="en-US" sz="3200" b="1" dirty="0">
              <a:solidFill>
                <a:srgbClr val="4747BA"/>
              </a:solidFill>
              <a:latin typeface="+mn-ea"/>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sp>
        <p:nvSpPr>
          <p:cNvPr id="2" name="文本框 1"/>
          <p:cNvSpPr txBox="1"/>
          <p:nvPr/>
        </p:nvSpPr>
        <p:spPr>
          <a:xfrm>
            <a:off x="385445" y="1162050"/>
            <a:ext cx="10144125" cy="4048125"/>
          </a:xfrm>
          <a:prstGeom prst="rect">
            <a:avLst/>
          </a:prstGeom>
          <a:noFill/>
        </p:spPr>
        <p:txBody>
          <a:bodyPr wrap="square" rtlCol="0">
            <a:spAutoFit/>
          </a:bodyPr>
          <a:p>
            <a:pPr>
              <a:lnSpc>
                <a:spcPct val="130000"/>
              </a:lnSpc>
            </a:pPr>
            <a:r>
              <a:rPr lang="zh-CN" altLang="en-US" b="1">
                <a:solidFill>
                  <a:schemeClr val="accent1">
                    <a:lumMod val="75000"/>
                  </a:schemeClr>
                </a:solidFill>
              </a:rPr>
              <a:t>创新点：</a:t>
            </a:r>
            <a:endParaRPr lang="zh-CN" altLang="en-US" b="1">
              <a:solidFill>
                <a:schemeClr val="accent1">
                  <a:lumMod val="75000"/>
                </a:schemeClr>
              </a:solidFill>
            </a:endParaRPr>
          </a:p>
          <a:p>
            <a:pPr marL="342900" indent="-342900">
              <a:lnSpc>
                <a:spcPct val="130000"/>
              </a:lnSpc>
              <a:buFont typeface="+mj-lt"/>
              <a:buAutoNum type="arabicPeriod"/>
            </a:pPr>
            <a:r>
              <a:rPr lang="zh-CN" altLang="en-US"/>
              <a:t>使用容量小但是速度快的</a:t>
            </a:r>
            <a:r>
              <a:rPr lang="en-US" altLang="zh-CN"/>
              <a:t>SD</a:t>
            </a:r>
            <a:r>
              <a:rPr lang="zh-CN" altLang="en-US"/>
              <a:t>用来</a:t>
            </a:r>
            <a:r>
              <a:rPr lang="zh-CN" altLang="en-US" b="1">
                <a:solidFill>
                  <a:srgbClr val="FF0000"/>
                </a:solidFill>
              </a:rPr>
              <a:t>加速</a:t>
            </a:r>
            <a:r>
              <a:rPr lang="en-US" altLang="zh-CN" b="1">
                <a:solidFill>
                  <a:srgbClr val="FF0000"/>
                </a:solidFill>
              </a:rPr>
              <a:t>WAL</a:t>
            </a:r>
            <a:r>
              <a:rPr lang="zh-CN" altLang="en-US" b="1">
                <a:solidFill>
                  <a:srgbClr val="FF0000"/>
                </a:solidFill>
              </a:rPr>
              <a:t>写处理</a:t>
            </a:r>
            <a:r>
              <a:rPr lang="zh-CN" altLang="en-US"/>
              <a:t>，</a:t>
            </a:r>
            <a:r>
              <a:rPr lang="zh-CN" altLang="en-US" b="1">
                <a:solidFill>
                  <a:srgbClr val="FF0000"/>
                </a:solidFill>
              </a:rPr>
              <a:t>并存放</a:t>
            </a:r>
            <a:r>
              <a:rPr lang="en-US" altLang="zh-CN" b="1">
                <a:solidFill>
                  <a:srgbClr val="FF0000"/>
                </a:solidFill>
              </a:rPr>
              <a:t>LSM</a:t>
            </a:r>
            <a:r>
              <a:rPr lang="zh-CN" altLang="en-US" b="1">
                <a:solidFill>
                  <a:srgbClr val="FF0000"/>
                </a:solidFill>
              </a:rPr>
              <a:t>的</a:t>
            </a:r>
            <a:r>
              <a:rPr lang="en-US" altLang="zh-CN" b="1">
                <a:solidFill>
                  <a:srgbClr val="FF0000"/>
                </a:solidFill>
              </a:rPr>
              <a:t> top-level</a:t>
            </a:r>
            <a:r>
              <a:rPr lang="zh-CN" altLang="en-US"/>
              <a:t>。使用容量大但是速度慢的</a:t>
            </a:r>
            <a:r>
              <a:rPr lang="en-US" altLang="zh-CN"/>
              <a:t>CD</a:t>
            </a:r>
            <a:r>
              <a:rPr lang="zh-CN" altLang="en-US"/>
              <a:t>来存放相对较冷的数据。</a:t>
            </a:r>
            <a:endParaRPr lang="zh-CN" altLang="en-US"/>
          </a:p>
          <a:p>
            <a:pPr marL="342900" indent="-342900">
              <a:lnSpc>
                <a:spcPct val="130000"/>
              </a:lnSpc>
              <a:buFont typeface="+mj-lt"/>
              <a:buAutoNum type="arabicPeriod"/>
            </a:pPr>
            <a:r>
              <a:rPr lang="zh-CN" altLang="en-US"/>
              <a:t>将同步请求改为</a:t>
            </a:r>
            <a:r>
              <a:rPr lang="zh-CN" altLang="en-US" b="1">
                <a:solidFill>
                  <a:srgbClr val="FF0000"/>
                </a:solidFill>
              </a:rPr>
              <a:t>异步</a:t>
            </a:r>
            <a:r>
              <a:rPr lang="zh-CN" altLang="en-US"/>
              <a:t>请求处理。</a:t>
            </a:r>
            <a:r>
              <a:rPr lang="zh-CN" altLang="en-US">
                <a:sym typeface="+mn-ea"/>
              </a:rPr>
              <a:t>充分发挥</a:t>
            </a:r>
            <a:r>
              <a:rPr lang="en-US" altLang="zh-CN">
                <a:sym typeface="+mn-ea"/>
              </a:rPr>
              <a:t>SD</a:t>
            </a:r>
            <a:r>
              <a:rPr lang="zh-CN" altLang="en-US">
                <a:sym typeface="+mn-ea"/>
              </a:rPr>
              <a:t>的性能。</a:t>
            </a:r>
            <a:endParaRPr lang="zh-CN" altLang="en-US"/>
          </a:p>
          <a:p>
            <a:pPr marL="342900" indent="-342900">
              <a:lnSpc>
                <a:spcPct val="130000"/>
              </a:lnSpc>
              <a:buFont typeface="+mj-lt"/>
              <a:buAutoNum type="arabicPeriod"/>
            </a:pPr>
            <a:r>
              <a:rPr lang="zh-CN" altLang="en-US"/>
              <a:t>可以根据工作负载</a:t>
            </a:r>
            <a:r>
              <a:rPr lang="zh-CN" altLang="en-US" b="1">
                <a:solidFill>
                  <a:srgbClr val="FF0000"/>
                </a:solidFill>
              </a:rPr>
              <a:t>自适应的去调整</a:t>
            </a:r>
            <a:r>
              <a:rPr lang="en-US" altLang="zh-CN" b="1">
                <a:solidFill>
                  <a:srgbClr val="FF0000"/>
                </a:solidFill>
              </a:rPr>
              <a:t> SD-CD </a:t>
            </a:r>
            <a:r>
              <a:rPr lang="zh-CN" altLang="en-US" b="1">
                <a:solidFill>
                  <a:srgbClr val="FF0000"/>
                </a:solidFill>
              </a:rPr>
              <a:t>上的数据分布</a:t>
            </a:r>
            <a:r>
              <a:rPr lang="zh-CN" altLang="en-US"/>
              <a:t>。主动的聚合各设备的</a:t>
            </a:r>
            <a:r>
              <a:rPr lang="en-US" altLang="zh-CN"/>
              <a:t>IO</a:t>
            </a:r>
            <a:r>
              <a:rPr lang="zh-CN" altLang="en-US"/>
              <a:t>能力资源。</a:t>
            </a:r>
            <a:endParaRPr lang="zh-CN" altLang="en-US"/>
          </a:p>
          <a:p>
            <a:pPr marL="342900" indent="-342900">
              <a:lnSpc>
                <a:spcPct val="130000"/>
              </a:lnSpc>
            </a:pPr>
            <a:endParaRPr lang="zh-CN" altLang="en-US"/>
          </a:p>
          <a:p>
            <a:pPr>
              <a:lnSpc>
                <a:spcPct val="130000"/>
              </a:lnSpc>
            </a:pPr>
            <a:endParaRPr lang="zh-CN" altLang="en-US"/>
          </a:p>
          <a:p>
            <a:pPr>
              <a:lnSpc>
                <a:spcPct val="130000"/>
              </a:lnSpc>
            </a:pPr>
            <a:r>
              <a:rPr lang="zh-CN" altLang="en-US"/>
              <a:t>缺点：</a:t>
            </a:r>
            <a:endParaRPr lang="zh-CN" altLang="en-US"/>
          </a:p>
          <a:p>
            <a:pPr marL="342900" indent="-342900">
              <a:lnSpc>
                <a:spcPct val="130000"/>
              </a:lnSpc>
              <a:buFont typeface="+mj-lt"/>
              <a:buAutoNum type="arabicPeriod"/>
            </a:pPr>
            <a:r>
              <a:rPr lang="zh-CN" altLang="en-US"/>
              <a:t>由于</a:t>
            </a:r>
            <a:r>
              <a:rPr lang="en-US" altLang="zh-CN"/>
              <a:t> SPDK </a:t>
            </a:r>
            <a:r>
              <a:rPr lang="zh-CN" altLang="en-US"/>
              <a:t>的访问限制，</a:t>
            </a:r>
            <a:r>
              <a:rPr lang="en-US" altLang="zh-CN"/>
              <a:t>SD</a:t>
            </a:r>
            <a:r>
              <a:rPr lang="zh-CN" altLang="en-US"/>
              <a:t>只能绑定到一个进程中，这使得共享资源变得有一些困难。（通过</a:t>
            </a:r>
            <a:r>
              <a:rPr lang="en-US" altLang="zh-CN"/>
              <a:t>SPDK</a:t>
            </a:r>
            <a:r>
              <a:rPr lang="zh-CN" altLang="en-US"/>
              <a:t>就无法再通过</a:t>
            </a:r>
            <a:r>
              <a:rPr lang="en-US" altLang="zh-CN"/>
              <a:t>Linux I/O</a:t>
            </a:r>
            <a:r>
              <a:rPr lang="zh-CN" altLang="en-US"/>
              <a:t>栈来访问）</a:t>
            </a:r>
            <a:endParaRPr lang="zh-CN" altLang="en-US"/>
          </a:p>
          <a:p>
            <a:pPr marL="342900" indent="-342900">
              <a:lnSpc>
                <a:spcPct val="130000"/>
              </a:lnSpc>
              <a:buFont typeface="+mj-lt"/>
              <a:buAutoNum type="arabicPeriod"/>
            </a:pPr>
            <a:r>
              <a:rPr lang="zh-CN" altLang="en-US"/>
              <a:t>对于全读的场景，</a:t>
            </a:r>
            <a:r>
              <a:rPr lang="en-US" altLang="zh-CN"/>
              <a:t>SpanDB</a:t>
            </a:r>
            <a:r>
              <a:rPr lang="zh-CN" altLang="en-US"/>
              <a:t>起到了微小的加速作用，同时也引来了轻微的异步处理开销</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681" y="326041"/>
            <a:ext cx="6798981"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Motivation</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 name="文本框 1"/>
          <p:cNvSpPr txBox="1"/>
          <p:nvPr/>
        </p:nvSpPr>
        <p:spPr>
          <a:xfrm>
            <a:off x="673100" y="1224915"/>
            <a:ext cx="7618730" cy="4799965"/>
          </a:xfrm>
          <a:prstGeom prst="rect">
            <a:avLst/>
          </a:prstGeom>
          <a:noFill/>
        </p:spPr>
        <p:txBody>
          <a:bodyPr wrap="none" rtlCol="0">
            <a:spAutoFit/>
          </a:bodyPr>
          <a:p>
            <a:pPr marL="285750" indent="-285750">
              <a:lnSpc>
                <a:spcPct val="150000"/>
              </a:lnSpc>
              <a:buFont typeface="Wingdings" panose="05000000000000000000" charset="0"/>
              <a:buChar char="p"/>
            </a:pPr>
            <a:r>
              <a:rPr lang="zh-CN" altLang="en-US">
                <a:latin typeface="+mn-ea"/>
                <a:cs typeface="+mn-ea"/>
              </a:rPr>
              <a:t>持久</a:t>
            </a:r>
            <a:r>
              <a:rPr lang="en-US" altLang="zh-CN">
                <a:latin typeface="+mn-ea"/>
                <a:cs typeface="+mn-ea"/>
              </a:rPr>
              <a:t> Key-Value(KV) </a:t>
            </a:r>
            <a:r>
              <a:rPr lang="zh-CN" altLang="en-US">
                <a:latin typeface="+mn-ea"/>
                <a:cs typeface="+mn-ea"/>
              </a:rPr>
              <a:t>存储变得更加流行且重要</a:t>
            </a:r>
            <a:endParaRPr lang="zh-CN" altLang="en-US">
              <a:latin typeface="+mn-ea"/>
              <a:cs typeface="+mn-ea"/>
            </a:endParaRPr>
          </a:p>
          <a:p>
            <a:pPr marL="742950" lvl="1" indent="-285750">
              <a:lnSpc>
                <a:spcPct val="150000"/>
              </a:lnSpc>
              <a:buFont typeface="Wingdings" panose="05000000000000000000" charset="0"/>
              <a:buChar char="v"/>
            </a:pPr>
            <a:r>
              <a:rPr lang="zh-CN" altLang="en-US" sz="1400">
                <a:latin typeface="+mn-ea"/>
                <a:cs typeface="+mn-ea"/>
              </a:rPr>
              <a:t>为企业服务存储半结构化数据：</a:t>
            </a:r>
            <a:r>
              <a:rPr lang="en-US" altLang="zh-CN" sz="1400">
                <a:solidFill>
                  <a:schemeClr val="accent1">
                    <a:lumMod val="75000"/>
                  </a:schemeClr>
                </a:solidFill>
                <a:latin typeface="+mn-ea"/>
                <a:cs typeface="+mn-ea"/>
              </a:rPr>
              <a:t>LevelDB</a:t>
            </a:r>
            <a:r>
              <a:rPr lang="en-US" altLang="zh-CN" sz="1400">
                <a:latin typeface="+mn-ea"/>
                <a:cs typeface="+mn-ea"/>
              </a:rPr>
              <a:t> by Google</a:t>
            </a:r>
            <a:r>
              <a:rPr lang="zh-CN" altLang="en-US" sz="1400">
                <a:latin typeface="+mn-ea"/>
                <a:cs typeface="+mn-ea"/>
              </a:rPr>
              <a:t>、</a:t>
            </a:r>
            <a:r>
              <a:rPr lang="en-US" altLang="zh-CN" sz="1400" b="1">
                <a:solidFill>
                  <a:schemeClr val="accent1">
                    <a:lumMod val="75000"/>
                  </a:schemeClr>
                </a:solidFill>
                <a:latin typeface="+mn-ea"/>
                <a:cs typeface="+mn-ea"/>
              </a:rPr>
              <a:t>RocksDB</a:t>
            </a:r>
            <a:r>
              <a:rPr lang="en-US" altLang="zh-CN" sz="1400">
                <a:latin typeface="+mn-ea"/>
                <a:cs typeface="+mn-ea"/>
              </a:rPr>
              <a:t> by FaceBook</a:t>
            </a:r>
            <a:endParaRPr lang="en-US" altLang="zh-CN" sz="1400">
              <a:latin typeface="+mn-ea"/>
              <a:cs typeface="+mn-ea"/>
            </a:endParaRPr>
          </a:p>
          <a:p>
            <a:pPr marL="742950" lvl="1" indent="-285750">
              <a:lnSpc>
                <a:spcPct val="150000"/>
              </a:lnSpc>
              <a:buFont typeface="Wingdings" panose="05000000000000000000" charset="0"/>
              <a:buChar char="v"/>
            </a:pPr>
            <a:r>
              <a:rPr lang="zh-CN" altLang="en-US" sz="1400">
                <a:latin typeface="+mn-ea"/>
                <a:cs typeface="+mn-ea"/>
              </a:rPr>
              <a:t>作为后端存储引擎：</a:t>
            </a:r>
            <a:r>
              <a:rPr lang="en-US" altLang="zh-CN" sz="1400">
                <a:solidFill>
                  <a:schemeClr val="accent1">
                    <a:lumMod val="75000"/>
                  </a:schemeClr>
                </a:solidFill>
                <a:latin typeface="+mn-ea"/>
                <a:cs typeface="+mn-ea"/>
              </a:rPr>
              <a:t>Ceph</a:t>
            </a:r>
            <a:r>
              <a:rPr lang="zh-CN" altLang="en-US" sz="1400">
                <a:latin typeface="+mn-ea"/>
                <a:cs typeface="+mn-ea"/>
              </a:rPr>
              <a:t>、</a:t>
            </a:r>
            <a:r>
              <a:rPr lang="en-US" altLang="zh-CN" sz="1400">
                <a:solidFill>
                  <a:schemeClr val="accent1">
                    <a:lumMod val="75000"/>
                  </a:schemeClr>
                </a:solidFill>
                <a:latin typeface="+mn-ea"/>
                <a:cs typeface="+mn-ea"/>
              </a:rPr>
              <a:t>MyRocks</a:t>
            </a:r>
            <a:r>
              <a:rPr lang="zh-CN" altLang="en-US" sz="1400">
                <a:latin typeface="+mn-ea"/>
                <a:cs typeface="+mn-ea"/>
              </a:rPr>
              <a:t>、</a:t>
            </a:r>
            <a:r>
              <a:rPr lang="en-US" altLang="zh-CN" sz="1400">
                <a:solidFill>
                  <a:schemeClr val="accent1">
                    <a:lumMod val="75000"/>
                  </a:schemeClr>
                </a:solidFill>
                <a:latin typeface="+mn-ea"/>
                <a:cs typeface="+mn-ea"/>
              </a:rPr>
              <a:t>TiDB</a:t>
            </a:r>
            <a:endParaRPr lang="en-US" altLang="zh-CN" sz="1400">
              <a:latin typeface="+mn-ea"/>
              <a:cs typeface="+mn-ea"/>
            </a:endParaRPr>
          </a:p>
          <a:p>
            <a:pPr marL="742950" lvl="1" indent="-285750">
              <a:lnSpc>
                <a:spcPct val="150000"/>
              </a:lnSpc>
              <a:buFont typeface="Wingdings" panose="05000000000000000000" charset="0"/>
              <a:buChar char="v"/>
            </a:pPr>
            <a:r>
              <a:rPr lang="zh-CN" altLang="en-US" sz="1400">
                <a:latin typeface="+mn-ea"/>
                <a:cs typeface="+mn-ea"/>
              </a:rPr>
              <a:t>基于</a:t>
            </a:r>
            <a:r>
              <a:rPr lang="en-US" altLang="zh-CN" sz="1400">
                <a:latin typeface="+mn-ea"/>
                <a:cs typeface="+mn-ea"/>
              </a:rPr>
              <a:t> </a:t>
            </a:r>
            <a:r>
              <a:rPr lang="en-US" altLang="zh-CN" sz="1400" b="1">
                <a:solidFill>
                  <a:schemeClr val="accent1">
                    <a:lumMod val="75000"/>
                  </a:schemeClr>
                </a:solidFill>
                <a:latin typeface="+mn-ea"/>
                <a:cs typeface="+mn-ea"/>
              </a:rPr>
              <a:t>LSM-tree</a:t>
            </a:r>
            <a:r>
              <a:rPr lang="en-US" altLang="zh-CN" sz="1400">
                <a:latin typeface="+mn-ea"/>
                <a:cs typeface="+mn-ea"/>
              </a:rPr>
              <a:t> </a:t>
            </a:r>
            <a:r>
              <a:rPr lang="zh-CN" altLang="en-US" sz="1400">
                <a:latin typeface="+mn-ea"/>
                <a:cs typeface="+mn-ea"/>
              </a:rPr>
              <a:t>的</a:t>
            </a:r>
            <a:r>
              <a:rPr lang="en-US" altLang="zh-CN" sz="1400">
                <a:latin typeface="+mn-ea"/>
                <a:cs typeface="+mn-ea"/>
              </a:rPr>
              <a:t> KV </a:t>
            </a:r>
            <a:r>
              <a:rPr lang="zh-CN" altLang="en-US" sz="1400">
                <a:latin typeface="+mn-ea"/>
                <a:cs typeface="+mn-ea"/>
              </a:rPr>
              <a:t>存储变得更流行</a:t>
            </a:r>
            <a:endParaRPr lang="zh-CN" altLang="en-US" sz="1400">
              <a:latin typeface="+mn-ea"/>
              <a:cs typeface="+mn-ea"/>
            </a:endParaRPr>
          </a:p>
          <a:p>
            <a:pPr marL="285750" lvl="0" indent="-285750">
              <a:lnSpc>
                <a:spcPct val="150000"/>
              </a:lnSpc>
              <a:buFont typeface="Wingdings" panose="05000000000000000000" charset="0"/>
              <a:buChar char="p"/>
            </a:pPr>
            <a:r>
              <a:rPr lang="zh-CN" altLang="en-US">
                <a:latin typeface="+mn-ea"/>
                <a:cs typeface="+mn-ea"/>
              </a:rPr>
              <a:t>高端</a:t>
            </a:r>
            <a:r>
              <a:rPr lang="en-US" altLang="zh-CN">
                <a:latin typeface="+mn-ea"/>
                <a:cs typeface="+mn-ea"/>
              </a:rPr>
              <a:t> </a:t>
            </a:r>
            <a:r>
              <a:rPr lang="en-US" altLang="zh-CN" b="1">
                <a:solidFill>
                  <a:schemeClr val="accent1">
                    <a:lumMod val="75000"/>
                  </a:schemeClr>
                </a:solidFill>
                <a:latin typeface="+mn-ea"/>
                <a:cs typeface="+mn-ea"/>
              </a:rPr>
              <a:t>NVMe</a:t>
            </a:r>
            <a:r>
              <a:rPr lang="en-US" altLang="zh-CN">
                <a:latin typeface="+mn-ea"/>
                <a:cs typeface="+mn-ea"/>
              </a:rPr>
              <a:t> </a:t>
            </a:r>
            <a:r>
              <a:rPr lang="zh-CN" altLang="en-US">
                <a:latin typeface="+mn-ea"/>
                <a:cs typeface="+mn-ea"/>
              </a:rPr>
              <a:t>存储设备可能会提升</a:t>
            </a:r>
            <a:r>
              <a:rPr lang="en-US" altLang="zh-CN">
                <a:latin typeface="+mn-ea"/>
                <a:cs typeface="+mn-ea"/>
              </a:rPr>
              <a:t> KV </a:t>
            </a:r>
            <a:r>
              <a:rPr lang="zh-CN" altLang="en-US">
                <a:latin typeface="+mn-ea"/>
                <a:cs typeface="+mn-ea"/>
              </a:rPr>
              <a:t>存储的性能</a:t>
            </a:r>
            <a:endParaRPr lang="zh-CN" altLang="en-US">
              <a:latin typeface="+mn-ea"/>
              <a:cs typeface="+mn-ea"/>
            </a:endParaRPr>
          </a:p>
          <a:p>
            <a:pPr marL="285750" lvl="0" indent="-285750">
              <a:lnSpc>
                <a:spcPct val="150000"/>
              </a:lnSpc>
              <a:buFont typeface="Wingdings" panose="05000000000000000000" charset="0"/>
              <a:buChar char="p"/>
            </a:pPr>
            <a:endParaRPr lang="zh-CN" altLang="en-US">
              <a:latin typeface="+mn-ea"/>
              <a:cs typeface="+mn-ea"/>
            </a:endParaRPr>
          </a:p>
          <a:p>
            <a:pPr marL="285750" lvl="0" indent="-285750">
              <a:lnSpc>
                <a:spcPct val="150000"/>
              </a:lnSpc>
              <a:buFont typeface="Wingdings" panose="05000000000000000000" charset="0"/>
              <a:buChar char="p"/>
            </a:pPr>
            <a:endParaRPr lang="zh-CN" altLang="en-US">
              <a:latin typeface="+mn-ea"/>
              <a:cs typeface="+mn-ea"/>
            </a:endParaRPr>
          </a:p>
          <a:p>
            <a:pPr marL="285750" lvl="0" indent="-285750">
              <a:lnSpc>
                <a:spcPct val="150000"/>
              </a:lnSpc>
              <a:buFont typeface="Wingdings" panose="05000000000000000000" charset="0"/>
              <a:buChar char="p"/>
            </a:pPr>
            <a:endParaRPr lang="zh-CN" altLang="en-US">
              <a:latin typeface="+mn-ea"/>
              <a:cs typeface="+mn-ea"/>
            </a:endParaRPr>
          </a:p>
          <a:p>
            <a:pPr marL="285750" lvl="0" indent="-285750">
              <a:lnSpc>
                <a:spcPct val="150000"/>
              </a:lnSpc>
              <a:buFont typeface="Wingdings" panose="05000000000000000000" charset="0"/>
              <a:buChar char="p"/>
            </a:pPr>
            <a:endParaRPr lang="zh-CN" altLang="en-US">
              <a:latin typeface="+mn-ea"/>
              <a:cs typeface="+mn-ea"/>
            </a:endParaRPr>
          </a:p>
          <a:p>
            <a:pPr marL="285750" lvl="0" indent="-285750">
              <a:lnSpc>
                <a:spcPct val="150000"/>
              </a:lnSpc>
              <a:buFont typeface="Wingdings" panose="05000000000000000000" charset="0"/>
              <a:buChar char="p"/>
            </a:pPr>
            <a:endParaRPr lang="zh-CN" altLang="en-US">
              <a:latin typeface="+mn-ea"/>
              <a:cs typeface="+mn-ea"/>
            </a:endParaRPr>
          </a:p>
          <a:p>
            <a:pPr marL="285750" lvl="0" indent="-285750">
              <a:lnSpc>
                <a:spcPct val="150000"/>
              </a:lnSpc>
              <a:buFont typeface="Wingdings" panose="05000000000000000000" charset="0"/>
              <a:buChar char="p"/>
            </a:pPr>
            <a:endParaRPr lang="zh-CN" altLang="en-US">
              <a:latin typeface="+mn-ea"/>
              <a:cs typeface="+mn-ea"/>
            </a:endParaRPr>
          </a:p>
          <a:p>
            <a:pPr marL="285750" lvl="0" indent="-285750">
              <a:lnSpc>
                <a:spcPct val="150000"/>
              </a:lnSpc>
              <a:buFont typeface="Wingdings" panose="05000000000000000000" charset="0"/>
              <a:buChar char="p"/>
            </a:pPr>
            <a:r>
              <a:rPr lang="zh-CN" altLang="en-US">
                <a:solidFill>
                  <a:srgbClr val="C00000"/>
                </a:solidFill>
                <a:latin typeface="+mn-ea"/>
                <a:cs typeface="+mn-ea"/>
              </a:rPr>
              <a:t>但它们的优势并没有被现有的基于</a:t>
            </a:r>
            <a:r>
              <a:rPr lang="en-US" altLang="zh-CN">
                <a:solidFill>
                  <a:srgbClr val="C00000"/>
                </a:solidFill>
                <a:latin typeface="+mn-ea"/>
                <a:cs typeface="+mn-ea"/>
              </a:rPr>
              <a:t> LSM-tree </a:t>
            </a:r>
            <a:r>
              <a:rPr lang="zh-CN" altLang="en-US">
                <a:solidFill>
                  <a:srgbClr val="C00000"/>
                </a:solidFill>
                <a:latin typeface="+mn-ea"/>
                <a:cs typeface="+mn-ea"/>
              </a:rPr>
              <a:t>树的</a:t>
            </a:r>
            <a:r>
              <a:rPr lang="en-US" altLang="zh-CN">
                <a:solidFill>
                  <a:srgbClr val="C00000"/>
                </a:solidFill>
                <a:latin typeface="+mn-ea"/>
                <a:cs typeface="+mn-ea"/>
              </a:rPr>
              <a:t>KV</a:t>
            </a:r>
            <a:r>
              <a:rPr lang="zh-CN" altLang="en-US">
                <a:solidFill>
                  <a:srgbClr val="C00000"/>
                </a:solidFill>
                <a:latin typeface="+mn-ea"/>
                <a:cs typeface="+mn-ea"/>
              </a:rPr>
              <a:t>存储系统发挥出来</a:t>
            </a:r>
            <a:endParaRPr lang="zh-CN" altLang="en-US">
              <a:solidFill>
                <a:srgbClr val="C00000"/>
              </a:solidFill>
              <a:latin typeface="+mn-ea"/>
              <a:cs typeface="+mn-ea"/>
            </a:endParaRPr>
          </a:p>
        </p:txBody>
      </p:sp>
      <p:pic>
        <p:nvPicPr>
          <p:cNvPr id="4" name="图片 3"/>
          <p:cNvPicPr>
            <a:picLocks noChangeAspect="1"/>
          </p:cNvPicPr>
          <p:nvPr/>
        </p:nvPicPr>
        <p:blipFill>
          <a:blip r:embed="rId1"/>
          <a:stretch>
            <a:fillRect/>
          </a:stretch>
        </p:blipFill>
        <p:spPr>
          <a:xfrm>
            <a:off x="8616315" y="1224915"/>
            <a:ext cx="2925445" cy="2166620"/>
          </a:xfrm>
          <a:prstGeom prst="rect">
            <a:avLst/>
          </a:prstGeom>
        </p:spPr>
      </p:pic>
      <p:sp>
        <p:nvSpPr>
          <p:cNvPr id="5" name="文本框 4"/>
          <p:cNvSpPr txBox="1"/>
          <p:nvPr/>
        </p:nvSpPr>
        <p:spPr>
          <a:xfrm>
            <a:off x="8861425" y="3391535"/>
            <a:ext cx="2435225" cy="306705"/>
          </a:xfrm>
          <a:prstGeom prst="rect">
            <a:avLst/>
          </a:prstGeom>
          <a:noFill/>
        </p:spPr>
        <p:txBody>
          <a:bodyPr wrap="none" rtlCol="0">
            <a:spAutoFit/>
          </a:bodyPr>
          <a:p>
            <a:r>
              <a:rPr lang="zh-CN" altLang="en-US" sz="1400" b="1"/>
              <a:t>基于</a:t>
            </a:r>
            <a:r>
              <a:rPr lang="en-US" altLang="zh-CN" sz="1400" b="1"/>
              <a:t>LSM-tree</a:t>
            </a:r>
            <a:r>
              <a:rPr lang="zh-CN" altLang="en-US" sz="1400" b="1"/>
              <a:t>的</a:t>
            </a:r>
            <a:r>
              <a:rPr lang="en-US" altLang="zh-CN" sz="1400" b="1"/>
              <a:t>KV</a:t>
            </a:r>
            <a:r>
              <a:rPr lang="zh-CN" altLang="en-US" sz="1400" b="1"/>
              <a:t>存储系统</a:t>
            </a:r>
            <a:endParaRPr lang="zh-CN" altLang="en-US" sz="1400" b="1"/>
          </a:p>
        </p:txBody>
      </p:sp>
      <p:pic>
        <p:nvPicPr>
          <p:cNvPr id="9" name="图片 8"/>
          <p:cNvPicPr>
            <a:picLocks noChangeAspect="1"/>
          </p:cNvPicPr>
          <p:nvPr/>
        </p:nvPicPr>
        <p:blipFill>
          <a:blip r:embed="rId2"/>
          <a:stretch>
            <a:fillRect/>
          </a:stretch>
        </p:blipFill>
        <p:spPr>
          <a:xfrm>
            <a:off x="889635" y="3629660"/>
            <a:ext cx="7185660" cy="1487170"/>
          </a:xfrm>
          <a:prstGeom prst="rect">
            <a:avLst/>
          </a:prstGeom>
        </p:spPr>
      </p:pic>
      <p:pic>
        <p:nvPicPr>
          <p:cNvPr id="6" name="图片 5" descr="hk"/>
          <p:cNvPicPr>
            <a:picLocks noChangeAspect="1"/>
          </p:cNvPicPr>
          <p:nvPr/>
        </p:nvPicPr>
        <p:blipFill>
          <a:blip r:embed="rId3"/>
          <a:stretch>
            <a:fillRect/>
          </a:stretch>
        </p:blipFill>
        <p:spPr>
          <a:xfrm>
            <a:off x="11019155" y="104140"/>
            <a:ext cx="845820" cy="633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325755"/>
            <a:ext cx="1044575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Challenge 1</a:t>
            </a:r>
            <a:r>
              <a:rPr lang="zh-CN" altLang="en-US" sz="3200" b="1" dirty="0">
                <a:solidFill>
                  <a:srgbClr val="4747BA"/>
                </a:solidFill>
                <a:latin typeface="Corbel" panose="020B0503020204020204" charset="0"/>
                <a:ea typeface="腾讯体 W3" panose="020C04030202040F0204" pitchFamily="34" charset="-122"/>
                <a:cs typeface="Corbel" panose="020B0503020204020204" charset="0"/>
              </a:rPr>
              <a:t>：</a:t>
            </a: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Fast Accesses to Fast Devices</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11" name="图片 10"/>
          <p:cNvPicPr>
            <a:picLocks noChangeAspect="1"/>
          </p:cNvPicPr>
          <p:nvPr/>
        </p:nvPicPr>
        <p:blipFill>
          <a:blip r:embed="rId1"/>
          <a:stretch>
            <a:fillRect/>
          </a:stretch>
        </p:blipFill>
        <p:spPr>
          <a:xfrm>
            <a:off x="490855" y="1231900"/>
            <a:ext cx="5273040" cy="4567555"/>
          </a:xfrm>
          <a:prstGeom prst="rect">
            <a:avLst/>
          </a:prstGeom>
        </p:spPr>
      </p:pic>
      <p:pic>
        <p:nvPicPr>
          <p:cNvPr id="2" name="图片 1"/>
          <p:cNvPicPr>
            <a:picLocks noChangeAspect="1"/>
          </p:cNvPicPr>
          <p:nvPr/>
        </p:nvPicPr>
        <p:blipFill>
          <a:blip r:embed="rId2"/>
          <a:stretch>
            <a:fillRect/>
          </a:stretch>
        </p:blipFill>
        <p:spPr>
          <a:xfrm>
            <a:off x="6744335" y="1217930"/>
            <a:ext cx="4559300" cy="2266950"/>
          </a:xfrm>
          <a:prstGeom prst="rect">
            <a:avLst/>
          </a:prstGeom>
        </p:spPr>
      </p:pic>
      <p:sp>
        <p:nvSpPr>
          <p:cNvPr id="5" name="文本框 4"/>
          <p:cNvSpPr txBox="1"/>
          <p:nvPr/>
        </p:nvSpPr>
        <p:spPr>
          <a:xfrm>
            <a:off x="6096000" y="3662680"/>
            <a:ext cx="5444490" cy="2491740"/>
          </a:xfrm>
          <a:prstGeom prst="rect">
            <a:avLst/>
          </a:prstGeom>
          <a:noFill/>
        </p:spPr>
        <p:txBody>
          <a:bodyPr wrap="square" rtlCol="0">
            <a:spAutoFit/>
          </a:bodyPr>
          <a:p>
            <a:pPr marL="285750" indent="-285750">
              <a:lnSpc>
                <a:spcPct val="150000"/>
              </a:lnSpc>
              <a:buFont typeface="Wingdings" panose="05000000000000000000" charset="0"/>
              <a:buChar char=""/>
            </a:pPr>
            <a:r>
              <a:rPr lang="zh-CN" altLang="en-US" sz="1600"/>
              <a:t>由于</a:t>
            </a:r>
            <a:r>
              <a:rPr lang="en-US" altLang="zh-CN" sz="1600"/>
              <a:t>Linux</a:t>
            </a:r>
            <a:r>
              <a:rPr lang="zh-CN" altLang="en-US" sz="1600"/>
              <a:t>内核</a:t>
            </a:r>
            <a:r>
              <a:rPr lang="en-US" altLang="zh-CN" sz="1600"/>
              <a:t>I/O</a:t>
            </a:r>
            <a:r>
              <a:rPr lang="zh-CN" altLang="en-US" sz="1600"/>
              <a:t>堆栈开销很大，因特尔开发了</a:t>
            </a:r>
            <a:r>
              <a:rPr lang="en-US" altLang="zh-CN" sz="1600" b="1">
                <a:solidFill>
                  <a:schemeClr val="accent1">
                    <a:lumMod val="75000"/>
                  </a:schemeClr>
                </a:solidFill>
                <a:latin typeface="Arial Bold" panose="020B0604020202090204" charset="0"/>
                <a:cs typeface="Arial Bold" panose="020B0604020202090204" charset="0"/>
              </a:rPr>
              <a:t>SPDK</a:t>
            </a:r>
            <a:r>
              <a:rPr lang="zh-CN" altLang="en-US" sz="1600"/>
              <a:t>，支持在用户空间访问高速</a:t>
            </a:r>
            <a:r>
              <a:rPr lang="en-US" altLang="zh-CN" sz="1600"/>
              <a:t>NVMe</a:t>
            </a:r>
            <a:r>
              <a:rPr lang="zh-CN" altLang="en-US" sz="1600"/>
              <a:t>设备</a:t>
            </a:r>
            <a:endParaRPr lang="zh-CN" altLang="en-US" sz="1600"/>
          </a:p>
          <a:p>
            <a:pPr lvl="1" indent="-285750">
              <a:lnSpc>
                <a:spcPct val="150000"/>
              </a:lnSpc>
              <a:buFont typeface="Wingdings" panose="05000000000000000000" charset="0"/>
              <a:buChar char="v"/>
            </a:pPr>
            <a:r>
              <a:rPr lang="zh-CN" altLang="en-US" sz="1400">
                <a:latin typeface="+mn-ea"/>
                <a:cs typeface="+mn-ea"/>
                <a:sym typeface="+mn-ea"/>
              </a:rPr>
              <a:t>采取轮询的方式，而不是中断</a:t>
            </a:r>
            <a:endParaRPr lang="zh-CN" altLang="en-US" sz="1400">
              <a:latin typeface="+mn-ea"/>
              <a:cs typeface="+mn-ea"/>
              <a:sym typeface="+mn-ea"/>
            </a:endParaRPr>
          </a:p>
          <a:p>
            <a:pPr marL="457200" lvl="3" indent="-285750">
              <a:lnSpc>
                <a:spcPct val="150000"/>
              </a:lnSpc>
              <a:buFont typeface="Wingdings" panose="05000000000000000000" charset="0"/>
              <a:buChar char="v"/>
            </a:pPr>
            <a:r>
              <a:rPr lang="zh-CN" altLang="en-US" sz="1400">
                <a:latin typeface="+mn-ea"/>
                <a:cs typeface="+mn-ea"/>
                <a:sym typeface="+mn-ea"/>
              </a:rPr>
              <a:t>将驱动程序移动到用户空间，避免系统调用</a:t>
            </a:r>
            <a:endParaRPr lang="zh-CN" altLang="en-US" sz="1400">
              <a:latin typeface="+mn-ea"/>
              <a:cs typeface="+mn-ea"/>
              <a:sym typeface="+mn-ea"/>
            </a:endParaRPr>
          </a:p>
          <a:p>
            <a:pPr marL="0" lvl="2" indent="-285750">
              <a:lnSpc>
                <a:spcPct val="150000"/>
              </a:lnSpc>
              <a:buFont typeface="Wingdings" panose="05000000000000000000" charset="0"/>
              <a:buChar char=""/>
            </a:pPr>
            <a:r>
              <a:rPr lang="zh-CN" altLang="en-US" sz="1600"/>
              <a:t>但同时也带来以下问题：</a:t>
            </a:r>
            <a:endParaRPr lang="zh-CN" altLang="en-US" sz="1400">
              <a:latin typeface="+mn-ea"/>
              <a:cs typeface="+mn-ea"/>
            </a:endParaRPr>
          </a:p>
          <a:p>
            <a:pPr marL="457200" lvl="3" indent="-285750" algn="l">
              <a:lnSpc>
                <a:spcPct val="150000"/>
              </a:lnSpc>
              <a:buFont typeface="Wingdings" panose="05000000000000000000" charset="0"/>
              <a:buChar char="v"/>
            </a:pPr>
            <a:r>
              <a:rPr lang="zh-CN" altLang="en-US" sz="1400">
                <a:solidFill>
                  <a:srgbClr val="C00000"/>
                </a:solidFill>
                <a:latin typeface="+mn-ea"/>
                <a:cs typeface="+mn-ea"/>
              </a:rPr>
              <a:t>需要在没有文件系统（FS）的情况下，管理一个裸设备</a:t>
            </a:r>
            <a:endParaRPr lang="zh-CN" altLang="en-US" sz="1400">
              <a:solidFill>
                <a:srgbClr val="C00000"/>
              </a:solidFill>
              <a:latin typeface="+mn-ea"/>
              <a:cs typeface="+mn-ea"/>
            </a:endParaRPr>
          </a:p>
          <a:p>
            <a:pPr marL="457200" lvl="3" indent="-285750" algn="l">
              <a:lnSpc>
                <a:spcPct val="150000"/>
              </a:lnSpc>
              <a:buFont typeface="Wingdings" panose="05000000000000000000" charset="0"/>
              <a:buChar char="v"/>
            </a:pPr>
            <a:r>
              <a:rPr lang="zh-CN" altLang="en-US" sz="1400">
                <a:solidFill>
                  <a:srgbClr val="C00000"/>
                </a:solidFill>
                <a:latin typeface="+mn-ea"/>
                <a:cs typeface="+mn-ea"/>
              </a:rPr>
              <a:t>忙等待占用了大量的CPU周期</a:t>
            </a:r>
            <a:endParaRPr lang="zh-CN" altLang="en-US" sz="1400">
              <a:solidFill>
                <a:srgbClr val="C00000"/>
              </a:solidFill>
              <a:latin typeface="+mn-ea"/>
              <a:cs typeface="+mn-ea"/>
            </a:endParaRPr>
          </a:p>
        </p:txBody>
      </p:sp>
      <p:pic>
        <p:nvPicPr>
          <p:cNvPr id="7" name="图片 6" descr="hk"/>
          <p:cNvPicPr>
            <a:picLocks noChangeAspect="1"/>
          </p:cNvPicPr>
          <p:nvPr/>
        </p:nvPicPr>
        <p:blipFill>
          <a:blip r:embed="rId3"/>
          <a:stretch>
            <a:fillRect/>
          </a:stretch>
        </p:blipFill>
        <p:spPr>
          <a:xfrm>
            <a:off x="11019155" y="104140"/>
            <a:ext cx="845820" cy="633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Challenge 2</a:t>
            </a:r>
            <a:r>
              <a:rPr lang="zh-CN" altLang="en-US" sz="3200" b="1" dirty="0">
                <a:solidFill>
                  <a:srgbClr val="4747BA"/>
                </a:solidFill>
                <a:latin typeface="Corbel" panose="020B0503020204020204" charset="0"/>
                <a:ea typeface="腾讯体 W3" panose="020C04030202040F0204" pitchFamily="34" charset="-122"/>
                <a:cs typeface="Corbel" panose="020B0503020204020204" charset="0"/>
              </a:rPr>
              <a:t>：</a:t>
            </a: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Thread Sync Overhead in Group Logging</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pic>
        <p:nvPicPr>
          <p:cNvPr id="4" name="图片 3"/>
          <p:cNvPicPr>
            <a:picLocks noChangeAspect="1"/>
          </p:cNvPicPr>
          <p:nvPr/>
        </p:nvPicPr>
        <p:blipFill>
          <a:blip r:embed="rId2"/>
          <a:stretch>
            <a:fillRect/>
          </a:stretch>
        </p:blipFill>
        <p:spPr>
          <a:xfrm>
            <a:off x="516890" y="1824355"/>
            <a:ext cx="8616315" cy="4475480"/>
          </a:xfrm>
          <a:prstGeom prst="rect">
            <a:avLst/>
          </a:prstGeom>
        </p:spPr>
      </p:pic>
      <p:sp>
        <p:nvSpPr>
          <p:cNvPr id="6" name="文本框 5"/>
          <p:cNvSpPr txBox="1"/>
          <p:nvPr/>
        </p:nvSpPr>
        <p:spPr>
          <a:xfrm>
            <a:off x="516890" y="991870"/>
            <a:ext cx="7081520" cy="700405"/>
          </a:xfrm>
          <a:prstGeom prst="rect">
            <a:avLst/>
          </a:prstGeom>
          <a:noFill/>
        </p:spPr>
        <p:txBody>
          <a:bodyPr wrap="none" rtlCol="0">
            <a:spAutoFit/>
          </a:bodyPr>
          <a:p>
            <a:pPr>
              <a:lnSpc>
                <a:spcPct val="110000"/>
              </a:lnSpc>
            </a:pPr>
            <a:r>
              <a:rPr lang="zh-CN" altLang="en-US" b="1">
                <a:solidFill>
                  <a:schemeClr val="accent1">
                    <a:lumMod val="75000"/>
                  </a:schemeClr>
                </a:solidFill>
              </a:rPr>
              <a:t>分组写入</a:t>
            </a:r>
            <a:r>
              <a:rPr lang="zh-CN" altLang="en-US"/>
              <a:t>：被广泛用于加速 </a:t>
            </a:r>
            <a:r>
              <a:rPr lang="en-US" altLang="zh-CN"/>
              <a:t>write-ahead logging</a:t>
            </a:r>
            <a:r>
              <a:rPr lang="zh-CN" altLang="en-US"/>
              <a:t>（</a:t>
            </a:r>
            <a:r>
              <a:rPr lang="en-US" altLang="zh-CN"/>
              <a:t>WAL</a:t>
            </a:r>
            <a:r>
              <a:rPr lang="zh-CN" altLang="en-US"/>
              <a:t>）的写入性能</a:t>
            </a:r>
            <a:endParaRPr lang="zh-CN" altLang="en-US"/>
          </a:p>
          <a:p>
            <a:pPr>
              <a:lnSpc>
                <a:spcPct val="110000"/>
              </a:lnSpc>
            </a:pPr>
            <a:r>
              <a:rPr lang="zh-CN" altLang="en-US"/>
              <a:t>现有的算法实现都是</a:t>
            </a:r>
            <a:r>
              <a:rPr lang="zh-CN" altLang="en-US" b="1">
                <a:solidFill>
                  <a:schemeClr val="accent1">
                    <a:lumMod val="75000"/>
                  </a:schemeClr>
                </a:solidFill>
              </a:rPr>
              <a:t>顺序化</a:t>
            </a:r>
            <a:r>
              <a:rPr lang="zh-CN" altLang="en-US"/>
              <a:t>的</a:t>
            </a:r>
            <a:endParaRPr lang="zh-CN" altLang="en-US"/>
          </a:p>
        </p:txBody>
      </p:sp>
      <p:sp>
        <p:nvSpPr>
          <p:cNvPr id="8" name="矩形标注 7"/>
          <p:cNvSpPr/>
          <p:nvPr/>
        </p:nvSpPr>
        <p:spPr>
          <a:xfrm>
            <a:off x="4693285" y="1417955"/>
            <a:ext cx="6325870" cy="406400"/>
          </a:xfrm>
          <a:prstGeom prst="wedgeRectCallout">
            <a:avLst>
              <a:gd name="adj1" fmla="val -55262"/>
              <a:gd name="adj2" fmla="val 288125"/>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b="1">
                <a:solidFill>
                  <a:srgbClr val="C00000"/>
                </a:solidFill>
              </a:rPr>
              <a:t>通过单个的</a:t>
            </a:r>
            <a:r>
              <a:rPr lang="en-US" altLang="zh-CN" b="1">
                <a:solidFill>
                  <a:srgbClr val="C00000"/>
                </a:solidFill>
              </a:rPr>
              <a:t>Group leader</a:t>
            </a:r>
            <a:r>
              <a:rPr lang="zh-CN" altLang="en-US" b="1">
                <a:solidFill>
                  <a:srgbClr val="C00000"/>
                </a:solidFill>
              </a:rPr>
              <a:t>来写入，未充分利用</a:t>
            </a:r>
            <a:r>
              <a:rPr lang="en-US" altLang="zh-CN" b="1">
                <a:solidFill>
                  <a:srgbClr val="C00000"/>
                </a:solidFill>
              </a:rPr>
              <a:t>SSD</a:t>
            </a:r>
            <a:r>
              <a:rPr lang="zh-CN" altLang="en-US" b="1">
                <a:solidFill>
                  <a:srgbClr val="C00000"/>
                </a:solidFill>
              </a:rPr>
              <a:t>带宽</a:t>
            </a:r>
            <a:endParaRPr lang="zh-CN" altLang="en-US" b="1">
              <a:solidFill>
                <a:srgbClr val="C00000"/>
              </a:solidFill>
            </a:endParaRPr>
          </a:p>
        </p:txBody>
      </p:sp>
      <p:sp>
        <p:nvSpPr>
          <p:cNvPr id="9" name="矩形标注 8"/>
          <p:cNvSpPr/>
          <p:nvPr/>
        </p:nvSpPr>
        <p:spPr>
          <a:xfrm>
            <a:off x="5730875" y="5451475"/>
            <a:ext cx="6325870" cy="406400"/>
          </a:xfrm>
          <a:prstGeom prst="wedgeRectCallout">
            <a:avLst>
              <a:gd name="adj1" fmla="val -69795"/>
              <a:gd name="adj2" fmla="val -48281"/>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b="1">
                <a:solidFill>
                  <a:srgbClr val="C00000"/>
                </a:solidFill>
              </a:rPr>
              <a:t>在</a:t>
            </a:r>
            <a:r>
              <a:rPr lang="en-US" altLang="zh-CN" b="1">
                <a:solidFill>
                  <a:srgbClr val="C00000"/>
                </a:solidFill>
              </a:rPr>
              <a:t>Optane SSD</a:t>
            </a:r>
            <a:r>
              <a:rPr lang="zh-CN" altLang="en-US" b="1">
                <a:solidFill>
                  <a:srgbClr val="C00000"/>
                </a:solidFill>
              </a:rPr>
              <a:t>上，</a:t>
            </a:r>
            <a:r>
              <a:rPr lang="en-US" altLang="zh-CN" b="1">
                <a:solidFill>
                  <a:srgbClr val="C00000"/>
                </a:solidFill>
              </a:rPr>
              <a:t>80%</a:t>
            </a:r>
            <a:r>
              <a:rPr lang="zh-CN" altLang="en-US" b="1">
                <a:solidFill>
                  <a:srgbClr val="C00000"/>
                </a:solidFill>
              </a:rPr>
              <a:t>的</a:t>
            </a:r>
            <a:r>
              <a:rPr lang="en-US" altLang="zh-CN" b="1">
                <a:solidFill>
                  <a:srgbClr val="C00000"/>
                </a:solidFill>
              </a:rPr>
              <a:t>WAL</a:t>
            </a:r>
            <a:r>
              <a:rPr lang="zh-CN" altLang="en-US" b="1">
                <a:solidFill>
                  <a:srgbClr val="C00000"/>
                </a:solidFill>
              </a:rPr>
              <a:t>写入延时消耗在这里</a:t>
            </a:r>
            <a:endParaRPr lang="zh-CN" altLang="en-US"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zh-CN" altLang="en-US" sz="3200" b="1" dirty="0">
                <a:solidFill>
                  <a:srgbClr val="4747BA"/>
                </a:solidFill>
                <a:latin typeface="Corbel" panose="020B0503020204020204" charset="0"/>
                <a:ea typeface="腾讯体 W3" panose="020C04030202040F0204" pitchFamily="34" charset="-122"/>
                <a:cs typeface="Corbel" panose="020B0503020204020204" charset="0"/>
              </a:rPr>
              <a:t>现有的方法对比</a:t>
            </a:r>
            <a:endParaRPr lang="zh-CN" altLang="en-US"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sp>
        <p:nvSpPr>
          <p:cNvPr id="6" name="文本框 5"/>
          <p:cNvSpPr txBox="1"/>
          <p:nvPr/>
        </p:nvSpPr>
        <p:spPr>
          <a:xfrm>
            <a:off x="516890" y="991870"/>
            <a:ext cx="10565130" cy="4767580"/>
          </a:xfrm>
          <a:prstGeom prst="rect">
            <a:avLst/>
          </a:prstGeom>
          <a:noFill/>
        </p:spPr>
        <p:txBody>
          <a:bodyPr wrap="none" rtlCol="0">
            <a:spAutoFit/>
          </a:bodyPr>
          <a:p>
            <a:pPr marL="285750" indent="-285750" algn="l">
              <a:lnSpc>
                <a:spcPct val="130000"/>
              </a:lnSpc>
              <a:buFont typeface="Wingdings" panose="05000000000000000000" charset="0"/>
              <a:buChar char=""/>
            </a:pPr>
            <a:r>
              <a:rPr lang="zh-CN" altLang="en-US">
                <a:cs typeface="+mn-lt"/>
              </a:rPr>
              <a:t>优化基于</a:t>
            </a:r>
            <a:r>
              <a:rPr lang="en-US" altLang="zh-CN">
                <a:cs typeface="+mn-lt"/>
              </a:rPr>
              <a:t>LSM-tree</a:t>
            </a:r>
            <a:r>
              <a:rPr lang="zh-CN" altLang="en-US">
                <a:cs typeface="+mn-lt"/>
              </a:rPr>
              <a:t>的</a:t>
            </a:r>
            <a:r>
              <a:rPr lang="en-US" altLang="zh-CN">
                <a:cs typeface="+mn-lt"/>
              </a:rPr>
              <a:t>KV</a:t>
            </a:r>
            <a:r>
              <a:rPr lang="zh-CN" altLang="en-US">
                <a:cs typeface="+mn-lt"/>
              </a:rPr>
              <a:t>存储</a:t>
            </a:r>
            <a:endParaRPr lang="zh-CN" altLang="en-US">
              <a:cs typeface="+mn-lt"/>
            </a:endParaRPr>
          </a:p>
          <a:p>
            <a:pPr marL="742950" lvl="1" indent="-285750" algn="l">
              <a:lnSpc>
                <a:spcPct val="130000"/>
              </a:lnSpc>
              <a:buFont typeface="Wingdings" panose="05000000000000000000" charset="0"/>
              <a:buChar char="v"/>
            </a:pPr>
            <a:r>
              <a:rPr lang="en-US" altLang="zh-CN">
                <a:solidFill>
                  <a:schemeClr val="accent1">
                    <a:lumMod val="75000"/>
                  </a:schemeClr>
                </a:solidFill>
                <a:cs typeface="+mn-lt"/>
              </a:rPr>
              <a:t>PebblesDB </a:t>
            </a:r>
            <a:r>
              <a:rPr lang="en-US" altLang="zh-CN">
                <a:cs typeface="+mn-lt"/>
              </a:rPr>
              <a:t>[SOSP'17], </a:t>
            </a:r>
            <a:r>
              <a:rPr lang="en-US" altLang="zh-CN">
                <a:solidFill>
                  <a:schemeClr val="accent1">
                    <a:lumMod val="75000"/>
                  </a:schemeClr>
                </a:solidFill>
                <a:cs typeface="+mn-lt"/>
              </a:rPr>
              <a:t>SILK </a:t>
            </a:r>
            <a:r>
              <a:rPr lang="en-US" altLang="zh-CN">
                <a:cs typeface="+mn-lt"/>
              </a:rPr>
              <a:t>[ATC'19], </a:t>
            </a:r>
            <a:r>
              <a:rPr lang="en-US" altLang="zh-CN">
                <a:solidFill>
                  <a:schemeClr val="accent1">
                    <a:lumMod val="75000"/>
                  </a:schemeClr>
                </a:solidFill>
                <a:cs typeface="+mn-lt"/>
              </a:rPr>
              <a:t>ElasticBF </a:t>
            </a:r>
            <a:r>
              <a:rPr lang="en-US" altLang="zh-CN">
                <a:cs typeface="+mn-lt"/>
              </a:rPr>
              <a:t>[ATC'19], </a:t>
            </a:r>
            <a:r>
              <a:rPr lang="en-US" altLang="zh-CN">
                <a:solidFill>
                  <a:schemeClr val="accent1">
                    <a:lumMod val="75000"/>
                  </a:schemeClr>
                </a:solidFill>
                <a:cs typeface="+mn-lt"/>
              </a:rPr>
              <a:t>SplinterDB </a:t>
            </a:r>
            <a:r>
              <a:rPr lang="en-US" altLang="zh-CN">
                <a:cs typeface="+mn-lt"/>
              </a:rPr>
              <a:t>[ATC'20]</a:t>
            </a:r>
            <a:endParaRPr lang="en-US" altLang="zh-CN">
              <a:cs typeface="+mn-lt"/>
            </a:endParaRPr>
          </a:p>
          <a:p>
            <a:pPr marL="742950" lvl="1" indent="-285750" algn="l">
              <a:lnSpc>
                <a:spcPct val="130000"/>
              </a:lnSpc>
              <a:buFont typeface="Wingdings" panose="05000000000000000000" charset="0"/>
              <a:buChar char="v"/>
            </a:pPr>
            <a:r>
              <a:rPr lang="zh-CN" altLang="en-US">
                <a:cs typeface="+mn-lt"/>
              </a:rPr>
              <a:t>限制：</a:t>
            </a:r>
            <a:r>
              <a:rPr lang="zh-CN" altLang="en-US">
                <a:solidFill>
                  <a:srgbClr val="C00000"/>
                </a:solidFill>
                <a:cs typeface="+mn-lt"/>
              </a:rPr>
              <a:t>改变了数据结构，使用传统的 </a:t>
            </a:r>
            <a:r>
              <a:rPr lang="en-US" altLang="zh-CN">
                <a:solidFill>
                  <a:srgbClr val="C00000"/>
                </a:solidFill>
                <a:cs typeface="+mn-lt"/>
              </a:rPr>
              <a:t>Linux I/O </a:t>
            </a:r>
            <a:r>
              <a:rPr lang="zh-CN" altLang="en-US">
                <a:solidFill>
                  <a:srgbClr val="C00000"/>
                </a:solidFill>
                <a:cs typeface="+mn-lt"/>
              </a:rPr>
              <a:t>栈</a:t>
            </a:r>
            <a:endParaRPr lang="zh-CN" altLang="en-US">
              <a:cs typeface="+mn-lt"/>
            </a:endParaRPr>
          </a:p>
          <a:p>
            <a:pPr marL="742950" lvl="1" indent="-285750" algn="l">
              <a:lnSpc>
                <a:spcPct val="130000"/>
              </a:lnSpc>
              <a:buFont typeface="Wingdings" panose="05000000000000000000" charset="0"/>
              <a:buChar char=""/>
            </a:pPr>
            <a:endParaRPr lang="zh-CN" altLang="en-US">
              <a:cs typeface="+mn-lt"/>
            </a:endParaRPr>
          </a:p>
          <a:p>
            <a:pPr marL="285750" lvl="0" indent="-285750" algn="l">
              <a:lnSpc>
                <a:spcPct val="130000"/>
              </a:lnSpc>
              <a:buFont typeface="Wingdings" panose="05000000000000000000" charset="0"/>
              <a:buChar char=""/>
            </a:pPr>
            <a:r>
              <a:rPr lang="zh-CN" altLang="en-US">
                <a:cs typeface="+mn-lt"/>
              </a:rPr>
              <a:t>在</a:t>
            </a:r>
            <a:r>
              <a:rPr lang="en-US" altLang="zh-CN">
                <a:cs typeface="+mn-lt"/>
              </a:rPr>
              <a:t>NVMe SSD</a:t>
            </a:r>
            <a:r>
              <a:rPr lang="zh-CN" altLang="en-US">
                <a:cs typeface="+mn-lt"/>
              </a:rPr>
              <a:t>上提供</a:t>
            </a:r>
            <a:r>
              <a:rPr lang="en-US" altLang="zh-CN">
                <a:cs typeface="+mn-lt"/>
              </a:rPr>
              <a:t>KV</a:t>
            </a:r>
            <a:r>
              <a:rPr lang="zh-CN" altLang="en-US">
                <a:cs typeface="+mn-lt"/>
              </a:rPr>
              <a:t>存储系统</a:t>
            </a:r>
            <a:endParaRPr lang="zh-CN" altLang="en-US">
              <a:cs typeface="+mn-lt"/>
            </a:endParaRPr>
          </a:p>
          <a:p>
            <a:pPr marL="742950" lvl="1" indent="-285750" algn="l">
              <a:lnSpc>
                <a:spcPct val="130000"/>
              </a:lnSpc>
              <a:buFont typeface="Wingdings" panose="05000000000000000000" charset="0"/>
              <a:buChar char="v"/>
            </a:pPr>
            <a:r>
              <a:rPr lang="zh-CN" altLang="en-US">
                <a:solidFill>
                  <a:schemeClr val="accent1">
                    <a:lumMod val="75000"/>
                  </a:schemeClr>
                </a:solidFill>
                <a:cs typeface="+mn-lt"/>
              </a:rPr>
              <a:t>KVSSD</a:t>
            </a:r>
            <a:r>
              <a:rPr lang="zh-CN" altLang="en-US">
                <a:cs typeface="+mn-lt"/>
              </a:rPr>
              <a:t> [SYSTOR</a:t>
            </a:r>
            <a:r>
              <a:rPr lang="en-US" altLang="zh-CN">
                <a:cs typeface="+mn-lt"/>
              </a:rPr>
              <a:t>'</a:t>
            </a:r>
            <a:r>
              <a:rPr lang="zh-CN" altLang="en-US">
                <a:cs typeface="+mn-lt"/>
              </a:rPr>
              <a:t>19]</a:t>
            </a:r>
            <a:r>
              <a:rPr lang="en-US" altLang="zh-CN">
                <a:cs typeface="+mn-lt"/>
              </a:rPr>
              <a:t>, </a:t>
            </a:r>
            <a:r>
              <a:rPr lang="zh-CN" altLang="en-US">
                <a:solidFill>
                  <a:schemeClr val="accent1">
                    <a:lumMod val="75000"/>
                  </a:schemeClr>
                </a:solidFill>
                <a:cs typeface="+mn-lt"/>
              </a:rPr>
              <a:t>KVell</a:t>
            </a:r>
            <a:r>
              <a:rPr lang="zh-CN" altLang="en-US">
                <a:cs typeface="+mn-lt"/>
              </a:rPr>
              <a:t> [SOSP</a:t>
            </a:r>
            <a:r>
              <a:rPr lang="en-US" altLang="zh-CN">
                <a:cs typeface="+mn-lt"/>
              </a:rPr>
              <a:t>'</a:t>
            </a:r>
            <a:r>
              <a:rPr lang="zh-CN" altLang="en-US">
                <a:cs typeface="+mn-lt"/>
              </a:rPr>
              <a:t>19], </a:t>
            </a:r>
            <a:r>
              <a:rPr lang="zh-CN" altLang="en-US">
                <a:solidFill>
                  <a:schemeClr val="accent1">
                    <a:lumMod val="75000"/>
                  </a:schemeClr>
                </a:solidFill>
                <a:cs typeface="+mn-lt"/>
              </a:rPr>
              <a:t>FlatStore</a:t>
            </a:r>
            <a:r>
              <a:rPr lang="zh-CN" altLang="en-US">
                <a:cs typeface="+mn-lt"/>
              </a:rPr>
              <a:t> [ASPLOS</a:t>
            </a:r>
            <a:r>
              <a:rPr lang="en-US" altLang="zh-CN">
                <a:cs typeface="+mn-lt"/>
              </a:rPr>
              <a:t>'</a:t>
            </a:r>
            <a:r>
              <a:rPr lang="zh-CN" altLang="en-US">
                <a:cs typeface="+mn-lt"/>
              </a:rPr>
              <a:t>20]</a:t>
            </a:r>
            <a:endParaRPr lang="zh-CN" altLang="en-US">
              <a:cs typeface="+mn-lt"/>
            </a:endParaRPr>
          </a:p>
          <a:p>
            <a:pPr marL="742950" lvl="1" indent="-285750" algn="l">
              <a:lnSpc>
                <a:spcPct val="130000"/>
              </a:lnSpc>
              <a:buFont typeface="Wingdings" panose="05000000000000000000" charset="0"/>
              <a:buChar char="v"/>
            </a:pPr>
            <a:r>
              <a:rPr lang="zh-CN" altLang="en-US">
                <a:cs typeface="+mn-lt"/>
              </a:rPr>
              <a:t>限制：</a:t>
            </a:r>
            <a:r>
              <a:rPr lang="zh-CN" altLang="en-US">
                <a:solidFill>
                  <a:srgbClr val="C00000"/>
                </a:solidFill>
                <a:cs typeface="+mn-lt"/>
              </a:rPr>
              <a:t>高昂的硬件成本，某些例子缺失对事务能力的支持</a:t>
            </a:r>
            <a:endParaRPr lang="zh-CN" altLang="en-US">
              <a:cs typeface="+mn-lt"/>
            </a:endParaRPr>
          </a:p>
          <a:p>
            <a:pPr marL="742950" lvl="1" indent="-285750" algn="l">
              <a:lnSpc>
                <a:spcPct val="130000"/>
              </a:lnSpc>
              <a:buFont typeface="Wingdings" panose="05000000000000000000" charset="0"/>
              <a:buChar char="v"/>
            </a:pPr>
            <a:endParaRPr lang="zh-CN" altLang="en-US">
              <a:cs typeface="+mn-lt"/>
            </a:endParaRPr>
          </a:p>
          <a:p>
            <a:pPr marL="742950" lvl="1" indent="-285750" algn="l">
              <a:lnSpc>
                <a:spcPct val="130000"/>
              </a:lnSpc>
              <a:buFont typeface="Wingdings" panose="05000000000000000000" charset="0"/>
              <a:buChar char="v"/>
            </a:pPr>
            <a:endParaRPr lang="zh-CN" altLang="en-US">
              <a:cs typeface="+mn-lt"/>
            </a:endParaRPr>
          </a:p>
          <a:p>
            <a:pPr marL="285750" lvl="0" indent="-285750" algn="l">
              <a:lnSpc>
                <a:spcPct val="130000"/>
              </a:lnSpc>
              <a:buFont typeface="Wingdings" panose="05000000000000000000" charset="0"/>
              <a:buChar char=""/>
            </a:pPr>
            <a:r>
              <a:rPr lang="zh-CN" altLang="en-US">
                <a:cs typeface="+mn-lt"/>
              </a:rPr>
              <a:t>本文提出的方法：</a:t>
            </a:r>
            <a:endParaRPr lang="zh-CN" altLang="en-US">
              <a:cs typeface="+mn-lt"/>
            </a:endParaRPr>
          </a:p>
          <a:p>
            <a:pPr marL="742950" lvl="1" indent="-285750" algn="l">
              <a:lnSpc>
                <a:spcPct val="130000"/>
              </a:lnSpc>
              <a:buFont typeface="Wingdings" panose="05000000000000000000" charset="0"/>
              <a:buChar char="v"/>
            </a:pPr>
            <a:r>
              <a:rPr lang="zh-CN" altLang="en-US">
                <a:cs typeface="+mn-lt"/>
              </a:rPr>
              <a:t>经济友好：容量小而速度小的设备与容量大而速度慢的设备混合存储</a:t>
            </a:r>
            <a:endParaRPr lang="zh-CN" altLang="en-US">
              <a:cs typeface="+mn-lt"/>
            </a:endParaRPr>
          </a:p>
          <a:p>
            <a:pPr marL="742950" lvl="1" indent="-285750" algn="l">
              <a:lnSpc>
                <a:spcPct val="130000"/>
              </a:lnSpc>
              <a:buFont typeface="Wingdings" panose="05000000000000000000" charset="0"/>
              <a:buChar char="v"/>
            </a:pPr>
            <a:r>
              <a:rPr lang="zh-CN" altLang="en-US">
                <a:cs typeface="+mn-lt"/>
              </a:rPr>
              <a:t>快速设备的充分利用：延迟、带宽、容量</a:t>
            </a:r>
            <a:endParaRPr lang="zh-CN" altLang="en-US">
              <a:cs typeface="+mn-lt"/>
            </a:endParaRPr>
          </a:p>
          <a:p>
            <a:pPr marL="742950" lvl="1" indent="-285750" algn="l">
              <a:lnSpc>
                <a:spcPct val="130000"/>
              </a:lnSpc>
              <a:buFont typeface="Wingdings" panose="05000000000000000000" charset="0"/>
              <a:buChar char="v"/>
            </a:pPr>
            <a:r>
              <a:rPr lang="zh-CN" altLang="en-US">
                <a:cs typeface="+mn-lt"/>
              </a:rPr>
              <a:t>友好兼容：是广泛使用的</a:t>
            </a:r>
            <a:r>
              <a:rPr lang="en-US" altLang="zh-CN">
                <a:cs typeface="+mn-lt"/>
              </a:rPr>
              <a:t>RocksDB</a:t>
            </a:r>
            <a:r>
              <a:rPr lang="zh-CN" altLang="en-US">
                <a:cs typeface="+mn-lt"/>
              </a:rPr>
              <a:t>的一种优化，由于没有使用新的数据结构，拥有很好的兼容性</a:t>
            </a:r>
            <a:endParaRPr lang="zh-CN" altLang="en-US">
              <a:cs typeface="+mn-lt"/>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SpanDB Overview</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pic>
        <p:nvPicPr>
          <p:cNvPr id="2" name="图片 1"/>
          <p:cNvPicPr>
            <a:picLocks noChangeAspect="1"/>
          </p:cNvPicPr>
          <p:nvPr/>
        </p:nvPicPr>
        <p:blipFill>
          <a:blip r:embed="rId2"/>
          <a:stretch>
            <a:fillRect/>
          </a:stretch>
        </p:blipFill>
        <p:spPr>
          <a:xfrm>
            <a:off x="804545" y="1065530"/>
            <a:ext cx="10214610" cy="53778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Async. KV Request Processing</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pic>
        <p:nvPicPr>
          <p:cNvPr id="4" name="图片 3"/>
          <p:cNvPicPr>
            <a:picLocks noChangeAspect="1"/>
          </p:cNvPicPr>
          <p:nvPr/>
        </p:nvPicPr>
        <p:blipFill>
          <a:blip r:embed="rId2"/>
          <a:stretch>
            <a:fillRect/>
          </a:stretch>
        </p:blipFill>
        <p:spPr>
          <a:xfrm>
            <a:off x="1714500" y="1120140"/>
            <a:ext cx="8221980" cy="4942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Paraller Logging via SPDK</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85445" y="981710"/>
            <a:ext cx="11287125" cy="3800475"/>
          </a:xfrm>
          <a:prstGeom prst="rect">
            <a:avLst/>
          </a:prstGeom>
        </p:spPr>
      </p:pic>
      <p:sp>
        <p:nvSpPr>
          <p:cNvPr id="5" name="文本框 4"/>
          <p:cNvSpPr txBox="1"/>
          <p:nvPr/>
        </p:nvSpPr>
        <p:spPr>
          <a:xfrm>
            <a:off x="471805" y="5026025"/>
            <a:ext cx="6647180" cy="1170305"/>
          </a:xfrm>
          <a:prstGeom prst="rect">
            <a:avLst/>
          </a:prstGeom>
          <a:noFill/>
        </p:spPr>
        <p:txBody>
          <a:bodyPr wrap="none" rtlCol="0">
            <a:spAutoFit/>
          </a:bodyPr>
          <a:p>
            <a:pPr>
              <a:lnSpc>
                <a:spcPct val="130000"/>
              </a:lnSpc>
            </a:pPr>
            <a:r>
              <a:rPr lang="en-US" altLang="zh-CN" b="1">
                <a:solidFill>
                  <a:schemeClr val="accent1">
                    <a:lumMod val="75000"/>
                  </a:schemeClr>
                </a:solidFill>
              </a:rPr>
              <a:t>Concurrent</a:t>
            </a:r>
            <a:r>
              <a:rPr lang="zh-CN" altLang="en-US"/>
              <a:t>：提高了</a:t>
            </a:r>
            <a:r>
              <a:rPr lang="en-US" altLang="zh-CN"/>
              <a:t>NVMe</a:t>
            </a:r>
            <a:r>
              <a:rPr lang="zh-CN" altLang="en-US"/>
              <a:t>设备的带宽利用率</a:t>
            </a:r>
            <a:endParaRPr lang="zh-CN" altLang="en-US"/>
          </a:p>
          <a:p>
            <a:pPr>
              <a:lnSpc>
                <a:spcPct val="130000"/>
              </a:lnSpc>
            </a:pPr>
            <a:r>
              <a:rPr lang="en-US" altLang="zh-CN" b="1">
                <a:solidFill>
                  <a:schemeClr val="accent1">
                    <a:lumMod val="75000"/>
                  </a:schemeClr>
                </a:solidFill>
              </a:rPr>
              <a:t>Pipelined</a:t>
            </a:r>
            <a:r>
              <a:rPr lang="zh-CN" altLang="en-US"/>
              <a:t>：提高</a:t>
            </a:r>
            <a:r>
              <a:rPr lang="en-US" altLang="zh-CN"/>
              <a:t>CPU</a:t>
            </a:r>
            <a:r>
              <a:rPr lang="zh-CN" altLang="en-US"/>
              <a:t>的周期利用率</a:t>
            </a:r>
            <a:endParaRPr lang="zh-CN" altLang="en-US"/>
          </a:p>
          <a:p>
            <a:pPr>
              <a:lnSpc>
                <a:spcPct val="130000"/>
              </a:lnSpc>
            </a:pPr>
            <a:r>
              <a:rPr lang="zh-CN" altLang="en-US"/>
              <a:t>通过额外实现的元数据管理机制来实现无</a:t>
            </a:r>
            <a:r>
              <a:rPr lang="en-US" altLang="zh-CN"/>
              <a:t>FS</a:t>
            </a:r>
            <a:r>
              <a:rPr lang="zh-CN" altLang="en-US"/>
              <a:t>情况下的数据一致性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D5D824ED-C0BE-4E06-B275-3AD06B1F8DDC}" type="datetime4">
              <a:rPr lang="en-US" altLang="zh-CN"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70000"/>
          </a:bodyPr>
          <a:lstStyle/>
          <a:p>
            <a:r>
              <a:rPr lang="en-US" altLang="zh-CN" sz="1400" b="1">
                <a:solidFill>
                  <a:schemeClr val="bg1"/>
                </a:solidFill>
                <a:latin typeface="Constantia" panose="02030602050306030303" pitchFamily="18" charset="0"/>
              </a:rPr>
              <a:t>Yaodong Han| 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445" y="244475"/>
            <a:ext cx="11479530" cy="534035"/>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rbel" panose="020B0503020204020204" charset="0"/>
                <a:ea typeface="腾讯体 W3" panose="020C04030202040F0204" pitchFamily="34" charset="-122"/>
                <a:cs typeface="Corbel" panose="020B0503020204020204" charset="0"/>
              </a:rPr>
              <a:t>Dynamic LSM-Tree Level Placement</a:t>
            </a:r>
            <a:endParaRPr lang="en-US" altLang="zh-CN" sz="3200" b="1" dirty="0">
              <a:solidFill>
                <a:srgbClr val="4747BA"/>
              </a:solidFill>
              <a:latin typeface="Corbel" panose="020B0503020204020204" charset="0"/>
              <a:ea typeface="腾讯体 W3" panose="020C04030202040F0204" pitchFamily="34" charset="-122"/>
              <a:cs typeface="Corbel" panose="020B0503020204020204"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0000500000000020000" pitchFamily="18" charset="0"/>
              </a:rPr>
            </a:fld>
            <a:endParaRPr lang="zh-CN" altLang="en-US" sz="1400" b="1" dirty="0">
              <a:solidFill>
                <a:schemeClr val="bg1"/>
              </a:solidFill>
              <a:latin typeface="Constantia" panose="02030602050306030303" pitchFamily="18" charset="0"/>
              <a:cs typeface="Times" panose="00000500000000020000" pitchFamily="18" charset="0"/>
            </a:endParaRPr>
          </a:p>
        </p:txBody>
      </p:sp>
      <p:pic>
        <p:nvPicPr>
          <p:cNvPr id="3" name="图片 2" descr="hk"/>
          <p:cNvPicPr>
            <a:picLocks noChangeAspect="1"/>
          </p:cNvPicPr>
          <p:nvPr/>
        </p:nvPicPr>
        <p:blipFill>
          <a:blip r:embed="rId1"/>
          <a:stretch>
            <a:fillRect/>
          </a:stretch>
        </p:blipFill>
        <p:spPr>
          <a:xfrm>
            <a:off x="11019155" y="104140"/>
            <a:ext cx="845820" cy="633730"/>
          </a:xfrm>
          <a:prstGeom prst="rect">
            <a:avLst/>
          </a:prstGeom>
        </p:spPr>
      </p:pic>
      <p:pic>
        <p:nvPicPr>
          <p:cNvPr id="4" name="图片 3"/>
          <p:cNvPicPr>
            <a:picLocks noChangeAspect="1"/>
          </p:cNvPicPr>
          <p:nvPr/>
        </p:nvPicPr>
        <p:blipFill>
          <a:blip r:embed="rId2"/>
          <a:srcRect t="927" r="149"/>
          <a:stretch>
            <a:fillRect/>
          </a:stretch>
        </p:blipFill>
        <p:spPr>
          <a:xfrm>
            <a:off x="366395" y="941070"/>
            <a:ext cx="11498580" cy="3189605"/>
          </a:xfrm>
          <a:prstGeom prst="rect">
            <a:avLst/>
          </a:prstGeom>
        </p:spPr>
      </p:pic>
      <p:pic>
        <p:nvPicPr>
          <p:cNvPr id="6" name="图片 5"/>
          <p:cNvPicPr>
            <a:picLocks noChangeAspect="1"/>
          </p:cNvPicPr>
          <p:nvPr/>
        </p:nvPicPr>
        <p:blipFill>
          <a:blip r:embed="rId3"/>
          <a:stretch>
            <a:fillRect/>
          </a:stretch>
        </p:blipFill>
        <p:spPr>
          <a:xfrm>
            <a:off x="346710" y="4211955"/>
            <a:ext cx="5638800" cy="2057400"/>
          </a:xfrm>
          <a:prstGeom prst="rect">
            <a:avLst/>
          </a:prstGeom>
        </p:spPr>
      </p:pic>
      <p:sp>
        <p:nvSpPr>
          <p:cNvPr id="7" name="文本框 6"/>
          <p:cNvSpPr txBox="1"/>
          <p:nvPr/>
        </p:nvSpPr>
        <p:spPr>
          <a:xfrm>
            <a:off x="6376670" y="4293235"/>
            <a:ext cx="5487670" cy="1569720"/>
          </a:xfrm>
          <a:prstGeom prst="rect">
            <a:avLst/>
          </a:prstGeom>
          <a:noFill/>
        </p:spPr>
        <p:txBody>
          <a:bodyPr wrap="square" rtlCol="0">
            <a:spAutoFit/>
          </a:bodyPr>
          <a:p>
            <a:pPr marL="285750" indent="-285750">
              <a:lnSpc>
                <a:spcPct val="130000"/>
              </a:lnSpc>
              <a:buFont typeface="Wingdings" panose="05000000000000000000" charset="0"/>
              <a:buChar char="p"/>
            </a:pPr>
            <a:r>
              <a:rPr lang="zh-CN" altLang="en-US" sz="1600" b="1">
                <a:solidFill>
                  <a:schemeClr val="accent1">
                    <a:lumMod val="75000"/>
                  </a:schemeClr>
                </a:solidFill>
              </a:rPr>
              <a:t>相同</a:t>
            </a:r>
            <a:r>
              <a:rPr lang="en-US" altLang="zh-CN" sz="1600" b="1">
                <a:solidFill>
                  <a:schemeClr val="accent1">
                    <a:lumMod val="75000"/>
                  </a:schemeClr>
                </a:solidFill>
              </a:rPr>
              <a:t>level</a:t>
            </a:r>
            <a:r>
              <a:rPr lang="zh-CN" altLang="en-US" sz="1600" b="1">
                <a:solidFill>
                  <a:schemeClr val="accent1">
                    <a:lumMod val="75000"/>
                  </a:schemeClr>
                </a:solidFill>
              </a:rPr>
              <a:t>的文件可能会分布在不同的设备上</a:t>
            </a:r>
            <a:endParaRPr lang="zh-CN" altLang="en-US" sz="1600" b="1">
              <a:solidFill>
                <a:schemeClr val="accent1">
                  <a:lumMod val="75000"/>
                </a:schemeClr>
              </a:solidFill>
            </a:endParaRPr>
          </a:p>
          <a:p>
            <a:pPr lvl="1" indent="0">
              <a:lnSpc>
                <a:spcPct val="130000"/>
              </a:lnSpc>
              <a:buFont typeface="Wingdings" panose="05000000000000000000" charset="0"/>
              <a:buNone/>
            </a:pPr>
            <a:r>
              <a:rPr lang="zh-CN" altLang="en-US" sz="1400">
                <a:sym typeface="+mn-ea"/>
              </a:rPr>
              <a:t>由于顶部的</a:t>
            </a:r>
            <a:r>
              <a:rPr lang="en-US" altLang="zh-CN" sz="1400">
                <a:sym typeface="+mn-ea"/>
              </a:rPr>
              <a:t>SST</a:t>
            </a:r>
            <a:r>
              <a:rPr lang="zh-CN" altLang="en-US" sz="1400">
                <a:sym typeface="+mn-ea"/>
              </a:rPr>
              <a:t>文件在不停的</a:t>
            </a:r>
            <a:r>
              <a:rPr lang="en-US" altLang="zh-CN" sz="1400">
                <a:sym typeface="+mn-ea"/>
              </a:rPr>
              <a:t>merge</a:t>
            </a:r>
            <a:r>
              <a:rPr lang="zh-CN" altLang="en-US" sz="1400">
                <a:sym typeface="+mn-ea"/>
              </a:rPr>
              <a:t>，为了避免</a:t>
            </a:r>
            <a:r>
              <a:rPr lang="en-US" altLang="zh-CN" sz="1400">
                <a:sym typeface="+mn-ea"/>
              </a:rPr>
              <a:t>SD</a:t>
            </a:r>
            <a:r>
              <a:rPr lang="zh-CN" altLang="en-US" sz="1400">
                <a:sym typeface="+mn-ea"/>
              </a:rPr>
              <a:t>与</a:t>
            </a:r>
            <a:r>
              <a:rPr lang="en-US" altLang="zh-CN" sz="1400">
                <a:sym typeface="+mn-ea"/>
              </a:rPr>
              <a:t>CD</a:t>
            </a:r>
            <a:r>
              <a:rPr lang="zh-CN" altLang="en-US" sz="1400">
                <a:sym typeface="+mn-ea"/>
              </a:rPr>
              <a:t>间的数据迁移，</a:t>
            </a:r>
            <a:r>
              <a:rPr lang="en-US" altLang="zh-CN" sz="1400">
                <a:sym typeface="+mn-ea"/>
              </a:rPr>
              <a:t>SpanDB</a:t>
            </a:r>
            <a:r>
              <a:rPr lang="zh-CN" altLang="en-US" sz="1400">
                <a:sym typeface="+mn-ea"/>
              </a:rPr>
              <a:t>调整时，通过指定新创建的</a:t>
            </a:r>
            <a:r>
              <a:rPr lang="en-US" altLang="zh-CN" sz="1400">
                <a:sym typeface="+mn-ea"/>
              </a:rPr>
              <a:t>SST</a:t>
            </a:r>
            <a:r>
              <a:rPr lang="zh-CN" altLang="en-US" sz="1400">
                <a:sym typeface="+mn-ea"/>
              </a:rPr>
              <a:t>文件的位置来重定向。</a:t>
            </a:r>
            <a:endParaRPr lang="zh-CN" altLang="en-US" sz="1400" b="1">
              <a:solidFill>
                <a:schemeClr val="accent1">
                  <a:lumMod val="75000"/>
                </a:schemeClr>
              </a:solidFill>
            </a:endParaRPr>
          </a:p>
          <a:p>
            <a:pPr marL="285750" indent="-285750">
              <a:lnSpc>
                <a:spcPct val="130000"/>
              </a:lnSpc>
              <a:buFont typeface="Wingdings" panose="05000000000000000000" charset="0"/>
              <a:buChar char="p"/>
            </a:pPr>
            <a:r>
              <a:rPr lang="zh-CN" altLang="en-US" sz="1600">
                <a:solidFill>
                  <a:schemeClr val="tx1"/>
                </a:solidFill>
              </a:rPr>
              <a:t>当</a:t>
            </a:r>
            <a:r>
              <a:rPr lang="en-US" altLang="zh-CN" sz="1600">
                <a:solidFill>
                  <a:schemeClr val="tx1"/>
                </a:solidFill>
              </a:rPr>
              <a:t> Level </a:t>
            </a:r>
            <a:r>
              <a:rPr lang="zh-CN" altLang="en-US" sz="1600">
                <a:solidFill>
                  <a:schemeClr val="tx1"/>
                </a:solidFill>
              </a:rPr>
              <a:t>被移动到</a:t>
            </a:r>
            <a:r>
              <a:rPr lang="en-US" altLang="zh-CN" sz="1600">
                <a:solidFill>
                  <a:schemeClr val="tx1"/>
                </a:solidFill>
              </a:rPr>
              <a:t> CD</a:t>
            </a:r>
            <a:r>
              <a:rPr lang="zh-CN" altLang="en-US" sz="1600">
                <a:solidFill>
                  <a:schemeClr val="tx1"/>
                </a:solidFill>
              </a:rPr>
              <a:t>时，数据仍然在</a:t>
            </a:r>
            <a:r>
              <a:rPr lang="en-US" altLang="zh-CN" sz="1600">
                <a:solidFill>
                  <a:schemeClr val="tx1"/>
                </a:solidFill>
              </a:rPr>
              <a:t>SD</a:t>
            </a:r>
            <a:r>
              <a:rPr lang="zh-CN" altLang="en-US" sz="1600">
                <a:solidFill>
                  <a:schemeClr val="tx1"/>
                </a:solidFill>
              </a:rPr>
              <a:t>中缓存</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10a40ab1-1187-4335-9935-dbc58e50e7ac}"/>
  <p:tag name="TABLE_ENDDRAG_ORIGIN_RECT" val="753*190"/>
  <p:tag name="TABLE_ENDDRAG_RECT" val="62*210*753*190"/>
</p:tagLst>
</file>

<file path=ppt/tags/tag64.xml><?xml version="1.0" encoding="utf-8"?>
<p:tagLst xmlns:p="http://schemas.openxmlformats.org/presentationml/2006/main">
  <p:tag name="KSO_WM_UNIT_PLACING_PICTURE_USER_VIEWPORT" val="{&quot;height&quot;:4440,&quot;width&quot;:1804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2375</Words>
  <Application>WPS 演示</Application>
  <PresentationFormat>宽屏</PresentationFormat>
  <Paragraphs>249</Paragraphs>
  <Slides>13</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方正书宋_GBK</vt:lpstr>
      <vt:lpstr>Wingdings</vt:lpstr>
      <vt:lpstr>微软雅黑</vt:lpstr>
      <vt:lpstr>汉仪旗黑</vt:lpstr>
      <vt:lpstr>Wingdings</vt:lpstr>
      <vt:lpstr>Constantia</vt:lpstr>
      <vt:lpstr>Times</vt:lpstr>
      <vt:lpstr>苹方-简</vt:lpstr>
      <vt:lpstr>Corbel</vt:lpstr>
      <vt:lpstr>腾讯体 W3</vt:lpstr>
      <vt:lpstr>Arial Bold</vt:lpstr>
      <vt:lpstr>宋体</vt:lpstr>
      <vt:lpstr>Arial Unicode MS</vt:lpstr>
      <vt:lpstr>汉仪书宋二KW</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charmy</cp:lastModifiedBy>
  <cp:revision>247</cp:revision>
  <dcterms:created xsi:type="dcterms:W3CDTF">2021-12-31T04:30:14Z</dcterms:created>
  <dcterms:modified xsi:type="dcterms:W3CDTF">2021-12-31T04:30:14Z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y fmtid="{D5CDD505-2E9C-101B-9397-08002B2CF9AE}" pid="3" name="ICV">
    <vt:lpwstr>87AE0BC0EC9B42E5BF0493AEC5FEB45B</vt:lpwstr>
  </property>
</Properties>
</file>