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vsdx" ContentType="application/vnd.ms-visio.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7" r:id="rId2"/>
    <p:sldId id="279" r:id="rId3"/>
    <p:sldId id="280" r:id="rId4"/>
    <p:sldId id="281" r:id="rId5"/>
    <p:sldId id="282" r:id="rId6"/>
    <p:sldId id="284" r:id="rId7"/>
    <p:sldId id="283" r:id="rId8"/>
    <p:sldId id="276" r:id="rId9"/>
    <p:sldId id="271" r:id="rId10"/>
    <p:sldId id="277" r:id="rId11"/>
    <p:sldId id="278" r:id="rId12"/>
    <p:sldId id="260" r:id="rId13"/>
    <p:sldId id="269" r:id="rId14"/>
    <p:sldId id="274" r:id="rId15"/>
    <p:sldId id="270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557F"/>
    <a:srgbClr val="7A91AC"/>
    <a:srgbClr val="2F547E"/>
    <a:srgbClr val="C3CEDA"/>
    <a:srgbClr val="325885"/>
    <a:srgbClr val="5B7899"/>
    <a:srgbClr val="3F61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04" autoAdjust="0"/>
    <p:restoredTop sz="93289" autoAdjust="0"/>
  </p:normalViewPr>
  <p:slideViewPr>
    <p:cSldViewPr snapToGrid="0">
      <p:cViewPr varScale="1">
        <p:scale>
          <a:sx n="106" d="100"/>
          <a:sy n="106" d="100"/>
        </p:scale>
        <p:origin x="60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image" Target="../media/image18.emf"/><Relationship Id="rId4" Type="http://schemas.openxmlformats.org/officeDocument/2006/relationships/image" Target="../media/image2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image" Target="../media/image2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7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048778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2130EE-760D-4575-B957-3A2C522A1798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1048779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1048780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1048781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048782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DFDF61-DA3A-4787-B56D-7FD06C3E552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592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048593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DFDF61-DA3A-4787-B56D-7FD06C3E552B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为了进一步利用系统中的带宽资源，每一个时间片中节点的传输任务需要被妥善安排。这里将传输调度形式化为最大流问题。在某个时间片，假设系统中有</a:t>
            </a:r>
            <a:r>
              <a:rPr lang="en-US" altLang="zh-CN" dirty="0"/>
              <a:t>n</a:t>
            </a:r>
            <a:r>
              <a:rPr lang="zh-CN" altLang="en-US" dirty="0"/>
              <a:t>个节点，</a:t>
            </a:r>
            <a:endParaRPr lang="en-US" altLang="zh-CN" dirty="0"/>
          </a:p>
          <a:p>
            <a:r>
              <a:rPr lang="zh-CN" altLang="en-US" dirty="0"/>
              <a:t>构造</a:t>
            </a:r>
            <a:r>
              <a:rPr lang="en-US" altLang="zh-CN" dirty="0"/>
              <a:t>2n+2</a:t>
            </a:r>
            <a:r>
              <a:rPr lang="zh-CN" altLang="en-US" dirty="0"/>
              <a:t>个顶点的流网络，根据</a:t>
            </a:r>
            <a:r>
              <a:rPr lang="en-US" altLang="zh-CN" dirty="0"/>
              <a:t>RDAG</a:t>
            </a:r>
            <a:r>
              <a:rPr lang="zh-CN" altLang="en-US" dirty="0"/>
              <a:t>来建立连边，最终得到的最大流表示在该时间片能同时进行的传输块数量。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DFDF61-DA3A-4787-B56D-7FD06C3E552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15715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DFDF61-DA3A-4787-B56D-7FD06C3E552B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1403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第一幅图是</a:t>
            </a:r>
            <a:r>
              <a:rPr lang="en-US" altLang="zh-CN" dirty="0" err="1"/>
              <a:t>RepairBoost</a:t>
            </a:r>
            <a:r>
              <a:rPr lang="zh-CN" altLang="en-US" dirty="0"/>
              <a:t>应用在不同纠删码系统中的结果：</a:t>
            </a:r>
            <a:r>
              <a:rPr lang="en-US" altLang="zh-CN" dirty="0"/>
              <a:t>..</a:t>
            </a:r>
          </a:p>
          <a:p>
            <a:r>
              <a:rPr lang="zh-CN" altLang="en-US" dirty="0"/>
              <a:t>第二幅图是</a:t>
            </a:r>
            <a:r>
              <a:rPr lang="en-US" altLang="zh-CN" dirty="0"/>
              <a:t>Breakdown</a:t>
            </a:r>
            <a:r>
              <a:rPr lang="zh-CN" altLang="en-US" dirty="0"/>
              <a:t>分析的结果：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DFDF61-DA3A-4787-B56D-7FD06C3E552B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48129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目前，随着数据的爆炸性增长，存储系统往往部署在大量的存储节点上，这也导致了故障的普遍发生。如何容错以提升系统的可靠性成为了关键问题。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DFDF61-DA3A-4787-B56D-7FD06C3E552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37707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目前有两种主流的容错技术：副本和纠删码。副本技术通过简单的复制来达到容错的目的，显然，副本技术会带来较大的存储开销。</a:t>
            </a:r>
            <a:endParaRPr lang="en-US" altLang="zh-CN" dirty="0"/>
          </a:p>
          <a:p>
            <a:r>
              <a:rPr lang="zh-CN" altLang="en-US" dirty="0"/>
              <a:t>纠删码技术引入轻量的计算，实现达到副本技术相同的容错的同时，拥有更低的存储开销。但是，纠删码技术会放大修复时的网络</a:t>
            </a:r>
            <a:r>
              <a:rPr lang="en-US" altLang="zh-CN" dirty="0"/>
              <a:t>I/O</a:t>
            </a:r>
            <a:r>
              <a:rPr lang="zh-CN" altLang="en-US" dirty="0"/>
              <a:t>。如何更快地修复就成为了主要问题。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DFDF61-DA3A-4787-B56D-7FD06C3E552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00052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当前，学术界主要从以下</a:t>
            </a:r>
            <a:r>
              <a:rPr lang="en-US" altLang="zh-CN" dirty="0"/>
              <a:t>3</a:t>
            </a:r>
            <a:r>
              <a:rPr lang="zh-CN" altLang="en-US" dirty="0"/>
              <a:t>个方向研究纠删码的修复问题。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DFDF61-DA3A-4787-B56D-7FD06C3E552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75077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经过分析，发现直接将现有的修复算法应用在全节点修复会有以下限制。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DFDF61-DA3A-4787-B56D-7FD06C3E552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78313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因为现有的修复算法应用在全节点修复上只是单块修复的简单累加。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DFDF61-DA3A-4787-B56D-7FD06C3E552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05925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DFDF61-DA3A-4787-B56D-7FD06C3E552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98513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修复抽象指将单块修复抽象成一个修复有向无环图，称为</a:t>
            </a:r>
            <a:r>
              <a:rPr lang="en-US" altLang="zh-CN" dirty="0"/>
              <a:t>RDAG</a:t>
            </a:r>
            <a:r>
              <a:rPr lang="zh-CN" altLang="en-US" dirty="0"/>
              <a:t>。</a:t>
            </a:r>
            <a:r>
              <a:rPr lang="en-US" altLang="zh-CN" dirty="0"/>
              <a:t>RDAG</a:t>
            </a:r>
            <a:r>
              <a:rPr lang="zh-CN" altLang="en-US" dirty="0"/>
              <a:t>可以指示数据在顶点中的路由方向以及顶点之间的依赖关系；</a:t>
            </a:r>
            <a:r>
              <a:rPr lang="en-US" altLang="zh-CN" dirty="0"/>
              <a:t>RDAG</a:t>
            </a:r>
            <a:r>
              <a:rPr lang="zh-CN" altLang="en-US" dirty="0"/>
              <a:t>还可以指导修复的进行。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DFDF61-DA3A-4787-B56D-7FD06C3E552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37707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将顶点的修复任务（主要是下载）映射到某个节点，基本思想是平衡修复过程的下载流量，将待下载量大的任务分配到实际下载量较小的节点处。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DFDF61-DA3A-4787-B56D-7FD06C3E552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3748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7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8728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048729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90578-D54B-4B49-9785-60A7621A6CB7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1048730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3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AC638-2FBF-40EF-915F-9142CD5888E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748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1048749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90578-D54B-4B49-9785-60A7621A6CB7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1048750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5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AC638-2FBF-40EF-915F-9142CD5888E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pic>
        <p:nvPicPr>
          <p:cNvPr id="2097158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2743200" cy="927525"/>
          </a:xfrm>
          <a:prstGeom prst="rect">
            <a:avLst/>
          </a:prstGeom>
        </p:spPr>
      </p:pic>
      <p:sp>
        <p:nvSpPr>
          <p:cNvPr id="1048613" name="矩形 7"/>
          <p:cNvSpPr/>
          <p:nvPr userDrawn="1"/>
        </p:nvSpPr>
        <p:spPr>
          <a:xfrm>
            <a:off x="8724901" y="0"/>
            <a:ext cx="3467100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614" name="矩形 9"/>
          <p:cNvSpPr/>
          <p:nvPr userDrawn="1"/>
        </p:nvSpPr>
        <p:spPr>
          <a:xfrm>
            <a:off x="-1" y="5778000"/>
            <a:ext cx="360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615" name="矩形 10"/>
          <p:cNvSpPr/>
          <p:nvPr userDrawn="1"/>
        </p:nvSpPr>
        <p:spPr>
          <a:xfrm>
            <a:off x="-1" y="6498000"/>
            <a:ext cx="360000" cy="36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616" name="矩形 11"/>
          <p:cNvSpPr/>
          <p:nvPr userDrawn="1"/>
        </p:nvSpPr>
        <p:spPr>
          <a:xfrm>
            <a:off x="359999" y="6138000"/>
            <a:ext cx="360000" cy="360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4873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1048738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90578-D54B-4B49-9785-60A7621A6CB7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104873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4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AC638-2FBF-40EF-915F-9142CD5888E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875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875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90578-D54B-4B49-9785-60A7621A6CB7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104875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5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AC638-2FBF-40EF-915F-9142CD5888E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758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1048759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1048760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90578-D54B-4B49-9785-60A7621A6CB7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1048761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62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AC638-2FBF-40EF-915F-9142CD5888E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3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764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8765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1048766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8767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1048768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90578-D54B-4B49-9785-60A7621A6CB7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1048769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70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AC638-2FBF-40EF-915F-9142CD5888E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73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90578-D54B-4B49-9785-60A7621A6CB7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104873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3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AC638-2FBF-40EF-915F-9142CD5888E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90578-D54B-4B49-9785-60A7621A6CB7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1048582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583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AC638-2FBF-40EF-915F-9142CD5888E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1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8772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1048773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8774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90578-D54B-4B49-9785-60A7621A6CB7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1048775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76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AC638-2FBF-40EF-915F-9142CD5888E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1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8742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1048743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8744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90578-D54B-4B49-9785-60A7621A6CB7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1048745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46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AC638-2FBF-40EF-915F-9142CD5888E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577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1048578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690578-D54B-4B49-9785-60A7621A6CB7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1048579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04858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2AC638-2FBF-40EF-915F-9142CD5888E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Visio_Drawing3.vsdx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23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package" Target="../embeddings/Microsoft_Visio_Drawing2.vsdx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24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emf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0.png"/><Relationship Id="rId5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13" Type="http://schemas.openxmlformats.org/officeDocument/2006/relationships/image" Target="../media/image21.emf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18.emf"/><Relationship Id="rId12" Type="http://schemas.openxmlformats.org/officeDocument/2006/relationships/package" Target="../embeddings/Microsoft_Visio_Drawing.vsd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11" Type="http://schemas.openxmlformats.org/officeDocument/2006/relationships/image" Target="../media/image20.emf"/><Relationship Id="rId5" Type="http://schemas.openxmlformats.org/officeDocument/2006/relationships/image" Target="../media/image4.png"/><Relationship Id="rId10" Type="http://schemas.openxmlformats.org/officeDocument/2006/relationships/oleObject" Target="../embeddings/oleObject3.bin"/><Relationship Id="rId4" Type="http://schemas.openxmlformats.org/officeDocument/2006/relationships/image" Target="../media/image3.png"/><Relationship Id="rId9" Type="http://schemas.openxmlformats.org/officeDocument/2006/relationships/image" Target="../media/image19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7" Type="http://schemas.openxmlformats.org/officeDocument/2006/relationships/image" Target="../media/image22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package" Target="../embeddings/Microsoft_Visio_Drawing1.vsdx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图片占位符 10"/>
          <p:cNvPicPr>
            <a:picLocks noChangeAspect="1"/>
          </p:cNvPicPr>
          <p:nvPr/>
        </p:nvPicPr>
        <p:blipFill rotWithShape="1">
          <a:blip r:embed="rId3"/>
          <a:srcRect t="8356" r="1467" b="8356"/>
          <a:stretch>
            <a:fillRect/>
          </a:stretch>
        </p:blipFill>
        <p:spPr>
          <a:xfrm>
            <a:off x="3162025" y="0"/>
            <a:ext cx="9032515" cy="6858000"/>
          </a:xfrm>
          <a:prstGeom prst="rect">
            <a:avLst/>
          </a:prstGeom>
        </p:spPr>
      </p:pic>
      <p:sp>
        <p:nvSpPr>
          <p:cNvPr id="1048584" name="矩形 2"/>
          <p:cNvSpPr/>
          <p:nvPr/>
        </p:nvSpPr>
        <p:spPr>
          <a:xfrm>
            <a:off x="16042" y="0"/>
            <a:ext cx="12181840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alpha val="43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48585" name="矩形 3"/>
          <p:cNvSpPr/>
          <p:nvPr/>
        </p:nvSpPr>
        <p:spPr>
          <a:xfrm>
            <a:off x="0" y="-12700"/>
            <a:ext cx="12181840" cy="68707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  <a:alpha val="0"/>
                </a:schemeClr>
              </a:gs>
              <a:gs pos="78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45000"/>
                  <a:lumOff val="55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2097153" name="图片 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72305" y="383968"/>
            <a:ext cx="3823147" cy="1292431"/>
          </a:xfrm>
          <a:prstGeom prst="rect">
            <a:avLst/>
          </a:prstGeom>
        </p:spPr>
      </p:pic>
      <p:sp>
        <p:nvSpPr>
          <p:cNvPr id="1048586" name="文本框 5"/>
          <p:cNvSpPr txBox="1"/>
          <p:nvPr/>
        </p:nvSpPr>
        <p:spPr>
          <a:xfrm>
            <a:off x="376653" y="3535969"/>
            <a:ext cx="4259580" cy="269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110" dirty="0">
                <a:solidFill>
                  <a:srgbClr val="31568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HUAZHONG UNIVERSITY OF SCIENCE AND TECHNOLOGY</a:t>
            </a:r>
            <a:endParaRPr lang="zh-CN" altLang="en-US" sz="1200" spc="110" dirty="0">
              <a:solidFill>
                <a:srgbClr val="315682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26" name="组合 6"/>
          <p:cNvGrpSpPr/>
          <p:nvPr/>
        </p:nvGrpSpPr>
        <p:grpSpPr>
          <a:xfrm>
            <a:off x="372305" y="2309117"/>
            <a:ext cx="7135287" cy="1200329"/>
            <a:chOff x="382579" y="2634107"/>
            <a:chExt cx="7135287" cy="1200329"/>
          </a:xfrm>
        </p:grpSpPr>
        <p:sp>
          <p:nvSpPr>
            <p:cNvPr id="1048587" name="文本框 7"/>
            <p:cNvSpPr txBox="1"/>
            <p:nvPr/>
          </p:nvSpPr>
          <p:spPr>
            <a:xfrm>
              <a:off x="382579" y="2634107"/>
              <a:ext cx="7135287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b="1" spc="300" dirty="0">
                  <a:solidFill>
                    <a:srgbClr val="315682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Boosting Full-Node Repair </a:t>
              </a:r>
            </a:p>
            <a:p>
              <a:r>
                <a:rPr lang="en-US" altLang="zh-CN" sz="3600" b="1" spc="300" dirty="0">
                  <a:solidFill>
                    <a:srgbClr val="315682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in Erasure-Coded Storage</a:t>
              </a:r>
              <a:endParaRPr lang="zh-CN" altLang="en-US" sz="3600" b="1" spc="300" dirty="0">
                <a:solidFill>
                  <a:srgbClr val="31568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cxnSp>
          <p:nvCxnSpPr>
            <p:cNvPr id="3145728" name="直接连接符 8"/>
            <p:cNvCxnSpPr>
              <a:cxnSpLocks/>
            </p:cNvCxnSpPr>
            <p:nvPr/>
          </p:nvCxnSpPr>
          <p:spPr>
            <a:xfrm>
              <a:off x="451384" y="3834436"/>
              <a:ext cx="6120000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8588" name="文本框 9"/>
          <p:cNvSpPr txBox="1"/>
          <p:nvPr/>
        </p:nvSpPr>
        <p:spPr>
          <a:xfrm>
            <a:off x="376653" y="4404647"/>
            <a:ext cx="29563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spc="100" dirty="0">
                <a:solidFill>
                  <a:srgbClr val="31568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报告人：余祺</a:t>
            </a:r>
          </a:p>
        </p:txBody>
      </p:sp>
      <p:sp>
        <p:nvSpPr>
          <p:cNvPr id="1048590" name="文本框 11"/>
          <p:cNvSpPr txBox="1"/>
          <p:nvPr/>
        </p:nvSpPr>
        <p:spPr>
          <a:xfrm>
            <a:off x="400101" y="6238566"/>
            <a:ext cx="2920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100" dirty="0">
                <a:solidFill>
                  <a:srgbClr val="31568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明德厚学   求是创新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0" name="图片 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320478" y="0"/>
            <a:ext cx="2783840" cy="941089"/>
          </a:xfrm>
          <a:prstGeom prst="rect">
            <a:avLst/>
          </a:prstGeom>
        </p:spPr>
      </p:pic>
      <p:grpSp>
        <p:nvGrpSpPr>
          <p:cNvPr id="40" name="组合 2"/>
          <p:cNvGrpSpPr/>
          <p:nvPr/>
        </p:nvGrpSpPr>
        <p:grpSpPr>
          <a:xfrm flipH="1">
            <a:off x="-4" y="338203"/>
            <a:ext cx="620110" cy="953739"/>
            <a:chOff x="3054828" y="607481"/>
            <a:chExt cx="474380" cy="1417783"/>
          </a:xfrm>
          <a:gradFill flip="none" rotWithShape="1">
            <a:gsLst>
              <a:gs pos="5000">
                <a:schemeClr val="accent5">
                  <a:lumMod val="75000"/>
                </a:schemeClr>
              </a:gs>
              <a:gs pos="56000">
                <a:schemeClr val="accent5">
                  <a:lumMod val="40000"/>
                  <a:lumOff val="60000"/>
                </a:schemeClr>
              </a:gs>
              <a:gs pos="80000">
                <a:schemeClr val="accent5">
                  <a:lumMod val="20000"/>
                  <a:lumOff val="80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2700000" scaled="1"/>
          </a:gradFill>
        </p:grpSpPr>
        <p:sp>
          <p:nvSpPr>
            <p:cNvPr id="1048620" name="平行四边形 4"/>
            <p:cNvSpPr/>
            <p:nvPr/>
          </p:nvSpPr>
          <p:spPr>
            <a:xfrm rot="5400000" flipH="1" flipV="1">
              <a:off x="2843643" y="1339700"/>
              <a:ext cx="896749" cy="474380"/>
            </a:xfrm>
            <a:custGeom>
              <a:avLst/>
              <a:gdLst>
                <a:gd name="connsiteX0" fmla="*/ 0 w 1515534"/>
                <a:gd name="connsiteY0" fmla="*/ 1540933 h 1540933"/>
                <a:gd name="connsiteX1" fmla="*/ 802218 w 1515534"/>
                <a:gd name="connsiteY1" fmla="*/ 0 h 1540933"/>
                <a:gd name="connsiteX2" fmla="*/ 1515534 w 1515534"/>
                <a:gd name="connsiteY2" fmla="*/ 0 h 1540933"/>
                <a:gd name="connsiteX3" fmla="*/ 713316 w 1515534"/>
                <a:gd name="connsiteY3" fmla="*/ 1540933 h 1540933"/>
                <a:gd name="connsiteX4" fmla="*/ 0 w 1515534"/>
                <a:gd name="connsiteY4" fmla="*/ 1540933 h 1540933"/>
                <a:gd name="connsiteX0" fmla="*/ 0 w 1515534"/>
                <a:gd name="connsiteY0" fmla="*/ 1540933 h 1540936"/>
                <a:gd name="connsiteX1" fmla="*/ 802218 w 1515534"/>
                <a:gd name="connsiteY1" fmla="*/ 0 h 1540936"/>
                <a:gd name="connsiteX2" fmla="*/ 1515534 w 1515534"/>
                <a:gd name="connsiteY2" fmla="*/ 0 h 1540936"/>
                <a:gd name="connsiteX3" fmla="*/ 823386 w 1515534"/>
                <a:gd name="connsiteY3" fmla="*/ 1540936 h 1540936"/>
                <a:gd name="connsiteX4" fmla="*/ 0 w 1515534"/>
                <a:gd name="connsiteY4" fmla="*/ 1540933 h 1540936"/>
                <a:gd name="connsiteX0" fmla="*/ 0 w 1794934"/>
                <a:gd name="connsiteY0" fmla="*/ 1540933 h 1540936"/>
                <a:gd name="connsiteX1" fmla="*/ 802218 w 1794934"/>
                <a:gd name="connsiteY1" fmla="*/ 0 h 1540936"/>
                <a:gd name="connsiteX2" fmla="*/ 1794934 w 1794934"/>
                <a:gd name="connsiteY2" fmla="*/ 609600 h 1540936"/>
                <a:gd name="connsiteX3" fmla="*/ 823386 w 1794934"/>
                <a:gd name="connsiteY3" fmla="*/ 1540936 h 1540936"/>
                <a:gd name="connsiteX4" fmla="*/ 0 w 1794934"/>
                <a:gd name="connsiteY4" fmla="*/ 1540933 h 1540936"/>
                <a:gd name="connsiteX0" fmla="*/ 0 w 1794934"/>
                <a:gd name="connsiteY0" fmla="*/ 931333 h 931336"/>
                <a:gd name="connsiteX1" fmla="*/ 785284 w 1794934"/>
                <a:gd name="connsiteY1" fmla="*/ 42333 h 931336"/>
                <a:gd name="connsiteX2" fmla="*/ 1794934 w 1794934"/>
                <a:gd name="connsiteY2" fmla="*/ 0 h 931336"/>
                <a:gd name="connsiteX3" fmla="*/ 823386 w 1794934"/>
                <a:gd name="connsiteY3" fmla="*/ 931336 h 931336"/>
                <a:gd name="connsiteX4" fmla="*/ 0 w 1794934"/>
                <a:gd name="connsiteY4" fmla="*/ 931333 h 931336"/>
                <a:gd name="connsiteX0" fmla="*/ 0 w 1794934"/>
                <a:gd name="connsiteY0" fmla="*/ 931333 h 931336"/>
                <a:gd name="connsiteX1" fmla="*/ 912284 w 1794934"/>
                <a:gd name="connsiteY1" fmla="*/ 16933 h 931336"/>
                <a:gd name="connsiteX2" fmla="*/ 1794934 w 1794934"/>
                <a:gd name="connsiteY2" fmla="*/ 0 h 931336"/>
                <a:gd name="connsiteX3" fmla="*/ 823386 w 1794934"/>
                <a:gd name="connsiteY3" fmla="*/ 931336 h 931336"/>
                <a:gd name="connsiteX4" fmla="*/ 0 w 1794934"/>
                <a:gd name="connsiteY4" fmla="*/ 931333 h 931336"/>
                <a:gd name="connsiteX0" fmla="*/ 0 w 1778000"/>
                <a:gd name="connsiteY0" fmla="*/ 931333 h 931336"/>
                <a:gd name="connsiteX1" fmla="*/ 895350 w 1778000"/>
                <a:gd name="connsiteY1" fmla="*/ 16933 h 931336"/>
                <a:gd name="connsiteX2" fmla="*/ 1778000 w 1778000"/>
                <a:gd name="connsiteY2" fmla="*/ 0 h 931336"/>
                <a:gd name="connsiteX3" fmla="*/ 806452 w 1778000"/>
                <a:gd name="connsiteY3" fmla="*/ 931336 h 931336"/>
                <a:gd name="connsiteX4" fmla="*/ 0 w 1778000"/>
                <a:gd name="connsiteY4" fmla="*/ 931333 h 931336"/>
                <a:gd name="connsiteX0" fmla="*/ 0 w 1778000"/>
                <a:gd name="connsiteY0" fmla="*/ 905933 h 931336"/>
                <a:gd name="connsiteX1" fmla="*/ 895350 w 1778000"/>
                <a:gd name="connsiteY1" fmla="*/ 16933 h 931336"/>
                <a:gd name="connsiteX2" fmla="*/ 1778000 w 1778000"/>
                <a:gd name="connsiteY2" fmla="*/ 0 h 931336"/>
                <a:gd name="connsiteX3" fmla="*/ 806452 w 1778000"/>
                <a:gd name="connsiteY3" fmla="*/ 931336 h 931336"/>
                <a:gd name="connsiteX4" fmla="*/ 0 w 1778000"/>
                <a:gd name="connsiteY4" fmla="*/ 905933 h 931336"/>
                <a:gd name="connsiteX0" fmla="*/ 0 w 1778000"/>
                <a:gd name="connsiteY0" fmla="*/ 9059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06452 w 1778000"/>
                <a:gd name="connsiteY3" fmla="*/ 931336 h 931336"/>
                <a:gd name="connsiteX4" fmla="*/ 0 w 1778000"/>
                <a:gd name="connsiteY4" fmla="*/ 905933 h 931336"/>
                <a:gd name="connsiteX0" fmla="*/ 0 w 1778000"/>
                <a:gd name="connsiteY0" fmla="*/ 9059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14919 w 1778000"/>
                <a:gd name="connsiteY3" fmla="*/ 931336 h 931336"/>
                <a:gd name="connsiteX4" fmla="*/ 0 w 1778000"/>
                <a:gd name="connsiteY4" fmla="*/ 905933 h 931336"/>
                <a:gd name="connsiteX0" fmla="*/ 0 w 1778000"/>
                <a:gd name="connsiteY0" fmla="*/ 9313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14919 w 1778000"/>
                <a:gd name="connsiteY3" fmla="*/ 931336 h 931336"/>
                <a:gd name="connsiteX4" fmla="*/ 0 w 1778000"/>
                <a:gd name="connsiteY4" fmla="*/ 931333 h 931336"/>
                <a:gd name="connsiteX0" fmla="*/ 0 w 1778000"/>
                <a:gd name="connsiteY0" fmla="*/ 9313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14919 w 1778000"/>
                <a:gd name="connsiteY3" fmla="*/ 931336 h 931336"/>
                <a:gd name="connsiteX4" fmla="*/ 0 w 1778000"/>
                <a:gd name="connsiteY4" fmla="*/ 931333 h 931336"/>
                <a:gd name="connsiteX0" fmla="*/ 0 w 1778000"/>
                <a:gd name="connsiteY0" fmla="*/ 932309 h 932312"/>
                <a:gd name="connsiteX1" fmla="*/ 914403 w 1778000"/>
                <a:gd name="connsiteY1" fmla="*/ 0 h 932312"/>
                <a:gd name="connsiteX2" fmla="*/ 1778000 w 1778000"/>
                <a:gd name="connsiteY2" fmla="*/ 976 h 932312"/>
                <a:gd name="connsiteX3" fmla="*/ 814919 w 1778000"/>
                <a:gd name="connsiteY3" fmla="*/ 932312 h 932312"/>
                <a:gd name="connsiteX4" fmla="*/ 0 w 1778000"/>
                <a:gd name="connsiteY4" fmla="*/ 932309 h 932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78000" h="932312">
                  <a:moveTo>
                    <a:pt x="0" y="932309"/>
                  </a:moveTo>
                  <a:cubicBezTo>
                    <a:pt x="298450" y="616221"/>
                    <a:pt x="615953" y="307622"/>
                    <a:pt x="914403" y="0"/>
                  </a:cubicBezTo>
                  <a:lnTo>
                    <a:pt x="1778000" y="976"/>
                  </a:lnTo>
                  <a:lnTo>
                    <a:pt x="814919" y="932312"/>
                  </a:lnTo>
                  <a:lnTo>
                    <a:pt x="0" y="93230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48621" name="平行四边形 4"/>
            <p:cNvSpPr/>
            <p:nvPr/>
          </p:nvSpPr>
          <p:spPr>
            <a:xfrm rot="16200000" flipV="1">
              <a:off x="2811287" y="851023"/>
              <a:ext cx="960966" cy="473881"/>
            </a:xfrm>
            <a:custGeom>
              <a:avLst/>
              <a:gdLst>
                <a:gd name="connsiteX0" fmla="*/ 0 w 1515534"/>
                <a:gd name="connsiteY0" fmla="*/ 1540933 h 1540933"/>
                <a:gd name="connsiteX1" fmla="*/ 802218 w 1515534"/>
                <a:gd name="connsiteY1" fmla="*/ 0 h 1540933"/>
                <a:gd name="connsiteX2" fmla="*/ 1515534 w 1515534"/>
                <a:gd name="connsiteY2" fmla="*/ 0 h 1540933"/>
                <a:gd name="connsiteX3" fmla="*/ 713316 w 1515534"/>
                <a:gd name="connsiteY3" fmla="*/ 1540933 h 1540933"/>
                <a:gd name="connsiteX4" fmla="*/ 0 w 1515534"/>
                <a:gd name="connsiteY4" fmla="*/ 1540933 h 1540933"/>
                <a:gd name="connsiteX0" fmla="*/ 0 w 1515534"/>
                <a:gd name="connsiteY0" fmla="*/ 1540933 h 1540936"/>
                <a:gd name="connsiteX1" fmla="*/ 802218 w 1515534"/>
                <a:gd name="connsiteY1" fmla="*/ 0 h 1540936"/>
                <a:gd name="connsiteX2" fmla="*/ 1515534 w 1515534"/>
                <a:gd name="connsiteY2" fmla="*/ 0 h 1540936"/>
                <a:gd name="connsiteX3" fmla="*/ 823386 w 1515534"/>
                <a:gd name="connsiteY3" fmla="*/ 1540936 h 1540936"/>
                <a:gd name="connsiteX4" fmla="*/ 0 w 1515534"/>
                <a:gd name="connsiteY4" fmla="*/ 1540933 h 1540936"/>
                <a:gd name="connsiteX0" fmla="*/ 0 w 1794934"/>
                <a:gd name="connsiteY0" fmla="*/ 1540933 h 1540936"/>
                <a:gd name="connsiteX1" fmla="*/ 802218 w 1794934"/>
                <a:gd name="connsiteY1" fmla="*/ 0 h 1540936"/>
                <a:gd name="connsiteX2" fmla="*/ 1794934 w 1794934"/>
                <a:gd name="connsiteY2" fmla="*/ 609600 h 1540936"/>
                <a:gd name="connsiteX3" fmla="*/ 823386 w 1794934"/>
                <a:gd name="connsiteY3" fmla="*/ 1540936 h 1540936"/>
                <a:gd name="connsiteX4" fmla="*/ 0 w 1794934"/>
                <a:gd name="connsiteY4" fmla="*/ 1540933 h 1540936"/>
                <a:gd name="connsiteX0" fmla="*/ 0 w 1794934"/>
                <a:gd name="connsiteY0" fmla="*/ 931333 h 931336"/>
                <a:gd name="connsiteX1" fmla="*/ 785284 w 1794934"/>
                <a:gd name="connsiteY1" fmla="*/ 42333 h 931336"/>
                <a:gd name="connsiteX2" fmla="*/ 1794934 w 1794934"/>
                <a:gd name="connsiteY2" fmla="*/ 0 h 931336"/>
                <a:gd name="connsiteX3" fmla="*/ 823386 w 1794934"/>
                <a:gd name="connsiteY3" fmla="*/ 931336 h 931336"/>
                <a:gd name="connsiteX4" fmla="*/ 0 w 1794934"/>
                <a:gd name="connsiteY4" fmla="*/ 931333 h 931336"/>
                <a:gd name="connsiteX0" fmla="*/ 0 w 1794934"/>
                <a:gd name="connsiteY0" fmla="*/ 931333 h 931336"/>
                <a:gd name="connsiteX1" fmla="*/ 912284 w 1794934"/>
                <a:gd name="connsiteY1" fmla="*/ 16933 h 931336"/>
                <a:gd name="connsiteX2" fmla="*/ 1794934 w 1794934"/>
                <a:gd name="connsiteY2" fmla="*/ 0 h 931336"/>
                <a:gd name="connsiteX3" fmla="*/ 823386 w 1794934"/>
                <a:gd name="connsiteY3" fmla="*/ 931336 h 931336"/>
                <a:gd name="connsiteX4" fmla="*/ 0 w 1794934"/>
                <a:gd name="connsiteY4" fmla="*/ 931333 h 931336"/>
                <a:gd name="connsiteX0" fmla="*/ 0 w 1778000"/>
                <a:gd name="connsiteY0" fmla="*/ 931333 h 931336"/>
                <a:gd name="connsiteX1" fmla="*/ 895350 w 1778000"/>
                <a:gd name="connsiteY1" fmla="*/ 16933 h 931336"/>
                <a:gd name="connsiteX2" fmla="*/ 1778000 w 1778000"/>
                <a:gd name="connsiteY2" fmla="*/ 0 h 931336"/>
                <a:gd name="connsiteX3" fmla="*/ 806452 w 1778000"/>
                <a:gd name="connsiteY3" fmla="*/ 931336 h 931336"/>
                <a:gd name="connsiteX4" fmla="*/ 0 w 1778000"/>
                <a:gd name="connsiteY4" fmla="*/ 931333 h 931336"/>
                <a:gd name="connsiteX0" fmla="*/ 0 w 1778000"/>
                <a:gd name="connsiteY0" fmla="*/ 905933 h 931336"/>
                <a:gd name="connsiteX1" fmla="*/ 895350 w 1778000"/>
                <a:gd name="connsiteY1" fmla="*/ 16933 h 931336"/>
                <a:gd name="connsiteX2" fmla="*/ 1778000 w 1778000"/>
                <a:gd name="connsiteY2" fmla="*/ 0 h 931336"/>
                <a:gd name="connsiteX3" fmla="*/ 806452 w 1778000"/>
                <a:gd name="connsiteY3" fmla="*/ 931336 h 931336"/>
                <a:gd name="connsiteX4" fmla="*/ 0 w 1778000"/>
                <a:gd name="connsiteY4" fmla="*/ 905933 h 931336"/>
                <a:gd name="connsiteX0" fmla="*/ 0 w 1778000"/>
                <a:gd name="connsiteY0" fmla="*/ 9059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06452 w 1778000"/>
                <a:gd name="connsiteY3" fmla="*/ 931336 h 931336"/>
                <a:gd name="connsiteX4" fmla="*/ 0 w 1778000"/>
                <a:gd name="connsiteY4" fmla="*/ 905933 h 931336"/>
                <a:gd name="connsiteX0" fmla="*/ 0 w 1778000"/>
                <a:gd name="connsiteY0" fmla="*/ 9059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14919 w 1778000"/>
                <a:gd name="connsiteY3" fmla="*/ 931336 h 931336"/>
                <a:gd name="connsiteX4" fmla="*/ 0 w 1778000"/>
                <a:gd name="connsiteY4" fmla="*/ 905933 h 931336"/>
                <a:gd name="connsiteX0" fmla="*/ 0 w 1778000"/>
                <a:gd name="connsiteY0" fmla="*/ 9313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14919 w 1778000"/>
                <a:gd name="connsiteY3" fmla="*/ 931336 h 931336"/>
                <a:gd name="connsiteX4" fmla="*/ 0 w 1778000"/>
                <a:gd name="connsiteY4" fmla="*/ 931333 h 931336"/>
                <a:gd name="connsiteX0" fmla="*/ 0 w 1778000"/>
                <a:gd name="connsiteY0" fmla="*/ 9313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14919 w 1778000"/>
                <a:gd name="connsiteY3" fmla="*/ 931336 h 931336"/>
                <a:gd name="connsiteX4" fmla="*/ 0 w 1778000"/>
                <a:gd name="connsiteY4" fmla="*/ 931333 h 931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78000" h="931336">
                  <a:moveTo>
                    <a:pt x="0" y="931333"/>
                  </a:moveTo>
                  <a:cubicBezTo>
                    <a:pt x="298450" y="615245"/>
                    <a:pt x="596900" y="316088"/>
                    <a:pt x="895350" y="8466"/>
                  </a:cubicBezTo>
                  <a:lnTo>
                    <a:pt x="1778000" y="0"/>
                  </a:lnTo>
                  <a:lnTo>
                    <a:pt x="814919" y="931336"/>
                  </a:lnTo>
                  <a:lnTo>
                    <a:pt x="0" y="931333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3145732" name="直接连接符 7"/>
          <p:cNvCxnSpPr>
            <a:cxnSpLocks/>
          </p:cNvCxnSpPr>
          <p:nvPr/>
        </p:nvCxnSpPr>
        <p:spPr>
          <a:xfrm>
            <a:off x="620106" y="976757"/>
            <a:ext cx="11371262" cy="0"/>
          </a:xfrm>
          <a:prstGeom prst="line">
            <a:avLst/>
          </a:prstGeom>
          <a:ln>
            <a:solidFill>
              <a:srgbClr val="5B7899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48622" name="文本框 11"/>
          <p:cNvSpPr txBox="1"/>
          <p:nvPr/>
        </p:nvSpPr>
        <p:spPr>
          <a:xfrm>
            <a:off x="720312" y="522977"/>
            <a:ext cx="60939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30557F"/>
                </a:solidFill>
                <a:latin typeface="华光标题宋_CNKI" panose="02000500000000000000" pitchFamily="2" charset="-122"/>
                <a:ea typeface="华光标题宋_CNKI" panose="02000500000000000000" pitchFamily="2" charset="-122"/>
              </a:rPr>
              <a:t>Transmission Scheduling</a:t>
            </a:r>
            <a:endParaRPr lang="zh-CN" altLang="en-US" sz="2400" dirty="0">
              <a:solidFill>
                <a:srgbClr val="30557F"/>
              </a:solidFill>
              <a:latin typeface="华光标题宋_CNKI" panose="02000500000000000000" pitchFamily="2" charset="-122"/>
              <a:ea typeface="华光标题宋_CNKI" panose="02000500000000000000" pitchFamily="2" charset="-122"/>
            </a:endParaRPr>
          </a:p>
        </p:txBody>
      </p:sp>
      <p:sp>
        <p:nvSpPr>
          <p:cNvPr id="13" name="文本框 16">
            <a:extLst>
              <a:ext uri="{FF2B5EF4-FFF2-40B4-BE49-F238E27FC236}">
                <a16:creationId xmlns:a16="http://schemas.microsoft.com/office/drawing/2014/main" id="{F7900781-08E3-4A31-A265-3D43DC3A9AD4}"/>
              </a:ext>
            </a:extLst>
          </p:cNvPr>
          <p:cNvSpPr txBox="1"/>
          <p:nvPr/>
        </p:nvSpPr>
        <p:spPr>
          <a:xfrm>
            <a:off x="720311" y="1556182"/>
            <a:ext cx="84948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325885"/>
                </a:solidFill>
                <a:latin typeface="Consolas" panose="020B0609020204030204" pitchFamily="49" charset="0"/>
              </a:rPr>
              <a:t>Formulate the transmission scheduling as a maximum flow problem</a:t>
            </a:r>
            <a:endParaRPr lang="zh-CN" altLang="en-US" dirty="0">
              <a:solidFill>
                <a:srgbClr val="325885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observation-tool_18366">
            <a:extLst>
              <a:ext uri="{FF2B5EF4-FFF2-40B4-BE49-F238E27FC236}">
                <a16:creationId xmlns:a16="http://schemas.microsoft.com/office/drawing/2014/main" id="{D3561822-AEF8-402E-B233-CD4D1D910DA0}"/>
              </a:ext>
            </a:extLst>
          </p:cNvPr>
          <p:cNvSpPr>
            <a:spLocks noChangeAspect="1"/>
          </p:cNvSpPr>
          <p:nvPr/>
        </p:nvSpPr>
        <p:spPr bwMode="auto">
          <a:xfrm flipH="1">
            <a:off x="367829" y="1642442"/>
            <a:ext cx="352483" cy="351959"/>
          </a:xfrm>
          <a:custGeom>
            <a:avLst/>
            <a:gdLst>
              <a:gd name="T0" fmla="*/ 2078 w 5401"/>
              <a:gd name="T1" fmla="*/ 4156 h 5401"/>
              <a:gd name="T2" fmla="*/ 2959 w 5401"/>
              <a:gd name="T3" fmla="*/ 3957 h 5401"/>
              <a:gd name="T4" fmla="*/ 4127 w 5401"/>
              <a:gd name="T5" fmla="*/ 5126 h 5401"/>
              <a:gd name="T6" fmla="*/ 5125 w 5401"/>
              <a:gd name="T7" fmla="*/ 5126 h 5401"/>
              <a:gd name="T8" fmla="*/ 5125 w 5401"/>
              <a:gd name="T9" fmla="*/ 4127 h 5401"/>
              <a:gd name="T10" fmla="*/ 3958 w 5401"/>
              <a:gd name="T11" fmla="*/ 2959 h 5401"/>
              <a:gd name="T12" fmla="*/ 4156 w 5401"/>
              <a:gd name="T13" fmla="*/ 2078 h 5401"/>
              <a:gd name="T14" fmla="*/ 2078 w 5401"/>
              <a:gd name="T15" fmla="*/ 0 h 5401"/>
              <a:gd name="T16" fmla="*/ 0 w 5401"/>
              <a:gd name="T17" fmla="*/ 2078 h 5401"/>
              <a:gd name="T18" fmla="*/ 2078 w 5401"/>
              <a:gd name="T19" fmla="*/ 4156 h 5401"/>
              <a:gd name="T20" fmla="*/ 2078 w 5401"/>
              <a:gd name="T21" fmla="*/ 606 h 5401"/>
              <a:gd name="T22" fmla="*/ 3551 w 5401"/>
              <a:gd name="T23" fmla="*/ 2078 h 5401"/>
              <a:gd name="T24" fmla="*/ 2078 w 5401"/>
              <a:gd name="T25" fmla="*/ 3551 h 5401"/>
              <a:gd name="T26" fmla="*/ 606 w 5401"/>
              <a:gd name="T27" fmla="*/ 2078 h 5401"/>
              <a:gd name="T28" fmla="*/ 2078 w 5401"/>
              <a:gd name="T29" fmla="*/ 606 h 5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401" h="5401">
                <a:moveTo>
                  <a:pt x="2078" y="4156"/>
                </a:moveTo>
                <a:cubicBezTo>
                  <a:pt x="2393" y="4156"/>
                  <a:pt x="2691" y="4084"/>
                  <a:pt x="2959" y="3957"/>
                </a:cubicBezTo>
                <a:lnTo>
                  <a:pt x="4127" y="5126"/>
                </a:lnTo>
                <a:cubicBezTo>
                  <a:pt x="4403" y="5401"/>
                  <a:pt x="4850" y="5401"/>
                  <a:pt x="5125" y="5126"/>
                </a:cubicBezTo>
                <a:cubicBezTo>
                  <a:pt x="5401" y="4850"/>
                  <a:pt x="5401" y="4403"/>
                  <a:pt x="5125" y="4127"/>
                </a:cubicBezTo>
                <a:lnTo>
                  <a:pt x="3958" y="2959"/>
                </a:lnTo>
                <a:cubicBezTo>
                  <a:pt x="4084" y="2691"/>
                  <a:pt x="4156" y="2393"/>
                  <a:pt x="4156" y="2078"/>
                </a:cubicBezTo>
                <a:cubicBezTo>
                  <a:pt x="4156" y="932"/>
                  <a:pt x="3224" y="0"/>
                  <a:pt x="2078" y="0"/>
                </a:cubicBezTo>
                <a:cubicBezTo>
                  <a:pt x="933" y="0"/>
                  <a:pt x="0" y="932"/>
                  <a:pt x="0" y="2078"/>
                </a:cubicBezTo>
                <a:cubicBezTo>
                  <a:pt x="0" y="3224"/>
                  <a:pt x="933" y="4156"/>
                  <a:pt x="2078" y="4156"/>
                </a:cubicBezTo>
                <a:close/>
                <a:moveTo>
                  <a:pt x="2078" y="606"/>
                </a:moveTo>
                <a:cubicBezTo>
                  <a:pt x="2890" y="606"/>
                  <a:pt x="3551" y="1266"/>
                  <a:pt x="3551" y="2078"/>
                </a:cubicBezTo>
                <a:cubicBezTo>
                  <a:pt x="3551" y="2891"/>
                  <a:pt x="2890" y="3551"/>
                  <a:pt x="2078" y="3551"/>
                </a:cubicBezTo>
                <a:cubicBezTo>
                  <a:pt x="1266" y="3551"/>
                  <a:pt x="606" y="2891"/>
                  <a:pt x="606" y="2078"/>
                </a:cubicBezTo>
                <a:cubicBezTo>
                  <a:pt x="606" y="1266"/>
                  <a:pt x="1266" y="606"/>
                  <a:pt x="2078" y="606"/>
                </a:cubicBezTo>
                <a:close/>
              </a:path>
            </a:pathLst>
          </a:custGeom>
          <a:blipFill dpi="0" rotWithShape="1">
            <a:blip r:embed="rId5">
              <a:alphaModFix amt="89000"/>
              <a:duotone>
                <a:prstClr val="black"/>
                <a:schemeClr val="accent1">
                  <a:lumMod val="40000"/>
                  <a:lumOff val="60000"/>
                  <a:tint val="45000"/>
                  <a:satMod val="400000"/>
                </a:schemeClr>
              </a:duotone>
            </a:blip>
            <a:srcRect/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accent5">
                  <a:lumMod val="60000"/>
                  <a:lumOff val="4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718C624E-505D-4BA2-9644-56B28E31BD34}"/>
              </a:ext>
            </a:extLst>
          </p:cNvPr>
          <p:cNvCxnSpPr>
            <a:cxnSpLocks/>
          </p:cNvCxnSpPr>
          <p:nvPr/>
        </p:nvCxnSpPr>
        <p:spPr>
          <a:xfrm flipV="1">
            <a:off x="833377" y="2079403"/>
            <a:ext cx="7934703" cy="1"/>
          </a:xfrm>
          <a:prstGeom prst="line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17">
            <a:extLst>
              <a:ext uri="{FF2B5EF4-FFF2-40B4-BE49-F238E27FC236}">
                <a16:creationId xmlns:a16="http://schemas.microsoft.com/office/drawing/2014/main" id="{088924CA-E758-4AD6-908B-40155D75BE5E}"/>
              </a:ext>
            </a:extLst>
          </p:cNvPr>
          <p:cNvSpPr/>
          <p:nvPr/>
        </p:nvSpPr>
        <p:spPr>
          <a:xfrm>
            <a:off x="746441" y="2248866"/>
            <a:ext cx="9341142" cy="995468"/>
          </a:xfrm>
          <a:prstGeom prst="rect">
            <a:avLst/>
          </a:prstGeom>
          <a:noFill/>
          <a:ln w="47625">
            <a:gradFill flip="none" rotWithShape="1">
              <a:gsLst>
                <a:gs pos="15000">
                  <a:schemeClr val="accent1">
                    <a:lumMod val="5000"/>
                    <a:lumOff val="95000"/>
                    <a:alpha val="0"/>
                  </a:schemeClr>
                </a:gs>
                <a:gs pos="77000">
                  <a:schemeClr val="accent1">
                    <a:lumMod val="60000"/>
                    <a:lumOff val="40000"/>
                    <a:alpha val="80000"/>
                  </a:schemeClr>
                </a:gs>
                <a:gs pos="100000">
                  <a:schemeClr val="accent1">
                    <a:alpha val="76000"/>
                  </a:schemeClr>
                </a:gs>
              </a:gsLst>
              <a:lin ang="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>
              <a:lnSpc>
                <a:spcPct val="150000"/>
              </a:lnSpc>
            </a:pP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ea"/>
                <a:sym typeface="Arial" panose="020B0604020202020204" pitchFamily="34" charset="0"/>
              </a:rPr>
              <a:t>To further saturate the bandwidth utilization, Repairboost try to make the most chunks that can be transmitted simultaneously at a timeslot.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  <a:ea typeface="宋体" panose="02010600030101010101" pitchFamily="2" charset="-122"/>
              <a:cs typeface="+mn-ea"/>
              <a:sym typeface="Arial" panose="020B0604020202020204" pitchFamily="34" charset="0"/>
            </a:endParaRP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B647A6AA-4E36-490A-8D20-C475EF9E80E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7829" y="3567686"/>
          <a:ext cx="4323190" cy="30997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4" name="Visio" r:id="rId6" imgW="2826985" imgH="2027125" progId="Visio.Drawing.15">
                  <p:embed/>
                </p:oleObj>
              </mc:Choice>
              <mc:Fallback>
                <p:oleObj name="Visio" r:id="rId6" imgW="2826985" imgH="2027125" progId="Visio.Drawing.15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B647A6AA-4E36-490A-8D20-C475EF9E80E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67829" y="3567686"/>
                        <a:ext cx="4323190" cy="30997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EBD46051-CD5B-4E05-BE9F-7DA15B79B3D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58631" y="3567686"/>
          <a:ext cx="5018898" cy="33651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5" name="Visio" r:id="rId8" imgW="3863446" imgH="2590832" progId="Visio.Drawing.15">
                  <p:embed/>
                </p:oleObj>
              </mc:Choice>
              <mc:Fallback>
                <p:oleObj name="Visio" r:id="rId8" imgW="3863446" imgH="2590832" progId="Visio.Drawing.15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EBD46051-CD5B-4E05-BE9F-7DA15B79B3D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258631" y="3567686"/>
                        <a:ext cx="5018898" cy="33651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64484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0" name="图片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320478" y="0"/>
            <a:ext cx="2783840" cy="941089"/>
          </a:xfrm>
          <a:prstGeom prst="rect">
            <a:avLst/>
          </a:prstGeom>
        </p:spPr>
      </p:pic>
      <p:grpSp>
        <p:nvGrpSpPr>
          <p:cNvPr id="40" name="组合 2"/>
          <p:cNvGrpSpPr/>
          <p:nvPr/>
        </p:nvGrpSpPr>
        <p:grpSpPr>
          <a:xfrm flipH="1">
            <a:off x="-4" y="338203"/>
            <a:ext cx="620110" cy="953739"/>
            <a:chOff x="3054828" y="607481"/>
            <a:chExt cx="474380" cy="1417783"/>
          </a:xfrm>
          <a:gradFill flip="none" rotWithShape="1">
            <a:gsLst>
              <a:gs pos="5000">
                <a:schemeClr val="accent5">
                  <a:lumMod val="75000"/>
                </a:schemeClr>
              </a:gs>
              <a:gs pos="56000">
                <a:schemeClr val="accent5">
                  <a:lumMod val="40000"/>
                  <a:lumOff val="60000"/>
                </a:schemeClr>
              </a:gs>
              <a:gs pos="80000">
                <a:schemeClr val="accent5">
                  <a:lumMod val="20000"/>
                  <a:lumOff val="80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2700000" scaled="1"/>
          </a:gradFill>
        </p:grpSpPr>
        <p:sp>
          <p:nvSpPr>
            <p:cNvPr id="1048620" name="平行四边形 4"/>
            <p:cNvSpPr/>
            <p:nvPr/>
          </p:nvSpPr>
          <p:spPr>
            <a:xfrm rot="5400000" flipH="1" flipV="1">
              <a:off x="2843643" y="1339700"/>
              <a:ext cx="896749" cy="474380"/>
            </a:xfrm>
            <a:custGeom>
              <a:avLst/>
              <a:gdLst>
                <a:gd name="connsiteX0" fmla="*/ 0 w 1515534"/>
                <a:gd name="connsiteY0" fmla="*/ 1540933 h 1540933"/>
                <a:gd name="connsiteX1" fmla="*/ 802218 w 1515534"/>
                <a:gd name="connsiteY1" fmla="*/ 0 h 1540933"/>
                <a:gd name="connsiteX2" fmla="*/ 1515534 w 1515534"/>
                <a:gd name="connsiteY2" fmla="*/ 0 h 1540933"/>
                <a:gd name="connsiteX3" fmla="*/ 713316 w 1515534"/>
                <a:gd name="connsiteY3" fmla="*/ 1540933 h 1540933"/>
                <a:gd name="connsiteX4" fmla="*/ 0 w 1515534"/>
                <a:gd name="connsiteY4" fmla="*/ 1540933 h 1540933"/>
                <a:gd name="connsiteX0" fmla="*/ 0 w 1515534"/>
                <a:gd name="connsiteY0" fmla="*/ 1540933 h 1540936"/>
                <a:gd name="connsiteX1" fmla="*/ 802218 w 1515534"/>
                <a:gd name="connsiteY1" fmla="*/ 0 h 1540936"/>
                <a:gd name="connsiteX2" fmla="*/ 1515534 w 1515534"/>
                <a:gd name="connsiteY2" fmla="*/ 0 h 1540936"/>
                <a:gd name="connsiteX3" fmla="*/ 823386 w 1515534"/>
                <a:gd name="connsiteY3" fmla="*/ 1540936 h 1540936"/>
                <a:gd name="connsiteX4" fmla="*/ 0 w 1515534"/>
                <a:gd name="connsiteY4" fmla="*/ 1540933 h 1540936"/>
                <a:gd name="connsiteX0" fmla="*/ 0 w 1794934"/>
                <a:gd name="connsiteY0" fmla="*/ 1540933 h 1540936"/>
                <a:gd name="connsiteX1" fmla="*/ 802218 w 1794934"/>
                <a:gd name="connsiteY1" fmla="*/ 0 h 1540936"/>
                <a:gd name="connsiteX2" fmla="*/ 1794934 w 1794934"/>
                <a:gd name="connsiteY2" fmla="*/ 609600 h 1540936"/>
                <a:gd name="connsiteX3" fmla="*/ 823386 w 1794934"/>
                <a:gd name="connsiteY3" fmla="*/ 1540936 h 1540936"/>
                <a:gd name="connsiteX4" fmla="*/ 0 w 1794934"/>
                <a:gd name="connsiteY4" fmla="*/ 1540933 h 1540936"/>
                <a:gd name="connsiteX0" fmla="*/ 0 w 1794934"/>
                <a:gd name="connsiteY0" fmla="*/ 931333 h 931336"/>
                <a:gd name="connsiteX1" fmla="*/ 785284 w 1794934"/>
                <a:gd name="connsiteY1" fmla="*/ 42333 h 931336"/>
                <a:gd name="connsiteX2" fmla="*/ 1794934 w 1794934"/>
                <a:gd name="connsiteY2" fmla="*/ 0 h 931336"/>
                <a:gd name="connsiteX3" fmla="*/ 823386 w 1794934"/>
                <a:gd name="connsiteY3" fmla="*/ 931336 h 931336"/>
                <a:gd name="connsiteX4" fmla="*/ 0 w 1794934"/>
                <a:gd name="connsiteY4" fmla="*/ 931333 h 931336"/>
                <a:gd name="connsiteX0" fmla="*/ 0 w 1794934"/>
                <a:gd name="connsiteY0" fmla="*/ 931333 h 931336"/>
                <a:gd name="connsiteX1" fmla="*/ 912284 w 1794934"/>
                <a:gd name="connsiteY1" fmla="*/ 16933 h 931336"/>
                <a:gd name="connsiteX2" fmla="*/ 1794934 w 1794934"/>
                <a:gd name="connsiteY2" fmla="*/ 0 h 931336"/>
                <a:gd name="connsiteX3" fmla="*/ 823386 w 1794934"/>
                <a:gd name="connsiteY3" fmla="*/ 931336 h 931336"/>
                <a:gd name="connsiteX4" fmla="*/ 0 w 1794934"/>
                <a:gd name="connsiteY4" fmla="*/ 931333 h 931336"/>
                <a:gd name="connsiteX0" fmla="*/ 0 w 1778000"/>
                <a:gd name="connsiteY0" fmla="*/ 931333 h 931336"/>
                <a:gd name="connsiteX1" fmla="*/ 895350 w 1778000"/>
                <a:gd name="connsiteY1" fmla="*/ 16933 h 931336"/>
                <a:gd name="connsiteX2" fmla="*/ 1778000 w 1778000"/>
                <a:gd name="connsiteY2" fmla="*/ 0 h 931336"/>
                <a:gd name="connsiteX3" fmla="*/ 806452 w 1778000"/>
                <a:gd name="connsiteY3" fmla="*/ 931336 h 931336"/>
                <a:gd name="connsiteX4" fmla="*/ 0 w 1778000"/>
                <a:gd name="connsiteY4" fmla="*/ 931333 h 931336"/>
                <a:gd name="connsiteX0" fmla="*/ 0 w 1778000"/>
                <a:gd name="connsiteY0" fmla="*/ 905933 h 931336"/>
                <a:gd name="connsiteX1" fmla="*/ 895350 w 1778000"/>
                <a:gd name="connsiteY1" fmla="*/ 16933 h 931336"/>
                <a:gd name="connsiteX2" fmla="*/ 1778000 w 1778000"/>
                <a:gd name="connsiteY2" fmla="*/ 0 h 931336"/>
                <a:gd name="connsiteX3" fmla="*/ 806452 w 1778000"/>
                <a:gd name="connsiteY3" fmla="*/ 931336 h 931336"/>
                <a:gd name="connsiteX4" fmla="*/ 0 w 1778000"/>
                <a:gd name="connsiteY4" fmla="*/ 905933 h 931336"/>
                <a:gd name="connsiteX0" fmla="*/ 0 w 1778000"/>
                <a:gd name="connsiteY0" fmla="*/ 9059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06452 w 1778000"/>
                <a:gd name="connsiteY3" fmla="*/ 931336 h 931336"/>
                <a:gd name="connsiteX4" fmla="*/ 0 w 1778000"/>
                <a:gd name="connsiteY4" fmla="*/ 905933 h 931336"/>
                <a:gd name="connsiteX0" fmla="*/ 0 w 1778000"/>
                <a:gd name="connsiteY0" fmla="*/ 9059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14919 w 1778000"/>
                <a:gd name="connsiteY3" fmla="*/ 931336 h 931336"/>
                <a:gd name="connsiteX4" fmla="*/ 0 w 1778000"/>
                <a:gd name="connsiteY4" fmla="*/ 905933 h 931336"/>
                <a:gd name="connsiteX0" fmla="*/ 0 w 1778000"/>
                <a:gd name="connsiteY0" fmla="*/ 9313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14919 w 1778000"/>
                <a:gd name="connsiteY3" fmla="*/ 931336 h 931336"/>
                <a:gd name="connsiteX4" fmla="*/ 0 w 1778000"/>
                <a:gd name="connsiteY4" fmla="*/ 931333 h 931336"/>
                <a:gd name="connsiteX0" fmla="*/ 0 w 1778000"/>
                <a:gd name="connsiteY0" fmla="*/ 9313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14919 w 1778000"/>
                <a:gd name="connsiteY3" fmla="*/ 931336 h 931336"/>
                <a:gd name="connsiteX4" fmla="*/ 0 w 1778000"/>
                <a:gd name="connsiteY4" fmla="*/ 931333 h 931336"/>
                <a:gd name="connsiteX0" fmla="*/ 0 w 1778000"/>
                <a:gd name="connsiteY0" fmla="*/ 932309 h 932312"/>
                <a:gd name="connsiteX1" fmla="*/ 914403 w 1778000"/>
                <a:gd name="connsiteY1" fmla="*/ 0 h 932312"/>
                <a:gd name="connsiteX2" fmla="*/ 1778000 w 1778000"/>
                <a:gd name="connsiteY2" fmla="*/ 976 h 932312"/>
                <a:gd name="connsiteX3" fmla="*/ 814919 w 1778000"/>
                <a:gd name="connsiteY3" fmla="*/ 932312 h 932312"/>
                <a:gd name="connsiteX4" fmla="*/ 0 w 1778000"/>
                <a:gd name="connsiteY4" fmla="*/ 932309 h 932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78000" h="932312">
                  <a:moveTo>
                    <a:pt x="0" y="932309"/>
                  </a:moveTo>
                  <a:cubicBezTo>
                    <a:pt x="298450" y="616221"/>
                    <a:pt x="615953" y="307622"/>
                    <a:pt x="914403" y="0"/>
                  </a:cubicBezTo>
                  <a:lnTo>
                    <a:pt x="1778000" y="976"/>
                  </a:lnTo>
                  <a:lnTo>
                    <a:pt x="814919" y="932312"/>
                  </a:lnTo>
                  <a:lnTo>
                    <a:pt x="0" y="93230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48621" name="平行四边形 4"/>
            <p:cNvSpPr/>
            <p:nvPr/>
          </p:nvSpPr>
          <p:spPr>
            <a:xfrm rot="16200000" flipV="1">
              <a:off x="2811287" y="851023"/>
              <a:ext cx="960966" cy="473881"/>
            </a:xfrm>
            <a:custGeom>
              <a:avLst/>
              <a:gdLst>
                <a:gd name="connsiteX0" fmla="*/ 0 w 1515534"/>
                <a:gd name="connsiteY0" fmla="*/ 1540933 h 1540933"/>
                <a:gd name="connsiteX1" fmla="*/ 802218 w 1515534"/>
                <a:gd name="connsiteY1" fmla="*/ 0 h 1540933"/>
                <a:gd name="connsiteX2" fmla="*/ 1515534 w 1515534"/>
                <a:gd name="connsiteY2" fmla="*/ 0 h 1540933"/>
                <a:gd name="connsiteX3" fmla="*/ 713316 w 1515534"/>
                <a:gd name="connsiteY3" fmla="*/ 1540933 h 1540933"/>
                <a:gd name="connsiteX4" fmla="*/ 0 w 1515534"/>
                <a:gd name="connsiteY4" fmla="*/ 1540933 h 1540933"/>
                <a:gd name="connsiteX0" fmla="*/ 0 w 1515534"/>
                <a:gd name="connsiteY0" fmla="*/ 1540933 h 1540936"/>
                <a:gd name="connsiteX1" fmla="*/ 802218 w 1515534"/>
                <a:gd name="connsiteY1" fmla="*/ 0 h 1540936"/>
                <a:gd name="connsiteX2" fmla="*/ 1515534 w 1515534"/>
                <a:gd name="connsiteY2" fmla="*/ 0 h 1540936"/>
                <a:gd name="connsiteX3" fmla="*/ 823386 w 1515534"/>
                <a:gd name="connsiteY3" fmla="*/ 1540936 h 1540936"/>
                <a:gd name="connsiteX4" fmla="*/ 0 w 1515534"/>
                <a:gd name="connsiteY4" fmla="*/ 1540933 h 1540936"/>
                <a:gd name="connsiteX0" fmla="*/ 0 w 1794934"/>
                <a:gd name="connsiteY0" fmla="*/ 1540933 h 1540936"/>
                <a:gd name="connsiteX1" fmla="*/ 802218 w 1794934"/>
                <a:gd name="connsiteY1" fmla="*/ 0 h 1540936"/>
                <a:gd name="connsiteX2" fmla="*/ 1794934 w 1794934"/>
                <a:gd name="connsiteY2" fmla="*/ 609600 h 1540936"/>
                <a:gd name="connsiteX3" fmla="*/ 823386 w 1794934"/>
                <a:gd name="connsiteY3" fmla="*/ 1540936 h 1540936"/>
                <a:gd name="connsiteX4" fmla="*/ 0 w 1794934"/>
                <a:gd name="connsiteY4" fmla="*/ 1540933 h 1540936"/>
                <a:gd name="connsiteX0" fmla="*/ 0 w 1794934"/>
                <a:gd name="connsiteY0" fmla="*/ 931333 h 931336"/>
                <a:gd name="connsiteX1" fmla="*/ 785284 w 1794934"/>
                <a:gd name="connsiteY1" fmla="*/ 42333 h 931336"/>
                <a:gd name="connsiteX2" fmla="*/ 1794934 w 1794934"/>
                <a:gd name="connsiteY2" fmla="*/ 0 h 931336"/>
                <a:gd name="connsiteX3" fmla="*/ 823386 w 1794934"/>
                <a:gd name="connsiteY3" fmla="*/ 931336 h 931336"/>
                <a:gd name="connsiteX4" fmla="*/ 0 w 1794934"/>
                <a:gd name="connsiteY4" fmla="*/ 931333 h 931336"/>
                <a:gd name="connsiteX0" fmla="*/ 0 w 1794934"/>
                <a:gd name="connsiteY0" fmla="*/ 931333 h 931336"/>
                <a:gd name="connsiteX1" fmla="*/ 912284 w 1794934"/>
                <a:gd name="connsiteY1" fmla="*/ 16933 h 931336"/>
                <a:gd name="connsiteX2" fmla="*/ 1794934 w 1794934"/>
                <a:gd name="connsiteY2" fmla="*/ 0 h 931336"/>
                <a:gd name="connsiteX3" fmla="*/ 823386 w 1794934"/>
                <a:gd name="connsiteY3" fmla="*/ 931336 h 931336"/>
                <a:gd name="connsiteX4" fmla="*/ 0 w 1794934"/>
                <a:gd name="connsiteY4" fmla="*/ 931333 h 931336"/>
                <a:gd name="connsiteX0" fmla="*/ 0 w 1778000"/>
                <a:gd name="connsiteY0" fmla="*/ 931333 h 931336"/>
                <a:gd name="connsiteX1" fmla="*/ 895350 w 1778000"/>
                <a:gd name="connsiteY1" fmla="*/ 16933 h 931336"/>
                <a:gd name="connsiteX2" fmla="*/ 1778000 w 1778000"/>
                <a:gd name="connsiteY2" fmla="*/ 0 h 931336"/>
                <a:gd name="connsiteX3" fmla="*/ 806452 w 1778000"/>
                <a:gd name="connsiteY3" fmla="*/ 931336 h 931336"/>
                <a:gd name="connsiteX4" fmla="*/ 0 w 1778000"/>
                <a:gd name="connsiteY4" fmla="*/ 931333 h 931336"/>
                <a:gd name="connsiteX0" fmla="*/ 0 w 1778000"/>
                <a:gd name="connsiteY0" fmla="*/ 905933 h 931336"/>
                <a:gd name="connsiteX1" fmla="*/ 895350 w 1778000"/>
                <a:gd name="connsiteY1" fmla="*/ 16933 h 931336"/>
                <a:gd name="connsiteX2" fmla="*/ 1778000 w 1778000"/>
                <a:gd name="connsiteY2" fmla="*/ 0 h 931336"/>
                <a:gd name="connsiteX3" fmla="*/ 806452 w 1778000"/>
                <a:gd name="connsiteY3" fmla="*/ 931336 h 931336"/>
                <a:gd name="connsiteX4" fmla="*/ 0 w 1778000"/>
                <a:gd name="connsiteY4" fmla="*/ 905933 h 931336"/>
                <a:gd name="connsiteX0" fmla="*/ 0 w 1778000"/>
                <a:gd name="connsiteY0" fmla="*/ 9059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06452 w 1778000"/>
                <a:gd name="connsiteY3" fmla="*/ 931336 h 931336"/>
                <a:gd name="connsiteX4" fmla="*/ 0 w 1778000"/>
                <a:gd name="connsiteY4" fmla="*/ 905933 h 931336"/>
                <a:gd name="connsiteX0" fmla="*/ 0 w 1778000"/>
                <a:gd name="connsiteY0" fmla="*/ 9059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14919 w 1778000"/>
                <a:gd name="connsiteY3" fmla="*/ 931336 h 931336"/>
                <a:gd name="connsiteX4" fmla="*/ 0 w 1778000"/>
                <a:gd name="connsiteY4" fmla="*/ 905933 h 931336"/>
                <a:gd name="connsiteX0" fmla="*/ 0 w 1778000"/>
                <a:gd name="connsiteY0" fmla="*/ 9313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14919 w 1778000"/>
                <a:gd name="connsiteY3" fmla="*/ 931336 h 931336"/>
                <a:gd name="connsiteX4" fmla="*/ 0 w 1778000"/>
                <a:gd name="connsiteY4" fmla="*/ 931333 h 931336"/>
                <a:gd name="connsiteX0" fmla="*/ 0 w 1778000"/>
                <a:gd name="connsiteY0" fmla="*/ 9313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14919 w 1778000"/>
                <a:gd name="connsiteY3" fmla="*/ 931336 h 931336"/>
                <a:gd name="connsiteX4" fmla="*/ 0 w 1778000"/>
                <a:gd name="connsiteY4" fmla="*/ 931333 h 931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78000" h="931336">
                  <a:moveTo>
                    <a:pt x="0" y="931333"/>
                  </a:moveTo>
                  <a:cubicBezTo>
                    <a:pt x="298450" y="615245"/>
                    <a:pt x="596900" y="316088"/>
                    <a:pt x="895350" y="8466"/>
                  </a:cubicBezTo>
                  <a:lnTo>
                    <a:pt x="1778000" y="0"/>
                  </a:lnTo>
                  <a:lnTo>
                    <a:pt x="814919" y="931336"/>
                  </a:lnTo>
                  <a:lnTo>
                    <a:pt x="0" y="931333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3145732" name="直接连接符 7"/>
          <p:cNvCxnSpPr>
            <a:cxnSpLocks/>
          </p:cNvCxnSpPr>
          <p:nvPr/>
        </p:nvCxnSpPr>
        <p:spPr>
          <a:xfrm>
            <a:off x="620106" y="976757"/>
            <a:ext cx="11371262" cy="0"/>
          </a:xfrm>
          <a:prstGeom prst="line">
            <a:avLst/>
          </a:prstGeom>
          <a:ln>
            <a:solidFill>
              <a:srgbClr val="5B7899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48622" name="文本框 11"/>
          <p:cNvSpPr txBox="1"/>
          <p:nvPr/>
        </p:nvSpPr>
        <p:spPr>
          <a:xfrm>
            <a:off x="720312" y="522977"/>
            <a:ext cx="60939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30557F"/>
                </a:solidFill>
                <a:latin typeface="华光标题宋_CNKI" panose="02000500000000000000" pitchFamily="2" charset="-122"/>
                <a:ea typeface="华光标题宋_CNKI" panose="02000500000000000000" pitchFamily="2" charset="-122"/>
              </a:rPr>
              <a:t>Implementation</a:t>
            </a:r>
            <a:endParaRPr lang="zh-CN" altLang="en-US" sz="2400" dirty="0">
              <a:solidFill>
                <a:srgbClr val="30557F"/>
              </a:solidFill>
              <a:latin typeface="华光标题宋_CNKI" panose="02000500000000000000" pitchFamily="2" charset="-122"/>
              <a:ea typeface="华光标题宋_CNKI" panose="02000500000000000000" pitchFamily="2" charset="-122"/>
            </a:endParaRPr>
          </a:p>
        </p:txBody>
      </p:sp>
      <p:sp>
        <p:nvSpPr>
          <p:cNvPr id="12" name="文本框 16">
            <a:extLst>
              <a:ext uri="{FF2B5EF4-FFF2-40B4-BE49-F238E27FC236}">
                <a16:creationId xmlns:a16="http://schemas.microsoft.com/office/drawing/2014/main" id="{734374E4-8F8E-4D6A-B65A-CA755F87ACB6}"/>
              </a:ext>
            </a:extLst>
          </p:cNvPr>
          <p:cNvSpPr txBox="1"/>
          <p:nvPr/>
        </p:nvSpPr>
        <p:spPr>
          <a:xfrm>
            <a:off x="620103" y="1764959"/>
            <a:ext cx="411445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325885"/>
                </a:solidFill>
                <a:latin typeface="Consolas" panose="020B0609020204030204" pitchFamily="49" charset="0"/>
              </a:rPr>
              <a:t>System Architecture</a:t>
            </a:r>
            <a:endParaRPr lang="zh-CN" altLang="en-US" sz="2800" dirty="0">
              <a:solidFill>
                <a:srgbClr val="325885"/>
              </a:solidFill>
              <a:latin typeface="Consolas" panose="020B0609020204030204" pitchFamily="49" charset="0"/>
            </a:endParaRPr>
          </a:p>
        </p:txBody>
      </p:sp>
      <p:cxnSp>
        <p:nvCxnSpPr>
          <p:cNvPr id="13" name="直接连接符 14">
            <a:extLst>
              <a:ext uri="{FF2B5EF4-FFF2-40B4-BE49-F238E27FC236}">
                <a16:creationId xmlns:a16="http://schemas.microsoft.com/office/drawing/2014/main" id="{B6D22022-309C-4ECB-93B3-801E9E4006B5}"/>
              </a:ext>
            </a:extLst>
          </p:cNvPr>
          <p:cNvCxnSpPr>
            <a:cxnSpLocks/>
          </p:cNvCxnSpPr>
          <p:nvPr/>
        </p:nvCxnSpPr>
        <p:spPr>
          <a:xfrm>
            <a:off x="720312" y="2288179"/>
            <a:ext cx="3709448" cy="0"/>
          </a:xfrm>
          <a:prstGeom prst="line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bservation-tool_18366">
            <a:extLst>
              <a:ext uri="{FF2B5EF4-FFF2-40B4-BE49-F238E27FC236}">
                <a16:creationId xmlns:a16="http://schemas.microsoft.com/office/drawing/2014/main" id="{C904A8B9-C56B-4651-A40A-C2BC3663E277}"/>
              </a:ext>
            </a:extLst>
          </p:cNvPr>
          <p:cNvSpPr>
            <a:spLocks noChangeAspect="1"/>
          </p:cNvSpPr>
          <p:nvPr/>
        </p:nvSpPr>
        <p:spPr bwMode="auto">
          <a:xfrm flipH="1">
            <a:off x="267621" y="1796447"/>
            <a:ext cx="352483" cy="351959"/>
          </a:xfrm>
          <a:custGeom>
            <a:avLst/>
            <a:gdLst>
              <a:gd name="T0" fmla="*/ 2078 w 5401"/>
              <a:gd name="T1" fmla="*/ 4156 h 5401"/>
              <a:gd name="T2" fmla="*/ 2959 w 5401"/>
              <a:gd name="T3" fmla="*/ 3957 h 5401"/>
              <a:gd name="T4" fmla="*/ 4127 w 5401"/>
              <a:gd name="T5" fmla="*/ 5126 h 5401"/>
              <a:gd name="T6" fmla="*/ 5125 w 5401"/>
              <a:gd name="T7" fmla="*/ 5126 h 5401"/>
              <a:gd name="T8" fmla="*/ 5125 w 5401"/>
              <a:gd name="T9" fmla="*/ 4127 h 5401"/>
              <a:gd name="T10" fmla="*/ 3958 w 5401"/>
              <a:gd name="T11" fmla="*/ 2959 h 5401"/>
              <a:gd name="T12" fmla="*/ 4156 w 5401"/>
              <a:gd name="T13" fmla="*/ 2078 h 5401"/>
              <a:gd name="T14" fmla="*/ 2078 w 5401"/>
              <a:gd name="T15" fmla="*/ 0 h 5401"/>
              <a:gd name="T16" fmla="*/ 0 w 5401"/>
              <a:gd name="T17" fmla="*/ 2078 h 5401"/>
              <a:gd name="T18" fmla="*/ 2078 w 5401"/>
              <a:gd name="T19" fmla="*/ 4156 h 5401"/>
              <a:gd name="T20" fmla="*/ 2078 w 5401"/>
              <a:gd name="T21" fmla="*/ 606 h 5401"/>
              <a:gd name="T22" fmla="*/ 3551 w 5401"/>
              <a:gd name="T23" fmla="*/ 2078 h 5401"/>
              <a:gd name="T24" fmla="*/ 2078 w 5401"/>
              <a:gd name="T25" fmla="*/ 3551 h 5401"/>
              <a:gd name="T26" fmla="*/ 606 w 5401"/>
              <a:gd name="T27" fmla="*/ 2078 h 5401"/>
              <a:gd name="T28" fmla="*/ 2078 w 5401"/>
              <a:gd name="T29" fmla="*/ 606 h 5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401" h="5401">
                <a:moveTo>
                  <a:pt x="2078" y="4156"/>
                </a:moveTo>
                <a:cubicBezTo>
                  <a:pt x="2393" y="4156"/>
                  <a:pt x="2691" y="4084"/>
                  <a:pt x="2959" y="3957"/>
                </a:cubicBezTo>
                <a:lnTo>
                  <a:pt x="4127" y="5126"/>
                </a:lnTo>
                <a:cubicBezTo>
                  <a:pt x="4403" y="5401"/>
                  <a:pt x="4850" y="5401"/>
                  <a:pt x="5125" y="5126"/>
                </a:cubicBezTo>
                <a:cubicBezTo>
                  <a:pt x="5401" y="4850"/>
                  <a:pt x="5401" y="4403"/>
                  <a:pt x="5125" y="4127"/>
                </a:cubicBezTo>
                <a:lnTo>
                  <a:pt x="3958" y="2959"/>
                </a:lnTo>
                <a:cubicBezTo>
                  <a:pt x="4084" y="2691"/>
                  <a:pt x="4156" y="2393"/>
                  <a:pt x="4156" y="2078"/>
                </a:cubicBezTo>
                <a:cubicBezTo>
                  <a:pt x="4156" y="932"/>
                  <a:pt x="3224" y="0"/>
                  <a:pt x="2078" y="0"/>
                </a:cubicBezTo>
                <a:cubicBezTo>
                  <a:pt x="933" y="0"/>
                  <a:pt x="0" y="932"/>
                  <a:pt x="0" y="2078"/>
                </a:cubicBezTo>
                <a:cubicBezTo>
                  <a:pt x="0" y="3224"/>
                  <a:pt x="933" y="4156"/>
                  <a:pt x="2078" y="4156"/>
                </a:cubicBezTo>
                <a:close/>
                <a:moveTo>
                  <a:pt x="2078" y="606"/>
                </a:moveTo>
                <a:cubicBezTo>
                  <a:pt x="2890" y="606"/>
                  <a:pt x="3551" y="1266"/>
                  <a:pt x="3551" y="2078"/>
                </a:cubicBezTo>
                <a:cubicBezTo>
                  <a:pt x="3551" y="2891"/>
                  <a:pt x="2890" y="3551"/>
                  <a:pt x="2078" y="3551"/>
                </a:cubicBezTo>
                <a:cubicBezTo>
                  <a:pt x="1266" y="3551"/>
                  <a:pt x="606" y="2891"/>
                  <a:pt x="606" y="2078"/>
                </a:cubicBezTo>
                <a:cubicBezTo>
                  <a:pt x="606" y="1266"/>
                  <a:pt x="1266" y="606"/>
                  <a:pt x="2078" y="606"/>
                </a:cubicBezTo>
                <a:close/>
              </a:path>
            </a:pathLst>
          </a:custGeom>
          <a:blipFill dpi="0" rotWithShape="1">
            <a:blip r:embed="rId4">
              <a:alphaModFix amt="89000"/>
              <a:duotone>
                <a:prstClr val="black"/>
                <a:schemeClr val="accent1">
                  <a:lumMod val="40000"/>
                  <a:lumOff val="60000"/>
                  <a:tint val="45000"/>
                  <a:satMod val="400000"/>
                </a:schemeClr>
              </a:duotone>
            </a:blip>
            <a:srcRect/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accent5">
                  <a:lumMod val="60000"/>
                  <a:lumOff val="4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" name="矩形 17">
            <a:extLst>
              <a:ext uri="{FF2B5EF4-FFF2-40B4-BE49-F238E27FC236}">
                <a16:creationId xmlns:a16="http://schemas.microsoft.com/office/drawing/2014/main" id="{6E3A797B-D789-4B99-A3B3-2B630D4C8032}"/>
              </a:ext>
            </a:extLst>
          </p:cNvPr>
          <p:cNvSpPr/>
          <p:nvPr/>
        </p:nvSpPr>
        <p:spPr>
          <a:xfrm>
            <a:off x="898840" y="2401266"/>
            <a:ext cx="10373217" cy="995468"/>
          </a:xfrm>
          <a:prstGeom prst="rect">
            <a:avLst/>
          </a:prstGeom>
          <a:noFill/>
          <a:ln w="47625">
            <a:gradFill flip="none" rotWithShape="1">
              <a:gsLst>
                <a:gs pos="15000">
                  <a:schemeClr val="accent1">
                    <a:lumMod val="5000"/>
                    <a:lumOff val="95000"/>
                    <a:alpha val="0"/>
                  </a:schemeClr>
                </a:gs>
                <a:gs pos="77000">
                  <a:schemeClr val="accent1">
                    <a:lumMod val="60000"/>
                    <a:lumOff val="40000"/>
                    <a:alpha val="80000"/>
                  </a:schemeClr>
                </a:gs>
                <a:gs pos="100000">
                  <a:schemeClr val="accent1">
                    <a:alpha val="76000"/>
                  </a:schemeClr>
                </a:gs>
              </a:gsLst>
              <a:lin ang="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>
              <a:lnSpc>
                <a:spcPct val="150000"/>
              </a:lnSpc>
            </a:pP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ea"/>
                <a:sym typeface="Arial" panose="020B0604020202020204" pitchFamily="34" charset="0"/>
              </a:rPr>
              <a:t>The architecture of </a:t>
            </a:r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ea"/>
                <a:sym typeface="Arial" panose="020B0604020202020204" pitchFamily="34" charset="0"/>
              </a:rPr>
              <a:t>RepairBoost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ea"/>
                <a:sym typeface="Arial" panose="020B0604020202020204" pitchFamily="34" charset="0"/>
              </a:rPr>
              <a:t> comprises a coordinator sitting on the metadata server and multiple agents running on the nodes(with one agent per node).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  <a:ea typeface="宋体" panose="02010600030101010101" pitchFamily="2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40AC980-FF82-4074-94B2-C8BE105EB0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3773" y="3704803"/>
            <a:ext cx="6906705" cy="2462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7475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0" name="图片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320478" y="0"/>
            <a:ext cx="2783840" cy="941089"/>
          </a:xfrm>
          <a:prstGeom prst="rect">
            <a:avLst/>
          </a:prstGeom>
        </p:spPr>
      </p:pic>
      <p:grpSp>
        <p:nvGrpSpPr>
          <p:cNvPr id="40" name="组合 2"/>
          <p:cNvGrpSpPr/>
          <p:nvPr/>
        </p:nvGrpSpPr>
        <p:grpSpPr>
          <a:xfrm flipH="1">
            <a:off x="-4" y="338203"/>
            <a:ext cx="620110" cy="953739"/>
            <a:chOff x="3054828" y="607481"/>
            <a:chExt cx="474380" cy="1417783"/>
          </a:xfrm>
          <a:gradFill flip="none" rotWithShape="1">
            <a:gsLst>
              <a:gs pos="5000">
                <a:schemeClr val="accent5">
                  <a:lumMod val="75000"/>
                </a:schemeClr>
              </a:gs>
              <a:gs pos="56000">
                <a:schemeClr val="accent5">
                  <a:lumMod val="40000"/>
                  <a:lumOff val="60000"/>
                </a:schemeClr>
              </a:gs>
              <a:gs pos="80000">
                <a:schemeClr val="accent5">
                  <a:lumMod val="20000"/>
                  <a:lumOff val="80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2700000" scaled="1"/>
          </a:gradFill>
        </p:grpSpPr>
        <p:sp>
          <p:nvSpPr>
            <p:cNvPr id="1048620" name="平行四边形 4"/>
            <p:cNvSpPr/>
            <p:nvPr/>
          </p:nvSpPr>
          <p:spPr>
            <a:xfrm rot="5400000" flipH="1" flipV="1">
              <a:off x="2843643" y="1339700"/>
              <a:ext cx="896749" cy="474380"/>
            </a:xfrm>
            <a:custGeom>
              <a:avLst/>
              <a:gdLst>
                <a:gd name="connsiteX0" fmla="*/ 0 w 1515534"/>
                <a:gd name="connsiteY0" fmla="*/ 1540933 h 1540933"/>
                <a:gd name="connsiteX1" fmla="*/ 802218 w 1515534"/>
                <a:gd name="connsiteY1" fmla="*/ 0 h 1540933"/>
                <a:gd name="connsiteX2" fmla="*/ 1515534 w 1515534"/>
                <a:gd name="connsiteY2" fmla="*/ 0 h 1540933"/>
                <a:gd name="connsiteX3" fmla="*/ 713316 w 1515534"/>
                <a:gd name="connsiteY3" fmla="*/ 1540933 h 1540933"/>
                <a:gd name="connsiteX4" fmla="*/ 0 w 1515534"/>
                <a:gd name="connsiteY4" fmla="*/ 1540933 h 1540933"/>
                <a:gd name="connsiteX0" fmla="*/ 0 w 1515534"/>
                <a:gd name="connsiteY0" fmla="*/ 1540933 h 1540936"/>
                <a:gd name="connsiteX1" fmla="*/ 802218 w 1515534"/>
                <a:gd name="connsiteY1" fmla="*/ 0 h 1540936"/>
                <a:gd name="connsiteX2" fmla="*/ 1515534 w 1515534"/>
                <a:gd name="connsiteY2" fmla="*/ 0 h 1540936"/>
                <a:gd name="connsiteX3" fmla="*/ 823386 w 1515534"/>
                <a:gd name="connsiteY3" fmla="*/ 1540936 h 1540936"/>
                <a:gd name="connsiteX4" fmla="*/ 0 w 1515534"/>
                <a:gd name="connsiteY4" fmla="*/ 1540933 h 1540936"/>
                <a:gd name="connsiteX0" fmla="*/ 0 w 1794934"/>
                <a:gd name="connsiteY0" fmla="*/ 1540933 h 1540936"/>
                <a:gd name="connsiteX1" fmla="*/ 802218 w 1794934"/>
                <a:gd name="connsiteY1" fmla="*/ 0 h 1540936"/>
                <a:gd name="connsiteX2" fmla="*/ 1794934 w 1794934"/>
                <a:gd name="connsiteY2" fmla="*/ 609600 h 1540936"/>
                <a:gd name="connsiteX3" fmla="*/ 823386 w 1794934"/>
                <a:gd name="connsiteY3" fmla="*/ 1540936 h 1540936"/>
                <a:gd name="connsiteX4" fmla="*/ 0 w 1794934"/>
                <a:gd name="connsiteY4" fmla="*/ 1540933 h 1540936"/>
                <a:gd name="connsiteX0" fmla="*/ 0 w 1794934"/>
                <a:gd name="connsiteY0" fmla="*/ 931333 h 931336"/>
                <a:gd name="connsiteX1" fmla="*/ 785284 w 1794934"/>
                <a:gd name="connsiteY1" fmla="*/ 42333 h 931336"/>
                <a:gd name="connsiteX2" fmla="*/ 1794934 w 1794934"/>
                <a:gd name="connsiteY2" fmla="*/ 0 h 931336"/>
                <a:gd name="connsiteX3" fmla="*/ 823386 w 1794934"/>
                <a:gd name="connsiteY3" fmla="*/ 931336 h 931336"/>
                <a:gd name="connsiteX4" fmla="*/ 0 w 1794934"/>
                <a:gd name="connsiteY4" fmla="*/ 931333 h 931336"/>
                <a:gd name="connsiteX0" fmla="*/ 0 w 1794934"/>
                <a:gd name="connsiteY0" fmla="*/ 931333 h 931336"/>
                <a:gd name="connsiteX1" fmla="*/ 912284 w 1794934"/>
                <a:gd name="connsiteY1" fmla="*/ 16933 h 931336"/>
                <a:gd name="connsiteX2" fmla="*/ 1794934 w 1794934"/>
                <a:gd name="connsiteY2" fmla="*/ 0 h 931336"/>
                <a:gd name="connsiteX3" fmla="*/ 823386 w 1794934"/>
                <a:gd name="connsiteY3" fmla="*/ 931336 h 931336"/>
                <a:gd name="connsiteX4" fmla="*/ 0 w 1794934"/>
                <a:gd name="connsiteY4" fmla="*/ 931333 h 931336"/>
                <a:gd name="connsiteX0" fmla="*/ 0 w 1778000"/>
                <a:gd name="connsiteY0" fmla="*/ 931333 h 931336"/>
                <a:gd name="connsiteX1" fmla="*/ 895350 w 1778000"/>
                <a:gd name="connsiteY1" fmla="*/ 16933 h 931336"/>
                <a:gd name="connsiteX2" fmla="*/ 1778000 w 1778000"/>
                <a:gd name="connsiteY2" fmla="*/ 0 h 931336"/>
                <a:gd name="connsiteX3" fmla="*/ 806452 w 1778000"/>
                <a:gd name="connsiteY3" fmla="*/ 931336 h 931336"/>
                <a:gd name="connsiteX4" fmla="*/ 0 w 1778000"/>
                <a:gd name="connsiteY4" fmla="*/ 931333 h 931336"/>
                <a:gd name="connsiteX0" fmla="*/ 0 w 1778000"/>
                <a:gd name="connsiteY0" fmla="*/ 905933 h 931336"/>
                <a:gd name="connsiteX1" fmla="*/ 895350 w 1778000"/>
                <a:gd name="connsiteY1" fmla="*/ 16933 h 931336"/>
                <a:gd name="connsiteX2" fmla="*/ 1778000 w 1778000"/>
                <a:gd name="connsiteY2" fmla="*/ 0 h 931336"/>
                <a:gd name="connsiteX3" fmla="*/ 806452 w 1778000"/>
                <a:gd name="connsiteY3" fmla="*/ 931336 h 931336"/>
                <a:gd name="connsiteX4" fmla="*/ 0 w 1778000"/>
                <a:gd name="connsiteY4" fmla="*/ 905933 h 931336"/>
                <a:gd name="connsiteX0" fmla="*/ 0 w 1778000"/>
                <a:gd name="connsiteY0" fmla="*/ 9059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06452 w 1778000"/>
                <a:gd name="connsiteY3" fmla="*/ 931336 h 931336"/>
                <a:gd name="connsiteX4" fmla="*/ 0 w 1778000"/>
                <a:gd name="connsiteY4" fmla="*/ 905933 h 931336"/>
                <a:gd name="connsiteX0" fmla="*/ 0 w 1778000"/>
                <a:gd name="connsiteY0" fmla="*/ 9059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14919 w 1778000"/>
                <a:gd name="connsiteY3" fmla="*/ 931336 h 931336"/>
                <a:gd name="connsiteX4" fmla="*/ 0 w 1778000"/>
                <a:gd name="connsiteY4" fmla="*/ 905933 h 931336"/>
                <a:gd name="connsiteX0" fmla="*/ 0 w 1778000"/>
                <a:gd name="connsiteY0" fmla="*/ 9313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14919 w 1778000"/>
                <a:gd name="connsiteY3" fmla="*/ 931336 h 931336"/>
                <a:gd name="connsiteX4" fmla="*/ 0 w 1778000"/>
                <a:gd name="connsiteY4" fmla="*/ 931333 h 931336"/>
                <a:gd name="connsiteX0" fmla="*/ 0 w 1778000"/>
                <a:gd name="connsiteY0" fmla="*/ 9313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14919 w 1778000"/>
                <a:gd name="connsiteY3" fmla="*/ 931336 h 931336"/>
                <a:gd name="connsiteX4" fmla="*/ 0 w 1778000"/>
                <a:gd name="connsiteY4" fmla="*/ 931333 h 931336"/>
                <a:gd name="connsiteX0" fmla="*/ 0 w 1778000"/>
                <a:gd name="connsiteY0" fmla="*/ 932309 h 932312"/>
                <a:gd name="connsiteX1" fmla="*/ 914403 w 1778000"/>
                <a:gd name="connsiteY1" fmla="*/ 0 h 932312"/>
                <a:gd name="connsiteX2" fmla="*/ 1778000 w 1778000"/>
                <a:gd name="connsiteY2" fmla="*/ 976 h 932312"/>
                <a:gd name="connsiteX3" fmla="*/ 814919 w 1778000"/>
                <a:gd name="connsiteY3" fmla="*/ 932312 h 932312"/>
                <a:gd name="connsiteX4" fmla="*/ 0 w 1778000"/>
                <a:gd name="connsiteY4" fmla="*/ 932309 h 932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78000" h="932312">
                  <a:moveTo>
                    <a:pt x="0" y="932309"/>
                  </a:moveTo>
                  <a:cubicBezTo>
                    <a:pt x="298450" y="616221"/>
                    <a:pt x="615953" y="307622"/>
                    <a:pt x="914403" y="0"/>
                  </a:cubicBezTo>
                  <a:lnTo>
                    <a:pt x="1778000" y="976"/>
                  </a:lnTo>
                  <a:lnTo>
                    <a:pt x="814919" y="932312"/>
                  </a:lnTo>
                  <a:lnTo>
                    <a:pt x="0" y="93230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48621" name="平行四边形 4"/>
            <p:cNvSpPr/>
            <p:nvPr/>
          </p:nvSpPr>
          <p:spPr>
            <a:xfrm rot="16200000" flipV="1">
              <a:off x="2811287" y="851023"/>
              <a:ext cx="960966" cy="473881"/>
            </a:xfrm>
            <a:custGeom>
              <a:avLst/>
              <a:gdLst>
                <a:gd name="connsiteX0" fmla="*/ 0 w 1515534"/>
                <a:gd name="connsiteY0" fmla="*/ 1540933 h 1540933"/>
                <a:gd name="connsiteX1" fmla="*/ 802218 w 1515534"/>
                <a:gd name="connsiteY1" fmla="*/ 0 h 1540933"/>
                <a:gd name="connsiteX2" fmla="*/ 1515534 w 1515534"/>
                <a:gd name="connsiteY2" fmla="*/ 0 h 1540933"/>
                <a:gd name="connsiteX3" fmla="*/ 713316 w 1515534"/>
                <a:gd name="connsiteY3" fmla="*/ 1540933 h 1540933"/>
                <a:gd name="connsiteX4" fmla="*/ 0 w 1515534"/>
                <a:gd name="connsiteY4" fmla="*/ 1540933 h 1540933"/>
                <a:gd name="connsiteX0" fmla="*/ 0 w 1515534"/>
                <a:gd name="connsiteY0" fmla="*/ 1540933 h 1540936"/>
                <a:gd name="connsiteX1" fmla="*/ 802218 w 1515534"/>
                <a:gd name="connsiteY1" fmla="*/ 0 h 1540936"/>
                <a:gd name="connsiteX2" fmla="*/ 1515534 w 1515534"/>
                <a:gd name="connsiteY2" fmla="*/ 0 h 1540936"/>
                <a:gd name="connsiteX3" fmla="*/ 823386 w 1515534"/>
                <a:gd name="connsiteY3" fmla="*/ 1540936 h 1540936"/>
                <a:gd name="connsiteX4" fmla="*/ 0 w 1515534"/>
                <a:gd name="connsiteY4" fmla="*/ 1540933 h 1540936"/>
                <a:gd name="connsiteX0" fmla="*/ 0 w 1794934"/>
                <a:gd name="connsiteY0" fmla="*/ 1540933 h 1540936"/>
                <a:gd name="connsiteX1" fmla="*/ 802218 w 1794934"/>
                <a:gd name="connsiteY1" fmla="*/ 0 h 1540936"/>
                <a:gd name="connsiteX2" fmla="*/ 1794934 w 1794934"/>
                <a:gd name="connsiteY2" fmla="*/ 609600 h 1540936"/>
                <a:gd name="connsiteX3" fmla="*/ 823386 w 1794934"/>
                <a:gd name="connsiteY3" fmla="*/ 1540936 h 1540936"/>
                <a:gd name="connsiteX4" fmla="*/ 0 w 1794934"/>
                <a:gd name="connsiteY4" fmla="*/ 1540933 h 1540936"/>
                <a:gd name="connsiteX0" fmla="*/ 0 w 1794934"/>
                <a:gd name="connsiteY0" fmla="*/ 931333 h 931336"/>
                <a:gd name="connsiteX1" fmla="*/ 785284 w 1794934"/>
                <a:gd name="connsiteY1" fmla="*/ 42333 h 931336"/>
                <a:gd name="connsiteX2" fmla="*/ 1794934 w 1794934"/>
                <a:gd name="connsiteY2" fmla="*/ 0 h 931336"/>
                <a:gd name="connsiteX3" fmla="*/ 823386 w 1794934"/>
                <a:gd name="connsiteY3" fmla="*/ 931336 h 931336"/>
                <a:gd name="connsiteX4" fmla="*/ 0 w 1794934"/>
                <a:gd name="connsiteY4" fmla="*/ 931333 h 931336"/>
                <a:gd name="connsiteX0" fmla="*/ 0 w 1794934"/>
                <a:gd name="connsiteY0" fmla="*/ 931333 h 931336"/>
                <a:gd name="connsiteX1" fmla="*/ 912284 w 1794934"/>
                <a:gd name="connsiteY1" fmla="*/ 16933 h 931336"/>
                <a:gd name="connsiteX2" fmla="*/ 1794934 w 1794934"/>
                <a:gd name="connsiteY2" fmla="*/ 0 h 931336"/>
                <a:gd name="connsiteX3" fmla="*/ 823386 w 1794934"/>
                <a:gd name="connsiteY3" fmla="*/ 931336 h 931336"/>
                <a:gd name="connsiteX4" fmla="*/ 0 w 1794934"/>
                <a:gd name="connsiteY4" fmla="*/ 931333 h 931336"/>
                <a:gd name="connsiteX0" fmla="*/ 0 w 1778000"/>
                <a:gd name="connsiteY0" fmla="*/ 931333 h 931336"/>
                <a:gd name="connsiteX1" fmla="*/ 895350 w 1778000"/>
                <a:gd name="connsiteY1" fmla="*/ 16933 h 931336"/>
                <a:gd name="connsiteX2" fmla="*/ 1778000 w 1778000"/>
                <a:gd name="connsiteY2" fmla="*/ 0 h 931336"/>
                <a:gd name="connsiteX3" fmla="*/ 806452 w 1778000"/>
                <a:gd name="connsiteY3" fmla="*/ 931336 h 931336"/>
                <a:gd name="connsiteX4" fmla="*/ 0 w 1778000"/>
                <a:gd name="connsiteY4" fmla="*/ 931333 h 931336"/>
                <a:gd name="connsiteX0" fmla="*/ 0 w 1778000"/>
                <a:gd name="connsiteY0" fmla="*/ 905933 h 931336"/>
                <a:gd name="connsiteX1" fmla="*/ 895350 w 1778000"/>
                <a:gd name="connsiteY1" fmla="*/ 16933 h 931336"/>
                <a:gd name="connsiteX2" fmla="*/ 1778000 w 1778000"/>
                <a:gd name="connsiteY2" fmla="*/ 0 h 931336"/>
                <a:gd name="connsiteX3" fmla="*/ 806452 w 1778000"/>
                <a:gd name="connsiteY3" fmla="*/ 931336 h 931336"/>
                <a:gd name="connsiteX4" fmla="*/ 0 w 1778000"/>
                <a:gd name="connsiteY4" fmla="*/ 905933 h 931336"/>
                <a:gd name="connsiteX0" fmla="*/ 0 w 1778000"/>
                <a:gd name="connsiteY0" fmla="*/ 9059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06452 w 1778000"/>
                <a:gd name="connsiteY3" fmla="*/ 931336 h 931336"/>
                <a:gd name="connsiteX4" fmla="*/ 0 w 1778000"/>
                <a:gd name="connsiteY4" fmla="*/ 905933 h 931336"/>
                <a:gd name="connsiteX0" fmla="*/ 0 w 1778000"/>
                <a:gd name="connsiteY0" fmla="*/ 9059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14919 w 1778000"/>
                <a:gd name="connsiteY3" fmla="*/ 931336 h 931336"/>
                <a:gd name="connsiteX4" fmla="*/ 0 w 1778000"/>
                <a:gd name="connsiteY4" fmla="*/ 905933 h 931336"/>
                <a:gd name="connsiteX0" fmla="*/ 0 w 1778000"/>
                <a:gd name="connsiteY0" fmla="*/ 9313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14919 w 1778000"/>
                <a:gd name="connsiteY3" fmla="*/ 931336 h 931336"/>
                <a:gd name="connsiteX4" fmla="*/ 0 w 1778000"/>
                <a:gd name="connsiteY4" fmla="*/ 931333 h 931336"/>
                <a:gd name="connsiteX0" fmla="*/ 0 w 1778000"/>
                <a:gd name="connsiteY0" fmla="*/ 9313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14919 w 1778000"/>
                <a:gd name="connsiteY3" fmla="*/ 931336 h 931336"/>
                <a:gd name="connsiteX4" fmla="*/ 0 w 1778000"/>
                <a:gd name="connsiteY4" fmla="*/ 931333 h 931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78000" h="931336">
                  <a:moveTo>
                    <a:pt x="0" y="931333"/>
                  </a:moveTo>
                  <a:cubicBezTo>
                    <a:pt x="298450" y="615245"/>
                    <a:pt x="596900" y="316088"/>
                    <a:pt x="895350" y="8466"/>
                  </a:cubicBezTo>
                  <a:lnTo>
                    <a:pt x="1778000" y="0"/>
                  </a:lnTo>
                  <a:lnTo>
                    <a:pt x="814919" y="931336"/>
                  </a:lnTo>
                  <a:lnTo>
                    <a:pt x="0" y="931333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3145732" name="直接连接符 7"/>
          <p:cNvCxnSpPr>
            <a:cxnSpLocks/>
          </p:cNvCxnSpPr>
          <p:nvPr/>
        </p:nvCxnSpPr>
        <p:spPr>
          <a:xfrm>
            <a:off x="620106" y="976757"/>
            <a:ext cx="11371262" cy="0"/>
          </a:xfrm>
          <a:prstGeom prst="line">
            <a:avLst/>
          </a:prstGeom>
          <a:ln>
            <a:solidFill>
              <a:srgbClr val="5B7899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48622" name="文本框 11"/>
          <p:cNvSpPr txBox="1"/>
          <p:nvPr/>
        </p:nvSpPr>
        <p:spPr>
          <a:xfrm>
            <a:off x="720312" y="461422"/>
            <a:ext cx="609391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srgbClr val="3055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实验环境</a:t>
            </a:r>
          </a:p>
        </p:txBody>
      </p:sp>
      <p:sp>
        <p:nvSpPr>
          <p:cNvPr id="1048623" name="文本框 16"/>
          <p:cNvSpPr txBox="1"/>
          <p:nvPr/>
        </p:nvSpPr>
        <p:spPr>
          <a:xfrm>
            <a:off x="9897528" y="1738678"/>
            <a:ext cx="609391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1" spc="100" dirty="0">
                <a:solidFill>
                  <a:srgbClr val="32588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亚马逊云</a:t>
            </a:r>
            <a:endParaRPr lang="zh-CN" altLang="en-US" dirty="0">
              <a:solidFill>
                <a:srgbClr val="325885"/>
              </a:solidFill>
            </a:endParaRPr>
          </a:p>
        </p:txBody>
      </p:sp>
      <p:sp>
        <p:nvSpPr>
          <p:cNvPr id="1048624" name="矩形 17"/>
          <p:cNvSpPr/>
          <p:nvPr/>
        </p:nvSpPr>
        <p:spPr>
          <a:xfrm>
            <a:off x="1365383" y="2604978"/>
            <a:ext cx="10231438" cy="3100508"/>
          </a:xfrm>
          <a:prstGeom prst="rect">
            <a:avLst/>
          </a:prstGeom>
          <a:noFill/>
          <a:ln w="47625">
            <a:gradFill flip="none" rotWithShape="1">
              <a:gsLst>
                <a:gs pos="15000">
                  <a:schemeClr val="accent1">
                    <a:lumMod val="5000"/>
                    <a:lumOff val="95000"/>
                    <a:alpha val="0"/>
                  </a:schemeClr>
                </a:gs>
                <a:gs pos="77000">
                  <a:schemeClr val="accent1">
                    <a:lumMod val="60000"/>
                    <a:lumOff val="40000"/>
                    <a:alpha val="80000"/>
                  </a:schemeClr>
                </a:gs>
                <a:gs pos="100000">
                  <a:schemeClr val="accent1">
                    <a:alpha val="76000"/>
                  </a:schemeClr>
                </a:gs>
              </a:gsLst>
              <a:lin ang="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48625" name="文本框 13"/>
          <p:cNvSpPr txBox="1"/>
          <p:nvPr/>
        </p:nvSpPr>
        <p:spPr>
          <a:xfrm>
            <a:off x="4622094" y="2572776"/>
            <a:ext cx="6812826" cy="3134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数量：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17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个虚拟实例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285750" indent="-285750" algn="just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类型：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m5.large</a:t>
            </a:r>
          </a:p>
          <a:p>
            <a:pPr marL="285750" indent="-285750" algn="just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操作系统：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Ubuntu 16.04.7 LTS</a:t>
            </a:r>
          </a:p>
          <a:p>
            <a:pPr marL="285750" indent="-285750" algn="just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处理器：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2x CPU 2.5GHz Intel Xeon Platinum</a:t>
            </a:r>
          </a:p>
          <a:p>
            <a:pPr marL="285750" indent="-285750" algn="just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内存：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8G</a:t>
            </a:r>
          </a:p>
          <a:p>
            <a:pPr marL="285750" indent="-285750" algn="just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硬盘：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40GB</a:t>
            </a:r>
          </a:p>
          <a:p>
            <a:pPr marL="285750" indent="-285750" algn="just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网络带宽：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1Gb/s</a:t>
            </a:r>
          </a:p>
          <a:p>
            <a:pPr marL="285750" indent="-285750" algn="just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磁盘带宽：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130MB/s</a:t>
            </a:r>
          </a:p>
        </p:txBody>
      </p:sp>
      <p:cxnSp>
        <p:nvCxnSpPr>
          <p:cNvPr id="3145733" name="直接连接符 14"/>
          <p:cNvCxnSpPr>
            <a:cxnSpLocks/>
          </p:cNvCxnSpPr>
          <p:nvPr/>
        </p:nvCxnSpPr>
        <p:spPr>
          <a:xfrm>
            <a:off x="10535436" y="2261898"/>
            <a:ext cx="911546" cy="0"/>
          </a:xfrm>
          <a:prstGeom prst="line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626" name="observation-tool_18366"/>
          <p:cNvSpPr>
            <a:spLocks noChangeAspect="1"/>
          </p:cNvSpPr>
          <p:nvPr/>
        </p:nvSpPr>
        <p:spPr bwMode="auto">
          <a:xfrm flipH="1">
            <a:off x="9545045" y="1842371"/>
            <a:ext cx="352483" cy="351959"/>
          </a:xfrm>
          <a:custGeom>
            <a:avLst/>
            <a:gdLst>
              <a:gd name="T0" fmla="*/ 2078 w 5401"/>
              <a:gd name="T1" fmla="*/ 4156 h 5401"/>
              <a:gd name="T2" fmla="*/ 2959 w 5401"/>
              <a:gd name="T3" fmla="*/ 3957 h 5401"/>
              <a:gd name="T4" fmla="*/ 4127 w 5401"/>
              <a:gd name="T5" fmla="*/ 5126 h 5401"/>
              <a:gd name="T6" fmla="*/ 5125 w 5401"/>
              <a:gd name="T7" fmla="*/ 5126 h 5401"/>
              <a:gd name="T8" fmla="*/ 5125 w 5401"/>
              <a:gd name="T9" fmla="*/ 4127 h 5401"/>
              <a:gd name="T10" fmla="*/ 3958 w 5401"/>
              <a:gd name="T11" fmla="*/ 2959 h 5401"/>
              <a:gd name="T12" fmla="*/ 4156 w 5401"/>
              <a:gd name="T13" fmla="*/ 2078 h 5401"/>
              <a:gd name="T14" fmla="*/ 2078 w 5401"/>
              <a:gd name="T15" fmla="*/ 0 h 5401"/>
              <a:gd name="T16" fmla="*/ 0 w 5401"/>
              <a:gd name="T17" fmla="*/ 2078 h 5401"/>
              <a:gd name="T18" fmla="*/ 2078 w 5401"/>
              <a:gd name="T19" fmla="*/ 4156 h 5401"/>
              <a:gd name="T20" fmla="*/ 2078 w 5401"/>
              <a:gd name="T21" fmla="*/ 606 h 5401"/>
              <a:gd name="T22" fmla="*/ 3551 w 5401"/>
              <a:gd name="T23" fmla="*/ 2078 h 5401"/>
              <a:gd name="T24" fmla="*/ 2078 w 5401"/>
              <a:gd name="T25" fmla="*/ 3551 h 5401"/>
              <a:gd name="T26" fmla="*/ 606 w 5401"/>
              <a:gd name="T27" fmla="*/ 2078 h 5401"/>
              <a:gd name="T28" fmla="*/ 2078 w 5401"/>
              <a:gd name="T29" fmla="*/ 606 h 5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401" h="5401">
                <a:moveTo>
                  <a:pt x="2078" y="4156"/>
                </a:moveTo>
                <a:cubicBezTo>
                  <a:pt x="2393" y="4156"/>
                  <a:pt x="2691" y="4084"/>
                  <a:pt x="2959" y="3957"/>
                </a:cubicBezTo>
                <a:lnTo>
                  <a:pt x="4127" y="5126"/>
                </a:lnTo>
                <a:cubicBezTo>
                  <a:pt x="4403" y="5401"/>
                  <a:pt x="4850" y="5401"/>
                  <a:pt x="5125" y="5126"/>
                </a:cubicBezTo>
                <a:cubicBezTo>
                  <a:pt x="5401" y="4850"/>
                  <a:pt x="5401" y="4403"/>
                  <a:pt x="5125" y="4127"/>
                </a:cubicBezTo>
                <a:lnTo>
                  <a:pt x="3958" y="2959"/>
                </a:lnTo>
                <a:cubicBezTo>
                  <a:pt x="4084" y="2691"/>
                  <a:pt x="4156" y="2393"/>
                  <a:pt x="4156" y="2078"/>
                </a:cubicBezTo>
                <a:cubicBezTo>
                  <a:pt x="4156" y="932"/>
                  <a:pt x="3224" y="0"/>
                  <a:pt x="2078" y="0"/>
                </a:cubicBezTo>
                <a:cubicBezTo>
                  <a:pt x="933" y="0"/>
                  <a:pt x="0" y="932"/>
                  <a:pt x="0" y="2078"/>
                </a:cubicBezTo>
                <a:cubicBezTo>
                  <a:pt x="0" y="3224"/>
                  <a:pt x="933" y="4156"/>
                  <a:pt x="2078" y="4156"/>
                </a:cubicBezTo>
                <a:close/>
                <a:moveTo>
                  <a:pt x="2078" y="606"/>
                </a:moveTo>
                <a:cubicBezTo>
                  <a:pt x="2890" y="606"/>
                  <a:pt x="3551" y="1266"/>
                  <a:pt x="3551" y="2078"/>
                </a:cubicBezTo>
                <a:cubicBezTo>
                  <a:pt x="3551" y="2891"/>
                  <a:pt x="2890" y="3551"/>
                  <a:pt x="2078" y="3551"/>
                </a:cubicBezTo>
                <a:cubicBezTo>
                  <a:pt x="1266" y="3551"/>
                  <a:pt x="606" y="2891"/>
                  <a:pt x="606" y="2078"/>
                </a:cubicBezTo>
                <a:cubicBezTo>
                  <a:pt x="606" y="1266"/>
                  <a:pt x="1266" y="606"/>
                  <a:pt x="2078" y="606"/>
                </a:cubicBezTo>
                <a:close/>
              </a:path>
            </a:pathLst>
          </a:custGeom>
          <a:blipFill dpi="0" rotWithShape="1">
            <a:blip r:embed="rId3">
              <a:alphaModFix amt="89000"/>
              <a:duotone>
                <a:prstClr val="black"/>
                <a:schemeClr val="accent1">
                  <a:lumMod val="40000"/>
                  <a:lumOff val="60000"/>
                  <a:tint val="45000"/>
                  <a:satMod val="400000"/>
                </a:schemeClr>
              </a:duotone>
            </a:blip>
            <a:srcRect/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accent5">
                  <a:lumMod val="60000"/>
                  <a:lumOff val="4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AB79C6A-10BB-4C8A-B7BE-FD934EAE6F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4" y="2785513"/>
            <a:ext cx="4374264" cy="2739438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>
            <a:extLst>
              <a:ext uri="{FF2B5EF4-FFF2-40B4-BE49-F238E27FC236}">
                <a16:creationId xmlns:a16="http://schemas.microsoft.com/office/drawing/2014/main" id="{CED4E6E6-CBEF-4862-B16F-EE3B832D0C5B}"/>
              </a:ext>
            </a:extLst>
          </p:cNvPr>
          <p:cNvSpPr/>
          <p:nvPr/>
        </p:nvSpPr>
        <p:spPr>
          <a:xfrm>
            <a:off x="6194240" y="1754849"/>
            <a:ext cx="3601278" cy="36485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286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A683492-A172-46AA-96E8-4D5E338D9864}"/>
              </a:ext>
            </a:extLst>
          </p:cNvPr>
          <p:cNvSpPr/>
          <p:nvPr/>
        </p:nvSpPr>
        <p:spPr>
          <a:xfrm>
            <a:off x="1692998" y="1756372"/>
            <a:ext cx="3601278" cy="36485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286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97170" name="图片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320478" y="0"/>
            <a:ext cx="2783840" cy="941089"/>
          </a:xfrm>
          <a:prstGeom prst="rect">
            <a:avLst/>
          </a:prstGeom>
        </p:spPr>
      </p:pic>
      <p:grpSp>
        <p:nvGrpSpPr>
          <p:cNvPr id="68" name="组合 2"/>
          <p:cNvGrpSpPr/>
          <p:nvPr/>
        </p:nvGrpSpPr>
        <p:grpSpPr>
          <a:xfrm flipH="1">
            <a:off x="-4" y="338203"/>
            <a:ext cx="620110" cy="953739"/>
            <a:chOff x="3054828" y="607481"/>
            <a:chExt cx="474380" cy="1417783"/>
          </a:xfrm>
          <a:gradFill flip="none" rotWithShape="1">
            <a:gsLst>
              <a:gs pos="5000">
                <a:schemeClr val="accent5">
                  <a:lumMod val="75000"/>
                </a:schemeClr>
              </a:gs>
              <a:gs pos="56000">
                <a:schemeClr val="accent5">
                  <a:lumMod val="40000"/>
                  <a:lumOff val="60000"/>
                </a:schemeClr>
              </a:gs>
              <a:gs pos="80000">
                <a:schemeClr val="accent5">
                  <a:lumMod val="20000"/>
                  <a:lumOff val="80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2700000" scaled="1"/>
          </a:gradFill>
        </p:grpSpPr>
        <p:sp>
          <p:nvSpPr>
            <p:cNvPr id="1048697" name="平行四边形 4"/>
            <p:cNvSpPr/>
            <p:nvPr/>
          </p:nvSpPr>
          <p:spPr>
            <a:xfrm rot="5400000" flipH="1" flipV="1">
              <a:off x="2843643" y="1339700"/>
              <a:ext cx="896749" cy="474380"/>
            </a:xfrm>
            <a:custGeom>
              <a:avLst/>
              <a:gdLst>
                <a:gd name="connsiteX0" fmla="*/ 0 w 1515534"/>
                <a:gd name="connsiteY0" fmla="*/ 1540933 h 1540933"/>
                <a:gd name="connsiteX1" fmla="*/ 802218 w 1515534"/>
                <a:gd name="connsiteY1" fmla="*/ 0 h 1540933"/>
                <a:gd name="connsiteX2" fmla="*/ 1515534 w 1515534"/>
                <a:gd name="connsiteY2" fmla="*/ 0 h 1540933"/>
                <a:gd name="connsiteX3" fmla="*/ 713316 w 1515534"/>
                <a:gd name="connsiteY3" fmla="*/ 1540933 h 1540933"/>
                <a:gd name="connsiteX4" fmla="*/ 0 w 1515534"/>
                <a:gd name="connsiteY4" fmla="*/ 1540933 h 1540933"/>
                <a:gd name="connsiteX0" fmla="*/ 0 w 1515534"/>
                <a:gd name="connsiteY0" fmla="*/ 1540933 h 1540936"/>
                <a:gd name="connsiteX1" fmla="*/ 802218 w 1515534"/>
                <a:gd name="connsiteY1" fmla="*/ 0 h 1540936"/>
                <a:gd name="connsiteX2" fmla="*/ 1515534 w 1515534"/>
                <a:gd name="connsiteY2" fmla="*/ 0 h 1540936"/>
                <a:gd name="connsiteX3" fmla="*/ 823386 w 1515534"/>
                <a:gd name="connsiteY3" fmla="*/ 1540936 h 1540936"/>
                <a:gd name="connsiteX4" fmla="*/ 0 w 1515534"/>
                <a:gd name="connsiteY4" fmla="*/ 1540933 h 1540936"/>
                <a:gd name="connsiteX0" fmla="*/ 0 w 1794934"/>
                <a:gd name="connsiteY0" fmla="*/ 1540933 h 1540936"/>
                <a:gd name="connsiteX1" fmla="*/ 802218 w 1794934"/>
                <a:gd name="connsiteY1" fmla="*/ 0 h 1540936"/>
                <a:gd name="connsiteX2" fmla="*/ 1794934 w 1794934"/>
                <a:gd name="connsiteY2" fmla="*/ 609600 h 1540936"/>
                <a:gd name="connsiteX3" fmla="*/ 823386 w 1794934"/>
                <a:gd name="connsiteY3" fmla="*/ 1540936 h 1540936"/>
                <a:gd name="connsiteX4" fmla="*/ 0 w 1794934"/>
                <a:gd name="connsiteY4" fmla="*/ 1540933 h 1540936"/>
                <a:gd name="connsiteX0" fmla="*/ 0 w 1794934"/>
                <a:gd name="connsiteY0" fmla="*/ 931333 h 931336"/>
                <a:gd name="connsiteX1" fmla="*/ 785284 w 1794934"/>
                <a:gd name="connsiteY1" fmla="*/ 42333 h 931336"/>
                <a:gd name="connsiteX2" fmla="*/ 1794934 w 1794934"/>
                <a:gd name="connsiteY2" fmla="*/ 0 h 931336"/>
                <a:gd name="connsiteX3" fmla="*/ 823386 w 1794934"/>
                <a:gd name="connsiteY3" fmla="*/ 931336 h 931336"/>
                <a:gd name="connsiteX4" fmla="*/ 0 w 1794934"/>
                <a:gd name="connsiteY4" fmla="*/ 931333 h 931336"/>
                <a:gd name="connsiteX0" fmla="*/ 0 w 1794934"/>
                <a:gd name="connsiteY0" fmla="*/ 931333 h 931336"/>
                <a:gd name="connsiteX1" fmla="*/ 912284 w 1794934"/>
                <a:gd name="connsiteY1" fmla="*/ 16933 h 931336"/>
                <a:gd name="connsiteX2" fmla="*/ 1794934 w 1794934"/>
                <a:gd name="connsiteY2" fmla="*/ 0 h 931336"/>
                <a:gd name="connsiteX3" fmla="*/ 823386 w 1794934"/>
                <a:gd name="connsiteY3" fmla="*/ 931336 h 931336"/>
                <a:gd name="connsiteX4" fmla="*/ 0 w 1794934"/>
                <a:gd name="connsiteY4" fmla="*/ 931333 h 931336"/>
                <a:gd name="connsiteX0" fmla="*/ 0 w 1778000"/>
                <a:gd name="connsiteY0" fmla="*/ 931333 h 931336"/>
                <a:gd name="connsiteX1" fmla="*/ 895350 w 1778000"/>
                <a:gd name="connsiteY1" fmla="*/ 16933 h 931336"/>
                <a:gd name="connsiteX2" fmla="*/ 1778000 w 1778000"/>
                <a:gd name="connsiteY2" fmla="*/ 0 h 931336"/>
                <a:gd name="connsiteX3" fmla="*/ 806452 w 1778000"/>
                <a:gd name="connsiteY3" fmla="*/ 931336 h 931336"/>
                <a:gd name="connsiteX4" fmla="*/ 0 w 1778000"/>
                <a:gd name="connsiteY4" fmla="*/ 931333 h 931336"/>
                <a:gd name="connsiteX0" fmla="*/ 0 w 1778000"/>
                <a:gd name="connsiteY0" fmla="*/ 905933 h 931336"/>
                <a:gd name="connsiteX1" fmla="*/ 895350 w 1778000"/>
                <a:gd name="connsiteY1" fmla="*/ 16933 h 931336"/>
                <a:gd name="connsiteX2" fmla="*/ 1778000 w 1778000"/>
                <a:gd name="connsiteY2" fmla="*/ 0 h 931336"/>
                <a:gd name="connsiteX3" fmla="*/ 806452 w 1778000"/>
                <a:gd name="connsiteY3" fmla="*/ 931336 h 931336"/>
                <a:gd name="connsiteX4" fmla="*/ 0 w 1778000"/>
                <a:gd name="connsiteY4" fmla="*/ 905933 h 931336"/>
                <a:gd name="connsiteX0" fmla="*/ 0 w 1778000"/>
                <a:gd name="connsiteY0" fmla="*/ 9059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06452 w 1778000"/>
                <a:gd name="connsiteY3" fmla="*/ 931336 h 931336"/>
                <a:gd name="connsiteX4" fmla="*/ 0 w 1778000"/>
                <a:gd name="connsiteY4" fmla="*/ 905933 h 931336"/>
                <a:gd name="connsiteX0" fmla="*/ 0 w 1778000"/>
                <a:gd name="connsiteY0" fmla="*/ 9059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14919 w 1778000"/>
                <a:gd name="connsiteY3" fmla="*/ 931336 h 931336"/>
                <a:gd name="connsiteX4" fmla="*/ 0 w 1778000"/>
                <a:gd name="connsiteY4" fmla="*/ 905933 h 931336"/>
                <a:gd name="connsiteX0" fmla="*/ 0 w 1778000"/>
                <a:gd name="connsiteY0" fmla="*/ 9313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14919 w 1778000"/>
                <a:gd name="connsiteY3" fmla="*/ 931336 h 931336"/>
                <a:gd name="connsiteX4" fmla="*/ 0 w 1778000"/>
                <a:gd name="connsiteY4" fmla="*/ 931333 h 931336"/>
                <a:gd name="connsiteX0" fmla="*/ 0 w 1778000"/>
                <a:gd name="connsiteY0" fmla="*/ 9313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14919 w 1778000"/>
                <a:gd name="connsiteY3" fmla="*/ 931336 h 931336"/>
                <a:gd name="connsiteX4" fmla="*/ 0 w 1778000"/>
                <a:gd name="connsiteY4" fmla="*/ 931333 h 931336"/>
                <a:gd name="connsiteX0" fmla="*/ 0 w 1778000"/>
                <a:gd name="connsiteY0" fmla="*/ 932309 h 932312"/>
                <a:gd name="connsiteX1" fmla="*/ 914403 w 1778000"/>
                <a:gd name="connsiteY1" fmla="*/ 0 h 932312"/>
                <a:gd name="connsiteX2" fmla="*/ 1778000 w 1778000"/>
                <a:gd name="connsiteY2" fmla="*/ 976 h 932312"/>
                <a:gd name="connsiteX3" fmla="*/ 814919 w 1778000"/>
                <a:gd name="connsiteY3" fmla="*/ 932312 h 932312"/>
                <a:gd name="connsiteX4" fmla="*/ 0 w 1778000"/>
                <a:gd name="connsiteY4" fmla="*/ 932309 h 932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78000" h="932312">
                  <a:moveTo>
                    <a:pt x="0" y="932309"/>
                  </a:moveTo>
                  <a:cubicBezTo>
                    <a:pt x="298450" y="616221"/>
                    <a:pt x="615953" y="307622"/>
                    <a:pt x="914403" y="0"/>
                  </a:cubicBezTo>
                  <a:lnTo>
                    <a:pt x="1778000" y="976"/>
                  </a:lnTo>
                  <a:lnTo>
                    <a:pt x="814919" y="932312"/>
                  </a:lnTo>
                  <a:lnTo>
                    <a:pt x="0" y="93230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48698" name="平行四边形 4"/>
            <p:cNvSpPr/>
            <p:nvPr/>
          </p:nvSpPr>
          <p:spPr>
            <a:xfrm rot="16200000" flipV="1">
              <a:off x="2811287" y="851023"/>
              <a:ext cx="960966" cy="473881"/>
            </a:xfrm>
            <a:custGeom>
              <a:avLst/>
              <a:gdLst>
                <a:gd name="connsiteX0" fmla="*/ 0 w 1515534"/>
                <a:gd name="connsiteY0" fmla="*/ 1540933 h 1540933"/>
                <a:gd name="connsiteX1" fmla="*/ 802218 w 1515534"/>
                <a:gd name="connsiteY1" fmla="*/ 0 h 1540933"/>
                <a:gd name="connsiteX2" fmla="*/ 1515534 w 1515534"/>
                <a:gd name="connsiteY2" fmla="*/ 0 h 1540933"/>
                <a:gd name="connsiteX3" fmla="*/ 713316 w 1515534"/>
                <a:gd name="connsiteY3" fmla="*/ 1540933 h 1540933"/>
                <a:gd name="connsiteX4" fmla="*/ 0 w 1515534"/>
                <a:gd name="connsiteY4" fmla="*/ 1540933 h 1540933"/>
                <a:gd name="connsiteX0" fmla="*/ 0 w 1515534"/>
                <a:gd name="connsiteY0" fmla="*/ 1540933 h 1540936"/>
                <a:gd name="connsiteX1" fmla="*/ 802218 w 1515534"/>
                <a:gd name="connsiteY1" fmla="*/ 0 h 1540936"/>
                <a:gd name="connsiteX2" fmla="*/ 1515534 w 1515534"/>
                <a:gd name="connsiteY2" fmla="*/ 0 h 1540936"/>
                <a:gd name="connsiteX3" fmla="*/ 823386 w 1515534"/>
                <a:gd name="connsiteY3" fmla="*/ 1540936 h 1540936"/>
                <a:gd name="connsiteX4" fmla="*/ 0 w 1515534"/>
                <a:gd name="connsiteY4" fmla="*/ 1540933 h 1540936"/>
                <a:gd name="connsiteX0" fmla="*/ 0 w 1794934"/>
                <a:gd name="connsiteY0" fmla="*/ 1540933 h 1540936"/>
                <a:gd name="connsiteX1" fmla="*/ 802218 w 1794934"/>
                <a:gd name="connsiteY1" fmla="*/ 0 h 1540936"/>
                <a:gd name="connsiteX2" fmla="*/ 1794934 w 1794934"/>
                <a:gd name="connsiteY2" fmla="*/ 609600 h 1540936"/>
                <a:gd name="connsiteX3" fmla="*/ 823386 w 1794934"/>
                <a:gd name="connsiteY3" fmla="*/ 1540936 h 1540936"/>
                <a:gd name="connsiteX4" fmla="*/ 0 w 1794934"/>
                <a:gd name="connsiteY4" fmla="*/ 1540933 h 1540936"/>
                <a:gd name="connsiteX0" fmla="*/ 0 w 1794934"/>
                <a:gd name="connsiteY0" fmla="*/ 931333 h 931336"/>
                <a:gd name="connsiteX1" fmla="*/ 785284 w 1794934"/>
                <a:gd name="connsiteY1" fmla="*/ 42333 h 931336"/>
                <a:gd name="connsiteX2" fmla="*/ 1794934 w 1794934"/>
                <a:gd name="connsiteY2" fmla="*/ 0 h 931336"/>
                <a:gd name="connsiteX3" fmla="*/ 823386 w 1794934"/>
                <a:gd name="connsiteY3" fmla="*/ 931336 h 931336"/>
                <a:gd name="connsiteX4" fmla="*/ 0 w 1794934"/>
                <a:gd name="connsiteY4" fmla="*/ 931333 h 931336"/>
                <a:gd name="connsiteX0" fmla="*/ 0 w 1794934"/>
                <a:gd name="connsiteY0" fmla="*/ 931333 h 931336"/>
                <a:gd name="connsiteX1" fmla="*/ 912284 w 1794934"/>
                <a:gd name="connsiteY1" fmla="*/ 16933 h 931336"/>
                <a:gd name="connsiteX2" fmla="*/ 1794934 w 1794934"/>
                <a:gd name="connsiteY2" fmla="*/ 0 h 931336"/>
                <a:gd name="connsiteX3" fmla="*/ 823386 w 1794934"/>
                <a:gd name="connsiteY3" fmla="*/ 931336 h 931336"/>
                <a:gd name="connsiteX4" fmla="*/ 0 w 1794934"/>
                <a:gd name="connsiteY4" fmla="*/ 931333 h 931336"/>
                <a:gd name="connsiteX0" fmla="*/ 0 w 1778000"/>
                <a:gd name="connsiteY0" fmla="*/ 931333 h 931336"/>
                <a:gd name="connsiteX1" fmla="*/ 895350 w 1778000"/>
                <a:gd name="connsiteY1" fmla="*/ 16933 h 931336"/>
                <a:gd name="connsiteX2" fmla="*/ 1778000 w 1778000"/>
                <a:gd name="connsiteY2" fmla="*/ 0 h 931336"/>
                <a:gd name="connsiteX3" fmla="*/ 806452 w 1778000"/>
                <a:gd name="connsiteY3" fmla="*/ 931336 h 931336"/>
                <a:gd name="connsiteX4" fmla="*/ 0 w 1778000"/>
                <a:gd name="connsiteY4" fmla="*/ 931333 h 931336"/>
                <a:gd name="connsiteX0" fmla="*/ 0 w 1778000"/>
                <a:gd name="connsiteY0" fmla="*/ 905933 h 931336"/>
                <a:gd name="connsiteX1" fmla="*/ 895350 w 1778000"/>
                <a:gd name="connsiteY1" fmla="*/ 16933 h 931336"/>
                <a:gd name="connsiteX2" fmla="*/ 1778000 w 1778000"/>
                <a:gd name="connsiteY2" fmla="*/ 0 h 931336"/>
                <a:gd name="connsiteX3" fmla="*/ 806452 w 1778000"/>
                <a:gd name="connsiteY3" fmla="*/ 931336 h 931336"/>
                <a:gd name="connsiteX4" fmla="*/ 0 w 1778000"/>
                <a:gd name="connsiteY4" fmla="*/ 905933 h 931336"/>
                <a:gd name="connsiteX0" fmla="*/ 0 w 1778000"/>
                <a:gd name="connsiteY0" fmla="*/ 9059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06452 w 1778000"/>
                <a:gd name="connsiteY3" fmla="*/ 931336 h 931336"/>
                <a:gd name="connsiteX4" fmla="*/ 0 w 1778000"/>
                <a:gd name="connsiteY4" fmla="*/ 905933 h 931336"/>
                <a:gd name="connsiteX0" fmla="*/ 0 w 1778000"/>
                <a:gd name="connsiteY0" fmla="*/ 9059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14919 w 1778000"/>
                <a:gd name="connsiteY3" fmla="*/ 931336 h 931336"/>
                <a:gd name="connsiteX4" fmla="*/ 0 w 1778000"/>
                <a:gd name="connsiteY4" fmla="*/ 905933 h 931336"/>
                <a:gd name="connsiteX0" fmla="*/ 0 w 1778000"/>
                <a:gd name="connsiteY0" fmla="*/ 9313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14919 w 1778000"/>
                <a:gd name="connsiteY3" fmla="*/ 931336 h 931336"/>
                <a:gd name="connsiteX4" fmla="*/ 0 w 1778000"/>
                <a:gd name="connsiteY4" fmla="*/ 931333 h 931336"/>
                <a:gd name="connsiteX0" fmla="*/ 0 w 1778000"/>
                <a:gd name="connsiteY0" fmla="*/ 9313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14919 w 1778000"/>
                <a:gd name="connsiteY3" fmla="*/ 931336 h 931336"/>
                <a:gd name="connsiteX4" fmla="*/ 0 w 1778000"/>
                <a:gd name="connsiteY4" fmla="*/ 931333 h 931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78000" h="931336">
                  <a:moveTo>
                    <a:pt x="0" y="931333"/>
                  </a:moveTo>
                  <a:cubicBezTo>
                    <a:pt x="298450" y="615245"/>
                    <a:pt x="596900" y="316088"/>
                    <a:pt x="895350" y="8466"/>
                  </a:cubicBezTo>
                  <a:lnTo>
                    <a:pt x="1778000" y="0"/>
                  </a:lnTo>
                  <a:lnTo>
                    <a:pt x="814919" y="931336"/>
                  </a:lnTo>
                  <a:lnTo>
                    <a:pt x="0" y="931333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3145756" name="直接连接符 7"/>
          <p:cNvCxnSpPr>
            <a:cxnSpLocks/>
          </p:cNvCxnSpPr>
          <p:nvPr/>
        </p:nvCxnSpPr>
        <p:spPr>
          <a:xfrm>
            <a:off x="620106" y="976757"/>
            <a:ext cx="11371262" cy="0"/>
          </a:xfrm>
          <a:prstGeom prst="line">
            <a:avLst/>
          </a:prstGeom>
          <a:ln>
            <a:solidFill>
              <a:srgbClr val="5B7899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48699" name="文本框 11"/>
          <p:cNvSpPr txBox="1"/>
          <p:nvPr/>
        </p:nvSpPr>
        <p:spPr>
          <a:xfrm>
            <a:off x="669104" y="445653"/>
            <a:ext cx="609391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srgbClr val="30557F"/>
                </a:solidFill>
                <a:latin typeface="华光标题宋_CNKI" panose="02000500000000000000" pitchFamily="2" charset="-122"/>
                <a:ea typeface="华光标题宋_CNKI" panose="02000500000000000000" pitchFamily="2" charset="-122"/>
              </a:rPr>
              <a:t>纠删码和修复算法选择</a:t>
            </a:r>
          </a:p>
        </p:txBody>
      </p:sp>
      <p:grpSp>
        <p:nvGrpSpPr>
          <p:cNvPr id="69" name="组合 13"/>
          <p:cNvGrpSpPr/>
          <p:nvPr/>
        </p:nvGrpSpPr>
        <p:grpSpPr>
          <a:xfrm>
            <a:off x="2115023" y="3752199"/>
            <a:ext cx="1473817" cy="584775"/>
            <a:chOff x="-189685" y="3826684"/>
            <a:chExt cx="794294" cy="584775"/>
          </a:xfrm>
        </p:grpSpPr>
        <p:sp>
          <p:nvSpPr>
            <p:cNvPr id="1048700" name="文本框 14"/>
            <p:cNvSpPr txBox="1"/>
            <p:nvPr/>
          </p:nvSpPr>
          <p:spPr>
            <a:xfrm>
              <a:off x="-189685" y="3826684"/>
              <a:ext cx="34487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02</a:t>
              </a:r>
              <a:endParaRPr lang="zh-CN" altLang="en-US" sz="32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48701" name="文本框 15"/>
            <p:cNvSpPr txBox="1"/>
            <p:nvPr/>
          </p:nvSpPr>
          <p:spPr>
            <a:xfrm>
              <a:off x="199259" y="3919016"/>
              <a:ext cx="4053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spc="100" dirty="0">
                  <a:solidFill>
                    <a:srgbClr val="30557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LRC</a:t>
              </a:r>
              <a:endParaRPr lang="zh-CN" altLang="en-US" sz="2000" b="1" spc="100" dirty="0">
                <a:solidFill>
                  <a:srgbClr val="30557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70" name="组合 12"/>
          <p:cNvGrpSpPr/>
          <p:nvPr/>
        </p:nvGrpSpPr>
        <p:grpSpPr>
          <a:xfrm>
            <a:off x="6993549" y="3086678"/>
            <a:ext cx="1795472" cy="584775"/>
            <a:chOff x="745406" y="3857085"/>
            <a:chExt cx="894091" cy="584775"/>
          </a:xfrm>
        </p:grpSpPr>
        <p:sp>
          <p:nvSpPr>
            <p:cNvPr id="1048702" name="文本框 16"/>
            <p:cNvSpPr txBox="1"/>
            <p:nvPr/>
          </p:nvSpPr>
          <p:spPr>
            <a:xfrm>
              <a:off x="745406" y="3857085"/>
              <a:ext cx="31866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01</a:t>
              </a:r>
              <a:endParaRPr lang="zh-CN" altLang="en-US" sz="32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48703" name="文本框 18"/>
            <p:cNvSpPr txBox="1"/>
            <p:nvPr/>
          </p:nvSpPr>
          <p:spPr>
            <a:xfrm>
              <a:off x="1011117" y="3970683"/>
              <a:ext cx="62838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spc="100" dirty="0">
                  <a:solidFill>
                    <a:srgbClr val="30557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传统修复</a:t>
              </a:r>
            </a:p>
          </p:txBody>
        </p:sp>
      </p:grpSp>
      <p:grpSp>
        <p:nvGrpSpPr>
          <p:cNvPr id="71" name="组合 19"/>
          <p:cNvGrpSpPr/>
          <p:nvPr/>
        </p:nvGrpSpPr>
        <p:grpSpPr>
          <a:xfrm>
            <a:off x="6993549" y="4402792"/>
            <a:ext cx="1694483" cy="584775"/>
            <a:chOff x="745406" y="3857085"/>
            <a:chExt cx="843801" cy="584775"/>
          </a:xfrm>
        </p:grpSpPr>
        <p:sp>
          <p:nvSpPr>
            <p:cNvPr id="1048704" name="文本框 20"/>
            <p:cNvSpPr txBox="1"/>
            <p:nvPr/>
          </p:nvSpPr>
          <p:spPr>
            <a:xfrm>
              <a:off x="745406" y="3857085"/>
              <a:ext cx="31866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03</a:t>
              </a:r>
              <a:endParaRPr lang="zh-CN" altLang="en-US" sz="32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48705" name="文本框 21"/>
            <p:cNvSpPr txBox="1"/>
            <p:nvPr/>
          </p:nvSpPr>
          <p:spPr>
            <a:xfrm>
              <a:off x="1011117" y="3970683"/>
              <a:ext cx="5780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spc="100" dirty="0" err="1">
                  <a:solidFill>
                    <a:srgbClr val="30557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ECPipe</a:t>
              </a:r>
              <a:endParaRPr lang="zh-CN" altLang="en-US" sz="2000" b="1" spc="100" dirty="0">
                <a:solidFill>
                  <a:srgbClr val="30557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1048715" name="矩形: 圆角 34"/>
          <p:cNvSpPr/>
          <p:nvPr/>
        </p:nvSpPr>
        <p:spPr>
          <a:xfrm>
            <a:off x="1988695" y="2034772"/>
            <a:ext cx="3032502" cy="54375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r>
              <a:rPr lang="zh-CN" altLang="en-US" sz="2400" b="1" spc="1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纠删码策略选择</a:t>
            </a:r>
          </a:p>
        </p:txBody>
      </p:sp>
      <p:cxnSp>
        <p:nvCxnSpPr>
          <p:cNvPr id="3145757" name="直接连接符 35"/>
          <p:cNvCxnSpPr>
            <a:cxnSpLocks/>
          </p:cNvCxnSpPr>
          <p:nvPr/>
        </p:nvCxnSpPr>
        <p:spPr>
          <a:xfrm>
            <a:off x="2115023" y="2605613"/>
            <a:ext cx="759577" cy="0"/>
          </a:xfrm>
          <a:prstGeom prst="line">
            <a:avLst/>
          </a:prstGeom>
          <a:ln w="508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组合 13">
            <a:extLst>
              <a:ext uri="{FF2B5EF4-FFF2-40B4-BE49-F238E27FC236}">
                <a16:creationId xmlns:a16="http://schemas.microsoft.com/office/drawing/2014/main" id="{E4C75CDB-C747-4E3D-B644-9BBD0527C059}"/>
              </a:ext>
            </a:extLst>
          </p:cNvPr>
          <p:cNvGrpSpPr/>
          <p:nvPr/>
        </p:nvGrpSpPr>
        <p:grpSpPr>
          <a:xfrm>
            <a:off x="2141095" y="3086678"/>
            <a:ext cx="2097386" cy="584775"/>
            <a:chOff x="-189685" y="3826684"/>
            <a:chExt cx="1130359" cy="584775"/>
          </a:xfrm>
        </p:grpSpPr>
        <p:sp>
          <p:nvSpPr>
            <p:cNvPr id="36" name="文本框 14">
              <a:extLst>
                <a:ext uri="{FF2B5EF4-FFF2-40B4-BE49-F238E27FC236}">
                  <a16:creationId xmlns:a16="http://schemas.microsoft.com/office/drawing/2014/main" id="{D16F331B-4688-46C1-9660-C0265BBEF480}"/>
                </a:ext>
              </a:extLst>
            </p:cNvPr>
            <p:cNvSpPr txBox="1"/>
            <p:nvPr/>
          </p:nvSpPr>
          <p:spPr>
            <a:xfrm>
              <a:off x="-189685" y="3826684"/>
              <a:ext cx="31866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01</a:t>
              </a:r>
              <a:endParaRPr lang="zh-CN" altLang="en-US" sz="32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7" name="文本框 15">
              <a:extLst>
                <a:ext uri="{FF2B5EF4-FFF2-40B4-BE49-F238E27FC236}">
                  <a16:creationId xmlns:a16="http://schemas.microsoft.com/office/drawing/2014/main" id="{DDF7879D-A438-4A7F-9CBB-47E056BF168B}"/>
                </a:ext>
              </a:extLst>
            </p:cNvPr>
            <p:cNvSpPr txBox="1"/>
            <p:nvPr/>
          </p:nvSpPr>
          <p:spPr>
            <a:xfrm>
              <a:off x="199259" y="3919016"/>
              <a:ext cx="74141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spc="100" dirty="0">
                  <a:solidFill>
                    <a:srgbClr val="30557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传统</a:t>
              </a:r>
              <a:r>
                <a:rPr lang="en-US" altLang="zh-CN" sz="2000" b="1" spc="100" dirty="0">
                  <a:solidFill>
                    <a:srgbClr val="30557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RS</a:t>
              </a:r>
              <a:r>
                <a:rPr lang="zh-CN" altLang="en-US" sz="2000" b="1" spc="100" dirty="0">
                  <a:solidFill>
                    <a:srgbClr val="30557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码</a:t>
              </a:r>
            </a:p>
          </p:txBody>
        </p:sp>
      </p:grpSp>
      <p:grpSp>
        <p:nvGrpSpPr>
          <p:cNvPr id="38" name="组合 13">
            <a:extLst>
              <a:ext uri="{FF2B5EF4-FFF2-40B4-BE49-F238E27FC236}">
                <a16:creationId xmlns:a16="http://schemas.microsoft.com/office/drawing/2014/main" id="{28D78641-FEAF-4B45-BF21-BECB906AF665}"/>
              </a:ext>
            </a:extLst>
          </p:cNvPr>
          <p:cNvGrpSpPr/>
          <p:nvPr/>
        </p:nvGrpSpPr>
        <p:grpSpPr>
          <a:xfrm>
            <a:off x="2115023" y="4402792"/>
            <a:ext cx="2926137" cy="584775"/>
            <a:chOff x="-189685" y="3826684"/>
            <a:chExt cx="1577003" cy="584775"/>
          </a:xfrm>
        </p:grpSpPr>
        <p:sp>
          <p:nvSpPr>
            <p:cNvPr id="39" name="文本框 14">
              <a:extLst>
                <a:ext uri="{FF2B5EF4-FFF2-40B4-BE49-F238E27FC236}">
                  <a16:creationId xmlns:a16="http://schemas.microsoft.com/office/drawing/2014/main" id="{13433C43-FA16-4600-BF65-965782382B73}"/>
                </a:ext>
              </a:extLst>
            </p:cNvPr>
            <p:cNvSpPr txBox="1"/>
            <p:nvPr/>
          </p:nvSpPr>
          <p:spPr>
            <a:xfrm>
              <a:off x="-189685" y="3826684"/>
              <a:ext cx="34487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03</a:t>
              </a:r>
              <a:endParaRPr lang="zh-CN" altLang="en-US" sz="32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0" name="文本框 15">
              <a:extLst>
                <a:ext uri="{FF2B5EF4-FFF2-40B4-BE49-F238E27FC236}">
                  <a16:creationId xmlns:a16="http://schemas.microsoft.com/office/drawing/2014/main" id="{4EFEEE53-13EF-4006-A219-9CE8B32FA4CA}"/>
                </a:ext>
              </a:extLst>
            </p:cNvPr>
            <p:cNvSpPr txBox="1"/>
            <p:nvPr/>
          </p:nvSpPr>
          <p:spPr>
            <a:xfrm>
              <a:off x="199259" y="3919016"/>
              <a:ext cx="118805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spc="100" dirty="0">
                  <a:solidFill>
                    <a:srgbClr val="30557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Butterfly Code</a:t>
              </a:r>
              <a:endParaRPr lang="zh-CN" altLang="en-US" sz="2000" b="1" spc="100" dirty="0">
                <a:solidFill>
                  <a:srgbClr val="30557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41" name="矩形: 圆角 34">
            <a:extLst>
              <a:ext uri="{FF2B5EF4-FFF2-40B4-BE49-F238E27FC236}">
                <a16:creationId xmlns:a16="http://schemas.microsoft.com/office/drawing/2014/main" id="{682DA83B-AEF3-4CE4-834C-5EB8F118208F}"/>
              </a:ext>
            </a:extLst>
          </p:cNvPr>
          <p:cNvSpPr/>
          <p:nvPr/>
        </p:nvSpPr>
        <p:spPr>
          <a:xfrm>
            <a:off x="6763016" y="2061859"/>
            <a:ext cx="3032502" cy="54375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r>
              <a:rPr lang="zh-CN" altLang="en-US" sz="2400" b="1" spc="1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修复算法选择</a:t>
            </a:r>
          </a:p>
        </p:txBody>
      </p:sp>
      <p:cxnSp>
        <p:nvCxnSpPr>
          <p:cNvPr id="42" name="直接连接符 35">
            <a:extLst>
              <a:ext uri="{FF2B5EF4-FFF2-40B4-BE49-F238E27FC236}">
                <a16:creationId xmlns:a16="http://schemas.microsoft.com/office/drawing/2014/main" id="{3CCDD362-EC9F-4252-A98A-63C6E4823C59}"/>
              </a:ext>
            </a:extLst>
          </p:cNvPr>
          <p:cNvCxnSpPr>
            <a:cxnSpLocks/>
          </p:cNvCxnSpPr>
          <p:nvPr/>
        </p:nvCxnSpPr>
        <p:spPr>
          <a:xfrm>
            <a:off x="6897725" y="2620426"/>
            <a:ext cx="759577" cy="0"/>
          </a:xfrm>
          <a:prstGeom prst="line">
            <a:avLst/>
          </a:prstGeom>
          <a:ln w="508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组合 12">
            <a:extLst>
              <a:ext uri="{FF2B5EF4-FFF2-40B4-BE49-F238E27FC236}">
                <a16:creationId xmlns:a16="http://schemas.microsoft.com/office/drawing/2014/main" id="{A7EBD153-6A8F-464B-8D4F-B042CBD42C6F}"/>
              </a:ext>
            </a:extLst>
          </p:cNvPr>
          <p:cNvGrpSpPr/>
          <p:nvPr/>
        </p:nvGrpSpPr>
        <p:grpSpPr>
          <a:xfrm>
            <a:off x="6993550" y="3752545"/>
            <a:ext cx="1285717" cy="584775"/>
            <a:chOff x="745406" y="3857085"/>
            <a:chExt cx="640248" cy="584775"/>
          </a:xfrm>
        </p:grpSpPr>
        <p:sp>
          <p:nvSpPr>
            <p:cNvPr id="44" name="文本框 16">
              <a:extLst>
                <a:ext uri="{FF2B5EF4-FFF2-40B4-BE49-F238E27FC236}">
                  <a16:creationId xmlns:a16="http://schemas.microsoft.com/office/drawing/2014/main" id="{273C676F-FFFC-4BB4-9B05-66E8BD309BD7}"/>
                </a:ext>
              </a:extLst>
            </p:cNvPr>
            <p:cNvSpPr txBox="1"/>
            <p:nvPr/>
          </p:nvSpPr>
          <p:spPr>
            <a:xfrm>
              <a:off x="745406" y="3857085"/>
              <a:ext cx="31866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02</a:t>
              </a:r>
              <a:endParaRPr lang="zh-CN" altLang="en-US" sz="32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5" name="文本框 18">
              <a:extLst>
                <a:ext uri="{FF2B5EF4-FFF2-40B4-BE49-F238E27FC236}">
                  <a16:creationId xmlns:a16="http://schemas.microsoft.com/office/drawing/2014/main" id="{0F8F74CE-D2C9-48F2-B09C-AFA051692932}"/>
                </a:ext>
              </a:extLst>
            </p:cNvPr>
            <p:cNvSpPr txBox="1"/>
            <p:nvPr/>
          </p:nvSpPr>
          <p:spPr>
            <a:xfrm>
              <a:off x="1011117" y="3970683"/>
              <a:ext cx="37453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spc="100" dirty="0">
                  <a:solidFill>
                    <a:srgbClr val="30557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PPR</a:t>
              </a:r>
              <a:endParaRPr lang="zh-CN" altLang="en-US" sz="2000" b="1" spc="100" dirty="0">
                <a:solidFill>
                  <a:srgbClr val="30557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0" name="图片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320478" y="0"/>
            <a:ext cx="2783840" cy="941089"/>
          </a:xfrm>
          <a:prstGeom prst="rect">
            <a:avLst/>
          </a:prstGeom>
        </p:spPr>
      </p:pic>
      <p:grpSp>
        <p:nvGrpSpPr>
          <p:cNvPr id="68" name="组合 2"/>
          <p:cNvGrpSpPr/>
          <p:nvPr/>
        </p:nvGrpSpPr>
        <p:grpSpPr>
          <a:xfrm flipH="1">
            <a:off x="-4" y="338203"/>
            <a:ext cx="620110" cy="953739"/>
            <a:chOff x="3054828" y="607481"/>
            <a:chExt cx="474380" cy="1417783"/>
          </a:xfrm>
          <a:gradFill flip="none" rotWithShape="1">
            <a:gsLst>
              <a:gs pos="5000">
                <a:schemeClr val="accent5">
                  <a:lumMod val="75000"/>
                </a:schemeClr>
              </a:gs>
              <a:gs pos="56000">
                <a:schemeClr val="accent5">
                  <a:lumMod val="40000"/>
                  <a:lumOff val="60000"/>
                </a:schemeClr>
              </a:gs>
              <a:gs pos="80000">
                <a:schemeClr val="accent5">
                  <a:lumMod val="20000"/>
                  <a:lumOff val="80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2700000" scaled="1"/>
          </a:gradFill>
        </p:grpSpPr>
        <p:sp>
          <p:nvSpPr>
            <p:cNvPr id="1048697" name="平行四边形 4"/>
            <p:cNvSpPr/>
            <p:nvPr/>
          </p:nvSpPr>
          <p:spPr>
            <a:xfrm rot="5400000" flipH="1" flipV="1">
              <a:off x="2843643" y="1339700"/>
              <a:ext cx="896749" cy="474380"/>
            </a:xfrm>
            <a:custGeom>
              <a:avLst/>
              <a:gdLst>
                <a:gd name="connsiteX0" fmla="*/ 0 w 1515534"/>
                <a:gd name="connsiteY0" fmla="*/ 1540933 h 1540933"/>
                <a:gd name="connsiteX1" fmla="*/ 802218 w 1515534"/>
                <a:gd name="connsiteY1" fmla="*/ 0 h 1540933"/>
                <a:gd name="connsiteX2" fmla="*/ 1515534 w 1515534"/>
                <a:gd name="connsiteY2" fmla="*/ 0 h 1540933"/>
                <a:gd name="connsiteX3" fmla="*/ 713316 w 1515534"/>
                <a:gd name="connsiteY3" fmla="*/ 1540933 h 1540933"/>
                <a:gd name="connsiteX4" fmla="*/ 0 w 1515534"/>
                <a:gd name="connsiteY4" fmla="*/ 1540933 h 1540933"/>
                <a:gd name="connsiteX0" fmla="*/ 0 w 1515534"/>
                <a:gd name="connsiteY0" fmla="*/ 1540933 h 1540936"/>
                <a:gd name="connsiteX1" fmla="*/ 802218 w 1515534"/>
                <a:gd name="connsiteY1" fmla="*/ 0 h 1540936"/>
                <a:gd name="connsiteX2" fmla="*/ 1515534 w 1515534"/>
                <a:gd name="connsiteY2" fmla="*/ 0 h 1540936"/>
                <a:gd name="connsiteX3" fmla="*/ 823386 w 1515534"/>
                <a:gd name="connsiteY3" fmla="*/ 1540936 h 1540936"/>
                <a:gd name="connsiteX4" fmla="*/ 0 w 1515534"/>
                <a:gd name="connsiteY4" fmla="*/ 1540933 h 1540936"/>
                <a:gd name="connsiteX0" fmla="*/ 0 w 1794934"/>
                <a:gd name="connsiteY0" fmla="*/ 1540933 h 1540936"/>
                <a:gd name="connsiteX1" fmla="*/ 802218 w 1794934"/>
                <a:gd name="connsiteY1" fmla="*/ 0 h 1540936"/>
                <a:gd name="connsiteX2" fmla="*/ 1794934 w 1794934"/>
                <a:gd name="connsiteY2" fmla="*/ 609600 h 1540936"/>
                <a:gd name="connsiteX3" fmla="*/ 823386 w 1794934"/>
                <a:gd name="connsiteY3" fmla="*/ 1540936 h 1540936"/>
                <a:gd name="connsiteX4" fmla="*/ 0 w 1794934"/>
                <a:gd name="connsiteY4" fmla="*/ 1540933 h 1540936"/>
                <a:gd name="connsiteX0" fmla="*/ 0 w 1794934"/>
                <a:gd name="connsiteY0" fmla="*/ 931333 h 931336"/>
                <a:gd name="connsiteX1" fmla="*/ 785284 w 1794934"/>
                <a:gd name="connsiteY1" fmla="*/ 42333 h 931336"/>
                <a:gd name="connsiteX2" fmla="*/ 1794934 w 1794934"/>
                <a:gd name="connsiteY2" fmla="*/ 0 h 931336"/>
                <a:gd name="connsiteX3" fmla="*/ 823386 w 1794934"/>
                <a:gd name="connsiteY3" fmla="*/ 931336 h 931336"/>
                <a:gd name="connsiteX4" fmla="*/ 0 w 1794934"/>
                <a:gd name="connsiteY4" fmla="*/ 931333 h 931336"/>
                <a:gd name="connsiteX0" fmla="*/ 0 w 1794934"/>
                <a:gd name="connsiteY0" fmla="*/ 931333 h 931336"/>
                <a:gd name="connsiteX1" fmla="*/ 912284 w 1794934"/>
                <a:gd name="connsiteY1" fmla="*/ 16933 h 931336"/>
                <a:gd name="connsiteX2" fmla="*/ 1794934 w 1794934"/>
                <a:gd name="connsiteY2" fmla="*/ 0 h 931336"/>
                <a:gd name="connsiteX3" fmla="*/ 823386 w 1794934"/>
                <a:gd name="connsiteY3" fmla="*/ 931336 h 931336"/>
                <a:gd name="connsiteX4" fmla="*/ 0 w 1794934"/>
                <a:gd name="connsiteY4" fmla="*/ 931333 h 931336"/>
                <a:gd name="connsiteX0" fmla="*/ 0 w 1778000"/>
                <a:gd name="connsiteY0" fmla="*/ 931333 h 931336"/>
                <a:gd name="connsiteX1" fmla="*/ 895350 w 1778000"/>
                <a:gd name="connsiteY1" fmla="*/ 16933 h 931336"/>
                <a:gd name="connsiteX2" fmla="*/ 1778000 w 1778000"/>
                <a:gd name="connsiteY2" fmla="*/ 0 h 931336"/>
                <a:gd name="connsiteX3" fmla="*/ 806452 w 1778000"/>
                <a:gd name="connsiteY3" fmla="*/ 931336 h 931336"/>
                <a:gd name="connsiteX4" fmla="*/ 0 w 1778000"/>
                <a:gd name="connsiteY4" fmla="*/ 931333 h 931336"/>
                <a:gd name="connsiteX0" fmla="*/ 0 w 1778000"/>
                <a:gd name="connsiteY0" fmla="*/ 905933 h 931336"/>
                <a:gd name="connsiteX1" fmla="*/ 895350 w 1778000"/>
                <a:gd name="connsiteY1" fmla="*/ 16933 h 931336"/>
                <a:gd name="connsiteX2" fmla="*/ 1778000 w 1778000"/>
                <a:gd name="connsiteY2" fmla="*/ 0 h 931336"/>
                <a:gd name="connsiteX3" fmla="*/ 806452 w 1778000"/>
                <a:gd name="connsiteY3" fmla="*/ 931336 h 931336"/>
                <a:gd name="connsiteX4" fmla="*/ 0 w 1778000"/>
                <a:gd name="connsiteY4" fmla="*/ 905933 h 931336"/>
                <a:gd name="connsiteX0" fmla="*/ 0 w 1778000"/>
                <a:gd name="connsiteY0" fmla="*/ 9059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06452 w 1778000"/>
                <a:gd name="connsiteY3" fmla="*/ 931336 h 931336"/>
                <a:gd name="connsiteX4" fmla="*/ 0 w 1778000"/>
                <a:gd name="connsiteY4" fmla="*/ 905933 h 931336"/>
                <a:gd name="connsiteX0" fmla="*/ 0 w 1778000"/>
                <a:gd name="connsiteY0" fmla="*/ 9059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14919 w 1778000"/>
                <a:gd name="connsiteY3" fmla="*/ 931336 h 931336"/>
                <a:gd name="connsiteX4" fmla="*/ 0 w 1778000"/>
                <a:gd name="connsiteY4" fmla="*/ 905933 h 931336"/>
                <a:gd name="connsiteX0" fmla="*/ 0 w 1778000"/>
                <a:gd name="connsiteY0" fmla="*/ 9313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14919 w 1778000"/>
                <a:gd name="connsiteY3" fmla="*/ 931336 h 931336"/>
                <a:gd name="connsiteX4" fmla="*/ 0 w 1778000"/>
                <a:gd name="connsiteY4" fmla="*/ 931333 h 931336"/>
                <a:gd name="connsiteX0" fmla="*/ 0 w 1778000"/>
                <a:gd name="connsiteY0" fmla="*/ 9313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14919 w 1778000"/>
                <a:gd name="connsiteY3" fmla="*/ 931336 h 931336"/>
                <a:gd name="connsiteX4" fmla="*/ 0 w 1778000"/>
                <a:gd name="connsiteY4" fmla="*/ 931333 h 931336"/>
                <a:gd name="connsiteX0" fmla="*/ 0 w 1778000"/>
                <a:gd name="connsiteY0" fmla="*/ 932309 h 932312"/>
                <a:gd name="connsiteX1" fmla="*/ 914403 w 1778000"/>
                <a:gd name="connsiteY1" fmla="*/ 0 h 932312"/>
                <a:gd name="connsiteX2" fmla="*/ 1778000 w 1778000"/>
                <a:gd name="connsiteY2" fmla="*/ 976 h 932312"/>
                <a:gd name="connsiteX3" fmla="*/ 814919 w 1778000"/>
                <a:gd name="connsiteY3" fmla="*/ 932312 h 932312"/>
                <a:gd name="connsiteX4" fmla="*/ 0 w 1778000"/>
                <a:gd name="connsiteY4" fmla="*/ 932309 h 932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78000" h="932312">
                  <a:moveTo>
                    <a:pt x="0" y="932309"/>
                  </a:moveTo>
                  <a:cubicBezTo>
                    <a:pt x="298450" y="616221"/>
                    <a:pt x="615953" y="307622"/>
                    <a:pt x="914403" y="0"/>
                  </a:cubicBezTo>
                  <a:lnTo>
                    <a:pt x="1778000" y="976"/>
                  </a:lnTo>
                  <a:lnTo>
                    <a:pt x="814919" y="932312"/>
                  </a:lnTo>
                  <a:lnTo>
                    <a:pt x="0" y="93230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48698" name="平行四边形 4"/>
            <p:cNvSpPr/>
            <p:nvPr/>
          </p:nvSpPr>
          <p:spPr>
            <a:xfrm rot="16200000" flipV="1">
              <a:off x="2811287" y="851023"/>
              <a:ext cx="960966" cy="473881"/>
            </a:xfrm>
            <a:custGeom>
              <a:avLst/>
              <a:gdLst>
                <a:gd name="connsiteX0" fmla="*/ 0 w 1515534"/>
                <a:gd name="connsiteY0" fmla="*/ 1540933 h 1540933"/>
                <a:gd name="connsiteX1" fmla="*/ 802218 w 1515534"/>
                <a:gd name="connsiteY1" fmla="*/ 0 h 1540933"/>
                <a:gd name="connsiteX2" fmla="*/ 1515534 w 1515534"/>
                <a:gd name="connsiteY2" fmla="*/ 0 h 1540933"/>
                <a:gd name="connsiteX3" fmla="*/ 713316 w 1515534"/>
                <a:gd name="connsiteY3" fmla="*/ 1540933 h 1540933"/>
                <a:gd name="connsiteX4" fmla="*/ 0 w 1515534"/>
                <a:gd name="connsiteY4" fmla="*/ 1540933 h 1540933"/>
                <a:gd name="connsiteX0" fmla="*/ 0 w 1515534"/>
                <a:gd name="connsiteY0" fmla="*/ 1540933 h 1540936"/>
                <a:gd name="connsiteX1" fmla="*/ 802218 w 1515534"/>
                <a:gd name="connsiteY1" fmla="*/ 0 h 1540936"/>
                <a:gd name="connsiteX2" fmla="*/ 1515534 w 1515534"/>
                <a:gd name="connsiteY2" fmla="*/ 0 h 1540936"/>
                <a:gd name="connsiteX3" fmla="*/ 823386 w 1515534"/>
                <a:gd name="connsiteY3" fmla="*/ 1540936 h 1540936"/>
                <a:gd name="connsiteX4" fmla="*/ 0 w 1515534"/>
                <a:gd name="connsiteY4" fmla="*/ 1540933 h 1540936"/>
                <a:gd name="connsiteX0" fmla="*/ 0 w 1794934"/>
                <a:gd name="connsiteY0" fmla="*/ 1540933 h 1540936"/>
                <a:gd name="connsiteX1" fmla="*/ 802218 w 1794934"/>
                <a:gd name="connsiteY1" fmla="*/ 0 h 1540936"/>
                <a:gd name="connsiteX2" fmla="*/ 1794934 w 1794934"/>
                <a:gd name="connsiteY2" fmla="*/ 609600 h 1540936"/>
                <a:gd name="connsiteX3" fmla="*/ 823386 w 1794934"/>
                <a:gd name="connsiteY3" fmla="*/ 1540936 h 1540936"/>
                <a:gd name="connsiteX4" fmla="*/ 0 w 1794934"/>
                <a:gd name="connsiteY4" fmla="*/ 1540933 h 1540936"/>
                <a:gd name="connsiteX0" fmla="*/ 0 w 1794934"/>
                <a:gd name="connsiteY0" fmla="*/ 931333 h 931336"/>
                <a:gd name="connsiteX1" fmla="*/ 785284 w 1794934"/>
                <a:gd name="connsiteY1" fmla="*/ 42333 h 931336"/>
                <a:gd name="connsiteX2" fmla="*/ 1794934 w 1794934"/>
                <a:gd name="connsiteY2" fmla="*/ 0 h 931336"/>
                <a:gd name="connsiteX3" fmla="*/ 823386 w 1794934"/>
                <a:gd name="connsiteY3" fmla="*/ 931336 h 931336"/>
                <a:gd name="connsiteX4" fmla="*/ 0 w 1794934"/>
                <a:gd name="connsiteY4" fmla="*/ 931333 h 931336"/>
                <a:gd name="connsiteX0" fmla="*/ 0 w 1794934"/>
                <a:gd name="connsiteY0" fmla="*/ 931333 h 931336"/>
                <a:gd name="connsiteX1" fmla="*/ 912284 w 1794934"/>
                <a:gd name="connsiteY1" fmla="*/ 16933 h 931336"/>
                <a:gd name="connsiteX2" fmla="*/ 1794934 w 1794934"/>
                <a:gd name="connsiteY2" fmla="*/ 0 h 931336"/>
                <a:gd name="connsiteX3" fmla="*/ 823386 w 1794934"/>
                <a:gd name="connsiteY3" fmla="*/ 931336 h 931336"/>
                <a:gd name="connsiteX4" fmla="*/ 0 w 1794934"/>
                <a:gd name="connsiteY4" fmla="*/ 931333 h 931336"/>
                <a:gd name="connsiteX0" fmla="*/ 0 w 1778000"/>
                <a:gd name="connsiteY0" fmla="*/ 931333 h 931336"/>
                <a:gd name="connsiteX1" fmla="*/ 895350 w 1778000"/>
                <a:gd name="connsiteY1" fmla="*/ 16933 h 931336"/>
                <a:gd name="connsiteX2" fmla="*/ 1778000 w 1778000"/>
                <a:gd name="connsiteY2" fmla="*/ 0 h 931336"/>
                <a:gd name="connsiteX3" fmla="*/ 806452 w 1778000"/>
                <a:gd name="connsiteY3" fmla="*/ 931336 h 931336"/>
                <a:gd name="connsiteX4" fmla="*/ 0 w 1778000"/>
                <a:gd name="connsiteY4" fmla="*/ 931333 h 931336"/>
                <a:gd name="connsiteX0" fmla="*/ 0 w 1778000"/>
                <a:gd name="connsiteY0" fmla="*/ 905933 h 931336"/>
                <a:gd name="connsiteX1" fmla="*/ 895350 w 1778000"/>
                <a:gd name="connsiteY1" fmla="*/ 16933 h 931336"/>
                <a:gd name="connsiteX2" fmla="*/ 1778000 w 1778000"/>
                <a:gd name="connsiteY2" fmla="*/ 0 h 931336"/>
                <a:gd name="connsiteX3" fmla="*/ 806452 w 1778000"/>
                <a:gd name="connsiteY3" fmla="*/ 931336 h 931336"/>
                <a:gd name="connsiteX4" fmla="*/ 0 w 1778000"/>
                <a:gd name="connsiteY4" fmla="*/ 905933 h 931336"/>
                <a:gd name="connsiteX0" fmla="*/ 0 w 1778000"/>
                <a:gd name="connsiteY0" fmla="*/ 9059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06452 w 1778000"/>
                <a:gd name="connsiteY3" fmla="*/ 931336 h 931336"/>
                <a:gd name="connsiteX4" fmla="*/ 0 w 1778000"/>
                <a:gd name="connsiteY4" fmla="*/ 905933 h 931336"/>
                <a:gd name="connsiteX0" fmla="*/ 0 w 1778000"/>
                <a:gd name="connsiteY0" fmla="*/ 9059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14919 w 1778000"/>
                <a:gd name="connsiteY3" fmla="*/ 931336 h 931336"/>
                <a:gd name="connsiteX4" fmla="*/ 0 w 1778000"/>
                <a:gd name="connsiteY4" fmla="*/ 905933 h 931336"/>
                <a:gd name="connsiteX0" fmla="*/ 0 w 1778000"/>
                <a:gd name="connsiteY0" fmla="*/ 9313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14919 w 1778000"/>
                <a:gd name="connsiteY3" fmla="*/ 931336 h 931336"/>
                <a:gd name="connsiteX4" fmla="*/ 0 w 1778000"/>
                <a:gd name="connsiteY4" fmla="*/ 931333 h 931336"/>
                <a:gd name="connsiteX0" fmla="*/ 0 w 1778000"/>
                <a:gd name="connsiteY0" fmla="*/ 9313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14919 w 1778000"/>
                <a:gd name="connsiteY3" fmla="*/ 931336 h 931336"/>
                <a:gd name="connsiteX4" fmla="*/ 0 w 1778000"/>
                <a:gd name="connsiteY4" fmla="*/ 931333 h 931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78000" h="931336">
                  <a:moveTo>
                    <a:pt x="0" y="931333"/>
                  </a:moveTo>
                  <a:cubicBezTo>
                    <a:pt x="298450" y="615245"/>
                    <a:pt x="596900" y="316088"/>
                    <a:pt x="895350" y="8466"/>
                  </a:cubicBezTo>
                  <a:lnTo>
                    <a:pt x="1778000" y="0"/>
                  </a:lnTo>
                  <a:lnTo>
                    <a:pt x="814919" y="931336"/>
                  </a:lnTo>
                  <a:lnTo>
                    <a:pt x="0" y="931333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3145756" name="直接连接符 7"/>
          <p:cNvCxnSpPr>
            <a:cxnSpLocks/>
          </p:cNvCxnSpPr>
          <p:nvPr/>
        </p:nvCxnSpPr>
        <p:spPr>
          <a:xfrm>
            <a:off x="620106" y="976757"/>
            <a:ext cx="11371262" cy="0"/>
          </a:xfrm>
          <a:prstGeom prst="line">
            <a:avLst/>
          </a:prstGeom>
          <a:ln>
            <a:solidFill>
              <a:srgbClr val="5B7899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48699" name="文本框 11"/>
          <p:cNvSpPr txBox="1"/>
          <p:nvPr/>
        </p:nvSpPr>
        <p:spPr>
          <a:xfrm>
            <a:off x="669104" y="445653"/>
            <a:ext cx="609391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srgbClr val="30557F"/>
                </a:solidFill>
                <a:latin typeface="华光标题宋_CNKI" panose="02000500000000000000" pitchFamily="2" charset="-122"/>
                <a:ea typeface="华光标题宋_CNKI" panose="02000500000000000000" pitchFamily="2" charset="-122"/>
              </a:rPr>
              <a:t>实验结果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696C466-A75A-4DEB-82B6-8483299891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232" y="1462298"/>
            <a:ext cx="5835768" cy="315496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0AB0EC4-4882-4CD4-8216-0D04129246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5737" y="1462298"/>
            <a:ext cx="5324475" cy="3019425"/>
          </a:xfrm>
          <a:prstGeom prst="rect">
            <a:avLst/>
          </a:prstGeom>
        </p:spPr>
      </p:pic>
      <p:grpSp>
        <p:nvGrpSpPr>
          <p:cNvPr id="2" name="组合 1">
            <a:extLst>
              <a:ext uri="{FF2B5EF4-FFF2-40B4-BE49-F238E27FC236}">
                <a16:creationId xmlns:a16="http://schemas.microsoft.com/office/drawing/2014/main" id="{7C3A89B5-16C8-492D-97C2-D7BFC8C02690}"/>
              </a:ext>
            </a:extLst>
          </p:cNvPr>
          <p:cNvGrpSpPr/>
          <p:nvPr/>
        </p:nvGrpSpPr>
        <p:grpSpPr>
          <a:xfrm>
            <a:off x="515878" y="4705460"/>
            <a:ext cx="5324475" cy="1035076"/>
            <a:chOff x="561789" y="5049492"/>
            <a:chExt cx="5324475" cy="1035076"/>
          </a:xfrm>
        </p:grpSpPr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9675D2B4-3586-4B97-8AB3-D9424EF51457}"/>
                </a:ext>
              </a:extLst>
            </p:cNvPr>
            <p:cNvSpPr txBox="1"/>
            <p:nvPr/>
          </p:nvSpPr>
          <p:spPr>
            <a:xfrm>
              <a:off x="561789" y="5049492"/>
              <a:ext cx="53244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latin typeface="Consolas" panose="020B0609020204030204" pitchFamily="49" charset="0"/>
                  <a:ea typeface="宋体" panose="02010600030101010101" pitchFamily="2" charset="-122"/>
                </a:rPr>
                <a:t>观察</a:t>
              </a:r>
              <a:r>
                <a:rPr lang="en-US" altLang="zh-CN" sz="1600" dirty="0">
                  <a:latin typeface="Consolas" panose="020B0609020204030204" pitchFamily="49" charset="0"/>
                  <a:ea typeface="宋体" panose="02010600030101010101" pitchFamily="2" charset="-122"/>
                </a:rPr>
                <a:t>#1</a:t>
              </a:r>
              <a:r>
                <a:rPr lang="zh-CN" altLang="en-US" sz="1600" dirty="0">
                  <a:latin typeface="Consolas" panose="020B0609020204030204" pitchFamily="49" charset="0"/>
                  <a:ea typeface="宋体" panose="02010600030101010101" pitchFamily="2" charset="-122"/>
                </a:rPr>
                <a:t>：</a:t>
              </a:r>
              <a:r>
                <a:rPr lang="en-US" altLang="zh-CN" sz="1600" dirty="0">
                  <a:latin typeface="Consolas" panose="020B0609020204030204" pitchFamily="49" charset="0"/>
                  <a:ea typeface="宋体" panose="02010600030101010101" pitchFamily="2" charset="-122"/>
                </a:rPr>
                <a:t>Butterfly Code</a:t>
              </a:r>
              <a:r>
                <a:rPr lang="zh-CN" altLang="en-US" sz="1600" dirty="0">
                  <a:latin typeface="Consolas" panose="020B0609020204030204" pitchFamily="49" charset="0"/>
                  <a:ea typeface="宋体" panose="02010600030101010101" pitchFamily="2" charset="-122"/>
                </a:rPr>
                <a:t>达到了最高的修复吞吐量</a:t>
              </a: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F2B8337F-5BD1-4A34-9B16-9A6E9BFAB600}"/>
                </a:ext>
              </a:extLst>
            </p:cNvPr>
            <p:cNvSpPr txBox="1"/>
            <p:nvPr/>
          </p:nvSpPr>
          <p:spPr>
            <a:xfrm>
              <a:off x="561789" y="5499793"/>
              <a:ext cx="53244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latin typeface="Consolas" panose="020B0609020204030204" pitchFamily="49" charset="0"/>
                  <a:ea typeface="宋体" panose="02010600030101010101" pitchFamily="2" charset="-122"/>
                </a:rPr>
                <a:t>观察</a:t>
              </a:r>
              <a:r>
                <a:rPr lang="en-US" altLang="zh-CN" sz="1600" dirty="0">
                  <a:latin typeface="Consolas" panose="020B0609020204030204" pitchFamily="49" charset="0"/>
                  <a:ea typeface="宋体" panose="02010600030101010101" pitchFamily="2" charset="-122"/>
                </a:rPr>
                <a:t>#2</a:t>
              </a:r>
              <a:r>
                <a:rPr lang="zh-CN" altLang="en-US" sz="1600" dirty="0">
                  <a:latin typeface="Consolas" panose="020B0609020204030204" pitchFamily="49" charset="0"/>
                  <a:ea typeface="宋体" panose="02010600030101010101" pitchFamily="2" charset="-122"/>
                </a:rPr>
                <a:t>：对于不同纠删码，</a:t>
              </a:r>
              <a:r>
                <a:rPr lang="en-US" altLang="zh-CN" sz="1600" dirty="0" err="1">
                  <a:latin typeface="Consolas" panose="020B0609020204030204" pitchFamily="49" charset="0"/>
                  <a:ea typeface="宋体" panose="02010600030101010101" pitchFamily="2" charset="-122"/>
                </a:rPr>
                <a:t>RepairBoost</a:t>
              </a:r>
              <a:r>
                <a:rPr lang="zh-CN" altLang="en-US" sz="1600" dirty="0">
                  <a:latin typeface="Consolas" panose="020B0609020204030204" pitchFamily="49" charset="0"/>
                  <a:ea typeface="宋体" panose="02010600030101010101" pitchFamily="2" charset="-122"/>
                </a:rPr>
                <a:t>平均可以提升</a:t>
              </a:r>
              <a:r>
                <a:rPr lang="en-US" altLang="zh-CN" sz="1600" dirty="0">
                  <a:latin typeface="Consolas" panose="020B0609020204030204" pitchFamily="49" charset="0"/>
                  <a:ea typeface="宋体" panose="02010600030101010101" pitchFamily="2" charset="-122"/>
                </a:rPr>
                <a:t>60.4%</a:t>
              </a:r>
              <a:r>
                <a:rPr lang="zh-CN" altLang="en-US" sz="1600" dirty="0">
                  <a:latin typeface="Consolas" panose="020B0609020204030204" pitchFamily="49" charset="0"/>
                  <a:ea typeface="宋体" panose="02010600030101010101" pitchFamily="2" charset="-122"/>
                </a:rPr>
                <a:t>的修复吞吐量</a:t>
              </a: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2BB280E6-7C88-4E89-8694-87F68E8F72EE}"/>
              </a:ext>
            </a:extLst>
          </p:cNvPr>
          <p:cNvGrpSpPr/>
          <p:nvPr/>
        </p:nvGrpSpPr>
        <p:grpSpPr>
          <a:xfrm>
            <a:off x="6571136" y="4705459"/>
            <a:ext cx="5420232" cy="1466700"/>
            <a:chOff x="561788" y="5049492"/>
            <a:chExt cx="5420232" cy="844897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7B55E585-99F5-4FBD-806E-8E0C39144F4F}"/>
                </a:ext>
              </a:extLst>
            </p:cNvPr>
            <p:cNvSpPr txBox="1"/>
            <p:nvPr/>
          </p:nvSpPr>
          <p:spPr>
            <a:xfrm>
              <a:off x="561789" y="5049492"/>
              <a:ext cx="5324475" cy="4786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latin typeface="Consolas" panose="020B0609020204030204" pitchFamily="49" charset="0"/>
                  <a:ea typeface="宋体" panose="02010600030101010101" pitchFamily="2" charset="-122"/>
                </a:rPr>
                <a:t>观察</a:t>
              </a:r>
              <a:r>
                <a:rPr lang="en-US" altLang="zh-CN" sz="1600" dirty="0">
                  <a:latin typeface="Consolas" panose="020B0609020204030204" pitchFamily="49" charset="0"/>
                  <a:ea typeface="宋体" panose="02010600030101010101" pitchFamily="2" charset="-122"/>
                </a:rPr>
                <a:t>#1</a:t>
              </a:r>
              <a:r>
                <a:rPr lang="zh-CN" altLang="en-US" sz="1600" dirty="0">
                  <a:latin typeface="Consolas" panose="020B0609020204030204" pitchFamily="49" charset="0"/>
                  <a:ea typeface="宋体" panose="02010600030101010101" pitchFamily="2" charset="-122"/>
                </a:rPr>
                <a:t>：对于不同的修复算法，</a:t>
              </a:r>
              <a:r>
                <a:rPr lang="en-US" altLang="zh-CN" sz="1600" dirty="0">
                  <a:latin typeface="Consolas" panose="020B0609020204030204" pitchFamily="49" charset="0"/>
                  <a:ea typeface="宋体" panose="02010600030101010101" pitchFamily="2" charset="-122"/>
                </a:rPr>
                <a:t>RTB</a:t>
              </a:r>
              <a:r>
                <a:rPr lang="zh-CN" altLang="en-US" sz="1600" dirty="0">
                  <a:latin typeface="Consolas" panose="020B0609020204030204" pitchFamily="49" charset="0"/>
                  <a:ea typeface="宋体" panose="02010600030101010101" pitchFamily="2" charset="-122"/>
                </a:rPr>
                <a:t>（</a:t>
              </a:r>
              <a:r>
                <a:rPr lang="en-US" altLang="zh-CN" sz="1600" dirty="0">
                  <a:latin typeface="Consolas" panose="020B0609020204030204" pitchFamily="49" charset="0"/>
                  <a:ea typeface="宋体" panose="02010600030101010101" pitchFamily="2" charset="-122"/>
                </a:rPr>
                <a:t>Repair Traffic Balancing</a:t>
              </a:r>
              <a:r>
                <a:rPr lang="zh-CN" altLang="en-US" sz="1600" dirty="0">
                  <a:latin typeface="Consolas" panose="020B0609020204030204" pitchFamily="49" charset="0"/>
                  <a:ea typeface="宋体" panose="02010600030101010101" pitchFamily="2" charset="-122"/>
                </a:rPr>
                <a:t>）和</a:t>
              </a:r>
              <a:r>
                <a:rPr lang="en-US" altLang="zh-CN" sz="1600" dirty="0">
                  <a:latin typeface="Consolas" panose="020B0609020204030204" pitchFamily="49" charset="0"/>
                  <a:ea typeface="宋体" panose="02010600030101010101" pitchFamily="2" charset="-122"/>
                </a:rPr>
                <a:t>TS</a:t>
              </a:r>
              <a:r>
                <a:rPr lang="zh-CN" altLang="en-US" sz="1600" dirty="0">
                  <a:latin typeface="Consolas" panose="020B0609020204030204" pitchFamily="49" charset="0"/>
                  <a:ea typeface="宋体" panose="02010600030101010101" pitchFamily="2" charset="-122"/>
                </a:rPr>
                <a:t>（</a:t>
              </a:r>
              <a:r>
                <a:rPr lang="en-US" altLang="zh-CN" sz="1600" dirty="0">
                  <a:latin typeface="Consolas" panose="020B0609020204030204" pitchFamily="49" charset="0"/>
                  <a:ea typeface="宋体" panose="02010600030101010101" pitchFamily="2" charset="-122"/>
                </a:rPr>
                <a:t>Transmission Scheduling</a:t>
              </a:r>
              <a:r>
                <a:rPr lang="zh-CN" altLang="en-US" sz="1600" dirty="0">
                  <a:latin typeface="Consolas" panose="020B0609020204030204" pitchFamily="49" charset="0"/>
                  <a:ea typeface="宋体" panose="02010600030101010101" pitchFamily="2" charset="-122"/>
                </a:rPr>
                <a:t>）的表现不一样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B69C9B6E-94F7-4CE1-9308-2FD2AA3EE994}"/>
                </a:ext>
              </a:extLst>
            </p:cNvPr>
            <p:cNvSpPr txBox="1"/>
            <p:nvPr/>
          </p:nvSpPr>
          <p:spPr>
            <a:xfrm>
              <a:off x="561788" y="5557528"/>
              <a:ext cx="5420232" cy="336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latin typeface="Consolas" panose="020B0609020204030204" pitchFamily="49" charset="0"/>
                  <a:ea typeface="宋体" panose="02010600030101010101" pitchFamily="2" charset="-122"/>
                </a:rPr>
                <a:t>观察</a:t>
              </a:r>
              <a:r>
                <a:rPr lang="en-US" altLang="zh-CN" sz="1600" dirty="0">
                  <a:latin typeface="Consolas" panose="020B0609020204030204" pitchFamily="49" charset="0"/>
                  <a:ea typeface="宋体" panose="02010600030101010101" pitchFamily="2" charset="-122"/>
                </a:rPr>
                <a:t>#2</a:t>
              </a:r>
              <a:r>
                <a:rPr lang="zh-CN" altLang="en-US" sz="1600" dirty="0">
                  <a:latin typeface="Consolas" panose="020B0609020204030204" pitchFamily="49" charset="0"/>
                  <a:ea typeface="宋体" panose="02010600030101010101" pitchFamily="2" charset="-122"/>
                </a:rPr>
                <a:t>：相比于</a:t>
              </a:r>
              <a:r>
                <a:rPr lang="en-US" altLang="zh-CN" sz="1600" dirty="0">
                  <a:latin typeface="Consolas" panose="020B0609020204030204" pitchFamily="49" charset="0"/>
                  <a:ea typeface="宋体" panose="02010600030101010101" pitchFamily="2" charset="-122"/>
                </a:rPr>
                <a:t>RTB</a:t>
              </a:r>
              <a:r>
                <a:rPr lang="zh-CN" altLang="en-US" sz="1600" dirty="0">
                  <a:latin typeface="Consolas" panose="020B0609020204030204" pitchFamily="49" charset="0"/>
                  <a:ea typeface="宋体" panose="02010600030101010101" pitchFamily="2" charset="-122"/>
                </a:rPr>
                <a:t>和</a:t>
              </a:r>
              <a:r>
                <a:rPr lang="en-US" altLang="zh-CN" sz="1600" dirty="0">
                  <a:latin typeface="Consolas" panose="020B0609020204030204" pitchFamily="49" charset="0"/>
                  <a:ea typeface="宋体" panose="02010600030101010101" pitchFamily="2" charset="-122"/>
                </a:rPr>
                <a:t>TS</a:t>
              </a:r>
              <a:r>
                <a:rPr lang="zh-CN" altLang="en-US" sz="1600" dirty="0">
                  <a:latin typeface="Consolas" panose="020B0609020204030204" pitchFamily="49" charset="0"/>
                  <a:ea typeface="宋体" panose="02010600030101010101" pitchFamily="2" charset="-122"/>
                </a:rPr>
                <a:t>，</a:t>
              </a:r>
              <a:r>
                <a:rPr lang="en-US" altLang="zh-CN" sz="1600" dirty="0" err="1">
                  <a:latin typeface="Consolas" panose="020B0609020204030204" pitchFamily="49" charset="0"/>
                  <a:ea typeface="宋体" panose="02010600030101010101" pitchFamily="2" charset="-122"/>
                </a:rPr>
                <a:t>RepairBoost</a:t>
              </a:r>
              <a:r>
                <a:rPr lang="zh-CN" altLang="en-US" sz="1600" dirty="0">
                  <a:latin typeface="Consolas" panose="020B0609020204030204" pitchFamily="49" charset="0"/>
                  <a:ea typeface="宋体" panose="02010600030101010101" pitchFamily="2" charset="-122"/>
                </a:rPr>
                <a:t>分别提升了</a:t>
              </a:r>
              <a:r>
                <a:rPr lang="en-US" altLang="zh-CN" sz="1600" dirty="0">
                  <a:latin typeface="Consolas" panose="020B0609020204030204" pitchFamily="49" charset="0"/>
                  <a:ea typeface="宋体" panose="02010600030101010101" pitchFamily="2" charset="-122"/>
                </a:rPr>
                <a:t>45.7%</a:t>
              </a:r>
              <a:r>
                <a:rPr lang="zh-CN" altLang="en-US" sz="1600" dirty="0">
                  <a:latin typeface="Consolas" panose="020B0609020204030204" pitchFamily="49" charset="0"/>
                  <a:ea typeface="宋体" panose="02010600030101010101" pitchFamily="2" charset="-122"/>
                </a:rPr>
                <a:t>和</a:t>
              </a:r>
              <a:r>
                <a:rPr lang="en-US" altLang="zh-CN" sz="1600" dirty="0">
                  <a:latin typeface="Consolas" panose="020B0609020204030204" pitchFamily="49" charset="0"/>
                  <a:ea typeface="宋体" panose="02010600030101010101" pitchFamily="2" charset="-122"/>
                </a:rPr>
                <a:t>19.8%</a:t>
              </a:r>
              <a:r>
                <a:rPr lang="zh-CN" altLang="en-US" sz="1600" dirty="0">
                  <a:latin typeface="Consolas" panose="020B0609020204030204" pitchFamily="49" charset="0"/>
                  <a:ea typeface="宋体" panose="02010600030101010101" pitchFamily="2" charset="-122"/>
                </a:rPr>
                <a:t>的修复吞吐量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820253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1" name="图片占位符 10"/>
          <p:cNvPicPr>
            <a:picLocks noChangeAspect="1"/>
          </p:cNvPicPr>
          <p:nvPr/>
        </p:nvPicPr>
        <p:blipFill rotWithShape="1">
          <a:blip r:embed="rId2"/>
          <a:srcRect l="19084" t="8356" r="1467" b="8356"/>
          <a:stretch>
            <a:fillRect/>
          </a:stretch>
        </p:blipFill>
        <p:spPr>
          <a:xfrm>
            <a:off x="0" y="0"/>
            <a:ext cx="7283115" cy="6858000"/>
          </a:xfrm>
          <a:prstGeom prst="rect">
            <a:avLst/>
          </a:prstGeom>
        </p:spPr>
      </p:pic>
      <p:sp>
        <p:nvSpPr>
          <p:cNvPr id="1048720" name="矩形 2"/>
          <p:cNvSpPr/>
          <p:nvPr/>
        </p:nvSpPr>
        <p:spPr>
          <a:xfrm>
            <a:off x="0" y="0"/>
            <a:ext cx="12181840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alpha val="43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48721" name="矩形 1"/>
          <p:cNvSpPr/>
          <p:nvPr/>
        </p:nvSpPr>
        <p:spPr>
          <a:xfrm>
            <a:off x="10160" y="-12700"/>
            <a:ext cx="12181840" cy="68707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  <a:alpha val="0"/>
                </a:schemeClr>
              </a:gs>
              <a:gs pos="67000">
                <a:schemeClr val="accent1">
                  <a:lumMod val="20000"/>
                  <a:lumOff val="80000"/>
                </a:schemeClr>
              </a:gs>
              <a:gs pos="99000">
                <a:schemeClr val="accent5">
                  <a:lumMod val="30000"/>
                  <a:lumOff val="70000"/>
                </a:schemeClr>
              </a:gs>
              <a:gs pos="100000">
                <a:schemeClr val="accent5">
                  <a:lumMod val="45000"/>
                  <a:lumOff val="5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6000" b="1" i="0" u="none" strike="noStrike" kern="1200" cap="none" spc="300" normalizeH="0" baseline="0" noProof="0" dirty="0">
              <a:ln>
                <a:noFill/>
              </a:ln>
              <a:solidFill>
                <a:srgbClr val="315682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2097172" name="图片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106186" y="0"/>
            <a:ext cx="3823147" cy="1292431"/>
          </a:xfrm>
          <a:prstGeom prst="rect">
            <a:avLst/>
          </a:prstGeom>
        </p:spPr>
      </p:pic>
      <p:sp>
        <p:nvSpPr>
          <p:cNvPr id="1048722" name="文本框 7"/>
          <p:cNvSpPr txBox="1"/>
          <p:nvPr/>
        </p:nvSpPr>
        <p:spPr>
          <a:xfrm>
            <a:off x="8361680" y="2570319"/>
            <a:ext cx="45008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spc="300" dirty="0">
                <a:solidFill>
                  <a:srgbClr val="31568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THANKS</a:t>
            </a:r>
            <a:endParaRPr lang="zh-CN" altLang="en-US" sz="6000" b="1" spc="300" dirty="0">
              <a:solidFill>
                <a:srgbClr val="315682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048725" name="矩形 12"/>
          <p:cNvSpPr/>
          <p:nvPr/>
        </p:nvSpPr>
        <p:spPr>
          <a:xfrm>
            <a:off x="7499161" y="4518430"/>
            <a:ext cx="5037196" cy="345440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r>
              <a:rPr lang="zh-CN" altLang="en-US" spc="3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华中科技大学</a:t>
            </a:r>
            <a:r>
              <a:rPr lang="en-US" altLang="zh-CN" spc="3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2021</a:t>
            </a:r>
            <a:r>
              <a:rPr lang="zh-CN" altLang="en-US" spc="3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级  计算机学院 </a:t>
            </a:r>
          </a:p>
        </p:txBody>
      </p:sp>
      <p:sp>
        <p:nvSpPr>
          <p:cNvPr id="1048726" name="文本框 14"/>
          <p:cNvSpPr txBox="1"/>
          <p:nvPr/>
        </p:nvSpPr>
        <p:spPr>
          <a:xfrm>
            <a:off x="9570720" y="6345283"/>
            <a:ext cx="65582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spc="100" dirty="0">
                <a:solidFill>
                  <a:srgbClr val="31568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明德厚学   求是创新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48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72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0" name="图片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320478" y="0"/>
            <a:ext cx="2783840" cy="941089"/>
          </a:xfrm>
          <a:prstGeom prst="rect">
            <a:avLst/>
          </a:prstGeom>
        </p:spPr>
      </p:pic>
      <p:grpSp>
        <p:nvGrpSpPr>
          <p:cNvPr id="40" name="组合 2"/>
          <p:cNvGrpSpPr/>
          <p:nvPr/>
        </p:nvGrpSpPr>
        <p:grpSpPr>
          <a:xfrm flipH="1">
            <a:off x="-4" y="338203"/>
            <a:ext cx="620110" cy="953739"/>
            <a:chOff x="3054828" y="607481"/>
            <a:chExt cx="474380" cy="1417783"/>
          </a:xfrm>
          <a:gradFill flip="none" rotWithShape="1">
            <a:gsLst>
              <a:gs pos="5000">
                <a:schemeClr val="accent5">
                  <a:lumMod val="75000"/>
                </a:schemeClr>
              </a:gs>
              <a:gs pos="56000">
                <a:schemeClr val="accent5">
                  <a:lumMod val="40000"/>
                  <a:lumOff val="60000"/>
                </a:schemeClr>
              </a:gs>
              <a:gs pos="80000">
                <a:schemeClr val="accent5">
                  <a:lumMod val="20000"/>
                  <a:lumOff val="80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2700000" scaled="1"/>
          </a:gradFill>
        </p:grpSpPr>
        <p:sp>
          <p:nvSpPr>
            <p:cNvPr id="1048620" name="平行四边形 4"/>
            <p:cNvSpPr/>
            <p:nvPr/>
          </p:nvSpPr>
          <p:spPr>
            <a:xfrm rot="5400000" flipH="1" flipV="1">
              <a:off x="2843643" y="1339700"/>
              <a:ext cx="896749" cy="474380"/>
            </a:xfrm>
            <a:custGeom>
              <a:avLst/>
              <a:gdLst>
                <a:gd name="connsiteX0" fmla="*/ 0 w 1515534"/>
                <a:gd name="connsiteY0" fmla="*/ 1540933 h 1540933"/>
                <a:gd name="connsiteX1" fmla="*/ 802218 w 1515534"/>
                <a:gd name="connsiteY1" fmla="*/ 0 h 1540933"/>
                <a:gd name="connsiteX2" fmla="*/ 1515534 w 1515534"/>
                <a:gd name="connsiteY2" fmla="*/ 0 h 1540933"/>
                <a:gd name="connsiteX3" fmla="*/ 713316 w 1515534"/>
                <a:gd name="connsiteY3" fmla="*/ 1540933 h 1540933"/>
                <a:gd name="connsiteX4" fmla="*/ 0 w 1515534"/>
                <a:gd name="connsiteY4" fmla="*/ 1540933 h 1540933"/>
                <a:gd name="connsiteX0" fmla="*/ 0 w 1515534"/>
                <a:gd name="connsiteY0" fmla="*/ 1540933 h 1540936"/>
                <a:gd name="connsiteX1" fmla="*/ 802218 w 1515534"/>
                <a:gd name="connsiteY1" fmla="*/ 0 h 1540936"/>
                <a:gd name="connsiteX2" fmla="*/ 1515534 w 1515534"/>
                <a:gd name="connsiteY2" fmla="*/ 0 h 1540936"/>
                <a:gd name="connsiteX3" fmla="*/ 823386 w 1515534"/>
                <a:gd name="connsiteY3" fmla="*/ 1540936 h 1540936"/>
                <a:gd name="connsiteX4" fmla="*/ 0 w 1515534"/>
                <a:gd name="connsiteY4" fmla="*/ 1540933 h 1540936"/>
                <a:gd name="connsiteX0" fmla="*/ 0 w 1794934"/>
                <a:gd name="connsiteY0" fmla="*/ 1540933 h 1540936"/>
                <a:gd name="connsiteX1" fmla="*/ 802218 w 1794934"/>
                <a:gd name="connsiteY1" fmla="*/ 0 h 1540936"/>
                <a:gd name="connsiteX2" fmla="*/ 1794934 w 1794934"/>
                <a:gd name="connsiteY2" fmla="*/ 609600 h 1540936"/>
                <a:gd name="connsiteX3" fmla="*/ 823386 w 1794934"/>
                <a:gd name="connsiteY3" fmla="*/ 1540936 h 1540936"/>
                <a:gd name="connsiteX4" fmla="*/ 0 w 1794934"/>
                <a:gd name="connsiteY4" fmla="*/ 1540933 h 1540936"/>
                <a:gd name="connsiteX0" fmla="*/ 0 w 1794934"/>
                <a:gd name="connsiteY0" fmla="*/ 931333 h 931336"/>
                <a:gd name="connsiteX1" fmla="*/ 785284 w 1794934"/>
                <a:gd name="connsiteY1" fmla="*/ 42333 h 931336"/>
                <a:gd name="connsiteX2" fmla="*/ 1794934 w 1794934"/>
                <a:gd name="connsiteY2" fmla="*/ 0 h 931336"/>
                <a:gd name="connsiteX3" fmla="*/ 823386 w 1794934"/>
                <a:gd name="connsiteY3" fmla="*/ 931336 h 931336"/>
                <a:gd name="connsiteX4" fmla="*/ 0 w 1794934"/>
                <a:gd name="connsiteY4" fmla="*/ 931333 h 931336"/>
                <a:gd name="connsiteX0" fmla="*/ 0 w 1794934"/>
                <a:gd name="connsiteY0" fmla="*/ 931333 h 931336"/>
                <a:gd name="connsiteX1" fmla="*/ 912284 w 1794934"/>
                <a:gd name="connsiteY1" fmla="*/ 16933 h 931336"/>
                <a:gd name="connsiteX2" fmla="*/ 1794934 w 1794934"/>
                <a:gd name="connsiteY2" fmla="*/ 0 h 931336"/>
                <a:gd name="connsiteX3" fmla="*/ 823386 w 1794934"/>
                <a:gd name="connsiteY3" fmla="*/ 931336 h 931336"/>
                <a:gd name="connsiteX4" fmla="*/ 0 w 1794934"/>
                <a:gd name="connsiteY4" fmla="*/ 931333 h 931336"/>
                <a:gd name="connsiteX0" fmla="*/ 0 w 1778000"/>
                <a:gd name="connsiteY0" fmla="*/ 931333 h 931336"/>
                <a:gd name="connsiteX1" fmla="*/ 895350 w 1778000"/>
                <a:gd name="connsiteY1" fmla="*/ 16933 h 931336"/>
                <a:gd name="connsiteX2" fmla="*/ 1778000 w 1778000"/>
                <a:gd name="connsiteY2" fmla="*/ 0 h 931336"/>
                <a:gd name="connsiteX3" fmla="*/ 806452 w 1778000"/>
                <a:gd name="connsiteY3" fmla="*/ 931336 h 931336"/>
                <a:gd name="connsiteX4" fmla="*/ 0 w 1778000"/>
                <a:gd name="connsiteY4" fmla="*/ 931333 h 931336"/>
                <a:gd name="connsiteX0" fmla="*/ 0 w 1778000"/>
                <a:gd name="connsiteY0" fmla="*/ 905933 h 931336"/>
                <a:gd name="connsiteX1" fmla="*/ 895350 w 1778000"/>
                <a:gd name="connsiteY1" fmla="*/ 16933 h 931336"/>
                <a:gd name="connsiteX2" fmla="*/ 1778000 w 1778000"/>
                <a:gd name="connsiteY2" fmla="*/ 0 h 931336"/>
                <a:gd name="connsiteX3" fmla="*/ 806452 w 1778000"/>
                <a:gd name="connsiteY3" fmla="*/ 931336 h 931336"/>
                <a:gd name="connsiteX4" fmla="*/ 0 w 1778000"/>
                <a:gd name="connsiteY4" fmla="*/ 905933 h 931336"/>
                <a:gd name="connsiteX0" fmla="*/ 0 w 1778000"/>
                <a:gd name="connsiteY0" fmla="*/ 9059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06452 w 1778000"/>
                <a:gd name="connsiteY3" fmla="*/ 931336 h 931336"/>
                <a:gd name="connsiteX4" fmla="*/ 0 w 1778000"/>
                <a:gd name="connsiteY4" fmla="*/ 905933 h 931336"/>
                <a:gd name="connsiteX0" fmla="*/ 0 w 1778000"/>
                <a:gd name="connsiteY0" fmla="*/ 9059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14919 w 1778000"/>
                <a:gd name="connsiteY3" fmla="*/ 931336 h 931336"/>
                <a:gd name="connsiteX4" fmla="*/ 0 w 1778000"/>
                <a:gd name="connsiteY4" fmla="*/ 905933 h 931336"/>
                <a:gd name="connsiteX0" fmla="*/ 0 w 1778000"/>
                <a:gd name="connsiteY0" fmla="*/ 9313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14919 w 1778000"/>
                <a:gd name="connsiteY3" fmla="*/ 931336 h 931336"/>
                <a:gd name="connsiteX4" fmla="*/ 0 w 1778000"/>
                <a:gd name="connsiteY4" fmla="*/ 931333 h 931336"/>
                <a:gd name="connsiteX0" fmla="*/ 0 w 1778000"/>
                <a:gd name="connsiteY0" fmla="*/ 9313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14919 w 1778000"/>
                <a:gd name="connsiteY3" fmla="*/ 931336 h 931336"/>
                <a:gd name="connsiteX4" fmla="*/ 0 w 1778000"/>
                <a:gd name="connsiteY4" fmla="*/ 931333 h 931336"/>
                <a:gd name="connsiteX0" fmla="*/ 0 w 1778000"/>
                <a:gd name="connsiteY0" fmla="*/ 932309 h 932312"/>
                <a:gd name="connsiteX1" fmla="*/ 914403 w 1778000"/>
                <a:gd name="connsiteY1" fmla="*/ 0 h 932312"/>
                <a:gd name="connsiteX2" fmla="*/ 1778000 w 1778000"/>
                <a:gd name="connsiteY2" fmla="*/ 976 h 932312"/>
                <a:gd name="connsiteX3" fmla="*/ 814919 w 1778000"/>
                <a:gd name="connsiteY3" fmla="*/ 932312 h 932312"/>
                <a:gd name="connsiteX4" fmla="*/ 0 w 1778000"/>
                <a:gd name="connsiteY4" fmla="*/ 932309 h 932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78000" h="932312">
                  <a:moveTo>
                    <a:pt x="0" y="932309"/>
                  </a:moveTo>
                  <a:cubicBezTo>
                    <a:pt x="298450" y="616221"/>
                    <a:pt x="615953" y="307622"/>
                    <a:pt x="914403" y="0"/>
                  </a:cubicBezTo>
                  <a:lnTo>
                    <a:pt x="1778000" y="976"/>
                  </a:lnTo>
                  <a:lnTo>
                    <a:pt x="814919" y="932312"/>
                  </a:lnTo>
                  <a:lnTo>
                    <a:pt x="0" y="93230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48621" name="平行四边形 4"/>
            <p:cNvSpPr/>
            <p:nvPr/>
          </p:nvSpPr>
          <p:spPr>
            <a:xfrm rot="16200000" flipV="1">
              <a:off x="2811287" y="851023"/>
              <a:ext cx="960966" cy="473881"/>
            </a:xfrm>
            <a:custGeom>
              <a:avLst/>
              <a:gdLst>
                <a:gd name="connsiteX0" fmla="*/ 0 w 1515534"/>
                <a:gd name="connsiteY0" fmla="*/ 1540933 h 1540933"/>
                <a:gd name="connsiteX1" fmla="*/ 802218 w 1515534"/>
                <a:gd name="connsiteY1" fmla="*/ 0 h 1540933"/>
                <a:gd name="connsiteX2" fmla="*/ 1515534 w 1515534"/>
                <a:gd name="connsiteY2" fmla="*/ 0 h 1540933"/>
                <a:gd name="connsiteX3" fmla="*/ 713316 w 1515534"/>
                <a:gd name="connsiteY3" fmla="*/ 1540933 h 1540933"/>
                <a:gd name="connsiteX4" fmla="*/ 0 w 1515534"/>
                <a:gd name="connsiteY4" fmla="*/ 1540933 h 1540933"/>
                <a:gd name="connsiteX0" fmla="*/ 0 w 1515534"/>
                <a:gd name="connsiteY0" fmla="*/ 1540933 h 1540936"/>
                <a:gd name="connsiteX1" fmla="*/ 802218 w 1515534"/>
                <a:gd name="connsiteY1" fmla="*/ 0 h 1540936"/>
                <a:gd name="connsiteX2" fmla="*/ 1515534 w 1515534"/>
                <a:gd name="connsiteY2" fmla="*/ 0 h 1540936"/>
                <a:gd name="connsiteX3" fmla="*/ 823386 w 1515534"/>
                <a:gd name="connsiteY3" fmla="*/ 1540936 h 1540936"/>
                <a:gd name="connsiteX4" fmla="*/ 0 w 1515534"/>
                <a:gd name="connsiteY4" fmla="*/ 1540933 h 1540936"/>
                <a:gd name="connsiteX0" fmla="*/ 0 w 1794934"/>
                <a:gd name="connsiteY0" fmla="*/ 1540933 h 1540936"/>
                <a:gd name="connsiteX1" fmla="*/ 802218 w 1794934"/>
                <a:gd name="connsiteY1" fmla="*/ 0 h 1540936"/>
                <a:gd name="connsiteX2" fmla="*/ 1794934 w 1794934"/>
                <a:gd name="connsiteY2" fmla="*/ 609600 h 1540936"/>
                <a:gd name="connsiteX3" fmla="*/ 823386 w 1794934"/>
                <a:gd name="connsiteY3" fmla="*/ 1540936 h 1540936"/>
                <a:gd name="connsiteX4" fmla="*/ 0 w 1794934"/>
                <a:gd name="connsiteY4" fmla="*/ 1540933 h 1540936"/>
                <a:gd name="connsiteX0" fmla="*/ 0 w 1794934"/>
                <a:gd name="connsiteY0" fmla="*/ 931333 h 931336"/>
                <a:gd name="connsiteX1" fmla="*/ 785284 w 1794934"/>
                <a:gd name="connsiteY1" fmla="*/ 42333 h 931336"/>
                <a:gd name="connsiteX2" fmla="*/ 1794934 w 1794934"/>
                <a:gd name="connsiteY2" fmla="*/ 0 h 931336"/>
                <a:gd name="connsiteX3" fmla="*/ 823386 w 1794934"/>
                <a:gd name="connsiteY3" fmla="*/ 931336 h 931336"/>
                <a:gd name="connsiteX4" fmla="*/ 0 w 1794934"/>
                <a:gd name="connsiteY4" fmla="*/ 931333 h 931336"/>
                <a:gd name="connsiteX0" fmla="*/ 0 w 1794934"/>
                <a:gd name="connsiteY0" fmla="*/ 931333 h 931336"/>
                <a:gd name="connsiteX1" fmla="*/ 912284 w 1794934"/>
                <a:gd name="connsiteY1" fmla="*/ 16933 h 931336"/>
                <a:gd name="connsiteX2" fmla="*/ 1794934 w 1794934"/>
                <a:gd name="connsiteY2" fmla="*/ 0 h 931336"/>
                <a:gd name="connsiteX3" fmla="*/ 823386 w 1794934"/>
                <a:gd name="connsiteY3" fmla="*/ 931336 h 931336"/>
                <a:gd name="connsiteX4" fmla="*/ 0 w 1794934"/>
                <a:gd name="connsiteY4" fmla="*/ 931333 h 931336"/>
                <a:gd name="connsiteX0" fmla="*/ 0 w 1778000"/>
                <a:gd name="connsiteY0" fmla="*/ 931333 h 931336"/>
                <a:gd name="connsiteX1" fmla="*/ 895350 w 1778000"/>
                <a:gd name="connsiteY1" fmla="*/ 16933 h 931336"/>
                <a:gd name="connsiteX2" fmla="*/ 1778000 w 1778000"/>
                <a:gd name="connsiteY2" fmla="*/ 0 h 931336"/>
                <a:gd name="connsiteX3" fmla="*/ 806452 w 1778000"/>
                <a:gd name="connsiteY3" fmla="*/ 931336 h 931336"/>
                <a:gd name="connsiteX4" fmla="*/ 0 w 1778000"/>
                <a:gd name="connsiteY4" fmla="*/ 931333 h 931336"/>
                <a:gd name="connsiteX0" fmla="*/ 0 w 1778000"/>
                <a:gd name="connsiteY0" fmla="*/ 905933 h 931336"/>
                <a:gd name="connsiteX1" fmla="*/ 895350 w 1778000"/>
                <a:gd name="connsiteY1" fmla="*/ 16933 h 931336"/>
                <a:gd name="connsiteX2" fmla="*/ 1778000 w 1778000"/>
                <a:gd name="connsiteY2" fmla="*/ 0 h 931336"/>
                <a:gd name="connsiteX3" fmla="*/ 806452 w 1778000"/>
                <a:gd name="connsiteY3" fmla="*/ 931336 h 931336"/>
                <a:gd name="connsiteX4" fmla="*/ 0 w 1778000"/>
                <a:gd name="connsiteY4" fmla="*/ 905933 h 931336"/>
                <a:gd name="connsiteX0" fmla="*/ 0 w 1778000"/>
                <a:gd name="connsiteY0" fmla="*/ 9059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06452 w 1778000"/>
                <a:gd name="connsiteY3" fmla="*/ 931336 h 931336"/>
                <a:gd name="connsiteX4" fmla="*/ 0 w 1778000"/>
                <a:gd name="connsiteY4" fmla="*/ 905933 h 931336"/>
                <a:gd name="connsiteX0" fmla="*/ 0 w 1778000"/>
                <a:gd name="connsiteY0" fmla="*/ 9059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14919 w 1778000"/>
                <a:gd name="connsiteY3" fmla="*/ 931336 h 931336"/>
                <a:gd name="connsiteX4" fmla="*/ 0 w 1778000"/>
                <a:gd name="connsiteY4" fmla="*/ 905933 h 931336"/>
                <a:gd name="connsiteX0" fmla="*/ 0 w 1778000"/>
                <a:gd name="connsiteY0" fmla="*/ 9313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14919 w 1778000"/>
                <a:gd name="connsiteY3" fmla="*/ 931336 h 931336"/>
                <a:gd name="connsiteX4" fmla="*/ 0 w 1778000"/>
                <a:gd name="connsiteY4" fmla="*/ 931333 h 931336"/>
                <a:gd name="connsiteX0" fmla="*/ 0 w 1778000"/>
                <a:gd name="connsiteY0" fmla="*/ 9313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14919 w 1778000"/>
                <a:gd name="connsiteY3" fmla="*/ 931336 h 931336"/>
                <a:gd name="connsiteX4" fmla="*/ 0 w 1778000"/>
                <a:gd name="connsiteY4" fmla="*/ 931333 h 931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78000" h="931336">
                  <a:moveTo>
                    <a:pt x="0" y="931333"/>
                  </a:moveTo>
                  <a:cubicBezTo>
                    <a:pt x="298450" y="615245"/>
                    <a:pt x="596900" y="316088"/>
                    <a:pt x="895350" y="8466"/>
                  </a:cubicBezTo>
                  <a:lnTo>
                    <a:pt x="1778000" y="0"/>
                  </a:lnTo>
                  <a:lnTo>
                    <a:pt x="814919" y="931336"/>
                  </a:lnTo>
                  <a:lnTo>
                    <a:pt x="0" y="931333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3145732" name="直接连接符 7"/>
          <p:cNvCxnSpPr>
            <a:cxnSpLocks/>
          </p:cNvCxnSpPr>
          <p:nvPr/>
        </p:nvCxnSpPr>
        <p:spPr>
          <a:xfrm>
            <a:off x="620106" y="976757"/>
            <a:ext cx="11371262" cy="0"/>
          </a:xfrm>
          <a:prstGeom prst="line">
            <a:avLst/>
          </a:prstGeom>
          <a:ln>
            <a:solidFill>
              <a:srgbClr val="5B7899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48622" name="文本框 11"/>
          <p:cNvSpPr txBox="1"/>
          <p:nvPr/>
        </p:nvSpPr>
        <p:spPr>
          <a:xfrm>
            <a:off x="720312" y="522977"/>
            <a:ext cx="60939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30557F"/>
                </a:solidFill>
                <a:latin typeface="华光标题宋_CNKI" panose="02000500000000000000" pitchFamily="2" charset="-122"/>
                <a:ea typeface="华光标题宋_CNKI" panose="02000500000000000000" pitchFamily="2" charset="-122"/>
              </a:rPr>
              <a:t>Introduction</a:t>
            </a:r>
            <a:endParaRPr lang="zh-CN" altLang="en-US" sz="2400" dirty="0">
              <a:solidFill>
                <a:srgbClr val="30557F"/>
              </a:solidFill>
              <a:latin typeface="华光标题宋_CNKI" panose="02000500000000000000" pitchFamily="2" charset="-122"/>
              <a:ea typeface="华光标题宋_CNKI" panose="02000500000000000000" pitchFamily="2" charset="-122"/>
            </a:endParaRPr>
          </a:p>
        </p:txBody>
      </p:sp>
      <p:sp>
        <p:nvSpPr>
          <p:cNvPr id="1048623" name="文本框 16"/>
          <p:cNvSpPr txBox="1"/>
          <p:nvPr/>
        </p:nvSpPr>
        <p:spPr>
          <a:xfrm>
            <a:off x="620103" y="1342502"/>
            <a:ext cx="261606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325885"/>
                </a:solidFill>
                <a:latin typeface="Consolas" panose="020B0609020204030204" pitchFamily="49" charset="0"/>
              </a:rPr>
              <a:t>Architecture</a:t>
            </a:r>
            <a:endParaRPr lang="zh-CN" altLang="en-US" sz="2800" dirty="0">
              <a:solidFill>
                <a:srgbClr val="325885"/>
              </a:solidFill>
              <a:latin typeface="Consolas" panose="020B0609020204030204" pitchFamily="49" charset="0"/>
            </a:endParaRPr>
          </a:p>
        </p:txBody>
      </p:sp>
      <p:cxnSp>
        <p:nvCxnSpPr>
          <p:cNvPr id="3145733" name="直接连接符 14"/>
          <p:cNvCxnSpPr>
            <a:cxnSpLocks/>
          </p:cNvCxnSpPr>
          <p:nvPr/>
        </p:nvCxnSpPr>
        <p:spPr>
          <a:xfrm>
            <a:off x="720312" y="1796447"/>
            <a:ext cx="2420052" cy="0"/>
          </a:xfrm>
          <a:prstGeom prst="line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626" name="observation-tool_18366"/>
          <p:cNvSpPr>
            <a:spLocks noChangeAspect="1"/>
          </p:cNvSpPr>
          <p:nvPr/>
        </p:nvSpPr>
        <p:spPr bwMode="auto">
          <a:xfrm flipH="1">
            <a:off x="267620" y="1428561"/>
            <a:ext cx="352483" cy="351959"/>
          </a:xfrm>
          <a:custGeom>
            <a:avLst/>
            <a:gdLst>
              <a:gd name="T0" fmla="*/ 2078 w 5401"/>
              <a:gd name="T1" fmla="*/ 4156 h 5401"/>
              <a:gd name="T2" fmla="*/ 2959 w 5401"/>
              <a:gd name="T3" fmla="*/ 3957 h 5401"/>
              <a:gd name="T4" fmla="*/ 4127 w 5401"/>
              <a:gd name="T5" fmla="*/ 5126 h 5401"/>
              <a:gd name="T6" fmla="*/ 5125 w 5401"/>
              <a:gd name="T7" fmla="*/ 5126 h 5401"/>
              <a:gd name="T8" fmla="*/ 5125 w 5401"/>
              <a:gd name="T9" fmla="*/ 4127 h 5401"/>
              <a:gd name="T10" fmla="*/ 3958 w 5401"/>
              <a:gd name="T11" fmla="*/ 2959 h 5401"/>
              <a:gd name="T12" fmla="*/ 4156 w 5401"/>
              <a:gd name="T13" fmla="*/ 2078 h 5401"/>
              <a:gd name="T14" fmla="*/ 2078 w 5401"/>
              <a:gd name="T15" fmla="*/ 0 h 5401"/>
              <a:gd name="T16" fmla="*/ 0 w 5401"/>
              <a:gd name="T17" fmla="*/ 2078 h 5401"/>
              <a:gd name="T18" fmla="*/ 2078 w 5401"/>
              <a:gd name="T19" fmla="*/ 4156 h 5401"/>
              <a:gd name="T20" fmla="*/ 2078 w 5401"/>
              <a:gd name="T21" fmla="*/ 606 h 5401"/>
              <a:gd name="T22" fmla="*/ 3551 w 5401"/>
              <a:gd name="T23" fmla="*/ 2078 h 5401"/>
              <a:gd name="T24" fmla="*/ 2078 w 5401"/>
              <a:gd name="T25" fmla="*/ 3551 h 5401"/>
              <a:gd name="T26" fmla="*/ 606 w 5401"/>
              <a:gd name="T27" fmla="*/ 2078 h 5401"/>
              <a:gd name="T28" fmla="*/ 2078 w 5401"/>
              <a:gd name="T29" fmla="*/ 606 h 5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401" h="5401">
                <a:moveTo>
                  <a:pt x="2078" y="4156"/>
                </a:moveTo>
                <a:cubicBezTo>
                  <a:pt x="2393" y="4156"/>
                  <a:pt x="2691" y="4084"/>
                  <a:pt x="2959" y="3957"/>
                </a:cubicBezTo>
                <a:lnTo>
                  <a:pt x="4127" y="5126"/>
                </a:lnTo>
                <a:cubicBezTo>
                  <a:pt x="4403" y="5401"/>
                  <a:pt x="4850" y="5401"/>
                  <a:pt x="5125" y="5126"/>
                </a:cubicBezTo>
                <a:cubicBezTo>
                  <a:pt x="5401" y="4850"/>
                  <a:pt x="5401" y="4403"/>
                  <a:pt x="5125" y="4127"/>
                </a:cubicBezTo>
                <a:lnTo>
                  <a:pt x="3958" y="2959"/>
                </a:lnTo>
                <a:cubicBezTo>
                  <a:pt x="4084" y="2691"/>
                  <a:pt x="4156" y="2393"/>
                  <a:pt x="4156" y="2078"/>
                </a:cubicBezTo>
                <a:cubicBezTo>
                  <a:pt x="4156" y="932"/>
                  <a:pt x="3224" y="0"/>
                  <a:pt x="2078" y="0"/>
                </a:cubicBezTo>
                <a:cubicBezTo>
                  <a:pt x="933" y="0"/>
                  <a:pt x="0" y="932"/>
                  <a:pt x="0" y="2078"/>
                </a:cubicBezTo>
                <a:cubicBezTo>
                  <a:pt x="0" y="3224"/>
                  <a:pt x="933" y="4156"/>
                  <a:pt x="2078" y="4156"/>
                </a:cubicBezTo>
                <a:close/>
                <a:moveTo>
                  <a:pt x="2078" y="606"/>
                </a:moveTo>
                <a:cubicBezTo>
                  <a:pt x="2890" y="606"/>
                  <a:pt x="3551" y="1266"/>
                  <a:pt x="3551" y="2078"/>
                </a:cubicBezTo>
                <a:cubicBezTo>
                  <a:pt x="3551" y="2891"/>
                  <a:pt x="2890" y="3551"/>
                  <a:pt x="2078" y="3551"/>
                </a:cubicBezTo>
                <a:cubicBezTo>
                  <a:pt x="1266" y="3551"/>
                  <a:pt x="606" y="2891"/>
                  <a:pt x="606" y="2078"/>
                </a:cubicBezTo>
                <a:cubicBezTo>
                  <a:pt x="606" y="1266"/>
                  <a:pt x="1266" y="606"/>
                  <a:pt x="2078" y="606"/>
                </a:cubicBezTo>
                <a:close/>
              </a:path>
            </a:pathLst>
          </a:custGeom>
          <a:blipFill dpi="0" rotWithShape="1">
            <a:blip r:embed="rId4">
              <a:alphaModFix amt="89000"/>
              <a:duotone>
                <a:prstClr val="black"/>
                <a:schemeClr val="accent1">
                  <a:lumMod val="40000"/>
                  <a:lumOff val="60000"/>
                  <a:tint val="45000"/>
                  <a:satMod val="400000"/>
                </a:schemeClr>
              </a:duotone>
            </a:blip>
            <a:srcRect/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accent5">
                  <a:lumMod val="60000"/>
                  <a:lumOff val="4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1136" name="Picture 112" descr="查看源图像">
            <a:extLst>
              <a:ext uri="{FF2B5EF4-FFF2-40B4-BE49-F238E27FC236}">
                <a16:creationId xmlns:a16="http://schemas.microsoft.com/office/drawing/2014/main" id="{3121F8B9-BC26-4787-8ECB-CB7B7E4483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620" y="2647307"/>
            <a:ext cx="4345985" cy="2868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40" name="Picture 116">
            <a:extLst>
              <a:ext uri="{FF2B5EF4-FFF2-40B4-BE49-F238E27FC236}">
                <a16:creationId xmlns:a16="http://schemas.microsoft.com/office/drawing/2014/main" id="{D2B8A12F-0DFB-4A5D-88C3-409F5C6991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6202" y="2529634"/>
            <a:ext cx="2543031" cy="3103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42" name="Picture 118">
            <a:extLst>
              <a:ext uri="{FF2B5EF4-FFF2-40B4-BE49-F238E27FC236}">
                <a16:creationId xmlns:a16="http://schemas.microsoft.com/office/drawing/2014/main" id="{46CE68D8-6F75-4CC5-8281-75A67FBA94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0067" y="2050474"/>
            <a:ext cx="3383097" cy="2148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44" name="Picture 120">
            <a:extLst>
              <a:ext uri="{FF2B5EF4-FFF2-40B4-BE49-F238E27FC236}">
                <a16:creationId xmlns:a16="http://schemas.microsoft.com/office/drawing/2014/main" id="{69666D73-4AFA-48AB-A876-93D15501ED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6952" y="4198740"/>
            <a:ext cx="3246212" cy="1610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文本框 16">
            <a:extLst>
              <a:ext uri="{FF2B5EF4-FFF2-40B4-BE49-F238E27FC236}">
                <a16:creationId xmlns:a16="http://schemas.microsoft.com/office/drawing/2014/main" id="{0E7C9EF0-48C9-44D7-8FB4-22110C8149FB}"/>
              </a:ext>
            </a:extLst>
          </p:cNvPr>
          <p:cNvSpPr txBox="1"/>
          <p:nvPr/>
        </p:nvSpPr>
        <p:spPr>
          <a:xfrm>
            <a:off x="2000208" y="5633170"/>
            <a:ext cx="10655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HDFS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29" name="文本框 16">
            <a:extLst>
              <a:ext uri="{FF2B5EF4-FFF2-40B4-BE49-F238E27FC236}">
                <a16:creationId xmlns:a16="http://schemas.microsoft.com/office/drawing/2014/main" id="{8871D59C-5AEC-4C77-BDE4-E06D50203950}"/>
              </a:ext>
            </a:extLst>
          </p:cNvPr>
          <p:cNvSpPr txBox="1"/>
          <p:nvPr/>
        </p:nvSpPr>
        <p:spPr>
          <a:xfrm>
            <a:off x="6096000" y="5633170"/>
            <a:ext cx="10655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err="1">
                <a:latin typeface="Consolas" panose="020B0609020204030204" pitchFamily="49" charset="0"/>
              </a:rPr>
              <a:t>Ceph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30" name="文本框 16">
            <a:extLst>
              <a:ext uri="{FF2B5EF4-FFF2-40B4-BE49-F238E27FC236}">
                <a16:creationId xmlns:a16="http://schemas.microsoft.com/office/drawing/2014/main" id="{B2BECE80-49EA-4B5A-92A4-EF02A091F6AB}"/>
              </a:ext>
            </a:extLst>
          </p:cNvPr>
          <p:cNvSpPr txBox="1"/>
          <p:nvPr/>
        </p:nvSpPr>
        <p:spPr>
          <a:xfrm>
            <a:off x="8894988" y="5622922"/>
            <a:ext cx="21101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OpenStack Swift</a:t>
            </a:r>
            <a:endParaRPr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917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0" name="图片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320478" y="0"/>
            <a:ext cx="2783840" cy="941089"/>
          </a:xfrm>
          <a:prstGeom prst="rect">
            <a:avLst/>
          </a:prstGeom>
        </p:spPr>
      </p:pic>
      <p:grpSp>
        <p:nvGrpSpPr>
          <p:cNvPr id="40" name="组合 2"/>
          <p:cNvGrpSpPr/>
          <p:nvPr/>
        </p:nvGrpSpPr>
        <p:grpSpPr>
          <a:xfrm flipH="1">
            <a:off x="-4" y="338203"/>
            <a:ext cx="620110" cy="953739"/>
            <a:chOff x="3054828" y="607481"/>
            <a:chExt cx="474380" cy="1417783"/>
          </a:xfrm>
          <a:gradFill flip="none" rotWithShape="1">
            <a:gsLst>
              <a:gs pos="5000">
                <a:schemeClr val="accent5">
                  <a:lumMod val="75000"/>
                </a:schemeClr>
              </a:gs>
              <a:gs pos="56000">
                <a:schemeClr val="accent5">
                  <a:lumMod val="40000"/>
                  <a:lumOff val="60000"/>
                </a:schemeClr>
              </a:gs>
              <a:gs pos="80000">
                <a:schemeClr val="accent5">
                  <a:lumMod val="20000"/>
                  <a:lumOff val="80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2700000" scaled="1"/>
          </a:gradFill>
        </p:grpSpPr>
        <p:sp>
          <p:nvSpPr>
            <p:cNvPr id="1048620" name="平行四边形 4"/>
            <p:cNvSpPr/>
            <p:nvPr/>
          </p:nvSpPr>
          <p:spPr>
            <a:xfrm rot="5400000" flipH="1" flipV="1">
              <a:off x="2843643" y="1339700"/>
              <a:ext cx="896749" cy="474380"/>
            </a:xfrm>
            <a:custGeom>
              <a:avLst/>
              <a:gdLst>
                <a:gd name="connsiteX0" fmla="*/ 0 w 1515534"/>
                <a:gd name="connsiteY0" fmla="*/ 1540933 h 1540933"/>
                <a:gd name="connsiteX1" fmla="*/ 802218 w 1515534"/>
                <a:gd name="connsiteY1" fmla="*/ 0 h 1540933"/>
                <a:gd name="connsiteX2" fmla="*/ 1515534 w 1515534"/>
                <a:gd name="connsiteY2" fmla="*/ 0 h 1540933"/>
                <a:gd name="connsiteX3" fmla="*/ 713316 w 1515534"/>
                <a:gd name="connsiteY3" fmla="*/ 1540933 h 1540933"/>
                <a:gd name="connsiteX4" fmla="*/ 0 w 1515534"/>
                <a:gd name="connsiteY4" fmla="*/ 1540933 h 1540933"/>
                <a:gd name="connsiteX0" fmla="*/ 0 w 1515534"/>
                <a:gd name="connsiteY0" fmla="*/ 1540933 h 1540936"/>
                <a:gd name="connsiteX1" fmla="*/ 802218 w 1515534"/>
                <a:gd name="connsiteY1" fmla="*/ 0 h 1540936"/>
                <a:gd name="connsiteX2" fmla="*/ 1515534 w 1515534"/>
                <a:gd name="connsiteY2" fmla="*/ 0 h 1540936"/>
                <a:gd name="connsiteX3" fmla="*/ 823386 w 1515534"/>
                <a:gd name="connsiteY3" fmla="*/ 1540936 h 1540936"/>
                <a:gd name="connsiteX4" fmla="*/ 0 w 1515534"/>
                <a:gd name="connsiteY4" fmla="*/ 1540933 h 1540936"/>
                <a:gd name="connsiteX0" fmla="*/ 0 w 1794934"/>
                <a:gd name="connsiteY0" fmla="*/ 1540933 h 1540936"/>
                <a:gd name="connsiteX1" fmla="*/ 802218 w 1794934"/>
                <a:gd name="connsiteY1" fmla="*/ 0 h 1540936"/>
                <a:gd name="connsiteX2" fmla="*/ 1794934 w 1794934"/>
                <a:gd name="connsiteY2" fmla="*/ 609600 h 1540936"/>
                <a:gd name="connsiteX3" fmla="*/ 823386 w 1794934"/>
                <a:gd name="connsiteY3" fmla="*/ 1540936 h 1540936"/>
                <a:gd name="connsiteX4" fmla="*/ 0 w 1794934"/>
                <a:gd name="connsiteY4" fmla="*/ 1540933 h 1540936"/>
                <a:gd name="connsiteX0" fmla="*/ 0 w 1794934"/>
                <a:gd name="connsiteY0" fmla="*/ 931333 h 931336"/>
                <a:gd name="connsiteX1" fmla="*/ 785284 w 1794934"/>
                <a:gd name="connsiteY1" fmla="*/ 42333 h 931336"/>
                <a:gd name="connsiteX2" fmla="*/ 1794934 w 1794934"/>
                <a:gd name="connsiteY2" fmla="*/ 0 h 931336"/>
                <a:gd name="connsiteX3" fmla="*/ 823386 w 1794934"/>
                <a:gd name="connsiteY3" fmla="*/ 931336 h 931336"/>
                <a:gd name="connsiteX4" fmla="*/ 0 w 1794934"/>
                <a:gd name="connsiteY4" fmla="*/ 931333 h 931336"/>
                <a:gd name="connsiteX0" fmla="*/ 0 w 1794934"/>
                <a:gd name="connsiteY0" fmla="*/ 931333 h 931336"/>
                <a:gd name="connsiteX1" fmla="*/ 912284 w 1794934"/>
                <a:gd name="connsiteY1" fmla="*/ 16933 h 931336"/>
                <a:gd name="connsiteX2" fmla="*/ 1794934 w 1794934"/>
                <a:gd name="connsiteY2" fmla="*/ 0 h 931336"/>
                <a:gd name="connsiteX3" fmla="*/ 823386 w 1794934"/>
                <a:gd name="connsiteY3" fmla="*/ 931336 h 931336"/>
                <a:gd name="connsiteX4" fmla="*/ 0 w 1794934"/>
                <a:gd name="connsiteY4" fmla="*/ 931333 h 931336"/>
                <a:gd name="connsiteX0" fmla="*/ 0 w 1778000"/>
                <a:gd name="connsiteY0" fmla="*/ 931333 h 931336"/>
                <a:gd name="connsiteX1" fmla="*/ 895350 w 1778000"/>
                <a:gd name="connsiteY1" fmla="*/ 16933 h 931336"/>
                <a:gd name="connsiteX2" fmla="*/ 1778000 w 1778000"/>
                <a:gd name="connsiteY2" fmla="*/ 0 h 931336"/>
                <a:gd name="connsiteX3" fmla="*/ 806452 w 1778000"/>
                <a:gd name="connsiteY3" fmla="*/ 931336 h 931336"/>
                <a:gd name="connsiteX4" fmla="*/ 0 w 1778000"/>
                <a:gd name="connsiteY4" fmla="*/ 931333 h 931336"/>
                <a:gd name="connsiteX0" fmla="*/ 0 w 1778000"/>
                <a:gd name="connsiteY0" fmla="*/ 905933 h 931336"/>
                <a:gd name="connsiteX1" fmla="*/ 895350 w 1778000"/>
                <a:gd name="connsiteY1" fmla="*/ 16933 h 931336"/>
                <a:gd name="connsiteX2" fmla="*/ 1778000 w 1778000"/>
                <a:gd name="connsiteY2" fmla="*/ 0 h 931336"/>
                <a:gd name="connsiteX3" fmla="*/ 806452 w 1778000"/>
                <a:gd name="connsiteY3" fmla="*/ 931336 h 931336"/>
                <a:gd name="connsiteX4" fmla="*/ 0 w 1778000"/>
                <a:gd name="connsiteY4" fmla="*/ 905933 h 931336"/>
                <a:gd name="connsiteX0" fmla="*/ 0 w 1778000"/>
                <a:gd name="connsiteY0" fmla="*/ 9059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06452 w 1778000"/>
                <a:gd name="connsiteY3" fmla="*/ 931336 h 931336"/>
                <a:gd name="connsiteX4" fmla="*/ 0 w 1778000"/>
                <a:gd name="connsiteY4" fmla="*/ 905933 h 931336"/>
                <a:gd name="connsiteX0" fmla="*/ 0 w 1778000"/>
                <a:gd name="connsiteY0" fmla="*/ 9059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14919 w 1778000"/>
                <a:gd name="connsiteY3" fmla="*/ 931336 h 931336"/>
                <a:gd name="connsiteX4" fmla="*/ 0 w 1778000"/>
                <a:gd name="connsiteY4" fmla="*/ 905933 h 931336"/>
                <a:gd name="connsiteX0" fmla="*/ 0 w 1778000"/>
                <a:gd name="connsiteY0" fmla="*/ 9313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14919 w 1778000"/>
                <a:gd name="connsiteY3" fmla="*/ 931336 h 931336"/>
                <a:gd name="connsiteX4" fmla="*/ 0 w 1778000"/>
                <a:gd name="connsiteY4" fmla="*/ 931333 h 931336"/>
                <a:gd name="connsiteX0" fmla="*/ 0 w 1778000"/>
                <a:gd name="connsiteY0" fmla="*/ 9313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14919 w 1778000"/>
                <a:gd name="connsiteY3" fmla="*/ 931336 h 931336"/>
                <a:gd name="connsiteX4" fmla="*/ 0 w 1778000"/>
                <a:gd name="connsiteY4" fmla="*/ 931333 h 931336"/>
                <a:gd name="connsiteX0" fmla="*/ 0 w 1778000"/>
                <a:gd name="connsiteY0" fmla="*/ 932309 h 932312"/>
                <a:gd name="connsiteX1" fmla="*/ 914403 w 1778000"/>
                <a:gd name="connsiteY1" fmla="*/ 0 h 932312"/>
                <a:gd name="connsiteX2" fmla="*/ 1778000 w 1778000"/>
                <a:gd name="connsiteY2" fmla="*/ 976 h 932312"/>
                <a:gd name="connsiteX3" fmla="*/ 814919 w 1778000"/>
                <a:gd name="connsiteY3" fmla="*/ 932312 h 932312"/>
                <a:gd name="connsiteX4" fmla="*/ 0 w 1778000"/>
                <a:gd name="connsiteY4" fmla="*/ 932309 h 932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78000" h="932312">
                  <a:moveTo>
                    <a:pt x="0" y="932309"/>
                  </a:moveTo>
                  <a:cubicBezTo>
                    <a:pt x="298450" y="616221"/>
                    <a:pt x="615953" y="307622"/>
                    <a:pt x="914403" y="0"/>
                  </a:cubicBezTo>
                  <a:lnTo>
                    <a:pt x="1778000" y="976"/>
                  </a:lnTo>
                  <a:lnTo>
                    <a:pt x="814919" y="932312"/>
                  </a:lnTo>
                  <a:lnTo>
                    <a:pt x="0" y="93230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48621" name="平行四边形 4"/>
            <p:cNvSpPr/>
            <p:nvPr/>
          </p:nvSpPr>
          <p:spPr>
            <a:xfrm rot="16200000" flipV="1">
              <a:off x="2811287" y="851023"/>
              <a:ext cx="960966" cy="473881"/>
            </a:xfrm>
            <a:custGeom>
              <a:avLst/>
              <a:gdLst>
                <a:gd name="connsiteX0" fmla="*/ 0 w 1515534"/>
                <a:gd name="connsiteY0" fmla="*/ 1540933 h 1540933"/>
                <a:gd name="connsiteX1" fmla="*/ 802218 w 1515534"/>
                <a:gd name="connsiteY1" fmla="*/ 0 h 1540933"/>
                <a:gd name="connsiteX2" fmla="*/ 1515534 w 1515534"/>
                <a:gd name="connsiteY2" fmla="*/ 0 h 1540933"/>
                <a:gd name="connsiteX3" fmla="*/ 713316 w 1515534"/>
                <a:gd name="connsiteY3" fmla="*/ 1540933 h 1540933"/>
                <a:gd name="connsiteX4" fmla="*/ 0 w 1515534"/>
                <a:gd name="connsiteY4" fmla="*/ 1540933 h 1540933"/>
                <a:gd name="connsiteX0" fmla="*/ 0 w 1515534"/>
                <a:gd name="connsiteY0" fmla="*/ 1540933 h 1540936"/>
                <a:gd name="connsiteX1" fmla="*/ 802218 w 1515534"/>
                <a:gd name="connsiteY1" fmla="*/ 0 h 1540936"/>
                <a:gd name="connsiteX2" fmla="*/ 1515534 w 1515534"/>
                <a:gd name="connsiteY2" fmla="*/ 0 h 1540936"/>
                <a:gd name="connsiteX3" fmla="*/ 823386 w 1515534"/>
                <a:gd name="connsiteY3" fmla="*/ 1540936 h 1540936"/>
                <a:gd name="connsiteX4" fmla="*/ 0 w 1515534"/>
                <a:gd name="connsiteY4" fmla="*/ 1540933 h 1540936"/>
                <a:gd name="connsiteX0" fmla="*/ 0 w 1794934"/>
                <a:gd name="connsiteY0" fmla="*/ 1540933 h 1540936"/>
                <a:gd name="connsiteX1" fmla="*/ 802218 w 1794934"/>
                <a:gd name="connsiteY1" fmla="*/ 0 h 1540936"/>
                <a:gd name="connsiteX2" fmla="*/ 1794934 w 1794934"/>
                <a:gd name="connsiteY2" fmla="*/ 609600 h 1540936"/>
                <a:gd name="connsiteX3" fmla="*/ 823386 w 1794934"/>
                <a:gd name="connsiteY3" fmla="*/ 1540936 h 1540936"/>
                <a:gd name="connsiteX4" fmla="*/ 0 w 1794934"/>
                <a:gd name="connsiteY4" fmla="*/ 1540933 h 1540936"/>
                <a:gd name="connsiteX0" fmla="*/ 0 w 1794934"/>
                <a:gd name="connsiteY0" fmla="*/ 931333 h 931336"/>
                <a:gd name="connsiteX1" fmla="*/ 785284 w 1794934"/>
                <a:gd name="connsiteY1" fmla="*/ 42333 h 931336"/>
                <a:gd name="connsiteX2" fmla="*/ 1794934 w 1794934"/>
                <a:gd name="connsiteY2" fmla="*/ 0 h 931336"/>
                <a:gd name="connsiteX3" fmla="*/ 823386 w 1794934"/>
                <a:gd name="connsiteY3" fmla="*/ 931336 h 931336"/>
                <a:gd name="connsiteX4" fmla="*/ 0 w 1794934"/>
                <a:gd name="connsiteY4" fmla="*/ 931333 h 931336"/>
                <a:gd name="connsiteX0" fmla="*/ 0 w 1794934"/>
                <a:gd name="connsiteY0" fmla="*/ 931333 h 931336"/>
                <a:gd name="connsiteX1" fmla="*/ 912284 w 1794934"/>
                <a:gd name="connsiteY1" fmla="*/ 16933 h 931336"/>
                <a:gd name="connsiteX2" fmla="*/ 1794934 w 1794934"/>
                <a:gd name="connsiteY2" fmla="*/ 0 h 931336"/>
                <a:gd name="connsiteX3" fmla="*/ 823386 w 1794934"/>
                <a:gd name="connsiteY3" fmla="*/ 931336 h 931336"/>
                <a:gd name="connsiteX4" fmla="*/ 0 w 1794934"/>
                <a:gd name="connsiteY4" fmla="*/ 931333 h 931336"/>
                <a:gd name="connsiteX0" fmla="*/ 0 w 1778000"/>
                <a:gd name="connsiteY0" fmla="*/ 931333 h 931336"/>
                <a:gd name="connsiteX1" fmla="*/ 895350 w 1778000"/>
                <a:gd name="connsiteY1" fmla="*/ 16933 h 931336"/>
                <a:gd name="connsiteX2" fmla="*/ 1778000 w 1778000"/>
                <a:gd name="connsiteY2" fmla="*/ 0 h 931336"/>
                <a:gd name="connsiteX3" fmla="*/ 806452 w 1778000"/>
                <a:gd name="connsiteY3" fmla="*/ 931336 h 931336"/>
                <a:gd name="connsiteX4" fmla="*/ 0 w 1778000"/>
                <a:gd name="connsiteY4" fmla="*/ 931333 h 931336"/>
                <a:gd name="connsiteX0" fmla="*/ 0 w 1778000"/>
                <a:gd name="connsiteY0" fmla="*/ 905933 h 931336"/>
                <a:gd name="connsiteX1" fmla="*/ 895350 w 1778000"/>
                <a:gd name="connsiteY1" fmla="*/ 16933 h 931336"/>
                <a:gd name="connsiteX2" fmla="*/ 1778000 w 1778000"/>
                <a:gd name="connsiteY2" fmla="*/ 0 h 931336"/>
                <a:gd name="connsiteX3" fmla="*/ 806452 w 1778000"/>
                <a:gd name="connsiteY3" fmla="*/ 931336 h 931336"/>
                <a:gd name="connsiteX4" fmla="*/ 0 w 1778000"/>
                <a:gd name="connsiteY4" fmla="*/ 905933 h 931336"/>
                <a:gd name="connsiteX0" fmla="*/ 0 w 1778000"/>
                <a:gd name="connsiteY0" fmla="*/ 9059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06452 w 1778000"/>
                <a:gd name="connsiteY3" fmla="*/ 931336 h 931336"/>
                <a:gd name="connsiteX4" fmla="*/ 0 w 1778000"/>
                <a:gd name="connsiteY4" fmla="*/ 905933 h 931336"/>
                <a:gd name="connsiteX0" fmla="*/ 0 w 1778000"/>
                <a:gd name="connsiteY0" fmla="*/ 9059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14919 w 1778000"/>
                <a:gd name="connsiteY3" fmla="*/ 931336 h 931336"/>
                <a:gd name="connsiteX4" fmla="*/ 0 w 1778000"/>
                <a:gd name="connsiteY4" fmla="*/ 905933 h 931336"/>
                <a:gd name="connsiteX0" fmla="*/ 0 w 1778000"/>
                <a:gd name="connsiteY0" fmla="*/ 9313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14919 w 1778000"/>
                <a:gd name="connsiteY3" fmla="*/ 931336 h 931336"/>
                <a:gd name="connsiteX4" fmla="*/ 0 w 1778000"/>
                <a:gd name="connsiteY4" fmla="*/ 931333 h 931336"/>
                <a:gd name="connsiteX0" fmla="*/ 0 w 1778000"/>
                <a:gd name="connsiteY0" fmla="*/ 9313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14919 w 1778000"/>
                <a:gd name="connsiteY3" fmla="*/ 931336 h 931336"/>
                <a:gd name="connsiteX4" fmla="*/ 0 w 1778000"/>
                <a:gd name="connsiteY4" fmla="*/ 931333 h 931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78000" h="931336">
                  <a:moveTo>
                    <a:pt x="0" y="931333"/>
                  </a:moveTo>
                  <a:cubicBezTo>
                    <a:pt x="298450" y="615245"/>
                    <a:pt x="596900" y="316088"/>
                    <a:pt x="895350" y="8466"/>
                  </a:cubicBezTo>
                  <a:lnTo>
                    <a:pt x="1778000" y="0"/>
                  </a:lnTo>
                  <a:lnTo>
                    <a:pt x="814919" y="931336"/>
                  </a:lnTo>
                  <a:lnTo>
                    <a:pt x="0" y="931333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3145732" name="直接连接符 7"/>
          <p:cNvCxnSpPr>
            <a:cxnSpLocks/>
          </p:cNvCxnSpPr>
          <p:nvPr/>
        </p:nvCxnSpPr>
        <p:spPr>
          <a:xfrm>
            <a:off x="620106" y="976757"/>
            <a:ext cx="11371262" cy="0"/>
          </a:xfrm>
          <a:prstGeom prst="line">
            <a:avLst/>
          </a:prstGeom>
          <a:ln>
            <a:solidFill>
              <a:srgbClr val="5B7899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48622" name="文本框 11"/>
          <p:cNvSpPr txBox="1"/>
          <p:nvPr/>
        </p:nvSpPr>
        <p:spPr>
          <a:xfrm>
            <a:off x="720312" y="522977"/>
            <a:ext cx="60939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30557F"/>
                </a:solidFill>
                <a:latin typeface="华光标题宋_CNKI" panose="02000500000000000000" pitchFamily="2" charset="-122"/>
                <a:ea typeface="华光标题宋_CNKI" panose="02000500000000000000" pitchFamily="2" charset="-122"/>
              </a:rPr>
              <a:t>Introduction</a:t>
            </a:r>
            <a:endParaRPr lang="zh-CN" altLang="en-US" sz="2400" dirty="0">
              <a:solidFill>
                <a:srgbClr val="30557F"/>
              </a:solidFill>
              <a:latin typeface="华光标题宋_CNKI" panose="02000500000000000000" pitchFamily="2" charset="-122"/>
              <a:ea typeface="华光标题宋_CNKI" panose="02000500000000000000" pitchFamily="2" charset="-122"/>
            </a:endParaRPr>
          </a:p>
        </p:txBody>
      </p:sp>
      <p:sp>
        <p:nvSpPr>
          <p:cNvPr id="1048623" name="文本框 16"/>
          <p:cNvSpPr txBox="1"/>
          <p:nvPr/>
        </p:nvSpPr>
        <p:spPr>
          <a:xfrm>
            <a:off x="662534" y="1377122"/>
            <a:ext cx="469218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325885"/>
                </a:solidFill>
                <a:latin typeface="Consolas" panose="020B0609020204030204" pitchFamily="49" charset="0"/>
              </a:rPr>
              <a:t>Redundancy techniques</a:t>
            </a:r>
            <a:endParaRPr lang="zh-CN" altLang="en-US" sz="2800" dirty="0">
              <a:solidFill>
                <a:srgbClr val="325885"/>
              </a:solidFill>
              <a:latin typeface="Consolas" panose="020B0609020204030204" pitchFamily="49" charset="0"/>
            </a:endParaRPr>
          </a:p>
        </p:txBody>
      </p:sp>
      <p:sp>
        <p:nvSpPr>
          <p:cNvPr id="1048626" name="observation-tool_18366"/>
          <p:cNvSpPr>
            <a:spLocks noChangeAspect="1"/>
          </p:cNvSpPr>
          <p:nvPr/>
        </p:nvSpPr>
        <p:spPr bwMode="auto">
          <a:xfrm flipH="1">
            <a:off x="310051" y="1462026"/>
            <a:ext cx="352483" cy="351959"/>
          </a:xfrm>
          <a:custGeom>
            <a:avLst/>
            <a:gdLst>
              <a:gd name="T0" fmla="*/ 2078 w 5401"/>
              <a:gd name="T1" fmla="*/ 4156 h 5401"/>
              <a:gd name="T2" fmla="*/ 2959 w 5401"/>
              <a:gd name="T3" fmla="*/ 3957 h 5401"/>
              <a:gd name="T4" fmla="*/ 4127 w 5401"/>
              <a:gd name="T5" fmla="*/ 5126 h 5401"/>
              <a:gd name="T6" fmla="*/ 5125 w 5401"/>
              <a:gd name="T7" fmla="*/ 5126 h 5401"/>
              <a:gd name="T8" fmla="*/ 5125 w 5401"/>
              <a:gd name="T9" fmla="*/ 4127 h 5401"/>
              <a:gd name="T10" fmla="*/ 3958 w 5401"/>
              <a:gd name="T11" fmla="*/ 2959 h 5401"/>
              <a:gd name="T12" fmla="*/ 4156 w 5401"/>
              <a:gd name="T13" fmla="*/ 2078 h 5401"/>
              <a:gd name="T14" fmla="*/ 2078 w 5401"/>
              <a:gd name="T15" fmla="*/ 0 h 5401"/>
              <a:gd name="T16" fmla="*/ 0 w 5401"/>
              <a:gd name="T17" fmla="*/ 2078 h 5401"/>
              <a:gd name="T18" fmla="*/ 2078 w 5401"/>
              <a:gd name="T19" fmla="*/ 4156 h 5401"/>
              <a:gd name="T20" fmla="*/ 2078 w 5401"/>
              <a:gd name="T21" fmla="*/ 606 h 5401"/>
              <a:gd name="T22" fmla="*/ 3551 w 5401"/>
              <a:gd name="T23" fmla="*/ 2078 h 5401"/>
              <a:gd name="T24" fmla="*/ 2078 w 5401"/>
              <a:gd name="T25" fmla="*/ 3551 h 5401"/>
              <a:gd name="T26" fmla="*/ 606 w 5401"/>
              <a:gd name="T27" fmla="*/ 2078 h 5401"/>
              <a:gd name="T28" fmla="*/ 2078 w 5401"/>
              <a:gd name="T29" fmla="*/ 606 h 5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401" h="5401">
                <a:moveTo>
                  <a:pt x="2078" y="4156"/>
                </a:moveTo>
                <a:cubicBezTo>
                  <a:pt x="2393" y="4156"/>
                  <a:pt x="2691" y="4084"/>
                  <a:pt x="2959" y="3957"/>
                </a:cubicBezTo>
                <a:lnTo>
                  <a:pt x="4127" y="5126"/>
                </a:lnTo>
                <a:cubicBezTo>
                  <a:pt x="4403" y="5401"/>
                  <a:pt x="4850" y="5401"/>
                  <a:pt x="5125" y="5126"/>
                </a:cubicBezTo>
                <a:cubicBezTo>
                  <a:pt x="5401" y="4850"/>
                  <a:pt x="5401" y="4403"/>
                  <a:pt x="5125" y="4127"/>
                </a:cubicBezTo>
                <a:lnTo>
                  <a:pt x="3958" y="2959"/>
                </a:lnTo>
                <a:cubicBezTo>
                  <a:pt x="4084" y="2691"/>
                  <a:pt x="4156" y="2393"/>
                  <a:pt x="4156" y="2078"/>
                </a:cubicBezTo>
                <a:cubicBezTo>
                  <a:pt x="4156" y="932"/>
                  <a:pt x="3224" y="0"/>
                  <a:pt x="2078" y="0"/>
                </a:cubicBezTo>
                <a:cubicBezTo>
                  <a:pt x="933" y="0"/>
                  <a:pt x="0" y="932"/>
                  <a:pt x="0" y="2078"/>
                </a:cubicBezTo>
                <a:cubicBezTo>
                  <a:pt x="0" y="3224"/>
                  <a:pt x="933" y="4156"/>
                  <a:pt x="2078" y="4156"/>
                </a:cubicBezTo>
                <a:close/>
                <a:moveTo>
                  <a:pt x="2078" y="606"/>
                </a:moveTo>
                <a:cubicBezTo>
                  <a:pt x="2890" y="606"/>
                  <a:pt x="3551" y="1266"/>
                  <a:pt x="3551" y="2078"/>
                </a:cubicBezTo>
                <a:cubicBezTo>
                  <a:pt x="3551" y="2891"/>
                  <a:pt x="2890" y="3551"/>
                  <a:pt x="2078" y="3551"/>
                </a:cubicBezTo>
                <a:cubicBezTo>
                  <a:pt x="1266" y="3551"/>
                  <a:pt x="606" y="2891"/>
                  <a:pt x="606" y="2078"/>
                </a:cubicBezTo>
                <a:cubicBezTo>
                  <a:pt x="606" y="1266"/>
                  <a:pt x="1266" y="606"/>
                  <a:pt x="2078" y="606"/>
                </a:cubicBezTo>
                <a:close/>
              </a:path>
            </a:pathLst>
          </a:custGeom>
          <a:blipFill dpi="0" rotWithShape="1">
            <a:blip r:embed="rId4">
              <a:alphaModFix amt="89000"/>
              <a:duotone>
                <a:prstClr val="black"/>
                <a:schemeClr val="accent1">
                  <a:lumMod val="40000"/>
                  <a:lumOff val="60000"/>
                  <a:tint val="45000"/>
                  <a:satMod val="400000"/>
                </a:schemeClr>
              </a:duotone>
            </a:blip>
            <a:srcRect/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accent5">
                  <a:lumMod val="60000"/>
                  <a:lumOff val="4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cxnSp>
        <p:nvCxnSpPr>
          <p:cNvPr id="22" name="直接连接符 14">
            <a:extLst>
              <a:ext uri="{FF2B5EF4-FFF2-40B4-BE49-F238E27FC236}">
                <a16:creationId xmlns:a16="http://schemas.microsoft.com/office/drawing/2014/main" id="{3771E20E-182F-4B99-9E32-D2F94200FD5C}"/>
              </a:ext>
            </a:extLst>
          </p:cNvPr>
          <p:cNvCxnSpPr>
            <a:cxnSpLocks/>
          </p:cNvCxnSpPr>
          <p:nvPr/>
        </p:nvCxnSpPr>
        <p:spPr>
          <a:xfrm>
            <a:off x="720312" y="1883232"/>
            <a:ext cx="4150452" cy="0"/>
          </a:xfrm>
          <a:prstGeom prst="line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50" name="Picture 6">
            <a:extLst>
              <a:ext uri="{FF2B5EF4-FFF2-40B4-BE49-F238E27FC236}">
                <a16:creationId xmlns:a16="http://schemas.microsoft.com/office/drawing/2014/main" id="{075110D2-77F2-436D-8E13-D3E027D19E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051" y="2841043"/>
            <a:ext cx="5044667" cy="1948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文本框 16">
            <a:extLst>
              <a:ext uri="{FF2B5EF4-FFF2-40B4-BE49-F238E27FC236}">
                <a16:creationId xmlns:a16="http://schemas.microsoft.com/office/drawing/2014/main" id="{A97B33F8-B529-4C17-95C6-15F0548F52F5}"/>
              </a:ext>
            </a:extLst>
          </p:cNvPr>
          <p:cNvSpPr txBox="1"/>
          <p:nvPr/>
        </p:nvSpPr>
        <p:spPr>
          <a:xfrm>
            <a:off x="2155449" y="5026642"/>
            <a:ext cx="16107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Replication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pic>
        <p:nvPicPr>
          <p:cNvPr id="6152" name="Picture 8">
            <a:extLst>
              <a:ext uri="{FF2B5EF4-FFF2-40B4-BE49-F238E27FC236}">
                <a16:creationId xmlns:a16="http://schemas.microsoft.com/office/drawing/2014/main" id="{0DCC5184-3B08-4125-9AF0-9945D1CD15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642402"/>
            <a:ext cx="5180368" cy="214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文本框 16">
            <a:extLst>
              <a:ext uri="{FF2B5EF4-FFF2-40B4-BE49-F238E27FC236}">
                <a16:creationId xmlns:a16="http://schemas.microsoft.com/office/drawing/2014/main" id="{13434E52-1C01-4EEF-9A5B-96F31C4EC001}"/>
              </a:ext>
            </a:extLst>
          </p:cNvPr>
          <p:cNvSpPr txBox="1"/>
          <p:nvPr/>
        </p:nvSpPr>
        <p:spPr>
          <a:xfrm>
            <a:off x="7998462" y="5026642"/>
            <a:ext cx="20380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Erasure coding</a:t>
            </a:r>
            <a:endParaRPr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5079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>
            <a:extLst>
              <a:ext uri="{FF2B5EF4-FFF2-40B4-BE49-F238E27FC236}">
                <a16:creationId xmlns:a16="http://schemas.microsoft.com/office/drawing/2014/main" id="{A2DB9D89-67F3-4A40-A276-70501E01B71A}"/>
              </a:ext>
            </a:extLst>
          </p:cNvPr>
          <p:cNvSpPr/>
          <p:nvPr/>
        </p:nvSpPr>
        <p:spPr>
          <a:xfrm>
            <a:off x="267621" y="4206303"/>
            <a:ext cx="4138124" cy="22881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1D607AD-D8FA-4AAE-A916-11DEB1C419E9}"/>
              </a:ext>
            </a:extLst>
          </p:cNvPr>
          <p:cNvSpPr/>
          <p:nvPr/>
        </p:nvSpPr>
        <p:spPr>
          <a:xfrm>
            <a:off x="267621" y="1819564"/>
            <a:ext cx="4138124" cy="22881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97160" name="图片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320478" y="0"/>
            <a:ext cx="2783840" cy="941089"/>
          </a:xfrm>
          <a:prstGeom prst="rect">
            <a:avLst/>
          </a:prstGeom>
        </p:spPr>
      </p:pic>
      <p:grpSp>
        <p:nvGrpSpPr>
          <p:cNvPr id="40" name="组合 2"/>
          <p:cNvGrpSpPr/>
          <p:nvPr/>
        </p:nvGrpSpPr>
        <p:grpSpPr>
          <a:xfrm flipH="1">
            <a:off x="-4" y="338203"/>
            <a:ext cx="620110" cy="953739"/>
            <a:chOff x="3054828" y="607481"/>
            <a:chExt cx="474380" cy="1417783"/>
          </a:xfrm>
          <a:gradFill flip="none" rotWithShape="1">
            <a:gsLst>
              <a:gs pos="5000">
                <a:schemeClr val="accent5">
                  <a:lumMod val="75000"/>
                </a:schemeClr>
              </a:gs>
              <a:gs pos="56000">
                <a:schemeClr val="accent5">
                  <a:lumMod val="40000"/>
                  <a:lumOff val="60000"/>
                </a:schemeClr>
              </a:gs>
              <a:gs pos="80000">
                <a:schemeClr val="accent5">
                  <a:lumMod val="20000"/>
                  <a:lumOff val="80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2700000" scaled="1"/>
          </a:gradFill>
        </p:grpSpPr>
        <p:sp>
          <p:nvSpPr>
            <p:cNvPr id="1048620" name="平行四边形 4"/>
            <p:cNvSpPr/>
            <p:nvPr/>
          </p:nvSpPr>
          <p:spPr>
            <a:xfrm rot="5400000" flipH="1" flipV="1">
              <a:off x="2843643" y="1339700"/>
              <a:ext cx="896749" cy="474380"/>
            </a:xfrm>
            <a:custGeom>
              <a:avLst/>
              <a:gdLst>
                <a:gd name="connsiteX0" fmla="*/ 0 w 1515534"/>
                <a:gd name="connsiteY0" fmla="*/ 1540933 h 1540933"/>
                <a:gd name="connsiteX1" fmla="*/ 802218 w 1515534"/>
                <a:gd name="connsiteY1" fmla="*/ 0 h 1540933"/>
                <a:gd name="connsiteX2" fmla="*/ 1515534 w 1515534"/>
                <a:gd name="connsiteY2" fmla="*/ 0 h 1540933"/>
                <a:gd name="connsiteX3" fmla="*/ 713316 w 1515534"/>
                <a:gd name="connsiteY3" fmla="*/ 1540933 h 1540933"/>
                <a:gd name="connsiteX4" fmla="*/ 0 w 1515534"/>
                <a:gd name="connsiteY4" fmla="*/ 1540933 h 1540933"/>
                <a:gd name="connsiteX0" fmla="*/ 0 w 1515534"/>
                <a:gd name="connsiteY0" fmla="*/ 1540933 h 1540936"/>
                <a:gd name="connsiteX1" fmla="*/ 802218 w 1515534"/>
                <a:gd name="connsiteY1" fmla="*/ 0 h 1540936"/>
                <a:gd name="connsiteX2" fmla="*/ 1515534 w 1515534"/>
                <a:gd name="connsiteY2" fmla="*/ 0 h 1540936"/>
                <a:gd name="connsiteX3" fmla="*/ 823386 w 1515534"/>
                <a:gd name="connsiteY3" fmla="*/ 1540936 h 1540936"/>
                <a:gd name="connsiteX4" fmla="*/ 0 w 1515534"/>
                <a:gd name="connsiteY4" fmla="*/ 1540933 h 1540936"/>
                <a:gd name="connsiteX0" fmla="*/ 0 w 1794934"/>
                <a:gd name="connsiteY0" fmla="*/ 1540933 h 1540936"/>
                <a:gd name="connsiteX1" fmla="*/ 802218 w 1794934"/>
                <a:gd name="connsiteY1" fmla="*/ 0 h 1540936"/>
                <a:gd name="connsiteX2" fmla="*/ 1794934 w 1794934"/>
                <a:gd name="connsiteY2" fmla="*/ 609600 h 1540936"/>
                <a:gd name="connsiteX3" fmla="*/ 823386 w 1794934"/>
                <a:gd name="connsiteY3" fmla="*/ 1540936 h 1540936"/>
                <a:gd name="connsiteX4" fmla="*/ 0 w 1794934"/>
                <a:gd name="connsiteY4" fmla="*/ 1540933 h 1540936"/>
                <a:gd name="connsiteX0" fmla="*/ 0 w 1794934"/>
                <a:gd name="connsiteY0" fmla="*/ 931333 h 931336"/>
                <a:gd name="connsiteX1" fmla="*/ 785284 w 1794934"/>
                <a:gd name="connsiteY1" fmla="*/ 42333 h 931336"/>
                <a:gd name="connsiteX2" fmla="*/ 1794934 w 1794934"/>
                <a:gd name="connsiteY2" fmla="*/ 0 h 931336"/>
                <a:gd name="connsiteX3" fmla="*/ 823386 w 1794934"/>
                <a:gd name="connsiteY3" fmla="*/ 931336 h 931336"/>
                <a:gd name="connsiteX4" fmla="*/ 0 w 1794934"/>
                <a:gd name="connsiteY4" fmla="*/ 931333 h 931336"/>
                <a:gd name="connsiteX0" fmla="*/ 0 w 1794934"/>
                <a:gd name="connsiteY0" fmla="*/ 931333 h 931336"/>
                <a:gd name="connsiteX1" fmla="*/ 912284 w 1794934"/>
                <a:gd name="connsiteY1" fmla="*/ 16933 h 931336"/>
                <a:gd name="connsiteX2" fmla="*/ 1794934 w 1794934"/>
                <a:gd name="connsiteY2" fmla="*/ 0 h 931336"/>
                <a:gd name="connsiteX3" fmla="*/ 823386 w 1794934"/>
                <a:gd name="connsiteY3" fmla="*/ 931336 h 931336"/>
                <a:gd name="connsiteX4" fmla="*/ 0 w 1794934"/>
                <a:gd name="connsiteY4" fmla="*/ 931333 h 931336"/>
                <a:gd name="connsiteX0" fmla="*/ 0 w 1778000"/>
                <a:gd name="connsiteY0" fmla="*/ 931333 h 931336"/>
                <a:gd name="connsiteX1" fmla="*/ 895350 w 1778000"/>
                <a:gd name="connsiteY1" fmla="*/ 16933 h 931336"/>
                <a:gd name="connsiteX2" fmla="*/ 1778000 w 1778000"/>
                <a:gd name="connsiteY2" fmla="*/ 0 h 931336"/>
                <a:gd name="connsiteX3" fmla="*/ 806452 w 1778000"/>
                <a:gd name="connsiteY3" fmla="*/ 931336 h 931336"/>
                <a:gd name="connsiteX4" fmla="*/ 0 w 1778000"/>
                <a:gd name="connsiteY4" fmla="*/ 931333 h 931336"/>
                <a:gd name="connsiteX0" fmla="*/ 0 w 1778000"/>
                <a:gd name="connsiteY0" fmla="*/ 905933 h 931336"/>
                <a:gd name="connsiteX1" fmla="*/ 895350 w 1778000"/>
                <a:gd name="connsiteY1" fmla="*/ 16933 h 931336"/>
                <a:gd name="connsiteX2" fmla="*/ 1778000 w 1778000"/>
                <a:gd name="connsiteY2" fmla="*/ 0 h 931336"/>
                <a:gd name="connsiteX3" fmla="*/ 806452 w 1778000"/>
                <a:gd name="connsiteY3" fmla="*/ 931336 h 931336"/>
                <a:gd name="connsiteX4" fmla="*/ 0 w 1778000"/>
                <a:gd name="connsiteY4" fmla="*/ 905933 h 931336"/>
                <a:gd name="connsiteX0" fmla="*/ 0 w 1778000"/>
                <a:gd name="connsiteY0" fmla="*/ 9059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06452 w 1778000"/>
                <a:gd name="connsiteY3" fmla="*/ 931336 h 931336"/>
                <a:gd name="connsiteX4" fmla="*/ 0 w 1778000"/>
                <a:gd name="connsiteY4" fmla="*/ 905933 h 931336"/>
                <a:gd name="connsiteX0" fmla="*/ 0 w 1778000"/>
                <a:gd name="connsiteY0" fmla="*/ 9059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14919 w 1778000"/>
                <a:gd name="connsiteY3" fmla="*/ 931336 h 931336"/>
                <a:gd name="connsiteX4" fmla="*/ 0 w 1778000"/>
                <a:gd name="connsiteY4" fmla="*/ 905933 h 931336"/>
                <a:gd name="connsiteX0" fmla="*/ 0 w 1778000"/>
                <a:gd name="connsiteY0" fmla="*/ 9313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14919 w 1778000"/>
                <a:gd name="connsiteY3" fmla="*/ 931336 h 931336"/>
                <a:gd name="connsiteX4" fmla="*/ 0 w 1778000"/>
                <a:gd name="connsiteY4" fmla="*/ 931333 h 931336"/>
                <a:gd name="connsiteX0" fmla="*/ 0 w 1778000"/>
                <a:gd name="connsiteY0" fmla="*/ 9313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14919 w 1778000"/>
                <a:gd name="connsiteY3" fmla="*/ 931336 h 931336"/>
                <a:gd name="connsiteX4" fmla="*/ 0 w 1778000"/>
                <a:gd name="connsiteY4" fmla="*/ 931333 h 931336"/>
                <a:gd name="connsiteX0" fmla="*/ 0 w 1778000"/>
                <a:gd name="connsiteY0" fmla="*/ 932309 h 932312"/>
                <a:gd name="connsiteX1" fmla="*/ 914403 w 1778000"/>
                <a:gd name="connsiteY1" fmla="*/ 0 h 932312"/>
                <a:gd name="connsiteX2" fmla="*/ 1778000 w 1778000"/>
                <a:gd name="connsiteY2" fmla="*/ 976 h 932312"/>
                <a:gd name="connsiteX3" fmla="*/ 814919 w 1778000"/>
                <a:gd name="connsiteY3" fmla="*/ 932312 h 932312"/>
                <a:gd name="connsiteX4" fmla="*/ 0 w 1778000"/>
                <a:gd name="connsiteY4" fmla="*/ 932309 h 932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78000" h="932312">
                  <a:moveTo>
                    <a:pt x="0" y="932309"/>
                  </a:moveTo>
                  <a:cubicBezTo>
                    <a:pt x="298450" y="616221"/>
                    <a:pt x="615953" y="307622"/>
                    <a:pt x="914403" y="0"/>
                  </a:cubicBezTo>
                  <a:lnTo>
                    <a:pt x="1778000" y="976"/>
                  </a:lnTo>
                  <a:lnTo>
                    <a:pt x="814919" y="932312"/>
                  </a:lnTo>
                  <a:lnTo>
                    <a:pt x="0" y="93230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48621" name="平行四边形 4"/>
            <p:cNvSpPr/>
            <p:nvPr/>
          </p:nvSpPr>
          <p:spPr>
            <a:xfrm rot="16200000" flipV="1">
              <a:off x="2811287" y="851023"/>
              <a:ext cx="960966" cy="473881"/>
            </a:xfrm>
            <a:custGeom>
              <a:avLst/>
              <a:gdLst>
                <a:gd name="connsiteX0" fmla="*/ 0 w 1515534"/>
                <a:gd name="connsiteY0" fmla="*/ 1540933 h 1540933"/>
                <a:gd name="connsiteX1" fmla="*/ 802218 w 1515534"/>
                <a:gd name="connsiteY1" fmla="*/ 0 h 1540933"/>
                <a:gd name="connsiteX2" fmla="*/ 1515534 w 1515534"/>
                <a:gd name="connsiteY2" fmla="*/ 0 h 1540933"/>
                <a:gd name="connsiteX3" fmla="*/ 713316 w 1515534"/>
                <a:gd name="connsiteY3" fmla="*/ 1540933 h 1540933"/>
                <a:gd name="connsiteX4" fmla="*/ 0 w 1515534"/>
                <a:gd name="connsiteY4" fmla="*/ 1540933 h 1540933"/>
                <a:gd name="connsiteX0" fmla="*/ 0 w 1515534"/>
                <a:gd name="connsiteY0" fmla="*/ 1540933 h 1540936"/>
                <a:gd name="connsiteX1" fmla="*/ 802218 w 1515534"/>
                <a:gd name="connsiteY1" fmla="*/ 0 h 1540936"/>
                <a:gd name="connsiteX2" fmla="*/ 1515534 w 1515534"/>
                <a:gd name="connsiteY2" fmla="*/ 0 h 1540936"/>
                <a:gd name="connsiteX3" fmla="*/ 823386 w 1515534"/>
                <a:gd name="connsiteY3" fmla="*/ 1540936 h 1540936"/>
                <a:gd name="connsiteX4" fmla="*/ 0 w 1515534"/>
                <a:gd name="connsiteY4" fmla="*/ 1540933 h 1540936"/>
                <a:gd name="connsiteX0" fmla="*/ 0 w 1794934"/>
                <a:gd name="connsiteY0" fmla="*/ 1540933 h 1540936"/>
                <a:gd name="connsiteX1" fmla="*/ 802218 w 1794934"/>
                <a:gd name="connsiteY1" fmla="*/ 0 h 1540936"/>
                <a:gd name="connsiteX2" fmla="*/ 1794934 w 1794934"/>
                <a:gd name="connsiteY2" fmla="*/ 609600 h 1540936"/>
                <a:gd name="connsiteX3" fmla="*/ 823386 w 1794934"/>
                <a:gd name="connsiteY3" fmla="*/ 1540936 h 1540936"/>
                <a:gd name="connsiteX4" fmla="*/ 0 w 1794934"/>
                <a:gd name="connsiteY4" fmla="*/ 1540933 h 1540936"/>
                <a:gd name="connsiteX0" fmla="*/ 0 w 1794934"/>
                <a:gd name="connsiteY0" fmla="*/ 931333 h 931336"/>
                <a:gd name="connsiteX1" fmla="*/ 785284 w 1794934"/>
                <a:gd name="connsiteY1" fmla="*/ 42333 h 931336"/>
                <a:gd name="connsiteX2" fmla="*/ 1794934 w 1794934"/>
                <a:gd name="connsiteY2" fmla="*/ 0 h 931336"/>
                <a:gd name="connsiteX3" fmla="*/ 823386 w 1794934"/>
                <a:gd name="connsiteY3" fmla="*/ 931336 h 931336"/>
                <a:gd name="connsiteX4" fmla="*/ 0 w 1794934"/>
                <a:gd name="connsiteY4" fmla="*/ 931333 h 931336"/>
                <a:gd name="connsiteX0" fmla="*/ 0 w 1794934"/>
                <a:gd name="connsiteY0" fmla="*/ 931333 h 931336"/>
                <a:gd name="connsiteX1" fmla="*/ 912284 w 1794934"/>
                <a:gd name="connsiteY1" fmla="*/ 16933 h 931336"/>
                <a:gd name="connsiteX2" fmla="*/ 1794934 w 1794934"/>
                <a:gd name="connsiteY2" fmla="*/ 0 h 931336"/>
                <a:gd name="connsiteX3" fmla="*/ 823386 w 1794934"/>
                <a:gd name="connsiteY3" fmla="*/ 931336 h 931336"/>
                <a:gd name="connsiteX4" fmla="*/ 0 w 1794934"/>
                <a:gd name="connsiteY4" fmla="*/ 931333 h 931336"/>
                <a:gd name="connsiteX0" fmla="*/ 0 w 1778000"/>
                <a:gd name="connsiteY0" fmla="*/ 931333 h 931336"/>
                <a:gd name="connsiteX1" fmla="*/ 895350 w 1778000"/>
                <a:gd name="connsiteY1" fmla="*/ 16933 h 931336"/>
                <a:gd name="connsiteX2" fmla="*/ 1778000 w 1778000"/>
                <a:gd name="connsiteY2" fmla="*/ 0 h 931336"/>
                <a:gd name="connsiteX3" fmla="*/ 806452 w 1778000"/>
                <a:gd name="connsiteY3" fmla="*/ 931336 h 931336"/>
                <a:gd name="connsiteX4" fmla="*/ 0 w 1778000"/>
                <a:gd name="connsiteY4" fmla="*/ 931333 h 931336"/>
                <a:gd name="connsiteX0" fmla="*/ 0 w 1778000"/>
                <a:gd name="connsiteY0" fmla="*/ 905933 h 931336"/>
                <a:gd name="connsiteX1" fmla="*/ 895350 w 1778000"/>
                <a:gd name="connsiteY1" fmla="*/ 16933 h 931336"/>
                <a:gd name="connsiteX2" fmla="*/ 1778000 w 1778000"/>
                <a:gd name="connsiteY2" fmla="*/ 0 h 931336"/>
                <a:gd name="connsiteX3" fmla="*/ 806452 w 1778000"/>
                <a:gd name="connsiteY3" fmla="*/ 931336 h 931336"/>
                <a:gd name="connsiteX4" fmla="*/ 0 w 1778000"/>
                <a:gd name="connsiteY4" fmla="*/ 905933 h 931336"/>
                <a:gd name="connsiteX0" fmla="*/ 0 w 1778000"/>
                <a:gd name="connsiteY0" fmla="*/ 9059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06452 w 1778000"/>
                <a:gd name="connsiteY3" fmla="*/ 931336 h 931336"/>
                <a:gd name="connsiteX4" fmla="*/ 0 w 1778000"/>
                <a:gd name="connsiteY4" fmla="*/ 905933 h 931336"/>
                <a:gd name="connsiteX0" fmla="*/ 0 w 1778000"/>
                <a:gd name="connsiteY0" fmla="*/ 9059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14919 w 1778000"/>
                <a:gd name="connsiteY3" fmla="*/ 931336 h 931336"/>
                <a:gd name="connsiteX4" fmla="*/ 0 w 1778000"/>
                <a:gd name="connsiteY4" fmla="*/ 905933 h 931336"/>
                <a:gd name="connsiteX0" fmla="*/ 0 w 1778000"/>
                <a:gd name="connsiteY0" fmla="*/ 9313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14919 w 1778000"/>
                <a:gd name="connsiteY3" fmla="*/ 931336 h 931336"/>
                <a:gd name="connsiteX4" fmla="*/ 0 w 1778000"/>
                <a:gd name="connsiteY4" fmla="*/ 931333 h 931336"/>
                <a:gd name="connsiteX0" fmla="*/ 0 w 1778000"/>
                <a:gd name="connsiteY0" fmla="*/ 9313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14919 w 1778000"/>
                <a:gd name="connsiteY3" fmla="*/ 931336 h 931336"/>
                <a:gd name="connsiteX4" fmla="*/ 0 w 1778000"/>
                <a:gd name="connsiteY4" fmla="*/ 931333 h 931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78000" h="931336">
                  <a:moveTo>
                    <a:pt x="0" y="931333"/>
                  </a:moveTo>
                  <a:cubicBezTo>
                    <a:pt x="298450" y="615245"/>
                    <a:pt x="596900" y="316088"/>
                    <a:pt x="895350" y="8466"/>
                  </a:cubicBezTo>
                  <a:lnTo>
                    <a:pt x="1778000" y="0"/>
                  </a:lnTo>
                  <a:lnTo>
                    <a:pt x="814919" y="931336"/>
                  </a:lnTo>
                  <a:lnTo>
                    <a:pt x="0" y="931333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3145732" name="直接连接符 7"/>
          <p:cNvCxnSpPr>
            <a:cxnSpLocks/>
          </p:cNvCxnSpPr>
          <p:nvPr/>
        </p:nvCxnSpPr>
        <p:spPr>
          <a:xfrm>
            <a:off x="620106" y="976757"/>
            <a:ext cx="11371262" cy="0"/>
          </a:xfrm>
          <a:prstGeom prst="line">
            <a:avLst/>
          </a:prstGeom>
          <a:ln>
            <a:solidFill>
              <a:srgbClr val="5B7899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48622" name="文本框 11"/>
          <p:cNvSpPr txBox="1"/>
          <p:nvPr/>
        </p:nvSpPr>
        <p:spPr>
          <a:xfrm>
            <a:off x="720312" y="522977"/>
            <a:ext cx="60939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30557F"/>
                </a:solidFill>
                <a:latin typeface="华光标题宋_CNKI" panose="02000500000000000000" pitchFamily="2" charset="-122"/>
                <a:ea typeface="华光标题宋_CNKI" panose="02000500000000000000" pitchFamily="2" charset="-122"/>
              </a:rPr>
              <a:t>Erasure Coding</a:t>
            </a:r>
            <a:endParaRPr lang="zh-CN" altLang="en-US" sz="2400" dirty="0">
              <a:solidFill>
                <a:srgbClr val="30557F"/>
              </a:solidFill>
              <a:latin typeface="华光标题宋_CNKI" panose="02000500000000000000" pitchFamily="2" charset="-122"/>
              <a:ea typeface="华光标题宋_CNKI" panose="02000500000000000000" pitchFamily="2" charset="-122"/>
            </a:endParaRPr>
          </a:p>
        </p:txBody>
      </p:sp>
      <p:sp>
        <p:nvSpPr>
          <p:cNvPr id="1048623" name="文本框 16"/>
          <p:cNvSpPr txBox="1"/>
          <p:nvPr/>
        </p:nvSpPr>
        <p:spPr>
          <a:xfrm>
            <a:off x="620104" y="1212119"/>
            <a:ext cx="143960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325885"/>
                </a:solidFill>
                <a:latin typeface="Consolas" panose="020B0609020204030204" pitchFamily="49" charset="0"/>
              </a:rPr>
              <a:t>Repair</a:t>
            </a:r>
            <a:endParaRPr lang="zh-CN" altLang="en-US" sz="2800" dirty="0">
              <a:solidFill>
                <a:srgbClr val="325885"/>
              </a:solidFill>
              <a:latin typeface="Consolas" panose="020B0609020204030204" pitchFamily="49" charset="0"/>
            </a:endParaRPr>
          </a:p>
        </p:txBody>
      </p:sp>
      <p:cxnSp>
        <p:nvCxnSpPr>
          <p:cNvPr id="3145733" name="直接连接符 14"/>
          <p:cNvCxnSpPr>
            <a:cxnSpLocks/>
          </p:cNvCxnSpPr>
          <p:nvPr/>
        </p:nvCxnSpPr>
        <p:spPr>
          <a:xfrm flipV="1">
            <a:off x="720313" y="1650137"/>
            <a:ext cx="1339396" cy="15927"/>
          </a:xfrm>
          <a:prstGeom prst="line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626" name="observation-tool_18366"/>
          <p:cNvSpPr>
            <a:spLocks noChangeAspect="1"/>
          </p:cNvSpPr>
          <p:nvPr/>
        </p:nvSpPr>
        <p:spPr bwMode="auto">
          <a:xfrm flipH="1">
            <a:off x="267621" y="1298178"/>
            <a:ext cx="352483" cy="351959"/>
          </a:xfrm>
          <a:custGeom>
            <a:avLst/>
            <a:gdLst>
              <a:gd name="T0" fmla="*/ 2078 w 5401"/>
              <a:gd name="T1" fmla="*/ 4156 h 5401"/>
              <a:gd name="T2" fmla="*/ 2959 w 5401"/>
              <a:gd name="T3" fmla="*/ 3957 h 5401"/>
              <a:gd name="T4" fmla="*/ 4127 w 5401"/>
              <a:gd name="T5" fmla="*/ 5126 h 5401"/>
              <a:gd name="T6" fmla="*/ 5125 w 5401"/>
              <a:gd name="T7" fmla="*/ 5126 h 5401"/>
              <a:gd name="T8" fmla="*/ 5125 w 5401"/>
              <a:gd name="T9" fmla="*/ 4127 h 5401"/>
              <a:gd name="T10" fmla="*/ 3958 w 5401"/>
              <a:gd name="T11" fmla="*/ 2959 h 5401"/>
              <a:gd name="T12" fmla="*/ 4156 w 5401"/>
              <a:gd name="T13" fmla="*/ 2078 h 5401"/>
              <a:gd name="T14" fmla="*/ 2078 w 5401"/>
              <a:gd name="T15" fmla="*/ 0 h 5401"/>
              <a:gd name="T16" fmla="*/ 0 w 5401"/>
              <a:gd name="T17" fmla="*/ 2078 h 5401"/>
              <a:gd name="T18" fmla="*/ 2078 w 5401"/>
              <a:gd name="T19" fmla="*/ 4156 h 5401"/>
              <a:gd name="T20" fmla="*/ 2078 w 5401"/>
              <a:gd name="T21" fmla="*/ 606 h 5401"/>
              <a:gd name="T22" fmla="*/ 3551 w 5401"/>
              <a:gd name="T23" fmla="*/ 2078 h 5401"/>
              <a:gd name="T24" fmla="*/ 2078 w 5401"/>
              <a:gd name="T25" fmla="*/ 3551 h 5401"/>
              <a:gd name="T26" fmla="*/ 606 w 5401"/>
              <a:gd name="T27" fmla="*/ 2078 h 5401"/>
              <a:gd name="T28" fmla="*/ 2078 w 5401"/>
              <a:gd name="T29" fmla="*/ 606 h 5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401" h="5401">
                <a:moveTo>
                  <a:pt x="2078" y="4156"/>
                </a:moveTo>
                <a:cubicBezTo>
                  <a:pt x="2393" y="4156"/>
                  <a:pt x="2691" y="4084"/>
                  <a:pt x="2959" y="3957"/>
                </a:cubicBezTo>
                <a:lnTo>
                  <a:pt x="4127" y="5126"/>
                </a:lnTo>
                <a:cubicBezTo>
                  <a:pt x="4403" y="5401"/>
                  <a:pt x="4850" y="5401"/>
                  <a:pt x="5125" y="5126"/>
                </a:cubicBezTo>
                <a:cubicBezTo>
                  <a:pt x="5401" y="4850"/>
                  <a:pt x="5401" y="4403"/>
                  <a:pt x="5125" y="4127"/>
                </a:cubicBezTo>
                <a:lnTo>
                  <a:pt x="3958" y="2959"/>
                </a:lnTo>
                <a:cubicBezTo>
                  <a:pt x="4084" y="2691"/>
                  <a:pt x="4156" y="2393"/>
                  <a:pt x="4156" y="2078"/>
                </a:cubicBezTo>
                <a:cubicBezTo>
                  <a:pt x="4156" y="932"/>
                  <a:pt x="3224" y="0"/>
                  <a:pt x="2078" y="0"/>
                </a:cubicBezTo>
                <a:cubicBezTo>
                  <a:pt x="933" y="0"/>
                  <a:pt x="0" y="932"/>
                  <a:pt x="0" y="2078"/>
                </a:cubicBezTo>
                <a:cubicBezTo>
                  <a:pt x="0" y="3224"/>
                  <a:pt x="933" y="4156"/>
                  <a:pt x="2078" y="4156"/>
                </a:cubicBezTo>
                <a:close/>
                <a:moveTo>
                  <a:pt x="2078" y="606"/>
                </a:moveTo>
                <a:cubicBezTo>
                  <a:pt x="2890" y="606"/>
                  <a:pt x="3551" y="1266"/>
                  <a:pt x="3551" y="2078"/>
                </a:cubicBezTo>
                <a:cubicBezTo>
                  <a:pt x="3551" y="2891"/>
                  <a:pt x="2890" y="3551"/>
                  <a:pt x="2078" y="3551"/>
                </a:cubicBezTo>
                <a:cubicBezTo>
                  <a:pt x="1266" y="3551"/>
                  <a:pt x="606" y="2891"/>
                  <a:pt x="606" y="2078"/>
                </a:cubicBezTo>
                <a:cubicBezTo>
                  <a:pt x="606" y="1266"/>
                  <a:pt x="1266" y="606"/>
                  <a:pt x="2078" y="606"/>
                </a:cubicBezTo>
                <a:close/>
              </a:path>
            </a:pathLst>
          </a:custGeom>
          <a:blipFill dpi="0" rotWithShape="1">
            <a:blip r:embed="rId4">
              <a:alphaModFix amt="89000"/>
              <a:duotone>
                <a:prstClr val="black"/>
                <a:schemeClr val="accent1">
                  <a:lumMod val="40000"/>
                  <a:lumOff val="60000"/>
                  <a:tint val="45000"/>
                  <a:satMod val="400000"/>
                </a:schemeClr>
              </a:duotone>
            </a:blip>
            <a:srcRect/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accent5">
                  <a:lumMod val="60000"/>
                  <a:lumOff val="4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2B247FBC-0F5A-4EB7-AF11-5D3599DD11A8}"/>
              </a:ext>
            </a:extLst>
          </p:cNvPr>
          <p:cNvSpPr txBox="1"/>
          <p:nvPr/>
        </p:nvSpPr>
        <p:spPr>
          <a:xfrm>
            <a:off x="4854070" y="1771152"/>
            <a:ext cx="66129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</a:rPr>
              <a:t>1. constructing new theoretical erasure codes with provably reduced repair traffic (e.g., Locally Repairable Codes ,Rotated RS codes, and regenerating codes); </a:t>
            </a:r>
            <a:endParaRPr lang="zh-CN" altLang="en-US" dirty="0"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E724736-BAC2-4EC9-ABBC-6BD4AD1237FB}"/>
              </a:ext>
            </a:extLst>
          </p:cNvPr>
          <p:cNvSpPr txBox="1"/>
          <p:nvPr/>
        </p:nvSpPr>
        <p:spPr>
          <a:xfrm>
            <a:off x="4854070" y="3782611"/>
            <a:ext cx="7250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</a:rPr>
              <a:t>2. designing efficient repair algorithms to parallelize the repair; </a:t>
            </a:r>
            <a:endParaRPr lang="zh-CN" altLang="en-US" dirty="0"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344D97E-1A0E-4B97-BDB2-50DDD0B29832}"/>
              </a:ext>
            </a:extLst>
          </p:cNvPr>
          <p:cNvSpPr txBox="1"/>
          <p:nvPr/>
        </p:nvSpPr>
        <p:spPr>
          <a:xfrm>
            <a:off x="4854070" y="5633563"/>
            <a:ext cx="66129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</a:rPr>
              <a:t>3. utilizing machine-learning based prediction techniques to proactively restore the data with the repair algorithms before failure occurrence.</a:t>
            </a:r>
            <a:endParaRPr lang="zh-CN" altLang="en-US" dirty="0"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BA3AEEF3-5075-45BD-A068-59D99CBD7DC5}"/>
                  </a:ext>
                </a:extLst>
              </p:cNvPr>
              <p:cNvSpPr txBox="1"/>
              <p:nvPr/>
            </p:nvSpPr>
            <p:spPr>
              <a:xfrm>
                <a:off x="-819429" y="2301060"/>
                <a:ext cx="6100916" cy="170130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zh-CN" alt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plcHide m:val="on"/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zh-CN" altLang="en-US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zh-CN" altLang="en-US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zh-CN" altLang="en-US" i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plcHide m:val="on"/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zh-CN" altLang="en-US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zh-CN" altLang="en-US" i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zh-CN" altLang="en-US" i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plcHide m:val="on"/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zh-CN" altLang="en-US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zh-CN" altLang="en-US" i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zh-CN" altLang="en-US" i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plcHide m:val="on"/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zh-CN" altLang="en-US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zh-CN" altLang="en-US" i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zh-CN" altLang="en-US" i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zh-CN" alt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plcHide m:val="on"/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zh-CN" altLang="en-US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zh-CN" altLang="en-US" i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zh-CN" altLang="en-US" i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plcHide m:val="on"/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zh-CN" altLang="en-US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zh-CN" altLang="en-US" i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zh-CN" altLang="en-US" i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plcHide m:val="on"/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zh-CN" altLang="en-US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zh-CN" altLang="en-US" i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zh-CN" altLang="en-US" i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plcHide m:val="on"/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zh-CN" altLang="en-US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zh-CN" altLang="en-US" i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zh-CN" altLang="en-US" i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zh-CN" alt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zh-CN" altLang="en-US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zh-CN" altLang="en-US" i="0">
                                              <a:latin typeface="Cambria Math" panose="02040503050406030204" pitchFamily="18" charset="0"/>
                                            </a:rPr>
                                            <m:t>11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zh-CN" altLang="en-US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zh-CN" altLang="en-US" i="0">
                                              <a:latin typeface="Cambria Math" panose="02040503050406030204" pitchFamily="18" charset="0"/>
                                            </a:rPr>
                                            <m:t>12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zh-CN" altLang="en-US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zh-CN" altLang="en-US" i="0">
                                              <a:latin typeface="Cambria Math" panose="02040503050406030204" pitchFamily="18" charset="0"/>
                                            </a:rPr>
                                            <m:t>21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zh-CN" altLang="en-US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zh-CN" altLang="en-US" i="0">
                                              <a:latin typeface="Cambria Math" panose="02040503050406030204" pitchFamily="18" charset="0"/>
                                            </a:rPr>
                                            <m:t>22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zh-CN" alt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zh-CN" altLang="en-US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zh-CN" altLang="en-US" i="0">
                                              <a:latin typeface="Cambria Math" panose="02040503050406030204" pitchFamily="18" charset="0"/>
                                            </a:rPr>
                                            <m:t>13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zh-CN" altLang="en-US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zh-CN" altLang="en-US" i="0">
                                              <a:latin typeface="Cambria Math" panose="02040503050406030204" pitchFamily="18" charset="0"/>
                                            </a:rPr>
                                            <m:t>14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zh-CN" altLang="en-US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zh-CN" altLang="en-US" i="0">
                                              <a:latin typeface="Cambria Math" panose="02040503050406030204" pitchFamily="18" charset="0"/>
                                            </a:rPr>
                                            <m:t>23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zh-CN" altLang="en-US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zh-CN" altLang="en-US" i="0">
                                              <a:latin typeface="Cambria Math" panose="02040503050406030204" pitchFamily="18" charset="0"/>
                                            </a:rPr>
                                            <m:t>24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zh-CN" altLang="en-US" i="0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zh-CN" alt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zh-CN" altLang="en-US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e>
                                        <m:sub>
                                          <m:r>
                                            <a:rPr lang="zh-CN" altLang="en-US" i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zh-CN" altLang="en-US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e>
                                        <m:sub>
                                          <m:r>
                                            <a:rPr lang="zh-CN" altLang="en-US" i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zh-CN" alt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zh-CN" altLang="en-US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e>
                                        <m:sub>
                                          <m:r>
                                            <a:rPr lang="zh-CN" altLang="en-US" i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zh-CN" altLang="en-US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e>
                                        <m:sub>
                                          <m:r>
                                            <a:rPr lang="zh-CN" altLang="en-US" i="0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zh-CN" alt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zh-CN" altLang="en-US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e>
                                        <m:sub>
                                          <m:r>
                                            <a:rPr lang="zh-CN" altLang="en-US" i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zh-CN" altLang="en-US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e>
                                        <m:sub>
                                          <m:r>
                                            <a:rPr lang="zh-CN" altLang="en-US" i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zh-CN" altLang="en-US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e>
                                        <m:sub>
                                          <m:r>
                                            <a:rPr lang="zh-CN" altLang="en-US" i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zh-CN" alt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zh-CN" altLang="en-US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e>
                                        <m:sub>
                                          <m:r>
                                            <a:rPr lang="zh-CN" altLang="en-US" i="0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zh-CN" altLang="en-US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zh-CN" altLang="en-US" i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zh-CN" altLang="en-US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zh-CN" altLang="en-US" i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BA3AEEF3-5075-45BD-A068-59D99CBD7D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19429" y="2301060"/>
                <a:ext cx="6100916" cy="17013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84EC391B-2261-4DD9-9C8F-ADDFBD08CB13}"/>
                  </a:ext>
                </a:extLst>
              </p:cNvPr>
              <p:cNvSpPr txBox="1"/>
              <p:nvPr/>
            </p:nvSpPr>
            <p:spPr>
              <a:xfrm>
                <a:off x="-819429" y="4966518"/>
                <a:ext cx="6169742" cy="11866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zh-CN" alt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zh-CN" altLang="en-US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e>
                                        <m:sub>
                                          <m:r>
                                            <a:rPr lang="zh-CN" altLang="en-US" i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zh-CN" altLang="en-US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e>
                                        <m:sub>
                                          <m:r>
                                            <a:rPr lang="zh-CN" altLang="en-US" i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zh-CN" alt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zh-CN" altLang="en-US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e>
                                        <m:sub>
                                          <m:r>
                                            <a:rPr lang="zh-CN" altLang="en-US" i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zh-CN" altLang="en-US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e>
                                        <m:sub>
                                          <m:r>
                                            <a:rPr lang="zh-CN" altLang="en-US" i="0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plcHide m:val="on"/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zh-CN" altLang="en-US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zh-CN" altLang="en-US" i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lang="zh-CN" altLang="en-US" i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zh-CN" altLang="en-US" i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zh-CN" altLang="en-US" i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zh-CN" altLang="en-US" i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zh-CN" altLang="en-US" i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plcHide m:val="on"/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zh-CN" altLang="en-US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zh-CN" altLang="en-US" i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zh-CN" altLang="en-US" i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zh-CN" altLang="en-US" i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zh-CN" altLang="en-US" i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zh-CN" altLang="en-US" i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zh-CN" altLang="en-US" i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plcHide m:val="on"/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zh-CN" altLang="en-US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zh-CN" altLang="en-US" i="1">
                                                  <a:solidFill>
                                                    <a:srgbClr val="836967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zh-CN" altLang="en-US" i="0">
                                                  <a:latin typeface="Cambria Math" panose="02040503050406030204" pitchFamily="18" charset="0"/>
                                                </a:rPr>
                                                <m:t>11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zh-CN" altLang="en-US" i="1">
                                                  <a:solidFill>
                                                    <a:srgbClr val="836967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zh-CN" altLang="en-US" i="0">
                                                  <a:latin typeface="Cambria Math" panose="02040503050406030204" pitchFamily="18" charset="0"/>
                                                </a:rPr>
                                                <m:t>12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plcHide m:val="on"/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zh-CN" altLang="en-US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zh-CN" altLang="en-US" i="1">
                                                  <a:solidFill>
                                                    <a:srgbClr val="836967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zh-CN" altLang="en-US" i="0">
                                                  <a:latin typeface="Cambria Math" panose="02040503050406030204" pitchFamily="18" charset="0"/>
                                                </a:rPr>
                                                <m:t>13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zh-CN" altLang="en-US" i="1">
                                                  <a:solidFill>
                                                    <a:srgbClr val="836967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zh-CN" altLang="en-US" i="0">
                                                  <a:latin typeface="Cambria Math" panose="02040503050406030204" pitchFamily="18" charset="0"/>
                                                </a:rPr>
                                                <m:t>14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zh-CN" altLang="en-US" i="0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zh-CN" alt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zh-CN" altLang="en-US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e>
                                        <m:sub>
                                          <m:r>
                                            <a:rPr lang="zh-CN" altLang="en-US" i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zh-CN" altLang="en-US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e>
                                        <m:sub>
                                          <m:r>
                                            <a:rPr lang="zh-CN" altLang="en-US" i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zh-CN" alt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zh-CN" altLang="en-US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e>
                                        <m:sub>
                                          <m:r>
                                            <a:rPr lang="zh-CN" altLang="en-US" i="0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zh-CN" altLang="en-US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zh-CN" altLang="en-US" i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84EC391B-2261-4DD9-9C8F-ADDFBD08CB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19429" y="4966518"/>
                <a:ext cx="6169742" cy="118660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矩形 1">
            <a:extLst>
              <a:ext uri="{FF2B5EF4-FFF2-40B4-BE49-F238E27FC236}">
                <a16:creationId xmlns:a16="http://schemas.microsoft.com/office/drawing/2014/main" id="{095A2A86-D14C-4092-8366-15033A93BEFE}"/>
              </a:ext>
            </a:extLst>
          </p:cNvPr>
          <p:cNvSpPr/>
          <p:nvPr/>
        </p:nvSpPr>
        <p:spPr>
          <a:xfrm>
            <a:off x="1686597" y="1905674"/>
            <a:ext cx="11576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encoding</a:t>
            </a:r>
            <a:endParaRPr lang="zh-CN" altLang="en-US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2271535-56B7-45C0-A671-5E31D986DE37}"/>
              </a:ext>
            </a:extLst>
          </p:cNvPr>
          <p:cNvSpPr/>
          <p:nvPr/>
        </p:nvSpPr>
        <p:spPr>
          <a:xfrm>
            <a:off x="952613" y="4311557"/>
            <a:ext cx="29562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decoding, D</a:t>
            </a:r>
            <a:r>
              <a:rPr lang="en-US" altLang="zh-CN" b="1" baseline="-25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</a:t>
            </a:r>
            <a:r>
              <a:rPr lang="en-US" altLang="zh-CN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and P</a:t>
            </a:r>
            <a:r>
              <a:rPr lang="en-US" altLang="zh-CN" b="1" baseline="-25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</a:t>
            </a:r>
            <a:r>
              <a:rPr lang="en-US" altLang="zh-CN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failed</a:t>
            </a:r>
            <a:endParaRPr lang="zh-CN" altLang="en-US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8" name="文本框 16">
            <a:extLst>
              <a:ext uri="{FF2B5EF4-FFF2-40B4-BE49-F238E27FC236}">
                <a16:creationId xmlns:a16="http://schemas.microsoft.com/office/drawing/2014/main" id="{74467D9E-F60C-4693-8459-CEB6CF1AA79A}"/>
              </a:ext>
            </a:extLst>
          </p:cNvPr>
          <p:cNvSpPr txBox="1"/>
          <p:nvPr/>
        </p:nvSpPr>
        <p:spPr>
          <a:xfrm>
            <a:off x="5478961" y="1112345"/>
            <a:ext cx="367018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325885"/>
                </a:solidFill>
                <a:latin typeface="Consolas" panose="020B0609020204030204" pitchFamily="49" charset="0"/>
              </a:rPr>
              <a:t>Existing studies</a:t>
            </a:r>
            <a:endParaRPr lang="zh-CN" altLang="en-US" sz="2800" dirty="0">
              <a:solidFill>
                <a:srgbClr val="325885"/>
              </a:solidFill>
              <a:latin typeface="Consolas" panose="020B0609020204030204" pitchFamily="49" charset="0"/>
            </a:endParaRPr>
          </a:p>
        </p:txBody>
      </p:sp>
      <p:cxnSp>
        <p:nvCxnSpPr>
          <p:cNvPr id="20" name="直接连接符 14">
            <a:extLst>
              <a:ext uri="{FF2B5EF4-FFF2-40B4-BE49-F238E27FC236}">
                <a16:creationId xmlns:a16="http://schemas.microsoft.com/office/drawing/2014/main" id="{0BB0DA4E-1BA9-4886-BE01-BC2C19AC81AA}"/>
              </a:ext>
            </a:extLst>
          </p:cNvPr>
          <p:cNvCxnSpPr>
            <a:cxnSpLocks/>
          </p:cNvCxnSpPr>
          <p:nvPr/>
        </p:nvCxnSpPr>
        <p:spPr>
          <a:xfrm flipV="1">
            <a:off x="5569887" y="1619637"/>
            <a:ext cx="3219983" cy="15928"/>
          </a:xfrm>
          <a:prstGeom prst="line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bservation-tool_18366">
            <a:extLst>
              <a:ext uri="{FF2B5EF4-FFF2-40B4-BE49-F238E27FC236}">
                <a16:creationId xmlns:a16="http://schemas.microsoft.com/office/drawing/2014/main" id="{D0E4592E-992B-4302-88A9-528A77C02E16}"/>
              </a:ext>
            </a:extLst>
          </p:cNvPr>
          <p:cNvSpPr>
            <a:spLocks noChangeAspect="1"/>
          </p:cNvSpPr>
          <p:nvPr/>
        </p:nvSpPr>
        <p:spPr bwMode="auto">
          <a:xfrm flipH="1">
            <a:off x="5126478" y="1198404"/>
            <a:ext cx="352483" cy="351959"/>
          </a:xfrm>
          <a:custGeom>
            <a:avLst/>
            <a:gdLst>
              <a:gd name="T0" fmla="*/ 2078 w 5401"/>
              <a:gd name="T1" fmla="*/ 4156 h 5401"/>
              <a:gd name="T2" fmla="*/ 2959 w 5401"/>
              <a:gd name="T3" fmla="*/ 3957 h 5401"/>
              <a:gd name="T4" fmla="*/ 4127 w 5401"/>
              <a:gd name="T5" fmla="*/ 5126 h 5401"/>
              <a:gd name="T6" fmla="*/ 5125 w 5401"/>
              <a:gd name="T7" fmla="*/ 5126 h 5401"/>
              <a:gd name="T8" fmla="*/ 5125 w 5401"/>
              <a:gd name="T9" fmla="*/ 4127 h 5401"/>
              <a:gd name="T10" fmla="*/ 3958 w 5401"/>
              <a:gd name="T11" fmla="*/ 2959 h 5401"/>
              <a:gd name="T12" fmla="*/ 4156 w 5401"/>
              <a:gd name="T13" fmla="*/ 2078 h 5401"/>
              <a:gd name="T14" fmla="*/ 2078 w 5401"/>
              <a:gd name="T15" fmla="*/ 0 h 5401"/>
              <a:gd name="T16" fmla="*/ 0 w 5401"/>
              <a:gd name="T17" fmla="*/ 2078 h 5401"/>
              <a:gd name="T18" fmla="*/ 2078 w 5401"/>
              <a:gd name="T19" fmla="*/ 4156 h 5401"/>
              <a:gd name="T20" fmla="*/ 2078 w 5401"/>
              <a:gd name="T21" fmla="*/ 606 h 5401"/>
              <a:gd name="T22" fmla="*/ 3551 w 5401"/>
              <a:gd name="T23" fmla="*/ 2078 h 5401"/>
              <a:gd name="T24" fmla="*/ 2078 w 5401"/>
              <a:gd name="T25" fmla="*/ 3551 h 5401"/>
              <a:gd name="T26" fmla="*/ 606 w 5401"/>
              <a:gd name="T27" fmla="*/ 2078 h 5401"/>
              <a:gd name="T28" fmla="*/ 2078 w 5401"/>
              <a:gd name="T29" fmla="*/ 606 h 5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401" h="5401">
                <a:moveTo>
                  <a:pt x="2078" y="4156"/>
                </a:moveTo>
                <a:cubicBezTo>
                  <a:pt x="2393" y="4156"/>
                  <a:pt x="2691" y="4084"/>
                  <a:pt x="2959" y="3957"/>
                </a:cubicBezTo>
                <a:lnTo>
                  <a:pt x="4127" y="5126"/>
                </a:lnTo>
                <a:cubicBezTo>
                  <a:pt x="4403" y="5401"/>
                  <a:pt x="4850" y="5401"/>
                  <a:pt x="5125" y="5126"/>
                </a:cubicBezTo>
                <a:cubicBezTo>
                  <a:pt x="5401" y="4850"/>
                  <a:pt x="5401" y="4403"/>
                  <a:pt x="5125" y="4127"/>
                </a:cubicBezTo>
                <a:lnTo>
                  <a:pt x="3958" y="2959"/>
                </a:lnTo>
                <a:cubicBezTo>
                  <a:pt x="4084" y="2691"/>
                  <a:pt x="4156" y="2393"/>
                  <a:pt x="4156" y="2078"/>
                </a:cubicBezTo>
                <a:cubicBezTo>
                  <a:pt x="4156" y="932"/>
                  <a:pt x="3224" y="0"/>
                  <a:pt x="2078" y="0"/>
                </a:cubicBezTo>
                <a:cubicBezTo>
                  <a:pt x="933" y="0"/>
                  <a:pt x="0" y="932"/>
                  <a:pt x="0" y="2078"/>
                </a:cubicBezTo>
                <a:cubicBezTo>
                  <a:pt x="0" y="3224"/>
                  <a:pt x="933" y="4156"/>
                  <a:pt x="2078" y="4156"/>
                </a:cubicBezTo>
                <a:close/>
                <a:moveTo>
                  <a:pt x="2078" y="606"/>
                </a:moveTo>
                <a:cubicBezTo>
                  <a:pt x="2890" y="606"/>
                  <a:pt x="3551" y="1266"/>
                  <a:pt x="3551" y="2078"/>
                </a:cubicBezTo>
                <a:cubicBezTo>
                  <a:pt x="3551" y="2891"/>
                  <a:pt x="2890" y="3551"/>
                  <a:pt x="2078" y="3551"/>
                </a:cubicBezTo>
                <a:cubicBezTo>
                  <a:pt x="1266" y="3551"/>
                  <a:pt x="606" y="2891"/>
                  <a:pt x="606" y="2078"/>
                </a:cubicBezTo>
                <a:cubicBezTo>
                  <a:pt x="606" y="1266"/>
                  <a:pt x="1266" y="606"/>
                  <a:pt x="2078" y="606"/>
                </a:cubicBezTo>
                <a:close/>
              </a:path>
            </a:pathLst>
          </a:custGeom>
          <a:blipFill dpi="0" rotWithShape="1">
            <a:blip r:embed="rId4">
              <a:alphaModFix amt="89000"/>
              <a:duotone>
                <a:prstClr val="black"/>
                <a:schemeClr val="accent1">
                  <a:lumMod val="40000"/>
                  <a:lumOff val="60000"/>
                  <a:tint val="45000"/>
                  <a:satMod val="400000"/>
                </a:schemeClr>
              </a:duotone>
            </a:blip>
            <a:srcRect/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accent5">
                  <a:lumMod val="60000"/>
                  <a:lumOff val="4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6FD067B-80D3-48B1-A23B-4E9A8DFC654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63749" y="2642328"/>
            <a:ext cx="2480129" cy="104433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25B9A19-EE68-4A39-BA39-D9958CFD5BE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22938" y="4196537"/>
            <a:ext cx="2361753" cy="1361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403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0" name="图片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320478" y="0"/>
            <a:ext cx="2783840" cy="941089"/>
          </a:xfrm>
          <a:prstGeom prst="rect">
            <a:avLst/>
          </a:prstGeom>
        </p:spPr>
      </p:pic>
      <p:grpSp>
        <p:nvGrpSpPr>
          <p:cNvPr id="40" name="组合 2"/>
          <p:cNvGrpSpPr/>
          <p:nvPr/>
        </p:nvGrpSpPr>
        <p:grpSpPr>
          <a:xfrm flipH="1">
            <a:off x="-4" y="338203"/>
            <a:ext cx="620110" cy="953739"/>
            <a:chOff x="3054828" y="607481"/>
            <a:chExt cx="474380" cy="1417783"/>
          </a:xfrm>
          <a:gradFill flip="none" rotWithShape="1">
            <a:gsLst>
              <a:gs pos="5000">
                <a:schemeClr val="accent5">
                  <a:lumMod val="75000"/>
                </a:schemeClr>
              </a:gs>
              <a:gs pos="56000">
                <a:schemeClr val="accent5">
                  <a:lumMod val="40000"/>
                  <a:lumOff val="60000"/>
                </a:schemeClr>
              </a:gs>
              <a:gs pos="80000">
                <a:schemeClr val="accent5">
                  <a:lumMod val="20000"/>
                  <a:lumOff val="80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2700000" scaled="1"/>
          </a:gradFill>
        </p:grpSpPr>
        <p:sp>
          <p:nvSpPr>
            <p:cNvPr id="1048620" name="平行四边形 4"/>
            <p:cNvSpPr/>
            <p:nvPr/>
          </p:nvSpPr>
          <p:spPr>
            <a:xfrm rot="5400000" flipH="1" flipV="1">
              <a:off x="2843643" y="1339700"/>
              <a:ext cx="896749" cy="474380"/>
            </a:xfrm>
            <a:custGeom>
              <a:avLst/>
              <a:gdLst>
                <a:gd name="connsiteX0" fmla="*/ 0 w 1515534"/>
                <a:gd name="connsiteY0" fmla="*/ 1540933 h 1540933"/>
                <a:gd name="connsiteX1" fmla="*/ 802218 w 1515534"/>
                <a:gd name="connsiteY1" fmla="*/ 0 h 1540933"/>
                <a:gd name="connsiteX2" fmla="*/ 1515534 w 1515534"/>
                <a:gd name="connsiteY2" fmla="*/ 0 h 1540933"/>
                <a:gd name="connsiteX3" fmla="*/ 713316 w 1515534"/>
                <a:gd name="connsiteY3" fmla="*/ 1540933 h 1540933"/>
                <a:gd name="connsiteX4" fmla="*/ 0 w 1515534"/>
                <a:gd name="connsiteY4" fmla="*/ 1540933 h 1540933"/>
                <a:gd name="connsiteX0" fmla="*/ 0 w 1515534"/>
                <a:gd name="connsiteY0" fmla="*/ 1540933 h 1540936"/>
                <a:gd name="connsiteX1" fmla="*/ 802218 w 1515534"/>
                <a:gd name="connsiteY1" fmla="*/ 0 h 1540936"/>
                <a:gd name="connsiteX2" fmla="*/ 1515534 w 1515534"/>
                <a:gd name="connsiteY2" fmla="*/ 0 h 1540936"/>
                <a:gd name="connsiteX3" fmla="*/ 823386 w 1515534"/>
                <a:gd name="connsiteY3" fmla="*/ 1540936 h 1540936"/>
                <a:gd name="connsiteX4" fmla="*/ 0 w 1515534"/>
                <a:gd name="connsiteY4" fmla="*/ 1540933 h 1540936"/>
                <a:gd name="connsiteX0" fmla="*/ 0 w 1794934"/>
                <a:gd name="connsiteY0" fmla="*/ 1540933 h 1540936"/>
                <a:gd name="connsiteX1" fmla="*/ 802218 w 1794934"/>
                <a:gd name="connsiteY1" fmla="*/ 0 h 1540936"/>
                <a:gd name="connsiteX2" fmla="*/ 1794934 w 1794934"/>
                <a:gd name="connsiteY2" fmla="*/ 609600 h 1540936"/>
                <a:gd name="connsiteX3" fmla="*/ 823386 w 1794934"/>
                <a:gd name="connsiteY3" fmla="*/ 1540936 h 1540936"/>
                <a:gd name="connsiteX4" fmla="*/ 0 w 1794934"/>
                <a:gd name="connsiteY4" fmla="*/ 1540933 h 1540936"/>
                <a:gd name="connsiteX0" fmla="*/ 0 w 1794934"/>
                <a:gd name="connsiteY0" fmla="*/ 931333 h 931336"/>
                <a:gd name="connsiteX1" fmla="*/ 785284 w 1794934"/>
                <a:gd name="connsiteY1" fmla="*/ 42333 h 931336"/>
                <a:gd name="connsiteX2" fmla="*/ 1794934 w 1794934"/>
                <a:gd name="connsiteY2" fmla="*/ 0 h 931336"/>
                <a:gd name="connsiteX3" fmla="*/ 823386 w 1794934"/>
                <a:gd name="connsiteY3" fmla="*/ 931336 h 931336"/>
                <a:gd name="connsiteX4" fmla="*/ 0 w 1794934"/>
                <a:gd name="connsiteY4" fmla="*/ 931333 h 931336"/>
                <a:gd name="connsiteX0" fmla="*/ 0 w 1794934"/>
                <a:gd name="connsiteY0" fmla="*/ 931333 h 931336"/>
                <a:gd name="connsiteX1" fmla="*/ 912284 w 1794934"/>
                <a:gd name="connsiteY1" fmla="*/ 16933 h 931336"/>
                <a:gd name="connsiteX2" fmla="*/ 1794934 w 1794934"/>
                <a:gd name="connsiteY2" fmla="*/ 0 h 931336"/>
                <a:gd name="connsiteX3" fmla="*/ 823386 w 1794934"/>
                <a:gd name="connsiteY3" fmla="*/ 931336 h 931336"/>
                <a:gd name="connsiteX4" fmla="*/ 0 w 1794934"/>
                <a:gd name="connsiteY4" fmla="*/ 931333 h 931336"/>
                <a:gd name="connsiteX0" fmla="*/ 0 w 1778000"/>
                <a:gd name="connsiteY0" fmla="*/ 931333 h 931336"/>
                <a:gd name="connsiteX1" fmla="*/ 895350 w 1778000"/>
                <a:gd name="connsiteY1" fmla="*/ 16933 h 931336"/>
                <a:gd name="connsiteX2" fmla="*/ 1778000 w 1778000"/>
                <a:gd name="connsiteY2" fmla="*/ 0 h 931336"/>
                <a:gd name="connsiteX3" fmla="*/ 806452 w 1778000"/>
                <a:gd name="connsiteY3" fmla="*/ 931336 h 931336"/>
                <a:gd name="connsiteX4" fmla="*/ 0 w 1778000"/>
                <a:gd name="connsiteY4" fmla="*/ 931333 h 931336"/>
                <a:gd name="connsiteX0" fmla="*/ 0 w 1778000"/>
                <a:gd name="connsiteY0" fmla="*/ 905933 h 931336"/>
                <a:gd name="connsiteX1" fmla="*/ 895350 w 1778000"/>
                <a:gd name="connsiteY1" fmla="*/ 16933 h 931336"/>
                <a:gd name="connsiteX2" fmla="*/ 1778000 w 1778000"/>
                <a:gd name="connsiteY2" fmla="*/ 0 h 931336"/>
                <a:gd name="connsiteX3" fmla="*/ 806452 w 1778000"/>
                <a:gd name="connsiteY3" fmla="*/ 931336 h 931336"/>
                <a:gd name="connsiteX4" fmla="*/ 0 w 1778000"/>
                <a:gd name="connsiteY4" fmla="*/ 905933 h 931336"/>
                <a:gd name="connsiteX0" fmla="*/ 0 w 1778000"/>
                <a:gd name="connsiteY0" fmla="*/ 9059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06452 w 1778000"/>
                <a:gd name="connsiteY3" fmla="*/ 931336 h 931336"/>
                <a:gd name="connsiteX4" fmla="*/ 0 w 1778000"/>
                <a:gd name="connsiteY4" fmla="*/ 905933 h 931336"/>
                <a:gd name="connsiteX0" fmla="*/ 0 w 1778000"/>
                <a:gd name="connsiteY0" fmla="*/ 9059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14919 w 1778000"/>
                <a:gd name="connsiteY3" fmla="*/ 931336 h 931336"/>
                <a:gd name="connsiteX4" fmla="*/ 0 w 1778000"/>
                <a:gd name="connsiteY4" fmla="*/ 905933 h 931336"/>
                <a:gd name="connsiteX0" fmla="*/ 0 w 1778000"/>
                <a:gd name="connsiteY0" fmla="*/ 9313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14919 w 1778000"/>
                <a:gd name="connsiteY3" fmla="*/ 931336 h 931336"/>
                <a:gd name="connsiteX4" fmla="*/ 0 w 1778000"/>
                <a:gd name="connsiteY4" fmla="*/ 931333 h 931336"/>
                <a:gd name="connsiteX0" fmla="*/ 0 w 1778000"/>
                <a:gd name="connsiteY0" fmla="*/ 9313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14919 w 1778000"/>
                <a:gd name="connsiteY3" fmla="*/ 931336 h 931336"/>
                <a:gd name="connsiteX4" fmla="*/ 0 w 1778000"/>
                <a:gd name="connsiteY4" fmla="*/ 931333 h 931336"/>
                <a:gd name="connsiteX0" fmla="*/ 0 w 1778000"/>
                <a:gd name="connsiteY0" fmla="*/ 932309 h 932312"/>
                <a:gd name="connsiteX1" fmla="*/ 914403 w 1778000"/>
                <a:gd name="connsiteY1" fmla="*/ 0 h 932312"/>
                <a:gd name="connsiteX2" fmla="*/ 1778000 w 1778000"/>
                <a:gd name="connsiteY2" fmla="*/ 976 h 932312"/>
                <a:gd name="connsiteX3" fmla="*/ 814919 w 1778000"/>
                <a:gd name="connsiteY3" fmla="*/ 932312 h 932312"/>
                <a:gd name="connsiteX4" fmla="*/ 0 w 1778000"/>
                <a:gd name="connsiteY4" fmla="*/ 932309 h 932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78000" h="932312">
                  <a:moveTo>
                    <a:pt x="0" y="932309"/>
                  </a:moveTo>
                  <a:cubicBezTo>
                    <a:pt x="298450" y="616221"/>
                    <a:pt x="615953" y="307622"/>
                    <a:pt x="914403" y="0"/>
                  </a:cubicBezTo>
                  <a:lnTo>
                    <a:pt x="1778000" y="976"/>
                  </a:lnTo>
                  <a:lnTo>
                    <a:pt x="814919" y="932312"/>
                  </a:lnTo>
                  <a:lnTo>
                    <a:pt x="0" y="93230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48621" name="平行四边形 4"/>
            <p:cNvSpPr/>
            <p:nvPr/>
          </p:nvSpPr>
          <p:spPr>
            <a:xfrm rot="16200000" flipV="1">
              <a:off x="2811287" y="851023"/>
              <a:ext cx="960966" cy="473881"/>
            </a:xfrm>
            <a:custGeom>
              <a:avLst/>
              <a:gdLst>
                <a:gd name="connsiteX0" fmla="*/ 0 w 1515534"/>
                <a:gd name="connsiteY0" fmla="*/ 1540933 h 1540933"/>
                <a:gd name="connsiteX1" fmla="*/ 802218 w 1515534"/>
                <a:gd name="connsiteY1" fmla="*/ 0 h 1540933"/>
                <a:gd name="connsiteX2" fmla="*/ 1515534 w 1515534"/>
                <a:gd name="connsiteY2" fmla="*/ 0 h 1540933"/>
                <a:gd name="connsiteX3" fmla="*/ 713316 w 1515534"/>
                <a:gd name="connsiteY3" fmla="*/ 1540933 h 1540933"/>
                <a:gd name="connsiteX4" fmla="*/ 0 w 1515534"/>
                <a:gd name="connsiteY4" fmla="*/ 1540933 h 1540933"/>
                <a:gd name="connsiteX0" fmla="*/ 0 w 1515534"/>
                <a:gd name="connsiteY0" fmla="*/ 1540933 h 1540936"/>
                <a:gd name="connsiteX1" fmla="*/ 802218 w 1515534"/>
                <a:gd name="connsiteY1" fmla="*/ 0 h 1540936"/>
                <a:gd name="connsiteX2" fmla="*/ 1515534 w 1515534"/>
                <a:gd name="connsiteY2" fmla="*/ 0 h 1540936"/>
                <a:gd name="connsiteX3" fmla="*/ 823386 w 1515534"/>
                <a:gd name="connsiteY3" fmla="*/ 1540936 h 1540936"/>
                <a:gd name="connsiteX4" fmla="*/ 0 w 1515534"/>
                <a:gd name="connsiteY4" fmla="*/ 1540933 h 1540936"/>
                <a:gd name="connsiteX0" fmla="*/ 0 w 1794934"/>
                <a:gd name="connsiteY0" fmla="*/ 1540933 h 1540936"/>
                <a:gd name="connsiteX1" fmla="*/ 802218 w 1794934"/>
                <a:gd name="connsiteY1" fmla="*/ 0 h 1540936"/>
                <a:gd name="connsiteX2" fmla="*/ 1794934 w 1794934"/>
                <a:gd name="connsiteY2" fmla="*/ 609600 h 1540936"/>
                <a:gd name="connsiteX3" fmla="*/ 823386 w 1794934"/>
                <a:gd name="connsiteY3" fmla="*/ 1540936 h 1540936"/>
                <a:gd name="connsiteX4" fmla="*/ 0 w 1794934"/>
                <a:gd name="connsiteY4" fmla="*/ 1540933 h 1540936"/>
                <a:gd name="connsiteX0" fmla="*/ 0 w 1794934"/>
                <a:gd name="connsiteY0" fmla="*/ 931333 h 931336"/>
                <a:gd name="connsiteX1" fmla="*/ 785284 w 1794934"/>
                <a:gd name="connsiteY1" fmla="*/ 42333 h 931336"/>
                <a:gd name="connsiteX2" fmla="*/ 1794934 w 1794934"/>
                <a:gd name="connsiteY2" fmla="*/ 0 h 931336"/>
                <a:gd name="connsiteX3" fmla="*/ 823386 w 1794934"/>
                <a:gd name="connsiteY3" fmla="*/ 931336 h 931336"/>
                <a:gd name="connsiteX4" fmla="*/ 0 w 1794934"/>
                <a:gd name="connsiteY4" fmla="*/ 931333 h 931336"/>
                <a:gd name="connsiteX0" fmla="*/ 0 w 1794934"/>
                <a:gd name="connsiteY0" fmla="*/ 931333 h 931336"/>
                <a:gd name="connsiteX1" fmla="*/ 912284 w 1794934"/>
                <a:gd name="connsiteY1" fmla="*/ 16933 h 931336"/>
                <a:gd name="connsiteX2" fmla="*/ 1794934 w 1794934"/>
                <a:gd name="connsiteY2" fmla="*/ 0 h 931336"/>
                <a:gd name="connsiteX3" fmla="*/ 823386 w 1794934"/>
                <a:gd name="connsiteY3" fmla="*/ 931336 h 931336"/>
                <a:gd name="connsiteX4" fmla="*/ 0 w 1794934"/>
                <a:gd name="connsiteY4" fmla="*/ 931333 h 931336"/>
                <a:gd name="connsiteX0" fmla="*/ 0 w 1778000"/>
                <a:gd name="connsiteY0" fmla="*/ 931333 h 931336"/>
                <a:gd name="connsiteX1" fmla="*/ 895350 w 1778000"/>
                <a:gd name="connsiteY1" fmla="*/ 16933 h 931336"/>
                <a:gd name="connsiteX2" fmla="*/ 1778000 w 1778000"/>
                <a:gd name="connsiteY2" fmla="*/ 0 h 931336"/>
                <a:gd name="connsiteX3" fmla="*/ 806452 w 1778000"/>
                <a:gd name="connsiteY3" fmla="*/ 931336 h 931336"/>
                <a:gd name="connsiteX4" fmla="*/ 0 w 1778000"/>
                <a:gd name="connsiteY4" fmla="*/ 931333 h 931336"/>
                <a:gd name="connsiteX0" fmla="*/ 0 w 1778000"/>
                <a:gd name="connsiteY0" fmla="*/ 905933 h 931336"/>
                <a:gd name="connsiteX1" fmla="*/ 895350 w 1778000"/>
                <a:gd name="connsiteY1" fmla="*/ 16933 h 931336"/>
                <a:gd name="connsiteX2" fmla="*/ 1778000 w 1778000"/>
                <a:gd name="connsiteY2" fmla="*/ 0 h 931336"/>
                <a:gd name="connsiteX3" fmla="*/ 806452 w 1778000"/>
                <a:gd name="connsiteY3" fmla="*/ 931336 h 931336"/>
                <a:gd name="connsiteX4" fmla="*/ 0 w 1778000"/>
                <a:gd name="connsiteY4" fmla="*/ 905933 h 931336"/>
                <a:gd name="connsiteX0" fmla="*/ 0 w 1778000"/>
                <a:gd name="connsiteY0" fmla="*/ 9059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06452 w 1778000"/>
                <a:gd name="connsiteY3" fmla="*/ 931336 h 931336"/>
                <a:gd name="connsiteX4" fmla="*/ 0 w 1778000"/>
                <a:gd name="connsiteY4" fmla="*/ 905933 h 931336"/>
                <a:gd name="connsiteX0" fmla="*/ 0 w 1778000"/>
                <a:gd name="connsiteY0" fmla="*/ 9059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14919 w 1778000"/>
                <a:gd name="connsiteY3" fmla="*/ 931336 h 931336"/>
                <a:gd name="connsiteX4" fmla="*/ 0 w 1778000"/>
                <a:gd name="connsiteY4" fmla="*/ 905933 h 931336"/>
                <a:gd name="connsiteX0" fmla="*/ 0 w 1778000"/>
                <a:gd name="connsiteY0" fmla="*/ 9313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14919 w 1778000"/>
                <a:gd name="connsiteY3" fmla="*/ 931336 h 931336"/>
                <a:gd name="connsiteX4" fmla="*/ 0 w 1778000"/>
                <a:gd name="connsiteY4" fmla="*/ 931333 h 931336"/>
                <a:gd name="connsiteX0" fmla="*/ 0 w 1778000"/>
                <a:gd name="connsiteY0" fmla="*/ 9313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14919 w 1778000"/>
                <a:gd name="connsiteY3" fmla="*/ 931336 h 931336"/>
                <a:gd name="connsiteX4" fmla="*/ 0 w 1778000"/>
                <a:gd name="connsiteY4" fmla="*/ 931333 h 931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78000" h="931336">
                  <a:moveTo>
                    <a:pt x="0" y="931333"/>
                  </a:moveTo>
                  <a:cubicBezTo>
                    <a:pt x="298450" y="615245"/>
                    <a:pt x="596900" y="316088"/>
                    <a:pt x="895350" y="8466"/>
                  </a:cubicBezTo>
                  <a:lnTo>
                    <a:pt x="1778000" y="0"/>
                  </a:lnTo>
                  <a:lnTo>
                    <a:pt x="814919" y="931336"/>
                  </a:lnTo>
                  <a:lnTo>
                    <a:pt x="0" y="931333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3145732" name="直接连接符 7"/>
          <p:cNvCxnSpPr>
            <a:cxnSpLocks/>
          </p:cNvCxnSpPr>
          <p:nvPr/>
        </p:nvCxnSpPr>
        <p:spPr>
          <a:xfrm>
            <a:off x="620106" y="976757"/>
            <a:ext cx="11371262" cy="0"/>
          </a:xfrm>
          <a:prstGeom prst="line">
            <a:avLst/>
          </a:prstGeom>
          <a:ln>
            <a:solidFill>
              <a:srgbClr val="5B7899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48622" name="文本框 11"/>
          <p:cNvSpPr txBox="1"/>
          <p:nvPr/>
        </p:nvSpPr>
        <p:spPr>
          <a:xfrm>
            <a:off x="720312" y="522977"/>
            <a:ext cx="60939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30557F"/>
                </a:solidFill>
                <a:latin typeface="华光标题宋_CNKI" panose="02000500000000000000" pitchFamily="2" charset="-122"/>
                <a:ea typeface="华光标题宋_CNKI" panose="02000500000000000000" pitchFamily="2" charset="-122"/>
              </a:rPr>
              <a:t>Limitations</a:t>
            </a:r>
            <a:endParaRPr lang="zh-CN" altLang="en-US" sz="2400" dirty="0">
              <a:solidFill>
                <a:srgbClr val="30557F"/>
              </a:solidFill>
              <a:latin typeface="华光标题宋_CNKI" panose="02000500000000000000" pitchFamily="2" charset="-122"/>
              <a:ea typeface="华光标题宋_CNKI" panose="02000500000000000000" pitchFamily="2" charset="-122"/>
            </a:endParaRPr>
          </a:p>
        </p:txBody>
      </p:sp>
      <p:sp>
        <p:nvSpPr>
          <p:cNvPr id="1048626" name="observation-tool_18366"/>
          <p:cNvSpPr>
            <a:spLocks noChangeAspect="1"/>
          </p:cNvSpPr>
          <p:nvPr/>
        </p:nvSpPr>
        <p:spPr bwMode="auto">
          <a:xfrm flipH="1">
            <a:off x="310051" y="1462026"/>
            <a:ext cx="352483" cy="351959"/>
          </a:xfrm>
          <a:custGeom>
            <a:avLst/>
            <a:gdLst>
              <a:gd name="T0" fmla="*/ 2078 w 5401"/>
              <a:gd name="T1" fmla="*/ 4156 h 5401"/>
              <a:gd name="T2" fmla="*/ 2959 w 5401"/>
              <a:gd name="T3" fmla="*/ 3957 h 5401"/>
              <a:gd name="T4" fmla="*/ 4127 w 5401"/>
              <a:gd name="T5" fmla="*/ 5126 h 5401"/>
              <a:gd name="T6" fmla="*/ 5125 w 5401"/>
              <a:gd name="T7" fmla="*/ 5126 h 5401"/>
              <a:gd name="T8" fmla="*/ 5125 w 5401"/>
              <a:gd name="T9" fmla="*/ 4127 h 5401"/>
              <a:gd name="T10" fmla="*/ 3958 w 5401"/>
              <a:gd name="T11" fmla="*/ 2959 h 5401"/>
              <a:gd name="T12" fmla="*/ 4156 w 5401"/>
              <a:gd name="T13" fmla="*/ 2078 h 5401"/>
              <a:gd name="T14" fmla="*/ 2078 w 5401"/>
              <a:gd name="T15" fmla="*/ 0 h 5401"/>
              <a:gd name="T16" fmla="*/ 0 w 5401"/>
              <a:gd name="T17" fmla="*/ 2078 h 5401"/>
              <a:gd name="T18" fmla="*/ 2078 w 5401"/>
              <a:gd name="T19" fmla="*/ 4156 h 5401"/>
              <a:gd name="T20" fmla="*/ 2078 w 5401"/>
              <a:gd name="T21" fmla="*/ 606 h 5401"/>
              <a:gd name="T22" fmla="*/ 3551 w 5401"/>
              <a:gd name="T23" fmla="*/ 2078 h 5401"/>
              <a:gd name="T24" fmla="*/ 2078 w 5401"/>
              <a:gd name="T25" fmla="*/ 3551 h 5401"/>
              <a:gd name="T26" fmla="*/ 606 w 5401"/>
              <a:gd name="T27" fmla="*/ 2078 h 5401"/>
              <a:gd name="T28" fmla="*/ 2078 w 5401"/>
              <a:gd name="T29" fmla="*/ 606 h 5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401" h="5401">
                <a:moveTo>
                  <a:pt x="2078" y="4156"/>
                </a:moveTo>
                <a:cubicBezTo>
                  <a:pt x="2393" y="4156"/>
                  <a:pt x="2691" y="4084"/>
                  <a:pt x="2959" y="3957"/>
                </a:cubicBezTo>
                <a:lnTo>
                  <a:pt x="4127" y="5126"/>
                </a:lnTo>
                <a:cubicBezTo>
                  <a:pt x="4403" y="5401"/>
                  <a:pt x="4850" y="5401"/>
                  <a:pt x="5125" y="5126"/>
                </a:cubicBezTo>
                <a:cubicBezTo>
                  <a:pt x="5401" y="4850"/>
                  <a:pt x="5401" y="4403"/>
                  <a:pt x="5125" y="4127"/>
                </a:cubicBezTo>
                <a:lnTo>
                  <a:pt x="3958" y="2959"/>
                </a:lnTo>
                <a:cubicBezTo>
                  <a:pt x="4084" y="2691"/>
                  <a:pt x="4156" y="2393"/>
                  <a:pt x="4156" y="2078"/>
                </a:cubicBezTo>
                <a:cubicBezTo>
                  <a:pt x="4156" y="932"/>
                  <a:pt x="3224" y="0"/>
                  <a:pt x="2078" y="0"/>
                </a:cubicBezTo>
                <a:cubicBezTo>
                  <a:pt x="933" y="0"/>
                  <a:pt x="0" y="932"/>
                  <a:pt x="0" y="2078"/>
                </a:cubicBezTo>
                <a:cubicBezTo>
                  <a:pt x="0" y="3224"/>
                  <a:pt x="933" y="4156"/>
                  <a:pt x="2078" y="4156"/>
                </a:cubicBezTo>
                <a:close/>
                <a:moveTo>
                  <a:pt x="2078" y="606"/>
                </a:moveTo>
                <a:cubicBezTo>
                  <a:pt x="2890" y="606"/>
                  <a:pt x="3551" y="1266"/>
                  <a:pt x="3551" y="2078"/>
                </a:cubicBezTo>
                <a:cubicBezTo>
                  <a:pt x="3551" y="2891"/>
                  <a:pt x="2890" y="3551"/>
                  <a:pt x="2078" y="3551"/>
                </a:cubicBezTo>
                <a:cubicBezTo>
                  <a:pt x="1266" y="3551"/>
                  <a:pt x="606" y="2891"/>
                  <a:pt x="606" y="2078"/>
                </a:cubicBezTo>
                <a:cubicBezTo>
                  <a:pt x="606" y="1266"/>
                  <a:pt x="1266" y="606"/>
                  <a:pt x="2078" y="606"/>
                </a:cubicBezTo>
                <a:close/>
              </a:path>
            </a:pathLst>
          </a:custGeom>
          <a:blipFill dpi="0" rotWithShape="1">
            <a:blip r:embed="rId4">
              <a:alphaModFix amt="89000"/>
              <a:duotone>
                <a:prstClr val="black"/>
                <a:schemeClr val="accent1">
                  <a:lumMod val="40000"/>
                  <a:lumOff val="60000"/>
                  <a:tint val="45000"/>
                  <a:satMod val="400000"/>
                </a:schemeClr>
              </a:duotone>
            </a:blip>
            <a:srcRect/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accent5">
                  <a:lumMod val="60000"/>
                  <a:lumOff val="4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cxnSp>
        <p:nvCxnSpPr>
          <p:cNvPr id="22" name="直接连接符 14">
            <a:extLst>
              <a:ext uri="{FF2B5EF4-FFF2-40B4-BE49-F238E27FC236}">
                <a16:creationId xmlns:a16="http://schemas.microsoft.com/office/drawing/2014/main" id="{3771E20E-182F-4B99-9E32-D2F94200FD5C}"/>
              </a:ext>
            </a:extLst>
          </p:cNvPr>
          <p:cNvCxnSpPr>
            <a:cxnSpLocks/>
          </p:cNvCxnSpPr>
          <p:nvPr/>
        </p:nvCxnSpPr>
        <p:spPr>
          <a:xfrm>
            <a:off x="720312" y="1883232"/>
            <a:ext cx="9568997" cy="0"/>
          </a:xfrm>
          <a:prstGeom prst="line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7867B55E-28D2-473D-87F0-27D5B5D089D9}"/>
              </a:ext>
            </a:extLst>
          </p:cNvPr>
          <p:cNvSpPr/>
          <p:nvPr/>
        </p:nvSpPr>
        <p:spPr>
          <a:xfrm>
            <a:off x="720312" y="1353703"/>
            <a:ext cx="964879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325885"/>
                </a:solidFill>
                <a:latin typeface="Consolas" panose="020B0609020204030204" pitchFamily="49" charset="0"/>
              </a:rPr>
              <a:t>Failing to utilize the full duplex transmission.</a:t>
            </a:r>
            <a:endParaRPr lang="zh-CN" altLang="en-US" sz="2800" dirty="0">
              <a:solidFill>
                <a:srgbClr val="325885"/>
              </a:solidFill>
              <a:latin typeface="Consolas" panose="020B0609020204030204" pitchFamily="49" charset="0"/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F6513B16-FB43-48A4-A172-0FDD49C3C5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05934" y="2679923"/>
            <a:ext cx="6180131" cy="2636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088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0" name="图片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320478" y="0"/>
            <a:ext cx="2783840" cy="941089"/>
          </a:xfrm>
          <a:prstGeom prst="rect">
            <a:avLst/>
          </a:prstGeom>
        </p:spPr>
      </p:pic>
      <p:grpSp>
        <p:nvGrpSpPr>
          <p:cNvPr id="40" name="组合 2"/>
          <p:cNvGrpSpPr/>
          <p:nvPr/>
        </p:nvGrpSpPr>
        <p:grpSpPr>
          <a:xfrm flipH="1">
            <a:off x="-4" y="338203"/>
            <a:ext cx="620110" cy="953739"/>
            <a:chOff x="3054828" y="607481"/>
            <a:chExt cx="474380" cy="1417783"/>
          </a:xfrm>
          <a:gradFill flip="none" rotWithShape="1">
            <a:gsLst>
              <a:gs pos="5000">
                <a:schemeClr val="accent5">
                  <a:lumMod val="75000"/>
                </a:schemeClr>
              </a:gs>
              <a:gs pos="56000">
                <a:schemeClr val="accent5">
                  <a:lumMod val="40000"/>
                  <a:lumOff val="60000"/>
                </a:schemeClr>
              </a:gs>
              <a:gs pos="80000">
                <a:schemeClr val="accent5">
                  <a:lumMod val="20000"/>
                  <a:lumOff val="80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2700000" scaled="1"/>
          </a:gradFill>
        </p:grpSpPr>
        <p:sp>
          <p:nvSpPr>
            <p:cNvPr id="1048620" name="平行四边形 4"/>
            <p:cNvSpPr/>
            <p:nvPr/>
          </p:nvSpPr>
          <p:spPr>
            <a:xfrm rot="5400000" flipH="1" flipV="1">
              <a:off x="2843643" y="1339700"/>
              <a:ext cx="896749" cy="474380"/>
            </a:xfrm>
            <a:custGeom>
              <a:avLst/>
              <a:gdLst>
                <a:gd name="connsiteX0" fmla="*/ 0 w 1515534"/>
                <a:gd name="connsiteY0" fmla="*/ 1540933 h 1540933"/>
                <a:gd name="connsiteX1" fmla="*/ 802218 w 1515534"/>
                <a:gd name="connsiteY1" fmla="*/ 0 h 1540933"/>
                <a:gd name="connsiteX2" fmla="*/ 1515534 w 1515534"/>
                <a:gd name="connsiteY2" fmla="*/ 0 h 1540933"/>
                <a:gd name="connsiteX3" fmla="*/ 713316 w 1515534"/>
                <a:gd name="connsiteY3" fmla="*/ 1540933 h 1540933"/>
                <a:gd name="connsiteX4" fmla="*/ 0 w 1515534"/>
                <a:gd name="connsiteY4" fmla="*/ 1540933 h 1540933"/>
                <a:gd name="connsiteX0" fmla="*/ 0 w 1515534"/>
                <a:gd name="connsiteY0" fmla="*/ 1540933 h 1540936"/>
                <a:gd name="connsiteX1" fmla="*/ 802218 w 1515534"/>
                <a:gd name="connsiteY1" fmla="*/ 0 h 1540936"/>
                <a:gd name="connsiteX2" fmla="*/ 1515534 w 1515534"/>
                <a:gd name="connsiteY2" fmla="*/ 0 h 1540936"/>
                <a:gd name="connsiteX3" fmla="*/ 823386 w 1515534"/>
                <a:gd name="connsiteY3" fmla="*/ 1540936 h 1540936"/>
                <a:gd name="connsiteX4" fmla="*/ 0 w 1515534"/>
                <a:gd name="connsiteY4" fmla="*/ 1540933 h 1540936"/>
                <a:gd name="connsiteX0" fmla="*/ 0 w 1794934"/>
                <a:gd name="connsiteY0" fmla="*/ 1540933 h 1540936"/>
                <a:gd name="connsiteX1" fmla="*/ 802218 w 1794934"/>
                <a:gd name="connsiteY1" fmla="*/ 0 h 1540936"/>
                <a:gd name="connsiteX2" fmla="*/ 1794934 w 1794934"/>
                <a:gd name="connsiteY2" fmla="*/ 609600 h 1540936"/>
                <a:gd name="connsiteX3" fmla="*/ 823386 w 1794934"/>
                <a:gd name="connsiteY3" fmla="*/ 1540936 h 1540936"/>
                <a:gd name="connsiteX4" fmla="*/ 0 w 1794934"/>
                <a:gd name="connsiteY4" fmla="*/ 1540933 h 1540936"/>
                <a:gd name="connsiteX0" fmla="*/ 0 w 1794934"/>
                <a:gd name="connsiteY0" fmla="*/ 931333 h 931336"/>
                <a:gd name="connsiteX1" fmla="*/ 785284 w 1794934"/>
                <a:gd name="connsiteY1" fmla="*/ 42333 h 931336"/>
                <a:gd name="connsiteX2" fmla="*/ 1794934 w 1794934"/>
                <a:gd name="connsiteY2" fmla="*/ 0 h 931336"/>
                <a:gd name="connsiteX3" fmla="*/ 823386 w 1794934"/>
                <a:gd name="connsiteY3" fmla="*/ 931336 h 931336"/>
                <a:gd name="connsiteX4" fmla="*/ 0 w 1794934"/>
                <a:gd name="connsiteY4" fmla="*/ 931333 h 931336"/>
                <a:gd name="connsiteX0" fmla="*/ 0 w 1794934"/>
                <a:gd name="connsiteY0" fmla="*/ 931333 h 931336"/>
                <a:gd name="connsiteX1" fmla="*/ 912284 w 1794934"/>
                <a:gd name="connsiteY1" fmla="*/ 16933 h 931336"/>
                <a:gd name="connsiteX2" fmla="*/ 1794934 w 1794934"/>
                <a:gd name="connsiteY2" fmla="*/ 0 h 931336"/>
                <a:gd name="connsiteX3" fmla="*/ 823386 w 1794934"/>
                <a:gd name="connsiteY3" fmla="*/ 931336 h 931336"/>
                <a:gd name="connsiteX4" fmla="*/ 0 w 1794934"/>
                <a:gd name="connsiteY4" fmla="*/ 931333 h 931336"/>
                <a:gd name="connsiteX0" fmla="*/ 0 w 1778000"/>
                <a:gd name="connsiteY0" fmla="*/ 931333 h 931336"/>
                <a:gd name="connsiteX1" fmla="*/ 895350 w 1778000"/>
                <a:gd name="connsiteY1" fmla="*/ 16933 h 931336"/>
                <a:gd name="connsiteX2" fmla="*/ 1778000 w 1778000"/>
                <a:gd name="connsiteY2" fmla="*/ 0 h 931336"/>
                <a:gd name="connsiteX3" fmla="*/ 806452 w 1778000"/>
                <a:gd name="connsiteY3" fmla="*/ 931336 h 931336"/>
                <a:gd name="connsiteX4" fmla="*/ 0 w 1778000"/>
                <a:gd name="connsiteY4" fmla="*/ 931333 h 931336"/>
                <a:gd name="connsiteX0" fmla="*/ 0 w 1778000"/>
                <a:gd name="connsiteY0" fmla="*/ 905933 h 931336"/>
                <a:gd name="connsiteX1" fmla="*/ 895350 w 1778000"/>
                <a:gd name="connsiteY1" fmla="*/ 16933 h 931336"/>
                <a:gd name="connsiteX2" fmla="*/ 1778000 w 1778000"/>
                <a:gd name="connsiteY2" fmla="*/ 0 h 931336"/>
                <a:gd name="connsiteX3" fmla="*/ 806452 w 1778000"/>
                <a:gd name="connsiteY3" fmla="*/ 931336 h 931336"/>
                <a:gd name="connsiteX4" fmla="*/ 0 w 1778000"/>
                <a:gd name="connsiteY4" fmla="*/ 905933 h 931336"/>
                <a:gd name="connsiteX0" fmla="*/ 0 w 1778000"/>
                <a:gd name="connsiteY0" fmla="*/ 9059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06452 w 1778000"/>
                <a:gd name="connsiteY3" fmla="*/ 931336 h 931336"/>
                <a:gd name="connsiteX4" fmla="*/ 0 w 1778000"/>
                <a:gd name="connsiteY4" fmla="*/ 905933 h 931336"/>
                <a:gd name="connsiteX0" fmla="*/ 0 w 1778000"/>
                <a:gd name="connsiteY0" fmla="*/ 9059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14919 w 1778000"/>
                <a:gd name="connsiteY3" fmla="*/ 931336 h 931336"/>
                <a:gd name="connsiteX4" fmla="*/ 0 w 1778000"/>
                <a:gd name="connsiteY4" fmla="*/ 905933 h 931336"/>
                <a:gd name="connsiteX0" fmla="*/ 0 w 1778000"/>
                <a:gd name="connsiteY0" fmla="*/ 9313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14919 w 1778000"/>
                <a:gd name="connsiteY3" fmla="*/ 931336 h 931336"/>
                <a:gd name="connsiteX4" fmla="*/ 0 w 1778000"/>
                <a:gd name="connsiteY4" fmla="*/ 931333 h 931336"/>
                <a:gd name="connsiteX0" fmla="*/ 0 w 1778000"/>
                <a:gd name="connsiteY0" fmla="*/ 9313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14919 w 1778000"/>
                <a:gd name="connsiteY3" fmla="*/ 931336 h 931336"/>
                <a:gd name="connsiteX4" fmla="*/ 0 w 1778000"/>
                <a:gd name="connsiteY4" fmla="*/ 931333 h 931336"/>
                <a:gd name="connsiteX0" fmla="*/ 0 w 1778000"/>
                <a:gd name="connsiteY0" fmla="*/ 932309 h 932312"/>
                <a:gd name="connsiteX1" fmla="*/ 914403 w 1778000"/>
                <a:gd name="connsiteY1" fmla="*/ 0 h 932312"/>
                <a:gd name="connsiteX2" fmla="*/ 1778000 w 1778000"/>
                <a:gd name="connsiteY2" fmla="*/ 976 h 932312"/>
                <a:gd name="connsiteX3" fmla="*/ 814919 w 1778000"/>
                <a:gd name="connsiteY3" fmla="*/ 932312 h 932312"/>
                <a:gd name="connsiteX4" fmla="*/ 0 w 1778000"/>
                <a:gd name="connsiteY4" fmla="*/ 932309 h 932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78000" h="932312">
                  <a:moveTo>
                    <a:pt x="0" y="932309"/>
                  </a:moveTo>
                  <a:cubicBezTo>
                    <a:pt x="298450" y="616221"/>
                    <a:pt x="615953" y="307622"/>
                    <a:pt x="914403" y="0"/>
                  </a:cubicBezTo>
                  <a:lnTo>
                    <a:pt x="1778000" y="976"/>
                  </a:lnTo>
                  <a:lnTo>
                    <a:pt x="814919" y="932312"/>
                  </a:lnTo>
                  <a:lnTo>
                    <a:pt x="0" y="93230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48621" name="平行四边形 4"/>
            <p:cNvSpPr/>
            <p:nvPr/>
          </p:nvSpPr>
          <p:spPr>
            <a:xfrm rot="16200000" flipV="1">
              <a:off x="2811287" y="851023"/>
              <a:ext cx="960966" cy="473881"/>
            </a:xfrm>
            <a:custGeom>
              <a:avLst/>
              <a:gdLst>
                <a:gd name="connsiteX0" fmla="*/ 0 w 1515534"/>
                <a:gd name="connsiteY0" fmla="*/ 1540933 h 1540933"/>
                <a:gd name="connsiteX1" fmla="*/ 802218 w 1515534"/>
                <a:gd name="connsiteY1" fmla="*/ 0 h 1540933"/>
                <a:gd name="connsiteX2" fmla="*/ 1515534 w 1515534"/>
                <a:gd name="connsiteY2" fmla="*/ 0 h 1540933"/>
                <a:gd name="connsiteX3" fmla="*/ 713316 w 1515534"/>
                <a:gd name="connsiteY3" fmla="*/ 1540933 h 1540933"/>
                <a:gd name="connsiteX4" fmla="*/ 0 w 1515534"/>
                <a:gd name="connsiteY4" fmla="*/ 1540933 h 1540933"/>
                <a:gd name="connsiteX0" fmla="*/ 0 w 1515534"/>
                <a:gd name="connsiteY0" fmla="*/ 1540933 h 1540936"/>
                <a:gd name="connsiteX1" fmla="*/ 802218 w 1515534"/>
                <a:gd name="connsiteY1" fmla="*/ 0 h 1540936"/>
                <a:gd name="connsiteX2" fmla="*/ 1515534 w 1515534"/>
                <a:gd name="connsiteY2" fmla="*/ 0 h 1540936"/>
                <a:gd name="connsiteX3" fmla="*/ 823386 w 1515534"/>
                <a:gd name="connsiteY3" fmla="*/ 1540936 h 1540936"/>
                <a:gd name="connsiteX4" fmla="*/ 0 w 1515534"/>
                <a:gd name="connsiteY4" fmla="*/ 1540933 h 1540936"/>
                <a:gd name="connsiteX0" fmla="*/ 0 w 1794934"/>
                <a:gd name="connsiteY0" fmla="*/ 1540933 h 1540936"/>
                <a:gd name="connsiteX1" fmla="*/ 802218 w 1794934"/>
                <a:gd name="connsiteY1" fmla="*/ 0 h 1540936"/>
                <a:gd name="connsiteX2" fmla="*/ 1794934 w 1794934"/>
                <a:gd name="connsiteY2" fmla="*/ 609600 h 1540936"/>
                <a:gd name="connsiteX3" fmla="*/ 823386 w 1794934"/>
                <a:gd name="connsiteY3" fmla="*/ 1540936 h 1540936"/>
                <a:gd name="connsiteX4" fmla="*/ 0 w 1794934"/>
                <a:gd name="connsiteY4" fmla="*/ 1540933 h 1540936"/>
                <a:gd name="connsiteX0" fmla="*/ 0 w 1794934"/>
                <a:gd name="connsiteY0" fmla="*/ 931333 h 931336"/>
                <a:gd name="connsiteX1" fmla="*/ 785284 w 1794934"/>
                <a:gd name="connsiteY1" fmla="*/ 42333 h 931336"/>
                <a:gd name="connsiteX2" fmla="*/ 1794934 w 1794934"/>
                <a:gd name="connsiteY2" fmla="*/ 0 h 931336"/>
                <a:gd name="connsiteX3" fmla="*/ 823386 w 1794934"/>
                <a:gd name="connsiteY3" fmla="*/ 931336 h 931336"/>
                <a:gd name="connsiteX4" fmla="*/ 0 w 1794934"/>
                <a:gd name="connsiteY4" fmla="*/ 931333 h 931336"/>
                <a:gd name="connsiteX0" fmla="*/ 0 w 1794934"/>
                <a:gd name="connsiteY0" fmla="*/ 931333 h 931336"/>
                <a:gd name="connsiteX1" fmla="*/ 912284 w 1794934"/>
                <a:gd name="connsiteY1" fmla="*/ 16933 h 931336"/>
                <a:gd name="connsiteX2" fmla="*/ 1794934 w 1794934"/>
                <a:gd name="connsiteY2" fmla="*/ 0 h 931336"/>
                <a:gd name="connsiteX3" fmla="*/ 823386 w 1794934"/>
                <a:gd name="connsiteY3" fmla="*/ 931336 h 931336"/>
                <a:gd name="connsiteX4" fmla="*/ 0 w 1794934"/>
                <a:gd name="connsiteY4" fmla="*/ 931333 h 931336"/>
                <a:gd name="connsiteX0" fmla="*/ 0 w 1778000"/>
                <a:gd name="connsiteY0" fmla="*/ 931333 h 931336"/>
                <a:gd name="connsiteX1" fmla="*/ 895350 w 1778000"/>
                <a:gd name="connsiteY1" fmla="*/ 16933 h 931336"/>
                <a:gd name="connsiteX2" fmla="*/ 1778000 w 1778000"/>
                <a:gd name="connsiteY2" fmla="*/ 0 h 931336"/>
                <a:gd name="connsiteX3" fmla="*/ 806452 w 1778000"/>
                <a:gd name="connsiteY3" fmla="*/ 931336 h 931336"/>
                <a:gd name="connsiteX4" fmla="*/ 0 w 1778000"/>
                <a:gd name="connsiteY4" fmla="*/ 931333 h 931336"/>
                <a:gd name="connsiteX0" fmla="*/ 0 w 1778000"/>
                <a:gd name="connsiteY0" fmla="*/ 905933 h 931336"/>
                <a:gd name="connsiteX1" fmla="*/ 895350 w 1778000"/>
                <a:gd name="connsiteY1" fmla="*/ 16933 h 931336"/>
                <a:gd name="connsiteX2" fmla="*/ 1778000 w 1778000"/>
                <a:gd name="connsiteY2" fmla="*/ 0 h 931336"/>
                <a:gd name="connsiteX3" fmla="*/ 806452 w 1778000"/>
                <a:gd name="connsiteY3" fmla="*/ 931336 h 931336"/>
                <a:gd name="connsiteX4" fmla="*/ 0 w 1778000"/>
                <a:gd name="connsiteY4" fmla="*/ 905933 h 931336"/>
                <a:gd name="connsiteX0" fmla="*/ 0 w 1778000"/>
                <a:gd name="connsiteY0" fmla="*/ 9059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06452 w 1778000"/>
                <a:gd name="connsiteY3" fmla="*/ 931336 h 931336"/>
                <a:gd name="connsiteX4" fmla="*/ 0 w 1778000"/>
                <a:gd name="connsiteY4" fmla="*/ 905933 h 931336"/>
                <a:gd name="connsiteX0" fmla="*/ 0 w 1778000"/>
                <a:gd name="connsiteY0" fmla="*/ 9059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14919 w 1778000"/>
                <a:gd name="connsiteY3" fmla="*/ 931336 h 931336"/>
                <a:gd name="connsiteX4" fmla="*/ 0 w 1778000"/>
                <a:gd name="connsiteY4" fmla="*/ 905933 h 931336"/>
                <a:gd name="connsiteX0" fmla="*/ 0 w 1778000"/>
                <a:gd name="connsiteY0" fmla="*/ 9313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14919 w 1778000"/>
                <a:gd name="connsiteY3" fmla="*/ 931336 h 931336"/>
                <a:gd name="connsiteX4" fmla="*/ 0 w 1778000"/>
                <a:gd name="connsiteY4" fmla="*/ 931333 h 931336"/>
                <a:gd name="connsiteX0" fmla="*/ 0 w 1778000"/>
                <a:gd name="connsiteY0" fmla="*/ 9313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14919 w 1778000"/>
                <a:gd name="connsiteY3" fmla="*/ 931336 h 931336"/>
                <a:gd name="connsiteX4" fmla="*/ 0 w 1778000"/>
                <a:gd name="connsiteY4" fmla="*/ 931333 h 931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78000" h="931336">
                  <a:moveTo>
                    <a:pt x="0" y="931333"/>
                  </a:moveTo>
                  <a:cubicBezTo>
                    <a:pt x="298450" y="615245"/>
                    <a:pt x="596900" y="316088"/>
                    <a:pt x="895350" y="8466"/>
                  </a:cubicBezTo>
                  <a:lnTo>
                    <a:pt x="1778000" y="0"/>
                  </a:lnTo>
                  <a:lnTo>
                    <a:pt x="814919" y="931336"/>
                  </a:lnTo>
                  <a:lnTo>
                    <a:pt x="0" y="931333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3145732" name="直接连接符 7"/>
          <p:cNvCxnSpPr>
            <a:cxnSpLocks/>
          </p:cNvCxnSpPr>
          <p:nvPr/>
        </p:nvCxnSpPr>
        <p:spPr>
          <a:xfrm>
            <a:off x="620106" y="976757"/>
            <a:ext cx="11371262" cy="0"/>
          </a:xfrm>
          <a:prstGeom prst="line">
            <a:avLst/>
          </a:prstGeom>
          <a:ln>
            <a:solidFill>
              <a:srgbClr val="5B7899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48622" name="文本框 11"/>
          <p:cNvSpPr txBox="1"/>
          <p:nvPr/>
        </p:nvSpPr>
        <p:spPr>
          <a:xfrm>
            <a:off x="720312" y="522977"/>
            <a:ext cx="60939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30557F"/>
                </a:solidFill>
                <a:latin typeface="华光标题宋_CNKI" panose="02000500000000000000" pitchFamily="2" charset="-122"/>
                <a:ea typeface="华光标题宋_CNKI" panose="02000500000000000000" pitchFamily="2" charset="-122"/>
              </a:rPr>
              <a:t>Limitations</a:t>
            </a:r>
            <a:endParaRPr lang="zh-CN" altLang="en-US" sz="2400" dirty="0">
              <a:solidFill>
                <a:srgbClr val="30557F"/>
              </a:solidFill>
              <a:latin typeface="华光标题宋_CNKI" panose="02000500000000000000" pitchFamily="2" charset="-122"/>
              <a:ea typeface="华光标题宋_CNKI" panose="02000500000000000000" pitchFamily="2" charset="-122"/>
            </a:endParaRPr>
          </a:p>
        </p:txBody>
      </p:sp>
      <p:sp>
        <p:nvSpPr>
          <p:cNvPr id="1048626" name="observation-tool_18366"/>
          <p:cNvSpPr>
            <a:spLocks noChangeAspect="1"/>
          </p:cNvSpPr>
          <p:nvPr/>
        </p:nvSpPr>
        <p:spPr bwMode="auto">
          <a:xfrm flipH="1">
            <a:off x="310051" y="1462026"/>
            <a:ext cx="352483" cy="351959"/>
          </a:xfrm>
          <a:custGeom>
            <a:avLst/>
            <a:gdLst>
              <a:gd name="T0" fmla="*/ 2078 w 5401"/>
              <a:gd name="T1" fmla="*/ 4156 h 5401"/>
              <a:gd name="T2" fmla="*/ 2959 w 5401"/>
              <a:gd name="T3" fmla="*/ 3957 h 5401"/>
              <a:gd name="T4" fmla="*/ 4127 w 5401"/>
              <a:gd name="T5" fmla="*/ 5126 h 5401"/>
              <a:gd name="T6" fmla="*/ 5125 w 5401"/>
              <a:gd name="T7" fmla="*/ 5126 h 5401"/>
              <a:gd name="T8" fmla="*/ 5125 w 5401"/>
              <a:gd name="T9" fmla="*/ 4127 h 5401"/>
              <a:gd name="T10" fmla="*/ 3958 w 5401"/>
              <a:gd name="T11" fmla="*/ 2959 h 5401"/>
              <a:gd name="T12" fmla="*/ 4156 w 5401"/>
              <a:gd name="T13" fmla="*/ 2078 h 5401"/>
              <a:gd name="T14" fmla="*/ 2078 w 5401"/>
              <a:gd name="T15" fmla="*/ 0 h 5401"/>
              <a:gd name="T16" fmla="*/ 0 w 5401"/>
              <a:gd name="T17" fmla="*/ 2078 h 5401"/>
              <a:gd name="T18" fmla="*/ 2078 w 5401"/>
              <a:gd name="T19" fmla="*/ 4156 h 5401"/>
              <a:gd name="T20" fmla="*/ 2078 w 5401"/>
              <a:gd name="T21" fmla="*/ 606 h 5401"/>
              <a:gd name="T22" fmla="*/ 3551 w 5401"/>
              <a:gd name="T23" fmla="*/ 2078 h 5401"/>
              <a:gd name="T24" fmla="*/ 2078 w 5401"/>
              <a:gd name="T25" fmla="*/ 3551 h 5401"/>
              <a:gd name="T26" fmla="*/ 606 w 5401"/>
              <a:gd name="T27" fmla="*/ 2078 h 5401"/>
              <a:gd name="T28" fmla="*/ 2078 w 5401"/>
              <a:gd name="T29" fmla="*/ 606 h 5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401" h="5401">
                <a:moveTo>
                  <a:pt x="2078" y="4156"/>
                </a:moveTo>
                <a:cubicBezTo>
                  <a:pt x="2393" y="4156"/>
                  <a:pt x="2691" y="4084"/>
                  <a:pt x="2959" y="3957"/>
                </a:cubicBezTo>
                <a:lnTo>
                  <a:pt x="4127" y="5126"/>
                </a:lnTo>
                <a:cubicBezTo>
                  <a:pt x="4403" y="5401"/>
                  <a:pt x="4850" y="5401"/>
                  <a:pt x="5125" y="5126"/>
                </a:cubicBezTo>
                <a:cubicBezTo>
                  <a:pt x="5401" y="4850"/>
                  <a:pt x="5401" y="4403"/>
                  <a:pt x="5125" y="4127"/>
                </a:cubicBezTo>
                <a:lnTo>
                  <a:pt x="3958" y="2959"/>
                </a:lnTo>
                <a:cubicBezTo>
                  <a:pt x="4084" y="2691"/>
                  <a:pt x="4156" y="2393"/>
                  <a:pt x="4156" y="2078"/>
                </a:cubicBezTo>
                <a:cubicBezTo>
                  <a:pt x="4156" y="932"/>
                  <a:pt x="3224" y="0"/>
                  <a:pt x="2078" y="0"/>
                </a:cubicBezTo>
                <a:cubicBezTo>
                  <a:pt x="933" y="0"/>
                  <a:pt x="0" y="932"/>
                  <a:pt x="0" y="2078"/>
                </a:cubicBezTo>
                <a:cubicBezTo>
                  <a:pt x="0" y="3224"/>
                  <a:pt x="933" y="4156"/>
                  <a:pt x="2078" y="4156"/>
                </a:cubicBezTo>
                <a:close/>
                <a:moveTo>
                  <a:pt x="2078" y="606"/>
                </a:moveTo>
                <a:cubicBezTo>
                  <a:pt x="2890" y="606"/>
                  <a:pt x="3551" y="1266"/>
                  <a:pt x="3551" y="2078"/>
                </a:cubicBezTo>
                <a:cubicBezTo>
                  <a:pt x="3551" y="2891"/>
                  <a:pt x="2890" y="3551"/>
                  <a:pt x="2078" y="3551"/>
                </a:cubicBezTo>
                <a:cubicBezTo>
                  <a:pt x="1266" y="3551"/>
                  <a:pt x="606" y="2891"/>
                  <a:pt x="606" y="2078"/>
                </a:cubicBezTo>
                <a:cubicBezTo>
                  <a:pt x="606" y="1266"/>
                  <a:pt x="1266" y="606"/>
                  <a:pt x="2078" y="606"/>
                </a:cubicBezTo>
                <a:close/>
              </a:path>
            </a:pathLst>
          </a:custGeom>
          <a:blipFill dpi="0" rotWithShape="1">
            <a:blip r:embed="rId4">
              <a:alphaModFix amt="89000"/>
              <a:duotone>
                <a:prstClr val="black"/>
                <a:schemeClr val="accent1">
                  <a:lumMod val="40000"/>
                  <a:lumOff val="60000"/>
                  <a:tint val="45000"/>
                  <a:satMod val="400000"/>
                </a:schemeClr>
              </a:duotone>
            </a:blip>
            <a:srcRect/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accent5">
                  <a:lumMod val="60000"/>
                  <a:lumOff val="4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cxnSp>
        <p:nvCxnSpPr>
          <p:cNvPr id="22" name="直接连接符 14">
            <a:extLst>
              <a:ext uri="{FF2B5EF4-FFF2-40B4-BE49-F238E27FC236}">
                <a16:creationId xmlns:a16="http://schemas.microsoft.com/office/drawing/2014/main" id="{3771E20E-182F-4B99-9E32-D2F94200FD5C}"/>
              </a:ext>
            </a:extLst>
          </p:cNvPr>
          <p:cNvCxnSpPr>
            <a:cxnSpLocks/>
          </p:cNvCxnSpPr>
          <p:nvPr/>
        </p:nvCxnSpPr>
        <p:spPr>
          <a:xfrm>
            <a:off x="720311" y="1883232"/>
            <a:ext cx="11166889" cy="0"/>
          </a:xfrm>
          <a:prstGeom prst="line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7867B55E-28D2-473D-87F0-27D5B5D089D9}"/>
              </a:ext>
            </a:extLst>
          </p:cNvPr>
          <p:cNvSpPr/>
          <p:nvPr/>
        </p:nvSpPr>
        <p:spPr>
          <a:xfrm>
            <a:off x="720311" y="1353703"/>
            <a:ext cx="1127105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325885"/>
                </a:solidFill>
                <a:latin typeface="Consolas" panose="020B0609020204030204" pitchFamily="49" charset="0"/>
              </a:rPr>
              <a:t>Failing to fully utilize the bandwidth at each timeslot.</a:t>
            </a:r>
            <a:endParaRPr lang="zh-CN" altLang="en-US" sz="2800" dirty="0">
              <a:solidFill>
                <a:srgbClr val="325885"/>
              </a:solidFill>
              <a:latin typeface="Consolas" panose="020B0609020204030204" pitchFamily="49" charset="0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725995AC-EC62-4ED9-B5B2-376460841F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2355" y="2542988"/>
            <a:ext cx="3942300" cy="2961309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779BC238-28C0-488D-9AC1-1339887BEC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03755" y="2542988"/>
            <a:ext cx="4288442" cy="2961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497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0" name="图片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320478" y="0"/>
            <a:ext cx="2783840" cy="941089"/>
          </a:xfrm>
          <a:prstGeom prst="rect">
            <a:avLst/>
          </a:prstGeom>
        </p:spPr>
      </p:pic>
      <p:grpSp>
        <p:nvGrpSpPr>
          <p:cNvPr id="40" name="组合 2"/>
          <p:cNvGrpSpPr/>
          <p:nvPr/>
        </p:nvGrpSpPr>
        <p:grpSpPr>
          <a:xfrm flipH="1">
            <a:off x="-4" y="338203"/>
            <a:ext cx="620110" cy="953739"/>
            <a:chOff x="3054828" y="607481"/>
            <a:chExt cx="474380" cy="1417783"/>
          </a:xfrm>
          <a:gradFill flip="none" rotWithShape="1">
            <a:gsLst>
              <a:gs pos="5000">
                <a:schemeClr val="accent5">
                  <a:lumMod val="75000"/>
                </a:schemeClr>
              </a:gs>
              <a:gs pos="56000">
                <a:schemeClr val="accent5">
                  <a:lumMod val="40000"/>
                  <a:lumOff val="60000"/>
                </a:schemeClr>
              </a:gs>
              <a:gs pos="80000">
                <a:schemeClr val="accent5">
                  <a:lumMod val="20000"/>
                  <a:lumOff val="80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2700000" scaled="1"/>
          </a:gradFill>
        </p:grpSpPr>
        <p:sp>
          <p:nvSpPr>
            <p:cNvPr id="1048620" name="平行四边形 4"/>
            <p:cNvSpPr/>
            <p:nvPr/>
          </p:nvSpPr>
          <p:spPr>
            <a:xfrm rot="5400000" flipH="1" flipV="1">
              <a:off x="2843643" y="1339700"/>
              <a:ext cx="896749" cy="474380"/>
            </a:xfrm>
            <a:custGeom>
              <a:avLst/>
              <a:gdLst>
                <a:gd name="connsiteX0" fmla="*/ 0 w 1515534"/>
                <a:gd name="connsiteY0" fmla="*/ 1540933 h 1540933"/>
                <a:gd name="connsiteX1" fmla="*/ 802218 w 1515534"/>
                <a:gd name="connsiteY1" fmla="*/ 0 h 1540933"/>
                <a:gd name="connsiteX2" fmla="*/ 1515534 w 1515534"/>
                <a:gd name="connsiteY2" fmla="*/ 0 h 1540933"/>
                <a:gd name="connsiteX3" fmla="*/ 713316 w 1515534"/>
                <a:gd name="connsiteY3" fmla="*/ 1540933 h 1540933"/>
                <a:gd name="connsiteX4" fmla="*/ 0 w 1515534"/>
                <a:gd name="connsiteY4" fmla="*/ 1540933 h 1540933"/>
                <a:gd name="connsiteX0" fmla="*/ 0 w 1515534"/>
                <a:gd name="connsiteY0" fmla="*/ 1540933 h 1540936"/>
                <a:gd name="connsiteX1" fmla="*/ 802218 w 1515534"/>
                <a:gd name="connsiteY1" fmla="*/ 0 h 1540936"/>
                <a:gd name="connsiteX2" fmla="*/ 1515534 w 1515534"/>
                <a:gd name="connsiteY2" fmla="*/ 0 h 1540936"/>
                <a:gd name="connsiteX3" fmla="*/ 823386 w 1515534"/>
                <a:gd name="connsiteY3" fmla="*/ 1540936 h 1540936"/>
                <a:gd name="connsiteX4" fmla="*/ 0 w 1515534"/>
                <a:gd name="connsiteY4" fmla="*/ 1540933 h 1540936"/>
                <a:gd name="connsiteX0" fmla="*/ 0 w 1794934"/>
                <a:gd name="connsiteY0" fmla="*/ 1540933 h 1540936"/>
                <a:gd name="connsiteX1" fmla="*/ 802218 w 1794934"/>
                <a:gd name="connsiteY1" fmla="*/ 0 h 1540936"/>
                <a:gd name="connsiteX2" fmla="*/ 1794934 w 1794934"/>
                <a:gd name="connsiteY2" fmla="*/ 609600 h 1540936"/>
                <a:gd name="connsiteX3" fmla="*/ 823386 w 1794934"/>
                <a:gd name="connsiteY3" fmla="*/ 1540936 h 1540936"/>
                <a:gd name="connsiteX4" fmla="*/ 0 w 1794934"/>
                <a:gd name="connsiteY4" fmla="*/ 1540933 h 1540936"/>
                <a:gd name="connsiteX0" fmla="*/ 0 w 1794934"/>
                <a:gd name="connsiteY0" fmla="*/ 931333 h 931336"/>
                <a:gd name="connsiteX1" fmla="*/ 785284 w 1794934"/>
                <a:gd name="connsiteY1" fmla="*/ 42333 h 931336"/>
                <a:gd name="connsiteX2" fmla="*/ 1794934 w 1794934"/>
                <a:gd name="connsiteY2" fmla="*/ 0 h 931336"/>
                <a:gd name="connsiteX3" fmla="*/ 823386 w 1794934"/>
                <a:gd name="connsiteY3" fmla="*/ 931336 h 931336"/>
                <a:gd name="connsiteX4" fmla="*/ 0 w 1794934"/>
                <a:gd name="connsiteY4" fmla="*/ 931333 h 931336"/>
                <a:gd name="connsiteX0" fmla="*/ 0 w 1794934"/>
                <a:gd name="connsiteY0" fmla="*/ 931333 h 931336"/>
                <a:gd name="connsiteX1" fmla="*/ 912284 w 1794934"/>
                <a:gd name="connsiteY1" fmla="*/ 16933 h 931336"/>
                <a:gd name="connsiteX2" fmla="*/ 1794934 w 1794934"/>
                <a:gd name="connsiteY2" fmla="*/ 0 h 931336"/>
                <a:gd name="connsiteX3" fmla="*/ 823386 w 1794934"/>
                <a:gd name="connsiteY3" fmla="*/ 931336 h 931336"/>
                <a:gd name="connsiteX4" fmla="*/ 0 w 1794934"/>
                <a:gd name="connsiteY4" fmla="*/ 931333 h 931336"/>
                <a:gd name="connsiteX0" fmla="*/ 0 w 1778000"/>
                <a:gd name="connsiteY0" fmla="*/ 931333 h 931336"/>
                <a:gd name="connsiteX1" fmla="*/ 895350 w 1778000"/>
                <a:gd name="connsiteY1" fmla="*/ 16933 h 931336"/>
                <a:gd name="connsiteX2" fmla="*/ 1778000 w 1778000"/>
                <a:gd name="connsiteY2" fmla="*/ 0 h 931336"/>
                <a:gd name="connsiteX3" fmla="*/ 806452 w 1778000"/>
                <a:gd name="connsiteY3" fmla="*/ 931336 h 931336"/>
                <a:gd name="connsiteX4" fmla="*/ 0 w 1778000"/>
                <a:gd name="connsiteY4" fmla="*/ 931333 h 931336"/>
                <a:gd name="connsiteX0" fmla="*/ 0 w 1778000"/>
                <a:gd name="connsiteY0" fmla="*/ 905933 h 931336"/>
                <a:gd name="connsiteX1" fmla="*/ 895350 w 1778000"/>
                <a:gd name="connsiteY1" fmla="*/ 16933 h 931336"/>
                <a:gd name="connsiteX2" fmla="*/ 1778000 w 1778000"/>
                <a:gd name="connsiteY2" fmla="*/ 0 h 931336"/>
                <a:gd name="connsiteX3" fmla="*/ 806452 w 1778000"/>
                <a:gd name="connsiteY3" fmla="*/ 931336 h 931336"/>
                <a:gd name="connsiteX4" fmla="*/ 0 w 1778000"/>
                <a:gd name="connsiteY4" fmla="*/ 905933 h 931336"/>
                <a:gd name="connsiteX0" fmla="*/ 0 w 1778000"/>
                <a:gd name="connsiteY0" fmla="*/ 9059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06452 w 1778000"/>
                <a:gd name="connsiteY3" fmla="*/ 931336 h 931336"/>
                <a:gd name="connsiteX4" fmla="*/ 0 w 1778000"/>
                <a:gd name="connsiteY4" fmla="*/ 905933 h 931336"/>
                <a:gd name="connsiteX0" fmla="*/ 0 w 1778000"/>
                <a:gd name="connsiteY0" fmla="*/ 9059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14919 w 1778000"/>
                <a:gd name="connsiteY3" fmla="*/ 931336 h 931336"/>
                <a:gd name="connsiteX4" fmla="*/ 0 w 1778000"/>
                <a:gd name="connsiteY4" fmla="*/ 905933 h 931336"/>
                <a:gd name="connsiteX0" fmla="*/ 0 w 1778000"/>
                <a:gd name="connsiteY0" fmla="*/ 9313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14919 w 1778000"/>
                <a:gd name="connsiteY3" fmla="*/ 931336 h 931336"/>
                <a:gd name="connsiteX4" fmla="*/ 0 w 1778000"/>
                <a:gd name="connsiteY4" fmla="*/ 931333 h 931336"/>
                <a:gd name="connsiteX0" fmla="*/ 0 w 1778000"/>
                <a:gd name="connsiteY0" fmla="*/ 9313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14919 w 1778000"/>
                <a:gd name="connsiteY3" fmla="*/ 931336 h 931336"/>
                <a:gd name="connsiteX4" fmla="*/ 0 w 1778000"/>
                <a:gd name="connsiteY4" fmla="*/ 931333 h 931336"/>
                <a:gd name="connsiteX0" fmla="*/ 0 w 1778000"/>
                <a:gd name="connsiteY0" fmla="*/ 932309 h 932312"/>
                <a:gd name="connsiteX1" fmla="*/ 914403 w 1778000"/>
                <a:gd name="connsiteY1" fmla="*/ 0 h 932312"/>
                <a:gd name="connsiteX2" fmla="*/ 1778000 w 1778000"/>
                <a:gd name="connsiteY2" fmla="*/ 976 h 932312"/>
                <a:gd name="connsiteX3" fmla="*/ 814919 w 1778000"/>
                <a:gd name="connsiteY3" fmla="*/ 932312 h 932312"/>
                <a:gd name="connsiteX4" fmla="*/ 0 w 1778000"/>
                <a:gd name="connsiteY4" fmla="*/ 932309 h 932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78000" h="932312">
                  <a:moveTo>
                    <a:pt x="0" y="932309"/>
                  </a:moveTo>
                  <a:cubicBezTo>
                    <a:pt x="298450" y="616221"/>
                    <a:pt x="615953" y="307622"/>
                    <a:pt x="914403" y="0"/>
                  </a:cubicBezTo>
                  <a:lnTo>
                    <a:pt x="1778000" y="976"/>
                  </a:lnTo>
                  <a:lnTo>
                    <a:pt x="814919" y="932312"/>
                  </a:lnTo>
                  <a:lnTo>
                    <a:pt x="0" y="93230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48621" name="平行四边形 4"/>
            <p:cNvSpPr/>
            <p:nvPr/>
          </p:nvSpPr>
          <p:spPr>
            <a:xfrm rot="16200000" flipV="1">
              <a:off x="2811287" y="851023"/>
              <a:ext cx="960966" cy="473881"/>
            </a:xfrm>
            <a:custGeom>
              <a:avLst/>
              <a:gdLst>
                <a:gd name="connsiteX0" fmla="*/ 0 w 1515534"/>
                <a:gd name="connsiteY0" fmla="*/ 1540933 h 1540933"/>
                <a:gd name="connsiteX1" fmla="*/ 802218 w 1515534"/>
                <a:gd name="connsiteY1" fmla="*/ 0 h 1540933"/>
                <a:gd name="connsiteX2" fmla="*/ 1515534 w 1515534"/>
                <a:gd name="connsiteY2" fmla="*/ 0 h 1540933"/>
                <a:gd name="connsiteX3" fmla="*/ 713316 w 1515534"/>
                <a:gd name="connsiteY3" fmla="*/ 1540933 h 1540933"/>
                <a:gd name="connsiteX4" fmla="*/ 0 w 1515534"/>
                <a:gd name="connsiteY4" fmla="*/ 1540933 h 1540933"/>
                <a:gd name="connsiteX0" fmla="*/ 0 w 1515534"/>
                <a:gd name="connsiteY0" fmla="*/ 1540933 h 1540936"/>
                <a:gd name="connsiteX1" fmla="*/ 802218 w 1515534"/>
                <a:gd name="connsiteY1" fmla="*/ 0 h 1540936"/>
                <a:gd name="connsiteX2" fmla="*/ 1515534 w 1515534"/>
                <a:gd name="connsiteY2" fmla="*/ 0 h 1540936"/>
                <a:gd name="connsiteX3" fmla="*/ 823386 w 1515534"/>
                <a:gd name="connsiteY3" fmla="*/ 1540936 h 1540936"/>
                <a:gd name="connsiteX4" fmla="*/ 0 w 1515534"/>
                <a:gd name="connsiteY4" fmla="*/ 1540933 h 1540936"/>
                <a:gd name="connsiteX0" fmla="*/ 0 w 1794934"/>
                <a:gd name="connsiteY0" fmla="*/ 1540933 h 1540936"/>
                <a:gd name="connsiteX1" fmla="*/ 802218 w 1794934"/>
                <a:gd name="connsiteY1" fmla="*/ 0 h 1540936"/>
                <a:gd name="connsiteX2" fmla="*/ 1794934 w 1794934"/>
                <a:gd name="connsiteY2" fmla="*/ 609600 h 1540936"/>
                <a:gd name="connsiteX3" fmla="*/ 823386 w 1794934"/>
                <a:gd name="connsiteY3" fmla="*/ 1540936 h 1540936"/>
                <a:gd name="connsiteX4" fmla="*/ 0 w 1794934"/>
                <a:gd name="connsiteY4" fmla="*/ 1540933 h 1540936"/>
                <a:gd name="connsiteX0" fmla="*/ 0 w 1794934"/>
                <a:gd name="connsiteY0" fmla="*/ 931333 h 931336"/>
                <a:gd name="connsiteX1" fmla="*/ 785284 w 1794934"/>
                <a:gd name="connsiteY1" fmla="*/ 42333 h 931336"/>
                <a:gd name="connsiteX2" fmla="*/ 1794934 w 1794934"/>
                <a:gd name="connsiteY2" fmla="*/ 0 h 931336"/>
                <a:gd name="connsiteX3" fmla="*/ 823386 w 1794934"/>
                <a:gd name="connsiteY3" fmla="*/ 931336 h 931336"/>
                <a:gd name="connsiteX4" fmla="*/ 0 w 1794934"/>
                <a:gd name="connsiteY4" fmla="*/ 931333 h 931336"/>
                <a:gd name="connsiteX0" fmla="*/ 0 w 1794934"/>
                <a:gd name="connsiteY0" fmla="*/ 931333 h 931336"/>
                <a:gd name="connsiteX1" fmla="*/ 912284 w 1794934"/>
                <a:gd name="connsiteY1" fmla="*/ 16933 h 931336"/>
                <a:gd name="connsiteX2" fmla="*/ 1794934 w 1794934"/>
                <a:gd name="connsiteY2" fmla="*/ 0 h 931336"/>
                <a:gd name="connsiteX3" fmla="*/ 823386 w 1794934"/>
                <a:gd name="connsiteY3" fmla="*/ 931336 h 931336"/>
                <a:gd name="connsiteX4" fmla="*/ 0 w 1794934"/>
                <a:gd name="connsiteY4" fmla="*/ 931333 h 931336"/>
                <a:gd name="connsiteX0" fmla="*/ 0 w 1778000"/>
                <a:gd name="connsiteY0" fmla="*/ 931333 h 931336"/>
                <a:gd name="connsiteX1" fmla="*/ 895350 w 1778000"/>
                <a:gd name="connsiteY1" fmla="*/ 16933 h 931336"/>
                <a:gd name="connsiteX2" fmla="*/ 1778000 w 1778000"/>
                <a:gd name="connsiteY2" fmla="*/ 0 h 931336"/>
                <a:gd name="connsiteX3" fmla="*/ 806452 w 1778000"/>
                <a:gd name="connsiteY3" fmla="*/ 931336 h 931336"/>
                <a:gd name="connsiteX4" fmla="*/ 0 w 1778000"/>
                <a:gd name="connsiteY4" fmla="*/ 931333 h 931336"/>
                <a:gd name="connsiteX0" fmla="*/ 0 w 1778000"/>
                <a:gd name="connsiteY0" fmla="*/ 905933 h 931336"/>
                <a:gd name="connsiteX1" fmla="*/ 895350 w 1778000"/>
                <a:gd name="connsiteY1" fmla="*/ 16933 h 931336"/>
                <a:gd name="connsiteX2" fmla="*/ 1778000 w 1778000"/>
                <a:gd name="connsiteY2" fmla="*/ 0 h 931336"/>
                <a:gd name="connsiteX3" fmla="*/ 806452 w 1778000"/>
                <a:gd name="connsiteY3" fmla="*/ 931336 h 931336"/>
                <a:gd name="connsiteX4" fmla="*/ 0 w 1778000"/>
                <a:gd name="connsiteY4" fmla="*/ 905933 h 931336"/>
                <a:gd name="connsiteX0" fmla="*/ 0 w 1778000"/>
                <a:gd name="connsiteY0" fmla="*/ 9059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06452 w 1778000"/>
                <a:gd name="connsiteY3" fmla="*/ 931336 h 931336"/>
                <a:gd name="connsiteX4" fmla="*/ 0 w 1778000"/>
                <a:gd name="connsiteY4" fmla="*/ 905933 h 931336"/>
                <a:gd name="connsiteX0" fmla="*/ 0 w 1778000"/>
                <a:gd name="connsiteY0" fmla="*/ 9059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14919 w 1778000"/>
                <a:gd name="connsiteY3" fmla="*/ 931336 h 931336"/>
                <a:gd name="connsiteX4" fmla="*/ 0 w 1778000"/>
                <a:gd name="connsiteY4" fmla="*/ 905933 h 931336"/>
                <a:gd name="connsiteX0" fmla="*/ 0 w 1778000"/>
                <a:gd name="connsiteY0" fmla="*/ 9313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14919 w 1778000"/>
                <a:gd name="connsiteY3" fmla="*/ 931336 h 931336"/>
                <a:gd name="connsiteX4" fmla="*/ 0 w 1778000"/>
                <a:gd name="connsiteY4" fmla="*/ 931333 h 931336"/>
                <a:gd name="connsiteX0" fmla="*/ 0 w 1778000"/>
                <a:gd name="connsiteY0" fmla="*/ 9313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14919 w 1778000"/>
                <a:gd name="connsiteY3" fmla="*/ 931336 h 931336"/>
                <a:gd name="connsiteX4" fmla="*/ 0 w 1778000"/>
                <a:gd name="connsiteY4" fmla="*/ 931333 h 931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78000" h="931336">
                  <a:moveTo>
                    <a:pt x="0" y="931333"/>
                  </a:moveTo>
                  <a:cubicBezTo>
                    <a:pt x="298450" y="615245"/>
                    <a:pt x="596900" y="316088"/>
                    <a:pt x="895350" y="8466"/>
                  </a:cubicBezTo>
                  <a:lnTo>
                    <a:pt x="1778000" y="0"/>
                  </a:lnTo>
                  <a:lnTo>
                    <a:pt x="814919" y="931336"/>
                  </a:lnTo>
                  <a:lnTo>
                    <a:pt x="0" y="931333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3145732" name="直接连接符 7"/>
          <p:cNvCxnSpPr>
            <a:cxnSpLocks/>
          </p:cNvCxnSpPr>
          <p:nvPr/>
        </p:nvCxnSpPr>
        <p:spPr>
          <a:xfrm>
            <a:off x="620106" y="976757"/>
            <a:ext cx="11371262" cy="0"/>
          </a:xfrm>
          <a:prstGeom prst="line">
            <a:avLst/>
          </a:prstGeom>
          <a:ln>
            <a:solidFill>
              <a:srgbClr val="5B7899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48622" name="文本框 11"/>
          <p:cNvSpPr txBox="1"/>
          <p:nvPr/>
        </p:nvSpPr>
        <p:spPr>
          <a:xfrm>
            <a:off x="720312" y="522977"/>
            <a:ext cx="60939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30557F"/>
                </a:solidFill>
                <a:latin typeface="华光标题宋_CNKI" panose="02000500000000000000" pitchFamily="2" charset="-122"/>
                <a:ea typeface="华光标题宋_CNKI" panose="02000500000000000000" pitchFamily="2" charset="-122"/>
              </a:rPr>
              <a:t>Contributions</a:t>
            </a:r>
            <a:endParaRPr lang="zh-CN" altLang="en-US" sz="2400" dirty="0">
              <a:solidFill>
                <a:srgbClr val="30557F"/>
              </a:solidFill>
              <a:latin typeface="华光标题宋_CNKI" panose="02000500000000000000" pitchFamily="2" charset="-122"/>
              <a:ea typeface="华光标题宋_CNKI" panose="02000500000000000000" pitchFamily="2" charset="-122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DDFDAB3E-2B57-4B89-AEF5-A67991B232AF}"/>
              </a:ext>
            </a:extLst>
          </p:cNvPr>
          <p:cNvGrpSpPr/>
          <p:nvPr/>
        </p:nvGrpSpPr>
        <p:grpSpPr>
          <a:xfrm>
            <a:off x="310051" y="2068420"/>
            <a:ext cx="12048532" cy="1423694"/>
            <a:chOff x="310051" y="2068420"/>
            <a:chExt cx="12048532" cy="1423694"/>
          </a:xfrm>
        </p:grpSpPr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923E9948-AC11-4575-A1DC-56155AC8BD4B}"/>
                </a:ext>
              </a:extLst>
            </p:cNvPr>
            <p:cNvSpPr txBox="1"/>
            <p:nvPr/>
          </p:nvSpPr>
          <p:spPr>
            <a:xfrm>
              <a:off x="310052" y="2068420"/>
              <a:ext cx="110707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Consolas" panose="020B0609020204030204" pitchFamily="49" charset="0"/>
                  <a:ea typeface="宋体" panose="02010600030101010101" pitchFamily="2" charset="-122"/>
                </a:rPr>
                <a:t>Tech 1: Repair abstraction (for generality and flexibility)</a:t>
              </a:r>
              <a:endParaRPr lang="zh-CN" altLang="en-US" sz="2400" dirty="0">
                <a:latin typeface="Consolas" panose="020B06090202040302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DD7F9245-2492-40B9-90CC-C64C3A7C97F3}"/>
                </a:ext>
              </a:extLst>
            </p:cNvPr>
            <p:cNvSpPr txBox="1"/>
            <p:nvPr/>
          </p:nvSpPr>
          <p:spPr>
            <a:xfrm>
              <a:off x="310052" y="2553687"/>
              <a:ext cx="110707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Consolas" panose="020B0609020204030204" pitchFamily="49" charset="0"/>
                  <a:ea typeface="宋体" panose="02010600030101010101" pitchFamily="2" charset="-122"/>
                </a:rPr>
                <a:t>Tech 2: Repair traffic balancing (for load balancing)</a:t>
              </a:r>
              <a:endParaRPr lang="zh-CN" altLang="en-US" sz="2400" dirty="0">
                <a:latin typeface="Consolas" panose="020B06090202040302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C1C75168-AFE5-4A54-9B4D-C7CFB4100CC3}"/>
                </a:ext>
              </a:extLst>
            </p:cNvPr>
            <p:cNvSpPr txBox="1"/>
            <p:nvPr/>
          </p:nvSpPr>
          <p:spPr>
            <a:xfrm>
              <a:off x="310051" y="3030449"/>
              <a:ext cx="120485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Consolas" panose="020B0609020204030204" pitchFamily="49" charset="0"/>
                  <a:ea typeface="宋体" panose="02010600030101010101" pitchFamily="2" charset="-122"/>
                </a:rPr>
                <a:t>Tech 3: Transmission scheduling(for saturating bandwidth utilization)</a:t>
              </a:r>
              <a:endParaRPr lang="zh-CN" altLang="en-US" sz="2400" dirty="0">
                <a:latin typeface="Consolas" panose="020B0609020204030204" pitchFamily="49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7BF90B06-C26F-4BB6-9DBD-83BC749ED0C1}"/>
              </a:ext>
            </a:extLst>
          </p:cNvPr>
          <p:cNvGrpSpPr/>
          <p:nvPr/>
        </p:nvGrpSpPr>
        <p:grpSpPr>
          <a:xfrm>
            <a:off x="178051" y="1399315"/>
            <a:ext cx="11774505" cy="523220"/>
            <a:chOff x="178051" y="1399315"/>
            <a:chExt cx="11774505" cy="523220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7867B55E-28D2-473D-87F0-27D5B5D089D9}"/>
                </a:ext>
              </a:extLst>
            </p:cNvPr>
            <p:cNvSpPr/>
            <p:nvPr/>
          </p:nvSpPr>
          <p:spPr>
            <a:xfrm>
              <a:off x="658918" y="1399315"/>
              <a:ext cx="1129363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800" dirty="0" err="1">
                  <a:solidFill>
                    <a:srgbClr val="325885"/>
                  </a:solidFill>
                  <a:latin typeface="Consolas" panose="020B0609020204030204" pitchFamily="49" charset="0"/>
                </a:rPr>
                <a:t>RepairBoost</a:t>
              </a:r>
              <a:r>
                <a:rPr lang="zh-CN" altLang="en-US" sz="2800" dirty="0">
                  <a:solidFill>
                    <a:srgbClr val="325885"/>
                  </a:solidFill>
                  <a:latin typeface="Consolas" panose="020B0609020204030204" pitchFamily="49" charset="0"/>
                </a:rPr>
                <a:t>：</a:t>
              </a:r>
              <a:r>
                <a:rPr lang="en-US" altLang="zh-CN" sz="2800" dirty="0">
                  <a:solidFill>
                    <a:srgbClr val="325885"/>
                  </a:solidFill>
                  <a:latin typeface="Consolas" panose="020B0609020204030204" pitchFamily="49" charset="0"/>
                </a:rPr>
                <a:t>a framework to speed up the full-node repair</a:t>
              </a:r>
              <a:endParaRPr lang="zh-CN" altLang="en-US" sz="2800" dirty="0">
                <a:solidFill>
                  <a:srgbClr val="325885"/>
                </a:solidFill>
                <a:latin typeface="Consolas" panose="020B0609020204030204" pitchFamily="49" charset="0"/>
              </a:endParaRPr>
            </a:p>
          </p:txBody>
        </p:sp>
        <p:pic>
          <p:nvPicPr>
            <p:cNvPr id="5" name="图形 4" descr="实心填充的笑脸">
              <a:extLst>
                <a:ext uri="{FF2B5EF4-FFF2-40B4-BE49-F238E27FC236}">
                  <a16:creationId xmlns:a16="http://schemas.microsoft.com/office/drawing/2014/main" id="{A18F2FAA-7233-41A6-A209-DDF4A0EF983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78051" y="1430538"/>
              <a:ext cx="461665" cy="461665"/>
            </a:xfrm>
            <a:prstGeom prst="rect">
              <a:avLst/>
            </a:prstGeom>
          </p:spPr>
        </p:pic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D7B1F4CC-BB4F-4513-AAED-6B1368F74960}"/>
              </a:ext>
            </a:extLst>
          </p:cNvPr>
          <p:cNvGrpSpPr/>
          <p:nvPr/>
        </p:nvGrpSpPr>
        <p:grpSpPr>
          <a:xfrm>
            <a:off x="193049" y="3613863"/>
            <a:ext cx="11820900" cy="523220"/>
            <a:chOff x="178051" y="1394167"/>
            <a:chExt cx="11820900" cy="523220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96827844-33A7-4785-BE56-D04C5CE19CC6}"/>
                </a:ext>
              </a:extLst>
            </p:cNvPr>
            <p:cNvSpPr/>
            <p:nvPr/>
          </p:nvSpPr>
          <p:spPr>
            <a:xfrm>
              <a:off x="705313" y="1394167"/>
              <a:ext cx="1129363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800" dirty="0">
                  <a:solidFill>
                    <a:srgbClr val="325885"/>
                  </a:solidFill>
                  <a:latin typeface="Consolas" panose="020B0609020204030204" pitchFamily="49" charset="0"/>
                </a:rPr>
                <a:t>A prototype </a:t>
              </a:r>
              <a:r>
                <a:rPr lang="en-US" altLang="zh-CN" sz="2800" dirty="0" err="1">
                  <a:solidFill>
                    <a:srgbClr val="325885"/>
                  </a:solidFill>
                  <a:latin typeface="Consolas" panose="020B0609020204030204" pitchFamily="49" charset="0"/>
                </a:rPr>
                <a:t>RepairBoost</a:t>
              </a:r>
              <a:r>
                <a:rPr lang="en-US" altLang="zh-CN" sz="2800" dirty="0">
                  <a:solidFill>
                    <a:srgbClr val="325885"/>
                  </a:solidFill>
                  <a:latin typeface="Consolas" panose="020B0609020204030204" pitchFamily="49" charset="0"/>
                </a:rPr>
                <a:t> integrated with HDFS</a:t>
              </a:r>
              <a:endParaRPr lang="zh-CN" altLang="en-US" sz="2800" dirty="0">
                <a:solidFill>
                  <a:srgbClr val="325885"/>
                </a:solidFill>
                <a:latin typeface="Consolas" panose="020B0609020204030204" pitchFamily="49" charset="0"/>
              </a:endParaRPr>
            </a:p>
          </p:txBody>
        </p:sp>
        <p:pic>
          <p:nvPicPr>
            <p:cNvPr id="24" name="图形 23" descr="实心填充的笑脸">
              <a:extLst>
                <a:ext uri="{FF2B5EF4-FFF2-40B4-BE49-F238E27FC236}">
                  <a16:creationId xmlns:a16="http://schemas.microsoft.com/office/drawing/2014/main" id="{E522F491-6D17-4B4B-AAF3-4746BF725A5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78051" y="1430538"/>
              <a:ext cx="461665" cy="461665"/>
            </a:xfrm>
            <a:prstGeom prst="rect">
              <a:avLst/>
            </a:prstGeom>
          </p:spPr>
        </p:pic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8DC638E8-54F6-4150-BADD-7EE4369EA525}"/>
              </a:ext>
            </a:extLst>
          </p:cNvPr>
          <p:cNvGrpSpPr/>
          <p:nvPr/>
        </p:nvGrpSpPr>
        <p:grpSpPr>
          <a:xfrm>
            <a:off x="193049" y="4365225"/>
            <a:ext cx="11805902" cy="954107"/>
            <a:chOff x="193049" y="4365225"/>
            <a:chExt cx="11805902" cy="954107"/>
          </a:xfrm>
        </p:grpSpPr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145A2494-DC79-426F-95CA-6999EF80FFD1}"/>
                </a:ext>
              </a:extLst>
            </p:cNvPr>
            <p:cNvSpPr/>
            <p:nvPr/>
          </p:nvSpPr>
          <p:spPr>
            <a:xfrm>
              <a:off x="705313" y="4365225"/>
              <a:ext cx="11293638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800" dirty="0">
                  <a:solidFill>
                    <a:srgbClr val="325885"/>
                  </a:solidFill>
                  <a:latin typeface="Consolas" panose="020B0609020204030204" pitchFamily="49" charset="0"/>
                </a:rPr>
                <a:t>Tackle multiple node failures and facilitate the repair in heterogeneous environments</a:t>
              </a:r>
              <a:endParaRPr lang="zh-CN" altLang="en-US" sz="2800" dirty="0">
                <a:solidFill>
                  <a:srgbClr val="325885"/>
                </a:solidFill>
                <a:latin typeface="Consolas" panose="020B0609020204030204" pitchFamily="49" charset="0"/>
              </a:endParaRPr>
            </a:p>
          </p:txBody>
        </p:sp>
        <p:pic>
          <p:nvPicPr>
            <p:cNvPr id="28" name="图形 27" descr="实心填充的笑脸">
              <a:extLst>
                <a:ext uri="{FF2B5EF4-FFF2-40B4-BE49-F238E27FC236}">
                  <a16:creationId xmlns:a16="http://schemas.microsoft.com/office/drawing/2014/main" id="{FC6BA6EC-CB66-4722-BF8A-EB453C19A75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93049" y="4446915"/>
              <a:ext cx="461665" cy="461665"/>
            </a:xfrm>
            <a:prstGeom prst="rect">
              <a:avLst/>
            </a:prstGeom>
          </p:spPr>
        </p:pic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ADA62183-2773-403D-AFC4-CF521608D28F}"/>
              </a:ext>
            </a:extLst>
          </p:cNvPr>
          <p:cNvGrpSpPr/>
          <p:nvPr/>
        </p:nvGrpSpPr>
        <p:grpSpPr>
          <a:xfrm>
            <a:off x="173466" y="5319332"/>
            <a:ext cx="11805902" cy="543355"/>
            <a:chOff x="193049" y="4365225"/>
            <a:chExt cx="11805902" cy="543355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B559BE10-5EDC-4B5D-ACC5-DB6E509DA40D}"/>
                </a:ext>
              </a:extLst>
            </p:cNvPr>
            <p:cNvSpPr/>
            <p:nvPr/>
          </p:nvSpPr>
          <p:spPr>
            <a:xfrm>
              <a:off x="705313" y="4365225"/>
              <a:ext cx="1129363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800" dirty="0">
                  <a:solidFill>
                    <a:srgbClr val="325885"/>
                  </a:solidFill>
                  <a:latin typeface="Consolas" panose="020B0609020204030204" pitchFamily="49" charset="0"/>
                </a:rPr>
                <a:t>Experiments on Amazon EC2</a:t>
              </a:r>
              <a:endParaRPr lang="zh-CN" altLang="en-US" sz="2800" dirty="0">
                <a:solidFill>
                  <a:srgbClr val="325885"/>
                </a:solidFill>
                <a:latin typeface="Consolas" panose="020B0609020204030204" pitchFamily="49" charset="0"/>
              </a:endParaRPr>
            </a:p>
          </p:txBody>
        </p:sp>
        <p:pic>
          <p:nvPicPr>
            <p:cNvPr id="32" name="图形 31" descr="实心填充的笑脸">
              <a:extLst>
                <a:ext uri="{FF2B5EF4-FFF2-40B4-BE49-F238E27FC236}">
                  <a16:creationId xmlns:a16="http://schemas.microsoft.com/office/drawing/2014/main" id="{3B7C19DC-740F-4644-829F-0D6B6866BA3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93049" y="4446915"/>
              <a:ext cx="461665" cy="461665"/>
            </a:xfrm>
            <a:prstGeom prst="rect">
              <a:avLst/>
            </a:prstGeom>
          </p:spPr>
        </p:pic>
      </p:grpSp>
      <p:sp>
        <p:nvSpPr>
          <p:cNvPr id="33" name="文本框 32">
            <a:extLst>
              <a:ext uri="{FF2B5EF4-FFF2-40B4-BE49-F238E27FC236}">
                <a16:creationId xmlns:a16="http://schemas.microsoft.com/office/drawing/2014/main" id="{DE7CC39D-1F71-400F-B92C-47CA86447D75}"/>
              </a:ext>
            </a:extLst>
          </p:cNvPr>
          <p:cNvSpPr txBox="1"/>
          <p:nvPr/>
        </p:nvSpPr>
        <p:spPr>
          <a:xfrm>
            <a:off x="798938" y="5873358"/>
            <a:ext cx="110707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Consolas" panose="020B0609020204030204" pitchFamily="49" charset="0"/>
                <a:ea typeface="宋体" panose="02010600030101010101" pitchFamily="2" charset="-122"/>
              </a:rPr>
              <a:t>Increase the repair throughout by 35.0-97.1%</a:t>
            </a:r>
            <a:endParaRPr lang="zh-CN" altLang="en-US" sz="2400" dirty="0"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077400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0" name="图片 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320478" y="0"/>
            <a:ext cx="2783840" cy="941089"/>
          </a:xfrm>
          <a:prstGeom prst="rect">
            <a:avLst/>
          </a:prstGeom>
        </p:spPr>
      </p:pic>
      <p:grpSp>
        <p:nvGrpSpPr>
          <p:cNvPr id="40" name="组合 2"/>
          <p:cNvGrpSpPr/>
          <p:nvPr/>
        </p:nvGrpSpPr>
        <p:grpSpPr>
          <a:xfrm flipH="1">
            <a:off x="-4" y="338203"/>
            <a:ext cx="620110" cy="953739"/>
            <a:chOff x="3054828" y="607481"/>
            <a:chExt cx="474380" cy="1417783"/>
          </a:xfrm>
          <a:gradFill flip="none" rotWithShape="1">
            <a:gsLst>
              <a:gs pos="5000">
                <a:schemeClr val="accent5">
                  <a:lumMod val="75000"/>
                </a:schemeClr>
              </a:gs>
              <a:gs pos="56000">
                <a:schemeClr val="accent5">
                  <a:lumMod val="40000"/>
                  <a:lumOff val="60000"/>
                </a:schemeClr>
              </a:gs>
              <a:gs pos="80000">
                <a:schemeClr val="accent5">
                  <a:lumMod val="20000"/>
                  <a:lumOff val="80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2700000" scaled="1"/>
          </a:gradFill>
        </p:grpSpPr>
        <p:sp>
          <p:nvSpPr>
            <p:cNvPr id="1048620" name="平行四边形 4"/>
            <p:cNvSpPr/>
            <p:nvPr/>
          </p:nvSpPr>
          <p:spPr>
            <a:xfrm rot="5400000" flipH="1" flipV="1">
              <a:off x="2843643" y="1339700"/>
              <a:ext cx="896749" cy="474380"/>
            </a:xfrm>
            <a:custGeom>
              <a:avLst/>
              <a:gdLst>
                <a:gd name="connsiteX0" fmla="*/ 0 w 1515534"/>
                <a:gd name="connsiteY0" fmla="*/ 1540933 h 1540933"/>
                <a:gd name="connsiteX1" fmla="*/ 802218 w 1515534"/>
                <a:gd name="connsiteY1" fmla="*/ 0 h 1540933"/>
                <a:gd name="connsiteX2" fmla="*/ 1515534 w 1515534"/>
                <a:gd name="connsiteY2" fmla="*/ 0 h 1540933"/>
                <a:gd name="connsiteX3" fmla="*/ 713316 w 1515534"/>
                <a:gd name="connsiteY3" fmla="*/ 1540933 h 1540933"/>
                <a:gd name="connsiteX4" fmla="*/ 0 w 1515534"/>
                <a:gd name="connsiteY4" fmla="*/ 1540933 h 1540933"/>
                <a:gd name="connsiteX0" fmla="*/ 0 w 1515534"/>
                <a:gd name="connsiteY0" fmla="*/ 1540933 h 1540936"/>
                <a:gd name="connsiteX1" fmla="*/ 802218 w 1515534"/>
                <a:gd name="connsiteY1" fmla="*/ 0 h 1540936"/>
                <a:gd name="connsiteX2" fmla="*/ 1515534 w 1515534"/>
                <a:gd name="connsiteY2" fmla="*/ 0 h 1540936"/>
                <a:gd name="connsiteX3" fmla="*/ 823386 w 1515534"/>
                <a:gd name="connsiteY3" fmla="*/ 1540936 h 1540936"/>
                <a:gd name="connsiteX4" fmla="*/ 0 w 1515534"/>
                <a:gd name="connsiteY4" fmla="*/ 1540933 h 1540936"/>
                <a:gd name="connsiteX0" fmla="*/ 0 w 1794934"/>
                <a:gd name="connsiteY0" fmla="*/ 1540933 h 1540936"/>
                <a:gd name="connsiteX1" fmla="*/ 802218 w 1794934"/>
                <a:gd name="connsiteY1" fmla="*/ 0 h 1540936"/>
                <a:gd name="connsiteX2" fmla="*/ 1794934 w 1794934"/>
                <a:gd name="connsiteY2" fmla="*/ 609600 h 1540936"/>
                <a:gd name="connsiteX3" fmla="*/ 823386 w 1794934"/>
                <a:gd name="connsiteY3" fmla="*/ 1540936 h 1540936"/>
                <a:gd name="connsiteX4" fmla="*/ 0 w 1794934"/>
                <a:gd name="connsiteY4" fmla="*/ 1540933 h 1540936"/>
                <a:gd name="connsiteX0" fmla="*/ 0 w 1794934"/>
                <a:gd name="connsiteY0" fmla="*/ 931333 h 931336"/>
                <a:gd name="connsiteX1" fmla="*/ 785284 w 1794934"/>
                <a:gd name="connsiteY1" fmla="*/ 42333 h 931336"/>
                <a:gd name="connsiteX2" fmla="*/ 1794934 w 1794934"/>
                <a:gd name="connsiteY2" fmla="*/ 0 h 931336"/>
                <a:gd name="connsiteX3" fmla="*/ 823386 w 1794934"/>
                <a:gd name="connsiteY3" fmla="*/ 931336 h 931336"/>
                <a:gd name="connsiteX4" fmla="*/ 0 w 1794934"/>
                <a:gd name="connsiteY4" fmla="*/ 931333 h 931336"/>
                <a:gd name="connsiteX0" fmla="*/ 0 w 1794934"/>
                <a:gd name="connsiteY0" fmla="*/ 931333 h 931336"/>
                <a:gd name="connsiteX1" fmla="*/ 912284 w 1794934"/>
                <a:gd name="connsiteY1" fmla="*/ 16933 h 931336"/>
                <a:gd name="connsiteX2" fmla="*/ 1794934 w 1794934"/>
                <a:gd name="connsiteY2" fmla="*/ 0 h 931336"/>
                <a:gd name="connsiteX3" fmla="*/ 823386 w 1794934"/>
                <a:gd name="connsiteY3" fmla="*/ 931336 h 931336"/>
                <a:gd name="connsiteX4" fmla="*/ 0 w 1794934"/>
                <a:gd name="connsiteY4" fmla="*/ 931333 h 931336"/>
                <a:gd name="connsiteX0" fmla="*/ 0 w 1778000"/>
                <a:gd name="connsiteY0" fmla="*/ 931333 h 931336"/>
                <a:gd name="connsiteX1" fmla="*/ 895350 w 1778000"/>
                <a:gd name="connsiteY1" fmla="*/ 16933 h 931336"/>
                <a:gd name="connsiteX2" fmla="*/ 1778000 w 1778000"/>
                <a:gd name="connsiteY2" fmla="*/ 0 h 931336"/>
                <a:gd name="connsiteX3" fmla="*/ 806452 w 1778000"/>
                <a:gd name="connsiteY3" fmla="*/ 931336 h 931336"/>
                <a:gd name="connsiteX4" fmla="*/ 0 w 1778000"/>
                <a:gd name="connsiteY4" fmla="*/ 931333 h 931336"/>
                <a:gd name="connsiteX0" fmla="*/ 0 w 1778000"/>
                <a:gd name="connsiteY0" fmla="*/ 905933 h 931336"/>
                <a:gd name="connsiteX1" fmla="*/ 895350 w 1778000"/>
                <a:gd name="connsiteY1" fmla="*/ 16933 h 931336"/>
                <a:gd name="connsiteX2" fmla="*/ 1778000 w 1778000"/>
                <a:gd name="connsiteY2" fmla="*/ 0 h 931336"/>
                <a:gd name="connsiteX3" fmla="*/ 806452 w 1778000"/>
                <a:gd name="connsiteY3" fmla="*/ 931336 h 931336"/>
                <a:gd name="connsiteX4" fmla="*/ 0 w 1778000"/>
                <a:gd name="connsiteY4" fmla="*/ 905933 h 931336"/>
                <a:gd name="connsiteX0" fmla="*/ 0 w 1778000"/>
                <a:gd name="connsiteY0" fmla="*/ 9059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06452 w 1778000"/>
                <a:gd name="connsiteY3" fmla="*/ 931336 h 931336"/>
                <a:gd name="connsiteX4" fmla="*/ 0 w 1778000"/>
                <a:gd name="connsiteY4" fmla="*/ 905933 h 931336"/>
                <a:gd name="connsiteX0" fmla="*/ 0 w 1778000"/>
                <a:gd name="connsiteY0" fmla="*/ 9059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14919 w 1778000"/>
                <a:gd name="connsiteY3" fmla="*/ 931336 h 931336"/>
                <a:gd name="connsiteX4" fmla="*/ 0 w 1778000"/>
                <a:gd name="connsiteY4" fmla="*/ 905933 h 931336"/>
                <a:gd name="connsiteX0" fmla="*/ 0 w 1778000"/>
                <a:gd name="connsiteY0" fmla="*/ 9313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14919 w 1778000"/>
                <a:gd name="connsiteY3" fmla="*/ 931336 h 931336"/>
                <a:gd name="connsiteX4" fmla="*/ 0 w 1778000"/>
                <a:gd name="connsiteY4" fmla="*/ 931333 h 931336"/>
                <a:gd name="connsiteX0" fmla="*/ 0 w 1778000"/>
                <a:gd name="connsiteY0" fmla="*/ 9313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14919 w 1778000"/>
                <a:gd name="connsiteY3" fmla="*/ 931336 h 931336"/>
                <a:gd name="connsiteX4" fmla="*/ 0 w 1778000"/>
                <a:gd name="connsiteY4" fmla="*/ 931333 h 931336"/>
                <a:gd name="connsiteX0" fmla="*/ 0 w 1778000"/>
                <a:gd name="connsiteY0" fmla="*/ 932309 h 932312"/>
                <a:gd name="connsiteX1" fmla="*/ 914403 w 1778000"/>
                <a:gd name="connsiteY1" fmla="*/ 0 h 932312"/>
                <a:gd name="connsiteX2" fmla="*/ 1778000 w 1778000"/>
                <a:gd name="connsiteY2" fmla="*/ 976 h 932312"/>
                <a:gd name="connsiteX3" fmla="*/ 814919 w 1778000"/>
                <a:gd name="connsiteY3" fmla="*/ 932312 h 932312"/>
                <a:gd name="connsiteX4" fmla="*/ 0 w 1778000"/>
                <a:gd name="connsiteY4" fmla="*/ 932309 h 932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78000" h="932312">
                  <a:moveTo>
                    <a:pt x="0" y="932309"/>
                  </a:moveTo>
                  <a:cubicBezTo>
                    <a:pt x="298450" y="616221"/>
                    <a:pt x="615953" y="307622"/>
                    <a:pt x="914403" y="0"/>
                  </a:cubicBezTo>
                  <a:lnTo>
                    <a:pt x="1778000" y="976"/>
                  </a:lnTo>
                  <a:lnTo>
                    <a:pt x="814919" y="932312"/>
                  </a:lnTo>
                  <a:lnTo>
                    <a:pt x="0" y="93230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48621" name="平行四边形 4"/>
            <p:cNvSpPr/>
            <p:nvPr/>
          </p:nvSpPr>
          <p:spPr>
            <a:xfrm rot="16200000" flipV="1">
              <a:off x="2811287" y="851023"/>
              <a:ext cx="960966" cy="473881"/>
            </a:xfrm>
            <a:custGeom>
              <a:avLst/>
              <a:gdLst>
                <a:gd name="connsiteX0" fmla="*/ 0 w 1515534"/>
                <a:gd name="connsiteY0" fmla="*/ 1540933 h 1540933"/>
                <a:gd name="connsiteX1" fmla="*/ 802218 w 1515534"/>
                <a:gd name="connsiteY1" fmla="*/ 0 h 1540933"/>
                <a:gd name="connsiteX2" fmla="*/ 1515534 w 1515534"/>
                <a:gd name="connsiteY2" fmla="*/ 0 h 1540933"/>
                <a:gd name="connsiteX3" fmla="*/ 713316 w 1515534"/>
                <a:gd name="connsiteY3" fmla="*/ 1540933 h 1540933"/>
                <a:gd name="connsiteX4" fmla="*/ 0 w 1515534"/>
                <a:gd name="connsiteY4" fmla="*/ 1540933 h 1540933"/>
                <a:gd name="connsiteX0" fmla="*/ 0 w 1515534"/>
                <a:gd name="connsiteY0" fmla="*/ 1540933 h 1540936"/>
                <a:gd name="connsiteX1" fmla="*/ 802218 w 1515534"/>
                <a:gd name="connsiteY1" fmla="*/ 0 h 1540936"/>
                <a:gd name="connsiteX2" fmla="*/ 1515534 w 1515534"/>
                <a:gd name="connsiteY2" fmla="*/ 0 h 1540936"/>
                <a:gd name="connsiteX3" fmla="*/ 823386 w 1515534"/>
                <a:gd name="connsiteY3" fmla="*/ 1540936 h 1540936"/>
                <a:gd name="connsiteX4" fmla="*/ 0 w 1515534"/>
                <a:gd name="connsiteY4" fmla="*/ 1540933 h 1540936"/>
                <a:gd name="connsiteX0" fmla="*/ 0 w 1794934"/>
                <a:gd name="connsiteY0" fmla="*/ 1540933 h 1540936"/>
                <a:gd name="connsiteX1" fmla="*/ 802218 w 1794934"/>
                <a:gd name="connsiteY1" fmla="*/ 0 h 1540936"/>
                <a:gd name="connsiteX2" fmla="*/ 1794934 w 1794934"/>
                <a:gd name="connsiteY2" fmla="*/ 609600 h 1540936"/>
                <a:gd name="connsiteX3" fmla="*/ 823386 w 1794934"/>
                <a:gd name="connsiteY3" fmla="*/ 1540936 h 1540936"/>
                <a:gd name="connsiteX4" fmla="*/ 0 w 1794934"/>
                <a:gd name="connsiteY4" fmla="*/ 1540933 h 1540936"/>
                <a:gd name="connsiteX0" fmla="*/ 0 w 1794934"/>
                <a:gd name="connsiteY0" fmla="*/ 931333 h 931336"/>
                <a:gd name="connsiteX1" fmla="*/ 785284 w 1794934"/>
                <a:gd name="connsiteY1" fmla="*/ 42333 h 931336"/>
                <a:gd name="connsiteX2" fmla="*/ 1794934 w 1794934"/>
                <a:gd name="connsiteY2" fmla="*/ 0 h 931336"/>
                <a:gd name="connsiteX3" fmla="*/ 823386 w 1794934"/>
                <a:gd name="connsiteY3" fmla="*/ 931336 h 931336"/>
                <a:gd name="connsiteX4" fmla="*/ 0 w 1794934"/>
                <a:gd name="connsiteY4" fmla="*/ 931333 h 931336"/>
                <a:gd name="connsiteX0" fmla="*/ 0 w 1794934"/>
                <a:gd name="connsiteY0" fmla="*/ 931333 h 931336"/>
                <a:gd name="connsiteX1" fmla="*/ 912284 w 1794934"/>
                <a:gd name="connsiteY1" fmla="*/ 16933 h 931336"/>
                <a:gd name="connsiteX2" fmla="*/ 1794934 w 1794934"/>
                <a:gd name="connsiteY2" fmla="*/ 0 h 931336"/>
                <a:gd name="connsiteX3" fmla="*/ 823386 w 1794934"/>
                <a:gd name="connsiteY3" fmla="*/ 931336 h 931336"/>
                <a:gd name="connsiteX4" fmla="*/ 0 w 1794934"/>
                <a:gd name="connsiteY4" fmla="*/ 931333 h 931336"/>
                <a:gd name="connsiteX0" fmla="*/ 0 w 1778000"/>
                <a:gd name="connsiteY0" fmla="*/ 931333 h 931336"/>
                <a:gd name="connsiteX1" fmla="*/ 895350 w 1778000"/>
                <a:gd name="connsiteY1" fmla="*/ 16933 h 931336"/>
                <a:gd name="connsiteX2" fmla="*/ 1778000 w 1778000"/>
                <a:gd name="connsiteY2" fmla="*/ 0 h 931336"/>
                <a:gd name="connsiteX3" fmla="*/ 806452 w 1778000"/>
                <a:gd name="connsiteY3" fmla="*/ 931336 h 931336"/>
                <a:gd name="connsiteX4" fmla="*/ 0 w 1778000"/>
                <a:gd name="connsiteY4" fmla="*/ 931333 h 931336"/>
                <a:gd name="connsiteX0" fmla="*/ 0 w 1778000"/>
                <a:gd name="connsiteY0" fmla="*/ 905933 h 931336"/>
                <a:gd name="connsiteX1" fmla="*/ 895350 w 1778000"/>
                <a:gd name="connsiteY1" fmla="*/ 16933 h 931336"/>
                <a:gd name="connsiteX2" fmla="*/ 1778000 w 1778000"/>
                <a:gd name="connsiteY2" fmla="*/ 0 h 931336"/>
                <a:gd name="connsiteX3" fmla="*/ 806452 w 1778000"/>
                <a:gd name="connsiteY3" fmla="*/ 931336 h 931336"/>
                <a:gd name="connsiteX4" fmla="*/ 0 w 1778000"/>
                <a:gd name="connsiteY4" fmla="*/ 905933 h 931336"/>
                <a:gd name="connsiteX0" fmla="*/ 0 w 1778000"/>
                <a:gd name="connsiteY0" fmla="*/ 9059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06452 w 1778000"/>
                <a:gd name="connsiteY3" fmla="*/ 931336 h 931336"/>
                <a:gd name="connsiteX4" fmla="*/ 0 w 1778000"/>
                <a:gd name="connsiteY4" fmla="*/ 905933 h 931336"/>
                <a:gd name="connsiteX0" fmla="*/ 0 w 1778000"/>
                <a:gd name="connsiteY0" fmla="*/ 9059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14919 w 1778000"/>
                <a:gd name="connsiteY3" fmla="*/ 931336 h 931336"/>
                <a:gd name="connsiteX4" fmla="*/ 0 w 1778000"/>
                <a:gd name="connsiteY4" fmla="*/ 905933 h 931336"/>
                <a:gd name="connsiteX0" fmla="*/ 0 w 1778000"/>
                <a:gd name="connsiteY0" fmla="*/ 9313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14919 w 1778000"/>
                <a:gd name="connsiteY3" fmla="*/ 931336 h 931336"/>
                <a:gd name="connsiteX4" fmla="*/ 0 w 1778000"/>
                <a:gd name="connsiteY4" fmla="*/ 931333 h 931336"/>
                <a:gd name="connsiteX0" fmla="*/ 0 w 1778000"/>
                <a:gd name="connsiteY0" fmla="*/ 9313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14919 w 1778000"/>
                <a:gd name="connsiteY3" fmla="*/ 931336 h 931336"/>
                <a:gd name="connsiteX4" fmla="*/ 0 w 1778000"/>
                <a:gd name="connsiteY4" fmla="*/ 931333 h 931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78000" h="931336">
                  <a:moveTo>
                    <a:pt x="0" y="931333"/>
                  </a:moveTo>
                  <a:cubicBezTo>
                    <a:pt x="298450" y="615245"/>
                    <a:pt x="596900" y="316088"/>
                    <a:pt x="895350" y="8466"/>
                  </a:cubicBezTo>
                  <a:lnTo>
                    <a:pt x="1778000" y="0"/>
                  </a:lnTo>
                  <a:lnTo>
                    <a:pt x="814919" y="931336"/>
                  </a:lnTo>
                  <a:lnTo>
                    <a:pt x="0" y="931333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3145732" name="直接连接符 7"/>
          <p:cNvCxnSpPr>
            <a:cxnSpLocks/>
          </p:cNvCxnSpPr>
          <p:nvPr/>
        </p:nvCxnSpPr>
        <p:spPr>
          <a:xfrm>
            <a:off x="620106" y="976757"/>
            <a:ext cx="11371262" cy="0"/>
          </a:xfrm>
          <a:prstGeom prst="line">
            <a:avLst/>
          </a:prstGeom>
          <a:ln>
            <a:solidFill>
              <a:srgbClr val="5B7899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48622" name="文本框 11"/>
          <p:cNvSpPr txBox="1"/>
          <p:nvPr/>
        </p:nvSpPr>
        <p:spPr>
          <a:xfrm>
            <a:off x="720312" y="522977"/>
            <a:ext cx="60939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30557F"/>
                </a:solidFill>
                <a:latin typeface="华光标题宋_CNKI" panose="02000500000000000000" pitchFamily="2" charset="-122"/>
                <a:ea typeface="华光标题宋_CNKI" panose="02000500000000000000" pitchFamily="2" charset="-122"/>
              </a:rPr>
              <a:t>Repair Abstraction</a:t>
            </a:r>
            <a:endParaRPr lang="zh-CN" altLang="en-US" sz="2400" dirty="0">
              <a:solidFill>
                <a:srgbClr val="30557F"/>
              </a:solidFill>
              <a:latin typeface="华光标题宋_CNKI" panose="02000500000000000000" pitchFamily="2" charset="-122"/>
              <a:ea typeface="华光标题宋_CNKI" panose="02000500000000000000" pitchFamily="2" charset="-122"/>
            </a:endParaRPr>
          </a:p>
        </p:txBody>
      </p:sp>
      <p:sp>
        <p:nvSpPr>
          <p:cNvPr id="1048623" name="文本框 16"/>
          <p:cNvSpPr txBox="1"/>
          <p:nvPr/>
        </p:nvSpPr>
        <p:spPr>
          <a:xfrm>
            <a:off x="620103" y="1764959"/>
            <a:ext cx="261606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325885"/>
                </a:solidFill>
                <a:latin typeface="Consolas" panose="020B0609020204030204" pitchFamily="49" charset="0"/>
              </a:rPr>
              <a:t>Abstraction</a:t>
            </a:r>
            <a:endParaRPr lang="zh-CN" altLang="en-US" sz="2800" dirty="0">
              <a:solidFill>
                <a:srgbClr val="325885"/>
              </a:solidFill>
              <a:latin typeface="Consolas" panose="020B0609020204030204" pitchFamily="49" charset="0"/>
            </a:endParaRPr>
          </a:p>
        </p:txBody>
      </p:sp>
      <p:sp>
        <p:nvSpPr>
          <p:cNvPr id="1048624" name="矩形 17"/>
          <p:cNvSpPr/>
          <p:nvPr/>
        </p:nvSpPr>
        <p:spPr>
          <a:xfrm>
            <a:off x="620104" y="2347188"/>
            <a:ext cx="5330692" cy="995468"/>
          </a:xfrm>
          <a:prstGeom prst="rect">
            <a:avLst/>
          </a:prstGeom>
          <a:noFill/>
          <a:ln w="47625">
            <a:gradFill flip="none" rotWithShape="1">
              <a:gsLst>
                <a:gs pos="15000">
                  <a:schemeClr val="accent1">
                    <a:lumMod val="5000"/>
                    <a:lumOff val="95000"/>
                    <a:alpha val="0"/>
                  </a:schemeClr>
                </a:gs>
                <a:gs pos="77000">
                  <a:schemeClr val="accent1">
                    <a:lumMod val="60000"/>
                    <a:lumOff val="40000"/>
                    <a:alpha val="80000"/>
                  </a:schemeClr>
                </a:gs>
                <a:gs pos="100000">
                  <a:schemeClr val="accent1">
                    <a:alpha val="76000"/>
                  </a:schemeClr>
                </a:gs>
              </a:gsLst>
              <a:lin ang="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ea"/>
                <a:sym typeface="Arial" panose="020B0604020202020204" pitchFamily="34" charset="0"/>
              </a:rPr>
              <a:t>Formalize a single-chunk repair solution through a directed acyclic graph(RDAG).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  <a:ea typeface="宋体" panose="02010600030101010101" pitchFamily="2" charset="-122"/>
              <a:cs typeface="+mn-ea"/>
              <a:sym typeface="Arial" panose="020B0604020202020204" pitchFamily="34" charset="0"/>
            </a:endParaRPr>
          </a:p>
        </p:txBody>
      </p:sp>
      <p:cxnSp>
        <p:nvCxnSpPr>
          <p:cNvPr id="3145733" name="直接连接符 14"/>
          <p:cNvCxnSpPr>
            <a:cxnSpLocks/>
          </p:cNvCxnSpPr>
          <p:nvPr/>
        </p:nvCxnSpPr>
        <p:spPr>
          <a:xfrm>
            <a:off x="753187" y="2236926"/>
            <a:ext cx="2082934" cy="0"/>
          </a:xfrm>
          <a:prstGeom prst="line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626" name="observation-tool_18366"/>
          <p:cNvSpPr>
            <a:spLocks noChangeAspect="1"/>
          </p:cNvSpPr>
          <p:nvPr/>
        </p:nvSpPr>
        <p:spPr bwMode="auto">
          <a:xfrm flipH="1">
            <a:off x="267621" y="1796447"/>
            <a:ext cx="352483" cy="351959"/>
          </a:xfrm>
          <a:custGeom>
            <a:avLst/>
            <a:gdLst>
              <a:gd name="T0" fmla="*/ 2078 w 5401"/>
              <a:gd name="T1" fmla="*/ 4156 h 5401"/>
              <a:gd name="T2" fmla="*/ 2959 w 5401"/>
              <a:gd name="T3" fmla="*/ 3957 h 5401"/>
              <a:gd name="T4" fmla="*/ 4127 w 5401"/>
              <a:gd name="T5" fmla="*/ 5126 h 5401"/>
              <a:gd name="T6" fmla="*/ 5125 w 5401"/>
              <a:gd name="T7" fmla="*/ 5126 h 5401"/>
              <a:gd name="T8" fmla="*/ 5125 w 5401"/>
              <a:gd name="T9" fmla="*/ 4127 h 5401"/>
              <a:gd name="T10" fmla="*/ 3958 w 5401"/>
              <a:gd name="T11" fmla="*/ 2959 h 5401"/>
              <a:gd name="T12" fmla="*/ 4156 w 5401"/>
              <a:gd name="T13" fmla="*/ 2078 h 5401"/>
              <a:gd name="T14" fmla="*/ 2078 w 5401"/>
              <a:gd name="T15" fmla="*/ 0 h 5401"/>
              <a:gd name="T16" fmla="*/ 0 w 5401"/>
              <a:gd name="T17" fmla="*/ 2078 h 5401"/>
              <a:gd name="T18" fmla="*/ 2078 w 5401"/>
              <a:gd name="T19" fmla="*/ 4156 h 5401"/>
              <a:gd name="T20" fmla="*/ 2078 w 5401"/>
              <a:gd name="T21" fmla="*/ 606 h 5401"/>
              <a:gd name="T22" fmla="*/ 3551 w 5401"/>
              <a:gd name="T23" fmla="*/ 2078 h 5401"/>
              <a:gd name="T24" fmla="*/ 2078 w 5401"/>
              <a:gd name="T25" fmla="*/ 3551 h 5401"/>
              <a:gd name="T26" fmla="*/ 606 w 5401"/>
              <a:gd name="T27" fmla="*/ 2078 h 5401"/>
              <a:gd name="T28" fmla="*/ 2078 w 5401"/>
              <a:gd name="T29" fmla="*/ 606 h 5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401" h="5401">
                <a:moveTo>
                  <a:pt x="2078" y="4156"/>
                </a:moveTo>
                <a:cubicBezTo>
                  <a:pt x="2393" y="4156"/>
                  <a:pt x="2691" y="4084"/>
                  <a:pt x="2959" y="3957"/>
                </a:cubicBezTo>
                <a:lnTo>
                  <a:pt x="4127" y="5126"/>
                </a:lnTo>
                <a:cubicBezTo>
                  <a:pt x="4403" y="5401"/>
                  <a:pt x="4850" y="5401"/>
                  <a:pt x="5125" y="5126"/>
                </a:cubicBezTo>
                <a:cubicBezTo>
                  <a:pt x="5401" y="4850"/>
                  <a:pt x="5401" y="4403"/>
                  <a:pt x="5125" y="4127"/>
                </a:cubicBezTo>
                <a:lnTo>
                  <a:pt x="3958" y="2959"/>
                </a:lnTo>
                <a:cubicBezTo>
                  <a:pt x="4084" y="2691"/>
                  <a:pt x="4156" y="2393"/>
                  <a:pt x="4156" y="2078"/>
                </a:cubicBezTo>
                <a:cubicBezTo>
                  <a:pt x="4156" y="932"/>
                  <a:pt x="3224" y="0"/>
                  <a:pt x="2078" y="0"/>
                </a:cubicBezTo>
                <a:cubicBezTo>
                  <a:pt x="933" y="0"/>
                  <a:pt x="0" y="932"/>
                  <a:pt x="0" y="2078"/>
                </a:cubicBezTo>
                <a:cubicBezTo>
                  <a:pt x="0" y="3224"/>
                  <a:pt x="933" y="4156"/>
                  <a:pt x="2078" y="4156"/>
                </a:cubicBezTo>
                <a:close/>
                <a:moveTo>
                  <a:pt x="2078" y="606"/>
                </a:moveTo>
                <a:cubicBezTo>
                  <a:pt x="2890" y="606"/>
                  <a:pt x="3551" y="1266"/>
                  <a:pt x="3551" y="2078"/>
                </a:cubicBezTo>
                <a:cubicBezTo>
                  <a:pt x="3551" y="2891"/>
                  <a:pt x="2890" y="3551"/>
                  <a:pt x="2078" y="3551"/>
                </a:cubicBezTo>
                <a:cubicBezTo>
                  <a:pt x="1266" y="3551"/>
                  <a:pt x="606" y="2891"/>
                  <a:pt x="606" y="2078"/>
                </a:cubicBezTo>
                <a:cubicBezTo>
                  <a:pt x="606" y="1266"/>
                  <a:pt x="1266" y="606"/>
                  <a:pt x="2078" y="606"/>
                </a:cubicBezTo>
                <a:close/>
              </a:path>
            </a:pathLst>
          </a:custGeom>
          <a:blipFill dpi="0" rotWithShape="1">
            <a:blip r:embed="rId5">
              <a:alphaModFix amt="89000"/>
              <a:duotone>
                <a:prstClr val="black"/>
                <a:schemeClr val="accent1">
                  <a:lumMod val="40000"/>
                  <a:lumOff val="60000"/>
                  <a:tint val="45000"/>
                  <a:satMod val="400000"/>
                </a:schemeClr>
              </a:duotone>
            </a:blip>
            <a:srcRect/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accent5">
                  <a:lumMod val="60000"/>
                  <a:lumOff val="4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4" name="文本框 16">
            <a:extLst>
              <a:ext uri="{FF2B5EF4-FFF2-40B4-BE49-F238E27FC236}">
                <a16:creationId xmlns:a16="http://schemas.microsoft.com/office/drawing/2014/main" id="{B87A6B5E-FC2F-45AE-A5F2-E09CE2B05DCD}"/>
              </a:ext>
            </a:extLst>
          </p:cNvPr>
          <p:cNvSpPr txBox="1"/>
          <p:nvPr/>
        </p:nvSpPr>
        <p:spPr>
          <a:xfrm>
            <a:off x="7508872" y="1353703"/>
            <a:ext cx="261606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325885"/>
                </a:solidFill>
                <a:latin typeface="Consolas" panose="020B0609020204030204" pitchFamily="49" charset="0"/>
              </a:rPr>
              <a:t>Advantages</a:t>
            </a:r>
            <a:endParaRPr lang="zh-CN" altLang="en-US" sz="2800" dirty="0">
              <a:solidFill>
                <a:srgbClr val="325885"/>
              </a:solidFill>
              <a:latin typeface="Consolas" panose="020B0609020204030204" pitchFamily="49" charset="0"/>
            </a:endParaRPr>
          </a:p>
        </p:txBody>
      </p:sp>
      <p:cxnSp>
        <p:nvCxnSpPr>
          <p:cNvPr id="16" name="直接连接符 14">
            <a:extLst>
              <a:ext uri="{FF2B5EF4-FFF2-40B4-BE49-F238E27FC236}">
                <a16:creationId xmlns:a16="http://schemas.microsoft.com/office/drawing/2014/main" id="{CA57382D-1EC8-45A5-BDE9-F292386E361D}"/>
              </a:ext>
            </a:extLst>
          </p:cNvPr>
          <p:cNvCxnSpPr>
            <a:cxnSpLocks/>
          </p:cNvCxnSpPr>
          <p:nvPr/>
        </p:nvCxnSpPr>
        <p:spPr>
          <a:xfrm>
            <a:off x="7641956" y="1825670"/>
            <a:ext cx="2082934" cy="0"/>
          </a:xfrm>
          <a:prstGeom prst="line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bservation-tool_18366">
            <a:extLst>
              <a:ext uri="{FF2B5EF4-FFF2-40B4-BE49-F238E27FC236}">
                <a16:creationId xmlns:a16="http://schemas.microsoft.com/office/drawing/2014/main" id="{B0F1DCC6-BFF5-4FE9-963F-B2F7DCDC87FA}"/>
              </a:ext>
            </a:extLst>
          </p:cNvPr>
          <p:cNvSpPr>
            <a:spLocks noChangeAspect="1"/>
          </p:cNvSpPr>
          <p:nvPr/>
        </p:nvSpPr>
        <p:spPr bwMode="auto">
          <a:xfrm flipH="1">
            <a:off x="7156390" y="1385191"/>
            <a:ext cx="352483" cy="351959"/>
          </a:xfrm>
          <a:custGeom>
            <a:avLst/>
            <a:gdLst>
              <a:gd name="T0" fmla="*/ 2078 w 5401"/>
              <a:gd name="T1" fmla="*/ 4156 h 5401"/>
              <a:gd name="T2" fmla="*/ 2959 w 5401"/>
              <a:gd name="T3" fmla="*/ 3957 h 5401"/>
              <a:gd name="T4" fmla="*/ 4127 w 5401"/>
              <a:gd name="T5" fmla="*/ 5126 h 5401"/>
              <a:gd name="T6" fmla="*/ 5125 w 5401"/>
              <a:gd name="T7" fmla="*/ 5126 h 5401"/>
              <a:gd name="T8" fmla="*/ 5125 w 5401"/>
              <a:gd name="T9" fmla="*/ 4127 h 5401"/>
              <a:gd name="T10" fmla="*/ 3958 w 5401"/>
              <a:gd name="T11" fmla="*/ 2959 h 5401"/>
              <a:gd name="T12" fmla="*/ 4156 w 5401"/>
              <a:gd name="T13" fmla="*/ 2078 h 5401"/>
              <a:gd name="T14" fmla="*/ 2078 w 5401"/>
              <a:gd name="T15" fmla="*/ 0 h 5401"/>
              <a:gd name="T16" fmla="*/ 0 w 5401"/>
              <a:gd name="T17" fmla="*/ 2078 h 5401"/>
              <a:gd name="T18" fmla="*/ 2078 w 5401"/>
              <a:gd name="T19" fmla="*/ 4156 h 5401"/>
              <a:gd name="T20" fmla="*/ 2078 w 5401"/>
              <a:gd name="T21" fmla="*/ 606 h 5401"/>
              <a:gd name="T22" fmla="*/ 3551 w 5401"/>
              <a:gd name="T23" fmla="*/ 2078 h 5401"/>
              <a:gd name="T24" fmla="*/ 2078 w 5401"/>
              <a:gd name="T25" fmla="*/ 3551 h 5401"/>
              <a:gd name="T26" fmla="*/ 606 w 5401"/>
              <a:gd name="T27" fmla="*/ 2078 h 5401"/>
              <a:gd name="T28" fmla="*/ 2078 w 5401"/>
              <a:gd name="T29" fmla="*/ 606 h 5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401" h="5401">
                <a:moveTo>
                  <a:pt x="2078" y="4156"/>
                </a:moveTo>
                <a:cubicBezTo>
                  <a:pt x="2393" y="4156"/>
                  <a:pt x="2691" y="4084"/>
                  <a:pt x="2959" y="3957"/>
                </a:cubicBezTo>
                <a:lnTo>
                  <a:pt x="4127" y="5126"/>
                </a:lnTo>
                <a:cubicBezTo>
                  <a:pt x="4403" y="5401"/>
                  <a:pt x="4850" y="5401"/>
                  <a:pt x="5125" y="5126"/>
                </a:cubicBezTo>
                <a:cubicBezTo>
                  <a:pt x="5401" y="4850"/>
                  <a:pt x="5401" y="4403"/>
                  <a:pt x="5125" y="4127"/>
                </a:cubicBezTo>
                <a:lnTo>
                  <a:pt x="3958" y="2959"/>
                </a:lnTo>
                <a:cubicBezTo>
                  <a:pt x="4084" y="2691"/>
                  <a:pt x="4156" y="2393"/>
                  <a:pt x="4156" y="2078"/>
                </a:cubicBezTo>
                <a:cubicBezTo>
                  <a:pt x="4156" y="932"/>
                  <a:pt x="3224" y="0"/>
                  <a:pt x="2078" y="0"/>
                </a:cubicBezTo>
                <a:cubicBezTo>
                  <a:pt x="933" y="0"/>
                  <a:pt x="0" y="932"/>
                  <a:pt x="0" y="2078"/>
                </a:cubicBezTo>
                <a:cubicBezTo>
                  <a:pt x="0" y="3224"/>
                  <a:pt x="933" y="4156"/>
                  <a:pt x="2078" y="4156"/>
                </a:cubicBezTo>
                <a:close/>
                <a:moveTo>
                  <a:pt x="2078" y="606"/>
                </a:moveTo>
                <a:cubicBezTo>
                  <a:pt x="2890" y="606"/>
                  <a:pt x="3551" y="1266"/>
                  <a:pt x="3551" y="2078"/>
                </a:cubicBezTo>
                <a:cubicBezTo>
                  <a:pt x="3551" y="2891"/>
                  <a:pt x="2890" y="3551"/>
                  <a:pt x="2078" y="3551"/>
                </a:cubicBezTo>
                <a:cubicBezTo>
                  <a:pt x="1266" y="3551"/>
                  <a:pt x="606" y="2891"/>
                  <a:pt x="606" y="2078"/>
                </a:cubicBezTo>
                <a:cubicBezTo>
                  <a:pt x="606" y="1266"/>
                  <a:pt x="1266" y="606"/>
                  <a:pt x="2078" y="606"/>
                </a:cubicBezTo>
                <a:close/>
              </a:path>
            </a:pathLst>
          </a:custGeom>
          <a:blipFill dpi="0" rotWithShape="1">
            <a:blip r:embed="rId5">
              <a:alphaModFix amt="89000"/>
              <a:duotone>
                <a:prstClr val="black"/>
                <a:schemeClr val="accent1">
                  <a:lumMod val="40000"/>
                  <a:lumOff val="60000"/>
                  <a:tint val="45000"/>
                  <a:satMod val="400000"/>
                </a:schemeClr>
              </a:duotone>
            </a:blip>
            <a:srcRect/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accent5">
                  <a:lumMod val="60000"/>
                  <a:lumOff val="4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AAC9F878-9FF8-43B6-B46C-3E34F741A86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295281"/>
              </p:ext>
            </p:extLst>
          </p:nvPr>
        </p:nvGraphicFramePr>
        <p:xfrm>
          <a:off x="249581" y="3957803"/>
          <a:ext cx="2095613" cy="25853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2" name="Visio" r:id="rId6" imgW="1409877" imgH="1729922" progId="Visio.Drawing.11">
                  <p:embed/>
                </p:oleObj>
              </mc:Choice>
              <mc:Fallback>
                <p:oleObj name="Visio" r:id="rId6" imgW="1409877" imgH="1729922" progId="Visio.Drawing.11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AAC9F878-9FF8-43B6-B46C-3E34F741A86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49581" y="3957803"/>
                        <a:ext cx="2095613" cy="25853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81C664CA-D545-4B76-99F1-54C78B42D64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3082245"/>
              </p:ext>
            </p:extLst>
          </p:nvPr>
        </p:nvGraphicFramePr>
        <p:xfrm>
          <a:off x="2579915" y="4367138"/>
          <a:ext cx="2352503" cy="20849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3" name="Visio" r:id="rId8" imgW="1409877" imgH="1249791" progId="Visio.Drawing.11">
                  <p:embed/>
                </p:oleObj>
              </mc:Choice>
              <mc:Fallback>
                <p:oleObj name="Visio" r:id="rId8" imgW="1409877" imgH="1249791" progId="Visio.Drawing.11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81C664CA-D545-4B76-99F1-54C78B42D64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579915" y="4367138"/>
                        <a:ext cx="2352503" cy="20849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1F8C5EE6-276A-4914-8307-ACAD196C1E5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057922"/>
              </p:ext>
            </p:extLst>
          </p:nvPr>
        </p:nvGraphicFramePr>
        <p:xfrm>
          <a:off x="5143649" y="4355233"/>
          <a:ext cx="1299541" cy="21087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4" name="Visio" r:id="rId10" imgW="769797" imgH="1249791" progId="Visio.Drawing.11">
                  <p:embed/>
                </p:oleObj>
              </mc:Choice>
              <mc:Fallback>
                <p:oleObj name="Visio" r:id="rId10" imgW="769797" imgH="1249791" progId="Visio.Drawing.11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1F8C5EE6-276A-4914-8307-ACAD196C1E5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143649" y="4355233"/>
                        <a:ext cx="1299541" cy="21087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1A913DB2-3B7B-42F6-9F8D-CD5887CCCA3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7118412"/>
              </p:ext>
            </p:extLst>
          </p:nvPr>
        </p:nvGraphicFramePr>
        <p:xfrm>
          <a:off x="6984227" y="5072296"/>
          <a:ext cx="1447107" cy="14471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5" name="Visio" r:id="rId12" imgW="769797" imgH="769659" progId="Visio.Drawing.15">
                  <p:embed/>
                </p:oleObj>
              </mc:Choice>
              <mc:Fallback>
                <p:oleObj name="Visio" r:id="rId12" imgW="769797" imgH="769659" progId="Visio.Drawing.15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1A913DB2-3B7B-42F6-9F8D-CD5887CCCA3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6984227" y="5072296"/>
                        <a:ext cx="1447107" cy="14471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8B42ABE4-C647-48F3-AE64-A961059ECCC0}"/>
              </a:ext>
            </a:extLst>
          </p:cNvPr>
          <p:cNvSpPr txBox="1"/>
          <p:nvPr/>
        </p:nvSpPr>
        <p:spPr>
          <a:xfrm>
            <a:off x="7156390" y="2100546"/>
            <a:ext cx="51268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Consolas" panose="020B0609020204030204" pitchFamily="49" charset="0"/>
                <a:ea typeface="宋体" panose="02010600030101010101" pitchFamily="2" charset="-122"/>
              </a:rPr>
              <a:t>1.General and Flexible</a:t>
            </a:r>
            <a:endParaRPr lang="zh-CN" altLang="en-US" sz="2800" dirty="0"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05B44D67-FDC0-4D31-B6DD-6ADA905026F9}"/>
              </a:ext>
            </a:extLst>
          </p:cNvPr>
          <p:cNvSpPr txBox="1"/>
          <p:nvPr/>
        </p:nvSpPr>
        <p:spPr>
          <a:xfrm>
            <a:off x="7156390" y="2823620"/>
            <a:ext cx="22447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Consolas" panose="020B0609020204030204" pitchFamily="49" charset="0"/>
                <a:ea typeface="宋体" panose="02010600030101010101" pitchFamily="2" charset="-122"/>
              </a:rPr>
              <a:t>2.Parallel </a:t>
            </a:r>
            <a:endParaRPr lang="zh-CN" altLang="en-US" sz="2800" dirty="0"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6C417174-F42B-4258-983D-8D141BF01141}"/>
              </a:ext>
            </a:extLst>
          </p:cNvPr>
          <p:cNvSpPr txBox="1"/>
          <p:nvPr/>
        </p:nvSpPr>
        <p:spPr>
          <a:xfrm>
            <a:off x="7156390" y="3546694"/>
            <a:ext cx="2568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Consolas" panose="020B0609020204030204" pitchFamily="49" charset="0"/>
                <a:ea typeface="宋体" panose="02010600030101010101" pitchFamily="2" charset="-122"/>
              </a:rPr>
              <a:t>3.Intuitive </a:t>
            </a:r>
            <a:endParaRPr lang="zh-CN" altLang="en-US" sz="2800" dirty="0"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108325D9-E570-434C-B5CB-7357B58A3D50}"/>
              </a:ext>
            </a:extLst>
          </p:cNvPr>
          <p:cNvGrpSpPr/>
          <p:nvPr/>
        </p:nvGrpSpPr>
        <p:grpSpPr>
          <a:xfrm>
            <a:off x="2048387" y="4789170"/>
            <a:ext cx="866899" cy="554060"/>
            <a:chOff x="2108857" y="4411470"/>
            <a:chExt cx="866899" cy="554060"/>
          </a:xfrm>
        </p:grpSpPr>
        <p:sp>
          <p:nvSpPr>
            <p:cNvPr id="2" name="箭头: 右 1">
              <a:extLst>
                <a:ext uri="{FF2B5EF4-FFF2-40B4-BE49-F238E27FC236}">
                  <a16:creationId xmlns:a16="http://schemas.microsoft.com/office/drawing/2014/main" id="{BA005CB2-C6A4-4988-8418-669DE0B633CF}"/>
                </a:ext>
              </a:extLst>
            </p:cNvPr>
            <p:cNvSpPr/>
            <p:nvPr/>
          </p:nvSpPr>
          <p:spPr>
            <a:xfrm>
              <a:off x="2248493" y="4712033"/>
              <a:ext cx="587628" cy="253497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98F385E4-F45C-4A6C-AAA3-D629BBC839B9}"/>
                </a:ext>
              </a:extLst>
            </p:cNvPr>
            <p:cNvSpPr txBox="1"/>
            <p:nvPr/>
          </p:nvSpPr>
          <p:spPr>
            <a:xfrm>
              <a:off x="2108857" y="4411470"/>
              <a:ext cx="8668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latin typeface="Consolas" panose="020B0609020204030204" pitchFamily="49" charset="0"/>
                  <a:ea typeface="宋体" panose="02010600030101010101" pitchFamily="2" charset="-122"/>
                </a:rPr>
                <a:t>Update</a:t>
              </a:r>
              <a:endParaRPr lang="zh-CN" altLang="en-US" sz="1600" dirty="0">
                <a:latin typeface="Consolas" panose="020B0609020204030204" pitchFamily="49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A638F198-CAB7-4A17-A0D4-3B8CB9099EE4}"/>
              </a:ext>
            </a:extLst>
          </p:cNvPr>
          <p:cNvGrpSpPr/>
          <p:nvPr/>
        </p:nvGrpSpPr>
        <p:grpSpPr>
          <a:xfrm>
            <a:off x="4687824" y="4789170"/>
            <a:ext cx="866899" cy="554060"/>
            <a:chOff x="2108857" y="4411470"/>
            <a:chExt cx="866899" cy="554060"/>
          </a:xfrm>
        </p:grpSpPr>
        <p:sp>
          <p:nvSpPr>
            <p:cNvPr id="27" name="箭头: 右 26">
              <a:extLst>
                <a:ext uri="{FF2B5EF4-FFF2-40B4-BE49-F238E27FC236}">
                  <a16:creationId xmlns:a16="http://schemas.microsoft.com/office/drawing/2014/main" id="{8F346FFB-41B5-4590-9B38-037D2AC77C4B}"/>
                </a:ext>
              </a:extLst>
            </p:cNvPr>
            <p:cNvSpPr/>
            <p:nvPr/>
          </p:nvSpPr>
          <p:spPr>
            <a:xfrm>
              <a:off x="2248493" y="4712033"/>
              <a:ext cx="587628" cy="253497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CAC99220-CD4A-4C01-BFF4-41AC0C8A56F1}"/>
                </a:ext>
              </a:extLst>
            </p:cNvPr>
            <p:cNvSpPr txBox="1"/>
            <p:nvPr/>
          </p:nvSpPr>
          <p:spPr>
            <a:xfrm>
              <a:off x="2108857" y="4411470"/>
              <a:ext cx="8668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latin typeface="Consolas" panose="020B0609020204030204" pitchFamily="49" charset="0"/>
                  <a:ea typeface="宋体" panose="02010600030101010101" pitchFamily="2" charset="-122"/>
                </a:rPr>
                <a:t>Update</a:t>
              </a:r>
              <a:endParaRPr lang="zh-CN" altLang="en-US" sz="1600" dirty="0">
                <a:latin typeface="Consolas" panose="020B0609020204030204" pitchFamily="49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E8410DCE-E650-44A5-98A3-064956B0E3BB}"/>
              </a:ext>
            </a:extLst>
          </p:cNvPr>
          <p:cNvGrpSpPr/>
          <p:nvPr/>
        </p:nvGrpSpPr>
        <p:grpSpPr>
          <a:xfrm>
            <a:off x="6352424" y="4789170"/>
            <a:ext cx="866899" cy="554060"/>
            <a:chOff x="2108857" y="4411470"/>
            <a:chExt cx="866899" cy="554060"/>
          </a:xfrm>
        </p:grpSpPr>
        <p:sp>
          <p:nvSpPr>
            <p:cNvPr id="30" name="箭头: 右 29">
              <a:extLst>
                <a:ext uri="{FF2B5EF4-FFF2-40B4-BE49-F238E27FC236}">
                  <a16:creationId xmlns:a16="http://schemas.microsoft.com/office/drawing/2014/main" id="{1782C39F-2E41-47E9-A89D-251C422F6EAF}"/>
                </a:ext>
              </a:extLst>
            </p:cNvPr>
            <p:cNvSpPr/>
            <p:nvPr/>
          </p:nvSpPr>
          <p:spPr>
            <a:xfrm>
              <a:off x="2248493" y="4712033"/>
              <a:ext cx="587628" cy="253497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25DE2E87-DAD6-430C-BD10-51E3820FA162}"/>
                </a:ext>
              </a:extLst>
            </p:cNvPr>
            <p:cNvSpPr txBox="1"/>
            <p:nvPr/>
          </p:nvSpPr>
          <p:spPr>
            <a:xfrm>
              <a:off x="2108857" y="4411470"/>
              <a:ext cx="8668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latin typeface="Consolas" panose="020B0609020204030204" pitchFamily="49" charset="0"/>
                  <a:ea typeface="宋体" panose="02010600030101010101" pitchFamily="2" charset="-122"/>
                </a:rPr>
                <a:t>Update</a:t>
              </a:r>
              <a:endParaRPr lang="zh-CN" altLang="en-US" sz="1600" dirty="0">
                <a:latin typeface="Consolas" panose="020B0609020204030204" pitchFamily="49" charset="0"/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24143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7" grpId="0" animBg="1"/>
      <p:bldP spid="7" grpId="0"/>
      <p:bldP spid="23" grpId="0"/>
      <p:bldP spid="2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0" name="图片 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320478" y="0"/>
            <a:ext cx="2783840" cy="941089"/>
          </a:xfrm>
          <a:prstGeom prst="rect">
            <a:avLst/>
          </a:prstGeom>
        </p:spPr>
      </p:pic>
      <p:grpSp>
        <p:nvGrpSpPr>
          <p:cNvPr id="40" name="组合 2"/>
          <p:cNvGrpSpPr/>
          <p:nvPr/>
        </p:nvGrpSpPr>
        <p:grpSpPr>
          <a:xfrm flipH="1">
            <a:off x="-4" y="338203"/>
            <a:ext cx="620110" cy="953739"/>
            <a:chOff x="3054828" y="607481"/>
            <a:chExt cx="474380" cy="1417783"/>
          </a:xfrm>
          <a:gradFill flip="none" rotWithShape="1">
            <a:gsLst>
              <a:gs pos="5000">
                <a:schemeClr val="accent5">
                  <a:lumMod val="75000"/>
                </a:schemeClr>
              </a:gs>
              <a:gs pos="56000">
                <a:schemeClr val="accent5">
                  <a:lumMod val="40000"/>
                  <a:lumOff val="60000"/>
                </a:schemeClr>
              </a:gs>
              <a:gs pos="80000">
                <a:schemeClr val="accent5">
                  <a:lumMod val="20000"/>
                  <a:lumOff val="80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2700000" scaled="1"/>
          </a:gradFill>
        </p:grpSpPr>
        <p:sp>
          <p:nvSpPr>
            <p:cNvPr id="1048620" name="平行四边形 4"/>
            <p:cNvSpPr/>
            <p:nvPr/>
          </p:nvSpPr>
          <p:spPr>
            <a:xfrm rot="5400000" flipH="1" flipV="1">
              <a:off x="2843643" y="1339700"/>
              <a:ext cx="896749" cy="474380"/>
            </a:xfrm>
            <a:custGeom>
              <a:avLst/>
              <a:gdLst>
                <a:gd name="connsiteX0" fmla="*/ 0 w 1515534"/>
                <a:gd name="connsiteY0" fmla="*/ 1540933 h 1540933"/>
                <a:gd name="connsiteX1" fmla="*/ 802218 w 1515534"/>
                <a:gd name="connsiteY1" fmla="*/ 0 h 1540933"/>
                <a:gd name="connsiteX2" fmla="*/ 1515534 w 1515534"/>
                <a:gd name="connsiteY2" fmla="*/ 0 h 1540933"/>
                <a:gd name="connsiteX3" fmla="*/ 713316 w 1515534"/>
                <a:gd name="connsiteY3" fmla="*/ 1540933 h 1540933"/>
                <a:gd name="connsiteX4" fmla="*/ 0 w 1515534"/>
                <a:gd name="connsiteY4" fmla="*/ 1540933 h 1540933"/>
                <a:gd name="connsiteX0" fmla="*/ 0 w 1515534"/>
                <a:gd name="connsiteY0" fmla="*/ 1540933 h 1540936"/>
                <a:gd name="connsiteX1" fmla="*/ 802218 w 1515534"/>
                <a:gd name="connsiteY1" fmla="*/ 0 h 1540936"/>
                <a:gd name="connsiteX2" fmla="*/ 1515534 w 1515534"/>
                <a:gd name="connsiteY2" fmla="*/ 0 h 1540936"/>
                <a:gd name="connsiteX3" fmla="*/ 823386 w 1515534"/>
                <a:gd name="connsiteY3" fmla="*/ 1540936 h 1540936"/>
                <a:gd name="connsiteX4" fmla="*/ 0 w 1515534"/>
                <a:gd name="connsiteY4" fmla="*/ 1540933 h 1540936"/>
                <a:gd name="connsiteX0" fmla="*/ 0 w 1794934"/>
                <a:gd name="connsiteY0" fmla="*/ 1540933 h 1540936"/>
                <a:gd name="connsiteX1" fmla="*/ 802218 w 1794934"/>
                <a:gd name="connsiteY1" fmla="*/ 0 h 1540936"/>
                <a:gd name="connsiteX2" fmla="*/ 1794934 w 1794934"/>
                <a:gd name="connsiteY2" fmla="*/ 609600 h 1540936"/>
                <a:gd name="connsiteX3" fmla="*/ 823386 w 1794934"/>
                <a:gd name="connsiteY3" fmla="*/ 1540936 h 1540936"/>
                <a:gd name="connsiteX4" fmla="*/ 0 w 1794934"/>
                <a:gd name="connsiteY4" fmla="*/ 1540933 h 1540936"/>
                <a:gd name="connsiteX0" fmla="*/ 0 w 1794934"/>
                <a:gd name="connsiteY0" fmla="*/ 931333 h 931336"/>
                <a:gd name="connsiteX1" fmla="*/ 785284 w 1794934"/>
                <a:gd name="connsiteY1" fmla="*/ 42333 h 931336"/>
                <a:gd name="connsiteX2" fmla="*/ 1794934 w 1794934"/>
                <a:gd name="connsiteY2" fmla="*/ 0 h 931336"/>
                <a:gd name="connsiteX3" fmla="*/ 823386 w 1794934"/>
                <a:gd name="connsiteY3" fmla="*/ 931336 h 931336"/>
                <a:gd name="connsiteX4" fmla="*/ 0 w 1794934"/>
                <a:gd name="connsiteY4" fmla="*/ 931333 h 931336"/>
                <a:gd name="connsiteX0" fmla="*/ 0 w 1794934"/>
                <a:gd name="connsiteY0" fmla="*/ 931333 h 931336"/>
                <a:gd name="connsiteX1" fmla="*/ 912284 w 1794934"/>
                <a:gd name="connsiteY1" fmla="*/ 16933 h 931336"/>
                <a:gd name="connsiteX2" fmla="*/ 1794934 w 1794934"/>
                <a:gd name="connsiteY2" fmla="*/ 0 h 931336"/>
                <a:gd name="connsiteX3" fmla="*/ 823386 w 1794934"/>
                <a:gd name="connsiteY3" fmla="*/ 931336 h 931336"/>
                <a:gd name="connsiteX4" fmla="*/ 0 w 1794934"/>
                <a:gd name="connsiteY4" fmla="*/ 931333 h 931336"/>
                <a:gd name="connsiteX0" fmla="*/ 0 w 1778000"/>
                <a:gd name="connsiteY0" fmla="*/ 931333 h 931336"/>
                <a:gd name="connsiteX1" fmla="*/ 895350 w 1778000"/>
                <a:gd name="connsiteY1" fmla="*/ 16933 h 931336"/>
                <a:gd name="connsiteX2" fmla="*/ 1778000 w 1778000"/>
                <a:gd name="connsiteY2" fmla="*/ 0 h 931336"/>
                <a:gd name="connsiteX3" fmla="*/ 806452 w 1778000"/>
                <a:gd name="connsiteY3" fmla="*/ 931336 h 931336"/>
                <a:gd name="connsiteX4" fmla="*/ 0 w 1778000"/>
                <a:gd name="connsiteY4" fmla="*/ 931333 h 931336"/>
                <a:gd name="connsiteX0" fmla="*/ 0 w 1778000"/>
                <a:gd name="connsiteY0" fmla="*/ 905933 h 931336"/>
                <a:gd name="connsiteX1" fmla="*/ 895350 w 1778000"/>
                <a:gd name="connsiteY1" fmla="*/ 16933 h 931336"/>
                <a:gd name="connsiteX2" fmla="*/ 1778000 w 1778000"/>
                <a:gd name="connsiteY2" fmla="*/ 0 h 931336"/>
                <a:gd name="connsiteX3" fmla="*/ 806452 w 1778000"/>
                <a:gd name="connsiteY3" fmla="*/ 931336 h 931336"/>
                <a:gd name="connsiteX4" fmla="*/ 0 w 1778000"/>
                <a:gd name="connsiteY4" fmla="*/ 905933 h 931336"/>
                <a:gd name="connsiteX0" fmla="*/ 0 w 1778000"/>
                <a:gd name="connsiteY0" fmla="*/ 9059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06452 w 1778000"/>
                <a:gd name="connsiteY3" fmla="*/ 931336 h 931336"/>
                <a:gd name="connsiteX4" fmla="*/ 0 w 1778000"/>
                <a:gd name="connsiteY4" fmla="*/ 905933 h 931336"/>
                <a:gd name="connsiteX0" fmla="*/ 0 w 1778000"/>
                <a:gd name="connsiteY0" fmla="*/ 9059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14919 w 1778000"/>
                <a:gd name="connsiteY3" fmla="*/ 931336 h 931336"/>
                <a:gd name="connsiteX4" fmla="*/ 0 w 1778000"/>
                <a:gd name="connsiteY4" fmla="*/ 905933 h 931336"/>
                <a:gd name="connsiteX0" fmla="*/ 0 w 1778000"/>
                <a:gd name="connsiteY0" fmla="*/ 9313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14919 w 1778000"/>
                <a:gd name="connsiteY3" fmla="*/ 931336 h 931336"/>
                <a:gd name="connsiteX4" fmla="*/ 0 w 1778000"/>
                <a:gd name="connsiteY4" fmla="*/ 931333 h 931336"/>
                <a:gd name="connsiteX0" fmla="*/ 0 w 1778000"/>
                <a:gd name="connsiteY0" fmla="*/ 9313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14919 w 1778000"/>
                <a:gd name="connsiteY3" fmla="*/ 931336 h 931336"/>
                <a:gd name="connsiteX4" fmla="*/ 0 w 1778000"/>
                <a:gd name="connsiteY4" fmla="*/ 931333 h 931336"/>
                <a:gd name="connsiteX0" fmla="*/ 0 w 1778000"/>
                <a:gd name="connsiteY0" fmla="*/ 932309 h 932312"/>
                <a:gd name="connsiteX1" fmla="*/ 914403 w 1778000"/>
                <a:gd name="connsiteY1" fmla="*/ 0 h 932312"/>
                <a:gd name="connsiteX2" fmla="*/ 1778000 w 1778000"/>
                <a:gd name="connsiteY2" fmla="*/ 976 h 932312"/>
                <a:gd name="connsiteX3" fmla="*/ 814919 w 1778000"/>
                <a:gd name="connsiteY3" fmla="*/ 932312 h 932312"/>
                <a:gd name="connsiteX4" fmla="*/ 0 w 1778000"/>
                <a:gd name="connsiteY4" fmla="*/ 932309 h 932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78000" h="932312">
                  <a:moveTo>
                    <a:pt x="0" y="932309"/>
                  </a:moveTo>
                  <a:cubicBezTo>
                    <a:pt x="298450" y="616221"/>
                    <a:pt x="615953" y="307622"/>
                    <a:pt x="914403" y="0"/>
                  </a:cubicBezTo>
                  <a:lnTo>
                    <a:pt x="1778000" y="976"/>
                  </a:lnTo>
                  <a:lnTo>
                    <a:pt x="814919" y="932312"/>
                  </a:lnTo>
                  <a:lnTo>
                    <a:pt x="0" y="93230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48621" name="平行四边形 4"/>
            <p:cNvSpPr/>
            <p:nvPr/>
          </p:nvSpPr>
          <p:spPr>
            <a:xfrm rot="16200000" flipV="1">
              <a:off x="2811287" y="851023"/>
              <a:ext cx="960966" cy="473881"/>
            </a:xfrm>
            <a:custGeom>
              <a:avLst/>
              <a:gdLst>
                <a:gd name="connsiteX0" fmla="*/ 0 w 1515534"/>
                <a:gd name="connsiteY0" fmla="*/ 1540933 h 1540933"/>
                <a:gd name="connsiteX1" fmla="*/ 802218 w 1515534"/>
                <a:gd name="connsiteY1" fmla="*/ 0 h 1540933"/>
                <a:gd name="connsiteX2" fmla="*/ 1515534 w 1515534"/>
                <a:gd name="connsiteY2" fmla="*/ 0 h 1540933"/>
                <a:gd name="connsiteX3" fmla="*/ 713316 w 1515534"/>
                <a:gd name="connsiteY3" fmla="*/ 1540933 h 1540933"/>
                <a:gd name="connsiteX4" fmla="*/ 0 w 1515534"/>
                <a:gd name="connsiteY4" fmla="*/ 1540933 h 1540933"/>
                <a:gd name="connsiteX0" fmla="*/ 0 w 1515534"/>
                <a:gd name="connsiteY0" fmla="*/ 1540933 h 1540936"/>
                <a:gd name="connsiteX1" fmla="*/ 802218 w 1515534"/>
                <a:gd name="connsiteY1" fmla="*/ 0 h 1540936"/>
                <a:gd name="connsiteX2" fmla="*/ 1515534 w 1515534"/>
                <a:gd name="connsiteY2" fmla="*/ 0 h 1540936"/>
                <a:gd name="connsiteX3" fmla="*/ 823386 w 1515534"/>
                <a:gd name="connsiteY3" fmla="*/ 1540936 h 1540936"/>
                <a:gd name="connsiteX4" fmla="*/ 0 w 1515534"/>
                <a:gd name="connsiteY4" fmla="*/ 1540933 h 1540936"/>
                <a:gd name="connsiteX0" fmla="*/ 0 w 1794934"/>
                <a:gd name="connsiteY0" fmla="*/ 1540933 h 1540936"/>
                <a:gd name="connsiteX1" fmla="*/ 802218 w 1794934"/>
                <a:gd name="connsiteY1" fmla="*/ 0 h 1540936"/>
                <a:gd name="connsiteX2" fmla="*/ 1794934 w 1794934"/>
                <a:gd name="connsiteY2" fmla="*/ 609600 h 1540936"/>
                <a:gd name="connsiteX3" fmla="*/ 823386 w 1794934"/>
                <a:gd name="connsiteY3" fmla="*/ 1540936 h 1540936"/>
                <a:gd name="connsiteX4" fmla="*/ 0 w 1794934"/>
                <a:gd name="connsiteY4" fmla="*/ 1540933 h 1540936"/>
                <a:gd name="connsiteX0" fmla="*/ 0 w 1794934"/>
                <a:gd name="connsiteY0" fmla="*/ 931333 h 931336"/>
                <a:gd name="connsiteX1" fmla="*/ 785284 w 1794934"/>
                <a:gd name="connsiteY1" fmla="*/ 42333 h 931336"/>
                <a:gd name="connsiteX2" fmla="*/ 1794934 w 1794934"/>
                <a:gd name="connsiteY2" fmla="*/ 0 h 931336"/>
                <a:gd name="connsiteX3" fmla="*/ 823386 w 1794934"/>
                <a:gd name="connsiteY3" fmla="*/ 931336 h 931336"/>
                <a:gd name="connsiteX4" fmla="*/ 0 w 1794934"/>
                <a:gd name="connsiteY4" fmla="*/ 931333 h 931336"/>
                <a:gd name="connsiteX0" fmla="*/ 0 w 1794934"/>
                <a:gd name="connsiteY0" fmla="*/ 931333 h 931336"/>
                <a:gd name="connsiteX1" fmla="*/ 912284 w 1794934"/>
                <a:gd name="connsiteY1" fmla="*/ 16933 h 931336"/>
                <a:gd name="connsiteX2" fmla="*/ 1794934 w 1794934"/>
                <a:gd name="connsiteY2" fmla="*/ 0 h 931336"/>
                <a:gd name="connsiteX3" fmla="*/ 823386 w 1794934"/>
                <a:gd name="connsiteY3" fmla="*/ 931336 h 931336"/>
                <a:gd name="connsiteX4" fmla="*/ 0 w 1794934"/>
                <a:gd name="connsiteY4" fmla="*/ 931333 h 931336"/>
                <a:gd name="connsiteX0" fmla="*/ 0 w 1778000"/>
                <a:gd name="connsiteY0" fmla="*/ 931333 h 931336"/>
                <a:gd name="connsiteX1" fmla="*/ 895350 w 1778000"/>
                <a:gd name="connsiteY1" fmla="*/ 16933 h 931336"/>
                <a:gd name="connsiteX2" fmla="*/ 1778000 w 1778000"/>
                <a:gd name="connsiteY2" fmla="*/ 0 h 931336"/>
                <a:gd name="connsiteX3" fmla="*/ 806452 w 1778000"/>
                <a:gd name="connsiteY3" fmla="*/ 931336 h 931336"/>
                <a:gd name="connsiteX4" fmla="*/ 0 w 1778000"/>
                <a:gd name="connsiteY4" fmla="*/ 931333 h 931336"/>
                <a:gd name="connsiteX0" fmla="*/ 0 w 1778000"/>
                <a:gd name="connsiteY0" fmla="*/ 905933 h 931336"/>
                <a:gd name="connsiteX1" fmla="*/ 895350 w 1778000"/>
                <a:gd name="connsiteY1" fmla="*/ 16933 h 931336"/>
                <a:gd name="connsiteX2" fmla="*/ 1778000 w 1778000"/>
                <a:gd name="connsiteY2" fmla="*/ 0 h 931336"/>
                <a:gd name="connsiteX3" fmla="*/ 806452 w 1778000"/>
                <a:gd name="connsiteY3" fmla="*/ 931336 h 931336"/>
                <a:gd name="connsiteX4" fmla="*/ 0 w 1778000"/>
                <a:gd name="connsiteY4" fmla="*/ 905933 h 931336"/>
                <a:gd name="connsiteX0" fmla="*/ 0 w 1778000"/>
                <a:gd name="connsiteY0" fmla="*/ 9059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06452 w 1778000"/>
                <a:gd name="connsiteY3" fmla="*/ 931336 h 931336"/>
                <a:gd name="connsiteX4" fmla="*/ 0 w 1778000"/>
                <a:gd name="connsiteY4" fmla="*/ 905933 h 931336"/>
                <a:gd name="connsiteX0" fmla="*/ 0 w 1778000"/>
                <a:gd name="connsiteY0" fmla="*/ 9059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14919 w 1778000"/>
                <a:gd name="connsiteY3" fmla="*/ 931336 h 931336"/>
                <a:gd name="connsiteX4" fmla="*/ 0 w 1778000"/>
                <a:gd name="connsiteY4" fmla="*/ 905933 h 931336"/>
                <a:gd name="connsiteX0" fmla="*/ 0 w 1778000"/>
                <a:gd name="connsiteY0" fmla="*/ 9313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14919 w 1778000"/>
                <a:gd name="connsiteY3" fmla="*/ 931336 h 931336"/>
                <a:gd name="connsiteX4" fmla="*/ 0 w 1778000"/>
                <a:gd name="connsiteY4" fmla="*/ 931333 h 931336"/>
                <a:gd name="connsiteX0" fmla="*/ 0 w 1778000"/>
                <a:gd name="connsiteY0" fmla="*/ 9313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14919 w 1778000"/>
                <a:gd name="connsiteY3" fmla="*/ 931336 h 931336"/>
                <a:gd name="connsiteX4" fmla="*/ 0 w 1778000"/>
                <a:gd name="connsiteY4" fmla="*/ 931333 h 931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78000" h="931336">
                  <a:moveTo>
                    <a:pt x="0" y="931333"/>
                  </a:moveTo>
                  <a:cubicBezTo>
                    <a:pt x="298450" y="615245"/>
                    <a:pt x="596900" y="316088"/>
                    <a:pt x="895350" y="8466"/>
                  </a:cubicBezTo>
                  <a:lnTo>
                    <a:pt x="1778000" y="0"/>
                  </a:lnTo>
                  <a:lnTo>
                    <a:pt x="814919" y="931336"/>
                  </a:lnTo>
                  <a:lnTo>
                    <a:pt x="0" y="931333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3145732" name="直接连接符 7"/>
          <p:cNvCxnSpPr>
            <a:cxnSpLocks/>
          </p:cNvCxnSpPr>
          <p:nvPr/>
        </p:nvCxnSpPr>
        <p:spPr>
          <a:xfrm>
            <a:off x="620106" y="976757"/>
            <a:ext cx="11371262" cy="0"/>
          </a:xfrm>
          <a:prstGeom prst="line">
            <a:avLst/>
          </a:prstGeom>
          <a:ln>
            <a:solidFill>
              <a:srgbClr val="5B7899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48622" name="文本框 11"/>
          <p:cNvSpPr txBox="1"/>
          <p:nvPr/>
        </p:nvSpPr>
        <p:spPr>
          <a:xfrm>
            <a:off x="720312" y="522977"/>
            <a:ext cx="60939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30557F"/>
                </a:solidFill>
                <a:latin typeface="华光标题宋_CNKI" panose="02000500000000000000" pitchFamily="2" charset="-122"/>
                <a:ea typeface="华光标题宋_CNKI" panose="02000500000000000000" pitchFamily="2" charset="-122"/>
              </a:rPr>
              <a:t>Repair Traffic Balancing</a:t>
            </a:r>
            <a:endParaRPr lang="zh-CN" altLang="en-US" sz="2400" dirty="0">
              <a:solidFill>
                <a:srgbClr val="30557F"/>
              </a:solidFill>
              <a:latin typeface="华光标题宋_CNKI" panose="02000500000000000000" pitchFamily="2" charset="-122"/>
              <a:ea typeface="华光标题宋_CNKI" panose="02000500000000000000" pitchFamily="2" charset="-122"/>
            </a:endParaRPr>
          </a:p>
        </p:txBody>
      </p:sp>
      <p:sp>
        <p:nvSpPr>
          <p:cNvPr id="1048623" name="文本框 16"/>
          <p:cNvSpPr txBox="1"/>
          <p:nvPr/>
        </p:nvSpPr>
        <p:spPr>
          <a:xfrm>
            <a:off x="720311" y="1556182"/>
            <a:ext cx="693055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spc="100" dirty="0">
                <a:solidFill>
                  <a:srgbClr val="325885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Mapping of Intermediate Vertices </a:t>
            </a:r>
            <a:endParaRPr lang="zh-CN" altLang="en-US" dirty="0">
              <a:solidFill>
                <a:srgbClr val="325885"/>
              </a:solidFill>
              <a:latin typeface="Consolas" panose="020B0609020204030204" pitchFamily="49" charset="0"/>
            </a:endParaRPr>
          </a:p>
        </p:txBody>
      </p:sp>
      <p:cxnSp>
        <p:nvCxnSpPr>
          <p:cNvPr id="3145733" name="直接连接符 14"/>
          <p:cNvCxnSpPr>
            <a:cxnSpLocks/>
          </p:cNvCxnSpPr>
          <p:nvPr/>
        </p:nvCxnSpPr>
        <p:spPr>
          <a:xfrm flipV="1">
            <a:off x="833377" y="2079402"/>
            <a:ext cx="6632294" cy="1"/>
          </a:xfrm>
          <a:prstGeom prst="line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626" name="observation-tool_18366"/>
          <p:cNvSpPr>
            <a:spLocks noChangeAspect="1"/>
          </p:cNvSpPr>
          <p:nvPr/>
        </p:nvSpPr>
        <p:spPr bwMode="auto">
          <a:xfrm flipH="1">
            <a:off x="367829" y="1642442"/>
            <a:ext cx="352483" cy="351959"/>
          </a:xfrm>
          <a:custGeom>
            <a:avLst/>
            <a:gdLst>
              <a:gd name="T0" fmla="*/ 2078 w 5401"/>
              <a:gd name="T1" fmla="*/ 4156 h 5401"/>
              <a:gd name="T2" fmla="*/ 2959 w 5401"/>
              <a:gd name="T3" fmla="*/ 3957 h 5401"/>
              <a:gd name="T4" fmla="*/ 4127 w 5401"/>
              <a:gd name="T5" fmla="*/ 5126 h 5401"/>
              <a:gd name="T6" fmla="*/ 5125 w 5401"/>
              <a:gd name="T7" fmla="*/ 5126 h 5401"/>
              <a:gd name="T8" fmla="*/ 5125 w 5401"/>
              <a:gd name="T9" fmla="*/ 4127 h 5401"/>
              <a:gd name="T10" fmla="*/ 3958 w 5401"/>
              <a:gd name="T11" fmla="*/ 2959 h 5401"/>
              <a:gd name="T12" fmla="*/ 4156 w 5401"/>
              <a:gd name="T13" fmla="*/ 2078 h 5401"/>
              <a:gd name="T14" fmla="*/ 2078 w 5401"/>
              <a:gd name="T15" fmla="*/ 0 h 5401"/>
              <a:gd name="T16" fmla="*/ 0 w 5401"/>
              <a:gd name="T17" fmla="*/ 2078 h 5401"/>
              <a:gd name="T18" fmla="*/ 2078 w 5401"/>
              <a:gd name="T19" fmla="*/ 4156 h 5401"/>
              <a:gd name="T20" fmla="*/ 2078 w 5401"/>
              <a:gd name="T21" fmla="*/ 606 h 5401"/>
              <a:gd name="T22" fmla="*/ 3551 w 5401"/>
              <a:gd name="T23" fmla="*/ 2078 h 5401"/>
              <a:gd name="T24" fmla="*/ 2078 w 5401"/>
              <a:gd name="T25" fmla="*/ 3551 h 5401"/>
              <a:gd name="T26" fmla="*/ 606 w 5401"/>
              <a:gd name="T27" fmla="*/ 2078 h 5401"/>
              <a:gd name="T28" fmla="*/ 2078 w 5401"/>
              <a:gd name="T29" fmla="*/ 606 h 5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401" h="5401">
                <a:moveTo>
                  <a:pt x="2078" y="4156"/>
                </a:moveTo>
                <a:cubicBezTo>
                  <a:pt x="2393" y="4156"/>
                  <a:pt x="2691" y="4084"/>
                  <a:pt x="2959" y="3957"/>
                </a:cubicBezTo>
                <a:lnTo>
                  <a:pt x="4127" y="5126"/>
                </a:lnTo>
                <a:cubicBezTo>
                  <a:pt x="4403" y="5401"/>
                  <a:pt x="4850" y="5401"/>
                  <a:pt x="5125" y="5126"/>
                </a:cubicBezTo>
                <a:cubicBezTo>
                  <a:pt x="5401" y="4850"/>
                  <a:pt x="5401" y="4403"/>
                  <a:pt x="5125" y="4127"/>
                </a:cubicBezTo>
                <a:lnTo>
                  <a:pt x="3958" y="2959"/>
                </a:lnTo>
                <a:cubicBezTo>
                  <a:pt x="4084" y="2691"/>
                  <a:pt x="4156" y="2393"/>
                  <a:pt x="4156" y="2078"/>
                </a:cubicBezTo>
                <a:cubicBezTo>
                  <a:pt x="4156" y="932"/>
                  <a:pt x="3224" y="0"/>
                  <a:pt x="2078" y="0"/>
                </a:cubicBezTo>
                <a:cubicBezTo>
                  <a:pt x="933" y="0"/>
                  <a:pt x="0" y="932"/>
                  <a:pt x="0" y="2078"/>
                </a:cubicBezTo>
                <a:cubicBezTo>
                  <a:pt x="0" y="3224"/>
                  <a:pt x="933" y="4156"/>
                  <a:pt x="2078" y="4156"/>
                </a:cubicBezTo>
                <a:close/>
                <a:moveTo>
                  <a:pt x="2078" y="606"/>
                </a:moveTo>
                <a:cubicBezTo>
                  <a:pt x="2890" y="606"/>
                  <a:pt x="3551" y="1266"/>
                  <a:pt x="3551" y="2078"/>
                </a:cubicBezTo>
                <a:cubicBezTo>
                  <a:pt x="3551" y="2891"/>
                  <a:pt x="2890" y="3551"/>
                  <a:pt x="2078" y="3551"/>
                </a:cubicBezTo>
                <a:cubicBezTo>
                  <a:pt x="1266" y="3551"/>
                  <a:pt x="606" y="2891"/>
                  <a:pt x="606" y="2078"/>
                </a:cubicBezTo>
                <a:cubicBezTo>
                  <a:pt x="606" y="1266"/>
                  <a:pt x="1266" y="606"/>
                  <a:pt x="2078" y="606"/>
                </a:cubicBezTo>
                <a:close/>
              </a:path>
            </a:pathLst>
          </a:custGeom>
          <a:blipFill dpi="0" rotWithShape="1">
            <a:blip r:embed="rId5">
              <a:alphaModFix amt="89000"/>
              <a:duotone>
                <a:prstClr val="black"/>
                <a:schemeClr val="accent1">
                  <a:lumMod val="40000"/>
                  <a:lumOff val="60000"/>
                  <a:tint val="45000"/>
                  <a:satMod val="400000"/>
                </a:schemeClr>
              </a:duotone>
            </a:blip>
            <a:srcRect/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accent5">
                  <a:lumMod val="60000"/>
                  <a:lumOff val="4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524E51A2-AC0A-4117-9190-713CC3D0111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0051" y="2885552"/>
          <a:ext cx="7471396" cy="29956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Visio" r:id="rId6" imgW="5265243" imgH="2118376" progId="Visio.Drawing.15">
                  <p:embed/>
                </p:oleObj>
              </mc:Choice>
              <mc:Fallback>
                <p:oleObj name="Visio" r:id="rId6" imgW="5265243" imgH="2118376" progId="Visio.Drawing.15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524E51A2-AC0A-4117-9190-713CC3D0111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10051" y="2885552"/>
                        <a:ext cx="7471396" cy="29956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43C799DE-16FB-498E-8CA7-A2F1CBE1A424}"/>
              </a:ext>
            </a:extLst>
          </p:cNvPr>
          <p:cNvSpPr txBox="1"/>
          <p:nvPr/>
        </p:nvSpPr>
        <p:spPr>
          <a:xfrm>
            <a:off x="7839224" y="2474254"/>
            <a:ext cx="42650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</a:rPr>
              <a:t>1.Set of vertices</a:t>
            </a:r>
            <a:r>
              <a:rPr lang="zh-CN" altLang="en-US" dirty="0"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</a:rPr>
              <a:t>is sorted by the number of chunks required to be downloaded in descending order. </a:t>
            </a:r>
            <a:endParaRPr lang="zh-CN" altLang="en-US" dirty="0"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9E9E29D-2643-4FA7-A00B-C8CBFB588B8B}"/>
              </a:ext>
            </a:extLst>
          </p:cNvPr>
          <p:cNvSpPr txBox="1"/>
          <p:nvPr/>
        </p:nvSpPr>
        <p:spPr>
          <a:xfrm>
            <a:off x="7839224" y="3841869"/>
            <a:ext cx="37158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</a:rPr>
              <a:t>2.N* has the least download traffic in the set of nodes</a:t>
            </a:r>
            <a:endParaRPr lang="zh-CN" altLang="en-US" dirty="0"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C907ADBB-DA0E-4B5C-8E2D-9331A2A0F07F}"/>
              </a:ext>
            </a:extLst>
          </p:cNvPr>
          <p:cNvSpPr txBox="1"/>
          <p:nvPr/>
        </p:nvSpPr>
        <p:spPr>
          <a:xfrm>
            <a:off x="7839224" y="4701653"/>
            <a:ext cx="37158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</a:rPr>
              <a:t>3.The algorithm is executed until all the intermediate vertices have been assigned to the corresponding nodes.</a:t>
            </a:r>
            <a:endParaRPr lang="zh-CN" altLang="en-US" dirty="0"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63757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7" grpId="0"/>
      <p:bldP spid="18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404</TotalTime>
  <Words>962</Words>
  <Application>Microsoft Office PowerPoint</Application>
  <PresentationFormat>宽屏</PresentationFormat>
  <Paragraphs>115</Paragraphs>
  <Slides>15</Slides>
  <Notes>12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6" baseType="lpstr">
      <vt:lpstr>等线</vt:lpstr>
      <vt:lpstr>等线 Light</vt:lpstr>
      <vt:lpstr>华光标题宋_CNKI</vt:lpstr>
      <vt:lpstr>微软雅黑</vt:lpstr>
      <vt:lpstr>微软雅黑 Light</vt:lpstr>
      <vt:lpstr>Arial</vt:lpstr>
      <vt:lpstr>Cambria Math</vt:lpstr>
      <vt:lpstr>Consolas</vt:lpstr>
      <vt:lpstr>Times New Roman</vt:lpstr>
      <vt:lpstr>Office 主题​​</vt:lpstr>
      <vt:lpstr>Visio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卢 天田</dc:creator>
  <cp:lastModifiedBy>Qi Yu</cp:lastModifiedBy>
  <cp:revision>35</cp:revision>
  <dcterms:created xsi:type="dcterms:W3CDTF">2021-09-19T09:11:06Z</dcterms:created>
  <dcterms:modified xsi:type="dcterms:W3CDTF">2021-12-10T05:36:03Z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15a4d4b088264cfaa4c0772bb3ca6df7</vt:lpwstr>
  </property>
</Properties>
</file>