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419" r:id="rId3"/>
    <p:sldId id="426" r:id="rId4"/>
    <p:sldId id="427" r:id="rId6"/>
    <p:sldId id="461" r:id="rId7"/>
    <p:sldId id="462" r:id="rId8"/>
    <p:sldId id="429" r:id="rId9"/>
    <p:sldId id="430" r:id="rId10"/>
    <p:sldId id="431" r:id="rId11"/>
    <p:sldId id="432" r:id="rId12"/>
    <p:sldId id="433" r:id="rId13"/>
    <p:sldId id="434" r:id="rId14"/>
    <p:sldId id="436" r:id="rId15"/>
    <p:sldId id="437" r:id="rId16"/>
    <p:sldId id="438" r:id="rId17"/>
    <p:sldId id="441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387" r:id="rId28"/>
  </p:sldIdLst>
  <p:sldSz cx="9144000" cy="6858000" type="screen4x3"/>
  <p:notesSz cx="7099300" cy="1023429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FF66"/>
    <a:srgbClr val="FFCC00"/>
    <a:srgbClr val="FF3399"/>
    <a:srgbClr val="990033"/>
    <a:srgbClr val="0000CC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5"/>
    <p:restoredTop sz="83636"/>
  </p:normalViewPr>
  <p:slideViewPr>
    <p:cSldViewPr showGuides="1">
      <p:cViewPr varScale="1">
        <p:scale>
          <a:sx n="76" d="100"/>
          <a:sy n="76" d="100"/>
        </p:scale>
        <p:origin x="1301" y="62"/>
      </p:cViewPr>
      <p:guideLst>
        <p:guide orient="horz" pos="22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出现背景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如何存</a:t>
            </a:r>
            <a:r>
              <a:rPr lang="en-US" altLang="zh-CN" dirty="0">
                <a:sym typeface="Wingdings" panose="05000000000000000000" pitchFamily="2" charset="2"/>
              </a:rPr>
              <a:t>KV</a:t>
            </a:r>
            <a:r>
              <a:rPr lang="zh-CN" altLang="en-US" dirty="0">
                <a:sym typeface="Wingdings" panose="05000000000000000000" pitchFamily="2" charset="2"/>
              </a:rPr>
              <a:t>（非易失）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因为万维网、社交网络，移动手机以及物联网的发展，产生大量结构化数据（表）、半结构化数据（它是结构化的数据，但是结构变化很大），非结构化数据（流媒体）。处理这些数据的应用对数据库系统提出了新的要求：横向扩展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horizontal scalability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，数据库系统能拥有更多的服务器，能容纳更多数据以及更高请求处理速率），高可用性以及错误容忍（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high availability and fault tolerance,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更好处理软件硬件错误，以及数据库系统在线升级），事物可信赖性（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transaction reliability,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支持数据强一致性），数据库模式持久性（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database schema maintainability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，减少模式变更的代价）。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For example, it reduces the tail latency of inserts, updates, and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reads of </a:t>
            </a:r>
            <a:r>
              <a:rPr lang="en-US" altLang="zh-CN" b="1" dirty="0" err="1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RocksDB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by 96.5%, 94.3%, and 82.7%, respectively,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while keeping similar tail latency for scans. 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在本节中，我们将</a:t>
            </a:r>
            <a:r>
              <a:rPr lang="en-US" altLang="zh-CN" dirty="0" err="1"/>
              <a:t>DiffKV</a:t>
            </a:r>
            <a:r>
              <a:rPr lang="zh-CN" altLang="en-US" dirty="0"/>
              <a:t>与</a:t>
            </a:r>
            <a:r>
              <a:rPr lang="en-US" altLang="zh-CN" dirty="0"/>
              <a:t>§2.3</a:t>
            </a:r>
            <a:r>
              <a:rPr lang="zh-CN" altLang="en-US" dirty="0"/>
              <a:t>中介绍的三种最先进的</a:t>
            </a:r>
            <a:r>
              <a:rPr lang="en-US" altLang="zh-CN" dirty="0"/>
              <a:t>KV</a:t>
            </a:r>
            <a:r>
              <a:rPr lang="zh-CN" altLang="en-US" dirty="0"/>
              <a:t>存储进行评估和比较</a:t>
            </a:r>
            <a:r>
              <a:rPr lang="en-US" altLang="zh-CN" dirty="0"/>
              <a:t>:</a:t>
            </a:r>
            <a:r>
              <a:rPr lang="en-US" altLang="zh-CN" dirty="0" err="1"/>
              <a:t>RocksDB</a:t>
            </a:r>
            <a:r>
              <a:rPr lang="en-US" altLang="zh-CN" dirty="0"/>
              <a:t>[24]</a:t>
            </a:r>
            <a:r>
              <a:rPr lang="zh-CN" altLang="en-US" dirty="0"/>
              <a:t>、</a:t>
            </a:r>
            <a:r>
              <a:rPr lang="en-US" altLang="zh-CN" dirty="0" err="1"/>
              <a:t>PebblesDB</a:t>
            </a:r>
            <a:r>
              <a:rPr lang="en-US" altLang="zh-CN" dirty="0"/>
              <a:t>[52]</a:t>
            </a:r>
            <a:r>
              <a:rPr lang="zh-CN" altLang="en-US" dirty="0"/>
              <a:t>和</a:t>
            </a:r>
            <a:r>
              <a:rPr lang="en-US" altLang="zh-CN" dirty="0"/>
              <a:t>Titan[51]</a:t>
            </a:r>
            <a:r>
              <a:rPr lang="zh-CN" altLang="en-US" dirty="0"/>
              <a:t>。为了与</a:t>
            </a:r>
            <a:r>
              <a:rPr lang="en-US" altLang="zh-CN" dirty="0"/>
              <a:t>Titan</a:t>
            </a:r>
            <a:r>
              <a:rPr lang="zh-CN" altLang="en-US" dirty="0"/>
              <a:t>进行公平的比较，我们也基于它实现了</a:t>
            </a:r>
            <a:r>
              <a:rPr lang="en-US" altLang="zh-CN" dirty="0" err="1"/>
              <a:t>DiffKV</a:t>
            </a:r>
            <a:r>
              <a:rPr lang="zh-CN" altLang="en-US" dirty="0"/>
              <a:t>，我们的修改包含大约</a:t>
            </a:r>
            <a:r>
              <a:rPr lang="en-US" altLang="zh-CN" dirty="0"/>
              <a:t>2.1K</a:t>
            </a:r>
            <a:r>
              <a:rPr lang="zh-CN" altLang="en-US" dirty="0"/>
              <a:t>行代码。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In short, </a:t>
            </a:r>
            <a:r>
              <a:rPr lang="en-US" altLang="zh-CN" b="1" dirty="0" err="1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DiffKV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achieves balanced performance in all aspects.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在本节中，我们将</a:t>
            </a:r>
            <a:r>
              <a:rPr lang="en-US" altLang="zh-CN" dirty="0" err="1"/>
              <a:t>DiffKV</a:t>
            </a:r>
            <a:r>
              <a:rPr lang="zh-CN" altLang="en-US" dirty="0"/>
              <a:t>与</a:t>
            </a:r>
            <a:r>
              <a:rPr lang="en-US" altLang="zh-CN" dirty="0"/>
              <a:t>§2.3</a:t>
            </a:r>
            <a:r>
              <a:rPr lang="zh-CN" altLang="en-US" dirty="0"/>
              <a:t>中介绍的三种最先进的</a:t>
            </a:r>
            <a:r>
              <a:rPr lang="en-US" altLang="zh-CN" dirty="0"/>
              <a:t>KV</a:t>
            </a:r>
            <a:r>
              <a:rPr lang="zh-CN" altLang="en-US" dirty="0"/>
              <a:t>存储进行评估和比较</a:t>
            </a:r>
            <a:r>
              <a:rPr lang="en-US" altLang="zh-CN" dirty="0"/>
              <a:t>:</a:t>
            </a:r>
            <a:r>
              <a:rPr lang="en-US" altLang="zh-CN" dirty="0" err="1"/>
              <a:t>RocksDB</a:t>
            </a:r>
            <a:r>
              <a:rPr lang="en-US" altLang="zh-CN" dirty="0"/>
              <a:t>[24]</a:t>
            </a:r>
            <a:r>
              <a:rPr lang="zh-CN" altLang="en-US" dirty="0"/>
              <a:t>、</a:t>
            </a:r>
            <a:r>
              <a:rPr lang="en-US" altLang="zh-CN" dirty="0" err="1"/>
              <a:t>PebblesDB</a:t>
            </a:r>
            <a:r>
              <a:rPr lang="en-US" altLang="zh-CN" dirty="0"/>
              <a:t>[52]</a:t>
            </a:r>
            <a:r>
              <a:rPr lang="zh-CN" altLang="en-US" dirty="0"/>
              <a:t>和</a:t>
            </a:r>
            <a:r>
              <a:rPr lang="en-US" altLang="zh-CN" dirty="0"/>
              <a:t>Titan[51]</a:t>
            </a:r>
            <a:r>
              <a:rPr lang="zh-CN" altLang="en-US" dirty="0"/>
              <a:t>。为了与</a:t>
            </a:r>
            <a:r>
              <a:rPr lang="en-US" altLang="zh-CN" dirty="0"/>
              <a:t>Titan</a:t>
            </a:r>
            <a:r>
              <a:rPr lang="zh-CN" altLang="en-US" dirty="0"/>
              <a:t>进行公平的比较，我们也基于它实现了</a:t>
            </a:r>
            <a:r>
              <a:rPr lang="en-US" altLang="zh-CN" dirty="0" err="1"/>
              <a:t>DiffKV</a:t>
            </a:r>
            <a:r>
              <a:rPr lang="zh-CN" altLang="en-US" dirty="0"/>
              <a:t>，我们的修改包含大约</a:t>
            </a:r>
            <a:r>
              <a:rPr lang="en-US" altLang="zh-CN" dirty="0"/>
              <a:t>2.1K</a:t>
            </a:r>
            <a:r>
              <a:rPr lang="zh-CN" altLang="en-US" dirty="0"/>
              <a:t>行代码。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在本节中，我们将</a:t>
            </a:r>
            <a:r>
              <a:rPr lang="en-US" altLang="zh-CN" dirty="0" err="1"/>
              <a:t>DiffKV</a:t>
            </a:r>
            <a:r>
              <a:rPr lang="zh-CN" altLang="en-US" dirty="0"/>
              <a:t>与</a:t>
            </a:r>
            <a:r>
              <a:rPr lang="en-US" altLang="zh-CN" dirty="0"/>
              <a:t>§2.3</a:t>
            </a:r>
            <a:r>
              <a:rPr lang="zh-CN" altLang="en-US" dirty="0"/>
              <a:t>中介绍的三种最先进的</a:t>
            </a:r>
            <a:r>
              <a:rPr lang="en-US" altLang="zh-CN" dirty="0"/>
              <a:t>KV</a:t>
            </a:r>
            <a:r>
              <a:rPr lang="zh-CN" altLang="en-US" dirty="0"/>
              <a:t>存储进行评估和比较</a:t>
            </a:r>
            <a:r>
              <a:rPr lang="en-US" altLang="zh-CN" dirty="0"/>
              <a:t>:</a:t>
            </a:r>
            <a:r>
              <a:rPr lang="en-US" altLang="zh-CN" dirty="0" err="1"/>
              <a:t>RocksDB</a:t>
            </a:r>
            <a:r>
              <a:rPr lang="en-US" altLang="zh-CN" dirty="0"/>
              <a:t>[24]</a:t>
            </a:r>
            <a:r>
              <a:rPr lang="zh-CN" altLang="en-US" dirty="0"/>
              <a:t>、</a:t>
            </a:r>
            <a:r>
              <a:rPr lang="en-US" altLang="zh-CN" dirty="0" err="1"/>
              <a:t>PebblesDB</a:t>
            </a:r>
            <a:r>
              <a:rPr lang="en-US" altLang="zh-CN" dirty="0"/>
              <a:t>[52]</a:t>
            </a:r>
            <a:r>
              <a:rPr lang="zh-CN" altLang="en-US" dirty="0"/>
              <a:t>和</a:t>
            </a:r>
            <a:r>
              <a:rPr lang="en-US" altLang="zh-CN" dirty="0"/>
              <a:t>Titan[51]</a:t>
            </a:r>
            <a:r>
              <a:rPr lang="zh-CN" altLang="en-US" dirty="0"/>
              <a:t>。为了与</a:t>
            </a:r>
            <a:r>
              <a:rPr lang="en-US" altLang="zh-CN" dirty="0"/>
              <a:t>Titan</a:t>
            </a:r>
            <a:r>
              <a:rPr lang="zh-CN" altLang="en-US" dirty="0"/>
              <a:t>进行公平的比较，我们也基于它实现了</a:t>
            </a:r>
            <a:r>
              <a:rPr lang="en-US" altLang="zh-CN" dirty="0" err="1"/>
              <a:t>DiffKV</a:t>
            </a:r>
            <a:r>
              <a:rPr lang="zh-CN" altLang="en-US" dirty="0"/>
              <a:t>，我们的修改包含大约</a:t>
            </a:r>
            <a:r>
              <a:rPr lang="en-US" altLang="zh-CN" dirty="0"/>
              <a:t>2.1K</a:t>
            </a:r>
            <a:r>
              <a:rPr lang="zh-CN" altLang="en-US" dirty="0"/>
              <a:t>行代码。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summary, by combining lazy merge and scan-optimized</a:t>
            </a:r>
            <a:endParaRPr lang="en-US" altLang="zh-CN" dirty="0"/>
          </a:p>
          <a:p>
            <a:r>
              <a:rPr lang="en-US" altLang="zh-CN" dirty="0"/>
              <a:t>merge with the coordinated design, </a:t>
            </a:r>
            <a:r>
              <a:rPr lang="en-US" altLang="zh-CN" dirty="0" err="1"/>
              <a:t>DiffKV</a:t>
            </a:r>
            <a:r>
              <a:rPr lang="en-US" altLang="zh-CN" dirty="0"/>
              <a:t> guarantees de-</a:t>
            </a:r>
            <a:endParaRPr lang="en-US" altLang="zh-CN" dirty="0"/>
          </a:p>
          <a:p>
            <a:r>
              <a:rPr lang="en-US" altLang="zh-CN" dirty="0"/>
              <a:t>sired ordering for values with limited merge overhead, and</a:t>
            </a:r>
            <a:endParaRPr lang="en-US" altLang="zh-CN" dirty="0"/>
          </a:p>
          <a:p>
            <a:r>
              <a:rPr lang="en-US" altLang="zh-CN" dirty="0"/>
              <a:t>hence achieves balanced performance in all aspects.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summary, by combining lazy merge and scan-optimized</a:t>
            </a:r>
            <a:endParaRPr lang="en-US" altLang="zh-CN" dirty="0"/>
          </a:p>
          <a:p>
            <a:r>
              <a:rPr lang="en-US" altLang="zh-CN" dirty="0"/>
              <a:t>merge with the coordinated design, </a:t>
            </a:r>
            <a:r>
              <a:rPr lang="en-US" altLang="zh-CN" dirty="0" err="1"/>
              <a:t>DiffKV</a:t>
            </a:r>
            <a:r>
              <a:rPr lang="en-US" altLang="zh-CN" dirty="0"/>
              <a:t> guarantees de-</a:t>
            </a:r>
            <a:endParaRPr lang="en-US" altLang="zh-CN" dirty="0"/>
          </a:p>
          <a:p>
            <a:r>
              <a:rPr lang="en-US" altLang="zh-CN" dirty="0"/>
              <a:t>sired ordering for values with limited merge overhead, and</a:t>
            </a:r>
            <a:endParaRPr lang="en-US" altLang="zh-CN" dirty="0"/>
          </a:p>
          <a:p>
            <a:r>
              <a:rPr lang="en-US" altLang="zh-CN" dirty="0"/>
              <a:t>hence achieves balanced performance in all aspects.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Compaction</a:t>
            </a:r>
            <a:r>
              <a:rPr lang="zh-CN" altLang="en-US" dirty="0"/>
              <a:t>操作会回收无效的</a:t>
            </a:r>
            <a:r>
              <a:rPr lang="en-US" altLang="zh-CN" dirty="0"/>
              <a:t>key</a:t>
            </a:r>
            <a:r>
              <a:rPr lang="zh-CN" altLang="en-US" dirty="0"/>
              <a:t>占用的空间，而</a:t>
            </a:r>
            <a:r>
              <a:rPr lang="en-US" altLang="zh-CN" dirty="0"/>
              <a:t>Merge </a:t>
            </a:r>
            <a:r>
              <a:rPr lang="zh-CN" altLang="en-US" dirty="0"/>
              <a:t>操作并没有回收相应的</a:t>
            </a:r>
            <a:r>
              <a:rPr lang="en-US" altLang="zh-CN" dirty="0" err="1"/>
              <a:t>vtable</a:t>
            </a:r>
            <a:r>
              <a:rPr lang="zh-CN" altLang="en-US" dirty="0"/>
              <a:t>中的空间。空间仍被保留。对此</a:t>
            </a:r>
            <a:r>
              <a:rPr lang="en-US" altLang="zh-CN" dirty="0"/>
              <a:t>DIFFKV</a:t>
            </a:r>
            <a:r>
              <a:rPr lang="zh-CN" altLang="en-US" dirty="0"/>
              <a:t>采用</a:t>
            </a:r>
            <a:endParaRPr lang="en-US" altLang="zh-CN" dirty="0"/>
          </a:p>
          <a:p>
            <a:r>
              <a:rPr lang="en-US" altLang="zh-CN" dirty="0"/>
              <a:t>State awareness</a:t>
            </a:r>
            <a:r>
              <a:rPr lang="zh-CN" altLang="en-US" dirty="0"/>
              <a:t>来识别每个</a:t>
            </a:r>
            <a:r>
              <a:rPr lang="en-US" altLang="zh-CN" dirty="0" err="1"/>
              <a:t>vtable</a:t>
            </a:r>
            <a:r>
              <a:rPr lang="zh-CN" altLang="en-US" dirty="0"/>
              <a:t>的无效值的数目。</a:t>
            </a:r>
            <a:r>
              <a:rPr lang="en-US" altLang="zh-CN" dirty="0"/>
              <a:t>Lazy GC</a:t>
            </a:r>
            <a:r>
              <a:rPr lang="zh-CN" altLang="en-US" dirty="0"/>
              <a:t>选取超过门限的</a:t>
            </a:r>
            <a:r>
              <a:rPr lang="en-US" altLang="zh-CN" dirty="0" err="1"/>
              <a:t>vtable</a:t>
            </a:r>
            <a:r>
              <a:rPr lang="zh-CN" altLang="en-US" dirty="0"/>
              <a:t>并进行标记以待下次合并操作被触发。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大的键值对直接写入</a:t>
            </a:r>
            <a:r>
              <a:rPr lang="en-US" altLang="zh-CN" dirty="0"/>
              <a:t>vlogs</a:t>
            </a:r>
            <a:r>
              <a:rPr lang="zh-CN" altLang="en-US" dirty="0"/>
              <a:t>有如下好处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en-US" dirty="0"/>
              <a:t>节省了内存开销、附加的形式保证了高效写性能（</a:t>
            </a:r>
            <a:r>
              <a:rPr lang="en-US" altLang="zh-CN" dirty="0"/>
              <a:t>2</a:t>
            </a:r>
            <a:r>
              <a:rPr lang="zh-CN" altLang="en-US" dirty="0"/>
              <a:t>）不需要</a:t>
            </a:r>
            <a:r>
              <a:rPr lang="en-US" altLang="zh-CN" dirty="0"/>
              <a:t>WAL</a:t>
            </a:r>
            <a:r>
              <a:rPr lang="zh-CN" altLang="en-US" dirty="0"/>
              <a:t>，降低了</a:t>
            </a:r>
            <a:r>
              <a:rPr lang="en-US" altLang="zh-CN" dirty="0"/>
              <a:t>I/O</a:t>
            </a:r>
            <a:r>
              <a:rPr lang="zh-CN" altLang="en-US" dirty="0"/>
              <a:t>量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事实上也不需要有序，因为大</a:t>
            </a:r>
            <a:r>
              <a:rPr lang="en-US" altLang="zh-CN" dirty="0"/>
              <a:t>I/O</a:t>
            </a:r>
            <a:r>
              <a:rPr lang="zh-CN" altLang="en-US" dirty="0"/>
              <a:t>已经方便读取时的效率了，读取时不需要像小粒度一样需要保持一定的顺序性进行合并读取。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GC</a:t>
            </a:r>
            <a:r>
              <a:rPr lang="zh-CN" altLang="en-US" dirty="0"/>
              <a:t>触发时，</a:t>
            </a:r>
            <a:r>
              <a:rPr lang="en-US" altLang="zh-CN" dirty="0"/>
              <a:t>GC Queue</a:t>
            </a:r>
            <a:r>
              <a:rPr lang="zh-CN" altLang="en-US" dirty="0"/>
              <a:t>头部的</a:t>
            </a:r>
            <a:r>
              <a:rPr lang="en-US" altLang="zh-CN" dirty="0" err="1"/>
              <a:t>vTable</a:t>
            </a:r>
            <a:r>
              <a:rPr lang="zh-CN" altLang="en-US" dirty="0"/>
              <a:t>中被选中，他们的有效</a:t>
            </a:r>
            <a:r>
              <a:rPr lang="en-US" altLang="zh-CN" dirty="0"/>
              <a:t>value </a:t>
            </a:r>
            <a:r>
              <a:rPr lang="zh-CN" altLang="en-US" dirty="0"/>
              <a:t>被附加在</a:t>
            </a:r>
            <a:r>
              <a:rPr lang="en-US" altLang="zh-CN" dirty="0"/>
              <a:t>cold Vlog</a:t>
            </a:r>
            <a:r>
              <a:rPr lang="zh-CN" altLang="en-US" dirty="0"/>
              <a:t>后。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在本节中，我们将</a:t>
            </a:r>
            <a:r>
              <a:rPr lang="en-US" altLang="zh-CN" dirty="0" err="1"/>
              <a:t>DiffKV</a:t>
            </a:r>
            <a:r>
              <a:rPr lang="zh-CN" altLang="en-US" dirty="0"/>
              <a:t>与</a:t>
            </a:r>
            <a:r>
              <a:rPr lang="en-US" altLang="zh-CN" dirty="0"/>
              <a:t>§2.3</a:t>
            </a:r>
            <a:r>
              <a:rPr lang="zh-CN" altLang="en-US" dirty="0"/>
              <a:t>中介绍的三种最先进的</a:t>
            </a:r>
            <a:r>
              <a:rPr lang="en-US" altLang="zh-CN" dirty="0"/>
              <a:t>KV</a:t>
            </a:r>
            <a:r>
              <a:rPr lang="zh-CN" altLang="en-US" dirty="0"/>
              <a:t>存储进行评估和比较</a:t>
            </a:r>
            <a:r>
              <a:rPr lang="en-US" altLang="zh-CN" dirty="0"/>
              <a:t>:</a:t>
            </a:r>
            <a:r>
              <a:rPr lang="en-US" altLang="zh-CN" dirty="0" err="1"/>
              <a:t>RocksDB</a:t>
            </a:r>
            <a:r>
              <a:rPr lang="en-US" altLang="zh-CN" dirty="0"/>
              <a:t>[24]</a:t>
            </a:r>
            <a:r>
              <a:rPr lang="zh-CN" altLang="en-US" dirty="0"/>
              <a:t>、</a:t>
            </a:r>
            <a:r>
              <a:rPr lang="en-US" altLang="zh-CN" dirty="0" err="1"/>
              <a:t>PebblesDB</a:t>
            </a:r>
            <a:r>
              <a:rPr lang="en-US" altLang="zh-CN" dirty="0"/>
              <a:t>[52]</a:t>
            </a:r>
            <a:r>
              <a:rPr lang="zh-CN" altLang="en-US" dirty="0"/>
              <a:t>和</a:t>
            </a:r>
            <a:r>
              <a:rPr lang="en-US" altLang="zh-CN" dirty="0"/>
              <a:t>Titan[51]</a:t>
            </a:r>
            <a:r>
              <a:rPr lang="zh-CN" altLang="en-US" dirty="0"/>
              <a:t>。为了与</a:t>
            </a:r>
            <a:r>
              <a:rPr lang="en-US" altLang="zh-CN" dirty="0"/>
              <a:t>Titan</a:t>
            </a:r>
            <a:r>
              <a:rPr lang="zh-CN" altLang="en-US" dirty="0"/>
              <a:t>进行公平的比较，我们也基于它实现了</a:t>
            </a:r>
            <a:r>
              <a:rPr lang="en-US" altLang="zh-CN" dirty="0" err="1"/>
              <a:t>DiffKV</a:t>
            </a:r>
            <a:r>
              <a:rPr lang="zh-CN" altLang="en-US" dirty="0"/>
              <a:t>，我们的修改包含大约</a:t>
            </a:r>
            <a:r>
              <a:rPr lang="en-US" altLang="zh-CN" dirty="0"/>
              <a:t>2.1K</a:t>
            </a:r>
            <a:r>
              <a:rPr lang="zh-CN" altLang="en-US" dirty="0"/>
              <a:t>行代码。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在本节中，我们将</a:t>
            </a:r>
            <a:r>
              <a:rPr lang="en-US" altLang="zh-CN" dirty="0" err="1"/>
              <a:t>DiffKV</a:t>
            </a:r>
            <a:r>
              <a:rPr lang="zh-CN" altLang="en-US" dirty="0"/>
              <a:t>与</a:t>
            </a:r>
            <a:r>
              <a:rPr lang="en-US" altLang="zh-CN" dirty="0"/>
              <a:t>§2.3</a:t>
            </a:r>
            <a:r>
              <a:rPr lang="zh-CN" altLang="en-US" dirty="0"/>
              <a:t>中介绍的三种最先进的</a:t>
            </a:r>
            <a:r>
              <a:rPr lang="en-US" altLang="zh-CN" dirty="0"/>
              <a:t>KV</a:t>
            </a:r>
            <a:r>
              <a:rPr lang="zh-CN" altLang="en-US" dirty="0"/>
              <a:t>存储进行评估和比较</a:t>
            </a:r>
            <a:r>
              <a:rPr lang="en-US" altLang="zh-CN" dirty="0"/>
              <a:t>:</a:t>
            </a:r>
            <a:r>
              <a:rPr lang="en-US" altLang="zh-CN" dirty="0" err="1"/>
              <a:t>RocksDB</a:t>
            </a:r>
            <a:r>
              <a:rPr lang="en-US" altLang="zh-CN" dirty="0"/>
              <a:t>[24]</a:t>
            </a:r>
            <a:r>
              <a:rPr lang="zh-CN" altLang="en-US" dirty="0"/>
              <a:t>、</a:t>
            </a:r>
            <a:r>
              <a:rPr lang="en-US" altLang="zh-CN" dirty="0" err="1"/>
              <a:t>PebblesDB</a:t>
            </a:r>
            <a:r>
              <a:rPr lang="en-US" altLang="zh-CN" dirty="0"/>
              <a:t>[52]</a:t>
            </a:r>
            <a:r>
              <a:rPr lang="zh-CN" altLang="en-US" dirty="0"/>
              <a:t>和</a:t>
            </a:r>
            <a:r>
              <a:rPr lang="en-US" altLang="zh-CN" dirty="0"/>
              <a:t>Titan[51]</a:t>
            </a:r>
            <a:r>
              <a:rPr lang="zh-CN" altLang="en-US" dirty="0"/>
              <a:t>。为了与</a:t>
            </a:r>
            <a:r>
              <a:rPr lang="en-US" altLang="zh-CN" dirty="0"/>
              <a:t>Titan</a:t>
            </a:r>
            <a:r>
              <a:rPr lang="zh-CN" altLang="en-US" dirty="0"/>
              <a:t>进行公平的比较，我们也基于它实现了</a:t>
            </a:r>
            <a:r>
              <a:rPr lang="en-US" altLang="zh-CN" dirty="0" err="1"/>
              <a:t>DiffKV</a:t>
            </a:r>
            <a:r>
              <a:rPr lang="zh-CN" altLang="en-US" dirty="0"/>
              <a:t>，我们的修改包含大约</a:t>
            </a:r>
            <a:r>
              <a:rPr lang="en-US" altLang="zh-CN" dirty="0"/>
              <a:t>2.1K</a:t>
            </a:r>
            <a:r>
              <a:rPr lang="zh-CN" altLang="en-US" dirty="0"/>
              <a:t>行代码。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  <a:endParaRPr lang="en-US" altLang="zh-CN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16" name="标题 1"/>
          <p:cNvSpPr txBox="1"/>
          <p:nvPr/>
        </p:nvSpPr>
        <p:spPr>
          <a:xfrm>
            <a:off x="1843670" y="618124"/>
            <a:ext cx="5513809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4000" b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武汉光电国家研究中心</a:t>
            </a:r>
            <a:endParaRPr lang="zh-CN" altLang="en-US" sz="40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791592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Differentiated Key-Value Storage Management for Balanced I/O Performance</a:t>
            </a:r>
            <a:endParaRPr lang="zh-CN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339" y="4220751"/>
            <a:ext cx="3960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kern="1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吴迪</a:t>
            </a:r>
            <a:endParaRPr lang="zh-CN" altLang="en-US" sz="1800" b="1" kern="1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800" b="1" kern="1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M202173669</a:t>
            </a:r>
            <a:endParaRPr lang="en-US" altLang="zh-CN" sz="1800" b="1" kern="1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9"/>
    </mc:Choice>
    <mc:Fallback>
      <p:transition spd="slow" advTm="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05" y="1124585"/>
            <a:ext cx="84124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Merge Optimizations:Scan-optimized merge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844675"/>
            <a:ext cx="5478780" cy="243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865" y="4509135"/>
            <a:ext cx="790321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之前的操作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vLi+1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不参与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，降低了写放大，但导致了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scan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性能的降低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无序，产生许多交叠的部分，减少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他们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>
              <a:buFont typeface="Wingdings" panose="05000000000000000000" charset="0"/>
            </a:pP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65" y="5372735"/>
            <a:ext cx="8001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找到这些有交叠部分的vTable，让他们参与下次的merge操作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找到和其他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有交叠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判断交叠数量是否超过设置的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门限值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例如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26-38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，和其他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个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有交叠，把他们打上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Tag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，参加下次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2529" y="1844824"/>
            <a:ext cx="8478942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把值写到新的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中，需要垃圾回收（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GC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）去消除原本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的无效值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State awareness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过程中，每个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中有一个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hash 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来记录无效值的数量，在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过程中进行，开销有限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Lazy GC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一旦超过无效值的个数超过阈值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gc_threshod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，就给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打上一个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 tag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然后不管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了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当这个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被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compaction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触发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的时候，再进行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避免了访问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LSM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开销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457200" indent="-457200"/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Garbage Collection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2529" y="1844824"/>
            <a:ext cx="847894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对根据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的大小分为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large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medium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small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三个尺寸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large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：进入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memtable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前执行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分离，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值用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vLog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来管理，构建新的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key addr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键值对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medium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：执行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分离，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address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存在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LSM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树，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存在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vTree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中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small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：不分离，全部存在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LSM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树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中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Fine-grained KV separation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50" y="4365086"/>
            <a:ext cx="5126560" cy="20882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2529" y="1844824"/>
            <a:ext cx="8478942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vLog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中的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是无序的，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内部的每个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也是无序的，通过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append-only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的方式加上去，不需要维护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WAL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为了减少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的开销，分出两个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vLog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分别去存冷热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数据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用户写进来的数据放在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Hot vLog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写回的数据放在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Cold vLog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，原因在于经过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的数据往往是一些使用频率较低的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数据</a:t>
            </a:r>
            <a:endParaRPr lang="zh-CN" altLang="en-US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贪婪算法，维护一个超过门限值的、降序的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queue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（无效值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比例），触发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GC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就选队首的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vT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able</a:t>
            </a:r>
            <a:endParaRPr lang="en-US" altLang="zh-CN" sz="1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Hotness-aware vlogs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4436477"/>
            <a:ext cx="4381500" cy="20478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5536" y="1916197"/>
            <a:ext cx="8748464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Test B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ed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12-cores Intel Xeon E5-2650v4 CPU,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16 GB memory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Samsung 860 EVO 480 GB SSD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Ubuntu 18.04 LTS with Linux kernel 4.15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Work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load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YCSB-C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key sizei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24bytes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：f(x) = (1/σ)(1+k(x−θ)/σ)(−1−1/k)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System configuration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MemTable size as 64 MB, SSTable size as 16 MB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differentiate small,medium,large, 128 bytes and 8 KB,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GC tag,30%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Evaluation</a:t>
            </a:r>
            <a:endParaRPr lang="en-US" sz="2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5536" y="1916832"/>
            <a:ext cx="8748464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throughput and latency performance of various KV operations with the following workloads: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) insert10 GB KV pairs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(ii) update 300 GB KV pairs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(iii) read 10 GB KV pairs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(iv) scan 10 GB KV pairs</a:t>
            </a:r>
            <a:endParaRPr lang="en-US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Microbenchmarks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4377055"/>
            <a:ext cx="8198485" cy="15767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Microbenchmarks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449" y="1772816"/>
            <a:ext cx="5879102" cy="2355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365104"/>
            <a:ext cx="91440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RocksDB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PebblesDB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uch lower tail latency for inserts, updates, and reads.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Titan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 similar tail latency for inserts, updates and reads,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But reduces the scan tail latency by 50.4%.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YCSB Evaluation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872" y="1772816"/>
            <a:ext cx="6876256" cy="2797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048" y="4701686"/>
            <a:ext cx="914400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Each workload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Performs 100M operations 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 a randomly loaded 100 GB data stor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YCSB Evaluation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40"/>
            <a:ext cx="4086389" cy="38884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7974" y="1700471"/>
            <a:ext cx="5057611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RocksDB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Achieves 1.7-4.5× throughout for all read- or write-intensive workloads (i.e., all except workload E),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Achieves similar performance under the scan dominant workload E.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Titans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Achieves 2× scan throughput, while keeping similar performance under other workloads regardless of whether background GC or foreground GC are used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endParaRPr lang="en-US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YCSB Evaluation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16" y="2852306"/>
            <a:ext cx="4563903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RocksDB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PebblesDB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Significantly reduces the tail latency of inserts, updates and reads.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Compared to Titan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Reduces the tail latency of scans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3" y="2073051"/>
            <a:ext cx="4559544" cy="381334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2132856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endParaRPr lang="en-US" altLang="zh-CN"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Arial" panose="020B0604020202020204" pitchFamily="34" charset="0"/>
            </a:pPr>
            <a:endParaRPr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99077" y="8043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bstract</a:t>
            </a:r>
            <a:endParaRPr lang="en-US" altLang="zh-CN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192" y="1693222"/>
            <a:ext cx="8194469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现代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存储主要采用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LSM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树来作为核心数据结构来管理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Compaction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操作严重的读放大和写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放大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现有的优化工作中，不能同时优化读、写、扫描的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本论文进行的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trade-off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Analysis on Merge Optimizations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59" y="5166276"/>
            <a:ext cx="7549376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DiffKV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costs much less time than Titan for value management, with a 60.7% reduction of time cost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append-only vs vTress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022" y="1803092"/>
            <a:ext cx="6836451" cy="325181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Analysis on Merge Optimizations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952" y="1817440"/>
            <a:ext cx="5958095" cy="50405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Scan Performance</a:t>
            </a:r>
            <a:endParaRPr lang="en-US" altLang="zh-CN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94675"/>
            <a:ext cx="9144000" cy="398259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Tunable Parameters</a:t>
            </a:r>
            <a:endParaRPr lang="en-US" altLang="zh-CN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" y="1844824"/>
            <a:ext cx="9144000" cy="418861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980728"/>
            <a:ext cx="874846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Tunable Parameters</a:t>
            </a:r>
            <a:endParaRPr lang="en-US" altLang="zh-CN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4864"/>
            <a:ext cx="9144000" cy="390708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760" y="6167120"/>
            <a:ext cx="355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超过这个值就打上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merge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tag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360613"/>
            <a:ext cx="8229600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FC3E-D4A9-4331-A431-894B06C02CB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武汉光电国家研究中心</a:t>
            </a:r>
            <a:endParaRPr lang="zh-CN" altLang="en-US" b="0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3452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2"/>
    </mc:Choice>
    <mc:Fallback>
      <p:transition spd="slow" advTm="9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3315" y="2132221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endParaRPr lang="en-US" altLang="zh-CN"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Arial" panose="020B0604020202020204" pitchFamily="34" charset="0"/>
            </a:pPr>
            <a:endParaRPr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99077" y="8043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LSM-</a:t>
            </a: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tree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1916430"/>
            <a:ext cx="8330565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优点：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充分利用存储的顺序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IO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的性能，同时可以保证数据的有序性，提供比较好的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scan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2996565"/>
            <a:ext cx="6314440" cy="312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3315" y="2132221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endParaRPr lang="en-US" altLang="zh-CN"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Arial" panose="020B0604020202020204" pitchFamily="34" charset="0"/>
            </a:pPr>
            <a:endParaRPr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99077" y="8043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LSM-</a:t>
            </a: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tree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165" y="2060602"/>
            <a:ext cx="6912768" cy="216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特点：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以日志结构存储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对的更新被视为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顺序写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采用多级结构，每层的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SStable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保证全排序，有较好的读、扫描的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compaction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，把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对从低层移动到高层，降低写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开销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65" y="4509162"/>
            <a:ext cx="6912768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读放大：实际读取数据量大于真正的数据量，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50x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写放大：实际写入数据量大于真正的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数据量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4364990"/>
            <a:ext cx="3002915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3315" y="2132221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endParaRPr lang="en-US" altLang="zh-CN"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Arial" panose="020B0604020202020204" pitchFamily="34" charset="0"/>
            </a:pPr>
            <a:endParaRPr sz="2800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sz="2800" b="1" dirty="0">
              <a:solidFill>
                <a:schemeClr val="accent3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99077" y="8043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Optimiz</a:t>
            </a: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aton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65" y="2060602"/>
            <a:ext cx="6912768" cy="299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两个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方向：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松弛每层全排序的要求，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scan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降低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kv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分离，仅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采用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LSM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树。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适合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大的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负载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尺寸中小，仍然降低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scan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性能，通过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的范围去找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，随机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IO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垃圾回收，导致更多的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IO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开销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1412240"/>
            <a:ext cx="3006090" cy="2296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436745"/>
            <a:ext cx="3007995" cy="219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124744"/>
            <a:ext cx="669674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</a:pPr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Diff kv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850" y="1916430"/>
            <a:ext cx="4579620" cy="2621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14645" y="2016760"/>
            <a:ext cx="355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kv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分离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部分有序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6235" y="3429000"/>
            <a:ext cx="3301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采用vTree来存储value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>
              <a:buFont typeface="Wingdings" panose="05000000000000000000" charset="0"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类似于LSM树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并不需要全排序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采用一种和LSM compaction相关联的merge操作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为了兼容性同时也会维护WAL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Data Organization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44675"/>
            <a:ext cx="2171700" cy="1478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93390" y="1864360"/>
            <a:ext cx="487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vTable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固定尺寸8MB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data ，metadata（size、key range）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7675" y="3284855"/>
            <a:ext cx="3992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Sorted Group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有序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集合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可以使用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Sorted Group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的数量来近似的表示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vTree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的有序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程度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3390" y="4652645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vTree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存在许多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vTable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Sorted Group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每层不需要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全排序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Compaction-Triggered Merge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44675"/>
            <a:ext cx="559308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2860" y="1810385"/>
            <a:ext cx="2519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每次merge的时候需要判断value的有效性 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merge操作结束后需要查询并更新LSM树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750" y="4220845"/>
            <a:ext cx="83254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LSM树中的每一层L与vTree中每一层vL一一对应，key在哪层，value就在哪层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merge的要求：选择需要merge的值，merge后的地址写回LSM树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Li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SStable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归并到下一层，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vLi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中的值归并后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append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到下一层（降低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写放大）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去找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，节省判断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有效性的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开销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key compaction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的过程中直接更新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位置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/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124744"/>
            <a:ext cx="66967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Merge Optimizations:Lazy Merge</a:t>
            </a:r>
            <a:endParaRPr lang="en-US" sz="30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6530" y="2420620"/>
            <a:ext cx="472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每次</a:t>
            </a:r>
            <a:r>
              <a:rPr lang="en-US" altLang="zh-CN" sz="1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Compacion</a:t>
            </a:r>
            <a:r>
              <a:rPr lang="zh-CN" altLang="en-US" sz="1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都要</a:t>
            </a:r>
            <a:r>
              <a:rPr lang="en-US" altLang="zh-CN" sz="1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Merge</a:t>
            </a:r>
            <a:r>
              <a:rPr lang="zh-CN" altLang="en-US" sz="1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开销比较大</a:t>
            </a:r>
            <a:endParaRPr lang="zh-CN" altLang="en-US" sz="1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844675"/>
            <a:ext cx="5349240" cy="2217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135" y="4445635"/>
            <a:ext cx="780859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将vL0到vLn-2视为一层，前面的层都不进行merge，仅在Ln-2层之后的Compaction操作才会触发merge操作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牺牲了有序性，但带来的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scan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性能的减少是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有限的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4"/>
    </mc:Choice>
    <mc:Fallback>
      <p:transition spd="slow" advTm="16794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52,&quot;width&quot;:10812}"/>
</p:tagLst>
</file>

<file path=ppt/tags/tag2.xml><?xml version="1.0" encoding="utf-8"?>
<p:tagLst xmlns:p="http://schemas.openxmlformats.org/presentationml/2006/main">
  <p:tag name="KSO_WM_UNIT_PLACING_PICTURE_USER_VIEWPORT" val="{&quot;height&quot;:4128,&quot;width&quot;:7212}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mp0wlke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63500"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noFill/>
        <a:ln w="38100">
          <a:solidFill>
            <a:schemeClr val="tx1"/>
          </a:solidFill>
          <a:tailEnd type="triangle"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3643</Words>
  <Application>WPS 演示</Application>
  <PresentationFormat>全屏显示(4:3)</PresentationFormat>
  <Paragraphs>278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黑体</vt:lpstr>
      <vt:lpstr>Tahoma</vt:lpstr>
      <vt:lpstr>Lucida Sans</vt:lpstr>
      <vt:lpstr>Lucida Sans Unicode</vt:lpstr>
      <vt:lpstr>Comic Sans MS</vt:lpstr>
      <vt:lpstr>楷体_GB2312</vt:lpstr>
      <vt:lpstr>新宋体</vt:lpstr>
      <vt:lpstr>Times</vt:lpstr>
      <vt:lpstr>Times New Roman</vt:lpstr>
      <vt:lpstr>微软雅黑</vt:lpstr>
      <vt:lpstr>-apple-system</vt:lpstr>
      <vt:lpstr>Segoe Print</vt:lpstr>
      <vt:lpstr>Wingdings</vt:lpstr>
      <vt:lpstr>楷体</vt:lpstr>
      <vt:lpstr>Arial Unicode MS</vt:lpstr>
      <vt:lpstr>Calibri</vt:lpstr>
      <vt:lpstr>1_自定义设计方案</vt:lpstr>
      <vt:lpstr>Differentiated Key-Value Storage Management for Balanced I/O Performance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WNLO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Asfer880</cp:lastModifiedBy>
  <cp:revision>935</cp:revision>
  <dcterms:created xsi:type="dcterms:W3CDTF">2007-06-21T01:14:00Z</dcterms:created>
  <dcterms:modified xsi:type="dcterms:W3CDTF">2021-12-09T13:04:35Z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6F32F12D21074383B2FF68EC7C989CC3</vt:lpwstr>
  </property>
</Properties>
</file>