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79" r:id="rId2"/>
    <p:sldId id="457" r:id="rId3"/>
    <p:sldId id="456" r:id="rId4"/>
    <p:sldId id="459" r:id="rId5"/>
    <p:sldId id="460" r:id="rId6"/>
    <p:sldId id="461" r:id="rId7"/>
    <p:sldId id="462" r:id="rId8"/>
    <p:sldId id="463" r:id="rId9"/>
    <p:sldId id="464" r:id="rId10"/>
    <p:sldId id="465" r:id="rId11"/>
    <p:sldId id="466" r:id="rId12"/>
    <p:sldId id="468" r:id="rId13"/>
    <p:sldId id="469" r:id="rId14"/>
    <p:sldId id="470" r:id="rId15"/>
    <p:sldId id="387" r:id="rId16"/>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215">
          <p15:clr>
            <a:srgbClr val="A4A3A4"/>
          </p15:clr>
        </p15:guide>
        <p15:guide id="2" pos="28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FF66"/>
    <a:srgbClr val="FFCC00"/>
    <a:srgbClr val="FF3399"/>
    <a:srgbClr val="990033"/>
    <a:srgbClr val="0000CC"/>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83021" autoAdjust="0"/>
  </p:normalViewPr>
  <p:slideViewPr>
    <p:cSldViewPr showGuides="1">
      <p:cViewPr varScale="1">
        <p:scale>
          <a:sx n="71" d="100"/>
          <a:sy n="71" d="100"/>
        </p:scale>
        <p:origin x="1483" y="67"/>
      </p:cViewPr>
      <p:guideLst>
        <p:guide orient="horz" pos="2215"/>
        <p:guide pos="284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如</a:t>
            </a:r>
            <a:r>
              <a:rPr lang="en-US" altLang="zh-CN" dirty="0">
                <a:effectLst/>
                <a:latin typeface="Arial" panose="020B0604020202020204" pitchFamily="34" charset="0"/>
              </a:rPr>
              <a:t>PageRank</a:t>
            </a:r>
            <a:r>
              <a:rPr lang="zh-CN" altLang="en-US" dirty="0">
                <a:effectLst/>
                <a:latin typeface="Arial" panose="020B0604020202020204" pitchFamily="34" charset="0"/>
              </a:rPr>
              <a:t>计算、子图采样、聚合估计、排名、数据集成等</a:t>
            </a:r>
            <a:endParaRPr lang="zh-CN" altLang="en-US" dirty="0"/>
          </a:p>
        </p:txBody>
      </p:sp>
    </p:spTree>
    <p:extLst>
      <p:ext uri="{BB962C8B-B14F-4D97-AF65-F5344CB8AC3E}">
        <p14:creationId xmlns:p14="http://schemas.microsoft.com/office/powerpoint/2010/main" val="292525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按</a:t>
            </a:r>
            <a:r>
              <a:rPr lang="en-US" altLang="zh-CN" dirty="0"/>
              <a:t>degree</a:t>
            </a:r>
            <a:r>
              <a:rPr lang="zh-CN" altLang="en-US" dirty="0"/>
              <a:t>排序后分成相同大小</a:t>
            </a:r>
            <a:r>
              <a:rPr lang="en-US" altLang="zh-CN" dirty="0"/>
              <a:t>group</a:t>
            </a:r>
            <a:r>
              <a:rPr lang="zh-CN" altLang="en-US" dirty="0"/>
              <a:t>，每个</a:t>
            </a:r>
            <a:r>
              <a:rPr lang="en-US" altLang="zh-CN" dirty="0"/>
              <a:t>group</a:t>
            </a:r>
            <a:r>
              <a:rPr lang="zh-CN" altLang="en-US" dirty="0"/>
              <a:t>按照</a:t>
            </a:r>
            <a:r>
              <a:rPr lang="en-US" altLang="zh-CN" dirty="0"/>
              <a:t>L1,2,3</a:t>
            </a:r>
            <a:r>
              <a:rPr lang="zh-CN" altLang="en-US" dirty="0"/>
              <a:t>和</a:t>
            </a:r>
            <a:r>
              <a:rPr lang="en-US" altLang="zh-CN" dirty="0"/>
              <a:t>DRAM</a:t>
            </a:r>
            <a:r>
              <a:rPr lang="zh-CN" altLang="en-US" dirty="0"/>
              <a:t>大小分区，针对</a:t>
            </a:r>
            <a:r>
              <a:rPr lang="en-US" altLang="zh-CN" dirty="0"/>
              <a:t>group</a:t>
            </a:r>
            <a:r>
              <a:rPr lang="zh-CN" altLang="en-US" dirty="0"/>
              <a:t>内分区采用</a:t>
            </a:r>
            <a:r>
              <a:rPr lang="en-US" altLang="zh-CN" dirty="0"/>
              <a:t>PS</a:t>
            </a:r>
            <a:r>
              <a:rPr lang="zh-CN" altLang="en-US" dirty="0"/>
              <a:t>或</a:t>
            </a:r>
            <a:r>
              <a:rPr lang="en-US" altLang="zh-CN" dirty="0"/>
              <a:t>DS</a:t>
            </a:r>
            <a:r>
              <a:rPr lang="zh-CN" altLang="en-US" dirty="0"/>
              <a:t>方法，采样方法根据预实验得到采样时间最短的采样方法确定，每个</a:t>
            </a:r>
            <a:r>
              <a:rPr lang="en-US" altLang="zh-CN" dirty="0"/>
              <a:t>group</a:t>
            </a:r>
            <a:r>
              <a:rPr lang="zh-CN" altLang="en-US" dirty="0"/>
              <a:t>权重为</a:t>
            </a:r>
            <a:r>
              <a:rPr lang="en-US" altLang="zh-CN" dirty="0"/>
              <a:t>group</a:t>
            </a:r>
            <a:r>
              <a:rPr lang="zh-CN" altLang="en-US" dirty="0"/>
              <a:t>内分区数，收益针对</a:t>
            </a:r>
            <a:r>
              <a:rPr lang="en-US" altLang="zh-CN" dirty="0"/>
              <a:t>group</a:t>
            </a:r>
            <a:r>
              <a:rPr lang="zh-CN" altLang="en-US" dirty="0"/>
              <a:t>内所有分区采样时间的负值</a:t>
            </a:r>
            <a:r>
              <a:rPr lang="en-US" altLang="zh-CN" dirty="0"/>
              <a:t>(</a:t>
            </a:r>
            <a:r>
              <a:rPr lang="zh-CN" altLang="en-US" dirty="0"/>
              <a:t>时间越短，收益越高</a:t>
            </a:r>
            <a:r>
              <a:rPr lang="en-US" altLang="zh-CN" dirty="0"/>
              <a:t>)</a:t>
            </a:r>
            <a:r>
              <a:rPr lang="zh-CN" altLang="en-US" dirty="0"/>
              <a:t>，利润定义为总采样成本的负值：组内所有</a:t>
            </a:r>
            <a:r>
              <a:rPr lang="en-US" altLang="zh-CN" dirty="0"/>
              <a:t>VP</a:t>
            </a:r>
            <a:r>
              <a:rPr lang="zh-CN" altLang="en-US" dirty="0"/>
              <a:t>采样时间之和。优化目标即收益最大，即背包问题</a:t>
            </a:r>
            <a:r>
              <a:rPr lang="en-US" altLang="zh-CN" dirty="0"/>
              <a:t>MCKP</a:t>
            </a:r>
          </a:p>
          <a:p>
            <a:r>
              <a:rPr lang="zh-CN" altLang="en-US" dirty="0"/>
              <a:t>使用</a:t>
            </a:r>
            <a:r>
              <a:rPr lang="en-US" altLang="zh-CN" dirty="0"/>
              <a:t>MCKP</a:t>
            </a:r>
            <a:r>
              <a:rPr lang="zh-CN" altLang="en-US" dirty="0"/>
              <a:t>，将一组项目（每个项目都有利润和权重）划分为多个类。目标是从每一类物品中选择一个物品，在满足总重量限制的同时最大化总利润</a:t>
            </a:r>
            <a:endParaRPr lang="en-US" altLang="zh-CN" dirty="0"/>
          </a:p>
          <a:p>
            <a:r>
              <a:rPr lang="zh-CN" altLang="en-US" dirty="0"/>
              <a:t>性能测试脱机进行，一次性可重复使用，执行不受图形拓扑的影响</a:t>
            </a:r>
          </a:p>
        </p:txBody>
      </p:sp>
    </p:spTree>
    <p:extLst>
      <p:ext uri="{BB962C8B-B14F-4D97-AF65-F5344CB8AC3E}">
        <p14:creationId xmlns:p14="http://schemas.microsoft.com/office/powerpoint/2010/main" val="223306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二级缓存大小在容量和速度之间提供了一个很好的平衡，决定了单个</a:t>
            </a:r>
            <a:r>
              <a:rPr lang="en-US" altLang="zh-CN" dirty="0"/>
              <a:t>shuffle</a:t>
            </a:r>
            <a:r>
              <a:rPr lang="zh-CN" altLang="en-US" dirty="0"/>
              <a:t>级别容纳的</a:t>
            </a:r>
            <a:r>
              <a:rPr lang="en-US" altLang="zh-CN" dirty="0"/>
              <a:t>VP</a:t>
            </a:r>
            <a:r>
              <a:rPr lang="zh-CN" altLang="en-US" dirty="0"/>
              <a:t>数量，即到</a:t>
            </a:r>
            <a:r>
              <a:rPr lang="en-US" altLang="zh-CN" dirty="0"/>
              <a:t>SW</a:t>
            </a:r>
            <a:r>
              <a:rPr lang="zh-CN" altLang="en-US" dirty="0"/>
              <a:t>的并发顺序写入流的数量。如果</a:t>
            </a:r>
            <a:r>
              <a:rPr lang="en-US" altLang="zh-CN" dirty="0"/>
              <a:t>VP</a:t>
            </a:r>
            <a:r>
              <a:rPr lang="zh-CN" altLang="en-US" dirty="0"/>
              <a:t>数量超过限制，那么需要添加一级洗牌，增加总体开销。</a:t>
            </a:r>
            <a:endParaRPr lang="en-US" altLang="zh-CN" dirty="0"/>
          </a:p>
          <a:p>
            <a:r>
              <a:rPr lang="zh-CN" altLang="en-US" dirty="0"/>
              <a:t>使用流式访问内存，将</a:t>
            </a:r>
            <a:r>
              <a:rPr lang="en-US" altLang="zh-CN" dirty="0"/>
              <a:t>walker</a:t>
            </a:r>
            <a:r>
              <a:rPr lang="zh-CN" altLang="en-US" dirty="0"/>
              <a:t>阵列占用空间减少一般，在采样和洗牌阶段节省了主内存带宽，并节省大量</a:t>
            </a:r>
            <a:r>
              <a:rPr lang="en-US" altLang="zh-CN" dirty="0"/>
              <a:t>DRAM</a:t>
            </a:r>
            <a:r>
              <a:rPr lang="zh-CN" altLang="en-US" dirty="0"/>
              <a:t>空间，反过来支持每一轮随机游走中容纳更多的</a:t>
            </a:r>
            <a:r>
              <a:rPr lang="en-US" altLang="zh-CN" dirty="0"/>
              <a:t>walker</a:t>
            </a:r>
          </a:p>
          <a:p>
            <a:r>
              <a:rPr lang="zh-CN" altLang="en-US" dirty="0"/>
              <a:t>可以通过</a:t>
            </a:r>
            <a:r>
              <a:rPr lang="en-US" altLang="zh-CN" dirty="0"/>
              <a:t>CSR</a:t>
            </a:r>
            <a:r>
              <a:rPr lang="zh-CN" altLang="en-US" dirty="0"/>
              <a:t>格式存储</a:t>
            </a:r>
            <a:r>
              <a:rPr lang="en-US" altLang="zh-CN" dirty="0"/>
              <a:t>High Degree Vertex</a:t>
            </a:r>
          </a:p>
          <a:p>
            <a:r>
              <a:rPr lang="zh-CN" altLang="en-US" dirty="0"/>
              <a:t>针对</a:t>
            </a:r>
            <a:r>
              <a:rPr lang="en-US" altLang="zh-CN" dirty="0"/>
              <a:t>NUMA</a:t>
            </a:r>
            <a:r>
              <a:rPr lang="zh-CN" altLang="en-US" dirty="0"/>
              <a:t>架构，小图使用复制模式，大图使用分区模式</a:t>
            </a:r>
            <a:r>
              <a:rPr lang="en-US" altLang="zh-CN" dirty="0"/>
              <a:t>(</a:t>
            </a:r>
            <a:r>
              <a:rPr lang="zh-CN" altLang="en-US" dirty="0"/>
              <a:t>唯一的跨节点在</a:t>
            </a:r>
            <a:r>
              <a:rPr lang="en-US" altLang="zh-CN" dirty="0"/>
              <a:t>sample</a:t>
            </a:r>
            <a:r>
              <a:rPr lang="zh-CN" altLang="en-US" dirty="0"/>
              <a:t>阶段，</a:t>
            </a:r>
            <a:r>
              <a:rPr lang="en-US" altLang="zh-CN" dirty="0"/>
              <a:t>walker</a:t>
            </a:r>
            <a:r>
              <a:rPr lang="zh-CN" altLang="en-US" dirty="0"/>
              <a:t>已经洗牌，则远程访问严格来说只是流式访问</a:t>
            </a:r>
            <a:r>
              <a:rPr lang="en-US" altLang="zh-CN" dirty="0"/>
              <a:t>)</a:t>
            </a:r>
            <a:r>
              <a:rPr lang="zh-CN" altLang="en-US" dirty="0"/>
              <a:t>，最大程度减少跨节点访问</a:t>
            </a:r>
          </a:p>
        </p:txBody>
      </p:sp>
    </p:spTree>
    <p:extLst>
      <p:ext uri="{BB962C8B-B14F-4D97-AF65-F5344CB8AC3E}">
        <p14:creationId xmlns:p14="http://schemas.microsoft.com/office/powerpoint/2010/main" val="1678810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7332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顶部栏给出了排序顶点数组</a:t>
            </a:r>
            <a:r>
              <a:rPr lang="en-US" altLang="zh-CN" dirty="0"/>
              <a:t>VP</a:t>
            </a:r>
            <a:r>
              <a:rPr lang="zh-CN" altLang="en-US" dirty="0"/>
              <a:t>大小的决策，底部栏给出了采样策略的决策</a:t>
            </a:r>
            <a:endParaRPr lang="en-US" altLang="zh-CN" dirty="0"/>
          </a:p>
          <a:p>
            <a:r>
              <a:rPr lang="zh-CN" altLang="en-US" dirty="0"/>
              <a:t>条形图左侧高阶顶点被切割成更小的</a:t>
            </a:r>
            <a:r>
              <a:rPr lang="en-US" altLang="zh-CN" dirty="0"/>
              <a:t>(</a:t>
            </a:r>
            <a:r>
              <a:rPr lang="zh-CN" altLang="en-US" dirty="0"/>
              <a:t>主要为</a:t>
            </a:r>
            <a:r>
              <a:rPr lang="en-US" altLang="zh-CN" dirty="0"/>
              <a:t>L2)VP</a:t>
            </a:r>
            <a:r>
              <a:rPr lang="zh-CN" altLang="en-US" dirty="0"/>
              <a:t>，并分配给使用</a:t>
            </a:r>
            <a:r>
              <a:rPr lang="en-US" altLang="zh-CN" dirty="0"/>
              <a:t>PS</a:t>
            </a:r>
            <a:r>
              <a:rPr lang="zh-CN" altLang="en-US" dirty="0"/>
              <a:t>；最低顶点通常使用</a:t>
            </a:r>
            <a:r>
              <a:rPr lang="en-US" altLang="zh-CN" dirty="0"/>
              <a:t>DP</a:t>
            </a:r>
            <a:r>
              <a:rPr lang="zh-CN" altLang="en-US" dirty="0"/>
              <a:t>，拟合到</a:t>
            </a:r>
            <a:r>
              <a:rPr lang="en-US" altLang="zh-CN" dirty="0"/>
              <a:t>R3</a:t>
            </a:r>
            <a:r>
              <a:rPr lang="zh-CN" altLang="en-US" dirty="0"/>
              <a:t>没有帮助。</a:t>
            </a:r>
            <a:r>
              <a:rPr lang="en-US" altLang="zh-CN" dirty="0"/>
              <a:t>MCKP</a:t>
            </a:r>
            <a:r>
              <a:rPr lang="zh-CN" altLang="en-US" dirty="0"/>
              <a:t>对</a:t>
            </a:r>
            <a:r>
              <a:rPr lang="en-US" altLang="zh-CN" dirty="0"/>
              <a:t>L2</a:t>
            </a:r>
            <a:r>
              <a:rPr lang="zh-CN" altLang="en-US" dirty="0"/>
              <a:t>的偏好高于</a:t>
            </a:r>
            <a:r>
              <a:rPr lang="en-US" altLang="zh-CN" dirty="0"/>
              <a:t>L3.</a:t>
            </a:r>
          </a:p>
          <a:p>
            <a:r>
              <a:rPr lang="zh-CN" altLang="en-US" dirty="0"/>
              <a:t>由于每个</a:t>
            </a:r>
            <a:r>
              <a:rPr lang="en-US" altLang="zh-CN" dirty="0"/>
              <a:t>L3</a:t>
            </a:r>
            <a:r>
              <a:rPr lang="zh-CN" altLang="en-US" dirty="0"/>
              <a:t>和</a:t>
            </a:r>
            <a:r>
              <a:rPr lang="en-US" altLang="zh-CN" dirty="0"/>
              <a:t>DRAM</a:t>
            </a:r>
            <a:r>
              <a:rPr lang="zh-CN" altLang="en-US" dirty="0"/>
              <a:t>大小的</a:t>
            </a:r>
            <a:r>
              <a:rPr lang="en-US" altLang="zh-CN" dirty="0"/>
              <a:t>VP</a:t>
            </a:r>
            <a:r>
              <a:rPr lang="zh-CN" altLang="en-US" dirty="0"/>
              <a:t>都包含更多的顶点，但是通过</a:t>
            </a:r>
            <a:r>
              <a:rPr lang="en-US" altLang="zh-CN" dirty="0"/>
              <a:t>walker</a:t>
            </a:r>
            <a:r>
              <a:rPr lang="zh-CN" altLang="en-US" dirty="0"/>
              <a:t>进行加权，</a:t>
            </a:r>
            <a:r>
              <a:rPr lang="en-US" altLang="zh-CN" dirty="0"/>
              <a:t>L2</a:t>
            </a:r>
            <a:r>
              <a:rPr lang="zh-CN" altLang="en-US" dirty="0"/>
              <a:t>大小的</a:t>
            </a:r>
            <a:r>
              <a:rPr lang="en-US" altLang="zh-CN" dirty="0"/>
              <a:t>VP</a:t>
            </a:r>
            <a:r>
              <a:rPr lang="zh-CN" altLang="en-US" dirty="0"/>
              <a:t>在份额中后退，说明</a:t>
            </a:r>
            <a:r>
              <a:rPr lang="en-US" altLang="zh-CN" dirty="0"/>
              <a:t>DP</a:t>
            </a:r>
            <a:r>
              <a:rPr lang="zh-CN" altLang="en-US" dirty="0"/>
              <a:t>算法偏向最高阶顶点。</a:t>
            </a:r>
          </a:p>
        </p:txBody>
      </p:sp>
    </p:spTree>
    <p:extLst>
      <p:ext uri="{BB962C8B-B14F-4D97-AF65-F5344CB8AC3E}">
        <p14:creationId xmlns:p14="http://schemas.microsoft.com/office/powerpoint/2010/main" val="192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图上的随机游走的过程可以看成是一个有限的马尔可夫链，无向图上的随机游走可以看成是时间可逆的马尔可夫链。</a:t>
            </a:r>
            <a:endParaRPr lang="zh-CN" altLang="en-US" dirty="0"/>
          </a:p>
        </p:txBody>
      </p:sp>
    </p:spTree>
    <p:extLst>
      <p:ext uri="{BB962C8B-B14F-4D97-AF65-F5344CB8AC3E}">
        <p14:creationId xmlns:p14="http://schemas.microsoft.com/office/powerpoint/2010/main" val="376029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目前</a:t>
            </a:r>
            <a:r>
              <a:rPr lang="zh-CN" altLang="en-US" dirty="0">
                <a:effectLst/>
                <a:latin typeface="Arial" panose="020B0604020202020204" pitchFamily="34" charset="0"/>
              </a:rPr>
              <a:t>在大型工作集上大量执行随机访问的应用程序从最先进的</a:t>
            </a:r>
            <a:r>
              <a:rPr lang="en-US" altLang="zh-CN" dirty="0">
                <a:effectLst/>
                <a:latin typeface="Arial" panose="020B0604020202020204" pitchFamily="34" charset="0"/>
              </a:rPr>
              <a:t>CPU</a:t>
            </a:r>
            <a:r>
              <a:rPr lang="zh-CN" altLang="en-US" dirty="0">
                <a:effectLst/>
                <a:latin typeface="Arial" panose="020B0604020202020204" pitchFamily="34" charset="0"/>
              </a:rPr>
              <a:t>硬件中获得的好处要少得多</a:t>
            </a:r>
            <a:endParaRPr lang="zh-CN" altLang="en-US" dirty="0"/>
          </a:p>
          <a:p>
            <a:r>
              <a:rPr lang="zh-CN" altLang="en-US" dirty="0">
                <a:effectLst/>
                <a:latin typeface="Arial" panose="020B0604020202020204" pitchFamily="34" charset="0"/>
              </a:rPr>
              <a:t>图的随机游走被假定为几乎没有局部性。它对大型、不规则图形数据集的概率操作固有的随机性使得大多数内存访问都是随机的</a:t>
            </a:r>
            <a:endParaRPr lang="en-US" altLang="zh-CN" dirty="0">
              <a:effectLst/>
              <a:latin typeface="Arial" panose="020B0604020202020204" pitchFamily="34" charset="0"/>
            </a:endParaRPr>
          </a:p>
          <a:p>
            <a:r>
              <a:rPr lang="zh-CN" altLang="en-US" dirty="0">
                <a:effectLst/>
                <a:latin typeface="Arial" panose="020B0604020202020204" pitchFamily="34" charset="0"/>
              </a:rPr>
              <a:t>以图形化策略性地切割分区，以便在不同的缓存级别内进行处理</a:t>
            </a:r>
            <a:endParaRPr lang="en-US" altLang="zh-CN" dirty="0">
              <a:effectLst/>
              <a:latin typeface="Arial" panose="020B0604020202020204" pitchFamily="34" charset="0"/>
            </a:endParaRPr>
          </a:p>
          <a:p>
            <a:r>
              <a:rPr lang="en-US" altLang="zh-CN" dirty="0">
                <a:effectLst/>
                <a:latin typeface="Arial" panose="020B0604020202020204" pitchFamily="34" charset="0"/>
              </a:rPr>
              <a:t>Pointer chasing:</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程序中会遍历一个由指针链在一起的数据结构，即一个链表。但是在遍历的过程中会不断的引起内存操作。因为下一个元素总不在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Cache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a:t>
            </a:r>
            <a:r>
              <a:rPr lang="en-US" altLang="zh-CN" dirty="0">
                <a:effectLst/>
                <a:latin typeface="Arial" panose="020B0604020202020204" pitchFamily="34" charset="0"/>
              </a:rPr>
              <a:t>1</a:t>
            </a:r>
            <a:r>
              <a:rPr lang="zh-CN" altLang="en-US" dirty="0">
                <a:effectLst/>
                <a:latin typeface="Arial" panose="020B0604020202020204" pitchFamily="34" charset="0"/>
              </a:rPr>
              <a:t>）尽管这种内存硬件具有随机访问的性质，但顺序访问和随机访问之间存在很大的延迟差距；（</a:t>
            </a:r>
            <a:r>
              <a:rPr lang="en-US" altLang="zh-CN" dirty="0">
                <a:effectLst/>
                <a:latin typeface="Arial" panose="020B0604020202020204" pitchFamily="34" charset="0"/>
              </a:rPr>
              <a:t>2</a:t>
            </a:r>
            <a:r>
              <a:rPr lang="zh-CN" altLang="en-US" dirty="0">
                <a:effectLst/>
                <a:latin typeface="Arial" panose="020B0604020202020204" pitchFamily="34" charset="0"/>
              </a:rPr>
              <a:t>） 顺序流甚至可以从</a:t>
            </a:r>
            <a:r>
              <a:rPr lang="en-US" altLang="zh-CN" dirty="0">
                <a:effectLst/>
                <a:latin typeface="Arial" panose="020B0604020202020204" pitchFamily="34" charset="0"/>
              </a:rPr>
              <a:t>NUMA</a:t>
            </a:r>
            <a:r>
              <a:rPr lang="zh-CN" altLang="en-US" dirty="0">
                <a:effectLst/>
                <a:latin typeface="Arial" panose="020B0604020202020204" pitchFamily="34" charset="0"/>
              </a:rPr>
              <a:t>节点的远程内存中获得可承受的延迟，而顺序随机性能差距随着层次结构的深入而快速增长；（</a:t>
            </a:r>
            <a:r>
              <a:rPr lang="en-US" altLang="zh-CN" dirty="0">
                <a:effectLst/>
                <a:latin typeface="Arial" panose="020B0604020202020204" pitchFamily="34" charset="0"/>
              </a:rPr>
              <a:t>3</a:t>
            </a:r>
            <a:r>
              <a:rPr lang="zh-CN" altLang="en-US" dirty="0">
                <a:effectLst/>
                <a:latin typeface="Arial" panose="020B0604020202020204" pitchFamily="34" charset="0"/>
              </a:rPr>
              <a:t>）指针跟踪的成本很高，其成本使得三级缓存内的访问速度比对</a:t>
            </a:r>
            <a:r>
              <a:rPr lang="en-US" altLang="zh-CN" dirty="0">
                <a:effectLst/>
                <a:latin typeface="Arial" panose="020B0604020202020204" pitchFamily="34" charset="0"/>
              </a:rPr>
              <a:t>DRAM</a:t>
            </a:r>
            <a:r>
              <a:rPr lang="zh-CN" altLang="en-US" dirty="0">
                <a:effectLst/>
                <a:latin typeface="Arial" panose="020B0604020202020204" pitchFamily="34" charset="0"/>
              </a:rPr>
              <a:t>的简单随机访问慢</a:t>
            </a:r>
            <a:endParaRPr lang="en-US" altLang="zh-CN" dirty="0">
              <a:effectLst/>
              <a:latin typeface="Arial" panose="020B0604020202020204" pitchFamily="34" charset="0"/>
            </a:endParaRPr>
          </a:p>
          <a:p>
            <a:r>
              <a:rPr lang="zh-CN" altLang="en-US" dirty="0"/>
              <a:t>现有系统假设将图形拟合到</a:t>
            </a:r>
            <a:r>
              <a:rPr lang="en-US" altLang="zh-CN" dirty="0"/>
              <a:t>DRAM</a:t>
            </a:r>
            <a:r>
              <a:rPr lang="zh-CN" altLang="en-US" dirty="0"/>
              <a:t>中是人们所能期望的最好方式</a:t>
            </a:r>
          </a:p>
        </p:txBody>
      </p:sp>
    </p:spTree>
    <p:extLst>
      <p:ext uri="{BB962C8B-B14F-4D97-AF65-F5344CB8AC3E}">
        <p14:creationId xmlns:p14="http://schemas.microsoft.com/office/powerpoint/2010/main" val="269978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图数据具有倾斜性和幂律性，少数</a:t>
            </a:r>
            <a:r>
              <a:rPr lang="en-US" altLang="zh-CN" dirty="0"/>
              <a:t>High Vertex</a:t>
            </a:r>
            <a:r>
              <a:rPr lang="zh-CN" altLang="en-US" dirty="0"/>
              <a:t>会吸引大量</a:t>
            </a:r>
            <a:r>
              <a:rPr lang="en-US" altLang="zh-CN" dirty="0"/>
              <a:t>walker</a:t>
            </a:r>
          </a:p>
          <a:p>
            <a:r>
              <a:rPr lang="en-US" altLang="zh-CN" dirty="0"/>
              <a:t>High</a:t>
            </a:r>
            <a:r>
              <a:rPr lang="zh-CN" altLang="en-US" dirty="0"/>
              <a:t> </a:t>
            </a:r>
            <a:r>
              <a:rPr lang="en-US" altLang="zh-CN" dirty="0"/>
              <a:t>Vertex</a:t>
            </a:r>
            <a:r>
              <a:rPr lang="zh-CN" altLang="en-US" dirty="0"/>
              <a:t>采用预采样处理</a:t>
            </a:r>
            <a:r>
              <a:rPr lang="en-US" altLang="zh-CN" dirty="0"/>
              <a:t>(PS)</a:t>
            </a:r>
            <a:r>
              <a:rPr lang="zh-CN" altLang="en-US" dirty="0"/>
              <a:t>，</a:t>
            </a:r>
            <a:r>
              <a:rPr lang="en-US" altLang="zh-CN" dirty="0"/>
              <a:t>Low Vertex</a:t>
            </a:r>
            <a:r>
              <a:rPr lang="zh-CN" altLang="en-US" dirty="0"/>
              <a:t>采用直接采样处理</a:t>
            </a:r>
            <a:r>
              <a:rPr lang="en-US" altLang="zh-CN" dirty="0"/>
              <a:t>(DS)</a:t>
            </a:r>
            <a:endParaRPr lang="zh-CN" altLang="en-US" dirty="0"/>
          </a:p>
        </p:txBody>
      </p:sp>
    </p:spTree>
    <p:extLst>
      <p:ext uri="{BB962C8B-B14F-4D97-AF65-F5344CB8AC3E}">
        <p14:creationId xmlns:p14="http://schemas.microsoft.com/office/powerpoint/2010/main" val="355837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将随机游走的执行变为每轮迭代只走一步，游走过程分为</a:t>
            </a:r>
            <a:r>
              <a:rPr lang="en-US" altLang="zh-CN" dirty="0"/>
              <a:t>Sample</a:t>
            </a:r>
            <a:r>
              <a:rPr lang="zh-CN" altLang="en-US" dirty="0"/>
              <a:t>和</a:t>
            </a:r>
            <a:r>
              <a:rPr lang="en-US" altLang="zh-CN" dirty="0"/>
              <a:t>Shuffle</a:t>
            </a:r>
            <a:r>
              <a:rPr lang="zh-CN" altLang="en-US" dirty="0"/>
              <a:t>两个阶段，前者负责采样，后者将</a:t>
            </a:r>
            <a:r>
              <a:rPr lang="en-US" altLang="zh-CN" dirty="0"/>
              <a:t>walker</a:t>
            </a:r>
            <a:r>
              <a:rPr lang="zh-CN" altLang="en-US" dirty="0"/>
              <a:t>发送到对应</a:t>
            </a:r>
            <a:r>
              <a:rPr lang="en-US" altLang="zh-CN" dirty="0"/>
              <a:t>partition</a:t>
            </a:r>
            <a:r>
              <a:rPr lang="zh-CN" altLang="en-US" dirty="0"/>
              <a:t>。</a:t>
            </a:r>
            <a:endParaRPr lang="en-US" altLang="zh-CN" dirty="0"/>
          </a:p>
          <a:p>
            <a:r>
              <a:rPr lang="en-US" altLang="zh-CN" dirty="0"/>
              <a:t>Partition</a:t>
            </a:r>
            <a:r>
              <a:rPr lang="zh-CN" altLang="en-US" dirty="0"/>
              <a:t>太小，缓存友好但是</a:t>
            </a:r>
            <a:r>
              <a:rPr lang="en-US" altLang="zh-CN" dirty="0"/>
              <a:t>Shuffle</a:t>
            </a:r>
            <a:r>
              <a:rPr lang="zh-CN" altLang="en-US" dirty="0"/>
              <a:t>开销变大；</a:t>
            </a:r>
            <a:r>
              <a:rPr lang="en-US" altLang="zh-CN" dirty="0"/>
              <a:t>Partition</a:t>
            </a:r>
            <a:r>
              <a:rPr lang="zh-CN" altLang="en-US" dirty="0"/>
              <a:t>太大则相反</a:t>
            </a:r>
            <a:endParaRPr lang="en-US" altLang="zh-CN" dirty="0"/>
          </a:p>
          <a:p>
            <a:r>
              <a:rPr lang="zh-CN" altLang="en-US" dirty="0"/>
              <a:t>确定合适分区，用动态规划方式解决，即多项选择背包问题</a:t>
            </a:r>
          </a:p>
        </p:txBody>
      </p:sp>
    </p:spTree>
    <p:extLst>
      <p:ext uri="{BB962C8B-B14F-4D97-AF65-F5344CB8AC3E}">
        <p14:creationId xmlns:p14="http://schemas.microsoft.com/office/powerpoint/2010/main" val="262088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先对图照度数排序，针对</a:t>
            </a:r>
            <a:r>
              <a:rPr lang="en-US" altLang="zh-CN" dirty="0"/>
              <a:t>High Degree Vertex</a:t>
            </a:r>
            <a:r>
              <a:rPr lang="zh-CN" altLang="en-US" dirty="0"/>
              <a:t>采用预采样，预采样</a:t>
            </a:r>
            <a:r>
              <a:rPr lang="en-US" altLang="zh-CN" dirty="0"/>
              <a:t>buffer</a:t>
            </a:r>
            <a:r>
              <a:rPr lang="zh-CN" altLang="en-US" dirty="0"/>
              <a:t>大小</a:t>
            </a:r>
            <a:r>
              <a:rPr lang="en-US" altLang="zh-CN" dirty="0"/>
              <a:t>=</a:t>
            </a:r>
            <a:r>
              <a:rPr lang="zh-CN" altLang="en-US" dirty="0"/>
              <a:t>顶点的度数</a:t>
            </a:r>
          </a:p>
        </p:txBody>
      </p:sp>
    </p:spTree>
    <p:extLst>
      <p:ext uri="{BB962C8B-B14F-4D97-AF65-F5344CB8AC3E}">
        <p14:creationId xmlns:p14="http://schemas.microsoft.com/office/powerpoint/2010/main" val="2492626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208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W0</a:t>
            </a:r>
            <a:r>
              <a:rPr lang="zh-CN" altLang="en-US" dirty="0"/>
              <a:t>为保存</a:t>
            </a:r>
            <a:r>
              <a:rPr lang="en-US" altLang="zh-CN" dirty="0"/>
              <a:t>walker</a:t>
            </a:r>
            <a:r>
              <a:rPr lang="zh-CN" altLang="en-US" dirty="0"/>
              <a:t>当前驻留的顶点，</a:t>
            </a:r>
            <a:r>
              <a:rPr lang="en-US" altLang="zh-CN" dirty="0"/>
              <a:t>shuffle</a:t>
            </a:r>
            <a:r>
              <a:rPr lang="zh-CN" altLang="en-US" dirty="0"/>
              <a:t>作用是将</a:t>
            </a:r>
            <a:r>
              <a:rPr lang="en-US" altLang="zh-CN" dirty="0"/>
              <a:t>walker</a:t>
            </a:r>
            <a:r>
              <a:rPr lang="zh-CN" altLang="en-US" dirty="0"/>
              <a:t>发送到对应分区，相当于一次</a:t>
            </a:r>
            <a:r>
              <a:rPr lang="en-US" altLang="zh-CN" dirty="0"/>
              <a:t>map</a:t>
            </a:r>
            <a:r>
              <a:rPr lang="zh-CN" altLang="en-US" dirty="0"/>
              <a:t>，然后针对</a:t>
            </a:r>
            <a:r>
              <a:rPr lang="en-US" altLang="zh-CN" dirty="0"/>
              <a:t>VP1</a:t>
            </a:r>
            <a:r>
              <a:rPr lang="zh-CN" altLang="en-US" dirty="0"/>
              <a:t>采用预采样，</a:t>
            </a:r>
            <a:r>
              <a:rPr lang="en-US" altLang="zh-CN" dirty="0"/>
              <a:t>VP2</a:t>
            </a:r>
            <a:r>
              <a:rPr lang="zh-CN" altLang="en-US" dirty="0"/>
              <a:t>直接采样，</a:t>
            </a:r>
            <a:r>
              <a:rPr lang="en-US" altLang="zh-CN" dirty="0"/>
              <a:t>VP3</a:t>
            </a:r>
            <a:r>
              <a:rPr lang="zh-CN" altLang="en-US" dirty="0"/>
              <a:t>由于无边或度数为</a:t>
            </a:r>
            <a:r>
              <a:rPr lang="en-US" altLang="zh-CN" dirty="0"/>
              <a:t>1</a:t>
            </a:r>
            <a:r>
              <a:rPr lang="zh-CN" altLang="en-US" dirty="0"/>
              <a:t>，不采样</a:t>
            </a:r>
            <a:endParaRPr lang="en-US" altLang="zh-CN" dirty="0"/>
          </a:p>
          <a:p>
            <a:r>
              <a:rPr lang="en-US" altLang="zh-CN" dirty="0"/>
              <a:t>PS</a:t>
            </a:r>
            <a:r>
              <a:rPr lang="zh-CN" altLang="en-US" dirty="0"/>
              <a:t>通过连续掷骰子的方式，用边缘转移概率重新填充器预采样的边缘缓冲区，</a:t>
            </a:r>
            <a:r>
              <a:rPr lang="en-US" altLang="zh-CN" dirty="0"/>
              <a:t>DS</a:t>
            </a:r>
            <a:r>
              <a:rPr lang="zh-CN" altLang="en-US" dirty="0"/>
              <a:t>当场掷骰子，需要将</a:t>
            </a:r>
            <a:r>
              <a:rPr lang="en-US" altLang="zh-CN" dirty="0"/>
              <a:t>VP</a:t>
            </a:r>
            <a:r>
              <a:rPr lang="zh-CN" altLang="en-US" dirty="0"/>
              <a:t>中所有边放入缓存中</a:t>
            </a:r>
            <a:endParaRPr lang="en-US" altLang="zh-CN" dirty="0"/>
          </a:p>
          <a:p>
            <a:r>
              <a:rPr lang="en-US" altLang="zh-CN" dirty="0"/>
              <a:t>W1</a:t>
            </a:r>
            <a:r>
              <a:rPr lang="zh-CN" altLang="en-US" dirty="0"/>
              <a:t>和</a:t>
            </a:r>
            <a:r>
              <a:rPr lang="en-US" altLang="zh-CN" dirty="0"/>
              <a:t>W2</a:t>
            </a:r>
            <a:r>
              <a:rPr lang="zh-CN" altLang="en-US" dirty="0"/>
              <a:t>分别在执行第一步和第二步后，以原始</a:t>
            </a:r>
            <a:r>
              <a:rPr lang="en-US" altLang="zh-CN" dirty="0"/>
              <a:t>walker ID</a:t>
            </a:r>
            <a:r>
              <a:rPr lang="zh-CN" altLang="en-US" dirty="0"/>
              <a:t>（</a:t>
            </a:r>
            <a:r>
              <a:rPr lang="en-US" altLang="zh-CN" dirty="0"/>
              <a:t>WID</a:t>
            </a:r>
            <a:r>
              <a:rPr lang="zh-CN" altLang="en-US" dirty="0"/>
              <a:t>）顺序存储所有</a:t>
            </a:r>
            <a:r>
              <a:rPr lang="en-US" altLang="zh-CN" dirty="0"/>
              <a:t>walker</a:t>
            </a:r>
            <a:r>
              <a:rPr lang="zh-CN" altLang="en-US" dirty="0"/>
              <a:t>的位置 </a:t>
            </a:r>
          </a:p>
        </p:txBody>
      </p:sp>
    </p:spTree>
    <p:extLst>
      <p:ext uri="{BB962C8B-B14F-4D97-AF65-F5344CB8AC3E}">
        <p14:creationId xmlns:p14="http://schemas.microsoft.com/office/powerpoint/2010/main" val="209622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对于缓存友好的边缘采样，</a:t>
            </a:r>
            <a:r>
              <a:rPr lang="en-US" altLang="zh-CN" dirty="0" err="1"/>
              <a:t>FlashMob</a:t>
            </a:r>
            <a:r>
              <a:rPr lang="zh-CN" altLang="en-US" dirty="0"/>
              <a:t>需要将顶点切割成连续的</a:t>
            </a:r>
            <a:r>
              <a:rPr lang="en-US" altLang="zh-CN" dirty="0"/>
              <a:t>VP</a:t>
            </a:r>
            <a:r>
              <a:rPr lang="zh-CN" altLang="en-US" dirty="0"/>
              <a:t>，主要的折衷在于</a:t>
            </a:r>
            <a:r>
              <a:rPr lang="en-US" altLang="zh-CN" dirty="0"/>
              <a:t>VP</a:t>
            </a:r>
            <a:r>
              <a:rPr lang="zh-CN" altLang="en-US" dirty="0"/>
              <a:t>大小和技术之间，较小的</a:t>
            </a:r>
            <a:r>
              <a:rPr lang="en-US" altLang="zh-CN" dirty="0"/>
              <a:t>VP</a:t>
            </a:r>
            <a:r>
              <a:rPr lang="zh-CN" altLang="en-US" dirty="0"/>
              <a:t>适合更快的缓存，更多的</a:t>
            </a:r>
            <a:r>
              <a:rPr lang="en-US" altLang="zh-CN" dirty="0"/>
              <a:t>VP</a:t>
            </a:r>
            <a:r>
              <a:rPr lang="zh-CN" altLang="en-US" dirty="0"/>
              <a:t>经过不适合的缓存或增加</a:t>
            </a:r>
            <a:r>
              <a:rPr lang="en-US" altLang="zh-CN" dirty="0"/>
              <a:t>shuffle</a:t>
            </a:r>
            <a:r>
              <a:rPr lang="zh-CN" altLang="en-US" dirty="0"/>
              <a:t>级别来增加</a:t>
            </a:r>
            <a:r>
              <a:rPr lang="en-US" altLang="zh-CN" dirty="0"/>
              <a:t>shuffle</a:t>
            </a:r>
            <a:r>
              <a:rPr lang="zh-CN" altLang="en-US" dirty="0"/>
              <a:t>开销</a:t>
            </a:r>
            <a:endParaRPr lang="en-US" altLang="zh-CN" dirty="0"/>
          </a:p>
          <a:p>
            <a:r>
              <a:rPr lang="zh-CN" altLang="en-US" dirty="0"/>
              <a:t>将排好序的顶点分成</a:t>
            </a:r>
            <a:r>
              <a:rPr lang="en-US" altLang="zh-CN" dirty="0"/>
              <a:t>G groups</a:t>
            </a:r>
            <a:r>
              <a:rPr lang="zh-CN" altLang="en-US" dirty="0"/>
              <a:t>，</a:t>
            </a:r>
            <a:r>
              <a:rPr lang="en-US" altLang="zh-CN" dirty="0"/>
              <a:t>group</a:t>
            </a:r>
            <a:r>
              <a:rPr lang="zh-CN" altLang="en-US" dirty="0"/>
              <a:t>内的顶点再次切割为</a:t>
            </a:r>
            <a:r>
              <a:rPr lang="en-US" altLang="zh-CN" dirty="0"/>
              <a:t>2</a:t>
            </a:r>
            <a:r>
              <a:rPr lang="zh-CN" altLang="en-US" dirty="0"/>
              <a:t>的幂次方大小的</a:t>
            </a:r>
            <a:r>
              <a:rPr lang="en-US" altLang="zh-CN" dirty="0"/>
              <a:t>VP</a:t>
            </a:r>
            <a:r>
              <a:rPr lang="zh-CN" altLang="en-US" dirty="0"/>
              <a:t>，顶点分区大小可能因</a:t>
            </a:r>
            <a:r>
              <a:rPr lang="en-US" altLang="zh-CN" dirty="0"/>
              <a:t>group</a:t>
            </a:r>
            <a:r>
              <a:rPr lang="zh-CN" altLang="en-US" dirty="0"/>
              <a:t>而异。</a:t>
            </a:r>
          </a:p>
        </p:txBody>
      </p:sp>
    </p:spTree>
    <p:extLst>
      <p:ext uri="{BB962C8B-B14F-4D97-AF65-F5344CB8AC3E}">
        <p14:creationId xmlns:p14="http://schemas.microsoft.com/office/powerpoint/2010/main" val="1264040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tretch>
            <a:fillRect/>
          </a:stretch>
        </p:blipFill>
        <p:spPr>
          <a:xfrm>
            <a:off x="1588" y="9525"/>
            <a:ext cx="9144000" cy="6845300"/>
          </a:xfrm>
          <a:prstGeom prst="rect">
            <a:avLst/>
          </a:prstGeom>
          <a:noFill/>
          <a:ln w="9525">
            <a:noFill/>
          </a:ln>
        </p:spPr>
      </p:pic>
      <p:sp>
        <p:nvSpPr>
          <p:cNvPr id="2" name="Rectangle 23"/>
          <p:cNvSpPr>
            <a:spLocks noChangeArrowheads="1"/>
          </p:cNvSpPr>
          <p:nvPr/>
        </p:nvSpPr>
        <p:spPr bwMode="auto">
          <a:xfrm flipV="1">
            <a:off x="315913" y="3589338"/>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a:pPr>
            <a:endParaRPr kumimoji="1" lang="zh-CN" altLang="en-US" sz="2000" b="0"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endParaRPr>
          </a:p>
        </p:txBody>
      </p:sp>
      <p:sp>
        <p:nvSpPr>
          <p:cNvPr id="13619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solidFill>
                  <a:srgbClr val="0000CC"/>
                </a:solidFill>
                <a:latin typeface="Times" charset="0"/>
              </a:defRPr>
            </a:lvl1pPr>
          </a:lstStyle>
          <a:p>
            <a:pPr lvl="0"/>
            <a:r>
              <a:rPr lang="zh-CN" altLang="en-US" noProof="0"/>
              <a:t>单击此处编辑母版副标题样式</a:t>
            </a:r>
          </a:p>
        </p:txBody>
      </p:sp>
      <p:sp>
        <p:nvSpPr>
          <p:cNvPr id="10" name="标题 9"/>
          <p:cNvSpPr>
            <a:spLocks noGrp="1"/>
          </p:cNvSpPr>
          <p:nvPr>
            <p:ph type="title"/>
          </p:nvPr>
        </p:nvSpPr>
        <p:spPr>
          <a:xfrm>
            <a:off x="485775" y="908720"/>
            <a:ext cx="8229600" cy="863600"/>
          </a:xfrm>
        </p:spPr>
        <p:txBody>
          <a:bodyPr/>
          <a:lstStyle/>
          <a:p>
            <a:r>
              <a:rPr lang="zh-CN" altLang="en-US" dirty="0"/>
              <a:t>单击此处编辑母版标题样式</a:t>
            </a:r>
          </a:p>
        </p:txBody>
      </p:sp>
      <p:sp>
        <p:nvSpPr>
          <p:cNvPr id="11" name="日期占位符 1"/>
          <p:cNvSpPr>
            <a:spLocks noGrp="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页脚占位符 2"/>
          <p:cNvSpPr>
            <a:spLocks noGrp="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灯片编号占位符 8"/>
          <p:cNvSpPr>
            <a:spLocks noGrp="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5"/>
          <a:stretch>
            <a:fillRect/>
          </a:stretch>
        </p:blipFill>
        <p:spPr>
          <a:xfrm>
            <a:off x="0" y="6350"/>
            <a:ext cx="9144000" cy="6845300"/>
          </a:xfrm>
          <a:prstGeom prst="rect">
            <a:avLst/>
          </a:prstGeom>
          <a:noFill/>
          <a:ln w="9525">
            <a:noFill/>
          </a:ln>
        </p:spPr>
      </p:pic>
      <p:sp>
        <p:nvSpPr>
          <p:cNvPr id="135170" name="Rectangle 2"/>
          <p:cNvSpPr>
            <a:spLocks noGrp="1" noChangeArrowheads="1"/>
          </p:cNvSpPr>
          <p:nvPr>
            <p:ph type="title"/>
          </p:nvPr>
        </p:nvSpPr>
        <p:spPr bwMode="auto">
          <a:xfrm>
            <a:off x="457200" y="836613"/>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916113"/>
            <a:ext cx="8229600" cy="4525962"/>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7"/>
          <p:cNvSpPr>
            <a:spLocks noChangeArrowheads="1"/>
          </p:cNvSpPr>
          <p:nvPr/>
        </p:nvSpPr>
        <p:spPr bwMode="gray">
          <a:xfrm>
            <a:off x="442913" y="16684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405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395536" y="2029573"/>
            <a:ext cx="8352928" cy="1432829"/>
          </a:xfrm>
        </p:spPr>
        <p:txBody>
          <a:bodyPr/>
          <a:lstStyle/>
          <a:p>
            <a:r>
              <a:rPr lang="en-US" altLang="zh-CN" dirty="0">
                <a:solidFill>
                  <a:srgbClr val="002060"/>
                </a:solidFill>
              </a:rPr>
              <a:t>Random Walks on Huge Graphs at Cache Efficiency</a:t>
            </a:r>
            <a:endParaRPr lang="zh-CN" dirty="0">
              <a:solidFill>
                <a:srgbClr val="002060"/>
              </a:solidFill>
            </a:endParaRPr>
          </a:p>
        </p:txBody>
      </p:sp>
      <p:pic>
        <p:nvPicPr>
          <p:cNvPr id="3" name="图片 2">
            <a:extLst>
              <a:ext uri="{FF2B5EF4-FFF2-40B4-BE49-F238E27FC236}">
                <a16:creationId xmlns:a16="http://schemas.microsoft.com/office/drawing/2014/main" id="{68326EE1-615C-4409-9761-3486A0AE92A9}"/>
              </a:ext>
            </a:extLst>
          </p:cNvPr>
          <p:cNvPicPr>
            <a:picLocks noChangeAspect="1"/>
          </p:cNvPicPr>
          <p:nvPr/>
        </p:nvPicPr>
        <p:blipFill>
          <a:blip r:embed="rId2"/>
          <a:stretch>
            <a:fillRect/>
          </a:stretch>
        </p:blipFill>
        <p:spPr>
          <a:xfrm>
            <a:off x="1666725" y="3717032"/>
            <a:ext cx="5810549" cy="1041454"/>
          </a:xfrm>
          <a:prstGeom prst="rect">
            <a:avLst/>
          </a:prstGeom>
        </p:spPr>
      </p:pic>
      <p:sp>
        <p:nvSpPr>
          <p:cNvPr id="4" name="文本框 3">
            <a:extLst>
              <a:ext uri="{FF2B5EF4-FFF2-40B4-BE49-F238E27FC236}">
                <a16:creationId xmlns:a16="http://schemas.microsoft.com/office/drawing/2014/main" id="{FFD6EB28-CE0B-4767-8A18-61E9BEF1B9D8}"/>
              </a:ext>
            </a:extLst>
          </p:cNvPr>
          <p:cNvSpPr txBox="1"/>
          <p:nvPr/>
        </p:nvSpPr>
        <p:spPr>
          <a:xfrm>
            <a:off x="2843807" y="5229200"/>
            <a:ext cx="3456384" cy="1015663"/>
          </a:xfrm>
          <a:prstGeom prst="rect">
            <a:avLst/>
          </a:prstGeom>
          <a:noFill/>
        </p:spPr>
        <p:txBody>
          <a:bodyPr wrap="square" rtlCol="0">
            <a:spAutoFit/>
          </a:bodyPr>
          <a:lstStyle/>
          <a:p>
            <a:pPr algn="ctr"/>
            <a:r>
              <a:rPr lang="zh-CN" altLang="en-US" dirty="0">
                <a:solidFill>
                  <a:schemeClr val="tx1"/>
                </a:solidFill>
              </a:rPr>
              <a:t>主讲人：万兴宇</a:t>
            </a:r>
            <a:endParaRPr lang="en-US" altLang="zh-CN" dirty="0">
              <a:solidFill>
                <a:schemeClr val="tx1"/>
              </a:solidFill>
            </a:endParaRPr>
          </a:p>
          <a:p>
            <a:pPr algn="ctr"/>
            <a:r>
              <a:rPr lang="en-US" altLang="zh-CN" dirty="0">
                <a:solidFill>
                  <a:schemeClr val="tx1"/>
                </a:solidFill>
              </a:rPr>
              <a:t>2021/12/31</a:t>
            </a:r>
            <a:endParaRPr lang="zh-CN" altLang="en-US" dirty="0">
              <a:solidFill>
                <a:schemeClr val="tx1"/>
              </a:solidFill>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599"/>
    </mc:Choice>
    <mc:Fallback xmlns="">
      <p:transition spd="slow" advTm="559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Problem: How to Cut Out Vertex Partitions?</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AAA26949-29FF-4BEE-B86C-736DC5F2CDB4}"/>
              </a:ext>
            </a:extLst>
          </p:cNvPr>
          <p:cNvPicPr>
            <a:picLocks noChangeAspect="1"/>
          </p:cNvPicPr>
          <p:nvPr/>
        </p:nvPicPr>
        <p:blipFill>
          <a:blip r:embed="rId3"/>
          <a:stretch>
            <a:fillRect/>
          </a:stretch>
        </p:blipFill>
        <p:spPr>
          <a:xfrm>
            <a:off x="822642" y="2348880"/>
            <a:ext cx="7066667" cy="3133333"/>
          </a:xfrm>
          <a:prstGeom prst="rect">
            <a:avLst/>
          </a:prstGeom>
        </p:spPr>
      </p:pic>
    </p:spTree>
    <p:extLst>
      <p:ext uri="{BB962C8B-B14F-4D97-AF65-F5344CB8AC3E}">
        <p14:creationId xmlns:p14="http://schemas.microsoft.com/office/powerpoint/2010/main" val="295090503"/>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Automatic, Adaptive Vertex Partitioning</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2D83AB4B-6C88-4F16-B48F-4B2DDA28C358}"/>
              </a:ext>
            </a:extLst>
          </p:cNvPr>
          <p:cNvPicPr>
            <a:picLocks noChangeAspect="1"/>
          </p:cNvPicPr>
          <p:nvPr/>
        </p:nvPicPr>
        <p:blipFill>
          <a:blip r:embed="rId3"/>
          <a:stretch>
            <a:fillRect/>
          </a:stretch>
        </p:blipFill>
        <p:spPr>
          <a:xfrm>
            <a:off x="697368" y="2018970"/>
            <a:ext cx="7619048" cy="3714286"/>
          </a:xfrm>
          <a:prstGeom prst="rect">
            <a:avLst/>
          </a:prstGeom>
        </p:spPr>
      </p:pic>
    </p:spTree>
    <p:extLst>
      <p:ext uri="{BB962C8B-B14F-4D97-AF65-F5344CB8AC3E}">
        <p14:creationId xmlns:p14="http://schemas.microsoft.com/office/powerpoint/2010/main" val="1540263623"/>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Other Optimizations</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34BB2E39-E006-471F-B224-605CA6C6792D}"/>
              </a:ext>
            </a:extLst>
          </p:cNvPr>
          <p:cNvPicPr>
            <a:picLocks noChangeAspect="1"/>
          </p:cNvPicPr>
          <p:nvPr/>
        </p:nvPicPr>
        <p:blipFill>
          <a:blip r:embed="rId3"/>
          <a:stretch>
            <a:fillRect/>
          </a:stretch>
        </p:blipFill>
        <p:spPr>
          <a:xfrm>
            <a:off x="395536" y="2492896"/>
            <a:ext cx="4495238" cy="2171429"/>
          </a:xfrm>
          <a:prstGeom prst="rect">
            <a:avLst/>
          </a:prstGeom>
        </p:spPr>
      </p:pic>
    </p:spTree>
    <p:extLst>
      <p:ext uri="{BB962C8B-B14F-4D97-AF65-F5344CB8AC3E}">
        <p14:creationId xmlns:p14="http://schemas.microsoft.com/office/powerpoint/2010/main" val="1871643385"/>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Evaluation</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C5A48E6E-1E33-4847-966E-A55B9563C1EE}"/>
              </a:ext>
            </a:extLst>
          </p:cNvPr>
          <p:cNvPicPr>
            <a:picLocks noChangeAspect="1"/>
          </p:cNvPicPr>
          <p:nvPr/>
        </p:nvPicPr>
        <p:blipFill>
          <a:blip r:embed="rId3"/>
          <a:stretch>
            <a:fillRect/>
          </a:stretch>
        </p:blipFill>
        <p:spPr>
          <a:xfrm>
            <a:off x="395536" y="1844824"/>
            <a:ext cx="8019048" cy="4257143"/>
          </a:xfrm>
          <a:prstGeom prst="rect">
            <a:avLst/>
          </a:prstGeom>
        </p:spPr>
      </p:pic>
    </p:spTree>
    <p:extLst>
      <p:ext uri="{BB962C8B-B14F-4D97-AF65-F5344CB8AC3E}">
        <p14:creationId xmlns:p14="http://schemas.microsoft.com/office/powerpoint/2010/main" val="3314407419"/>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Effectiveness of MCKP Auto Partitioning</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BD328A97-0FE9-4FBE-957C-E15D527B8E64}"/>
              </a:ext>
            </a:extLst>
          </p:cNvPr>
          <p:cNvPicPr>
            <a:picLocks noChangeAspect="1"/>
          </p:cNvPicPr>
          <p:nvPr/>
        </p:nvPicPr>
        <p:blipFill>
          <a:blip r:embed="rId3"/>
          <a:stretch>
            <a:fillRect/>
          </a:stretch>
        </p:blipFill>
        <p:spPr>
          <a:xfrm>
            <a:off x="395536" y="2060848"/>
            <a:ext cx="7990476" cy="3761905"/>
          </a:xfrm>
          <a:prstGeom prst="rect">
            <a:avLst/>
          </a:prstGeom>
        </p:spPr>
      </p:pic>
    </p:spTree>
    <p:extLst>
      <p:ext uri="{BB962C8B-B14F-4D97-AF65-F5344CB8AC3E}">
        <p14:creationId xmlns:p14="http://schemas.microsoft.com/office/powerpoint/2010/main" val="2125166942"/>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310" y="2360613"/>
            <a:ext cx="8229600" cy="863600"/>
          </a:xfrm>
        </p:spPr>
        <p:txBody>
          <a:bodyPr/>
          <a:lstStyle/>
          <a:p>
            <a:r>
              <a:rPr lang="zh-CN" altLang="en-US" sz="4400" dirty="0">
                <a:solidFill>
                  <a:srgbClr val="002060"/>
                </a:solidFill>
              </a:rPr>
              <a:t>谢谢</a:t>
            </a:r>
          </a:p>
        </p:txBody>
      </p:sp>
      <p:sp>
        <p:nvSpPr>
          <p:cNvPr id="4" name="灯片编号占位符 3"/>
          <p:cNvSpPr>
            <a:spLocks noGrp="1"/>
          </p:cNvSpPr>
          <p:nvPr>
            <p:ph type="sldNum" sz="quarter" idx="12"/>
          </p:nvPr>
        </p:nvSpPr>
        <p:spPr/>
        <p:txBody>
          <a:bodyPr/>
          <a:lstStyle/>
          <a:p>
            <a:fld id="{AB61FC3E-D4A9-4331-A431-894B06C02CB9}" type="slidenum">
              <a:rPr lang="zh-CN" altLang="en-US" smtClean="0"/>
              <a:t>15</a:t>
            </a:fld>
            <a:endParaRPr lang="zh-CN" altLang="en-US"/>
          </a:p>
        </p:txBody>
      </p:sp>
      <p:sp>
        <p:nvSpPr>
          <p:cNvPr id="5" name="标题 1"/>
          <p:cNvSpPr txBox="1"/>
          <p:nvPr/>
        </p:nvSpPr>
        <p:spPr>
          <a:xfrm>
            <a:off x="714375" y="4048941"/>
            <a:ext cx="7772400" cy="771069"/>
          </a:xfrm>
          <a:prstGeom prst="rect">
            <a:avLst/>
          </a:prstGeom>
        </p:spPr>
        <p:txBody>
          <a:bodyPr/>
          <a:lstStyle>
            <a:lvl1pPr algn="l" defTabSz="914400" rtl="0" eaLnBrk="1" latinLnBrk="0" hangingPunct="1">
              <a:lnSpc>
                <a:spcPct val="90000"/>
              </a:lnSpc>
              <a:spcBef>
                <a:spcPct val="0"/>
              </a:spcBef>
              <a:buNone/>
              <a:defRPr sz="3600" b="1" kern="1200">
                <a:solidFill>
                  <a:schemeClr val="accent1"/>
                </a:solidFill>
                <a:latin typeface="微软雅黑" panose="020B0503020204020204" charset="-122"/>
                <a:ea typeface="微软雅黑" panose="020B0503020204020204" charset="-122"/>
                <a:cs typeface="+mj-cs"/>
              </a:defRPr>
            </a:lvl1pPr>
          </a:lstStyle>
          <a:p>
            <a:pPr algn="ctr"/>
            <a:endParaRPr lang="zh-CN" altLang="en-US" b="0" dirty="0">
              <a:solidFill>
                <a:srgbClr val="002060"/>
              </a:solidFill>
            </a:endParaRPr>
          </a:p>
        </p:txBody>
      </p:sp>
      <p:cxnSp>
        <p:nvCxnSpPr>
          <p:cNvPr id="7" name="直接连接符 6"/>
          <p:cNvCxnSpPr/>
          <p:nvPr/>
        </p:nvCxnSpPr>
        <p:spPr>
          <a:xfrm>
            <a:off x="719138" y="3371850"/>
            <a:ext cx="7705725" cy="0"/>
          </a:xfrm>
          <a:prstGeom prst="line">
            <a:avLst/>
          </a:prstGeom>
          <a:ln w="63500" cap="flat">
            <a:gradFill flip="none" rotWithShape="1">
              <a:gsLst>
                <a:gs pos="0">
                  <a:schemeClr val="accent1">
                    <a:lumMod val="20000"/>
                    <a:lumOff val="80000"/>
                  </a:schemeClr>
                </a:gs>
                <a:gs pos="53000">
                  <a:schemeClr val="accent1"/>
                </a:gs>
                <a:gs pos="100000">
                  <a:schemeClr val="accent1">
                    <a:lumMod val="20000"/>
                    <a:lumOff val="8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t="41239" b="27598"/>
          <a:stretch>
            <a:fillRect/>
          </a:stretch>
        </p:blipFill>
        <p:spPr>
          <a:xfrm>
            <a:off x="0" y="4843452"/>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2000" advTm="952"/>
    </mc:Choice>
    <mc:Fallback xmlns="">
      <p:transition spd="slow" advTm="9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Introduction</a:t>
            </a:r>
          </a:p>
        </p:txBody>
      </p:sp>
      <p:sp>
        <p:nvSpPr>
          <p:cNvPr id="3" name="文本框 2">
            <a:extLst>
              <a:ext uri="{FF2B5EF4-FFF2-40B4-BE49-F238E27FC236}">
                <a16:creationId xmlns:a16="http://schemas.microsoft.com/office/drawing/2014/main" id="{1F1E5693-F5A5-43B3-BCEA-29296FEAEF31}"/>
              </a:ext>
            </a:extLst>
          </p:cNvPr>
          <p:cNvSpPr txBox="1"/>
          <p:nvPr/>
        </p:nvSpPr>
        <p:spPr>
          <a:xfrm>
            <a:off x="395536" y="1857018"/>
            <a:ext cx="8640960" cy="707886"/>
          </a:xfrm>
          <a:prstGeom prst="rect">
            <a:avLst/>
          </a:prstGeom>
          <a:noFill/>
        </p:spPr>
        <p:txBody>
          <a:bodyPr wrap="square" rtlCol="0">
            <a:spAutoFit/>
          </a:bodyPr>
          <a:lstStyle/>
          <a:p>
            <a:r>
              <a:rPr lang="en-US" altLang="zh-CN" dirty="0">
                <a:solidFill>
                  <a:schemeClr val="tx1"/>
                </a:solidFill>
              </a:rPr>
              <a:t>Graph Random Walk, an important graph workload</a:t>
            </a:r>
          </a:p>
          <a:p>
            <a:endParaRPr lang="zh-CN" altLang="en-US" dirty="0">
              <a:solidFill>
                <a:schemeClr val="tx1"/>
              </a:solidFill>
            </a:endParaRPr>
          </a:p>
        </p:txBody>
      </p:sp>
      <p:pic>
        <p:nvPicPr>
          <p:cNvPr id="4" name="图片 3">
            <a:extLst>
              <a:ext uri="{FF2B5EF4-FFF2-40B4-BE49-F238E27FC236}">
                <a16:creationId xmlns:a16="http://schemas.microsoft.com/office/drawing/2014/main" id="{9B6A41F3-C8C8-4989-BA07-C0653A9DD207}"/>
              </a:ext>
            </a:extLst>
          </p:cNvPr>
          <p:cNvPicPr>
            <a:picLocks noChangeAspect="1"/>
          </p:cNvPicPr>
          <p:nvPr/>
        </p:nvPicPr>
        <p:blipFill>
          <a:blip r:embed="rId3"/>
          <a:stretch>
            <a:fillRect/>
          </a:stretch>
        </p:blipFill>
        <p:spPr>
          <a:xfrm>
            <a:off x="2123728" y="2276872"/>
            <a:ext cx="4248472" cy="3235919"/>
          </a:xfrm>
          <a:prstGeom prst="rect">
            <a:avLst/>
          </a:prstGeom>
        </p:spPr>
      </p:pic>
      <p:sp>
        <p:nvSpPr>
          <p:cNvPr id="5" name="文本框 4">
            <a:extLst>
              <a:ext uri="{FF2B5EF4-FFF2-40B4-BE49-F238E27FC236}">
                <a16:creationId xmlns:a16="http://schemas.microsoft.com/office/drawing/2014/main" id="{AC469CFB-3DC6-4221-92B8-E11CFB16D623}"/>
              </a:ext>
            </a:extLst>
          </p:cNvPr>
          <p:cNvSpPr txBox="1"/>
          <p:nvPr/>
        </p:nvSpPr>
        <p:spPr>
          <a:xfrm>
            <a:off x="467544" y="5512791"/>
            <a:ext cx="7848872" cy="400110"/>
          </a:xfrm>
          <a:prstGeom prst="rect">
            <a:avLst/>
          </a:prstGeom>
          <a:noFill/>
        </p:spPr>
        <p:txBody>
          <a:bodyPr wrap="square" rtlCol="0">
            <a:spAutoFit/>
          </a:bodyPr>
          <a:lstStyle/>
          <a:p>
            <a:r>
              <a:rPr lang="en-US" altLang="zh-CN" dirty="0">
                <a:solidFill>
                  <a:schemeClr val="tx1"/>
                </a:solidFill>
              </a:rPr>
              <a:t>Random walks, used for graph analytics</a:t>
            </a:r>
            <a:endParaRPr lang="zh-CN" altLang="en-US" dirty="0">
              <a:solidFill>
                <a:schemeClr val="tx1"/>
              </a:solidFill>
            </a:endParaRPr>
          </a:p>
        </p:txBody>
      </p:sp>
    </p:spTree>
    <p:extLst>
      <p:ext uri="{BB962C8B-B14F-4D97-AF65-F5344CB8AC3E}">
        <p14:creationId xmlns:p14="http://schemas.microsoft.com/office/powerpoint/2010/main" val="821044346"/>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Introduction</a:t>
            </a:r>
          </a:p>
        </p:txBody>
      </p:sp>
      <p:sp>
        <p:nvSpPr>
          <p:cNvPr id="3" name="文本框 2">
            <a:extLst>
              <a:ext uri="{FF2B5EF4-FFF2-40B4-BE49-F238E27FC236}">
                <a16:creationId xmlns:a16="http://schemas.microsoft.com/office/drawing/2014/main" id="{1F1E5693-F5A5-43B3-BCEA-29296FEAEF31}"/>
              </a:ext>
            </a:extLst>
          </p:cNvPr>
          <p:cNvSpPr txBox="1"/>
          <p:nvPr/>
        </p:nvSpPr>
        <p:spPr>
          <a:xfrm>
            <a:off x="395536" y="1857018"/>
            <a:ext cx="8640960" cy="707886"/>
          </a:xfrm>
          <a:prstGeom prst="rect">
            <a:avLst/>
          </a:prstGeom>
          <a:noFill/>
        </p:spPr>
        <p:txBody>
          <a:bodyPr wrap="square" rtlCol="0">
            <a:spAutoFit/>
          </a:bodyPr>
          <a:lstStyle/>
          <a:p>
            <a:r>
              <a:rPr lang="en-US" altLang="zh-CN" dirty="0">
                <a:solidFill>
                  <a:schemeClr val="tx1"/>
                </a:solidFill>
              </a:rPr>
              <a:t>Graph Random Walk, an important graph workload</a:t>
            </a:r>
          </a:p>
          <a:p>
            <a:endParaRPr lang="zh-CN" altLang="en-US" dirty="0">
              <a:solidFill>
                <a:schemeClr val="tx1"/>
              </a:solidFill>
            </a:endParaRPr>
          </a:p>
        </p:txBody>
      </p:sp>
      <p:pic>
        <p:nvPicPr>
          <p:cNvPr id="4" name="图片 3">
            <a:extLst>
              <a:ext uri="{FF2B5EF4-FFF2-40B4-BE49-F238E27FC236}">
                <a16:creationId xmlns:a16="http://schemas.microsoft.com/office/drawing/2014/main" id="{9B6A41F3-C8C8-4989-BA07-C0653A9DD207}"/>
              </a:ext>
            </a:extLst>
          </p:cNvPr>
          <p:cNvPicPr>
            <a:picLocks noChangeAspect="1"/>
          </p:cNvPicPr>
          <p:nvPr/>
        </p:nvPicPr>
        <p:blipFill>
          <a:blip r:embed="rId3"/>
          <a:stretch>
            <a:fillRect/>
          </a:stretch>
        </p:blipFill>
        <p:spPr>
          <a:xfrm>
            <a:off x="2123728" y="2276872"/>
            <a:ext cx="4248472" cy="3235919"/>
          </a:xfrm>
          <a:prstGeom prst="rect">
            <a:avLst/>
          </a:prstGeom>
        </p:spPr>
      </p:pic>
      <p:sp>
        <p:nvSpPr>
          <p:cNvPr id="5" name="文本框 4">
            <a:extLst>
              <a:ext uri="{FF2B5EF4-FFF2-40B4-BE49-F238E27FC236}">
                <a16:creationId xmlns:a16="http://schemas.microsoft.com/office/drawing/2014/main" id="{AC469CFB-3DC6-4221-92B8-E11CFB16D623}"/>
              </a:ext>
            </a:extLst>
          </p:cNvPr>
          <p:cNvSpPr txBox="1"/>
          <p:nvPr/>
        </p:nvSpPr>
        <p:spPr>
          <a:xfrm>
            <a:off x="467544" y="5512791"/>
            <a:ext cx="7848872" cy="707886"/>
          </a:xfrm>
          <a:prstGeom prst="rect">
            <a:avLst/>
          </a:prstGeom>
          <a:noFill/>
        </p:spPr>
        <p:txBody>
          <a:bodyPr wrap="square" rtlCol="0">
            <a:spAutoFit/>
          </a:bodyPr>
          <a:lstStyle/>
          <a:p>
            <a:r>
              <a:rPr lang="en-US" altLang="zh-CN" dirty="0">
                <a:solidFill>
                  <a:schemeClr val="tx1"/>
                </a:solidFill>
              </a:rPr>
              <a:t>Application: Graph Embedding, used for node classification, link prediction, recommendation, community detection and so on</a:t>
            </a:r>
            <a:endParaRPr lang="zh-CN" altLang="en-US" dirty="0">
              <a:solidFill>
                <a:schemeClr val="tx1"/>
              </a:solidFill>
            </a:endParaRPr>
          </a:p>
        </p:txBody>
      </p:sp>
    </p:spTree>
    <p:extLst>
      <p:ext uri="{BB962C8B-B14F-4D97-AF65-F5344CB8AC3E}">
        <p14:creationId xmlns:p14="http://schemas.microsoft.com/office/powerpoint/2010/main" val="842621296"/>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Challenge: Slow Random Memory Accesses</a:t>
            </a:r>
          </a:p>
        </p:txBody>
      </p:sp>
      <p:pic>
        <p:nvPicPr>
          <p:cNvPr id="7" name="图片 6">
            <a:extLst>
              <a:ext uri="{FF2B5EF4-FFF2-40B4-BE49-F238E27FC236}">
                <a16:creationId xmlns:a16="http://schemas.microsoft.com/office/drawing/2014/main" id="{0942CA37-5F7D-4914-A9B4-FC855FFEF5B9}"/>
              </a:ext>
            </a:extLst>
          </p:cNvPr>
          <p:cNvPicPr>
            <a:picLocks noChangeAspect="1"/>
          </p:cNvPicPr>
          <p:nvPr/>
        </p:nvPicPr>
        <p:blipFill>
          <a:blip r:embed="rId3"/>
          <a:stretch>
            <a:fillRect/>
          </a:stretch>
        </p:blipFill>
        <p:spPr>
          <a:xfrm>
            <a:off x="395536" y="1875994"/>
            <a:ext cx="7723809" cy="3838095"/>
          </a:xfrm>
          <a:prstGeom prst="rect">
            <a:avLst/>
          </a:prstGeom>
        </p:spPr>
      </p:pic>
    </p:spTree>
    <p:extLst>
      <p:ext uri="{BB962C8B-B14F-4D97-AF65-F5344CB8AC3E}">
        <p14:creationId xmlns:p14="http://schemas.microsoft.com/office/powerpoint/2010/main" val="2190298620"/>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Key Insight: Vertices Not Equal</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DC712FDB-9B72-4BE6-9178-0E7B95719E52}"/>
              </a:ext>
            </a:extLst>
          </p:cNvPr>
          <p:cNvPicPr>
            <a:picLocks noChangeAspect="1"/>
          </p:cNvPicPr>
          <p:nvPr/>
        </p:nvPicPr>
        <p:blipFill>
          <a:blip r:embed="rId3"/>
          <a:stretch>
            <a:fillRect/>
          </a:stretch>
        </p:blipFill>
        <p:spPr>
          <a:xfrm>
            <a:off x="372532" y="1830106"/>
            <a:ext cx="8457143" cy="4095238"/>
          </a:xfrm>
          <a:prstGeom prst="rect">
            <a:avLst/>
          </a:prstGeom>
        </p:spPr>
      </p:pic>
    </p:spTree>
    <p:extLst>
      <p:ext uri="{BB962C8B-B14F-4D97-AF65-F5344CB8AC3E}">
        <p14:creationId xmlns:p14="http://schemas.microsoft.com/office/powerpoint/2010/main" val="976760354"/>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err="1">
                <a:solidFill>
                  <a:schemeClr val="tx1"/>
                </a:solidFill>
              </a:rPr>
              <a:t>FlashMob</a:t>
            </a:r>
            <a:r>
              <a:rPr lang="en-US" altLang="zh-CN" b="1" dirty="0">
                <a:solidFill>
                  <a:schemeClr val="tx1"/>
                </a:solidFill>
              </a:rPr>
              <a:t>: Cache-speed Graph Random Walk</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158933DE-096E-42FA-A6E0-3BFE5A2E505A}"/>
              </a:ext>
            </a:extLst>
          </p:cNvPr>
          <p:cNvPicPr>
            <a:picLocks noChangeAspect="1"/>
          </p:cNvPicPr>
          <p:nvPr/>
        </p:nvPicPr>
        <p:blipFill>
          <a:blip r:embed="rId3"/>
          <a:stretch>
            <a:fillRect/>
          </a:stretch>
        </p:blipFill>
        <p:spPr>
          <a:xfrm>
            <a:off x="636937" y="1916832"/>
            <a:ext cx="7870125" cy="4232048"/>
          </a:xfrm>
          <a:prstGeom prst="rect">
            <a:avLst/>
          </a:prstGeom>
        </p:spPr>
      </p:pic>
    </p:spTree>
    <p:extLst>
      <p:ext uri="{BB962C8B-B14F-4D97-AF65-F5344CB8AC3E}">
        <p14:creationId xmlns:p14="http://schemas.microsoft.com/office/powerpoint/2010/main" val="1416832294"/>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err="1">
                <a:solidFill>
                  <a:schemeClr val="tx1"/>
                </a:solidFill>
              </a:rPr>
              <a:t>FlashMob</a:t>
            </a:r>
            <a:r>
              <a:rPr lang="en-US" altLang="zh-CN" b="1" dirty="0">
                <a:solidFill>
                  <a:schemeClr val="tx1"/>
                </a:solidFill>
              </a:rPr>
              <a:t>: Cache-speed Graph Random Walk (I)</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3D622AE1-58D6-4849-BB59-CD567C73B12F}"/>
              </a:ext>
            </a:extLst>
          </p:cNvPr>
          <p:cNvPicPr>
            <a:picLocks noChangeAspect="1"/>
          </p:cNvPicPr>
          <p:nvPr/>
        </p:nvPicPr>
        <p:blipFill>
          <a:blip r:embed="rId3"/>
          <a:stretch>
            <a:fillRect/>
          </a:stretch>
        </p:blipFill>
        <p:spPr>
          <a:xfrm>
            <a:off x="492175" y="2104685"/>
            <a:ext cx="8333333" cy="3628571"/>
          </a:xfrm>
          <a:prstGeom prst="rect">
            <a:avLst/>
          </a:prstGeom>
        </p:spPr>
      </p:pic>
    </p:spTree>
    <p:extLst>
      <p:ext uri="{BB962C8B-B14F-4D97-AF65-F5344CB8AC3E}">
        <p14:creationId xmlns:p14="http://schemas.microsoft.com/office/powerpoint/2010/main" val="2831225823"/>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a:solidFill>
                  <a:schemeClr val="tx1"/>
                </a:solidFill>
              </a:rPr>
              <a:t>FlashMob: Cache-speed Graph Random Walk (II)</a:t>
            </a:r>
            <a:endParaRPr lang="en-US" altLang="zh-CN" b="1" dirty="0">
              <a:solidFill>
                <a:schemeClr val="tx1"/>
              </a:solidFill>
            </a:endParaRP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15D04DA3-FC5F-4886-B40F-610E2ECBEF68}"/>
              </a:ext>
            </a:extLst>
          </p:cNvPr>
          <p:cNvPicPr>
            <a:picLocks noChangeAspect="1"/>
          </p:cNvPicPr>
          <p:nvPr/>
        </p:nvPicPr>
        <p:blipFill>
          <a:blip r:embed="rId3"/>
          <a:stretch>
            <a:fillRect/>
          </a:stretch>
        </p:blipFill>
        <p:spPr>
          <a:xfrm>
            <a:off x="611560" y="2132856"/>
            <a:ext cx="8000000" cy="3685714"/>
          </a:xfrm>
          <a:prstGeom prst="rect">
            <a:avLst/>
          </a:prstGeom>
        </p:spPr>
      </p:pic>
    </p:spTree>
    <p:extLst>
      <p:ext uri="{BB962C8B-B14F-4D97-AF65-F5344CB8AC3E}">
        <p14:creationId xmlns:p14="http://schemas.microsoft.com/office/powerpoint/2010/main" val="2336315932"/>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E7DCAC-EE97-48A9-9A99-4F5A72540B43}"/>
              </a:ext>
            </a:extLst>
          </p:cNvPr>
          <p:cNvSpPr txBox="1"/>
          <p:nvPr/>
        </p:nvSpPr>
        <p:spPr>
          <a:xfrm>
            <a:off x="395536" y="1124744"/>
            <a:ext cx="7920880" cy="400110"/>
          </a:xfrm>
          <a:prstGeom prst="rect">
            <a:avLst/>
          </a:prstGeom>
          <a:noFill/>
        </p:spPr>
        <p:txBody>
          <a:bodyPr wrap="square" rtlCol="0">
            <a:spAutoFit/>
          </a:bodyPr>
          <a:lstStyle/>
          <a:p>
            <a:r>
              <a:rPr lang="en-US" altLang="zh-CN" b="1" dirty="0">
                <a:solidFill>
                  <a:schemeClr val="tx1"/>
                </a:solidFill>
              </a:rPr>
              <a:t>System Design</a:t>
            </a:r>
          </a:p>
        </p:txBody>
      </p:sp>
      <p:sp>
        <p:nvSpPr>
          <p:cNvPr id="5" name="AutoShape 1" descr="https://weboffice.feishu-3rd-party-services.com/api/v3/office/copy/bHoyRmV5M0xSZFVMcVN5QVVxUE9UaFpJbVVlZyszZDRWajNmUFU5RHQvK3pSMUFad1c4a3lGOWU4Rk1hY2tKSHo5NXRQc01BUFIzRHFHTmlxRHlSeFJxSHRieTUyZVozQVNxd1dKTExQZXozMGpKa0hmYjA1blNzaGdqK3A5eFNXOWx0VVVybWgyZFZ1MVBLMGgvdXlMM1BhaDNwZE15RndDNjRCRW55QVhRT2RiVWtUbUdLeVl1NGNoT0t6YjhQa2R5dktXNzU4bFE3SjVXdU0wY1o2Q2psWW9rWHpaQUNtMkVoS2xrPQ==/attach/object/3576edd7198be901cd6ebe14b3784b82e88b2119">
            <a:extLst>
              <a:ext uri="{FF2B5EF4-FFF2-40B4-BE49-F238E27FC236}">
                <a16:creationId xmlns:a16="http://schemas.microsoft.com/office/drawing/2014/main" id="{AD50BD6B-9B8F-4509-9587-24556445D02D}"/>
              </a:ext>
            </a:extLst>
          </p:cNvPr>
          <p:cNvSpPr>
            <a:spLocks noChangeAspect="1" noChangeArrowheads="1"/>
          </p:cNvSpPr>
          <p:nvPr/>
        </p:nvSpPr>
        <p:spPr bwMode="auto">
          <a:xfrm>
            <a:off x="0" y="0"/>
            <a:ext cx="8829675"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23888F60-FFC3-4A0C-8816-FC662004A88D}"/>
              </a:ext>
            </a:extLst>
          </p:cNvPr>
          <p:cNvPicPr>
            <a:picLocks noChangeAspect="1"/>
          </p:cNvPicPr>
          <p:nvPr/>
        </p:nvPicPr>
        <p:blipFill>
          <a:blip r:embed="rId3"/>
          <a:stretch>
            <a:fillRect/>
          </a:stretch>
        </p:blipFill>
        <p:spPr>
          <a:xfrm>
            <a:off x="1691680" y="1916832"/>
            <a:ext cx="4927600" cy="1676400"/>
          </a:xfrm>
          <a:prstGeom prst="rect">
            <a:avLst/>
          </a:prstGeom>
        </p:spPr>
      </p:pic>
      <p:pic>
        <p:nvPicPr>
          <p:cNvPr id="7" name="图片 6">
            <a:extLst>
              <a:ext uri="{FF2B5EF4-FFF2-40B4-BE49-F238E27FC236}">
                <a16:creationId xmlns:a16="http://schemas.microsoft.com/office/drawing/2014/main" id="{A7738B30-E4ED-4C2B-8552-2097B1E664D6}"/>
              </a:ext>
            </a:extLst>
          </p:cNvPr>
          <p:cNvPicPr>
            <a:picLocks noChangeAspect="1"/>
          </p:cNvPicPr>
          <p:nvPr/>
        </p:nvPicPr>
        <p:blipFill>
          <a:blip r:embed="rId4"/>
          <a:stretch>
            <a:fillRect/>
          </a:stretch>
        </p:blipFill>
        <p:spPr>
          <a:xfrm>
            <a:off x="1619672" y="3511914"/>
            <a:ext cx="4902200" cy="2984500"/>
          </a:xfrm>
          <a:prstGeom prst="rect">
            <a:avLst/>
          </a:prstGeom>
        </p:spPr>
      </p:pic>
    </p:spTree>
    <p:extLst>
      <p:ext uri="{BB962C8B-B14F-4D97-AF65-F5344CB8AC3E}">
        <p14:creationId xmlns:p14="http://schemas.microsoft.com/office/powerpoint/2010/main" val="2490153517"/>
      </p:ext>
    </p:extLst>
  </p:cSld>
  <p:clrMapOvr>
    <a:masterClrMapping/>
  </p:clrMapOvr>
  <mc:AlternateContent xmlns:mc="http://schemas.openxmlformats.org/markup-compatibility/2006" xmlns:p14="http://schemas.microsoft.com/office/powerpoint/2010/main">
    <mc:Choice Requires="p14">
      <p:transition spd="slow" p14:dur="2000" advTm="16794"/>
    </mc:Choice>
    <mc:Fallback xmlns="">
      <p:transition spd="slow" advTm="16794"/>
    </mc:Fallback>
  </mc:AlternateContent>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63500">
          <a:solidFill>
            <a:srgbClr val="FF0000"/>
          </a:solidFill>
        </a:ln>
      </a:spPr>
      <a:bodyPr vert="horz" wrap="square" lIns="91440" tIns="45720" rIns="91440" bIns="45720" numCol="1" rtlCol="0"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noFill/>
        <a:ln w="38100">
          <a:solidFill>
            <a:schemeClr val="tx1"/>
          </a:solidFill>
          <a:tailEnd type="triangle"/>
        </a:ln>
      </a:spPr>
      <a:body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4973</TotalTime>
  <Words>1106</Words>
  <Application>Microsoft Office PowerPoint</Application>
  <PresentationFormat>全屏显示(4:3)</PresentationFormat>
  <Paragraphs>52</Paragraphs>
  <Slides>15</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黑体</vt:lpstr>
      <vt:lpstr>楷体_GB2312</vt:lpstr>
      <vt:lpstr>宋体</vt:lpstr>
      <vt:lpstr>微软雅黑</vt:lpstr>
      <vt:lpstr>Arial</vt:lpstr>
      <vt:lpstr>Berlin Sans FB</vt:lpstr>
      <vt:lpstr>Comic Sans MS</vt:lpstr>
      <vt:lpstr>Lucida Sans</vt:lpstr>
      <vt:lpstr>Tahoma</vt:lpstr>
      <vt:lpstr>Times</vt:lpstr>
      <vt:lpstr>Wingdings</vt:lpstr>
      <vt:lpstr>1_自定义设计方案</vt:lpstr>
      <vt:lpstr>Random Walks on Huge Graphs at Cache Efficiency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Yans</dc:creator>
  <cp:lastModifiedBy>wxy</cp:lastModifiedBy>
  <cp:revision>909</cp:revision>
  <dcterms:created xsi:type="dcterms:W3CDTF">2007-06-21T01:14:00Z</dcterms:created>
  <dcterms:modified xsi:type="dcterms:W3CDTF">2021-12-26T11:24:53Z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6F32F12D21074383B2FF68EC7C989CC3</vt:lpwstr>
  </property>
</Properties>
</file>