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4" r:id="rId3"/>
    <p:sldId id="469" r:id="rId5"/>
    <p:sldId id="474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1" r:id="rId19"/>
    <p:sldId id="492" r:id="rId20"/>
    <p:sldId id="493" r:id="rId21"/>
    <p:sldId id="498" r:id="rId22"/>
    <p:sldId id="499" r:id="rId23"/>
    <p:sldId id="500" r:id="rId24"/>
    <p:sldId id="502" r:id="rId25"/>
    <p:sldId id="501" r:id="rId26"/>
    <p:sldId id="503" r:id="rId27"/>
    <p:sldId id="504" r:id="rId28"/>
    <p:sldId id="505" r:id="rId29"/>
    <p:sldId id="506" r:id="rId30"/>
    <p:sldId id="511" r:id="rId31"/>
    <p:sldId id="507" r:id="rId32"/>
    <p:sldId id="47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姜 新宇" initials="姜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FF99"/>
    <a:srgbClr val="FFD966"/>
    <a:srgbClr val="FFFFFF"/>
    <a:srgbClr val="D020A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0657" autoAdjust="0"/>
  </p:normalViewPr>
  <p:slideViewPr>
    <p:cSldViewPr snapToGrid="0">
      <p:cViewPr varScale="1">
        <p:scale>
          <a:sx n="70" d="100"/>
          <a:sy n="70" d="100"/>
        </p:scale>
        <p:origin x="134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1935B-F7A1-472F-9BFB-8826E17EB72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2D13-0800-464B-9C7F-23B3B98C1C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>
            <a:off x="9552517" y="0"/>
            <a:ext cx="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836712"/>
            <a:ext cx="11521280" cy="648072"/>
          </a:xfrm>
        </p:spPr>
        <p:txBody>
          <a:bodyPr>
            <a:noAutofit/>
          </a:bodyPr>
          <a:lstStyle>
            <a:lvl1pPr algn="l">
              <a:defRPr kumimoji="0" lang="zh-CN" altLang="en-US" sz="26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360" y="1484784"/>
            <a:ext cx="11521280" cy="4896546"/>
          </a:xfrm>
        </p:spPr>
        <p:txBody>
          <a:bodyPr/>
          <a:lstStyle>
            <a:lvl1pPr>
              <a:def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Arial" panose="020B060402020202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2048" name="文本占位符 2047"/>
          <p:cNvSpPr>
            <a:spLocks noGrp="1"/>
          </p:cNvSpPr>
          <p:nvPr>
            <p:ph type="body" sz="quarter" idx="14"/>
          </p:nvPr>
        </p:nvSpPr>
        <p:spPr>
          <a:xfrm>
            <a:off x="334645" y="22225"/>
            <a:ext cx="11523345" cy="64325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0" lang="zh-CN" altLang="en-US" sz="3600" b="1" i="0" u="none" strike="noStrike" kern="1200" cap="none" spc="0" normalizeH="0" baseline="0" noProof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5"/>
          </p:nvPr>
        </p:nvSpPr>
        <p:spPr>
          <a:xfrm>
            <a:off x="334433" y="6356351"/>
            <a:ext cx="2844800" cy="365125"/>
          </a:xfrm>
        </p:spPr>
        <p:txBody>
          <a:bodyPr/>
          <a:lstStyle>
            <a:lvl1pPr>
              <a:defRPr sz="14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2ABB3E6-6620-45AF-AA63-6794136009CB}" type="datetime1">
              <a:rPr lang="zh-CN" altLang="en-US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7"/>
          </p:nvPr>
        </p:nvSpPr>
        <p:spPr>
          <a:xfrm>
            <a:off x="9012767" y="6356351"/>
            <a:ext cx="2844800" cy="365125"/>
          </a:xfrm>
        </p:spPr>
        <p:txBody>
          <a:bodyPr/>
          <a:lstStyle>
            <a:lvl1pPr>
              <a:defRPr sz="1400" b="1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8148355-3973-49C3-8118-57EF1E3BDCF9}" type="slidenum">
              <a:rPr lang="zh-CN" altLang="en-US"/>
            </a:fld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 flipV="1">
            <a:off x="335915" y="734695"/>
            <a:ext cx="11522075" cy="43200"/>
          </a:xfrm>
          <a:prstGeom prst="rect">
            <a:avLst/>
          </a:prstGeom>
          <a:gradFill>
            <a:gsLst>
              <a:gs pos="0">
                <a:srgbClr val="765E2F"/>
              </a:gs>
              <a:gs pos="8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lvl="0" algn="ctr" eaLnBrk="0" fontAlgn="base" hangingPunct="0">
              <a:buClrTx/>
              <a:buSzTx/>
              <a:buFontTx/>
              <a:defRPr/>
            </a:pPr>
            <a:endParaRPr lang="zh-CN" altLang="en-US" sz="135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5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2.xml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25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7.png"/><Relationship Id="rId2" Type="http://schemas.openxmlformats.org/officeDocument/2006/relationships/image" Target="../media/image25.png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0.png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3.png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5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lstStyle/>
          <a:p>
            <a:pPr algn="l">
              <a:buClrTx/>
              <a:buSzTx/>
            </a:pPr>
            <a:r>
              <a:t>2021</a:t>
            </a:r>
            <a:r>
              <a:rPr lang="zh-CN" altLang="en-US"/>
              <a:t>数据中心技术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11835" y="4714875"/>
            <a:ext cx="4650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 indent="0" algn="l" fontAlgn="base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汇报人: 李其锟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3742850" name="组合 1073742849"/>
          <p:cNvGrpSpPr/>
          <p:nvPr/>
        </p:nvGrpSpPr>
        <p:grpSpPr>
          <a:xfrm>
            <a:off x="5170805" y="931545"/>
            <a:ext cx="7021195" cy="5948680"/>
            <a:chOff x="8203" y="0"/>
            <a:chExt cx="11007" cy="10301"/>
          </a:xfrm>
        </p:grpSpPr>
        <p:pic>
          <p:nvPicPr>
            <p:cNvPr id="1073742851" name="图片 107374285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03" y="5179"/>
              <a:ext cx="4916" cy="476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52" name="图片 107374285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6" y="4612"/>
              <a:ext cx="3140" cy="56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53" name="图片 10737428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7" y="0"/>
              <a:ext cx="7488" cy="54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4" name="任意多边形 1073742853"/>
            <p:cNvSpPr/>
            <p:nvPr/>
          </p:nvSpPr>
          <p:spPr>
            <a:xfrm>
              <a:off x="11298" y="7988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4"/>
                  </a:lnTo>
                  <a:lnTo>
                    <a:pt x="249" y="52"/>
                  </a:lnTo>
                  <a:lnTo>
                    <a:pt x="189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2" y="249"/>
                  </a:lnTo>
                  <a:lnTo>
                    <a:pt x="24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4" y="607"/>
                  </a:lnTo>
                  <a:lnTo>
                    <a:pt x="52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9" y="833"/>
                  </a:lnTo>
                  <a:lnTo>
                    <a:pt x="249" y="871"/>
                  </a:lnTo>
                  <a:lnTo>
                    <a:pt x="315" y="899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6" y="916"/>
                  </a:lnTo>
                  <a:lnTo>
                    <a:pt x="607" y="899"/>
                  </a:lnTo>
                  <a:lnTo>
                    <a:pt x="673" y="871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1" y="673"/>
                  </a:lnTo>
                  <a:lnTo>
                    <a:pt x="899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9" y="315"/>
                  </a:lnTo>
                  <a:lnTo>
                    <a:pt x="871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2"/>
                  </a:lnTo>
                  <a:lnTo>
                    <a:pt x="607" y="24"/>
                  </a:lnTo>
                  <a:lnTo>
                    <a:pt x="536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70AD47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55" name="任意多边形 1073742854"/>
            <p:cNvSpPr/>
            <p:nvPr/>
          </p:nvSpPr>
          <p:spPr>
            <a:xfrm>
              <a:off x="11298" y="7988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4" y="315"/>
                  </a:lnTo>
                  <a:lnTo>
                    <a:pt x="52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9" y="89"/>
                  </a:lnTo>
                  <a:lnTo>
                    <a:pt x="249" y="52"/>
                  </a:lnTo>
                  <a:lnTo>
                    <a:pt x="315" y="24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6" y="6"/>
                  </a:lnTo>
                  <a:lnTo>
                    <a:pt x="607" y="24"/>
                  </a:lnTo>
                  <a:lnTo>
                    <a:pt x="673" y="52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1" y="249"/>
                  </a:lnTo>
                  <a:lnTo>
                    <a:pt x="899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9" y="607"/>
                  </a:lnTo>
                  <a:lnTo>
                    <a:pt x="871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1"/>
                  </a:lnTo>
                  <a:lnTo>
                    <a:pt x="607" y="899"/>
                  </a:lnTo>
                  <a:lnTo>
                    <a:pt x="536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9"/>
                  </a:lnTo>
                  <a:lnTo>
                    <a:pt x="249" y="871"/>
                  </a:lnTo>
                  <a:lnTo>
                    <a:pt x="189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2" y="673"/>
                  </a:lnTo>
                  <a:lnTo>
                    <a:pt x="24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56" name="任意多边形 1073742855"/>
            <p:cNvSpPr/>
            <p:nvPr/>
          </p:nvSpPr>
          <p:spPr>
            <a:xfrm>
              <a:off x="17114" y="574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4"/>
                  </a:lnTo>
                  <a:lnTo>
                    <a:pt x="249" y="52"/>
                  </a:lnTo>
                  <a:lnTo>
                    <a:pt x="188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1" y="249"/>
                  </a:lnTo>
                  <a:lnTo>
                    <a:pt x="23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3" y="607"/>
                  </a:lnTo>
                  <a:lnTo>
                    <a:pt x="51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8" y="833"/>
                  </a:lnTo>
                  <a:lnTo>
                    <a:pt x="249" y="871"/>
                  </a:lnTo>
                  <a:lnTo>
                    <a:pt x="315" y="899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5" y="916"/>
                  </a:lnTo>
                  <a:lnTo>
                    <a:pt x="606" y="899"/>
                  </a:lnTo>
                  <a:lnTo>
                    <a:pt x="673" y="871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0" y="673"/>
                  </a:lnTo>
                  <a:lnTo>
                    <a:pt x="898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8" y="315"/>
                  </a:lnTo>
                  <a:lnTo>
                    <a:pt x="870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2"/>
                  </a:lnTo>
                  <a:lnTo>
                    <a:pt x="606" y="24"/>
                  </a:lnTo>
                  <a:lnTo>
                    <a:pt x="535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472C4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57" name="任意多边形 1073742856"/>
            <p:cNvSpPr/>
            <p:nvPr/>
          </p:nvSpPr>
          <p:spPr>
            <a:xfrm>
              <a:off x="17114" y="574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8" y="89"/>
                  </a:lnTo>
                  <a:lnTo>
                    <a:pt x="249" y="52"/>
                  </a:lnTo>
                  <a:lnTo>
                    <a:pt x="315" y="24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5" y="6"/>
                  </a:lnTo>
                  <a:lnTo>
                    <a:pt x="606" y="24"/>
                  </a:lnTo>
                  <a:lnTo>
                    <a:pt x="673" y="52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0" y="249"/>
                  </a:lnTo>
                  <a:lnTo>
                    <a:pt x="898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8" y="607"/>
                  </a:lnTo>
                  <a:lnTo>
                    <a:pt x="870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1"/>
                  </a:lnTo>
                  <a:lnTo>
                    <a:pt x="606" y="899"/>
                  </a:lnTo>
                  <a:lnTo>
                    <a:pt x="535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9"/>
                  </a:lnTo>
                  <a:lnTo>
                    <a:pt x="249" y="871"/>
                  </a:lnTo>
                  <a:lnTo>
                    <a:pt x="188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1" y="673"/>
                  </a:lnTo>
                  <a:lnTo>
                    <a:pt x="23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58" name="任意多边形 1073742857"/>
            <p:cNvSpPr/>
            <p:nvPr/>
          </p:nvSpPr>
          <p:spPr>
            <a:xfrm>
              <a:off x="10837" y="607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3"/>
                  </a:lnTo>
                  <a:lnTo>
                    <a:pt x="249" y="51"/>
                  </a:lnTo>
                  <a:lnTo>
                    <a:pt x="189" y="89"/>
                  </a:lnTo>
                  <a:lnTo>
                    <a:pt x="135" y="135"/>
                  </a:lnTo>
                  <a:lnTo>
                    <a:pt x="89" y="188"/>
                  </a:lnTo>
                  <a:lnTo>
                    <a:pt x="52" y="249"/>
                  </a:lnTo>
                  <a:lnTo>
                    <a:pt x="24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5"/>
                  </a:lnTo>
                  <a:lnTo>
                    <a:pt x="24" y="606"/>
                  </a:lnTo>
                  <a:lnTo>
                    <a:pt x="52" y="672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9" y="833"/>
                  </a:lnTo>
                  <a:lnTo>
                    <a:pt x="249" y="870"/>
                  </a:lnTo>
                  <a:lnTo>
                    <a:pt x="315" y="898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6" y="916"/>
                  </a:lnTo>
                  <a:lnTo>
                    <a:pt x="607" y="898"/>
                  </a:lnTo>
                  <a:lnTo>
                    <a:pt x="673" y="870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1" y="672"/>
                  </a:lnTo>
                  <a:lnTo>
                    <a:pt x="899" y="606"/>
                  </a:lnTo>
                  <a:lnTo>
                    <a:pt x="916" y="535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9" y="315"/>
                  </a:lnTo>
                  <a:lnTo>
                    <a:pt x="871" y="249"/>
                  </a:lnTo>
                  <a:lnTo>
                    <a:pt x="833" y="188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1"/>
                  </a:lnTo>
                  <a:lnTo>
                    <a:pt x="607" y="23"/>
                  </a:lnTo>
                  <a:lnTo>
                    <a:pt x="536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70AD47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59" name="任意多边形 1073742858"/>
            <p:cNvSpPr/>
            <p:nvPr/>
          </p:nvSpPr>
          <p:spPr>
            <a:xfrm>
              <a:off x="10837" y="607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4" y="315"/>
                  </a:lnTo>
                  <a:lnTo>
                    <a:pt x="52" y="249"/>
                  </a:lnTo>
                  <a:lnTo>
                    <a:pt x="89" y="188"/>
                  </a:lnTo>
                  <a:lnTo>
                    <a:pt x="135" y="135"/>
                  </a:lnTo>
                  <a:lnTo>
                    <a:pt x="189" y="89"/>
                  </a:lnTo>
                  <a:lnTo>
                    <a:pt x="249" y="51"/>
                  </a:lnTo>
                  <a:lnTo>
                    <a:pt x="315" y="23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6" y="6"/>
                  </a:lnTo>
                  <a:lnTo>
                    <a:pt x="607" y="23"/>
                  </a:lnTo>
                  <a:lnTo>
                    <a:pt x="673" y="51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8"/>
                  </a:lnTo>
                  <a:lnTo>
                    <a:pt x="871" y="249"/>
                  </a:lnTo>
                  <a:lnTo>
                    <a:pt x="899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5"/>
                  </a:lnTo>
                  <a:lnTo>
                    <a:pt x="899" y="606"/>
                  </a:lnTo>
                  <a:lnTo>
                    <a:pt x="871" y="672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0"/>
                  </a:lnTo>
                  <a:lnTo>
                    <a:pt x="607" y="898"/>
                  </a:lnTo>
                  <a:lnTo>
                    <a:pt x="536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8"/>
                  </a:lnTo>
                  <a:lnTo>
                    <a:pt x="249" y="870"/>
                  </a:lnTo>
                  <a:lnTo>
                    <a:pt x="189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2" y="672"/>
                  </a:lnTo>
                  <a:lnTo>
                    <a:pt x="24" y="606"/>
                  </a:lnTo>
                  <a:lnTo>
                    <a:pt x="6" y="535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0" name="任意多边形 1073742859"/>
            <p:cNvSpPr/>
            <p:nvPr/>
          </p:nvSpPr>
          <p:spPr>
            <a:xfrm>
              <a:off x="8840" y="706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7" y="6"/>
                  </a:lnTo>
                  <a:lnTo>
                    <a:pt x="316" y="24"/>
                  </a:lnTo>
                  <a:lnTo>
                    <a:pt x="250" y="52"/>
                  </a:lnTo>
                  <a:lnTo>
                    <a:pt x="189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2" y="249"/>
                  </a:lnTo>
                  <a:lnTo>
                    <a:pt x="24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4" y="607"/>
                  </a:lnTo>
                  <a:lnTo>
                    <a:pt x="52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9" y="833"/>
                  </a:lnTo>
                  <a:lnTo>
                    <a:pt x="250" y="871"/>
                  </a:lnTo>
                  <a:lnTo>
                    <a:pt x="316" y="899"/>
                  </a:lnTo>
                  <a:lnTo>
                    <a:pt x="387" y="916"/>
                  </a:lnTo>
                  <a:lnTo>
                    <a:pt x="461" y="922"/>
                  </a:lnTo>
                  <a:lnTo>
                    <a:pt x="536" y="916"/>
                  </a:lnTo>
                  <a:lnTo>
                    <a:pt x="607" y="899"/>
                  </a:lnTo>
                  <a:lnTo>
                    <a:pt x="673" y="871"/>
                  </a:lnTo>
                  <a:lnTo>
                    <a:pt x="734" y="833"/>
                  </a:lnTo>
                  <a:lnTo>
                    <a:pt x="787" y="787"/>
                  </a:lnTo>
                  <a:lnTo>
                    <a:pt x="834" y="733"/>
                  </a:lnTo>
                  <a:lnTo>
                    <a:pt x="871" y="673"/>
                  </a:lnTo>
                  <a:lnTo>
                    <a:pt x="899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9" y="315"/>
                  </a:lnTo>
                  <a:lnTo>
                    <a:pt x="871" y="249"/>
                  </a:lnTo>
                  <a:lnTo>
                    <a:pt x="834" y="189"/>
                  </a:lnTo>
                  <a:lnTo>
                    <a:pt x="787" y="135"/>
                  </a:lnTo>
                  <a:lnTo>
                    <a:pt x="734" y="89"/>
                  </a:lnTo>
                  <a:lnTo>
                    <a:pt x="673" y="52"/>
                  </a:lnTo>
                  <a:lnTo>
                    <a:pt x="607" y="24"/>
                  </a:lnTo>
                  <a:lnTo>
                    <a:pt x="536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70AD47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1" name="任意多边形 1073742860"/>
            <p:cNvSpPr/>
            <p:nvPr/>
          </p:nvSpPr>
          <p:spPr>
            <a:xfrm>
              <a:off x="8840" y="706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4" y="315"/>
                  </a:lnTo>
                  <a:lnTo>
                    <a:pt x="52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9" y="89"/>
                  </a:lnTo>
                  <a:lnTo>
                    <a:pt x="250" y="52"/>
                  </a:lnTo>
                  <a:lnTo>
                    <a:pt x="316" y="24"/>
                  </a:lnTo>
                  <a:lnTo>
                    <a:pt x="387" y="6"/>
                  </a:lnTo>
                  <a:lnTo>
                    <a:pt x="461" y="0"/>
                  </a:lnTo>
                  <a:lnTo>
                    <a:pt x="536" y="6"/>
                  </a:lnTo>
                  <a:lnTo>
                    <a:pt x="607" y="24"/>
                  </a:lnTo>
                  <a:lnTo>
                    <a:pt x="673" y="52"/>
                  </a:lnTo>
                  <a:lnTo>
                    <a:pt x="734" y="89"/>
                  </a:lnTo>
                  <a:lnTo>
                    <a:pt x="787" y="135"/>
                  </a:lnTo>
                  <a:lnTo>
                    <a:pt x="834" y="189"/>
                  </a:lnTo>
                  <a:lnTo>
                    <a:pt x="871" y="249"/>
                  </a:lnTo>
                  <a:lnTo>
                    <a:pt x="899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9" y="607"/>
                  </a:lnTo>
                  <a:lnTo>
                    <a:pt x="871" y="673"/>
                  </a:lnTo>
                  <a:lnTo>
                    <a:pt x="834" y="733"/>
                  </a:lnTo>
                  <a:lnTo>
                    <a:pt x="787" y="787"/>
                  </a:lnTo>
                  <a:lnTo>
                    <a:pt x="734" y="833"/>
                  </a:lnTo>
                  <a:lnTo>
                    <a:pt x="673" y="871"/>
                  </a:lnTo>
                  <a:lnTo>
                    <a:pt x="607" y="899"/>
                  </a:lnTo>
                  <a:lnTo>
                    <a:pt x="536" y="916"/>
                  </a:lnTo>
                  <a:lnTo>
                    <a:pt x="461" y="922"/>
                  </a:lnTo>
                  <a:lnTo>
                    <a:pt x="387" y="916"/>
                  </a:lnTo>
                  <a:lnTo>
                    <a:pt x="316" y="899"/>
                  </a:lnTo>
                  <a:lnTo>
                    <a:pt x="250" y="871"/>
                  </a:lnTo>
                  <a:lnTo>
                    <a:pt x="189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2" y="673"/>
                  </a:lnTo>
                  <a:lnTo>
                    <a:pt x="24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2" name="任意多边形 1073742861"/>
            <p:cNvSpPr/>
            <p:nvPr/>
          </p:nvSpPr>
          <p:spPr>
            <a:xfrm>
              <a:off x="13996" y="3693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3"/>
                  </a:lnTo>
                  <a:lnTo>
                    <a:pt x="249" y="51"/>
                  </a:lnTo>
                  <a:lnTo>
                    <a:pt x="188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1" y="249"/>
                  </a:lnTo>
                  <a:lnTo>
                    <a:pt x="23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3" y="607"/>
                  </a:lnTo>
                  <a:lnTo>
                    <a:pt x="51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8" y="833"/>
                  </a:lnTo>
                  <a:lnTo>
                    <a:pt x="249" y="870"/>
                  </a:lnTo>
                  <a:lnTo>
                    <a:pt x="315" y="898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5" y="916"/>
                  </a:lnTo>
                  <a:lnTo>
                    <a:pt x="606" y="898"/>
                  </a:lnTo>
                  <a:lnTo>
                    <a:pt x="673" y="870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0" y="673"/>
                  </a:lnTo>
                  <a:lnTo>
                    <a:pt x="898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8" y="315"/>
                  </a:lnTo>
                  <a:lnTo>
                    <a:pt x="870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1"/>
                  </a:lnTo>
                  <a:lnTo>
                    <a:pt x="606" y="23"/>
                  </a:lnTo>
                  <a:lnTo>
                    <a:pt x="535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000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3" name="任意多边形 1073742862"/>
            <p:cNvSpPr/>
            <p:nvPr/>
          </p:nvSpPr>
          <p:spPr>
            <a:xfrm>
              <a:off x="13996" y="3693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8" y="89"/>
                  </a:lnTo>
                  <a:lnTo>
                    <a:pt x="249" y="51"/>
                  </a:lnTo>
                  <a:lnTo>
                    <a:pt x="315" y="23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5" y="6"/>
                  </a:lnTo>
                  <a:lnTo>
                    <a:pt x="606" y="23"/>
                  </a:lnTo>
                  <a:lnTo>
                    <a:pt x="673" y="51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0" y="249"/>
                  </a:lnTo>
                  <a:lnTo>
                    <a:pt x="898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8" y="607"/>
                  </a:lnTo>
                  <a:lnTo>
                    <a:pt x="870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0"/>
                  </a:lnTo>
                  <a:lnTo>
                    <a:pt x="606" y="898"/>
                  </a:lnTo>
                  <a:lnTo>
                    <a:pt x="535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8"/>
                  </a:lnTo>
                  <a:lnTo>
                    <a:pt x="249" y="870"/>
                  </a:lnTo>
                  <a:lnTo>
                    <a:pt x="188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1" y="673"/>
                  </a:lnTo>
                  <a:lnTo>
                    <a:pt x="23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4" name="任意多边形 1073742863"/>
            <p:cNvSpPr/>
            <p:nvPr/>
          </p:nvSpPr>
          <p:spPr>
            <a:xfrm>
              <a:off x="16381" y="2131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4"/>
                  </a:lnTo>
                  <a:lnTo>
                    <a:pt x="249" y="51"/>
                  </a:lnTo>
                  <a:lnTo>
                    <a:pt x="188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1" y="249"/>
                  </a:lnTo>
                  <a:lnTo>
                    <a:pt x="23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3" y="607"/>
                  </a:lnTo>
                  <a:lnTo>
                    <a:pt x="51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8" y="833"/>
                  </a:lnTo>
                  <a:lnTo>
                    <a:pt x="249" y="871"/>
                  </a:lnTo>
                  <a:lnTo>
                    <a:pt x="315" y="899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5" y="916"/>
                  </a:lnTo>
                  <a:lnTo>
                    <a:pt x="606" y="899"/>
                  </a:lnTo>
                  <a:lnTo>
                    <a:pt x="673" y="871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0" y="673"/>
                  </a:lnTo>
                  <a:lnTo>
                    <a:pt x="898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8" y="315"/>
                  </a:lnTo>
                  <a:lnTo>
                    <a:pt x="870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1"/>
                  </a:lnTo>
                  <a:lnTo>
                    <a:pt x="606" y="24"/>
                  </a:lnTo>
                  <a:lnTo>
                    <a:pt x="535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000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5" name="任意多边形 1073742864"/>
            <p:cNvSpPr/>
            <p:nvPr/>
          </p:nvSpPr>
          <p:spPr>
            <a:xfrm>
              <a:off x="16381" y="2131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8" y="89"/>
                  </a:lnTo>
                  <a:lnTo>
                    <a:pt x="249" y="51"/>
                  </a:lnTo>
                  <a:lnTo>
                    <a:pt x="315" y="24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5" y="6"/>
                  </a:lnTo>
                  <a:lnTo>
                    <a:pt x="606" y="24"/>
                  </a:lnTo>
                  <a:lnTo>
                    <a:pt x="673" y="51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0" y="249"/>
                  </a:lnTo>
                  <a:lnTo>
                    <a:pt x="898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8" y="607"/>
                  </a:lnTo>
                  <a:lnTo>
                    <a:pt x="870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1"/>
                  </a:lnTo>
                  <a:lnTo>
                    <a:pt x="606" y="899"/>
                  </a:lnTo>
                  <a:lnTo>
                    <a:pt x="535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9"/>
                  </a:lnTo>
                  <a:lnTo>
                    <a:pt x="249" y="871"/>
                  </a:lnTo>
                  <a:lnTo>
                    <a:pt x="188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1" y="673"/>
                  </a:lnTo>
                  <a:lnTo>
                    <a:pt x="23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6" name="任意多边形 1073742865"/>
            <p:cNvSpPr/>
            <p:nvPr/>
          </p:nvSpPr>
          <p:spPr>
            <a:xfrm>
              <a:off x="17083" y="7690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4"/>
                  </a:lnTo>
                  <a:lnTo>
                    <a:pt x="249" y="52"/>
                  </a:lnTo>
                  <a:lnTo>
                    <a:pt x="189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2" y="249"/>
                  </a:lnTo>
                  <a:lnTo>
                    <a:pt x="24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4" y="607"/>
                  </a:lnTo>
                  <a:lnTo>
                    <a:pt x="52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9" y="833"/>
                  </a:lnTo>
                  <a:lnTo>
                    <a:pt x="249" y="871"/>
                  </a:lnTo>
                  <a:lnTo>
                    <a:pt x="315" y="899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6" y="916"/>
                  </a:lnTo>
                  <a:lnTo>
                    <a:pt x="607" y="899"/>
                  </a:lnTo>
                  <a:lnTo>
                    <a:pt x="673" y="871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1" y="673"/>
                  </a:lnTo>
                  <a:lnTo>
                    <a:pt x="899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9" y="315"/>
                  </a:lnTo>
                  <a:lnTo>
                    <a:pt x="871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2"/>
                  </a:lnTo>
                  <a:lnTo>
                    <a:pt x="607" y="24"/>
                  </a:lnTo>
                  <a:lnTo>
                    <a:pt x="536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4472C4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7" name="任意多边形 1073742866"/>
            <p:cNvSpPr/>
            <p:nvPr/>
          </p:nvSpPr>
          <p:spPr>
            <a:xfrm>
              <a:off x="17083" y="7690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4" y="315"/>
                  </a:lnTo>
                  <a:lnTo>
                    <a:pt x="52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9" y="89"/>
                  </a:lnTo>
                  <a:lnTo>
                    <a:pt x="249" y="52"/>
                  </a:lnTo>
                  <a:lnTo>
                    <a:pt x="315" y="24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6" y="6"/>
                  </a:lnTo>
                  <a:lnTo>
                    <a:pt x="607" y="24"/>
                  </a:lnTo>
                  <a:lnTo>
                    <a:pt x="673" y="52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1" y="249"/>
                  </a:lnTo>
                  <a:lnTo>
                    <a:pt x="899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9" y="607"/>
                  </a:lnTo>
                  <a:lnTo>
                    <a:pt x="871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1"/>
                  </a:lnTo>
                  <a:lnTo>
                    <a:pt x="607" y="899"/>
                  </a:lnTo>
                  <a:lnTo>
                    <a:pt x="536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9"/>
                  </a:lnTo>
                  <a:lnTo>
                    <a:pt x="249" y="871"/>
                  </a:lnTo>
                  <a:lnTo>
                    <a:pt x="189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2" y="673"/>
                  </a:lnTo>
                  <a:lnTo>
                    <a:pt x="24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68" name="直接连接符 1073742867"/>
            <p:cNvSpPr/>
            <p:nvPr/>
          </p:nvSpPr>
          <p:spPr>
            <a:xfrm flipV="1">
              <a:off x="9627" y="6538"/>
              <a:ext cx="1210" cy="6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9" name="直接连接符 1073742868"/>
            <p:cNvSpPr/>
            <p:nvPr/>
          </p:nvSpPr>
          <p:spPr>
            <a:xfrm>
              <a:off x="9627" y="7853"/>
              <a:ext cx="1671" cy="59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0" name="直接连接符 1073742869"/>
            <p:cNvSpPr/>
            <p:nvPr/>
          </p:nvSpPr>
          <p:spPr>
            <a:xfrm>
              <a:off x="11624" y="6864"/>
              <a:ext cx="135" cy="112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1" name="直接连接符 1073742870"/>
            <p:cNvSpPr/>
            <p:nvPr/>
          </p:nvSpPr>
          <p:spPr>
            <a:xfrm flipV="1">
              <a:off x="11624" y="4481"/>
              <a:ext cx="2508" cy="1731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2" name="直接连接符 1073742871"/>
            <p:cNvSpPr/>
            <p:nvPr/>
          </p:nvSpPr>
          <p:spPr>
            <a:xfrm flipH="1">
              <a:off x="14784" y="3053"/>
              <a:ext cx="2059" cy="77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3" name="直接连接符 1073742872"/>
            <p:cNvSpPr/>
            <p:nvPr/>
          </p:nvSpPr>
          <p:spPr>
            <a:xfrm flipH="1" flipV="1">
              <a:off x="14784" y="4481"/>
              <a:ext cx="2466" cy="1400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4" name="直接连接符 1073742873"/>
            <p:cNvSpPr/>
            <p:nvPr/>
          </p:nvSpPr>
          <p:spPr>
            <a:xfrm>
              <a:off x="18037" y="6207"/>
              <a:ext cx="1163" cy="1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5" name="直接连接符 1073742874"/>
            <p:cNvSpPr/>
            <p:nvPr/>
          </p:nvSpPr>
          <p:spPr>
            <a:xfrm flipH="1">
              <a:off x="17544" y="6668"/>
              <a:ext cx="32" cy="102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6" name="直接连接符 1073742875"/>
            <p:cNvSpPr/>
            <p:nvPr/>
          </p:nvSpPr>
          <p:spPr>
            <a:xfrm flipH="1" flipV="1">
              <a:off x="17870" y="8477"/>
              <a:ext cx="1330" cy="29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7" name="直接连接符 1073742876"/>
            <p:cNvSpPr/>
            <p:nvPr/>
          </p:nvSpPr>
          <p:spPr>
            <a:xfrm flipH="1">
              <a:off x="12220" y="8151"/>
              <a:ext cx="4863" cy="29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78" name="任意多边形 1073742877"/>
            <p:cNvSpPr/>
            <p:nvPr/>
          </p:nvSpPr>
          <p:spPr>
            <a:xfrm>
              <a:off x="13535" y="68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3"/>
                  </a:lnTo>
                  <a:lnTo>
                    <a:pt x="249" y="51"/>
                  </a:lnTo>
                  <a:lnTo>
                    <a:pt x="188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1" y="249"/>
                  </a:lnTo>
                  <a:lnTo>
                    <a:pt x="23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3" y="607"/>
                  </a:lnTo>
                  <a:lnTo>
                    <a:pt x="51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8" y="833"/>
                  </a:lnTo>
                  <a:lnTo>
                    <a:pt x="249" y="870"/>
                  </a:lnTo>
                  <a:lnTo>
                    <a:pt x="315" y="898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5" y="916"/>
                  </a:lnTo>
                  <a:lnTo>
                    <a:pt x="606" y="898"/>
                  </a:lnTo>
                  <a:lnTo>
                    <a:pt x="672" y="870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0" y="673"/>
                  </a:lnTo>
                  <a:lnTo>
                    <a:pt x="898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8" y="315"/>
                  </a:lnTo>
                  <a:lnTo>
                    <a:pt x="870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2" y="51"/>
                  </a:lnTo>
                  <a:lnTo>
                    <a:pt x="606" y="23"/>
                  </a:lnTo>
                  <a:lnTo>
                    <a:pt x="535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000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79" name="任意多边形 1073742878"/>
            <p:cNvSpPr/>
            <p:nvPr/>
          </p:nvSpPr>
          <p:spPr>
            <a:xfrm>
              <a:off x="13535" y="686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8" y="89"/>
                  </a:lnTo>
                  <a:lnTo>
                    <a:pt x="249" y="51"/>
                  </a:lnTo>
                  <a:lnTo>
                    <a:pt x="315" y="23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5" y="6"/>
                  </a:lnTo>
                  <a:lnTo>
                    <a:pt x="606" y="23"/>
                  </a:lnTo>
                  <a:lnTo>
                    <a:pt x="672" y="51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0" y="249"/>
                  </a:lnTo>
                  <a:lnTo>
                    <a:pt x="898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8" y="607"/>
                  </a:lnTo>
                  <a:lnTo>
                    <a:pt x="870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2" y="870"/>
                  </a:lnTo>
                  <a:lnTo>
                    <a:pt x="606" y="898"/>
                  </a:lnTo>
                  <a:lnTo>
                    <a:pt x="535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8"/>
                  </a:lnTo>
                  <a:lnTo>
                    <a:pt x="249" y="870"/>
                  </a:lnTo>
                  <a:lnTo>
                    <a:pt x="188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1" y="673"/>
                  </a:lnTo>
                  <a:lnTo>
                    <a:pt x="23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80" name="任意多边形 1073742879"/>
            <p:cNvSpPr/>
            <p:nvPr/>
          </p:nvSpPr>
          <p:spPr>
            <a:xfrm>
              <a:off x="11528" y="2615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461" y="0"/>
                  </a:moveTo>
                  <a:lnTo>
                    <a:pt x="386" y="6"/>
                  </a:lnTo>
                  <a:lnTo>
                    <a:pt x="315" y="24"/>
                  </a:lnTo>
                  <a:lnTo>
                    <a:pt x="249" y="52"/>
                  </a:lnTo>
                  <a:lnTo>
                    <a:pt x="188" y="89"/>
                  </a:lnTo>
                  <a:lnTo>
                    <a:pt x="135" y="135"/>
                  </a:lnTo>
                  <a:lnTo>
                    <a:pt x="89" y="189"/>
                  </a:lnTo>
                  <a:lnTo>
                    <a:pt x="51" y="249"/>
                  </a:lnTo>
                  <a:lnTo>
                    <a:pt x="23" y="315"/>
                  </a:lnTo>
                  <a:lnTo>
                    <a:pt x="6" y="386"/>
                  </a:lnTo>
                  <a:lnTo>
                    <a:pt x="0" y="461"/>
                  </a:lnTo>
                  <a:lnTo>
                    <a:pt x="6" y="536"/>
                  </a:lnTo>
                  <a:lnTo>
                    <a:pt x="23" y="607"/>
                  </a:lnTo>
                  <a:lnTo>
                    <a:pt x="51" y="673"/>
                  </a:lnTo>
                  <a:lnTo>
                    <a:pt x="89" y="733"/>
                  </a:lnTo>
                  <a:lnTo>
                    <a:pt x="135" y="787"/>
                  </a:lnTo>
                  <a:lnTo>
                    <a:pt x="188" y="833"/>
                  </a:lnTo>
                  <a:lnTo>
                    <a:pt x="249" y="871"/>
                  </a:lnTo>
                  <a:lnTo>
                    <a:pt x="315" y="899"/>
                  </a:lnTo>
                  <a:lnTo>
                    <a:pt x="386" y="916"/>
                  </a:lnTo>
                  <a:lnTo>
                    <a:pt x="461" y="922"/>
                  </a:lnTo>
                  <a:lnTo>
                    <a:pt x="535" y="916"/>
                  </a:lnTo>
                  <a:lnTo>
                    <a:pt x="606" y="899"/>
                  </a:lnTo>
                  <a:lnTo>
                    <a:pt x="673" y="871"/>
                  </a:lnTo>
                  <a:lnTo>
                    <a:pt x="733" y="833"/>
                  </a:lnTo>
                  <a:lnTo>
                    <a:pt x="787" y="787"/>
                  </a:lnTo>
                  <a:lnTo>
                    <a:pt x="833" y="733"/>
                  </a:lnTo>
                  <a:lnTo>
                    <a:pt x="870" y="673"/>
                  </a:lnTo>
                  <a:lnTo>
                    <a:pt x="898" y="607"/>
                  </a:lnTo>
                  <a:lnTo>
                    <a:pt x="916" y="536"/>
                  </a:lnTo>
                  <a:lnTo>
                    <a:pt x="922" y="461"/>
                  </a:lnTo>
                  <a:lnTo>
                    <a:pt x="916" y="386"/>
                  </a:lnTo>
                  <a:lnTo>
                    <a:pt x="898" y="315"/>
                  </a:lnTo>
                  <a:lnTo>
                    <a:pt x="870" y="249"/>
                  </a:lnTo>
                  <a:lnTo>
                    <a:pt x="833" y="189"/>
                  </a:lnTo>
                  <a:lnTo>
                    <a:pt x="787" y="135"/>
                  </a:lnTo>
                  <a:lnTo>
                    <a:pt x="733" y="89"/>
                  </a:lnTo>
                  <a:lnTo>
                    <a:pt x="673" y="52"/>
                  </a:lnTo>
                  <a:lnTo>
                    <a:pt x="606" y="24"/>
                  </a:lnTo>
                  <a:lnTo>
                    <a:pt x="535" y="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FFC000">
                <a:alpha val="502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81" name="任意多边形 1073742880"/>
            <p:cNvSpPr/>
            <p:nvPr/>
          </p:nvSpPr>
          <p:spPr>
            <a:xfrm>
              <a:off x="11528" y="2615"/>
              <a:ext cx="923" cy="923"/>
            </a:xfrm>
            <a:custGeom>
              <a:avLst/>
              <a:gdLst/>
              <a:ahLst/>
              <a:cxnLst/>
              <a:pathLst>
                <a:path w="923" h="923">
                  <a:moveTo>
                    <a:pt x="0" y="461"/>
                  </a:moveTo>
                  <a:lnTo>
                    <a:pt x="6" y="386"/>
                  </a:lnTo>
                  <a:lnTo>
                    <a:pt x="23" y="315"/>
                  </a:lnTo>
                  <a:lnTo>
                    <a:pt x="51" y="249"/>
                  </a:lnTo>
                  <a:lnTo>
                    <a:pt x="89" y="189"/>
                  </a:lnTo>
                  <a:lnTo>
                    <a:pt x="135" y="135"/>
                  </a:lnTo>
                  <a:lnTo>
                    <a:pt x="188" y="89"/>
                  </a:lnTo>
                  <a:lnTo>
                    <a:pt x="249" y="52"/>
                  </a:lnTo>
                  <a:lnTo>
                    <a:pt x="315" y="24"/>
                  </a:lnTo>
                  <a:lnTo>
                    <a:pt x="386" y="6"/>
                  </a:lnTo>
                  <a:lnTo>
                    <a:pt x="461" y="0"/>
                  </a:lnTo>
                  <a:lnTo>
                    <a:pt x="535" y="6"/>
                  </a:lnTo>
                  <a:lnTo>
                    <a:pt x="606" y="24"/>
                  </a:lnTo>
                  <a:lnTo>
                    <a:pt x="673" y="52"/>
                  </a:lnTo>
                  <a:lnTo>
                    <a:pt x="733" y="89"/>
                  </a:lnTo>
                  <a:lnTo>
                    <a:pt x="787" y="135"/>
                  </a:lnTo>
                  <a:lnTo>
                    <a:pt x="833" y="189"/>
                  </a:lnTo>
                  <a:lnTo>
                    <a:pt x="870" y="249"/>
                  </a:lnTo>
                  <a:lnTo>
                    <a:pt x="898" y="315"/>
                  </a:lnTo>
                  <a:lnTo>
                    <a:pt x="916" y="386"/>
                  </a:lnTo>
                  <a:lnTo>
                    <a:pt x="922" y="461"/>
                  </a:lnTo>
                  <a:lnTo>
                    <a:pt x="916" y="536"/>
                  </a:lnTo>
                  <a:lnTo>
                    <a:pt x="898" y="607"/>
                  </a:lnTo>
                  <a:lnTo>
                    <a:pt x="870" y="673"/>
                  </a:lnTo>
                  <a:lnTo>
                    <a:pt x="833" y="733"/>
                  </a:lnTo>
                  <a:lnTo>
                    <a:pt x="787" y="787"/>
                  </a:lnTo>
                  <a:lnTo>
                    <a:pt x="733" y="833"/>
                  </a:lnTo>
                  <a:lnTo>
                    <a:pt x="673" y="871"/>
                  </a:lnTo>
                  <a:lnTo>
                    <a:pt x="606" y="899"/>
                  </a:lnTo>
                  <a:lnTo>
                    <a:pt x="535" y="916"/>
                  </a:lnTo>
                  <a:lnTo>
                    <a:pt x="461" y="922"/>
                  </a:lnTo>
                  <a:lnTo>
                    <a:pt x="386" y="916"/>
                  </a:lnTo>
                  <a:lnTo>
                    <a:pt x="315" y="899"/>
                  </a:lnTo>
                  <a:lnTo>
                    <a:pt x="249" y="871"/>
                  </a:lnTo>
                  <a:lnTo>
                    <a:pt x="188" y="833"/>
                  </a:lnTo>
                  <a:lnTo>
                    <a:pt x="135" y="787"/>
                  </a:lnTo>
                  <a:lnTo>
                    <a:pt x="89" y="733"/>
                  </a:lnTo>
                  <a:lnTo>
                    <a:pt x="51" y="673"/>
                  </a:lnTo>
                  <a:lnTo>
                    <a:pt x="23" y="607"/>
                  </a:lnTo>
                  <a:lnTo>
                    <a:pt x="6" y="536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12700" cap="flat" cmpd="sng">
              <a:solidFill>
                <a:srgbClr val="2F528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882" name="直接连接符 1073742881"/>
            <p:cNvSpPr/>
            <p:nvPr/>
          </p:nvSpPr>
          <p:spPr>
            <a:xfrm flipH="1" flipV="1">
              <a:off x="12316" y="3402"/>
              <a:ext cx="1816" cy="42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3" name="直接连接符 1073742882"/>
            <p:cNvSpPr/>
            <p:nvPr/>
          </p:nvSpPr>
          <p:spPr>
            <a:xfrm flipH="1" flipV="1">
              <a:off x="13997" y="1609"/>
              <a:ext cx="461" cy="208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84" name="直接连接符 1073742883"/>
            <p:cNvSpPr/>
            <p:nvPr/>
          </p:nvSpPr>
          <p:spPr>
            <a:xfrm flipH="1" flipV="1">
              <a:off x="14458" y="1148"/>
              <a:ext cx="2059" cy="11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0" name="文本框 99"/>
          <p:cNvSpPr txBox="1"/>
          <p:nvPr/>
        </p:nvSpPr>
        <p:spPr>
          <a:xfrm>
            <a:off x="335280" y="1765300"/>
            <a:ext cx="660908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4800" b="0" i="1">
                <a:latin typeface="Calibri Light" panose="020F0302020204030204" charset="0"/>
                <a:cs typeface="Calibri" panose="020F0502020204030204" charset="0"/>
              </a:rPr>
              <a:t>Prioritized </a:t>
            </a:r>
            <a:r>
              <a:rPr lang="en-US" sz="4800" b="0">
                <a:latin typeface="Calibri Light" panose="020F0302020204030204" charset="0"/>
                <a:cs typeface="Calibri" panose="020F0502020204030204" charset="0"/>
              </a:rPr>
              <a:t>Restreaming Algorithms for Balanced Graph Partitioning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Social Hash</a:t>
            </a:r>
            <a:r>
              <a:t>划分算法</a:t>
            </a:r>
            <a:r>
              <a:rPr lang="en-US" altLang="zh-CN"/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92506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/>
              <a:t>SHP</a:t>
            </a:r>
            <a:r>
              <a:rPr lang="zh-CN" altLang="en-US" sz="2800"/>
              <a:t>算法也是从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图的初始划分</a:t>
            </a:r>
            <a:r>
              <a:rPr lang="zh-CN" altLang="en-US" sz="2800"/>
              <a:t>开始</a:t>
            </a:r>
            <a:r>
              <a:rPr lang="en-US" altLang="zh-CN" sz="2800"/>
              <a:t>, </a:t>
            </a:r>
            <a:r>
              <a:rPr lang="zh-CN" altLang="en-US" sz="2800"/>
              <a:t>依靠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迭代</a:t>
            </a:r>
            <a:r>
              <a:rPr lang="zh-CN" altLang="en-US" sz="2800">
                <a:sym typeface="+mn-ea"/>
              </a:rPr>
              <a:t>来优化图划分的效果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3120" y="2046605"/>
            <a:ext cx="8246745" cy="2265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Social Hash</a:t>
            </a:r>
            <a:r>
              <a:t>划分算法</a:t>
            </a:r>
            <a:r>
              <a:rPr lang="en-US" altLang="zh-CN"/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96367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在每轮迭代过程中</a:t>
            </a:r>
            <a:r>
              <a:rPr lang="en-US" altLang="zh-CN" sz="2800"/>
              <a:t>, </a:t>
            </a:r>
            <a:r>
              <a:rPr lang="zh-CN" altLang="en-US" sz="2800">
                <a:solidFill>
                  <a:srgbClr val="FF0000"/>
                </a:solidFill>
              </a:rPr>
              <a:t>所有节点</a:t>
            </a:r>
            <a:r>
              <a:rPr lang="zh-CN" altLang="en-US" sz="2800"/>
              <a:t>都需要参与移动</a:t>
            </a:r>
            <a:r>
              <a:rPr lang="en-US" altLang="zh-CN" sz="2800"/>
              <a:t>, </a:t>
            </a:r>
            <a:r>
              <a:rPr lang="zh-CN" altLang="en-US" sz="2800"/>
              <a:t>以最大化单轮移动增益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0110" y="1689100"/>
            <a:ext cx="8089265" cy="244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2109470"/>
            <a:ext cx="8984615" cy="100457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Social Hash</a:t>
            </a:r>
            <a:r>
              <a:rPr>
                <a:sym typeface="+mn-ea"/>
              </a:rPr>
              <a:t>划分算法</a:t>
            </a:r>
            <a:r>
              <a:rPr lang="en-US" altLang="zh-CN">
                <a:sym typeface="+mn-ea"/>
              </a:rPr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77620" y="5037455"/>
            <a:ext cx="9636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所有待移动节点按照</a:t>
            </a:r>
            <a:r>
              <a:rPr lang="zh-CN" altLang="en-US" sz="2800">
                <a:solidFill>
                  <a:srgbClr val="FF0000"/>
                </a:solidFill>
              </a:rPr>
              <a:t>增益降序</a:t>
            </a:r>
            <a:r>
              <a:rPr lang="zh-CN" altLang="en-US" sz="2800"/>
              <a:t>的排列顺序进行移动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2574925" y="3495040"/>
            <a:ext cx="2430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/>
              <a:t>在其他分区中可能获得的最大增益</a:t>
            </a:r>
            <a:endParaRPr lang="zh-CN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3500755" y="3079750"/>
            <a:ext cx="254000" cy="4356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Social Hash</a:t>
            </a:r>
            <a:r>
              <a:t>划分算法</a:t>
            </a:r>
            <a:r>
              <a:rPr lang="en-US" altLang="zh-CN"/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92919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为了保证划分的</a:t>
            </a:r>
            <a:r>
              <a:rPr lang="zh-CN" sz="2800">
                <a:solidFill>
                  <a:srgbClr val="FF0000"/>
                </a:solidFill>
              </a:rPr>
              <a:t>平衡性</a:t>
            </a:r>
            <a:r>
              <a:rPr lang="en-US" altLang="zh-CN" sz="2800">
                <a:solidFill>
                  <a:schemeClr val="tx1"/>
                </a:solidFill>
              </a:rPr>
              <a:t>, SHP</a:t>
            </a:r>
            <a:r>
              <a:rPr lang="zh-CN" altLang="en-US" sz="2800">
                <a:solidFill>
                  <a:schemeClr val="tx1"/>
                </a:solidFill>
              </a:rPr>
              <a:t>算法要求不同分区的节点按照</a:t>
            </a:r>
            <a:r>
              <a:rPr lang="zh-CN" altLang="en-US" sz="2800">
                <a:solidFill>
                  <a:srgbClr val="FF0000"/>
                </a:solidFill>
              </a:rPr>
              <a:t>两两配对交换</a:t>
            </a:r>
            <a:r>
              <a:rPr lang="zh-CN" altLang="en-US" sz="2800">
                <a:solidFill>
                  <a:schemeClr val="tx1"/>
                </a:solidFill>
              </a:rPr>
              <a:t>的形式进行移动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1484630"/>
            <a:ext cx="7830185" cy="2712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Social Hash</a:t>
            </a:r>
            <a:r>
              <a:t>划分算法</a:t>
            </a:r>
            <a:r>
              <a:rPr lang="en-US" altLang="zh-CN"/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92919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为了保证划分的</a:t>
            </a:r>
            <a:r>
              <a:rPr lang="zh-CN" sz="2800">
                <a:solidFill>
                  <a:srgbClr val="FF0000"/>
                </a:solidFill>
              </a:rPr>
              <a:t>平衡性</a:t>
            </a:r>
            <a:r>
              <a:rPr lang="en-US" altLang="zh-CN" sz="2800">
                <a:solidFill>
                  <a:schemeClr val="tx1"/>
                </a:solidFill>
              </a:rPr>
              <a:t>, SHP</a:t>
            </a:r>
            <a:r>
              <a:rPr lang="zh-CN" altLang="en-US" sz="2800">
                <a:solidFill>
                  <a:schemeClr val="tx1"/>
                </a:solidFill>
              </a:rPr>
              <a:t>算法要求不同分区的节点按照</a:t>
            </a:r>
            <a:r>
              <a:rPr lang="zh-CN" altLang="en-US" sz="2800">
                <a:solidFill>
                  <a:srgbClr val="FF0000"/>
                </a:solidFill>
              </a:rPr>
              <a:t>两两配对交换</a:t>
            </a:r>
            <a:r>
              <a:rPr lang="zh-CN" altLang="en-US" sz="2800">
                <a:solidFill>
                  <a:schemeClr val="tx1"/>
                </a:solidFill>
              </a:rPr>
              <a:t>的形式进行移动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390" y="1656080"/>
            <a:ext cx="7867650" cy="24142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Social Hash</a:t>
            </a:r>
            <a:r>
              <a:t>划分算法</a:t>
            </a:r>
            <a:r>
              <a:rPr lang="en-US" altLang="zh-CN"/>
              <a:t>(SHP)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929195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为了保证划分的</a:t>
            </a:r>
            <a:r>
              <a:rPr lang="zh-CN" sz="2800">
                <a:solidFill>
                  <a:srgbClr val="FF0000"/>
                </a:solidFill>
              </a:rPr>
              <a:t>平衡性</a:t>
            </a:r>
            <a:r>
              <a:rPr lang="en-US" altLang="zh-CN" sz="2800">
                <a:solidFill>
                  <a:schemeClr val="tx1"/>
                </a:solidFill>
              </a:rPr>
              <a:t>, SHP</a:t>
            </a:r>
            <a:r>
              <a:rPr lang="zh-CN" altLang="en-US" sz="2800">
                <a:solidFill>
                  <a:schemeClr val="tx1"/>
                </a:solidFill>
              </a:rPr>
              <a:t>算法要求不同分区的节点按照</a:t>
            </a:r>
            <a:r>
              <a:rPr lang="zh-CN" altLang="en-US" sz="2800">
                <a:solidFill>
                  <a:srgbClr val="FF0000"/>
                </a:solidFill>
              </a:rPr>
              <a:t>两两配对交换</a:t>
            </a:r>
            <a:r>
              <a:rPr lang="zh-CN" altLang="en-US" sz="2800">
                <a:solidFill>
                  <a:schemeClr val="tx1"/>
                </a:solidFill>
              </a:rPr>
              <a:t>的形式进行移动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395" y="2122170"/>
            <a:ext cx="7823200" cy="1950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t>流式确定性贪心算法</a:t>
            </a:r>
            <a:r>
              <a:rPr lang="en-US" altLang="zh-CN"/>
              <a:t>(ReLDG)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376680" y="4995545"/>
            <a:ext cx="89471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/>
              <a:t>ReLDG</a:t>
            </a:r>
            <a:r>
              <a:rPr lang="zh-CN" altLang="en-US" sz="2800"/>
              <a:t>算法每轮迭代中以</a:t>
            </a:r>
            <a:r>
              <a:rPr lang="zh-CN" altLang="en-US" sz="2800">
                <a:solidFill>
                  <a:srgbClr val="FF0000"/>
                </a:solidFill>
              </a:rPr>
              <a:t>节点流</a:t>
            </a:r>
            <a:r>
              <a:rPr lang="zh-CN" altLang="en-US" sz="2800"/>
              <a:t>的形式进行节点分配</a:t>
            </a:r>
            <a:r>
              <a:rPr lang="en-US" altLang="zh-CN" sz="2800"/>
              <a:t>, </a:t>
            </a:r>
            <a:r>
              <a:rPr lang="zh-CN" altLang="en-US" sz="2800"/>
              <a:t>因此无需对图进行初始划分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" y="1774825"/>
            <a:ext cx="5465445" cy="791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870" y="2720975"/>
            <a:ext cx="6593205" cy="1705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348230" y="4977765"/>
            <a:ext cx="7496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按照</a:t>
            </a:r>
            <a:r>
              <a:rPr lang="zh-CN" altLang="en-US" sz="2800">
                <a:solidFill>
                  <a:srgbClr val="FF0000"/>
                </a:solidFill>
              </a:rPr>
              <a:t>特定策略</a:t>
            </a:r>
            <a:r>
              <a:rPr lang="zh-CN" altLang="en-US" sz="2800">
                <a:solidFill>
                  <a:schemeClr val="tx1"/>
                </a:solidFill>
              </a:rPr>
              <a:t>依次将流中节点</a:t>
            </a:r>
            <a:r>
              <a:rPr lang="zh-CN" altLang="en-US" sz="2800"/>
              <a:t>分配到最佳分区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430" y="2738755"/>
            <a:ext cx="6546850" cy="1729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7345"/>
            <a:ext cx="7519035" cy="100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2350" y="2698115"/>
            <a:ext cx="6569710" cy="1690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59025"/>
            <a:ext cx="3255010" cy="2146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565" y="1998345"/>
            <a:ext cx="2267585" cy="316230"/>
          </a:xfrm>
          <a:prstGeom prst="rect">
            <a:avLst/>
          </a:prstGeom>
        </p:spPr>
      </p:pic>
      <p:sp>
        <p:nvSpPr>
          <p:cNvPr id="12" name="任意多边形 11"/>
          <p:cNvSpPr/>
          <p:nvPr/>
        </p:nvSpPr>
        <p:spPr>
          <a:xfrm>
            <a:off x="3788410" y="1875790"/>
            <a:ext cx="6400800" cy="822960"/>
          </a:xfrm>
          <a:custGeom>
            <a:avLst/>
            <a:gdLst>
              <a:gd name="connisteX0" fmla="*/ 0 w 6259195"/>
              <a:gd name="connsiteY0" fmla="*/ 242339 h 768119"/>
              <a:gd name="connisteX1" fmla="*/ 4644390 w 6259195"/>
              <a:gd name="connsiteY1" fmla="*/ 24534 h 768119"/>
              <a:gd name="connisteX2" fmla="*/ 6259195 w 6259195"/>
              <a:gd name="connsiteY2" fmla="*/ 768119 h 768119"/>
              <a:gd name="connisteX3" fmla="*/ 7075170 w 6259195"/>
              <a:gd name="connsiteY3" fmla="*/ 460144 h 76811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259195" h="768120">
                <a:moveTo>
                  <a:pt x="0" y="242340"/>
                </a:moveTo>
                <a:cubicBezTo>
                  <a:pt x="896620" y="183920"/>
                  <a:pt x="3392805" y="-80875"/>
                  <a:pt x="4644390" y="24535"/>
                </a:cubicBezTo>
                <a:cubicBezTo>
                  <a:pt x="5895975" y="129945"/>
                  <a:pt x="5772785" y="681125"/>
                  <a:pt x="6259195" y="768120"/>
                </a:cubicBezTo>
              </a:path>
            </a:pathLst>
          </a:custGeom>
          <a:noFill/>
          <a:ln w="19050">
            <a:solidFill>
              <a:srgbClr val="92D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48230" y="4977765"/>
            <a:ext cx="7496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按照</a:t>
            </a:r>
            <a:r>
              <a:rPr lang="zh-CN" altLang="en-US" sz="2800">
                <a:solidFill>
                  <a:srgbClr val="FF0000"/>
                </a:solidFill>
              </a:rPr>
              <a:t>特定策略</a:t>
            </a:r>
            <a:r>
              <a:rPr lang="zh-CN" altLang="en-US" sz="2800">
                <a:solidFill>
                  <a:schemeClr val="tx1"/>
                </a:solidFill>
              </a:rPr>
              <a:t>依次将流中节点</a:t>
            </a:r>
            <a:r>
              <a:rPr lang="zh-CN" altLang="en-US" sz="2800"/>
              <a:t>分配到最佳分区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4425" y="2084070"/>
            <a:ext cx="7422515" cy="1965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77620" y="5037455"/>
            <a:ext cx="9636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/>
              <a:t>ReLDG</a:t>
            </a:r>
            <a:r>
              <a:rPr lang="zh-CN" altLang="en-US" sz="2800"/>
              <a:t>算法使用的分配策略可以归纳为如上形式</a:t>
            </a:r>
            <a:endParaRPr lang="zh-CN" altLang="en-US" sz="2800"/>
          </a:p>
        </p:txBody>
      </p:sp>
      <p:sp>
        <p:nvSpPr>
          <p:cNvPr id="10" name="椭圆 9"/>
          <p:cNvSpPr/>
          <p:nvPr/>
        </p:nvSpPr>
        <p:spPr>
          <a:xfrm>
            <a:off x="4197985" y="2525395"/>
            <a:ext cx="2961005" cy="1244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80280" y="3900805"/>
            <a:ext cx="179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 altLang="en-US"/>
              <a:t>在分区</a:t>
            </a:r>
            <a:r>
              <a:rPr lang="en-US" altLang="zh-CN"/>
              <a:t>i</a:t>
            </a:r>
            <a:r>
              <a:rPr lang="zh-CN" altLang="en-US"/>
              <a:t>中的邻居数目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314565" y="2084070"/>
            <a:ext cx="2549525" cy="2131695"/>
          </a:xfrm>
          <a:prstGeom prst="ellipse">
            <a:avLst/>
          </a:prstGeom>
          <a:solidFill>
            <a:srgbClr val="CCFF99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94270" y="4304030"/>
            <a:ext cx="2190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乘法权重</a:t>
            </a:r>
            <a:r>
              <a:rPr lang="en-US" altLang="zh-CN"/>
              <a:t>, </a:t>
            </a:r>
            <a:r>
              <a:rPr lang="zh-CN" altLang="en-US"/>
              <a:t>与分区</a:t>
            </a:r>
            <a:r>
              <a:rPr lang="en-US" altLang="zh-CN"/>
              <a:t>i</a:t>
            </a:r>
            <a:r>
              <a:rPr lang="zh-CN" altLang="en-US"/>
              <a:t>的密度相关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问题描述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平衡图划分</a:t>
            </a:r>
            <a:endParaRPr lang="zh-CN" altLang="en-US"/>
          </a:p>
        </p:txBody>
      </p:sp>
      <p:grpSp>
        <p:nvGrpSpPr>
          <p:cNvPr id="1073742885" name="组合 1073742884"/>
          <p:cNvGrpSpPr/>
          <p:nvPr/>
        </p:nvGrpSpPr>
        <p:grpSpPr>
          <a:xfrm>
            <a:off x="1949450" y="2214245"/>
            <a:ext cx="3032760" cy="2178050"/>
            <a:chOff x="0" y="0"/>
            <a:chExt cx="4776" cy="3430"/>
          </a:xfrm>
        </p:grpSpPr>
        <p:pic>
          <p:nvPicPr>
            <p:cNvPr id="1073742886" name="图片 107374288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3" y="2892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87" name="图片 107374288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" y="2134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888" name="图片 107374288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0" y="2526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89" name="直接连接符 1073742888"/>
            <p:cNvSpPr/>
            <p:nvPr/>
          </p:nvSpPr>
          <p:spPr>
            <a:xfrm flipV="1">
              <a:off x="322" y="2328"/>
              <a:ext cx="479" cy="26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0" name="直接连接符 1073742889"/>
            <p:cNvSpPr/>
            <p:nvPr/>
          </p:nvSpPr>
          <p:spPr>
            <a:xfrm>
              <a:off x="322" y="2849"/>
              <a:ext cx="662" cy="2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91" name="直接连接符 1073742890"/>
            <p:cNvSpPr/>
            <p:nvPr/>
          </p:nvSpPr>
          <p:spPr>
            <a:xfrm>
              <a:off x="1113" y="2457"/>
              <a:ext cx="53" cy="4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892" name="图片 10737428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2" y="1191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3" name="直接连接符 1073742892"/>
            <p:cNvSpPr/>
            <p:nvPr/>
          </p:nvSpPr>
          <p:spPr>
            <a:xfrm flipV="1">
              <a:off x="1113" y="1513"/>
              <a:ext cx="993" cy="68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894" name="图片 10737428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" y="572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5" name="直接连接符 1073742894"/>
            <p:cNvSpPr/>
            <p:nvPr/>
          </p:nvSpPr>
          <p:spPr>
            <a:xfrm flipH="1">
              <a:off x="2364" y="947"/>
              <a:ext cx="816" cy="3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896" name="图片 107374289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7" y="2003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7" name="直接连接符 1073742896"/>
            <p:cNvSpPr/>
            <p:nvPr/>
          </p:nvSpPr>
          <p:spPr>
            <a:xfrm flipH="1" flipV="1">
              <a:off x="2364" y="1513"/>
              <a:ext cx="977" cy="55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898" name="图片 107374289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0" y="2097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99" name="直接连接符 1073742898"/>
            <p:cNvSpPr/>
            <p:nvPr/>
          </p:nvSpPr>
          <p:spPr>
            <a:xfrm>
              <a:off x="3653" y="2197"/>
              <a:ext cx="748" cy="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00" name="图片 107374289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4" y="2774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01" name="直接连接符 1073742900"/>
            <p:cNvSpPr/>
            <p:nvPr/>
          </p:nvSpPr>
          <p:spPr>
            <a:xfrm flipH="1">
              <a:off x="3458" y="2379"/>
              <a:ext cx="12" cy="40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02" name="图片 10737429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207" y="3044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03" name="直接连接符 1073742902"/>
            <p:cNvSpPr/>
            <p:nvPr/>
          </p:nvSpPr>
          <p:spPr>
            <a:xfrm>
              <a:off x="4556" y="2463"/>
              <a:ext cx="0" cy="655"/>
            </a:xfrm>
            <a:prstGeom prst="line">
              <a:avLst/>
            </a:prstGeom>
            <a:ln w="46664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4" name="直接连接符 1073742903"/>
            <p:cNvSpPr/>
            <p:nvPr/>
          </p:nvSpPr>
          <p:spPr>
            <a:xfrm flipH="1" flipV="1">
              <a:off x="3587" y="3096"/>
              <a:ext cx="631" cy="14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05" name="直接连接符 1073742904"/>
            <p:cNvSpPr/>
            <p:nvPr/>
          </p:nvSpPr>
          <p:spPr>
            <a:xfrm flipH="1">
              <a:off x="1349" y="2967"/>
              <a:ext cx="1926" cy="11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06" name="图片 107374290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4" y="763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07" name="直接连接符 1073742906"/>
            <p:cNvSpPr/>
            <p:nvPr/>
          </p:nvSpPr>
          <p:spPr>
            <a:xfrm flipH="1" flipV="1">
              <a:off x="1387" y="1086"/>
              <a:ext cx="719" cy="1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08" name="图片 107374290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9" y="0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09" name="直接连接符 1073742908"/>
            <p:cNvSpPr/>
            <p:nvPr/>
          </p:nvSpPr>
          <p:spPr>
            <a:xfrm flipH="1" flipV="1">
              <a:off x="2052" y="375"/>
              <a:ext cx="183" cy="82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10" name="直接连接符 1073742909"/>
            <p:cNvSpPr/>
            <p:nvPr/>
          </p:nvSpPr>
          <p:spPr>
            <a:xfrm flipH="1" flipV="1">
              <a:off x="2235" y="193"/>
              <a:ext cx="816" cy="44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73742911" name="组合 1073742910"/>
          <p:cNvGrpSpPr/>
          <p:nvPr/>
        </p:nvGrpSpPr>
        <p:grpSpPr>
          <a:xfrm>
            <a:off x="5530533" y="3371850"/>
            <a:ext cx="1130935" cy="114300"/>
            <a:chOff x="0" y="0"/>
            <a:chExt cx="1781" cy="180"/>
          </a:xfrm>
        </p:grpSpPr>
        <p:sp>
          <p:nvSpPr>
            <p:cNvPr id="1073742912" name="任意多边形 1073742911"/>
            <p:cNvSpPr/>
            <p:nvPr/>
          </p:nvSpPr>
          <p:spPr>
            <a:xfrm>
              <a:off x="0" y="0"/>
              <a:ext cx="1781" cy="180"/>
            </a:xfrm>
            <a:custGeom>
              <a:avLst/>
              <a:gdLst/>
              <a:ahLst/>
              <a:cxnLst/>
              <a:pathLst>
                <a:path w="1781" h="180">
                  <a:moveTo>
                    <a:pt x="1600" y="120"/>
                  </a:moveTo>
                  <a:lnTo>
                    <a:pt x="1600" y="180"/>
                  </a:lnTo>
                  <a:lnTo>
                    <a:pt x="1720" y="120"/>
                  </a:lnTo>
                  <a:lnTo>
                    <a:pt x="1600" y="120"/>
                  </a:lnTo>
                  <a:close/>
                  <a:moveTo>
                    <a:pt x="1600" y="60"/>
                  </a:moveTo>
                  <a:lnTo>
                    <a:pt x="1600" y="120"/>
                  </a:lnTo>
                  <a:lnTo>
                    <a:pt x="1630" y="120"/>
                  </a:lnTo>
                  <a:lnTo>
                    <a:pt x="1630" y="60"/>
                  </a:lnTo>
                  <a:lnTo>
                    <a:pt x="1600" y="60"/>
                  </a:lnTo>
                  <a:close/>
                  <a:moveTo>
                    <a:pt x="1600" y="0"/>
                  </a:moveTo>
                  <a:lnTo>
                    <a:pt x="1600" y="60"/>
                  </a:lnTo>
                  <a:lnTo>
                    <a:pt x="1630" y="60"/>
                  </a:lnTo>
                  <a:lnTo>
                    <a:pt x="1630" y="120"/>
                  </a:lnTo>
                  <a:lnTo>
                    <a:pt x="1720" y="120"/>
                  </a:lnTo>
                  <a:lnTo>
                    <a:pt x="1780" y="90"/>
                  </a:lnTo>
                  <a:lnTo>
                    <a:pt x="1600" y="0"/>
                  </a:lnTo>
                  <a:close/>
                  <a:moveTo>
                    <a:pt x="0" y="60"/>
                  </a:moveTo>
                  <a:lnTo>
                    <a:pt x="0" y="120"/>
                  </a:lnTo>
                  <a:lnTo>
                    <a:pt x="1600" y="120"/>
                  </a:lnTo>
                  <a:lnTo>
                    <a:pt x="160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73742913" name="组合 1073742912"/>
          <p:cNvGrpSpPr/>
          <p:nvPr/>
        </p:nvGrpSpPr>
        <p:grpSpPr>
          <a:xfrm>
            <a:off x="6874828" y="2112328"/>
            <a:ext cx="3477895" cy="2615565"/>
            <a:chOff x="0" y="0"/>
            <a:chExt cx="5477" cy="4119"/>
          </a:xfrm>
        </p:grpSpPr>
        <p:pic>
          <p:nvPicPr>
            <p:cNvPr id="1073742914" name="图片 10737429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088"/>
              <a:ext cx="1949" cy="1887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15" name="图片 10737429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0" y="1862"/>
              <a:ext cx="2367" cy="22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16" name="图片 10737429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0" y="0"/>
              <a:ext cx="2972" cy="219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17" name="图片 10737429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8" y="3190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18" name="图片 10737429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635" y="2395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19" name="图片 10737429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" y="2302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0" name="图片 107374291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5" y="2433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1" name="图片 107374292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4" y="2825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2" name="图片 107374292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87" y="1489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3" name="图片 10737429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31" y="870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4" name="图片 10737429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09" y="3072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25" name="图片 10737429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2" y="3343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26" name="直接连接符 1073742925"/>
            <p:cNvSpPr/>
            <p:nvPr/>
          </p:nvSpPr>
          <p:spPr>
            <a:xfrm flipV="1">
              <a:off x="566" y="2626"/>
              <a:ext cx="480" cy="26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7" name="直接连接符 1073742926"/>
            <p:cNvSpPr/>
            <p:nvPr/>
          </p:nvSpPr>
          <p:spPr>
            <a:xfrm>
              <a:off x="566" y="3147"/>
              <a:ext cx="662" cy="236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8" name="直接连接符 1073742927"/>
            <p:cNvSpPr/>
            <p:nvPr/>
          </p:nvSpPr>
          <p:spPr>
            <a:xfrm>
              <a:off x="1357" y="2755"/>
              <a:ext cx="54" cy="44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29" name="直接连接符 1073742928"/>
            <p:cNvSpPr/>
            <p:nvPr/>
          </p:nvSpPr>
          <p:spPr>
            <a:xfrm flipV="1">
              <a:off x="1357" y="1811"/>
              <a:ext cx="994" cy="686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0" name="直接连接符 1073742929"/>
            <p:cNvSpPr/>
            <p:nvPr/>
          </p:nvSpPr>
          <p:spPr>
            <a:xfrm flipH="1">
              <a:off x="2609" y="1246"/>
              <a:ext cx="815" cy="30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1" name="直接连接符 1073742930"/>
            <p:cNvSpPr/>
            <p:nvPr/>
          </p:nvSpPr>
          <p:spPr>
            <a:xfrm flipH="1" flipV="1">
              <a:off x="2609" y="1811"/>
              <a:ext cx="977" cy="555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2" name="直接连接符 1073742931"/>
            <p:cNvSpPr/>
            <p:nvPr/>
          </p:nvSpPr>
          <p:spPr>
            <a:xfrm>
              <a:off x="3897" y="2495"/>
              <a:ext cx="748" cy="9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3" name="直接连接符 1073742932"/>
            <p:cNvSpPr/>
            <p:nvPr/>
          </p:nvSpPr>
          <p:spPr>
            <a:xfrm flipH="1">
              <a:off x="3702" y="2678"/>
              <a:ext cx="13" cy="40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4" name="直接连接符 1073742933"/>
            <p:cNvSpPr/>
            <p:nvPr/>
          </p:nvSpPr>
          <p:spPr>
            <a:xfrm>
              <a:off x="4801" y="2761"/>
              <a:ext cx="0" cy="656"/>
            </a:xfrm>
            <a:prstGeom prst="line">
              <a:avLst/>
            </a:prstGeom>
            <a:ln w="46664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5" name="直接连接符 1073742934"/>
            <p:cNvSpPr/>
            <p:nvPr/>
          </p:nvSpPr>
          <p:spPr>
            <a:xfrm flipH="1" flipV="1">
              <a:off x="3831" y="3394"/>
              <a:ext cx="632" cy="14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36" name="直接连接符 1073742935"/>
            <p:cNvSpPr/>
            <p:nvPr/>
          </p:nvSpPr>
          <p:spPr>
            <a:xfrm flipH="1">
              <a:off x="1593" y="3265"/>
              <a:ext cx="1927" cy="118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73742937" name="图片 10737429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04" y="298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73742938" name="图片 107374293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09" y="1062"/>
              <a:ext cx="386" cy="3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939" name="直接连接符 1073742938"/>
            <p:cNvSpPr/>
            <p:nvPr/>
          </p:nvSpPr>
          <p:spPr>
            <a:xfrm flipH="1" flipV="1">
              <a:off x="1631" y="1384"/>
              <a:ext cx="720" cy="16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40" name="直接连接符 1073742939"/>
            <p:cNvSpPr/>
            <p:nvPr/>
          </p:nvSpPr>
          <p:spPr>
            <a:xfrm flipH="1" flipV="1">
              <a:off x="2297" y="674"/>
              <a:ext cx="183" cy="82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941" name="直接连接符 1073742940"/>
            <p:cNvSpPr/>
            <p:nvPr/>
          </p:nvSpPr>
          <p:spPr>
            <a:xfrm flipH="1" flipV="1">
              <a:off x="2480" y="491"/>
              <a:ext cx="815" cy="44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" name="文本框 9"/>
          <p:cNvSpPr txBox="1"/>
          <p:nvPr/>
        </p:nvSpPr>
        <p:spPr>
          <a:xfrm>
            <a:off x="2620645" y="5085715"/>
            <a:ext cx="695007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将给定的图划分为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大小大致相等</a:t>
            </a:r>
            <a:r>
              <a:rPr lang="zh-CN" altLang="en-US" sz="2800"/>
              <a:t>的节点集，同时</a:t>
            </a:r>
            <a:r>
              <a:rPr lang="zh-CN" altLang="en-US" sz="2800">
                <a:solidFill>
                  <a:schemeClr val="accent1">
                    <a:lumMod val="75000"/>
                  </a:schemeClr>
                </a:solidFill>
              </a:rPr>
              <a:t>最小化</a:t>
            </a:r>
            <a:r>
              <a:rPr lang="zh-CN" altLang="en-US" sz="2800"/>
              <a:t>切割边的数量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2340"/>
            <a:ext cx="6965950" cy="1315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7620" y="5037455"/>
            <a:ext cx="96367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毋庸置疑</a:t>
            </a:r>
            <a:r>
              <a:rPr lang="en-US" altLang="zh-CN" sz="2800"/>
              <a:t>, </a:t>
            </a:r>
            <a:r>
              <a:rPr lang="zh-CN" altLang="en-US" sz="2800">
                <a:solidFill>
                  <a:srgbClr val="FF0000"/>
                </a:solidFill>
              </a:rPr>
              <a:t>节点在流中的顺序</a:t>
            </a:r>
            <a:r>
              <a:rPr lang="zh-CN" altLang="en-US" sz="2800"/>
              <a:t>很大程度上会影响</a:t>
            </a:r>
            <a:r>
              <a:rPr lang="en-US" altLang="zh-CN" sz="2800"/>
              <a:t>ReLDG</a:t>
            </a:r>
            <a:r>
              <a:rPr lang="zh-CN" altLang="en-US" sz="2800"/>
              <a:t>算法的性能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2340"/>
            <a:ext cx="6965950" cy="1315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7245" y="5074285"/>
            <a:ext cx="105587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在现有的工作中</a:t>
            </a:r>
            <a:r>
              <a:rPr lang="en-US" altLang="zh-CN" sz="2800"/>
              <a:t>, </a:t>
            </a:r>
            <a:r>
              <a:rPr lang="zh-CN" altLang="en-US" sz="2800"/>
              <a:t>只有</a:t>
            </a:r>
            <a:r>
              <a:rPr lang="zh-CN" altLang="en-US" sz="2800">
                <a:solidFill>
                  <a:srgbClr val="FF0000"/>
                </a:solidFill>
              </a:rPr>
              <a:t>随机</a:t>
            </a:r>
            <a:r>
              <a:rPr lang="en-US" altLang="zh-CN" sz="2800"/>
              <a:t>, </a:t>
            </a:r>
            <a:r>
              <a:rPr lang="en-US" altLang="zh-CN" sz="2800">
                <a:solidFill>
                  <a:srgbClr val="FF0000"/>
                </a:solidFill>
              </a:rPr>
              <a:t>BFS/DFS(</a:t>
            </a:r>
            <a:r>
              <a:rPr lang="zh-CN" altLang="en-US" sz="2800">
                <a:solidFill>
                  <a:srgbClr val="FF0000"/>
                </a:solidFill>
              </a:rPr>
              <a:t>任意节点为根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顺序的相关工作</a:t>
            </a:r>
            <a:endParaRPr lang="zh-CN" altLang="en-US" sz="2800"/>
          </a:p>
        </p:txBody>
      </p:sp>
      <p:sp>
        <p:nvSpPr>
          <p:cNvPr id="3" name="标题 4"/>
          <p:cNvSpPr/>
          <p:nvPr/>
        </p:nvSpPr>
        <p:spPr>
          <a:xfrm>
            <a:off x="7425690" y="1484630"/>
            <a:ext cx="4766310" cy="15697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2600" b="1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algn="l">
              <a:lnSpc>
                <a:spcPct val="120000"/>
              </a:lnSpc>
              <a:buClrTx/>
              <a:buSzTx/>
              <a:buFontTx/>
            </a:pPr>
            <a:r>
              <a:rPr sz="2000"/>
              <a:t>现有工作:</a:t>
            </a:r>
            <a:endParaRPr sz="2000"/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sz="1800" b="0"/>
              <a:t>随机</a:t>
            </a:r>
            <a:endParaRPr sz="1800" b="0"/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1800" b="0"/>
              <a:t>BFS/DFS(</a:t>
            </a:r>
            <a:r>
              <a:rPr sz="1800" b="0"/>
              <a:t>任意节点作为根节点</a:t>
            </a:r>
            <a:r>
              <a:rPr lang="en-US" altLang="zh-CN" sz="1800" b="0"/>
              <a:t>)</a:t>
            </a:r>
            <a:endParaRPr sz="1800"/>
          </a:p>
          <a:p>
            <a:endParaRPr lang="en-US" altLang="zh-CN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2340"/>
            <a:ext cx="6965950" cy="1315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7745" y="5074285"/>
            <a:ext cx="101758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如果限制只对</a:t>
            </a:r>
            <a:r>
              <a:rPr lang="zh-CN" sz="2800">
                <a:solidFill>
                  <a:srgbClr val="FF0000"/>
                </a:solidFill>
              </a:rPr>
              <a:t>离线图</a:t>
            </a:r>
            <a:r>
              <a:rPr lang="zh-CN" sz="2800"/>
              <a:t>进行考虑</a:t>
            </a:r>
            <a:r>
              <a:rPr lang="en-US" altLang="zh-CN" sz="2800"/>
              <a:t>, </a:t>
            </a:r>
            <a:r>
              <a:rPr lang="zh-CN" altLang="en-US" sz="2800"/>
              <a:t>那么还有几种策略可以选择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4"/>
              <p:cNvSpPr/>
              <p:nvPr/>
            </p:nvSpPr>
            <p:spPr>
              <a:xfrm>
                <a:off x="7425690" y="1484630"/>
                <a:ext cx="4766310" cy="217424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0" lang="zh-CN" altLang="en-US" sz="2600" b="1" i="0" u="none" strike="noStrike" kern="1200" cap="none" spc="0" normalizeH="0" baseline="0" noProof="1" dirty="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:pPr algn="l">
                  <a:lnSpc>
                    <a:spcPct val="130000"/>
                  </a:lnSpc>
                  <a:buClrTx/>
                  <a:buSzTx/>
                  <a:buFontTx/>
                </a:pPr>
                <a:r>
                  <a:rPr sz="2000"/>
                  <a:t>排序策略:</a:t>
                </a:r>
                <a:endParaRPr sz="2000"/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</a:pPr>
                <a:r>
                  <a:rPr sz="1800" b="0"/>
                  <a:t>BFS(度数最高的节点作为根)</a:t>
                </a:r>
                <a:endParaRPr sz="1800" b="0"/>
              </a:p>
              <a:p>
                <a:pPr algn="l">
                  <a:lnSpc>
                    <a:spcPct val="140000"/>
                  </a:lnSpc>
                  <a:buClrTx/>
                  <a:buSzTx/>
                  <a:buFontTx/>
                </a:pPr>
                <a:r>
                  <a:rPr sz="1800" b="0"/>
                  <a:t>局部聚集函数</a:t>
                </a:r>
                <a:endParaRPr sz="1800" b="0"/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</a:pPr>
                <a:r>
                  <a:rPr sz="1800" b="0"/>
                  <a:t>节点度数</a:t>
                </a:r>
                <a:endParaRPr sz="1800" b="0"/>
              </a:p>
              <a:p>
                <a:pPr algn="l">
                  <a:lnSpc>
                    <a:spcPct val="130000"/>
                  </a:lnSpc>
                  <a:buClrTx/>
                  <a:buSzTx/>
                  <a:buFontTx/>
                </a:pPr>
                <a:r>
                  <a:rPr sz="1800" b="0"/>
                  <a:t>节点增益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z="1800" b="0"/>
              </a:p>
            </p:txBody>
          </p:sp>
        </mc:Choice>
        <mc:Fallback>
          <p:sp>
            <p:nvSpPr>
              <p:cNvPr id="3" name="标题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90" y="1484630"/>
                <a:ext cx="4766310" cy="2174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>
                <a:solidFill>
                  <a:srgbClr val="FF0000"/>
                </a:solidFill>
              </a:rPr>
              <a:t>论文贡献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2340"/>
            <a:ext cx="6965950" cy="13150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7620" y="5037455"/>
            <a:ext cx="101758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本论文提出了一种新的度量方式</a:t>
            </a:r>
            <a:r>
              <a:rPr lang="en-US" altLang="zh-CN" sz="2800"/>
              <a:t>, </a:t>
            </a:r>
            <a:r>
              <a:rPr lang="zh-CN" altLang="en-US" sz="2800"/>
              <a:t>即按</a:t>
            </a:r>
            <a:r>
              <a:rPr lang="zh-CN" altLang="en-US" sz="2800">
                <a:solidFill>
                  <a:srgbClr val="FF0000"/>
                </a:solidFill>
              </a:rPr>
              <a:t>矛盾值</a:t>
            </a:r>
            <a:r>
              <a:rPr lang="zh-CN" altLang="en-US" sz="2800">
                <a:solidFill>
                  <a:schemeClr val="tx1"/>
                </a:solidFill>
              </a:rPr>
              <a:t>排序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标题 4"/>
              <p:cNvSpPr/>
              <p:nvPr/>
            </p:nvSpPr>
            <p:spPr>
              <a:xfrm>
                <a:off x="7425690" y="1501775"/>
                <a:ext cx="4766310" cy="24993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0" lang="zh-CN" altLang="en-US" sz="2600" b="1" i="0" u="none" strike="noStrike" kern="1200" cap="none" spc="0" normalizeH="0" baseline="0" noProof="1" dirty="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</a:lstStyle>
              <a:p>
                <a:pPr algn="l">
                  <a:lnSpc>
                    <a:spcPct val="130000"/>
                  </a:lnSpc>
                  <a:buClrTx/>
                  <a:buSzTx/>
                  <a:buFontTx/>
                </a:pPr>
                <a:r>
                  <a:rPr sz="2000"/>
                  <a:t>排序策略:</a:t>
                </a:r>
                <a:endParaRPr sz="2000"/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</a:pPr>
                <a:r>
                  <a:rPr sz="1800" b="0"/>
                  <a:t>BFS(度数最高的节点作为根)</a:t>
                </a:r>
                <a:endParaRPr sz="1800" b="0"/>
              </a:p>
              <a:p>
                <a:pPr algn="l">
                  <a:lnSpc>
                    <a:spcPct val="140000"/>
                  </a:lnSpc>
                  <a:buClrTx/>
                  <a:buSzTx/>
                  <a:buFontTx/>
                </a:pPr>
                <a:r>
                  <a:rPr sz="1800" b="0"/>
                  <a:t>局部聚集函数</a:t>
                </a:r>
                <a:endParaRPr sz="1800" b="0"/>
              </a:p>
              <a:p>
                <a:pPr algn="l">
                  <a:lnSpc>
                    <a:spcPct val="120000"/>
                  </a:lnSpc>
                  <a:buClrTx/>
                  <a:buSzTx/>
                  <a:buFontTx/>
                </a:pPr>
                <a:r>
                  <a:rPr sz="1800" b="0"/>
                  <a:t>节点度数</a:t>
                </a:r>
                <a:endParaRPr sz="1800" b="0"/>
              </a:p>
              <a:p>
                <a:pPr algn="l">
                  <a:lnSpc>
                    <a:spcPct val="130000"/>
                  </a:lnSpc>
                  <a:buClrTx/>
                  <a:buSzTx/>
                  <a:buFontTx/>
                </a:pPr>
                <a:r>
                  <a:rPr sz="1800" b="0"/>
                  <a:t>节点增益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1800" b="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>
                  <a:lnSpc>
                    <a:spcPct val="130000"/>
                  </a:lnSpc>
                  <a:buClrTx/>
                  <a:buSzTx/>
                  <a:buFontTx/>
                </a:pPr>
                <a:r>
                  <a:rPr sz="1800" b="0">
                    <a:solidFill>
                      <a:srgbClr val="FF0000"/>
                    </a:solidFill>
                    <a:sym typeface="+mn-ea"/>
                  </a:rPr>
                  <a:t>矛盾值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altLang="zh-CN" sz="1800" b="0"/>
              </a:p>
            </p:txBody>
          </p:sp>
        </mc:Choice>
        <mc:Fallback>
          <p:sp>
            <p:nvSpPr>
              <p:cNvPr id="9" name="标题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90" y="1501775"/>
                <a:ext cx="4766310" cy="2499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ReLDG</a:t>
            </a:r>
            <a:r>
              <a:t>算法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>
                <a:solidFill>
                  <a:srgbClr val="FF0000"/>
                </a:solidFill>
              </a:rPr>
              <a:t>论文贡献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2035810"/>
            <a:ext cx="9963150" cy="1647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18285" y="4959350"/>
            <a:ext cx="915543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solidFill>
                  <a:schemeClr val="tx1"/>
                </a:solidFill>
              </a:rPr>
              <a:t>矛盾值排序可以简单理解为将</a:t>
            </a:r>
            <a:r>
              <a:rPr lang="zh-CN" altLang="en-US" sz="2800">
                <a:solidFill>
                  <a:srgbClr val="FF0000"/>
                </a:solidFill>
              </a:rPr>
              <a:t>具有强烈的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>
                <a:solidFill>
                  <a:srgbClr val="FF0000"/>
                </a:solidFill>
              </a:rPr>
              <a:t>移动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>
                <a:solidFill>
                  <a:schemeClr val="tx1"/>
                </a:solidFill>
              </a:rPr>
              <a:t>或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>
                <a:solidFill>
                  <a:srgbClr val="FF0000"/>
                </a:solidFill>
              </a:rPr>
              <a:t>固定不动</a:t>
            </a:r>
            <a:r>
              <a:rPr lang="en-US" altLang="zh-CN" sz="2800">
                <a:solidFill>
                  <a:srgbClr val="FF0000"/>
                </a:solidFill>
              </a:rPr>
              <a:t>”</a:t>
            </a:r>
            <a:r>
              <a:rPr lang="zh-CN" altLang="en-US" sz="2800">
                <a:solidFill>
                  <a:srgbClr val="FF0000"/>
                </a:solidFill>
              </a:rPr>
              <a:t>趋势的节点</a:t>
            </a:r>
            <a:r>
              <a:rPr lang="zh-CN" altLang="en-US" sz="2800">
                <a:solidFill>
                  <a:schemeClr val="tx1"/>
                </a:solidFill>
              </a:rPr>
              <a:t>排在流的前部优先进行考虑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而将</a:t>
            </a:r>
            <a:r>
              <a:rPr lang="en-US" altLang="zh-CN" sz="2800">
                <a:solidFill>
                  <a:schemeClr val="tx1"/>
                </a:solidFill>
              </a:rPr>
              <a:t>”</a:t>
            </a:r>
            <a:r>
              <a:rPr lang="zh-CN" altLang="en-US" sz="2800">
                <a:solidFill>
                  <a:schemeClr val="tx1"/>
                </a:solidFill>
              </a:rPr>
              <a:t>犹豫不决</a:t>
            </a:r>
            <a:r>
              <a:rPr lang="en-US" altLang="zh-CN" sz="2800">
                <a:solidFill>
                  <a:schemeClr val="tx1"/>
                </a:solidFill>
              </a:rPr>
              <a:t>”</a:t>
            </a:r>
            <a:r>
              <a:rPr lang="zh-CN" altLang="en-US" sz="2800">
                <a:solidFill>
                  <a:schemeClr val="tx1"/>
                </a:solidFill>
              </a:rPr>
              <a:t>的节点放在流的后部滞后讨论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77935" y="3768090"/>
            <a:ext cx="179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 altLang="en-US"/>
              <a:t>在当前分区中的邻居数目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9472295" y="3228340"/>
            <a:ext cx="226060" cy="47117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性能比较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180" y="1656080"/>
            <a:ext cx="10328910" cy="2808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18285" y="4968875"/>
            <a:ext cx="91554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solidFill>
                  <a:schemeClr val="tx1"/>
                </a:solidFill>
              </a:rPr>
              <a:t>此处选用</a:t>
            </a:r>
            <a:r>
              <a:rPr lang="en-US" altLang="zh-CN" sz="2800">
                <a:solidFill>
                  <a:schemeClr val="tx1"/>
                </a:solidFill>
              </a:rPr>
              <a:t>BLP, KL-SHP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ReLDG</a:t>
            </a:r>
            <a:r>
              <a:rPr lang="zh-CN" altLang="en-US" sz="2800">
                <a:solidFill>
                  <a:schemeClr val="tx1"/>
                </a:solidFill>
              </a:rPr>
              <a:t>算法在四种数据集中的表现进行比较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90" y="2815590"/>
            <a:ext cx="898525" cy="55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性能比较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23290" y="4968875"/>
            <a:ext cx="102050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2800">
                <a:solidFill>
                  <a:schemeClr val="tx1"/>
                </a:solidFill>
              </a:rPr>
              <a:t>BLP</a:t>
            </a:r>
            <a:r>
              <a:rPr lang="zh-CN" altLang="en-US" sz="2800">
                <a:solidFill>
                  <a:schemeClr val="tx1"/>
                </a:solidFill>
              </a:rPr>
              <a:t>和</a:t>
            </a:r>
            <a:r>
              <a:rPr lang="en-US" altLang="zh-CN" sz="2800">
                <a:solidFill>
                  <a:schemeClr val="tx1"/>
                </a:solidFill>
              </a:rPr>
              <a:t>KL-SHP</a:t>
            </a:r>
            <a:r>
              <a:rPr lang="zh-CN" altLang="en-US" sz="2800">
                <a:solidFill>
                  <a:schemeClr val="tx1"/>
                </a:solidFill>
              </a:rPr>
              <a:t>大部分情况具有相似的性能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因其同属于基于同步的算法种类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677670"/>
            <a:ext cx="10205720" cy="27609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90" y="2815590"/>
            <a:ext cx="898525" cy="55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性能比较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6960" y="4968875"/>
            <a:ext cx="103225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>
                <a:solidFill>
                  <a:schemeClr val="tx1"/>
                </a:solidFill>
              </a:rPr>
              <a:t>相比基于同步的算法</a:t>
            </a:r>
            <a:r>
              <a:rPr lang="en-US" altLang="zh-CN" sz="2800">
                <a:solidFill>
                  <a:schemeClr val="tx1"/>
                </a:solidFill>
              </a:rPr>
              <a:t>, </a:t>
            </a:r>
            <a:r>
              <a:rPr lang="zh-CN" altLang="en-US" sz="2800">
                <a:solidFill>
                  <a:schemeClr val="tx1"/>
                </a:solidFill>
              </a:rPr>
              <a:t>基于流的</a:t>
            </a:r>
            <a:r>
              <a:rPr lang="en-US" altLang="zh-CN" sz="2800">
                <a:solidFill>
                  <a:schemeClr val="tx1"/>
                </a:solidFill>
              </a:rPr>
              <a:t>ReLDG</a:t>
            </a:r>
            <a:r>
              <a:rPr lang="zh-CN" altLang="en-US" sz="2800">
                <a:solidFill>
                  <a:schemeClr val="tx1"/>
                </a:solidFill>
              </a:rPr>
              <a:t>算法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此处采用随机顺序</a:t>
            </a:r>
            <a:r>
              <a:rPr lang="en-US" altLang="zh-CN" sz="2800">
                <a:solidFill>
                  <a:schemeClr val="tx1"/>
                </a:solidFill>
              </a:rPr>
              <a:t>)</a:t>
            </a:r>
            <a:r>
              <a:rPr lang="zh-CN" altLang="en-US" sz="2800">
                <a:solidFill>
                  <a:schemeClr val="tx1"/>
                </a:solidFill>
              </a:rPr>
              <a:t>取得了更好的效果</a:t>
            </a: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732915"/>
            <a:ext cx="10240010" cy="27660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990" y="2815590"/>
            <a:ext cx="898525" cy="557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7120" y="5116195"/>
            <a:ext cx="103225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>
                <a:solidFill>
                  <a:schemeClr val="tx1"/>
                </a:solidFill>
              </a:rPr>
              <a:t>可见基于流的</a:t>
            </a:r>
            <a:r>
              <a:rPr lang="en-US" altLang="zh-CN" sz="2800">
                <a:solidFill>
                  <a:schemeClr val="tx1"/>
                </a:solidFill>
              </a:rPr>
              <a:t>ReLDG</a:t>
            </a:r>
            <a:r>
              <a:rPr lang="zh-CN" altLang="en-US" sz="2800">
                <a:solidFill>
                  <a:schemeClr val="tx1"/>
                </a:solidFill>
              </a:rPr>
              <a:t>系的算法的</a:t>
            </a:r>
            <a:r>
              <a:rPr lang="zh-CN" altLang="en-US" sz="2800">
                <a:solidFill>
                  <a:srgbClr val="FF0000"/>
                </a:solidFill>
              </a:rPr>
              <a:t>最低性能</a:t>
            </a:r>
            <a:r>
              <a:rPr lang="zh-CN" altLang="en-US" sz="2800">
                <a:solidFill>
                  <a:schemeClr val="tx1"/>
                </a:solidFill>
              </a:rPr>
              <a:t>也要比基于同步的算法的</a:t>
            </a:r>
            <a:r>
              <a:rPr lang="zh-CN" altLang="en-US" sz="2800">
                <a:solidFill>
                  <a:srgbClr val="FF0000"/>
                </a:solidFill>
              </a:rPr>
              <a:t>最高性能</a:t>
            </a:r>
            <a:r>
              <a:rPr lang="zh-CN" altLang="en-US" sz="2800">
                <a:solidFill>
                  <a:schemeClr val="tx1"/>
                </a:solidFill>
              </a:rPr>
              <a:t>要高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95990" y="2815590"/>
            <a:ext cx="898525" cy="5575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1189990"/>
            <a:ext cx="11880215" cy="3752850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性能比较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性能比较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6960" y="4968875"/>
            <a:ext cx="103225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>
                <a:solidFill>
                  <a:schemeClr val="tx1"/>
                </a:solidFill>
              </a:rPr>
              <a:t>而</a:t>
            </a:r>
            <a:r>
              <a:rPr lang="zh-CN" altLang="en-US" sz="2800">
                <a:solidFill>
                  <a:schemeClr val="tx1"/>
                </a:solidFill>
              </a:rPr>
              <a:t>基于矛盾值排序的</a:t>
            </a:r>
            <a:r>
              <a:rPr lang="en-US" altLang="zh-CN" sz="2800">
                <a:solidFill>
                  <a:schemeClr val="tx1"/>
                </a:solidFill>
              </a:rPr>
              <a:t>ReLDG-a</a:t>
            </a:r>
            <a:r>
              <a:rPr lang="zh-CN" altLang="en-US" sz="2800">
                <a:solidFill>
                  <a:schemeClr val="tx1"/>
                </a:solidFill>
              </a:rPr>
              <a:t>算法在</a:t>
            </a:r>
            <a:r>
              <a:rPr lang="en-US" altLang="zh-CN" sz="2800">
                <a:solidFill>
                  <a:schemeClr val="tx1"/>
                </a:solidFill>
              </a:rPr>
              <a:t>ReLDG</a:t>
            </a:r>
            <a:r>
              <a:rPr lang="zh-CN" altLang="en-US" sz="2800">
                <a:solidFill>
                  <a:schemeClr val="tx1"/>
                </a:solidFill>
              </a:rPr>
              <a:t>算法系中处于领先地位</a:t>
            </a:r>
            <a:endParaRPr lang="zh-CN" altLang="en-US" sz="280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815" y="1764665"/>
            <a:ext cx="10208260" cy="2688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550" y="2827020"/>
            <a:ext cx="875665" cy="779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问题描述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平衡图划分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5280" y="1773555"/>
            <a:ext cx="512064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/>
              <a:t>属于</a:t>
            </a:r>
            <a:r>
              <a:rPr lang="en-US" altLang="zh-CN" sz="2800">
                <a:solidFill>
                  <a:srgbClr val="FF0000"/>
                </a:solidFill>
              </a:rPr>
              <a:t>NP-hard</a:t>
            </a:r>
            <a:r>
              <a:rPr lang="zh-CN" altLang="en-US" sz="2800"/>
              <a:t>问题</a:t>
            </a:r>
            <a:r>
              <a:rPr lang="en-US" altLang="zh-CN" sz="2800"/>
              <a:t>, </a:t>
            </a:r>
            <a:r>
              <a:rPr lang="zh-CN" altLang="en-US" sz="2800"/>
              <a:t>没有能提供良好保证的算法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4694873" y="1885315"/>
            <a:ext cx="7324725" cy="3328670"/>
            <a:chOff x="0" y="0"/>
            <a:chExt cx="11535" cy="5242"/>
          </a:xfrm>
        </p:grpSpPr>
        <p:sp>
          <p:nvSpPr>
            <p:cNvPr id="3" name="矩形 2"/>
            <p:cNvSpPr/>
            <p:nvPr/>
          </p:nvSpPr>
          <p:spPr>
            <a:xfrm>
              <a:off x="272" y="2887"/>
              <a:ext cx="2068" cy="2068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46" y="4199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1" y="3517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" y="3870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直接连接符 8"/>
            <p:cNvSpPr/>
            <p:nvPr/>
          </p:nvSpPr>
          <p:spPr>
            <a:xfrm flipV="1">
              <a:off x="860" y="3692"/>
              <a:ext cx="432" cy="23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直接连接符 10"/>
            <p:cNvSpPr/>
            <p:nvPr/>
          </p:nvSpPr>
          <p:spPr>
            <a:xfrm>
              <a:off x="860" y="4161"/>
              <a:ext cx="596" cy="213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" name="直接连接符 11"/>
            <p:cNvSpPr/>
            <p:nvPr/>
          </p:nvSpPr>
          <p:spPr>
            <a:xfrm>
              <a:off x="1573" y="3809"/>
              <a:ext cx="48" cy="40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" y="1873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直接连接符 13"/>
            <p:cNvSpPr/>
            <p:nvPr/>
          </p:nvSpPr>
          <p:spPr>
            <a:xfrm flipV="1">
              <a:off x="1573" y="2164"/>
              <a:ext cx="3792" cy="1412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" y="1316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直接连接符 15"/>
            <p:cNvSpPr/>
            <p:nvPr/>
          </p:nvSpPr>
          <p:spPr>
            <a:xfrm flipH="1">
              <a:off x="5598" y="1655"/>
              <a:ext cx="734" cy="27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36" y="3353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" name="直接连接符 17"/>
            <p:cNvSpPr/>
            <p:nvPr/>
          </p:nvSpPr>
          <p:spPr>
            <a:xfrm flipH="1" flipV="1">
              <a:off x="5598" y="2164"/>
              <a:ext cx="3997" cy="1247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38" y="3437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" name="直接连接符 19"/>
            <p:cNvSpPr/>
            <p:nvPr/>
          </p:nvSpPr>
          <p:spPr>
            <a:xfrm>
              <a:off x="9876" y="3528"/>
              <a:ext cx="673" cy="8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5" y="4046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" name="直接连接符 21"/>
            <p:cNvSpPr/>
            <p:nvPr/>
          </p:nvSpPr>
          <p:spPr>
            <a:xfrm flipH="1">
              <a:off x="9700" y="3692"/>
              <a:ext cx="11" cy="365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4" y="4290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" name="直接连接符 23"/>
            <p:cNvSpPr/>
            <p:nvPr/>
          </p:nvSpPr>
          <p:spPr>
            <a:xfrm>
              <a:off x="10689" y="3766"/>
              <a:ext cx="0" cy="592"/>
            </a:xfrm>
            <a:prstGeom prst="line">
              <a:avLst/>
            </a:prstGeom>
            <a:ln w="43278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" name="直接连接符 24"/>
            <p:cNvSpPr/>
            <p:nvPr/>
          </p:nvSpPr>
          <p:spPr>
            <a:xfrm flipH="1" flipV="1">
              <a:off x="9816" y="4337"/>
              <a:ext cx="568" cy="12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" name="直接连接符 25"/>
            <p:cNvSpPr/>
            <p:nvPr/>
          </p:nvSpPr>
          <p:spPr>
            <a:xfrm flipH="1">
              <a:off x="1785" y="4221"/>
              <a:ext cx="7750" cy="153"/>
            </a:xfrm>
            <a:prstGeom prst="line">
              <a:avLst/>
            </a:prstGeom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26" y="1489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8" name="直接连接符 27"/>
            <p:cNvSpPr/>
            <p:nvPr/>
          </p:nvSpPr>
          <p:spPr>
            <a:xfrm flipH="1" flipV="1">
              <a:off x="4717" y="1780"/>
              <a:ext cx="648" cy="15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2" y="801"/>
              <a:ext cx="349" cy="3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" name="直接连接符 29"/>
            <p:cNvSpPr/>
            <p:nvPr/>
          </p:nvSpPr>
          <p:spPr>
            <a:xfrm flipH="1" flipV="1">
              <a:off x="5317" y="1140"/>
              <a:ext cx="164" cy="74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" name="直接连接符 30"/>
            <p:cNvSpPr/>
            <p:nvPr/>
          </p:nvSpPr>
          <p:spPr>
            <a:xfrm flipH="1" flipV="1">
              <a:off x="5481" y="976"/>
              <a:ext cx="735" cy="399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矩形 31"/>
            <p:cNvSpPr/>
            <p:nvPr/>
          </p:nvSpPr>
          <p:spPr>
            <a:xfrm>
              <a:off x="9148" y="2647"/>
              <a:ext cx="2349" cy="2349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4154" y="30"/>
              <a:ext cx="2821" cy="2821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49" y="3103"/>
              <a:ext cx="2068" cy="2068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931" y="246"/>
              <a:ext cx="2821" cy="2821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8946" y="2863"/>
              <a:ext cx="2349" cy="2349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7" name="直接连接符 36"/>
            <p:cNvSpPr/>
            <p:nvPr/>
          </p:nvSpPr>
          <p:spPr>
            <a:xfrm flipH="1">
              <a:off x="3932" y="30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 flipH="1">
              <a:off x="6752" y="2850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直接连接符 38"/>
            <p:cNvSpPr/>
            <p:nvPr/>
          </p:nvSpPr>
          <p:spPr>
            <a:xfrm flipH="1">
              <a:off x="6752" y="30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直接连接符 39"/>
            <p:cNvSpPr/>
            <p:nvPr/>
          </p:nvSpPr>
          <p:spPr>
            <a:xfrm flipH="1">
              <a:off x="3953" y="2849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" name="直接连接符 40"/>
            <p:cNvSpPr/>
            <p:nvPr/>
          </p:nvSpPr>
          <p:spPr>
            <a:xfrm flipH="1">
              <a:off x="30" y="2888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直接连接符 41"/>
            <p:cNvSpPr/>
            <p:nvPr/>
          </p:nvSpPr>
          <p:spPr>
            <a:xfrm flipH="1">
              <a:off x="2112" y="2885"/>
              <a:ext cx="224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" name="直接连接符 42"/>
            <p:cNvSpPr/>
            <p:nvPr/>
          </p:nvSpPr>
          <p:spPr>
            <a:xfrm flipH="1">
              <a:off x="2117" y="4956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" name="直接连接符 43"/>
            <p:cNvSpPr/>
            <p:nvPr/>
          </p:nvSpPr>
          <p:spPr>
            <a:xfrm flipH="1">
              <a:off x="60" y="4956"/>
              <a:ext cx="223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" name="直接连接符 44"/>
            <p:cNvSpPr/>
            <p:nvPr/>
          </p:nvSpPr>
          <p:spPr>
            <a:xfrm flipH="1">
              <a:off x="8934" y="2647"/>
              <a:ext cx="214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直接连接符 45"/>
            <p:cNvSpPr/>
            <p:nvPr/>
          </p:nvSpPr>
          <p:spPr>
            <a:xfrm flipH="1">
              <a:off x="11269" y="2647"/>
              <a:ext cx="214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直接连接符 46"/>
            <p:cNvSpPr/>
            <p:nvPr/>
          </p:nvSpPr>
          <p:spPr>
            <a:xfrm flipH="1">
              <a:off x="8946" y="4991"/>
              <a:ext cx="214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" name="直接连接符 47"/>
            <p:cNvSpPr/>
            <p:nvPr/>
          </p:nvSpPr>
          <p:spPr>
            <a:xfrm flipH="1">
              <a:off x="11290" y="4991"/>
              <a:ext cx="214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" name="文本框 48"/>
          <p:cNvSpPr txBox="1"/>
          <p:nvPr/>
        </p:nvSpPr>
        <p:spPr>
          <a:xfrm>
            <a:off x="334645" y="3202940"/>
            <a:ext cx="43992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/>
              <a:t>研究方式以</a:t>
            </a:r>
            <a:r>
              <a:rPr lang="zh-CN" altLang="en-US" sz="2800">
                <a:solidFill>
                  <a:srgbClr val="FF0000"/>
                </a:solidFill>
              </a:rPr>
              <a:t>算法实践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性能分析</a:t>
            </a:r>
            <a:r>
              <a:rPr lang="zh-CN" altLang="en-US" sz="2800"/>
              <a:t>为主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r>
              <a:rPr>
                <a:sym typeface="+mn-ea"/>
              </a:rPr>
              <a:t>2021数据中心技术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334645" y="3192145"/>
            <a:ext cx="11521440" cy="126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0" lang="zh-CN" altLang="en-US" sz="2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913765">
              <a:lnSpc>
                <a:spcPct val="100000"/>
              </a:lnSpc>
              <a:buClrTx/>
              <a:buSzTx/>
              <a:buFontTx/>
              <a:buNone/>
            </a:pPr>
            <a:r>
              <a:rPr sz="4400" b="1" dirty="0">
                <a:solidFill>
                  <a:srgbClr val="00448A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提问环节</a:t>
            </a:r>
            <a:endParaRPr sz="4400" b="1" dirty="0">
              <a:solidFill>
                <a:srgbClr val="00448A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961390" y="5054600"/>
            <a:ext cx="102704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800"/>
              <a:t>BLP</a:t>
            </a:r>
            <a:r>
              <a:rPr lang="zh-CN" altLang="en-US" sz="2800"/>
              <a:t>算法从</a:t>
            </a:r>
            <a:r>
              <a:rPr lang="zh-CN" altLang="en-US" sz="2800">
                <a:solidFill>
                  <a:srgbClr val="FF0000"/>
                </a:solidFill>
              </a:rPr>
              <a:t>图的初始划分</a:t>
            </a:r>
            <a:r>
              <a:rPr lang="zh-CN" altLang="en-US" sz="2800"/>
              <a:t>开始</a:t>
            </a:r>
            <a:r>
              <a:rPr lang="en-US" altLang="zh-CN" sz="2800"/>
              <a:t>, </a:t>
            </a:r>
            <a:r>
              <a:rPr lang="zh-CN" altLang="en-US" sz="2800"/>
              <a:t>通过</a:t>
            </a:r>
            <a:r>
              <a:rPr lang="zh-CN" altLang="en-US" sz="2800">
                <a:solidFill>
                  <a:srgbClr val="FF0000"/>
                </a:solidFill>
              </a:rPr>
              <a:t>迭代</a:t>
            </a:r>
            <a:r>
              <a:rPr lang="zh-CN" altLang="en-US" sz="2800"/>
              <a:t>来优化图划分的效果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2242185"/>
            <a:ext cx="8397875" cy="19951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11555" y="5013325"/>
            <a:ext cx="1016889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800"/>
              <a:t>在每次迭代的过程中</a:t>
            </a:r>
            <a:r>
              <a:rPr lang="en-US" altLang="zh-CN" sz="2800"/>
              <a:t>, BLP</a:t>
            </a:r>
            <a:r>
              <a:rPr lang="zh-CN" altLang="en-US" sz="2800"/>
              <a:t>算法首先按照特定规则判断每个分区中</a:t>
            </a:r>
            <a:r>
              <a:rPr lang="zh-CN" altLang="en-US" sz="2800">
                <a:solidFill>
                  <a:srgbClr val="FF0000"/>
                </a:solidFill>
              </a:rPr>
              <a:t>需要移动的节点</a:t>
            </a:r>
            <a:r>
              <a:rPr lang="zh-CN" altLang="en-US" sz="2800"/>
              <a:t>和</a:t>
            </a:r>
            <a:r>
              <a:rPr lang="zh-CN" altLang="en-US" sz="2800">
                <a:solidFill>
                  <a:srgbClr val="FF0000"/>
                </a:solidFill>
              </a:rPr>
              <a:t>移动目的地</a:t>
            </a:r>
            <a:endParaRPr lang="zh-CN" altLang="en-US" sz="28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745" y="1663065"/>
            <a:ext cx="8460740" cy="258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825" y="1656080"/>
            <a:ext cx="9151620" cy="152146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277620" y="5037455"/>
            <a:ext cx="9636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/>
              <a:t>待移动节点按照</a:t>
            </a:r>
            <a:r>
              <a:rPr lang="zh-CN" altLang="en-US" sz="2800">
                <a:solidFill>
                  <a:srgbClr val="FF0000"/>
                </a:solidFill>
              </a:rPr>
              <a:t>增益降序</a:t>
            </a:r>
            <a:r>
              <a:rPr lang="zh-CN" altLang="en-US" sz="2800"/>
              <a:t>的排列顺序进行移动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88975" y="3752215"/>
            <a:ext cx="1795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 altLang="en-US"/>
              <a:t>的增益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34535" y="3613785"/>
            <a:ext cx="179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 altLang="en-US"/>
              <a:t>在分区</a:t>
            </a:r>
            <a:r>
              <a:rPr lang="en-US" altLang="zh-CN"/>
              <a:t>i</a:t>
            </a:r>
            <a:r>
              <a:rPr lang="zh-CN" altLang="en-US"/>
              <a:t>中的邻居数目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15730" y="3613785"/>
            <a:ext cx="1795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节点</a:t>
            </a:r>
            <a:r>
              <a:rPr lang="en-US" altLang="zh-CN"/>
              <a:t>u</a:t>
            </a:r>
            <a:r>
              <a:rPr lang="zh-CN" altLang="en-US"/>
              <a:t>在当前分区中的邻居数目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250950" y="2861945"/>
            <a:ext cx="653415" cy="79819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5414645" y="2778760"/>
            <a:ext cx="36195" cy="83502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0"/>
          </p:cNvCxnSpPr>
          <p:nvPr/>
        </p:nvCxnSpPr>
        <p:spPr>
          <a:xfrm flipH="1" flipV="1">
            <a:off x="8571230" y="2778760"/>
            <a:ext cx="1342390" cy="83502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465" y="1930400"/>
            <a:ext cx="9577070" cy="3203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9680" y="1867535"/>
            <a:ext cx="9662795" cy="3355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0000"/>
          </a:bodyPr>
          <a:p>
            <a:pPr algn="l">
              <a:buClrTx/>
              <a:buSzTx/>
            </a:pPr>
            <a:r>
              <a:rPr>
                <a:sym typeface="+mn-ea"/>
              </a:rPr>
              <a:t>相关算法介绍</a:t>
            </a:r>
            <a:endParaRPr>
              <a:sym typeface="+mn-ea"/>
            </a:endParaRPr>
          </a:p>
        </p:txBody>
      </p: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平衡标签传播算法</a:t>
            </a:r>
            <a:r>
              <a:rPr lang="en-US" altLang="zh-CN"/>
              <a:t>(BLP)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2966085"/>
            <a:ext cx="9417685" cy="2262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145" y="836930"/>
            <a:ext cx="1318260" cy="1084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WPS 演示</Application>
  <PresentationFormat>宽屏</PresentationFormat>
  <Paragraphs>207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黑体</vt:lpstr>
      <vt:lpstr>Calibri Light</vt:lpstr>
      <vt:lpstr>Calibri</vt:lpstr>
      <vt:lpstr>Arial Unicode MS</vt:lpstr>
      <vt:lpstr>等线</vt:lpstr>
      <vt:lpstr>Wingdings</vt:lpstr>
      <vt:lpstr>MS PGothic</vt:lpstr>
      <vt:lpstr>Times New Roman</vt:lpstr>
      <vt:lpstr>Cambria Math</vt:lpstr>
      <vt:lpstr>Office 主题</vt:lpstr>
      <vt:lpstr>PowerPoint 演示文稿</vt:lpstr>
      <vt:lpstr>平衡图划分</vt:lpstr>
      <vt:lpstr>平衡图划分</vt:lpstr>
      <vt:lpstr>平衡标签传播算法(BLP)</vt:lpstr>
      <vt:lpstr>平衡标签传播算法(BLP)</vt:lpstr>
      <vt:lpstr>平衡标签传播算法(BLP)</vt:lpstr>
      <vt:lpstr>平衡标签传播算法(BLP)</vt:lpstr>
      <vt:lpstr>平衡标签传播算法(BLP)</vt:lpstr>
      <vt:lpstr>平衡标签传播算法(BLP)</vt:lpstr>
      <vt:lpstr>Social Hash划分算法(SHP)</vt:lpstr>
      <vt:lpstr>Social Hash划分算法(SHP)</vt:lpstr>
      <vt:lpstr>Social Hash划分算法(SHP)</vt:lpstr>
      <vt:lpstr>Social Hash划分算法(SHP)</vt:lpstr>
      <vt:lpstr>Social Hash划分算法(SHP)</vt:lpstr>
      <vt:lpstr>Social Hash划分算法(SHP)</vt:lpstr>
      <vt:lpstr>流式确定性贪心算法(ReLDG)</vt:lpstr>
      <vt:lpstr>ReLDG算法</vt:lpstr>
      <vt:lpstr>ReLDG算法</vt:lpstr>
      <vt:lpstr>ReLDG算法</vt:lpstr>
      <vt:lpstr>ReLDG算法</vt:lpstr>
      <vt:lpstr>ReLDG算法</vt:lpstr>
      <vt:lpstr>ReLDG算法</vt:lpstr>
      <vt:lpstr>ReLDG算法</vt:lpstr>
      <vt:lpstr>ReLDG算法(论文贡献)</vt:lpstr>
      <vt:lpstr>ReLDG算法(论文贡献)</vt:lpstr>
      <vt:lpstr>性能比较</vt:lpstr>
      <vt:lpstr>性能比较</vt:lpstr>
      <vt:lpstr>性能比较</vt:lpstr>
      <vt:lpstr>性能比较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手势识别系统设计与实现</dc:title>
  <dc:creator>姜新宇</dc:creator>
  <cp:lastModifiedBy>李其锟</cp:lastModifiedBy>
  <cp:revision>248</cp:revision>
  <dcterms:created xsi:type="dcterms:W3CDTF">2020-12-19T12:18:00Z</dcterms:created>
  <dcterms:modified xsi:type="dcterms:W3CDTF">2021-12-31T05:17:32Z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A78AE6C15B99436B8289E0CA45D0BB1B</vt:lpwstr>
  </property>
  <property fmtid="{D5CDD505-2E9C-101B-9397-08002B2CF9AE}" pid="3" name="KSOProductBuildVer">
    <vt:lpwstr>2052-11.1.0.11194</vt:lpwstr>
  </property>
</Properties>
</file>