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1"/>
  </p:notesMasterIdLst>
  <p:sldIdLst>
    <p:sldId id="289" r:id="rId3"/>
    <p:sldId id="290" r:id="rId4"/>
    <p:sldId id="291" r:id="rId5"/>
    <p:sldId id="257" r:id="rId6"/>
    <p:sldId id="258" r:id="rId7"/>
    <p:sldId id="260" r:id="rId8"/>
    <p:sldId id="268" r:id="rId9"/>
    <p:sldId id="283" r:id="rId10"/>
    <p:sldId id="261" r:id="rId11"/>
    <p:sldId id="292" r:id="rId12"/>
    <p:sldId id="259" r:id="rId13"/>
    <p:sldId id="267" r:id="rId14"/>
    <p:sldId id="270" r:id="rId15"/>
    <p:sldId id="269" r:id="rId16"/>
    <p:sldId id="271" r:id="rId17"/>
    <p:sldId id="274" r:id="rId18"/>
    <p:sldId id="275" r:id="rId19"/>
    <p:sldId id="296" r:id="rId20"/>
    <p:sldId id="276" r:id="rId21"/>
    <p:sldId id="263" r:id="rId22"/>
    <p:sldId id="277" r:id="rId23"/>
    <p:sldId id="284" r:id="rId24"/>
    <p:sldId id="285" r:id="rId25"/>
    <p:sldId id="286" r:id="rId26"/>
    <p:sldId id="287" r:id="rId27"/>
    <p:sldId id="288" r:id="rId28"/>
    <p:sldId id="278" r:id="rId29"/>
    <p:sldId id="293"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1" d="100"/>
          <a:sy n="101" d="100"/>
        </p:scale>
        <p:origin x="7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12B15-FE92-49B8-8660-3B0FB2955640}" type="datetimeFigureOut">
              <a:rPr lang="zh-CN" altLang="en-US" smtClean="0"/>
              <a:t>2021/12/10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10581E-C82D-4FD5-9F0A-3EA574657859}" type="slidenum">
              <a:rPr lang="zh-CN" altLang="en-US" smtClean="0"/>
              <a:t>‹#›</a:t>
            </a:fld>
            <a:endParaRPr lang="zh-CN" altLang="en-US"/>
          </a:p>
        </p:txBody>
      </p:sp>
    </p:spTree>
    <p:extLst>
      <p:ext uri="{BB962C8B-B14F-4D97-AF65-F5344CB8AC3E}">
        <p14:creationId xmlns:p14="http://schemas.microsoft.com/office/powerpoint/2010/main" val="956296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幻灯片图像占位符 1"/>
          <p:cNvSpPr>
            <a:spLocks noGrp="1" noRot="1" noChangeAspect="1"/>
          </p:cNvSpPr>
          <p:nvPr>
            <p:ph type="sldImg"/>
          </p:nvPr>
        </p:nvSpPr>
        <p:spPr/>
      </p:sp>
      <p:sp>
        <p:nvSpPr>
          <p:cNvPr id="1048592" name="备注占位符 2"/>
          <p:cNvSpPr>
            <a:spLocks noGrp="1"/>
          </p:cNvSpPr>
          <p:nvPr>
            <p:ph type="body" idx="1"/>
          </p:nvPr>
        </p:nvSpPr>
        <p:spPr/>
        <p:txBody>
          <a:bodyPr/>
          <a:lstStyle/>
          <a:p>
            <a:endParaRPr lang="zh-CN" altLang="en-US" dirty="0"/>
          </a:p>
        </p:txBody>
      </p:sp>
      <p:sp>
        <p:nvSpPr>
          <p:cNvPr id="1048593"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DFDF61-DA3A-4787-B56D-7FD06C3E552B}"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BBD43-89A0-4A97-AA33-A31AABB188A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05C1368-A700-4F3B-B676-C01ECCB71D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6217CEB-B6B2-4E97-9A50-A4ABE9241292}"/>
              </a:ext>
            </a:extLst>
          </p:cNvPr>
          <p:cNvSpPr>
            <a:spLocks noGrp="1"/>
          </p:cNvSpPr>
          <p:nvPr>
            <p:ph type="dt" sz="half" idx="10"/>
          </p:nvPr>
        </p:nvSpPr>
        <p:spPr/>
        <p:txBody>
          <a:bodyPr/>
          <a:lstStyle/>
          <a:p>
            <a:fld id="{D1462A74-3A6C-438D-8EDD-64486970B909}" type="datetimeFigureOut">
              <a:rPr lang="zh-CN" altLang="en-US" smtClean="0"/>
              <a:t>2021/12/10</a:t>
            </a:fld>
            <a:endParaRPr lang="zh-CN" altLang="en-US"/>
          </a:p>
        </p:txBody>
      </p:sp>
      <p:sp>
        <p:nvSpPr>
          <p:cNvPr id="5" name="页脚占位符 4">
            <a:extLst>
              <a:ext uri="{FF2B5EF4-FFF2-40B4-BE49-F238E27FC236}">
                <a16:creationId xmlns:a16="http://schemas.microsoft.com/office/drawing/2014/main" id="{E5103267-2910-40E6-98CF-B546E66118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778D77-57C0-41FF-9CD7-B6A89FF44DE8}"/>
              </a:ext>
            </a:extLst>
          </p:cNvPr>
          <p:cNvSpPr>
            <a:spLocks noGrp="1"/>
          </p:cNvSpPr>
          <p:nvPr>
            <p:ph type="sldNum" sz="quarter" idx="12"/>
          </p:nvPr>
        </p:nvSpPr>
        <p:spPr/>
        <p:txBody>
          <a:bodyPr/>
          <a:lstStyle/>
          <a:p>
            <a:fld id="{51452C10-9706-4818-8493-2AF3D5A6EC05}" type="slidenum">
              <a:rPr lang="zh-CN" altLang="en-US" smtClean="0"/>
              <a:t>‹#›</a:t>
            </a:fld>
            <a:endParaRPr lang="zh-CN" altLang="en-US"/>
          </a:p>
        </p:txBody>
      </p:sp>
    </p:spTree>
    <p:extLst>
      <p:ext uri="{BB962C8B-B14F-4D97-AF65-F5344CB8AC3E}">
        <p14:creationId xmlns:p14="http://schemas.microsoft.com/office/powerpoint/2010/main" val="2817530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8BE90-8079-4326-A30F-6ECD84DA6EC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A9375B0-4B3D-42C2-B0B0-5F5FDAC3C9E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7A520D-A5C2-4CD1-8FDF-A66CF50893E4}"/>
              </a:ext>
            </a:extLst>
          </p:cNvPr>
          <p:cNvSpPr>
            <a:spLocks noGrp="1"/>
          </p:cNvSpPr>
          <p:nvPr>
            <p:ph type="dt" sz="half" idx="10"/>
          </p:nvPr>
        </p:nvSpPr>
        <p:spPr/>
        <p:txBody>
          <a:bodyPr/>
          <a:lstStyle/>
          <a:p>
            <a:fld id="{D1462A74-3A6C-438D-8EDD-64486970B909}" type="datetimeFigureOut">
              <a:rPr lang="zh-CN" altLang="en-US" smtClean="0"/>
              <a:t>2021/12/10</a:t>
            </a:fld>
            <a:endParaRPr lang="zh-CN" altLang="en-US"/>
          </a:p>
        </p:txBody>
      </p:sp>
      <p:sp>
        <p:nvSpPr>
          <p:cNvPr id="5" name="页脚占位符 4">
            <a:extLst>
              <a:ext uri="{FF2B5EF4-FFF2-40B4-BE49-F238E27FC236}">
                <a16:creationId xmlns:a16="http://schemas.microsoft.com/office/drawing/2014/main" id="{34BF8607-7AE2-4AA6-A332-7F53A0866F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0C4CC7-177E-465D-A444-3E8030A661A6}"/>
              </a:ext>
            </a:extLst>
          </p:cNvPr>
          <p:cNvSpPr>
            <a:spLocks noGrp="1"/>
          </p:cNvSpPr>
          <p:nvPr>
            <p:ph type="sldNum" sz="quarter" idx="12"/>
          </p:nvPr>
        </p:nvSpPr>
        <p:spPr/>
        <p:txBody>
          <a:bodyPr/>
          <a:lstStyle/>
          <a:p>
            <a:fld id="{51452C10-9706-4818-8493-2AF3D5A6EC05}" type="slidenum">
              <a:rPr lang="zh-CN" altLang="en-US" smtClean="0"/>
              <a:t>‹#›</a:t>
            </a:fld>
            <a:endParaRPr lang="zh-CN" altLang="en-US"/>
          </a:p>
        </p:txBody>
      </p:sp>
    </p:spTree>
    <p:extLst>
      <p:ext uri="{BB962C8B-B14F-4D97-AF65-F5344CB8AC3E}">
        <p14:creationId xmlns:p14="http://schemas.microsoft.com/office/powerpoint/2010/main" val="1537116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E629933-86F6-4B1D-9AB4-7E145BE2BB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F964880-2EEC-4B90-90CB-950F7473FFC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328241-43E6-48F4-8F89-8ACB87157CBF}"/>
              </a:ext>
            </a:extLst>
          </p:cNvPr>
          <p:cNvSpPr>
            <a:spLocks noGrp="1"/>
          </p:cNvSpPr>
          <p:nvPr>
            <p:ph type="dt" sz="half" idx="10"/>
          </p:nvPr>
        </p:nvSpPr>
        <p:spPr/>
        <p:txBody>
          <a:bodyPr/>
          <a:lstStyle/>
          <a:p>
            <a:fld id="{D1462A74-3A6C-438D-8EDD-64486970B909}" type="datetimeFigureOut">
              <a:rPr lang="zh-CN" altLang="en-US" smtClean="0"/>
              <a:t>2021/12/10</a:t>
            </a:fld>
            <a:endParaRPr lang="zh-CN" altLang="en-US"/>
          </a:p>
        </p:txBody>
      </p:sp>
      <p:sp>
        <p:nvSpPr>
          <p:cNvPr id="5" name="页脚占位符 4">
            <a:extLst>
              <a:ext uri="{FF2B5EF4-FFF2-40B4-BE49-F238E27FC236}">
                <a16:creationId xmlns:a16="http://schemas.microsoft.com/office/drawing/2014/main" id="{BB9B03A2-70F8-4F55-B889-2E302A3A7C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0CBEFD-7637-4D24-BC3D-B327FEC44DC4}"/>
              </a:ext>
            </a:extLst>
          </p:cNvPr>
          <p:cNvSpPr>
            <a:spLocks noGrp="1"/>
          </p:cNvSpPr>
          <p:nvPr>
            <p:ph type="sldNum" sz="quarter" idx="12"/>
          </p:nvPr>
        </p:nvSpPr>
        <p:spPr/>
        <p:txBody>
          <a:bodyPr/>
          <a:lstStyle/>
          <a:p>
            <a:fld id="{51452C10-9706-4818-8493-2AF3D5A6EC05}" type="slidenum">
              <a:rPr lang="zh-CN" altLang="en-US" smtClean="0"/>
              <a:t>‹#›</a:t>
            </a:fld>
            <a:endParaRPr lang="zh-CN" altLang="en-US"/>
          </a:p>
        </p:txBody>
      </p:sp>
    </p:spTree>
    <p:extLst>
      <p:ext uri="{BB962C8B-B14F-4D97-AF65-F5344CB8AC3E}">
        <p14:creationId xmlns:p14="http://schemas.microsoft.com/office/powerpoint/2010/main" val="124834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727"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1048728"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1048729" name="日期占位符 3"/>
          <p:cNvSpPr>
            <a:spLocks noGrp="1"/>
          </p:cNvSpPr>
          <p:nvPr>
            <p:ph type="dt" sz="half" idx="10"/>
          </p:nvPr>
        </p:nvSpPr>
        <p:spPr/>
        <p:txBody>
          <a:bodyPr/>
          <a:lstStyle/>
          <a:p>
            <a:fld id="{A2690578-D54B-4B49-9785-60A7621A6CB7}" type="datetimeFigureOut">
              <a:rPr lang="zh-CN" altLang="en-US" smtClean="0"/>
              <a:t>2021/12/10</a:t>
            </a:fld>
            <a:endParaRPr lang="zh-CN" altLang="en-US"/>
          </a:p>
        </p:txBody>
      </p:sp>
      <p:sp>
        <p:nvSpPr>
          <p:cNvPr id="1048730" name="页脚占位符 4"/>
          <p:cNvSpPr>
            <a:spLocks noGrp="1"/>
          </p:cNvSpPr>
          <p:nvPr>
            <p:ph type="ftr" sz="quarter" idx="11"/>
          </p:nvPr>
        </p:nvSpPr>
        <p:spPr/>
        <p:txBody>
          <a:bodyPr/>
          <a:lstStyle/>
          <a:p>
            <a:endParaRPr lang="zh-CN" altLang="en-US"/>
          </a:p>
        </p:txBody>
      </p:sp>
      <p:sp>
        <p:nvSpPr>
          <p:cNvPr id="1048731" name="灯片编号占位符 5"/>
          <p:cNvSpPr>
            <a:spLocks noGrp="1"/>
          </p:cNvSpPr>
          <p:nvPr>
            <p:ph type="sldNum" sz="quarter" idx="12"/>
          </p:nvPr>
        </p:nvSpPr>
        <p:spPr/>
        <p:txBody>
          <a:bodyPr/>
          <a:lstStyle/>
          <a:p>
            <a:fld id="{E32AC638-2FBF-40EF-915F-9142CD5888E1}" type="slidenum">
              <a:rPr lang="zh-CN" altLang="en-US" smtClean="0"/>
              <a:t>‹#›</a:t>
            </a:fld>
            <a:endParaRPr lang="zh-CN" altLang="en-US"/>
          </a:p>
        </p:txBody>
      </p:sp>
    </p:spTree>
    <p:extLst>
      <p:ext uri="{BB962C8B-B14F-4D97-AF65-F5344CB8AC3E}">
        <p14:creationId xmlns:p14="http://schemas.microsoft.com/office/powerpoint/2010/main" val="4094057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736" name="标题 1"/>
          <p:cNvSpPr>
            <a:spLocks noGrp="1"/>
          </p:cNvSpPr>
          <p:nvPr>
            <p:ph type="title"/>
          </p:nvPr>
        </p:nvSpPr>
        <p:spPr/>
        <p:txBody>
          <a:bodyPr/>
          <a:lstStyle/>
          <a:p>
            <a:r>
              <a:rPr lang="zh-CN" altLang="en-US" dirty="0"/>
              <a:t>单击此处编辑母版标题样式</a:t>
            </a:r>
          </a:p>
        </p:txBody>
      </p:sp>
      <p:sp>
        <p:nvSpPr>
          <p:cNvPr id="1048737"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38" name="日期占位符 3"/>
          <p:cNvSpPr>
            <a:spLocks noGrp="1"/>
          </p:cNvSpPr>
          <p:nvPr>
            <p:ph type="dt" sz="half" idx="10"/>
          </p:nvPr>
        </p:nvSpPr>
        <p:spPr/>
        <p:txBody>
          <a:bodyPr/>
          <a:lstStyle/>
          <a:p>
            <a:fld id="{A2690578-D54B-4B49-9785-60A7621A6CB7}" type="datetimeFigureOut">
              <a:rPr lang="zh-CN" altLang="en-US" smtClean="0"/>
              <a:t>2021/12/10</a:t>
            </a:fld>
            <a:endParaRPr lang="zh-CN" altLang="en-US"/>
          </a:p>
        </p:txBody>
      </p:sp>
      <p:sp>
        <p:nvSpPr>
          <p:cNvPr id="1048739" name="页脚占位符 4"/>
          <p:cNvSpPr>
            <a:spLocks noGrp="1"/>
          </p:cNvSpPr>
          <p:nvPr>
            <p:ph type="ftr" sz="quarter" idx="11"/>
          </p:nvPr>
        </p:nvSpPr>
        <p:spPr/>
        <p:txBody>
          <a:bodyPr/>
          <a:lstStyle/>
          <a:p>
            <a:endParaRPr lang="zh-CN" altLang="en-US"/>
          </a:p>
        </p:txBody>
      </p:sp>
      <p:sp>
        <p:nvSpPr>
          <p:cNvPr id="1048740" name="灯片编号占位符 5"/>
          <p:cNvSpPr>
            <a:spLocks noGrp="1"/>
          </p:cNvSpPr>
          <p:nvPr>
            <p:ph type="sldNum" sz="quarter" idx="12"/>
          </p:nvPr>
        </p:nvSpPr>
        <p:spPr/>
        <p:txBody>
          <a:bodyPr/>
          <a:lstStyle/>
          <a:p>
            <a:fld id="{E32AC638-2FBF-40EF-915F-9142CD5888E1}" type="slidenum">
              <a:rPr lang="zh-CN" altLang="en-US" smtClean="0"/>
              <a:t>‹#›</a:t>
            </a:fld>
            <a:endParaRPr lang="zh-CN" altLang="en-US"/>
          </a:p>
        </p:txBody>
      </p:sp>
    </p:spTree>
    <p:extLst>
      <p:ext uri="{BB962C8B-B14F-4D97-AF65-F5344CB8AC3E}">
        <p14:creationId xmlns:p14="http://schemas.microsoft.com/office/powerpoint/2010/main" val="1156372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75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104875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1048754" name="日期占位符 3"/>
          <p:cNvSpPr>
            <a:spLocks noGrp="1"/>
          </p:cNvSpPr>
          <p:nvPr>
            <p:ph type="dt" sz="half" idx="10"/>
          </p:nvPr>
        </p:nvSpPr>
        <p:spPr/>
        <p:txBody>
          <a:bodyPr/>
          <a:lstStyle/>
          <a:p>
            <a:fld id="{A2690578-D54B-4B49-9785-60A7621A6CB7}" type="datetimeFigureOut">
              <a:rPr lang="zh-CN" altLang="en-US" smtClean="0"/>
              <a:t>2021/12/10</a:t>
            </a:fld>
            <a:endParaRPr lang="zh-CN" altLang="en-US"/>
          </a:p>
        </p:txBody>
      </p:sp>
      <p:sp>
        <p:nvSpPr>
          <p:cNvPr id="1048755" name="页脚占位符 4"/>
          <p:cNvSpPr>
            <a:spLocks noGrp="1"/>
          </p:cNvSpPr>
          <p:nvPr>
            <p:ph type="ftr" sz="quarter" idx="11"/>
          </p:nvPr>
        </p:nvSpPr>
        <p:spPr/>
        <p:txBody>
          <a:bodyPr/>
          <a:lstStyle/>
          <a:p>
            <a:endParaRPr lang="zh-CN" altLang="en-US"/>
          </a:p>
        </p:txBody>
      </p:sp>
      <p:sp>
        <p:nvSpPr>
          <p:cNvPr id="1048756" name="灯片编号占位符 5"/>
          <p:cNvSpPr>
            <a:spLocks noGrp="1"/>
          </p:cNvSpPr>
          <p:nvPr>
            <p:ph type="sldNum" sz="quarter" idx="12"/>
          </p:nvPr>
        </p:nvSpPr>
        <p:spPr/>
        <p:txBody>
          <a:bodyPr/>
          <a:lstStyle/>
          <a:p>
            <a:fld id="{E32AC638-2FBF-40EF-915F-9142CD5888E1}" type="slidenum">
              <a:rPr lang="zh-CN" altLang="en-US" smtClean="0"/>
              <a:t>‹#›</a:t>
            </a:fld>
            <a:endParaRPr lang="zh-CN" altLang="en-US"/>
          </a:p>
        </p:txBody>
      </p:sp>
    </p:spTree>
    <p:extLst>
      <p:ext uri="{BB962C8B-B14F-4D97-AF65-F5344CB8AC3E}">
        <p14:creationId xmlns:p14="http://schemas.microsoft.com/office/powerpoint/2010/main" val="3458412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757" name="标题 1"/>
          <p:cNvSpPr>
            <a:spLocks noGrp="1"/>
          </p:cNvSpPr>
          <p:nvPr>
            <p:ph type="title"/>
          </p:nvPr>
        </p:nvSpPr>
        <p:spPr/>
        <p:txBody>
          <a:bodyPr/>
          <a:lstStyle/>
          <a:p>
            <a:r>
              <a:rPr lang="zh-CN" altLang="en-US"/>
              <a:t>单击此处编辑母版标题样式</a:t>
            </a:r>
          </a:p>
        </p:txBody>
      </p:sp>
      <p:sp>
        <p:nvSpPr>
          <p:cNvPr id="1048758"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59"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60" name="日期占位符 4"/>
          <p:cNvSpPr>
            <a:spLocks noGrp="1"/>
          </p:cNvSpPr>
          <p:nvPr>
            <p:ph type="dt" sz="half" idx="10"/>
          </p:nvPr>
        </p:nvSpPr>
        <p:spPr/>
        <p:txBody>
          <a:bodyPr/>
          <a:lstStyle/>
          <a:p>
            <a:fld id="{A2690578-D54B-4B49-9785-60A7621A6CB7}" type="datetimeFigureOut">
              <a:rPr lang="zh-CN" altLang="en-US" smtClean="0"/>
              <a:t>2021/12/10</a:t>
            </a:fld>
            <a:endParaRPr lang="zh-CN" altLang="en-US"/>
          </a:p>
        </p:txBody>
      </p:sp>
      <p:sp>
        <p:nvSpPr>
          <p:cNvPr id="1048761" name="页脚占位符 5"/>
          <p:cNvSpPr>
            <a:spLocks noGrp="1"/>
          </p:cNvSpPr>
          <p:nvPr>
            <p:ph type="ftr" sz="quarter" idx="11"/>
          </p:nvPr>
        </p:nvSpPr>
        <p:spPr/>
        <p:txBody>
          <a:bodyPr/>
          <a:lstStyle/>
          <a:p>
            <a:endParaRPr lang="zh-CN" altLang="en-US"/>
          </a:p>
        </p:txBody>
      </p:sp>
      <p:sp>
        <p:nvSpPr>
          <p:cNvPr id="1048762" name="灯片编号占位符 6"/>
          <p:cNvSpPr>
            <a:spLocks noGrp="1"/>
          </p:cNvSpPr>
          <p:nvPr>
            <p:ph type="sldNum" sz="quarter" idx="12"/>
          </p:nvPr>
        </p:nvSpPr>
        <p:spPr/>
        <p:txBody>
          <a:bodyPr/>
          <a:lstStyle/>
          <a:p>
            <a:fld id="{E32AC638-2FBF-40EF-915F-9142CD5888E1}" type="slidenum">
              <a:rPr lang="zh-CN" altLang="en-US" smtClean="0"/>
              <a:t>‹#›</a:t>
            </a:fld>
            <a:endParaRPr lang="zh-CN" altLang="en-US"/>
          </a:p>
        </p:txBody>
      </p:sp>
    </p:spTree>
    <p:extLst>
      <p:ext uri="{BB962C8B-B14F-4D97-AF65-F5344CB8AC3E}">
        <p14:creationId xmlns:p14="http://schemas.microsoft.com/office/powerpoint/2010/main" val="3745284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763"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1048764"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765"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66"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767"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68" name="日期占位符 6"/>
          <p:cNvSpPr>
            <a:spLocks noGrp="1"/>
          </p:cNvSpPr>
          <p:nvPr>
            <p:ph type="dt" sz="half" idx="10"/>
          </p:nvPr>
        </p:nvSpPr>
        <p:spPr/>
        <p:txBody>
          <a:bodyPr/>
          <a:lstStyle/>
          <a:p>
            <a:fld id="{A2690578-D54B-4B49-9785-60A7621A6CB7}" type="datetimeFigureOut">
              <a:rPr lang="zh-CN" altLang="en-US" smtClean="0"/>
              <a:t>2021/12/10</a:t>
            </a:fld>
            <a:endParaRPr lang="zh-CN" altLang="en-US"/>
          </a:p>
        </p:txBody>
      </p:sp>
      <p:sp>
        <p:nvSpPr>
          <p:cNvPr id="1048769" name="页脚占位符 7"/>
          <p:cNvSpPr>
            <a:spLocks noGrp="1"/>
          </p:cNvSpPr>
          <p:nvPr>
            <p:ph type="ftr" sz="quarter" idx="11"/>
          </p:nvPr>
        </p:nvSpPr>
        <p:spPr/>
        <p:txBody>
          <a:bodyPr/>
          <a:lstStyle/>
          <a:p>
            <a:endParaRPr lang="zh-CN" altLang="en-US"/>
          </a:p>
        </p:txBody>
      </p:sp>
      <p:sp>
        <p:nvSpPr>
          <p:cNvPr id="1048770" name="灯片编号占位符 8"/>
          <p:cNvSpPr>
            <a:spLocks noGrp="1"/>
          </p:cNvSpPr>
          <p:nvPr>
            <p:ph type="sldNum" sz="quarter" idx="12"/>
          </p:nvPr>
        </p:nvSpPr>
        <p:spPr/>
        <p:txBody>
          <a:bodyPr/>
          <a:lstStyle/>
          <a:p>
            <a:fld id="{E32AC638-2FBF-40EF-915F-9142CD5888E1}" type="slidenum">
              <a:rPr lang="zh-CN" altLang="en-US" smtClean="0"/>
              <a:t>‹#›</a:t>
            </a:fld>
            <a:endParaRPr lang="zh-CN" altLang="en-US"/>
          </a:p>
        </p:txBody>
      </p:sp>
    </p:spTree>
    <p:extLst>
      <p:ext uri="{BB962C8B-B14F-4D97-AF65-F5344CB8AC3E}">
        <p14:creationId xmlns:p14="http://schemas.microsoft.com/office/powerpoint/2010/main" val="2701532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732" name="标题 1"/>
          <p:cNvSpPr>
            <a:spLocks noGrp="1"/>
          </p:cNvSpPr>
          <p:nvPr>
            <p:ph type="title"/>
          </p:nvPr>
        </p:nvSpPr>
        <p:spPr/>
        <p:txBody>
          <a:bodyPr/>
          <a:lstStyle/>
          <a:p>
            <a:r>
              <a:rPr lang="zh-CN" altLang="en-US"/>
              <a:t>单击此处编辑母版标题样式</a:t>
            </a:r>
          </a:p>
        </p:txBody>
      </p:sp>
      <p:sp>
        <p:nvSpPr>
          <p:cNvPr id="1048733" name="日期占位符 2"/>
          <p:cNvSpPr>
            <a:spLocks noGrp="1"/>
          </p:cNvSpPr>
          <p:nvPr>
            <p:ph type="dt" sz="half" idx="10"/>
          </p:nvPr>
        </p:nvSpPr>
        <p:spPr/>
        <p:txBody>
          <a:bodyPr/>
          <a:lstStyle/>
          <a:p>
            <a:fld id="{A2690578-D54B-4B49-9785-60A7621A6CB7}" type="datetimeFigureOut">
              <a:rPr lang="zh-CN" altLang="en-US" smtClean="0"/>
              <a:t>2021/12/10</a:t>
            </a:fld>
            <a:endParaRPr lang="zh-CN" altLang="en-US"/>
          </a:p>
        </p:txBody>
      </p:sp>
      <p:sp>
        <p:nvSpPr>
          <p:cNvPr id="1048734" name="页脚占位符 3"/>
          <p:cNvSpPr>
            <a:spLocks noGrp="1"/>
          </p:cNvSpPr>
          <p:nvPr>
            <p:ph type="ftr" sz="quarter" idx="11"/>
          </p:nvPr>
        </p:nvSpPr>
        <p:spPr/>
        <p:txBody>
          <a:bodyPr/>
          <a:lstStyle/>
          <a:p>
            <a:endParaRPr lang="zh-CN" altLang="en-US"/>
          </a:p>
        </p:txBody>
      </p:sp>
      <p:sp>
        <p:nvSpPr>
          <p:cNvPr id="1048735" name="灯片编号占位符 4"/>
          <p:cNvSpPr>
            <a:spLocks noGrp="1"/>
          </p:cNvSpPr>
          <p:nvPr>
            <p:ph type="sldNum" sz="quarter" idx="12"/>
          </p:nvPr>
        </p:nvSpPr>
        <p:spPr/>
        <p:txBody>
          <a:bodyPr/>
          <a:lstStyle/>
          <a:p>
            <a:fld id="{E32AC638-2FBF-40EF-915F-9142CD5888E1}" type="slidenum">
              <a:rPr lang="zh-CN" altLang="en-US" smtClean="0"/>
              <a:t>‹#›</a:t>
            </a:fld>
            <a:endParaRPr lang="zh-CN" altLang="en-US"/>
          </a:p>
        </p:txBody>
      </p:sp>
    </p:spTree>
    <p:extLst>
      <p:ext uri="{BB962C8B-B14F-4D97-AF65-F5344CB8AC3E}">
        <p14:creationId xmlns:p14="http://schemas.microsoft.com/office/powerpoint/2010/main" val="1866130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1" name="日期占位符 1"/>
          <p:cNvSpPr>
            <a:spLocks noGrp="1"/>
          </p:cNvSpPr>
          <p:nvPr>
            <p:ph type="dt" sz="half" idx="10"/>
          </p:nvPr>
        </p:nvSpPr>
        <p:spPr/>
        <p:txBody>
          <a:bodyPr/>
          <a:lstStyle/>
          <a:p>
            <a:fld id="{A2690578-D54B-4B49-9785-60A7621A6CB7}" type="datetimeFigureOut">
              <a:rPr lang="zh-CN" altLang="en-US" smtClean="0"/>
              <a:t>2021/12/10</a:t>
            </a:fld>
            <a:endParaRPr lang="zh-CN" altLang="en-US"/>
          </a:p>
        </p:txBody>
      </p:sp>
      <p:sp>
        <p:nvSpPr>
          <p:cNvPr id="1048582" name="页脚占位符 2"/>
          <p:cNvSpPr>
            <a:spLocks noGrp="1"/>
          </p:cNvSpPr>
          <p:nvPr>
            <p:ph type="ftr" sz="quarter" idx="11"/>
          </p:nvPr>
        </p:nvSpPr>
        <p:spPr/>
        <p:txBody>
          <a:bodyPr/>
          <a:lstStyle/>
          <a:p>
            <a:endParaRPr lang="zh-CN" altLang="en-US"/>
          </a:p>
        </p:txBody>
      </p:sp>
      <p:sp>
        <p:nvSpPr>
          <p:cNvPr id="1048583" name="灯片编号占位符 3"/>
          <p:cNvSpPr>
            <a:spLocks noGrp="1"/>
          </p:cNvSpPr>
          <p:nvPr>
            <p:ph type="sldNum" sz="quarter" idx="12"/>
          </p:nvPr>
        </p:nvSpPr>
        <p:spPr/>
        <p:txBody>
          <a:bodyPr/>
          <a:lstStyle/>
          <a:p>
            <a:fld id="{E32AC638-2FBF-40EF-915F-9142CD5888E1}" type="slidenum">
              <a:rPr lang="zh-CN" altLang="en-US" smtClean="0"/>
              <a:t>‹#›</a:t>
            </a:fld>
            <a:endParaRPr lang="zh-CN" altLang="en-US"/>
          </a:p>
        </p:txBody>
      </p:sp>
    </p:spTree>
    <p:extLst>
      <p:ext uri="{BB962C8B-B14F-4D97-AF65-F5344CB8AC3E}">
        <p14:creationId xmlns:p14="http://schemas.microsoft.com/office/powerpoint/2010/main" val="9066726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77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772"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7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774" name="日期占位符 4"/>
          <p:cNvSpPr>
            <a:spLocks noGrp="1"/>
          </p:cNvSpPr>
          <p:nvPr>
            <p:ph type="dt" sz="half" idx="10"/>
          </p:nvPr>
        </p:nvSpPr>
        <p:spPr/>
        <p:txBody>
          <a:bodyPr/>
          <a:lstStyle/>
          <a:p>
            <a:fld id="{A2690578-D54B-4B49-9785-60A7621A6CB7}" type="datetimeFigureOut">
              <a:rPr lang="zh-CN" altLang="en-US" smtClean="0"/>
              <a:t>2021/12/10</a:t>
            </a:fld>
            <a:endParaRPr lang="zh-CN" altLang="en-US"/>
          </a:p>
        </p:txBody>
      </p:sp>
      <p:sp>
        <p:nvSpPr>
          <p:cNvPr id="1048775" name="页脚占位符 5"/>
          <p:cNvSpPr>
            <a:spLocks noGrp="1"/>
          </p:cNvSpPr>
          <p:nvPr>
            <p:ph type="ftr" sz="quarter" idx="11"/>
          </p:nvPr>
        </p:nvSpPr>
        <p:spPr/>
        <p:txBody>
          <a:bodyPr/>
          <a:lstStyle/>
          <a:p>
            <a:endParaRPr lang="zh-CN" altLang="en-US"/>
          </a:p>
        </p:txBody>
      </p:sp>
      <p:sp>
        <p:nvSpPr>
          <p:cNvPr id="1048776" name="灯片编号占位符 6"/>
          <p:cNvSpPr>
            <a:spLocks noGrp="1"/>
          </p:cNvSpPr>
          <p:nvPr>
            <p:ph type="sldNum" sz="quarter" idx="12"/>
          </p:nvPr>
        </p:nvSpPr>
        <p:spPr/>
        <p:txBody>
          <a:bodyPr/>
          <a:lstStyle/>
          <a:p>
            <a:fld id="{E32AC638-2FBF-40EF-915F-9142CD5888E1}" type="slidenum">
              <a:rPr lang="zh-CN" altLang="en-US" smtClean="0"/>
              <a:t>‹#›</a:t>
            </a:fld>
            <a:endParaRPr lang="zh-CN" altLang="en-US"/>
          </a:p>
        </p:txBody>
      </p:sp>
    </p:spTree>
    <p:extLst>
      <p:ext uri="{BB962C8B-B14F-4D97-AF65-F5344CB8AC3E}">
        <p14:creationId xmlns:p14="http://schemas.microsoft.com/office/powerpoint/2010/main" val="3534495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ECDC1-D64E-4319-9E4D-4017892A2D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1732D2-5E78-4CC6-B817-8FF621B2A91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278B78-1DFF-41F1-80FC-DC4BEFFF0A05}"/>
              </a:ext>
            </a:extLst>
          </p:cNvPr>
          <p:cNvSpPr>
            <a:spLocks noGrp="1"/>
          </p:cNvSpPr>
          <p:nvPr>
            <p:ph type="dt" sz="half" idx="10"/>
          </p:nvPr>
        </p:nvSpPr>
        <p:spPr/>
        <p:txBody>
          <a:bodyPr/>
          <a:lstStyle/>
          <a:p>
            <a:fld id="{D1462A74-3A6C-438D-8EDD-64486970B909}" type="datetimeFigureOut">
              <a:rPr lang="zh-CN" altLang="en-US" smtClean="0"/>
              <a:t>2021/12/10</a:t>
            </a:fld>
            <a:endParaRPr lang="zh-CN" altLang="en-US"/>
          </a:p>
        </p:txBody>
      </p:sp>
      <p:sp>
        <p:nvSpPr>
          <p:cNvPr id="5" name="页脚占位符 4">
            <a:extLst>
              <a:ext uri="{FF2B5EF4-FFF2-40B4-BE49-F238E27FC236}">
                <a16:creationId xmlns:a16="http://schemas.microsoft.com/office/drawing/2014/main" id="{2AF1EB3B-11D4-4FA3-B3F5-521982A58E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89A838-1988-492D-89A8-40DE315AC88F}"/>
              </a:ext>
            </a:extLst>
          </p:cNvPr>
          <p:cNvSpPr>
            <a:spLocks noGrp="1"/>
          </p:cNvSpPr>
          <p:nvPr>
            <p:ph type="sldNum" sz="quarter" idx="12"/>
          </p:nvPr>
        </p:nvSpPr>
        <p:spPr/>
        <p:txBody>
          <a:bodyPr/>
          <a:lstStyle/>
          <a:p>
            <a:fld id="{51452C10-9706-4818-8493-2AF3D5A6EC05}" type="slidenum">
              <a:rPr lang="zh-CN" altLang="en-US" smtClean="0"/>
              <a:t>‹#›</a:t>
            </a:fld>
            <a:endParaRPr lang="zh-CN" altLang="en-US"/>
          </a:p>
        </p:txBody>
      </p:sp>
    </p:spTree>
    <p:extLst>
      <p:ext uri="{BB962C8B-B14F-4D97-AF65-F5344CB8AC3E}">
        <p14:creationId xmlns:p14="http://schemas.microsoft.com/office/powerpoint/2010/main" val="30707238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74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742"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4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744" name="日期占位符 4"/>
          <p:cNvSpPr>
            <a:spLocks noGrp="1"/>
          </p:cNvSpPr>
          <p:nvPr>
            <p:ph type="dt" sz="half" idx="10"/>
          </p:nvPr>
        </p:nvSpPr>
        <p:spPr/>
        <p:txBody>
          <a:bodyPr/>
          <a:lstStyle/>
          <a:p>
            <a:fld id="{A2690578-D54B-4B49-9785-60A7621A6CB7}" type="datetimeFigureOut">
              <a:rPr lang="zh-CN" altLang="en-US" smtClean="0"/>
              <a:t>2021/12/10</a:t>
            </a:fld>
            <a:endParaRPr lang="zh-CN" altLang="en-US"/>
          </a:p>
        </p:txBody>
      </p:sp>
      <p:sp>
        <p:nvSpPr>
          <p:cNvPr id="1048745" name="页脚占位符 5"/>
          <p:cNvSpPr>
            <a:spLocks noGrp="1"/>
          </p:cNvSpPr>
          <p:nvPr>
            <p:ph type="ftr" sz="quarter" idx="11"/>
          </p:nvPr>
        </p:nvSpPr>
        <p:spPr/>
        <p:txBody>
          <a:bodyPr/>
          <a:lstStyle/>
          <a:p>
            <a:endParaRPr lang="zh-CN" altLang="en-US"/>
          </a:p>
        </p:txBody>
      </p:sp>
      <p:sp>
        <p:nvSpPr>
          <p:cNvPr id="1048746" name="灯片编号占位符 6"/>
          <p:cNvSpPr>
            <a:spLocks noGrp="1"/>
          </p:cNvSpPr>
          <p:nvPr>
            <p:ph type="sldNum" sz="quarter" idx="12"/>
          </p:nvPr>
        </p:nvSpPr>
        <p:spPr/>
        <p:txBody>
          <a:bodyPr/>
          <a:lstStyle/>
          <a:p>
            <a:fld id="{E32AC638-2FBF-40EF-915F-9142CD5888E1}" type="slidenum">
              <a:rPr lang="zh-CN" altLang="en-US" smtClean="0"/>
              <a:t>‹#›</a:t>
            </a:fld>
            <a:endParaRPr lang="zh-CN" altLang="en-US"/>
          </a:p>
        </p:txBody>
      </p:sp>
    </p:spTree>
    <p:extLst>
      <p:ext uri="{BB962C8B-B14F-4D97-AF65-F5344CB8AC3E}">
        <p14:creationId xmlns:p14="http://schemas.microsoft.com/office/powerpoint/2010/main" val="17646429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47" name="标题 1"/>
          <p:cNvSpPr>
            <a:spLocks noGrp="1"/>
          </p:cNvSpPr>
          <p:nvPr>
            <p:ph type="title"/>
          </p:nvPr>
        </p:nvSpPr>
        <p:spPr/>
        <p:txBody>
          <a:bodyPr/>
          <a:lstStyle/>
          <a:p>
            <a:r>
              <a:rPr lang="zh-CN" altLang="en-US"/>
              <a:t>单击此处编辑母版标题样式</a:t>
            </a:r>
          </a:p>
        </p:txBody>
      </p:sp>
      <p:sp>
        <p:nvSpPr>
          <p:cNvPr id="1048748"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49" name="日期占位符 3"/>
          <p:cNvSpPr>
            <a:spLocks noGrp="1"/>
          </p:cNvSpPr>
          <p:nvPr>
            <p:ph type="dt" sz="half" idx="10"/>
          </p:nvPr>
        </p:nvSpPr>
        <p:spPr/>
        <p:txBody>
          <a:bodyPr/>
          <a:lstStyle/>
          <a:p>
            <a:fld id="{A2690578-D54B-4B49-9785-60A7621A6CB7}" type="datetimeFigureOut">
              <a:rPr lang="zh-CN" altLang="en-US" smtClean="0"/>
              <a:t>2021/12/10</a:t>
            </a:fld>
            <a:endParaRPr lang="zh-CN" altLang="en-US"/>
          </a:p>
        </p:txBody>
      </p:sp>
      <p:sp>
        <p:nvSpPr>
          <p:cNvPr id="1048750" name="页脚占位符 4"/>
          <p:cNvSpPr>
            <a:spLocks noGrp="1"/>
          </p:cNvSpPr>
          <p:nvPr>
            <p:ph type="ftr" sz="quarter" idx="11"/>
          </p:nvPr>
        </p:nvSpPr>
        <p:spPr/>
        <p:txBody>
          <a:bodyPr/>
          <a:lstStyle/>
          <a:p>
            <a:endParaRPr lang="zh-CN" altLang="en-US"/>
          </a:p>
        </p:txBody>
      </p:sp>
      <p:sp>
        <p:nvSpPr>
          <p:cNvPr id="1048751" name="灯片编号占位符 5"/>
          <p:cNvSpPr>
            <a:spLocks noGrp="1"/>
          </p:cNvSpPr>
          <p:nvPr>
            <p:ph type="sldNum" sz="quarter" idx="12"/>
          </p:nvPr>
        </p:nvSpPr>
        <p:spPr/>
        <p:txBody>
          <a:bodyPr/>
          <a:lstStyle/>
          <a:p>
            <a:fld id="{E32AC638-2FBF-40EF-915F-9142CD5888E1}" type="slidenum">
              <a:rPr lang="zh-CN" altLang="en-US" smtClean="0"/>
              <a:t>‹#›</a:t>
            </a:fld>
            <a:endParaRPr lang="zh-CN" altLang="en-US"/>
          </a:p>
        </p:txBody>
      </p:sp>
    </p:spTree>
    <p:extLst>
      <p:ext uri="{BB962C8B-B14F-4D97-AF65-F5344CB8AC3E}">
        <p14:creationId xmlns:p14="http://schemas.microsoft.com/office/powerpoint/2010/main" val="17521913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
        <p:nvSpPr>
          <p:cNvPr id="104861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pic>
        <p:nvPicPr>
          <p:cNvPr id="2097158" name="图片 6"/>
          <p:cNvPicPr>
            <a:picLocks noChangeAspect="1"/>
          </p:cNvPicPr>
          <p:nvPr userDrawn="1"/>
        </p:nvPicPr>
        <p:blipFill>
          <a:blip r:embed="rId2"/>
          <a:stretch>
            <a:fillRect/>
          </a:stretch>
        </p:blipFill>
        <p:spPr>
          <a:xfrm>
            <a:off x="0" y="0"/>
            <a:ext cx="2743200" cy="927525"/>
          </a:xfrm>
          <a:prstGeom prst="rect">
            <a:avLst/>
          </a:prstGeom>
        </p:spPr>
      </p:pic>
      <p:sp>
        <p:nvSpPr>
          <p:cNvPr id="1048613" name="矩形 7"/>
          <p:cNvSpPr/>
          <p:nvPr userDrawn="1"/>
        </p:nvSpPr>
        <p:spPr>
          <a:xfrm>
            <a:off x="8724901" y="0"/>
            <a:ext cx="3467100" cy="6858000"/>
          </a:xfrm>
          <a:prstGeom prst="rect">
            <a:avLst/>
          </a:prstGeom>
          <a:solidFill>
            <a:schemeClr val="accent1">
              <a:lumMod val="40000"/>
              <a:lumOff val="60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1048614" name="矩形 9"/>
          <p:cNvSpPr/>
          <p:nvPr userDrawn="1"/>
        </p:nvSpPr>
        <p:spPr>
          <a:xfrm>
            <a:off x="-1" y="5778000"/>
            <a:ext cx="360000" cy="36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5" name="矩形 10"/>
          <p:cNvSpPr/>
          <p:nvPr userDrawn="1"/>
        </p:nvSpPr>
        <p:spPr>
          <a:xfrm>
            <a:off x="-1" y="6498000"/>
            <a:ext cx="360000" cy="360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6" name="矩形 11"/>
          <p:cNvSpPr/>
          <p:nvPr userDrawn="1"/>
        </p:nvSpPr>
        <p:spPr>
          <a:xfrm>
            <a:off x="359999" y="6138000"/>
            <a:ext cx="360000" cy="360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1075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0B1794-F099-4273-A51D-6B0C825F8A1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9DFFD8A-16DD-4F5E-AD1E-44C6CDC66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D482BA7-8285-4BA9-A76C-EEB202E3E659}"/>
              </a:ext>
            </a:extLst>
          </p:cNvPr>
          <p:cNvSpPr>
            <a:spLocks noGrp="1"/>
          </p:cNvSpPr>
          <p:nvPr>
            <p:ph type="dt" sz="half" idx="10"/>
          </p:nvPr>
        </p:nvSpPr>
        <p:spPr/>
        <p:txBody>
          <a:bodyPr/>
          <a:lstStyle/>
          <a:p>
            <a:fld id="{D1462A74-3A6C-438D-8EDD-64486970B909}" type="datetimeFigureOut">
              <a:rPr lang="zh-CN" altLang="en-US" smtClean="0"/>
              <a:t>2021/12/10</a:t>
            </a:fld>
            <a:endParaRPr lang="zh-CN" altLang="en-US"/>
          </a:p>
        </p:txBody>
      </p:sp>
      <p:sp>
        <p:nvSpPr>
          <p:cNvPr id="5" name="页脚占位符 4">
            <a:extLst>
              <a:ext uri="{FF2B5EF4-FFF2-40B4-BE49-F238E27FC236}">
                <a16:creationId xmlns:a16="http://schemas.microsoft.com/office/drawing/2014/main" id="{1F319D04-7654-49BE-A3C7-EADE26DB99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E0FA0E-E283-40D5-8294-FA16DD573697}"/>
              </a:ext>
            </a:extLst>
          </p:cNvPr>
          <p:cNvSpPr>
            <a:spLocks noGrp="1"/>
          </p:cNvSpPr>
          <p:nvPr>
            <p:ph type="sldNum" sz="quarter" idx="12"/>
          </p:nvPr>
        </p:nvSpPr>
        <p:spPr/>
        <p:txBody>
          <a:bodyPr/>
          <a:lstStyle/>
          <a:p>
            <a:fld id="{51452C10-9706-4818-8493-2AF3D5A6EC05}" type="slidenum">
              <a:rPr lang="zh-CN" altLang="en-US" smtClean="0"/>
              <a:t>‹#›</a:t>
            </a:fld>
            <a:endParaRPr lang="zh-CN" altLang="en-US"/>
          </a:p>
        </p:txBody>
      </p:sp>
    </p:spTree>
    <p:extLst>
      <p:ext uri="{BB962C8B-B14F-4D97-AF65-F5344CB8AC3E}">
        <p14:creationId xmlns:p14="http://schemas.microsoft.com/office/powerpoint/2010/main" val="248687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12A08F-9F13-4514-9491-2996AD40F8A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E5FA71-398B-4097-AEBB-036A58FA53E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122B392-98A7-4571-9586-407EEDBF8DD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51874E6-0925-4EF5-9379-425C9B00A49F}"/>
              </a:ext>
            </a:extLst>
          </p:cNvPr>
          <p:cNvSpPr>
            <a:spLocks noGrp="1"/>
          </p:cNvSpPr>
          <p:nvPr>
            <p:ph type="dt" sz="half" idx="10"/>
          </p:nvPr>
        </p:nvSpPr>
        <p:spPr/>
        <p:txBody>
          <a:bodyPr/>
          <a:lstStyle/>
          <a:p>
            <a:fld id="{D1462A74-3A6C-438D-8EDD-64486970B909}" type="datetimeFigureOut">
              <a:rPr lang="zh-CN" altLang="en-US" smtClean="0"/>
              <a:t>2021/12/10</a:t>
            </a:fld>
            <a:endParaRPr lang="zh-CN" altLang="en-US"/>
          </a:p>
        </p:txBody>
      </p:sp>
      <p:sp>
        <p:nvSpPr>
          <p:cNvPr id="6" name="页脚占位符 5">
            <a:extLst>
              <a:ext uri="{FF2B5EF4-FFF2-40B4-BE49-F238E27FC236}">
                <a16:creationId xmlns:a16="http://schemas.microsoft.com/office/drawing/2014/main" id="{6AD6F34E-6E31-4BEB-8B54-A209AD4E7CA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0B9C48-4BFF-4261-AD84-D4F5BDF35CDF}"/>
              </a:ext>
            </a:extLst>
          </p:cNvPr>
          <p:cNvSpPr>
            <a:spLocks noGrp="1"/>
          </p:cNvSpPr>
          <p:nvPr>
            <p:ph type="sldNum" sz="quarter" idx="12"/>
          </p:nvPr>
        </p:nvSpPr>
        <p:spPr/>
        <p:txBody>
          <a:bodyPr/>
          <a:lstStyle/>
          <a:p>
            <a:fld id="{51452C10-9706-4818-8493-2AF3D5A6EC05}" type="slidenum">
              <a:rPr lang="zh-CN" altLang="en-US" smtClean="0"/>
              <a:t>‹#›</a:t>
            </a:fld>
            <a:endParaRPr lang="zh-CN" altLang="en-US"/>
          </a:p>
        </p:txBody>
      </p:sp>
    </p:spTree>
    <p:extLst>
      <p:ext uri="{BB962C8B-B14F-4D97-AF65-F5344CB8AC3E}">
        <p14:creationId xmlns:p14="http://schemas.microsoft.com/office/powerpoint/2010/main" val="535336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1D2E45-71BB-4219-A84E-F4B7A58ADC3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178FDA4-93E4-4892-B2F1-D11DE28C90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93B55CA-EDC2-45BC-B401-CA19F7C5D1A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158AABD-FBCD-47DB-B5FD-CA3687C665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66C7443-0D1D-4242-B7BD-0CB42001644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B108B56-BBE5-4CB3-ADBD-C1380342EB4D}"/>
              </a:ext>
            </a:extLst>
          </p:cNvPr>
          <p:cNvSpPr>
            <a:spLocks noGrp="1"/>
          </p:cNvSpPr>
          <p:nvPr>
            <p:ph type="dt" sz="half" idx="10"/>
          </p:nvPr>
        </p:nvSpPr>
        <p:spPr/>
        <p:txBody>
          <a:bodyPr/>
          <a:lstStyle/>
          <a:p>
            <a:fld id="{D1462A74-3A6C-438D-8EDD-64486970B909}" type="datetimeFigureOut">
              <a:rPr lang="zh-CN" altLang="en-US" smtClean="0"/>
              <a:t>2021/12/10</a:t>
            </a:fld>
            <a:endParaRPr lang="zh-CN" altLang="en-US"/>
          </a:p>
        </p:txBody>
      </p:sp>
      <p:sp>
        <p:nvSpPr>
          <p:cNvPr id="8" name="页脚占位符 7">
            <a:extLst>
              <a:ext uri="{FF2B5EF4-FFF2-40B4-BE49-F238E27FC236}">
                <a16:creationId xmlns:a16="http://schemas.microsoft.com/office/drawing/2014/main" id="{F683794E-E171-4E05-AE46-08D873AFB5A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DF36409-E6C1-4AFF-8FC5-52B68E955FC7}"/>
              </a:ext>
            </a:extLst>
          </p:cNvPr>
          <p:cNvSpPr>
            <a:spLocks noGrp="1"/>
          </p:cNvSpPr>
          <p:nvPr>
            <p:ph type="sldNum" sz="quarter" idx="12"/>
          </p:nvPr>
        </p:nvSpPr>
        <p:spPr/>
        <p:txBody>
          <a:bodyPr/>
          <a:lstStyle/>
          <a:p>
            <a:fld id="{51452C10-9706-4818-8493-2AF3D5A6EC05}" type="slidenum">
              <a:rPr lang="zh-CN" altLang="en-US" smtClean="0"/>
              <a:t>‹#›</a:t>
            </a:fld>
            <a:endParaRPr lang="zh-CN" altLang="en-US"/>
          </a:p>
        </p:txBody>
      </p:sp>
    </p:spTree>
    <p:extLst>
      <p:ext uri="{BB962C8B-B14F-4D97-AF65-F5344CB8AC3E}">
        <p14:creationId xmlns:p14="http://schemas.microsoft.com/office/powerpoint/2010/main" val="4216539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E3C732-0D7A-4A5E-AE78-8449BE12D6B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8F9AD32-486C-4295-B640-E2B46F4AF71B}"/>
              </a:ext>
            </a:extLst>
          </p:cNvPr>
          <p:cNvSpPr>
            <a:spLocks noGrp="1"/>
          </p:cNvSpPr>
          <p:nvPr>
            <p:ph type="dt" sz="half" idx="10"/>
          </p:nvPr>
        </p:nvSpPr>
        <p:spPr/>
        <p:txBody>
          <a:bodyPr/>
          <a:lstStyle/>
          <a:p>
            <a:fld id="{D1462A74-3A6C-438D-8EDD-64486970B909}" type="datetimeFigureOut">
              <a:rPr lang="zh-CN" altLang="en-US" smtClean="0"/>
              <a:t>2021/12/10</a:t>
            </a:fld>
            <a:endParaRPr lang="zh-CN" altLang="en-US"/>
          </a:p>
        </p:txBody>
      </p:sp>
      <p:sp>
        <p:nvSpPr>
          <p:cNvPr id="4" name="页脚占位符 3">
            <a:extLst>
              <a:ext uri="{FF2B5EF4-FFF2-40B4-BE49-F238E27FC236}">
                <a16:creationId xmlns:a16="http://schemas.microsoft.com/office/drawing/2014/main" id="{2F57540A-569B-4149-B21A-EABE9F2E97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75A955E-5692-4E32-8FA6-A88EA902BBF4}"/>
              </a:ext>
            </a:extLst>
          </p:cNvPr>
          <p:cNvSpPr>
            <a:spLocks noGrp="1"/>
          </p:cNvSpPr>
          <p:nvPr>
            <p:ph type="sldNum" sz="quarter" idx="12"/>
          </p:nvPr>
        </p:nvSpPr>
        <p:spPr/>
        <p:txBody>
          <a:bodyPr/>
          <a:lstStyle/>
          <a:p>
            <a:fld id="{51452C10-9706-4818-8493-2AF3D5A6EC05}" type="slidenum">
              <a:rPr lang="zh-CN" altLang="en-US" smtClean="0"/>
              <a:t>‹#›</a:t>
            </a:fld>
            <a:endParaRPr lang="zh-CN" altLang="en-US"/>
          </a:p>
        </p:txBody>
      </p:sp>
    </p:spTree>
    <p:extLst>
      <p:ext uri="{BB962C8B-B14F-4D97-AF65-F5344CB8AC3E}">
        <p14:creationId xmlns:p14="http://schemas.microsoft.com/office/powerpoint/2010/main" val="125161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4272A7-F539-4A00-84E1-50FC7B931B56}"/>
              </a:ext>
            </a:extLst>
          </p:cNvPr>
          <p:cNvSpPr>
            <a:spLocks noGrp="1"/>
          </p:cNvSpPr>
          <p:nvPr>
            <p:ph type="dt" sz="half" idx="10"/>
          </p:nvPr>
        </p:nvSpPr>
        <p:spPr/>
        <p:txBody>
          <a:bodyPr/>
          <a:lstStyle/>
          <a:p>
            <a:fld id="{D1462A74-3A6C-438D-8EDD-64486970B909}" type="datetimeFigureOut">
              <a:rPr lang="zh-CN" altLang="en-US" smtClean="0"/>
              <a:t>2021/12/10</a:t>
            </a:fld>
            <a:endParaRPr lang="zh-CN" altLang="en-US"/>
          </a:p>
        </p:txBody>
      </p:sp>
      <p:sp>
        <p:nvSpPr>
          <p:cNvPr id="3" name="页脚占位符 2">
            <a:extLst>
              <a:ext uri="{FF2B5EF4-FFF2-40B4-BE49-F238E27FC236}">
                <a16:creationId xmlns:a16="http://schemas.microsoft.com/office/drawing/2014/main" id="{278E39C8-623B-4E3F-9FFC-B21DAE61B66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D15FE3D-11EC-46FC-8FDF-FB6ADA16F1FC}"/>
              </a:ext>
            </a:extLst>
          </p:cNvPr>
          <p:cNvSpPr>
            <a:spLocks noGrp="1"/>
          </p:cNvSpPr>
          <p:nvPr>
            <p:ph type="sldNum" sz="quarter" idx="12"/>
          </p:nvPr>
        </p:nvSpPr>
        <p:spPr/>
        <p:txBody>
          <a:bodyPr/>
          <a:lstStyle/>
          <a:p>
            <a:fld id="{51452C10-9706-4818-8493-2AF3D5A6EC05}" type="slidenum">
              <a:rPr lang="zh-CN" altLang="en-US" smtClean="0"/>
              <a:t>‹#›</a:t>
            </a:fld>
            <a:endParaRPr lang="zh-CN" altLang="en-US"/>
          </a:p>
        </p:txBody>
      </p:sp>
    </p:spTree>
    <p:extLst>
      <p:ext uri="{BB962C8B-B14F-4D97-AF65-F5344CB8AC3E}">
        <p14:creationId xmlns:p14="http://schemas.microsoft.com/office/powerpoint/2010/main" val="3481106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1E620-FB99-4A13-9129-C92E0DDC742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F95DAE7-AA97-4684-9A75-1EB0DF9F19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56D1597-C281-4671-B66E-27D20AF34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6EE6AEE-02A8-4253-A0A9-EA0E5C45D268}"/>
              </a:ext>
            </a:extLst>
          </p:cNvPr>
          <p:cNvSpPr>
            <a:spLocks noGrp="1"/>
          </p:cNvSpPr>
          <p:nvPr>
            <p:ph type="dt" sz="half" idx="10"/>
          </p:nvPr>
        </p:nvSpPr>
        <p:spPr/>
        <p:txBody>
          <a:bodyPr/>
          <a:lstStyle/>
          <a:p>
            <a:fld id="{D1462A74-3A6C-438D-8EDD-64486970B909}" type="datetimeFigureOut">
              <a:rPr lang="zh-CN" altLang="en-US" smtClean="0"/>
              <a:t>2021/12/10</a:t>
            </a:fld>
            <a:endParaRPr lang="zh-CN" altLang="en-US"/>
          </a:p>
        </p:txBody>
      </p:sp>
      <p:sp>
        <p:nvSpPr>
          <p:cNvPr id="6" name="页脚占位符 5">
            <a:extLst>
              <a:ext uri="{FF2B5EF4-FFF2-40B4-BE49-F238E27FC236}">
                <a16:creationId xmlns:a16="http://schemas.microsoft.com/office/drawing/2014/main" id="{FD3DE8EB-4D86-47AF-9D65-6CFDAC12E9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E297C2-5B38-40E0-A7B9-E4CD94104D55}"/>
              </a:ext>
            </a:extLst>
          </p:cNvPr>
          <p:cNvSpPr>
            <a:spLocks noGrp="1"/>
          </p:cNvSpPr>
          <p:nvPr>
            <p:ph type="sldNum" sz="quarter" idx="12"/>
          </p:nvPr>
        </p:nvSpPr>
        <p:spPr/>
        <p:txBody>
          <a:bodyPr/>
          <a:lstStyle/>
          <a:p>
            <a:fld id="{51452C10-9706-4818-8493-2AF3D5A6EC05}" type="slidenum">
              <a:rPr lang="zh-CN" altLang="en-US" smtClean="0"/>
              <a:t>‹#›</a:t>
            </a:fld>
            <a:endParaRPr lang="zh-CN" altLang="en-US"/>
          </a:p>
        </p:txBody>
      </p:sp>
    </p:spTree>
    <p:extLst>
      <p:ext uri="{BB962C8B-B14F-4D97-AF65-F5344CB8AC3E}">
        <p14:creationId xmlns:p14="http://schemas.microsoft.com/office/powerpoint/2010/main" val="2027338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935CC-CC85-4366-88D3-56A318FCE8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769E7F7-EBC6-4AA1-B972-0BDD4EF4E5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3AEADC2-2ABA-45B5-97FF-DD8CB97D39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E6B08AB-BA1F-48F0-A810-2B7C93E39DEF}"/>
              </a:ext>
            </a:extLst>
          </p:cNvPr>
          <p:cNvSpPr>
            <a:spLocks noGrp="1"/>
          </p:cNvSpPr>
          <p:nvPr>
            <p:ph type="dt" sz="half" idx="10"/>
          </p:nvPr>
        </p:nvSpPr>
        <p:spPr/>
        <p:txBody>
          <a:bodyPr/>
          <a:lstStyle/>
          <a:p>
            <a:fld id="{D1462A74-3A6C-438D-8EDD-64486970B909}" type="datetimeFigureOut">
              <a:rPr lang="zh-CN" altLang="en-US" smtClean="0"/>
              <a:t>2021/12/10</a:t>
            </a:fld>
            <a:endParaRPr lang="zh-CN" altLang="en-US"/>
          </a:p>
        </p:txBody>
      </p:sp>
      <p:sp>
        <p:nvSpPr>
          <p:cNvPr id="6" name="页脚占位符 5">
            <a:extLst>
              <a:ext uri="{FF2B5EF4-FFF2-40B4-BE49-F238E27FC236}">
                <a16:creationId xmlns:a16="http://schemas.microsoft.com/office/drawing/2014/main" id="{0765FD1C-B5B0-4A3B-B9D3-053C568B57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C8F8BA-46B0-409B-B107-E0C2EA751227}"/>
              </a:ext>
            </a:extLst>
          </p:cNvPr>
          <p:cNvSpPr>
            <a:spLocks noGrp="1"/>
          </p:cNvSpPr>
          <p:nvPr>
            <p:ph type="sldNum" sz="quarter" idx="12"/>
          </p:nvPr>
        </p:nvSpPr>
        <p:spPr/>
        <p:txBody>
          <a:bodyPr/>
          <a:lstStyle/>
          <a:p>
            <a:fld id="{51452C10-9706-4818-8493-2AF3D5A6EC05}" type="slidenum">
              <a:rPr lang="zh-CN" altLang="en-US" smtClean="0"/>
              <a:t>‹#›</a:t>
            </a:fld>
            <a:endParaRPr lang="zh-CN" altLang="en-US"/>
          </a:p>
        </p:txBody>
      </p:sp>
    </p:spTree>
    <p:extLst>
      <p:ext uri="{BB962C8B-B14F-4D97-AF65-F5344CB8AC3E}">
        <p14:creationId xmlns:p14="http://schemas.microsoft.com/office/powerpoint/2010/main" val="4139147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C67BFA1-DAD9-47A2-850A-1C2F77EDD2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7578FDC-A486-4498-B974-5508AFF668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137B3EA-16DF-4AB7-A876-F2A809D259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462A74-3A6C-438D-8EDD-64486970B909}" type="datetimeFigureOut">
              <a:rPr lang="zh-CN" altLang="en-US" smtClean="0"/>
              <a:t>2021/12/10</a:t>
            </a:fld>
            <a:endParaRPr lang="zh-CN" altLang="en-US"/>
          </a:p>
        </p:txBody>
      </p:sp>
      <p:sp>
        <p:nvSpPr>
          <p:cNvPr id="5" name="页脚占位符 4">
            <a:extLst>
              <a:ext uri="{FF2B5EF4-FFF2-40B4-BE49-F238E27FC236}">
                <a16:creationId xmlns:a16="http://schemas.microsoft.com/office/drawing/2014/main" id="{3C050E27-ECCD-4A47-955B-0029F1C3C8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33E2B1F-E900-4CBA-89F8-DAECE7B30C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452C10-9706-4818-8493-2AF3D5A6EC05}" type="slidenum">
              <a:rPr lang="zh-CN" altLang="en-US" smtClean="0"/>
              <a:t>‹#›</a:t>
            </a:fld>
            <a:endParaRPr lang="zh-CN" altLang="en-US"/>
          </a:p>
        </p:txBody>
      </p:sp>
    </p:spTree>
    <p:extLst>
      <p:ext uri="{BB962C8B-B14F-4D97-AF65-F5344CB8AC3E}">
        <p14:creationId xmlns:p14="http://schemas.microsoft.com/office/powerpoint/2010/main" val="3622497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90578-D54B-4B49-9785-60A7621A6CB7}" type="datetimeFigureOut">
              <a:rPr lang="zh-CN" altLang="en-US" smtClean="0"/>
              <a:t>2021/12/10</a:t>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AC638-2FBF-40EF-915F-9142CD5888E1}" type="slidenum">
              <a:rPr lang="zh-CN" altLang="en-US" smtClean="0"/>
              <a:t>‹#›</a:t>
            </a:fld>
            <a:endParaRPr lang="zh-CN" altLang="en-US"/>
          </a:p>
        </p:txBody>
      </p:sp>
    </p:spTree>
    <p:extLst>
      <p:ext uri="{BB962C8B-B14F-4D97-AF65-F5344CB8AC3E}">
        <p14:creationId xmlns:p14="http://schemas.microsoft.com/office/powerpoint/2010/main" val="36182405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7.jpe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图片占位符 10"/>
          <p:cNvPicPr>
            <a:picLocks noChangeAspect="1"/>
          </p:cNvPicPr>
          <p:nvPr/>
        </p:nvPicPr>
        <p:blipFill rotWithShape="1">
          <a:blip r:embed="rId3"/>
          <a:srcRect t="8356" r="1467" b="8356"/>
          <a:stretch>
            <a:fillRect/>
          </a:stretch>
        </p:blipFill>
        <p:spPr>
          <a:xfrm>
            <a:off x="3162025" y="0"/>
            <a:ext cx="9032515" cy="6858000"/>
          </a:xfrm>
          <a:prstGeom prst="rect">
            <a:avLst/>
          </a:prstGeom>
        </p:spPr>
      </p:pic>
      <p:sp>
        <p:nvSpPr>
          <p:cNvPr id="1048584" name="矩形 2"/>
          <p:cNvSpPr/>
          <p:nvPr/>
        </p:nvSpPr>
        <p:spPr>
          <a:xfrm>
            <a:off x="16042" y="0"/>
            <a:ext cx="12181840" cy="6858000"/>
          </a:xfrm>
          <a:prstGeom prst="rect">
            <a:avLst/>
          </a:prstGeom>
          <a:gradFill flip="none" rotWithShape="1">
            <a:gsLst>
              <a:gs pos="0">
                <a:schemeClr val="bg1"/>
              </a:gs>
              <a:gs pos="100000">
                <a:schemeClr val="bg1">
                  <a:alpha val="43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585" name="矩形 3"/>
          <p:cNvSpPr/>
          <p:nvPr/>
        </p:nvSpPr>
        <p:spPr>
          <a:xfrm>
            <a:off x="5080" y="-12700"/>
            <a:ext cx="12181840" cy="6870700"/>
          </a:xfrm>
          <a:prstGeom prst="rect">
            <a:avLst/>
          </a:prstGeom>
          <a:gradFill flip="none" rotWithShape="1">
            <a:gsLst>
              <a:gs pos="0">
                <a:schemeClr val="accent5">
                  <a:lumMod val="5000"/>
                  <a:lumOff val="95000"/>
                  <a:alpha val="0"/>
                </a:schemeClr>
              </a:gs>
              <a:gs pos="78000">
                <a:schemeClr val="accent5">
                  <a:lumMod val="45000"/>
                  <a:lumOff val="55000"/>
                </a:schemeClr>
              </a:gs>
              <a:gs pos="100000">
                <a:schemeClr val="accent5">
                  <a:lumMod val="45000"/>
                  <a:lumOff val="5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53" name="图片 4"/>
          <p:cNvPicPr>
            <a:picLocks noChangeAspect="1"/>
          </p:cNvPicPr>
          <p:nvPr/>
        </p:nvPicPr>
        <p:blipFill>
          <a:blip r:embed="rId4" cstate="print"/>
          <a:stretch>
            <a:fillRect/>
          </a:stretch>
        </p:blipFill>
        <p:spPr>
          <a:xfrm>
            <a:off x="372305" y="383968"/>
            <a:ext cx="3823147" cy="1292431"/>
          </a:xfrm>
          <a:prstGeom prst="rect">
            <a:avLst/>
          </a:prstGeom>
        </p:spPr>
      </p:pic>
      <p:sp>
        <p:nvSpPr>
          <p:cNvPr id="1048586" name="文本框 5"/>
          <p:cNvSpPr txBox="1"/>
          <p:nvPr/>
        </p:nvSpPr>
        <p:spPr>
          <a:xfrm>
            <a:off x="376653" y="3535969"/>
            <a:ext cx="4259580" cy="2692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110" normalizeH="0" baseline="0" noProof="0" dirty="0">
                <a:ln>
                  <a:noFill/>
                </a:ln>
                <a:solidFill>
                  <a:srgbClr val="315682"/>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HUAZHONG UNIVERSITY OF SCIENCE AND TECHNOLOGY</a:t>
            </a:r>
            <a:endParaRPr kumimoji="0" lang="zh-CN" altLang="en-US" sz="1200" b="0" i="0" u="none" strike="noStrike" kern="1200" cap="none" spc="110" normalizeH="0" baseline="0" noProof="0" dirty="0">
              <a:ln>
                <a:noFill/>
              </a:ln>
              <a:solidFill>
                <a:srgbClr val="315682"/>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6" name="组合 6"/>
          <p:cNvGrpSpPr/>
          <p:nvPr/>
        </p:nvGrpSpPr>
        <p:grpSpPr>
          <a:xfrm>
            <a:off x="259210" y="1891379"/>
            <a:ext cx="11721465" cy="1537621"/>
            <a:chOff x="259210" y="2072132"/>
            <a:chExt cx="11721465" cy="1537621"/>
          </a:xfrm>
        </p:grpSpPr>
        <p:sp>
          <p:nvSpPr>
            <p:cNvPr id="1048587" name="文本框 7"/>
            <p:cNvSpPr txBox="1"/>
            <p:nvPr/>
          </p:nvSpPr>
          <p:spPr>
            <a:xfrm>
              <a:off x="259210" y="2072132"/>
              <a:ext cx="11721465" cy="13220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0" dirty="0"/>
                <a:t>SKQ: Event Scheduling for Optimizing Tail Latency in a Traditional OS Kernel</a:t>
              </a:r>
              <a:endParaRPr kumimoji="0" lang="zh-CN" altLang="en-US" sz="4000" b="1" i="0" u="none" strike="noStrike" kern="1200" cap="none" spc="300" normalizeH="0" baseline="0" noProof="0" dirty="0">
                <a:ln>
                  <a:noFill/>
                </a:ln>
                <a:solidFill>
                  <a:srgbClr val="315682"/>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3145728" name="直接连接符 8"/>
            <p:cNvCxnSpPr/>
            <p:nvPr/>
          </p:nvCxnSpPr>
          <p:spPr>
            <a:xfrm>
              <a:off x="423675" y="3609753"/>
              <a:ext cx="6120000"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1048588" name="文本框 9"/>
          <p:cNvSpPr txBox="1"/>
          <p:nvPr/>
        </p:nvSpPr>
        <p:spPr>
          <a:xfrm>
            <a:off x="423675" y="5402776"/>
            <a:ext cx="3507740" cy="337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100" normalizeH="0" baseline="0" noProof="0" dirty="0">
                <a:ln>
                  <a:noFill/>
                </a:ln>
                <a:solidFill>
                  <a:srgbClr val="315682"/>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汇报人：杨小康</a:t>
            </a:r>
          </a:p>
        </p:txBody>
      </p:sp>
      <p:sp>
        <p:nvSpPr>
          <p:cNvPr id="1048590" name="文本框 11"/>
          <p:cNvSpPr txBox="1"/>
          <p:nvPr/>
        </p:nvSpPr>
        <p:spPr>
          <a:xfrm>
            <a:off x="400101" y="6238566"/>
            <a:ext cx="292018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100" normalizeH="0" baseline="0" noProof="0" dirty="0">
                <a:ln>
                  <a:noFill/>
                </a:ln>
                <a:solidFill>
                  <a:srgbClr val="315682"/>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明德厚学   求是创新</a:t>
            </a:r>
          </a:p>
        </p:txBody>
      </p:sp>
      <p:sp>
        <p:nvSpPr>
          <p:cNvPr id="2" name="文本框 1">
            <a:extLst>
              <a:ext uri="{FF2B5EF4-FFF2-40B4-BE49-F238E27FC236}">
                <a16:creationId xmlns:a16="http://schemas.microsoft.com/office/drawing/2014/main" id="{765A9B00-1EE4-4AFD-BDF6-EF9C2D0F44B0}"/>
              </a:ext>
            </a:extLst>
          </p:cNvPr>
          <p:cNvSpPr txBox="1"/>
          <p:nvPr/>
        </p:nvSpPr>
        <p:spPr>
          <a:xfrm>
            <a:off x="372305" y="4284737"/>
            <a:ext cx="8458200" cy="424732"/>
          </a:xfrm>
          <a:prstGeom prst="rect">
            <a:avLst/>
          </a:prstGeom>
          <a:noFill/>
        </p:spPr>
        <p:txBody>
          <a:bodyPr wrap="square" rtlCol="0">
            <a:sp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SKQ</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：在传统操作系统内核上的用于优化尾延迟的事件调度</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2" name="图片 5"/>
          <p:cNvPicPr>
            <a:picLocks noChangeAspect="1"/>
          </p:cNvPicPr>
          <p:nvPr/>
        </p:nvPicPr>
        <p:blipFill rotWithShape="1">
          <a:blip r:embed="rId2"/>
          <a:srcRect l="23158" r="20741"/>
          <a:stretch>
            <a:fillRect/>
          </a:stretch>
        </p:blipFill>
        <p:spPr>
          <a:xfrm>
            <a:off x="6765146" y="1269000"/>
            <a:ext cx="4320000" cy="4320000"/>
          </a:xfrm>
          <a:prstGeom prst="rect">
            <a:avLst/>
          </a:prstGeom>
          <a:blipFill>
            <a:blip r:embed="rId3"/>
            <a:stretch>
              <a:fillRect/>
            </a:stretch>
          </a:blipFill>
        </p:spPr>
      </p:pic>
      <p:sp>
        <p:nvSpPr>
          <p:cNvPr id="1048627" name="矩形 6"/>
          <p:cNvSpPr/>
          <p:nvPr/>
        </p:nvSpPr>
        <p:spPr>
          <a:xfrm>
            <a:off x="387747" y="1460006"/>
            <a:ext cx="1438214" cy="144655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800" b="1" i="0" u="none" strike="noStrike" kern="1200" cap="none" spc="0" normalizeH="0" baseline="0" noProof="0" dirty="0">
                <a:ln w="0"/>
                <a:solidFill>
                  <a:srgbClr val="E7E6E6">
                    <a:lumMod val="90000"/>
                  </a:srgbClr>
                </a:solidFill>
                <a:effectLst/>
                <a:uLnTx/>
                <a:uFillTx/>
                <a:latin typeface="等线"/>
                <a:ea typeface="等线" panose="02010600030101010101" pitchFamily="2" charset="-122"/>
                <a:cs typeface="+mn-cs"/>
              </a:rPr>
              <a:t>02</a:t>
            </a:r>
            <a:endParaRPr kumimoji="0" lang="zh-CN" altLang="en-US" sz="8800" b="1" i="0" u="none" strike="noStrike" kern="1200" cap="none" spc="0" normalizeH="0" baseline="0" noProof="0" dirty="0">
              <a:ln w="0"/>
              <a:solidFill>
                <a:srgbClr val="E7E6E6">
                  <a:lumMod val="90000"/>
                </a:srgbClr>
              </a:solidFill>
              <a:effectLst/>
              <a:uLnTx/>
              <a:uFillTx/>
              <a:latin typeface="等线"/>
              <a:ea typeface="等线" panose="02010600030101010101" pitchFamily="2" charset="-122"/>
              <a:cs typeface="+mn-cs"/>
            </a:endParaRPr>
          </a:p>
        </p:txBody>
      </p:sp>
      <p:sp>
        <p:nvSpPr>
          <p:cNvPr id="1048628" name="文本框 8"/>
          <p:cNvSpPr txBox="1"/>
          <p:nvPr/>
        </p:nvSpPr>
        <p:spPr>
          <a:xfrm>
            <a:off x="387747" y="3110023"/>
            <a:ext cx="7315996" cy="1014730"/>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blipFill dpi="0" rotWithShape="1">
                  <a:blip r:embed="rId3"/>
                  <a:srcRect/>
                  <a:tile tx="0" ty="0" sx="100000" sy="100000" flip="none" algn="tr"/>
                </a:blipFill>
                <a:effectLst/>
                <a:uLnTx/>
                <a:uFillTx/>
                <a:latin typeface="华光标题宋_CNKI" panose="02000500000000000000" pitchFamily="2" charset="-122"/>
                <a:ea typeface="华光标题宋_CNKI" panose="02000500000000000000" pitchFamily="2" charset="-122"/>
                <a:cs typeface="+mn-cs"/>
              </a:rPr>
              <a:t>SKQ</a:t>
            </a:r>
            <a:r>
              <a:rPr kumimoji="0" lang="zh-CN" altLang="en-US" sz="6000" b="1" i="0" u="none" strike="noStrike" kern="1200" cap="none" spc="0" normalizeH="0" baseline="0" noProof="0" dirty="0">
                <a:ln>
                  <a:noFill/>
                </a:ln>
                <a:blipFill dpi="0" rotWithShape="1">
                  <a:blip r:embed="rId3"/>
                  <a:srcRect/>
                  <a:tile tx="0" ty="0" sx="100000" sy="100000" flip="none" algn="tr"/>
                </a:blipFill>
                <a:effectLst/>
                <a:uLnTx/>
                <a:uFillTx/>
                <a:latin typeface="华光标题宋_CNKI" panose="02000500000000000000" pitchFamily="2" charset="-122"/>
                <a:ea typeface="华光标题宋_CNKI" panose="02000500000000000000" pitchFamily="2" charset="-122"/>
                <a:cs typeface="+mn-cs"/>
              </a:rPr>
              <a:t>设计</a:t>
            </a:r>
          </a:p>
        </p:txBody>
      </p:sp>
      <p:sp>
        <p:nvSpPr>
          <p:cNvPr id="1048629" name="文本框 10"/>
          <p:cNvSpPr txBox="1"/>
          <p:nvPr/>
        </p:nvSpPr>
        <p:spPr>
          <a:xfrm>
            <a:off x="479715" y="4303345"/>
            <a:ext cx="6193464" cy="368300"/>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black">
                    <a:lumMod val="65000"/>
                    <a:lumOff val="35000"/>
                  </a:prstClr>
                </a:solidFill>
                <a:effectLst/>
                <a:uLnTx/>
                <a:uFillTx/>
                <a:latin typeface="Calibri Light" panose="020F0302020204030204" pitchFamily="34" charset="0"/>
                <a:ea typeface="方正兰亭黑_GBK"/>
                <a:cs typeface="+mn-cs"/>
              </a:rPr>
              <a:t>Design of </a:t>
            </a:r>
            <a:r>
              <a:rPr lang="en-US" altLang="zh-CN" dirty="0">
                <a:solidFill>
                  <a:prstClr val="black">
                    <a:lumMod val="65000"/>
                    <a:lumOff val="35000"/>
                  </a:prstClr>
                </a:solidFill>
                <a:latin typeface="Calibri Light" panose="020F0302020204030204" pitchFamily="34" charset="0"/>
                <a:ea typeface="方正兰亭黑_GBK"/>
              </a:rPr>
              <a:t>SKQ</a:t>
            </a:r>
            <a:r>
              <a:rPr kumimoji="0" lang="en-US" altLang="zh-CN" sz="1800" b="0" i="0" u="none" strike="noStrike" kern="1200" cap="none" spc="0" normalizeH="0" baseline="0" noProof="0" dirty="0">
                <a:ln>
                  <a:noFill/>
                </a:ln>
                <a:solidFill>
                  <a:prstClr val="black">
                    <a:lumMod val="65000"/>
                    <a:lumOff val="35000"/>
                  </a:prstClr>
                </a:solidFill>
                <a:effectLst/>
                <a:uLnTx/>
                <a:uFillTx/>
                <a:latin typeface="Calibri Light" panose="020F0302020204030204" pitchFamily="34" charset="0"/>
                <a:ea typeface="方正兰亭黑_GBK"/>
                <a:cs typeface="+mn-cs"/>
              </a:rPr>
              <a:t> </a:t>
            </a:r>
          </a:p>
        </p:txBody>
      </p:sp>
      <p:cxnSp>
        <p:nvCxnSpPr>
          <p:cNvPr id="3145734" name="直接连接符 11"/>
          <p:cNvCxnSpPr/>
          <p:nvPr/>
        </p:nvCxnSpPr>
        <p:spPr>
          <a:xfrm>
            <a:off x="5708337" y="6050179"/>
            <a:ext cx="648366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5" name="直接连接符 12"/>
          <p:cNvCxnSpPr/>
          <p:nvPr/>
        </p:nvCxnSpPr>
        <p:spPr>
          <a:xfrm>
            <a:off x="7495953" y="6544340"/>
            <a:ext cx="46960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6" name="直接连接符 15"/>
          <p:cNvCxnSpPr/>
          <p:nvPr/>
        </p:nvCxnSpPr>
        <p:spPr>
          <a:xfrm>
            <a:off x="11710341" y="3"/>
            <a:ext cx="0" cy="6857997"/>
          </a:xfrm>
          <a:prstGeom prst="line">
            <a:avLst/>
          </a:prstGeom>
        </p:spPr>
        <p:style>
          <a:lnRef idx="3">
            <a:schemeClr val="accent1"/>
          </a:lnRef>
          <a:fillRef idx="0">
            <a:schemeClr val="accent1"/>
          </a:fillRef>
          <a:effectRef idx="2">
            <a:schemeClr val="accent1"/>
          </a:effectRef>
          <a:fontRef idx="minor">
            <a:schemeClr val="tx1"/>
          </a:fontRef>
        </p:style>
      </p:cxnSp>
      <p:pic>
        <p:nvPicPr>
          <p:cNvPr id="2097163" name="图片 2"/>
          <p:cNvPicPr>
            <a:picLocks noChangeAspect="1"/>
          </p:cNvPicPr>
          <p:nvPr/>
        </p:nvPicPr>
        <p:blipFill rotWithShape="1">
          <a:blip r:embed="rId3"/>
          <a:srcRect l="43805" t="98" r="1" b="-98"/>
          <a:stretch>
            <a:fillRect/>
          </a:stretch>
        </p:blipFill>
        <p:spPr>
          <a:xfrm>
            <a:off x="6765145" y="1269000"/>
            <a:ext cx="4320000" cy="432425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CA42E4-6F80-4028-8EFD-6074A58E3B04}"/>
              </a:ext>
            </a:extLst>
          </p:cNvPr>
          <p:cNvSpPr>
            <a:spLocks noGrp="1"/>
          </p:cNvSpPr>
          <p:nvPr>
            <p:ph type="title"/>
          </p:nvPr>
        </p:nvSpPr>
        <p:spPr>
          <a:xfrm>
            <a:off x="838200" y="18255"/>
            <a:ext cx="10515600" cy="1325563"/>
          </a:xfrm>
        </p:spPr>
        <p:txBody>
          <a:bodyPr/>
          <a:lstStyle/>
          <a:p>
            <a:r>
              <a:rPr lang="en-US" altLang="zh-CN" dirty="0"/>
              <a:t> Schedulable </a:t>
            </a:r>
            <a:r>
              <a:rPr lang="en-US" altLang="zh-CN" dirty="0" err="1"/>
              <a:t>Kqueue</a:t>
            </a:r>
            <a:r>
              <a:rPr lang="en-US" altLang="zh-CN" dirty="0"/>
              <a:t>  </a:t>
            </a:r>
            <a:r>
              <a:rPr lang="zh-CN" altLang="en-US" dirty="0"/>
              <a:t>（</a:t>
            </a:r>
            <a:r>
              <a:rPr lang="en-US" altLang="zh-CN" dirty="0"/>
              <a:t>SKQ</a:t>
            </a:r>
            <a:r>
              <a:rPr lang="zh-CN" altLang="en-US" dirty="0"/>
              <a:t>）</a:t>
            </a:r>
          </a:p>
        </p:txBody>
      </p:sp>
      <p:sp>
        <p:nvSpPr>
          <p:cNvPr id="3" name="内容占位符 2">
            <a:extLst>
              <a:ext uri="{FF2B5EF4-FFF2-40B4-BE49-F238E27FC236}">
                <a16:creationId xmlns:a16="http://schemas.microsoft.com/office/drawing/2014/main" id="{19D284EE-63EA-4F0C-92DD-6B1E705E5BD9}"/>
              </a:ext>
            </a:extLst>
          </p:cNvPr>
          <p:cNvSpPr>
            <a:spLocks noGrp="1"/>
          </p:cNvSpPr>
          <p:nvPr>
            <p:ph idx="1"/>
          </p:nvPr>
        </p:nvSpPr>
        <p:spPr/>
        <p:txBody>
          <a:bodyPr/>
          <a:lstStyle/>
          <a:p>
            <a:r>
              <a:rPr lang="zh-CN" altLang="en-US" dirty="0"/>
              <a:t>一种基于 </a:t>
            </a:r>
            <a:r>
              <a:rPr lang="en-US" altLang="zh-CN" dirty="0"/>
              <a:t>FreeBSD  </a:t>
            </a:r>
            <a:r>
              <a:rPr lang="en-US" altLang="zh-CN" dirty="0" err="1"/>
              <a:t>Kqueue</a:t>
            </a:r>
            <a:r>
              <a:rPr lang="zh-CN" altLang="en-US" dirty="0"/>
              <a:t>的新型 事件通知设施</a:t>
            </a:r>
            <a:endParaRPr lang="en-US" altLang="zh-CN" dirty="0"/>
          </a:p>
          <a:p>
            <a:r>
              <a:rPr lang="zh-CN" altLang="zh-CN" sz="1800" dirty="0">
                <a:solidFill>
                  <a:srgbClr val="000000"/>
                </a:solidFill>
                <a:effectLst/>
                <a:ea typeface="Calibri" panose="020F0502020204030204" pitchFamily="34" charset="0"/>
              </a:rPr>
              <a:t>提供了更灵活的抽象，并允许应用程序使用现代硬件的功能</a:t>
            </a:r>
            <a:endParaRPr lang="en-US" altLang="zh-CN" sz="1800" dirty="0">
              <a:solidFill>
                <a:srgbClr val="000000"/>
              </a:solidFill>
              <a:effectLst/>
              <a:ea typeface="Calibri" panose="020F0502020204030204" pitchFamily="34" charset="0"/>
            </a:endParaRPr>
          </a:p>
          <a:p>
            <a:endParaRPr lang="en-US" altLang="zh-CN" sz="1800" dirty="0">
              <a:solidFill>
                <a:srgbClr val="000000"/>
              </a:solidFill>
              <a:effectLst/>
              <a:ea typeface="Calibri" panose="020F0502020204030204" pitchFamily="34" charset="0"/>
            </a:endParaRPr>
          </a:p>
          <a:p>
            <a:r>
              <a:rPr lang="zh-CN" altLang="zh-CN" sz="1800" dirty="0">
                <a:solidFill>
                  <a:srgbClr val="000000"/>
                </a:solidFill>
                <a:effectLst/>
                <a:ea typeface="Calibri" panose="020F0502020204030204" pitchFamily="34" charset="0"/>
              </a:rPr>
              <a:t>改善了尾部延迟并扩展了低延迟吞吐量</a:t>
            </a:r>
            <a:endParaRPr lang="en-US" altLang="zh-CN" sz="1800" dirty="0">
              <a:solidFill>
                <a:srgbClr val="000000"/>
              </a:solidFill>
              <a:effectLst/>
              <a:ea typeface="Calibri" panose="020F0502020204030204" pitchFamily="34" charset="0"/>
            </a:endParaRPr>
          </a:p>
          <a:p>
            <a:endParaRPr lang="en-US" altLang="zh-CN" sz="1800" dirty="0">
              <a:solidFill>
                <a:srgbClr val="000000"/>
              </a:solidFill>
              <a:ea typeface="Calibri" panose="020F0502020204030204" pitchFamily="34" charset="0"/>
            </a:endParaRPr>
          </a:p>
          <a:p>
            <a:r>
              <a:rPr lang="zh-CN" altLang="zh-CN" sz="1800" dirty="0">
                <a:solidFill>
                  <a:srgbClr val="000000"/>
                </a:solidFill>
                <a:effectLst/>
                <a:ea typeface="Calibri" panose="020F0502020204030204" pitchFamily="34" charset="0"/>
              </a:rPr>
              <a:t>引入了一种新的架构，具有改进的可扩展性、细粒度的事件调度和事件交付控制</a:t>
            </a:r>
            <a:endParaRPr lang="zh-CN" altLang="en-US" dirty="0"/>
          </a:p>
        </p:txBody>
      </p:sp>
      <p:pic>
        <p:nvPicPr>
          <p:cNvPr id="4" name="图片 1">
            <a:extLst>
              <a:ext uri="{FF2B5EF4-FFF2-40B4-BE49-F238E27FC236}">
                <a16:creationId xmlns:a16="http://schemas.microsoft.com/office/drawing/2014/main" id="{4AA81590-96C3-4CB8-ABD5-ED972144AC59}"/>
              </a:ext>
            </a:extLst>
          </p:cNvPr>
          <p:cNvPicPr>
            <a:picLocks noChangeAspect="1"/>
          </p:cNvPicPr>
          <p:nvPr/>
        </p:nvPicPr>
        <p:blipFill>
          <a:blip r:embed="rId2" cstate="print"/>
          <a:stretch>
            <a:fillRect/>
          </a:stretch>
        </p:blipFill>
        <p:spPr>
          <a:xfrm>
            <a:off x="9320478" y="0"/>
            <a:ext cx="2783840" cy="941089"/>
          </a:xfrm>
          <a:prstGeom prst="rect">
            <a:avLst/>
          </a:prstGeom>
        </p:spPr>
      </p:pic>
      <p:grpSp>
        <p:nvGrpSpPr>
          <p:cNvPr id="5" name="组合 2">
            <a:extLst>
              <a:ext uri="{FF2B5EF4-FFF2-40B4-BE49-F238E27FC236}">
                <a16:creationId xmlns:a16="http://schemas.microsoft.com/office/drawing/2014/main" id="{E21803F9-3C97-4FC1-B2A0-4B8A2CCD2B9E}"/>
              </a:ext>
            </a:extLst>
          </p:cNvPr>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6" name="平行四边形 4">
              <a:extLst>
                <a:ext uri="{FF2B5EF4-FFF2-40B4-BE49-F238E27FC236}">
                  <a16:creationId xmlns:a16="http://schemas.microsoft.com/office/drawing/2014/main" id="{10F30402-1176-4C62-877B-2168583CCEF7}"/>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平行四边形 4">
              <a:extLst>
                <a:ext uri="{FF2B5EF4-FFF2-40B4-BE49-F238E27FC236}">
                  <a16:creationId xmlns:a16="http://schemas.microsoft.com/office/drawing/2014/main" id="{5F75DA24-F027-4F4D-B431-F1DD6E536A53}"/>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a:extLst>
              <a:ext uri="{FF2B5EF4-FFF2-40B4-BE49-F238E27FC236}">
                <a16:creationId xmlns:a16="http://schemas.microsoft.com/office/drawing/2014/main" id="{C681E238-CF1B-4D22-9F31-614CA7C77A98}"/>
              </a:ext>
            </a:extLst>
          </p:cNvPr>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3463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8FEF07-C9BC-41C3-9DE8-53EAB360D5AE}"/>
              </a:ext>
            </a:extLst>
          </p:cNvPr>
          <p:cNvSpPr>
            <a:spLocks noGrp="1"/>
          </p:cNvSpPr>
          <p:nvPr>
            <p:ph type="title"/>
          </p:nvPr>
        </p:nvSpPr>
        <p:spPr>
          <a:xfrm>
            <a:off x="838200" y="0"/>
            <a:ext cx="10515600" cy="1325563"/>
          </a:xfrm>
        </p:spPr>
        <p:txBody>
          <a:bodyPr/>
          <a:lstStyle/>
          <a:p>
            <a:r>
              <a:rPr lang="zh-CN" altLang="en-US" dirty="0"/>
              <a:t>设计</a:t>
            </a:r>
          </a:p>
        </p:txBody>
      </p:sp>
      <p:sp>
        <p:nvSpPr>
          <p:cNvPr id="3" name="内容占位符 2">
            <a:extLst>
              <a:ext uri="{FF2B5EF4-FFF2-40B4-BE49-F238E27FC236}">
                <a16:creationId xmlns:a16="http://schemas.microsoft.com/office/drawing/2014/main" id="{3682A104-36F4-411A-B8C0-C26125E7BF53}"/>
              </a:ext>
            </a:extLst>
          </p:cNvPr>
          <p:cNvSpPr>
            <a:spLocks noGrp="1"/>
          </p:cNvSpPr>
          <p:nvPr>
            <p:ph idx="1"/>
          </p:nvPr>
        </p:nvSpPr>
        <p:spPr/>
        <p:txBody>
          <a:bodyPr>
            <a:normAutofit/>
          </a:bodyPr>
          <a:lstStyle/>
          <a:p>
            <a:r>
              <a:rPr lang="zh-CN" altLang="en-US" dirty="0"/>
              <a:t>前面说明目前的设计存在三个主要问题。</a:t>
            </a:r>
            <a:endParaRPr lang="en-US" altLang="zh-CN" dirty="0"/>
          </a:p>
          <a:p>
            <a:endParaRPr lang="en-US" altLang="zh-CN" dirty="0"/>
          </a:p>
          <a:p>
            <a:r>
              <a:rPr lang="en-US" altLang="zh-CN" dirty="0"/>
              <a:t>SKQ</a:t>
            </a:r>
            <a:r>
              <a:rPr lang="zh-CN" altLang="en-US" dirty="0"/>
              <a:t>的设计有三个主要目标：可扩展性、事件调度和事件优先级。</a:t>
            </a:r>
            <a:r>
              <a:rPr lang="en-US" altLang="zh-CN" dirty="0"/>
              <a:t>SKQ</a:t>
            </a:r>
            <a:r>
              <a:rPr lang="zh-CN" altLang="en-US" dirty="0"/>
              <a:t>还设计为与</a:t>
            </a:r>
            <a:r>
              <a:rPr lang="en-US" altLang="zh-CN" dirty="0" err="1"/>
              <a:t>Kqueue</a:t>
            </a:r>
            <a:r>
              <a:rPr lang="en-US" altLang="zh-CN" dirty="0"/>
              <a:t>  API</a:t>
            </a:r>
            <a:r>
              <a:rPr lang="zh-CN" altLang="en-US" dirty="0"/>
              <a:t>兼容。</a:t>
            </a:r>
          </a:p>
        </p:txBody>
      </p:sp>
      <p:pic>
        <p:nvPicPr>
          <p:cNvPr id="4" name="图片 1">
            <a:extLst>
              <a:ext uri="{FF2B5EF4-FFF2-40B4-BE49-F238E27FC236}">
                <a16:creationId xmlns:a16="http://schemas.microsoft.com/office/drawing/2014/main" id="{061A50CE-8070-4F7B-A736-AD90DB6D8A34}"/>
              </a:ext>
            </a:extLst>
          </p:cNvPr>
          <p:cNvPicPr>
            <a:picLocks noChangeAspect="1"/>
          </p:cNvPicPr>
          <p:nvPr/>
        </p:nvPicPr>
        <p:blipFill>
          <a:blip r:embed="rId2" cstate="print"/>
          <a:stretch>
            <a:fillRect/>
          </a:stretch>
        </p:blipFill>
        <p:spPr>
          <a:xfrm>
            <a:off x="9320478" y="0"/>
            <a:ext cx="2783840" cy="941089"/>
          </a:xfrm>
          <a:prstGeom prst="rect">
            <a:avLst/>
          </a:prstGeom>
        </p:spPr>
      </p:pic>
      <p:grpSp>
        <p:nvGrpSpPr>
          <p:cNvPr id="5" name="组合 2">
            <a:extLst>
              <a:ext uri="{FF2B5EF4-FFF2-40B4-BE49-F238E27FC236}">
                <a16:creationId xmlns:a16="http://schemas.microsoft.com/office/drawing/2014/main" id="{E401FA0A-07B5-4EA2-BF4F-AC63011748FB}"/>
              </a:ext>
            </a:extLst>
          </p:cNvPr>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6" name="平行四边形 4">
              <a:extLst>
                <a:ext uri="{FF2B5EF4-FFF2-40B4-BE49-F238E27FC236}">
                  <a16:creationId xmlns:a16="http://schemas.microsoft.com/office/drawing/2014/main" id="{8A46F09B-46ED-45F0-8E9E-DCBEA36CA6D4}"/>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平行四边形 4">
              <a:extLst>
                <a:ext uri="{FF2B5EF4-FFF2-40B4-BE49-F238E27FC236}">
                  <a16:creationId xmlns:a16="http://schemas.microsoft.com/office/drawing/2014/main" id="{518F0DF6-F039-4056-8658-06F5B60EE9EC}"/>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a:extLst>
              <a:ext uri="{FF2B5EF4-FFF2-40B4-BE49-F238E27FC236}">
                <a16:creationId xmlns:a16="http://schemas.microsoft.com/office/drawing/2014/main" id="{5F53A832-4083-491E-A396-CFB3868376C5}"/>
              </a:ext>
            </a:extLst>
          </p:cNvPr>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6012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119FDC-ACF5-4B41-A2A5-05AB4AE17CA3}"/>
              </a:ext>
            </a:extLst>
          </p:cNvPr>
          <p:cNvSpPr>
            <a:spLocks noGrp="1"/>
          </p:cNvSpPr>
          <p:nvPr>
            <p:ph type="title"/>
          </p:nvPr>
        </p:nvSpPr>
        <p:spPr>
          <a:xfrm>
            <a:off x="838200" y="18255"/>
            <a:ext cx="10515600" cy="1325563"/>
          </a:xfrm>
        </p:spPr>
        <p:txBody>
          <a:bodyPr/>
          <a:lstStyle/>
          <a:p>
            <a:r>
              <a:rPr lang="zh-CN" altLang="en-US" dirty="0"/>
              <a:t>设计</a:t>
            </a:r>
          </a:p>
        </p:txBody>
      </p:sp>
      <p:sp>
        <p:nvSpPr>
          <p:cNvPr id="3" name="内容占位符 2">
            <a:extLst>
              <a:ext uri="{FF2B5EF4-FFF2-40B4-BE49-F238E27FC236}">
                <a16:creationId xmlns:a16="http://schemas.microsoft.com/office/drawing/2014/main" id="{0E8AF468-B448-4E84-B6B0-F74CF3E9297F}"/>
              </a:ext>
            </a:extLst>
          </p:cNvPr>
          <p:cNvSpPr>
            <a:spLocks noGrp="1"/>
          </p:cNvSpPr>
          <p:nvPr>
            <p:ph idx="1"/>
          </p:nvPr>
        </p:nvSpPr>
        <p:spPr/>
        <p:txBody>
          <a:bodyPr/>
          <a:lstStyle/>
          <a:p>
            <a:pPr marL="0" indent="0">
              <a:buNone/>
            </a:pPr>
            <a:r>
              <a:rPr lang="en-US" altLang="zh-CN" dirty="0"/>
              <a:t>•</a:t>
            </a:r>
            <a:r>
              <a:rPr lang="zh-CN" altLang="en-US" dirty="0"/>
              <a:t>可扩展性：</a:t>
            </a:r>
            <a:r>
              <a:rPr lang="en-US" altLang="zh-CN" dirty="0"/>
              <a:t>SKQ </a:t>
            </a:r>
            <a:r>
              <a:rPr lang="zh-CN" altLang="en-US" dirty="0"/>
              <a:t>可扩展到多核机器和大量事件。我们的设计允许单个 </a:t>
            </a:r>
            <a:r>
              <a:rPr lang="en-US" altLang="zh-CN" dirty="0"/>
              <a:t>SKQ </a:t>
            </a:r>
            <a:r>
              <a:rPr lang="zh-CN" altLang="en-US" dirty="0"/>
              <a:t>有效地将事件调度到多个线程，而开销和锁争用很小。</a:t>
            </a:r>
            <a:endParaRPr lang="en-US" altLang="zh-CN" dirty="0"/>
          </a:p>
          <a:p>
            <a:pPr marL="0" indent="0">
              <a:buNone/>
            </a:pPr>
            <a:endParaRPr lang="zh-CN" altLang="en-US" dirty="0"/>
          </a:p>
          <a:p>
            <a:pPr marL="0" indent="0">
              <a:buNone/>
            </a:pPr>
            <a:r>
              <a:rPr lang="en-US" altLang="zh-CN" dirty="0"/>
              <a:t>•</a:t>
            </a:r>
            <a:r>
              <a:rPr lang="zh-CN" altLang="en-US" dirty="0"/>
              <a:t>事件调度：</a:t>
            </a:r>
            <a:r>
              <a:rPr lang="en-US" altLang="zh-CN" dirty="0"/>
              <a:t>SKQ </a:t>
            </a:r>
            <a:r>
              <a:rPr lang="zh-CN" altLang="en-US" dirty="0"/>
              <a:t>实施调度策略，以改善缓存位置并最大限度地减少工作负载不平衡。应用程序可以根据工作负载特征选择策略，以最大限度地减少尾部延迟。</a:t>
            </a:r>
            <a:endParaRPr lang="en-US" altLang="zh-CN" dirty="0"/>
          </a:p>
          <a:p>
            <a:pPr marL="0" indent="0">
              <a:buNone/>
            </a:pPr>
            <a:endParaRPr lang="zh-CN" altLang="en-US" dirty="0"/>
          </a:p>
          <a:p>
            <a:pPr marL="0" indent="0">
              <a:buNone/>
            </a:pPr>
            <a:r>
              <a:rPr lang="en-US" altLang="zh-CN" dirty="0"/>
              <a:t>•</a:t>
            </a:r>
            <a:r>
              <a:rPr lang="zh-CN" altLang="en-US" dirty="0"/>
              <a:t>事件优先级：</a:t>
            </a:r>
            <a:r>
              <a:rPr lang="en-US" altLang="zh-CN" dirty="0"/>
              <a:t>SKQ </a:t>
            </a:r>
            <a:r>
              <a:rPr lang="zh-CN" altLang="en-US" dirty="0"/>
              <a:t>使应用程序能够优先处理高优先级事件而不是常规事件，同时将性能影响降至最低。</a:t>
            </a:r>
          </a:p>
          <a:p>
            <a:endParaRPr lang="zh-CN" altLang="en-US" dirty="0"/>
          </a:p>
        </p:txBody>
      </p:sp>
      <p:pic>
        <p:nvPicPr>
          <p:cNvPr id="4" name="图片 1">
            <a:extLst>
              <a:ext uri="{FF2B5EF4-FFF2-40B4-BE49-F238E27FC236}">
                <a16:creationId xmlns:a16="http://schemas.microsoft.com/office/drawing/2014/main" id="{1989E26E-F43A-46B1-8C5E-97F2C4616719}"/>
              </a:ext>
            </a:extLst>
          </p:cNvPr>
          <p:cNvPicPr>
            <a:picLocks noChangeAspect="1"/>
          </p:cNvPicPr>
          <p:nvPr/>
        </p:nvPicPr>
        <p:blipFill>
          <a:blip r:embed="rId2" cstate="print"/>
          <a:stretch>
            <a:fillRect/>
          </a:stretch>
        </p:blipFill>
        <p:spPr>
          <a:xfrm>
            <a:off x="9320478" y="0"/>
            <a:ext cx="2783840" cy="941089"/>
          </a:xfrm>
          <a:prstGeom prst="rect">
            <a:avLst/>
          </a:prstGeom>
        </p:spPr>
      </p:pic>
      <p:grpSp>
        <p:nvGrpSpPr>
          <p:cNvPr id="5" name="组合 2">
            <a:extLst>
              <a:ext uri="{FF2B5EF4-FFF2-40B4-BE49-F238E27FC236}">
                <a16:creationId xmlns:a16="http://schemas.microsoft.com/office/drawing/2014/main" id="{1D4A6175-BBC1-4758-94A4-E862F14D797F}"/>
              </a:ext>
            </a:extLst>
          </p:cNvPr>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6" name="平行四边形 4">
              <a:extLst>
                <a:ext uri="{FF2B5EF4-FFF2-40B4-BE49-F238E27FC236}">
                  <a16:creationId xmlns:a16="http://schemas.microsoft.com/office/drawing/2014/main" id="{81EC277A-CBAA-43F5-8E6B-AAF5785C1970}"/>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平行四边形 4">
              <a:extLst>
                <a:ext uri="{FF2B5EF4-FFF2-40B4-BE49-F238E27FC236}">
                  <a16:creationId xmlns:a16="http://schemas.microsoft.com/office/drawing/2014/main" id="{2CD3A2EA-9348-4A70-BF20-A29885CCFDFE}"/>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a:extLst>
              <a:ext uri="{FF2B5EF4-FFF2-40B4-BE49-F238E27FC236}">
                <a16:creationId xmlns:a16="http://schemas.microsoft.com/office/drawing/2014/main" id="{A82E1CD5-F4AF-43BE-8370-B71592F0F1A3}"/>
              </a:ext>
            </a:extLst>
          </p:cNvPr>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980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CF01FC-42AE-4EBE-B32B-7B3630A4E0FB}"/>
              </a:ext>
            </a:extLst>
          </p:cNvPr>
          <p:cNvSpPr>
            <a:spLocks noGrp="1"/>
          </p:cNvSpPr>
          <p:nvPr>
            <p:ph type="title"/>
          </p:nvPr>
        </p:nvSpPr>
        <p:spPr>
          <a:xfrm>
            <a:off x="838200" y="35970"/>
            <a:ext cx="10515600" cy="1325563"/>
          </a:xfrm>
        </p:spPr>
        <p:txBody>
          <a:bodyPr/>
          <a:lstStyle/>
          <a:p>
            <a:r>
              <a:rPr lang="en-US" altLang="zh-CN" dirty="0"/>
              <a:t>SKQ</a:t>
            </a:r>
            <a:r>
              <a:rPr lang="zh-CN" altLang="en-US" dirty="0"/>
              <a:t>结构</a:t>
            </a:r>
          </a:p>
        </p:txBody>
      </p:sp>
      <p:pic>
        <p:nvPicPr>
          <p:cNvPr id="5" name="内容占位符 4">
            <a:extLst>
              <a:ext uri="{FF2B5EF4-FFF2-40B4-BE49-F238E27FC236}">
                <a16:creationId xmlns:a16="http://schemas.microsoft.com/office/drawing/2014/main" id="{D2977393-408E-4C5F-AD8A-804BC8276731}"/>
              </a:ext>
            </a:extLst>
          </p:cNvPr>
          <p:cNvPicPr>
            <a:picLocks noGrp="1" noChangeAspect="1"/>
          </p:cNvPicPr>
          <p:nvPr>
            <p:ph idx="1"/>
          </p:nvPr>
        </p:nvPicPr>
        <p:blipFill>
          <a:blip r:embed="rId2"/>
          <a:stretch>
            <a:fillRect/>
          </a:stretch>
        </p:blipFill>
        <p:spPr>
          <a:xfrm>
            <a:off x="433632" y="1534376"/>
            <a:ext cx="6193411" cy="4958499"/>
          </a:xfrm>
        </p:spPr>
      </p:pic>
      <p:sp>
        <p:nvSpPr>
          <p:cNvPr id="8" name="文本框 7">
            <a:extLst>
              <a:ext uri="{FF2B5EF4-FFF2-40B4-BE49-F238E27FC236}">
                <a16:creationId xmlns:a16="http://schemas.microsoft.com/office/drawing/2014/main" id="{9192E060-6594-4E43-91CE-2F6EA24F4E56}"/>
              </a:ext>
            </a:extLst>
          </p:cNvPr>
          <p:cNvSpPr txBox="1"/>
          <p:nvPr/>
        </p:nvSpPr>
        <p:spPr>
          <a:xfrm>
            <a:off x="6627043" y="2171321"/>
            <a:ext cx="3890913" cy="2848985"/>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1800" b="1" i="0" u="none" strike="noStrike" kern="1200" cap="none" spc="0" normalizeH="0" baseline="0" noProof="0" dirty="0">
                <a:ln>
                  <a:noFill/>
                </a:ln>
                <a:solidFill>
                  <a:srgbClr val="000000"/>
                </a:solidFill>
                <a:effectLst/>
                <a:uLnTx/>
                <a:uFillTx/>
                <a:latin typeface="等线" panose="020F0502020204030204"/>
                <a:ea typeface="Calibri" panose="020F0502020204030204" pitchFamily="34" charset="0"/>
                <a:cs typeface="+mn-cs"/>
              </a:rPr>
              <a:t>可扩展性</a:t>
            </a:r>
            <a:endParaRPr kumimoji="0" lang="en-US" altLang="zh-CN" sz="1800" b="0" i="1" u="none" strike="noStrike" kern="1200" cap="none" spc="0" normalizeH="0" baseline="0" noProof="0" dirty="0">
              <a:ln>
                <a:noFill/>
              </a:ln>
              <a:solidFill>
                <a:srgbClr val="000000"/>
              </a:solidFill>
              <a:effectLst/>
              <a:uLnTx/>
              <a:uFillTx/>
              <a:latin typeface="等线" panose="020F0502020204030204"/>
              <a:ea typeface="Calibri" panose="020F0502020204030204" pitchFamily="34"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zh-CN" sz="1800" b="0" i="1" u="none" strike="noStrike" kern="1200" cap="none" spc="0" normalizeH="0" baseline="0" noProof="0" dirty="0">
                <a:ln>
                  <a:noFill/>
                </a:ln>
                <a:solidFill>
                  <a:srgbClr val="000000"/>
                </a:solidFill>
                <a:effectLst/>
                <a:uLnTx/>
                <a:uFillTx/>
                <a:latin typeface="等线" panose="020F0502020204030204"/>
                <a:ea typeface="Calibri" panose="020F0502020204030204" pitchFamily="34" charset="0"/>
                <a:cs typeface="+mn-cs"/>
              </a:rPr>
              <a:t>kevq</a:t>
            </a:r>
            <a:r>
              <a:rPr kumimoji="0" lang="zh-CN" altLang="zh-CN" sz="1800" b="0" i="0" u="none" strike="noStrike" kern="1200" cap="none" spc="0" normalizeH="0" baseline="0" noProof="0" dirty="0">
                <a:ln>
                  <a:noFill/>
                </a:ln>
                <a:solidFill>
                  <a:srgbClr val="000000"/>
                </a:solidFill>
                <a:effectLst/>
                <a:uLnTx/>
                <a:uFillTx/>
                <a:latin typeface="等线" panose="020F0502020204030204"/>
                <a:ea typeface="Calibri" panose="020F0502020204030204" pitchFamily="34" charset="0"/>
                <a:cs typeface="+mn-cs"/>
              </a:rPr>
              <a:t>结构</a:t>
            </a:r>
            <a:endParaRPr kumimoji="0" lang="en-US" altLang="zh-CN" sz="1800" b="0" i="0" u="none" strike="noStrike" kern="1200" cap="none" spc="0" normalizeH="0" baseline="0" noProof="0" dirty="0">
              <a:ln>
                <a:noFill/>
              </a:ln>
              <a:solidFill>
                <a:srgbClr val="000000"/>
              </a:solidFill>
              <a:effectLst/>
              <a:uLnTx/>
              <a:uFillTx/>
              <a:latin typeface="等线" panose="020F0502020204030204"/>
              <a:ea typeface="Calibri" panose="020F0502020204030204" pitchFamily="34"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zh-CN" sz="1800" b="0" i="0" u="none" strike="noStrike" kern="1200" cap="none" spc="0" normalizeH="0" baseline="0" noProof="0" dirty="0">
                <a:ln>
                  <a:noFill/>
                </a:ln>
                <a:solidFill>
                  <a:srgbClr val="000000"/>
                </a:solidFill>
                <a:effectLst/>
                <a:uLnTx/>
                <a:uFillTx/>
                <a:latin typeface="等线" panose="020F0502020204030204"/>
                <a:ea typeface="Calibri" panose="020F0502020204030204" pitchFamily="34" charset="0"/>
                <a:cs typeface="+mn-cs"/>
              </a:rPr>
              <a:t>每个 SKQ为每个应用程序线程创建一个kevq，这是一个事件队列，其中包含分配给相应线程的</a:t>
            </a:r>
            <a:r>
              <a:rPr kumimoji="0" lang="en-US" altLang="zh-CN" sz="1800" b="0" i="0" u="none" strike="noStrike" kern="1200" cap="none" spc="0" normalizeH="0" baseline="0" noProof="0" dirty="0" err="1">
                <a:ln>
                  <a:noFill/>
                </a:ln>
                <a:solidFill>
                  <a:srgbClr val="000000"/>
                </a:solidFill>
                <a:effectLst/>
                <a:uLnTx/>
                <a:uFillTx/>
                <a:latin typeface="等线" panose="020F0502020204030204"/>
                <a:ea typeface="Calibri" panose="020F0502020204030204" pitchFamily="34" charset="0"/>
                <a:cs typeface="+mn-cs"/>
              </a:rPr>
              <a:t>knotes</a:t>
            </a:r>
            <a:r>
              <a:rPr kumimoji="0" lang="zh-CN" altLang="zh-CN" sz="1800" b="0" i="0" u="none" strike="noStrike" kern="1200" cap="none" spc="0" normalizeH="0" baseline="0" noProof="0" dirty="0">
                <a:ln>
                  <a:noFill/>
                </a:ln>
                <a:solidFill>
                  <a:srgbClr val="000000"/>
                </a:solidFill>
                <a:effectLst/>
                <a:uLnTx/>
                <a:uFillTx/>
                <a:latin typeface="等线" panose="020F0502020204030204"/>
                <a:ea typeface="Calibri" panose="020F0502020204030204" pitchFamily="34" charset="0"/>
                <a:cs typeface="+mn-cs"/>
              </a:rPr>
              <a:t>。</a:t>
            </a:r>
            <a:endParaRPr kumimoji="0" lang="en-US" altLang="zh-CN" sz="1800" b="0" i="0" u="none" strike="noStrike" kern="1200" cap="none" spc="0" normalizeH="0" baseline="0" noProof="0" dirty="0">
              <a:ln>
                <a:noFill/>
              </a:ln>
              <a:solidFill>
                <a:srgbClr val="000000"/>
              </a:solidFill>
              <a:effectLst/>
              <a:uLnTx/>
              <a:uFillTx/>
              <a:latin typeface="等线" panose="020F0502020204030204"/>
              <a:ea typeface="Calibri" panose="020F0502020204030204" pitchFamily="34"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zh-CN" sz="1800" b="0" i="0" u="none" strike="noStrike" kern="1200" cap="none" spc="0" normalizeH="0" baseline="0" noProof="0" dirty="0">
                <a:ln>
                  <a:noFill/>
                </a:ln>
                <a:solidFill>
                  <a:srgbClr val="000000"/>
                </a:solidFill>
                <a:effectLst/>
                <a:uLnTx/>
                <a:uFillTx/>
                <a:latin typeface="等线" panose="020F0502020204030204"/>
                <a:ea typeface="Calibri" panose="020F0502020204030204" pitchFamily="34" charset="0"/>
                <a:cs typeface="+mn-cs"/>
              </a:rPr>
              <a:t>从而消除了巨型Kqueue锁上的一个主要争用源。</a:t>
            </a:r>
            <a:endParaRPr kumimoji="0" lang="en-US" altLang="zh-CN" sz="1800" b="0" i="0" u="none" strike="noStrike" kern="1200" cap="none" spc="0" normalizeH="0" baseline="0" noProof="0" dirty="0">
              <a:ln>
                <a:noFill/>
              </a:ln>
              <a:solidFill>
                <a:srgbClr val="000000"/>
              </a:solidFill>
              <a:effectLst/>
              <a:uLnTx/>
              <a:uFillTx/>
              <a:latin typeface="等线" panose="020F0502020204030204"/>
              <a:ea typeface="Calibri" panose="020F0502020204030204" pitchFamily="34"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zh-CN" sz="1800" b="0" i="0" u="none" strike="noStrike" kern="1200" cap="none" spc="0" normalizeH="0" baseline="0" noProof="0" dirty="0">
                <a:ln>
                  <a:noFill/>
                </a:ln>
                <a:solidFill>
                  <a:srgbClr val="000000"/>
                </a:solidFill>
                <a:effectLst/>
                <a:uLnTx/>
                <a:uFillTx/>
                <a:latin typeface="等线" panose="020F0502020204030204"/>
                <a:ea typeface="Calibri" panose="020F0502020204030204" pitchFamily="34" charset="0"/>
                <a:cs typeface="+mn-cs"/>
              </a:rPr>
              <a:t>允许SKQ在轻量级内部结构而不是内核对象之间快速调度事件</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6" name="图片 1">
            <a:extLst>
              <a:ext uri="{FF2B5EF4-FFF2-40B4-BE49-F238E27FC236}">
                <a16:creationId xmlns:a16="http://schemas.microsoft.com/office/drawing/2014/main" id="{864C0634-D103-4DA5-830B-525CE23AC507}"/>
              </a:ext>
            </a:extLst>
          </p:cNvPr>
          <p:cNvPicPr>
            <a:picLocks noChangeAspect="1"/>
          </p:cNvPicPr>
          <p:nvPr/>
        </p:nvPicPr>
        <p:blipFill>
          <a:blip r:embed="rId3" cstate="print"/>
          <a:stretch>
            <a:fillRect/>
          </a:stretch>
        </p:blipFill>
        <p:spPr>
          <a:xfrm>
            <a:off x="9320478" y="0"/>
            <a:ext cx="2783840" cy="941089"/>
          </a:xfrm>
          <a:prstGeom prst="rect">
            <a:avLst/>
          </a:prstGeom>
        </p:spPr>
      </p:pic>
      <p:grpSp>
        <p:nvGrpSpPr>
          <p:cNvPr id="7" name="组合 2">
            <a:extLst>
              <a:ext uri="{FF2B5EF4-FFF2-40B4-BE49-F238E27FC236}">
                <a16:creationId xmlns:a16="http://schemas.microsoft.com/office/drawing/2014/main" id="{3FDC47DD-3CAA-4B9F-BCB8-9EE2436797CC}"/>
              </a:ext>
            </a:extLst>
          </p:cNvPr>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9" name="平行四边形 4">
              <a:extLst>
                <a:ext uri="{FF2B5EF4-FFF2-40B4-BE49-F238E27FC236}">
                  <a16:creationId xmlns:a16="http://schemas.microsoft.com/office/drawing/2014/main" id="{3BE27056-3624-4BC2-9102-4AADB3B3F606}"/>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平行四边形 4">
              <a:extLst>
                <a:ext uri="{FF2B5EF4-FFF2-40B4-BE49-F238E27FC236}">
                  <a16:creationId xmlns:a16="http://schemas.microsoft.com/office/drawing/2014/main" id="{48D9DCE1-4E20-4D38-BA9A-45346ABEEEDA}"/>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 name="直接连接符 7">
            <a:extLst>
              <a:ext uri="{FF2B5EF4-FFF2-40B4-BE49-F238E27FC236}">
                <a16:creationId xmlns:a16="http://schemas.microsoft.com/office/drawing/2014/main" id="{7EE0C93C-2D0C-4EA5-A03B-DEE6C32850C4}"/>
              </a:ext>
            </a:extLst>
          </p:cNvPr>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7230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CF01FC-42AE-4EBE-B32B-7B3630A4E0FB}"/>
              </a:ext>
            </a:extLst>
          </p:cNvPr>
          <p:cNvSpPr>
            <a:spLocks noGrp="1"/>
          </p:cNvSpPr>
          <p:nvPr>
            <p:ph type="title"/>
          </p:nvPr>
        </p:nvSpPr>
        <p:spPr>
          <a:xfrm>
            <a:off x="838200" y="38729"/>
            <a:ext cx="10515600" cy="1325563"/>
          </a:xfrm>
        </p:spPr>
        <p:txBody>
          <a:bodyPr/>
          <a:lstStyle/>
          <a:p>
            <a:r>
              <a:rPr lang="en-US" altLang="zh-CN" dirty="0"/>
              <a:t>SKQ</a:t>
            </a:r>
            <a:r>
              <a:rPr lang="zh-CN" altLang="en-US" dirty="0"/>
              <a:t>结构</a:t>
            </a:r>
          </a:p>
        </p:txBody>
      </p:sp>
      <p:pic>
        <p:nvPicPr>
          <p:cNvPr id="5" name="内容占位符 4">
            <a:extLst>
              <a:ext uri="{FF2B5EF4-FFF2-40B4-BE49-F238E27FC236}">
                <a16:creationId xmlns:a16="http://schemas.microsoft.com/office/drawing/2014/main" id="{D2977393-408E-4C5F-AD8A-804BC8276731}"/>
              </a:ext>
            </a:extLst>
          </p:cNvPr>
          <p:cNvPicPr>
            <a:picLocks noGrp="1" noChangeAspect="1"/>
          </p:cNvPicPr>
          <p:nvPr>
            <p:ph idx="1"/>
          </p:nvPr>
        </p:nvPicPr>
        <p:blipFill>
          <a:blip r:embed="rId2"/>
          <a:stretch>
            <a:fillRect/>
          </a:stretch>
        </p:blipFill>
        <p:spPr>
          <a:xfrm>
            <a:off x="838200" y="1603491"/>
            <a:ext cx="6193411" cy="4958499"/>
          </a:xfrm>
        </p:spPr>
      </p:pic>
      <p:sp>
        <p:nvSpPr>
          <p:cNvPr id="6" name="文本框 5">
            <a:extLst>
              <a:ext uri="{FF2B5EF4-FFF2-40B4-BE49-F238E27FC236}">
                <a16:creationId xmlns:a16="http://schemas.microsoft.com/office/drawing/2014/main" id="{B856773E-2EB7-4DB0-9268-AFAEAA67155A}"/>
              </a:ext>
            </a:extLst>
          </p:cNvPr>
          <p:cNvSpPr txBox="1"/>
          <p:nvPr/>
        </p:nvSpPr>
        <p:spPr>
          <a:xfrm>
            <a:off x="6874497" y="1690688"/>
            <a:ext cx="4362253" cy="3219343"/>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1800" b="1" i="0" u="none" strike="noStrike" kern="1200" cap="none" spc="0" normalizeH="0" baseline="0" noProof="0" dirty="0">
                <a:ln>
                  <a:noFill/>
                </a:ln>
                <a:solidFill>
                  <a:srgbClr val="000000"/>
                </a:solidFill>
                <a:effectLst/>
                <a:uLnTx/>
                <a:uFillTx/>
                <a:latin typeface="等线" panose="020F0502020204030204"/>
                <a:ea typeface="Calibri" panose="020F0502020204030204" pitchFamily="34" charset="0"/>
                <a:cs typeface="+mn-cs"/>
              </a:rPr>
              <a:t>事件调度和交付控制</a:t>
            </a:r>
            <a:endParaRPr kumimoji="0" lang="en-US" altLang="zh-CN" sz="1800" b="1" i="0" u="none" strike="noStrike" kern="1200" cap="none" spc="0" normalizeH="0" baseline="0" noProof="0" dirty="0">
              <a:ln>
                <a:noFill/>
              </a:ln>
              <a:solidFill>
                <a:srgbClr val="000000"/>
              </a:solidFill>
              <a:effectLst/>
              <a:uLnTx/>
              <a:uFillTx/>
              <a:latin typeface="等线" panose="020F0502020204030204"/>
              <a:ea typeface="Calibri" panose="020F0502020204030204" pitchFamily="34"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zh-CN" sz="1800" b="0" i="0" u="none" strike="noStrike" kern="1200" cap="none" spc="0" normalizeH="0" baseline="0" noProof="0" dirty="0">
                <a:ln>
                  <a:noFill/>
                </a:ln>
                <a:solidFill>
                  <a:srgbClr val="000000"/>
                </a:solidFill>
                <a:effectLst/>
                <a:uLnTx/>
                <a:uFillTx/>
                <a:latin typeface="等线" panose="020F0502020204030204"/>
                <a:ea typeface="Calibri" panose="020F0502020204030204" pitchFamily="34" charset="0"/>
                <a:cs typeface="+mn-cs"/>
              </a:rPr>
              <a:t>事件激活时，事件调度程序根据所选的调度策略确定已激活节点的目标kevq。</a:t>
            </a:r>
            <a:endParaRPr kumimoji="0" lang="en-US" altLang="zh-CN" sz="1800" b="0" i="0" u="none" strike="noStrike" kern="1200" cap="none" spc="0" normalizeH="0" baseline="0" noProof="0" dirty="0">
              <a:ln>
                <a:noFill/>
              </a:ln>
              <a:solidFill>
                <a:srgbClr val="000000"/>
              </a:solidFill>
              <a:effectLst/>
              <a:uLnTx/>
              <a:uFillTx/>
              <a:latin typeface="等线" panose="020F0502020204030204"/>
              <a:ea typeface="Calibri" panose="020F0502020204030204" pitchFamily="34"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zh-CN" sz="18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 当一个 kevq 没有活跃的结时，kevq   也会主动尝试从其他 kevq 中窃取结。应用程序可以通过 ioctl（）和用于固定和优先级的新的每事件标志来控制调度策略。</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zh-CN" sz="1800" b="0" i="0" u="none" strike="noStrike" kern="1200" cap="none" spc="0" normalizeH="0" baseline="0" noProof="0" dirty="0">
                <a:ln>
                  <a:noFill/>
                </a:ln>
                <a:solidFill>
                  <a:srgbClr val="000000"/>
                </a:solidFill>
                <a:effectLst/>
                <a:uLnTx/>
                <a:uFillTx/>
                <a:latin typeface="等线" panose="020F0502020204030204"/>
                <a:ea typeface="Calibri" panose="020F0502020204030204" pitchFamily="34" charset="0"/>
                <a:cs typeface="+mn-cs"/>
              </a:rPr>
              <a:t>SKQ还允许应用程序将单个事件标记为高优先级。SKQ倾向于首先返回高优先级事件。</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7" name="图片 1">
            <a:extLst>
              <a:ext uri="{FF2B5EF4-FFF2-40B4-BE49-F238E27FC236}">
                <a16:creationId xmlns:a16="http://schemas.microsoft.com/office/drawing/2014/main" id="{932D7FFB-4AA8-4C9D-9714-FEA175C308FD}"/>
              </a:ext>
            </a:extLst>
          </p:cNvPr>
          <p:cNvPicPr>
            <a:picLocks noChangeAspect="1"/>
          </p:cNvPicPr>
          <p:nvPr/>
        </p:nvPicPr>
        <p:blipFill>
          <a:blip r:embed="rId3" cstate="print"/>
          <a:stretch>
            <a:fillRect/>
          </a:stretch>
        </p:blipFill>
        <p:spPr>
          <a:xfrm>
            <a:off x="9320478" y="0"/>
            <a:ext cx="2783840" cy="941089"/>
          </a:xfrm>
          <a:prstGeom prst="rect">
            <a:avLst/>
          </a:prstGeom>
        </p:spPr>
      </p:pic>
      <p:grpSp>
        <p:nvGrpSpPr>
          <p:cNvPr id="8" name="组合 2">
            <a:extLst>
              <a:ext uri="{FF2B5EF4-FFF2-40B4-BE49-F238E27FC236}">
                <a16:creationId xmlns:a16="http://schemas.microsoft.com/office/drawing/2014/main" id="{9194D195-62AF-4F1F-B11C-2F235C798DF2}"/>
              </a:ext>
            </a:extLst>
          </p:cNvPr>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9" name="平行四边形 4">
              <a:extLst>
                <a:ext uri="{FF2B5EF4-FFF2-40B4-BE49-F238E27FC236}">
                  <a16:creationId xmlns:a16="http://schemas.microsoft.com/office/drawing/2014/main" id="{174451E7-9790-4399-B499-02A9933053A5}"/>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平行四边形 4">
              <a:extLst>
                <a:ext uri="{FF2B5EF4-FFF2-40B4-BE49-F238E27FC236}">
                  <a16:creationId xmlns:a16="http://schemas.microsoft.com/office/drawing/2014/main" id="{2383C80F-8C14-4C31-AD5A-4B2036BE8FC5}"/>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 name="直接连接符 7">
            <a:extLst>
              <a:ext uri="{FF2B5EF4-FFF2-40B4-BE49-F238E27FC236}">
                <a16:creationId xmlns:a16="http://schemas.microsoft.com/office/drawing/2014/main" id="{28FA73EE-32AB-4EFE-9E4A-998BF38F34D3}"/>
              </a:ext>
            </a:extLst>
          </p:cNvPr>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4868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4E81D6-09F5-4323-B5BD-BFE55FFCE2F6}"/>
              </a:ext>
            </a:extLst>
          </p:cNvPr>
          <p:cNvSpPr>
            <a:spLocks noGrp="1"/>
          </p:cNvSpPr>
          <p:nvPr>
            <p:ph type="title"/>
          </p:nvPr>
        </p:nvSpPr>
        <p:spPr>
          <a:xfrm>
            <a:off x="838200" y="18255"/>
            <a:ext cx="10515600" cy="1325563"/>
          </a:xfrm>
        </p:spPr>
        <p:txBody>
          <a:bodyPr/>
          <a:lstStyle/>
          <a:p>
            <a:r>
              <a:rPr lang="zh-CN" altLang="en-US" b="1" dirty="0">
                <a:solidFill>
                  <a:srgbClr val="FF0000"/>
                </a:solidFill>
              </a:rPr>
              <a:t>事件调度策略</a:t>
            </a:r>
          </a:p>
        </p:txBody>
      </p:sp>
      <p:sp>
        <p:nvSpPr>
          <p:cNvPr id="3" name="内容占位符 2">
            <a:extLst>
              <a:ext uri="{FF2B5EF4-FFF2-40B4-BE49-F238E27FC236}">
                <a16:creationId xmlns:a16="http://schemas.microsoft.com/office/drawing/2014/main" id="{DEAF6784-7021-46FE-9C7F-4FC15770868A}"/>
              </a:ext>
            </a:extLst>
          </p:cNvPr>
          <p:cNvSpPr>
            <a:spLocks noGrp="1"/>
          </p:cNvSpPr>
          <p:nvPr>
            <p:ph idx="1"/>
          </p:nvPr>
        </p:nvSpPr>
        <p:spPr/>
        <p:txBody>
          <a:bodyPr/>
          <a:lstStyle/>
          <a:p>
            <a:r>
              <a:rPr lang="en-US" altLang="zh-CN" dirty="0"/>
              <a:t>SKQ</a:t>
            </a:r>
            <a:r>
              <a:rPr lang="zh-CN" altLang="en-US" dirty="0"/>
              <a:t>提供两类调度策略，可以组合在一起，改善</a:t>
            </a:r>
            <a:r>
              <a:rPr lang="zh-CN" altLang="en-US" dirty="0">
                <a:highlight>
                  <a:srgbClr val="FFFF00"/>
                </a:highlight>
              </a:rPr>
              <a:t>缓存局部性</a:t>
            </a:r>
            <a:r>
              <a:rPr lang="zh-CN" altLang="en-US" dirty="0"/>
              <a:t>并</a:t>
            </a:r>
            <a:r>
              <a:rPr lang="zh-CN" altLang="en-US" dirty="0">
                <a:highlight>
                  <a:srgbClr val="FFFF00"/>
                </a:highlight>
              </a:rPr>
              <a:t>减少工作负载不平衡</a:t>
            </a:r>
            <a:r>
              <a:rPr lang="zh-CN" altLang="en-US" dirty="0"/>
              <a:t>。此外，应用程序可以将事件固定到线程并确定事件的优先级。</a:t>
            </a:r>
            <a:endParaRPr lang="en-US" altLang="zh-CN" dirty="0"/>
          </a:p>
          <a:p>
            <a:endParaRPr lang="en-US" altLang="zh-CN" dirty="0"/>
          </a:p>
          <a:p>
            <a:r>
              <a:rPr lang="zh-CN" altLang="en-US" dirty="0"/>
              <a:t>最佳调度策略取决于应用程序和工作负载</a:t>
            </a:r>
            <a:endParaRPr lang="en-US" altLang="zh-CN" dirty="0"/>
          </a:p>
          <a:p>
            <a:endParaRPr lang="en-US" altLang="zh-CN" dirty="0"/>
          </a:p>
          <a:p>
            <a:r>
              <a:rPr lang="zh-CN" altLang="en-US" dirty="0"/>
              <a:t>最大的挑战是平衡开销和做出调度决策的最佳性能。</a:t>
            </a:r>
          </a:p>
        </p:txBody>
      </p:sp>
      <p:pic>
        <p:nvPicPr>
          <p:cNvPr id="4" name="图片 1">
            <a:extLst>
              <a:ext uri="{FF2B5EF4-FFF2-40B4-BE49-F238E27FC236}">
                <a16:creationId xmlns:a16="http://schemas.microsoft.com/office/drawing/2014/main" id="{5052BF72-655E-4324-B865-1311BE0FC871}"/>
              </a:ext>
            </a:extLst>
          </p:cNvPr>
          <p:cNvPicPr>
            <a:picLocks noChangeAspect="1"/>
          </p:cNvPicPr>
          <p:nvPr/>
        </p:nvPicPr>
        <p:blipFill>
          <a:blip r:embed="rId2" cstate="print"/>
          <a:stretch>
            <a:fillRect/>
          </a:stretch>
        </p:blipFill>
        <p:spPr>
          <a:xfrm>
            <a:off x="9320478" y="0"/>
            <a:ext cx="2783840" cy="941089"/>
          </a:xfrm>
          <a:prstGeom prst="rect">
            <a:avLst/>
          </a:prstGeom>
        </p:spPr>
      </p:pic>
      <p:grpSp>
        <p:nvGrpSpPr>
          <p:cNvPr id="5" name="组合 2">
            <a:extLst>
              <a:ext uri="{FF2B5EF4-FFF2-40B4-BE49-F238E27FC236}">
                <a16:creationId xmlns:a16="http://schemas.microsoft.com/office/drawing/2014/main" id="{7F808E03-1645-4A18-8E87-FBBA3AC28F49}"/>
              </a:ext>
            </a:extLst>
          </p:cNvPr>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6" name="平行四边形 4">
              <a:extLst>
                <a:ext uri="{FF2B5EF4-FFF2-40B4-BE49-F238E27FC236}">
                  <a16:creationId xmlns:a16="http://schemas.microsoft.com/office/drawing/2014/main" id="{AE58EDC4-68BC-43AE-8B1A-03A8C46CBBC1}"/>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平行四边形 4">
              <a:extLst>
                <a:ext uri="{FF2B5EF4-FFF2-40B4-BE49-F238E27FC236}">
                  <a16:creationId xmlns:a16="http://schemas.microsoft.com/office/drawing/2014/main" id="{EE4FBE57-C464-4C87-A558-0DCD98C4B245}"/>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a:extLst>
              <a:ext uri="{FF2B5EF4-FFF2-40B4-BE49-F238E27FC236}">
                <a16:creationId xmlns:a16="http://schemas.microsoft.com/office/drawing/2014/main" id="{EB9A787F-EF3B-4A40-A6D1-68CF2B6D5471}"/>
              </a:ext>
            </a:extLst>
          </p:cNvPr>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2009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862E7E-4523-4D67-AFC6-8BF937744440}"/>
              </a:ext>
            </a:extLst>
          </p:cNvPr>
          <p:cNvSpPr>
            <a:spLocks noGrp="1"/>
          </p:cNvSpPr>
          <p:nvPr>
            <p:ph type="title"/>
          </p:nvPr>
        </p:nvSpPr>
        <p:spPr>
          <a:xfrm>
            <a:off x="838200" y="0"/>
            <a:ext cx="10515600" cy="1325563"/>
          </a:xfrm>
        </p:spPr>
        <p:txBody>
          <a:bodyPr/>
          <a:lstStyle/>
          <a:p>
            <a:r>
              <a:rPr lang="zh-CN" altLang="en-US" b="1" dirty="0">
                <a:solidFill>
                  <a:srgbClr val="FF0000"/>
                </a:solidFill>
              </a:rPr>
              <a:t>事件调度策略</a:t>
            </a:r>
            <a:endParaRPr lang="zh-CN" altLang="en-US" dirty="0"/>
          </a:p>
        </p:txBody>
      </p:sp>
      <p:sp>
        <p:nvSpPr>
          <p:cNvPr id="3" name="内容占位符 2">
            <a:extLst>
              <a:ext uri="{FF2B5EF4-FFF2-40B4-BE49-F238E27FC236}">
                <a16:creationId xmlns:a16="http://schemas.microsoft.com/office/drawing/2014/main" id="{0ACE737C-2F09-4D82-BBAF-E662CC567FD5}"/>
              </a:ext>
            </a:extLst>
          </p:cNvPr>
          <p:cNvSpPr>
            <a:spLocks noGrp="1"/>
          </p:cNvSpPr>
          <p:nvPr>
            <p:ph idx="1"/>
          </p:nvPr>
        </p:nvSpPr>
        <p:spPr>
          <a:xfrm>
            <a:off x="838200" y="1825625"/>
            <a:ext cx="9500118" cy="4351338"/>
          </a:xfrm>
        </p:spPr>
        <p:txBody>
          <a:bodyPr>
            <a:normAutofit/>
          </a:bodyPr>
          <a:lstStyle/>
          <a:p>
            <a:r>
              <a:rPr lang="en-US" altLang="zh-CN" dirty="0"/>
              <a:t>Cache Locality Policies</a:t>
            </a:r>
          </a:p>
          <a:p>
            <a:pPr marL="0" indent="0">
              <a:buNone/>
            </a:pPr>
            <a:r>
              <a:rPr lang="en-US" altLang="zh-CN" sz="2000" dirty="0"/>
              <a:t>	Queue Affinity</a:t>
            </a:r>
            <a:r>
              <a:rPr lang="zh-CN" altLang="en-US" sz="2000" dirty="0"/>
              <a:t>：队列亲和性策略总是将事件发送到事件第一次触发的核心。</a:t>
            </a:r>
            <a:endParaRPr lang="en-US" altLang="zh-CN" sz="2000" dirty="0"/>
          </a:p>
          <a:p>
            <a:pPr marL="0" indent="0">
              <a:buNone/>
            </a:pPr>
            <a:r>
              <a:rPr lang="en-US" altLang="zh-CN" sz="2000" dirty="0"/>
              <a:t>	CPU Affinity</a:t>
            </a:r>
            <a:r>
              <a:rPr lang="zh-CN" altLang="en-US" sz="2000" dirty="0"/>
              <a:t>：将事件发送到触发内核的本地应用程序线程。</a:t>
            </a:r>
            <a:endParaRPr lang="en-US" altLang="zh-CN" sz="2000" dirty="0"/>
          </a:p>
          <a:p>
            <a:pPr marL="0" indent="0">
              <a:buNone/>
            </a:pPr>
            <a:r>
              <a:rPr lang="en-US" altLang="zh-CN" sz="2000" dirty="0"/>
              <a:t>	</a:t>
            </a:r>
            <a:r>
              <a:rPr lang="en-US" altLang="zh-CN" sz="2000" dirty="0" err="1"/>
              <a:t>kqdom</a:t>
            </a:r>
            <a:r>
              <a:rPr lang="zh-CN" altLang="en-US" sz="2000" dirty="0"/>
              <a:t>结构，这是一个多层</a:t>
            </a:r>
            <a:r>
              <a:rPr lang="en-US" altLang="zh-CN" sz="2000" dirty="0"/>
              <a:t>n</a:t>
            </a:r>
            <a:r>
              <a:rPr lang="zh-CN" altLang="en-US" sz="2000" dirty="0"/>
              <a:t>元树</a:t>
            </a:r>
            <a:endParaRPr lang="en-US" altLang="zh-CN" sz="2000" dirty="0"/>
          </a:p>
          <a:p>
            <a:pPr marL="0" indent="0">
              <a:buNone/>
            </a:pPr>
            <a:endParaRPr lang="en-US" altLang="zh-CN" sz="2000" dirty="0"/>
          </a:p>
          <a:p>
            <a:pPr marL="0" indent="0">
              <a:buNone/>
            </a:pPr>
            <a:r>
              <a:rPr lang="en-US" altLang="zh-CN" sz="2000" dirty="0"/>
              <a:t>CPU</a:t>
            </a:r>
            <a:r>
              <a:rPr lang="zh-CN" altLang="en-US" sz="2000" dirty="0"/>
              <a:t>亲和性与包括</a:t>
            </a:r>
            <a:r>
              <a:rPr lang="en-US" altLang="zh-CN" sz="2000" dirty="0"/>
              <a:t>RSS</a:t>
            </a:r>
            <a:r>
              <a:rPr lang="zh-CN" altLang="en-US" sz="2000" dirty="0"/>
              <a:t>在内的所有连接迁移源都能很好地合作。</a:t>
            </a:r>
            <a:endParaRPr lang="en-US" altLang="zh-CN" sz="2000" dirty="0"/>
          </a:p>
          <a:p>
            <a:pPr marL="0" indent="0">
              <a:buNone/>
            </a:pPr>
            <a:r>
              <a:rPr lang="zh-CN" altLang="en-US" sz="2000" dirty="0"/>
              <a:t>当连接迁移时，队列亲和性会导致内核中更多的缓存丢失。</a:t>
            </a:r>
          </a:p>
          <a:p>
            <a:pPr marL="0" indent="0">
              <a:buNone/>
            </a:pPr>
            <a:endParaRPr lang="en-US" altLang="zh-CN" sz="2000" dirty="0"/>
          </a:p>
        </p:txBody>
      </p:sp>
      <p:pic>
        <p:nvPicPr>
          <p:cNvPr id="4" name="图片 1">
            <a:extLst>
              <a:ext uri="{FF2B5EF4-FFF2-40B4-BE49-F238E27FC236}">
                <a16:creationId xmlns:a16="http://schemas.microsoft.com/office/drawing/2014/main" id="{9E6EEE50-84A5-4D4E-A50C-C40A5EB2140A}"/>
              </a:ext>
            </a:extLst>
          </p:cNvPr>
          <p:cNvPicPr>
            <a:picLocks noChangeAspect="1"/>
          </p:cNvPicPr>
          <p:nvPr/>
        </p:nvPicPr>
        <p:blipFill>
          <a:blip r:embed="rId2" cstate="print"/>
          <a:stretch>
            <a:fillRect/>
          </a:stretch>
        </p:blipFill>
        <p:spPr>
          <a:xfrm>
            <a:off x="9320478" y="0"/>
            <a:ext cx="2783840" cy="941089"/>
          </a:xfrm>
          <a:prstGeom prst="rect">
            <a:avLst/>
          </a:prstGeom>
        </p:spPr>
      </p:pic>
      <p:grpSp>
        <p:nvGrpSpPr>
          <p:cNvPr id="5" name="组合 2">
            <a:extLst>
              <a:ext uri="{FF2B5EF4-FFF2-40B4-BE49-F238E27FC236}">
                <a16:creationId xmlns:a16="http://schemas.microsoft.com/office/drawing/2014/main" id="{79808EC0-2718-477D-980D-53F831083EAC}"/>
              </a:ext>
            </a:extLst>
          </p:cNvPr>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6" name="平行四边形 4">
              <a:extLst>
                <a:ext uri="{FF2B5EF4-FFF2-40B4-BE49-F238E27FC236}">
                  <a16:creationId xmlns:a16="http://schemas.microsoft.com/office/drawing/2014/main" id="{DCEC9739-FE6D-4FA7-B5A5-F9374A61A3C3}"/>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平行四边形 4">
              <a:extLst>
                <a:ext uri="{FF2B5EF4-FFF2-40B4-BE49-F238E27FC236}">
                  <a16:creationId xmlns:a16="http://schemas.microsoft.com/office/drawing/2014/main" id="{72E49856-236B-4B28-9DFC-2A1CF76333EF}"/>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a:extLst>
              <a:ext uri="{FF2B5EF4-FFF2-40B4-BE49-F238E27FC236}">
                <a16:creationId xmlns:a16="http://schemas.microsoft.com/office/drawing/2014/main" id="{1715E813-9E33-4042-91B4-46A3B60A1335}"/>
              </a:ext>
            </a:extLst>
          </p:cNvPr>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5001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862E7E-4523-4D67-AFC6-8BF937744440}"/>
              </a:ext>
            </a:extLst>
          </p:cNvPr>
          <p:cNvSpPr>
            <a:spLocks noGrp="1"/>
          </p:cNvSpPr>
          <p:nvPr>
            <p:ph type="title"/>
          </p:nvPr>
        </p:nvSpPr>
        <p:spPr>
          <a:xfrm>
            <a:off x="838200" y="0"/>
            <a:ext cx="10515600" cy="1325563"/>
          </a:xfrm>
        </p:spPr>
        <p:txBody>
          <a:bodyPr/>
          <a:lstStyle/>
          <a:p>
            <a:r>
              <a:rPr lang="zh-CN" altLang="en-US" b="1" dirty="0">
                <a:solidFill>
                  <a:srgbClr val="FF0000"/>
                </a:solidFill>
              </a:rPr>
              <a:t>事件调度策略</a:t>
            </a:r>
            <a:endParaRPr lang="zh-CN" altLang="en-US" dirty="0"/>
          </a:p>
        </p:txBody>
      </p:sp>
      <p:sp>
        <p:nvSpPr>
          <p:cNvPr id="3" name="内容占位符 2">
            <a:extLst>
              <a:ext uri="{FF2B5EF4-FFF2-40B4-BE49-F238E27FC236}">
                <a16:creationId xmlns:a16="http://schemas.microsoft.com/office/drawing/2014/main" id="{0ACE737C-2F09-4D82-BBAF-E662CC567FD5}"/>
              </a:ext>
            </a:extLst>
          </p:cNvPr>
          <p:cNvSpPr>
            <a:spLocks noGrp="1"/>
          </p:cNvSpPr>
          <p:nvPr>
            <p:ph idx="1"/>
          </p:nvPr>
        </p:nvSpPr>
        <p:spPr>
          <a:xfrm>
            <a:off x="838200" y="1825625"/>
            <a:ext cx="9500118" cy="4351338"/>
          </a:xfrm>
        </p:spPr>
        <p:txBody>
          <a:bodyPr>
            <a:normAutofit lnSpcReduction="10000"/>
          </a:bodyPr>
          <a:lstStyle/>
          <a:p>
            <a:r>
              <a:rPr lang="en-US" altLang="zh-CN" dirty="0"/>
              <a:t>Workload Balancing Policies</a:t>
            </a:r>
          </a:p>
          <a:p>
            <a:pPr marL="0" indent="0">
              <a:buNone/>
            </a:pPr>
            <a:r>
              <a:rPr lang="en-US" altLang="zh-CN" sz="2800" dirty="0"/>
              <a:t>	</a:t>
            </a:r>
            <a:r>
              <a:rPr lang="en-US" altLang="zh-CN" sz="2000" dirty="0"/>
              <a:t>Best of Two</a:t>
            </a:r>
            <a:r>
              <a:rPr lang="zh-CN" altLang="en-US" sz="2000" dirty="0"/>
              <a:t>：随机选择两个</a:t>
            </a:r>
            <a:r>
              <a:rPr lang="en-US" altLang="zh-CN" sz="2000" dirty="0" err="1"/>
              <a:t>kevq</a:t>
            </a:r>
            <a:r>
              <a:rPr lang="zh-CN" altLang="en-US" sz="2000" dirty="0"/>
              <a:t>，并选择期望等待时间较短的</a:t>
            </a:r>
            <a:r>
              <a:rPr lang="en-US" altLang="zh-CN" sz="2000" dirty="0" err="1"/>
              <a:t>kevq</a:t>
            </a:r>
            <a:r>
              <a:rPr lang="zh-CN" altLang="en-US" sz="2000" dirty="0"/>
              <a:t>，实现线</a:t>
            </a:r>
            <a:r>
              <a:rPr lang="en-US" altLang="zh-CN" sz="2000" dirty="0"/>
              <a:t>		         </a:t>
            </a:r>
            <a:r>
              <a:rPr lang="zh-CN" altLang="en-US" sz="2000" dirty="0"/>
              <a:t>程间的负载均衡</a:t>
            </a:r>
            <a:endParaRPr lang="en-US" altLang="zh-CN" sz="2000" dirty="0"/>
          </a:p>
          <a:p>
            <a:pPr marL="0" indent="0">
              <a:buNone/>
            </a:pPr>
            <a:endParaRPr lang="en-US" altLang="zh-CN" sz="2000" dirty="0"/>
          </a:p>
          <a:p>
            <a:pPr marL="0" indent="0">
              <a:buNone/>
            </a:pPr>
            <a:r>
              <a:rPr lang="en-US" altLang="zh-CN" sz="2000" dirty="0"/>
              <a:t>	Work Stealing</a:t>
            </a:r>
            <a:r>
              <a:rPr lang="zh-CN" altLang="en-US" sz="2000" dirty="0"/>
              <a:t>：允许空闲线程从另一个线程的</a:t>
            </a:r>
            <a:r>
              <a:rPr lang="en-US" altLang="zh-CN" sz="2000" dirty="0" err="1"/>
              <a:t>kevq</a:t>
            </a:r>
            <a:r>
              <a:rPr lang="zh-CN" altLang="en-US" sz="2000" dirty="0"/>
              <a:t>中窃取结。与其他调度策</a:t>
            </a:r>
            <a:r>
              <a:rPr lang="en-US" altLang="zh-CN" sz="2000" dirty="0"/>
              <a:t>		            </a:t>
            </a:r>
            <a:r>
              <a:rPr lang="zh-CN" altLang="en-US" sz="2000" dirty="0"/>
              <a:t>略不同的是，工作窃取操作是在结的离队期间进行的，而不               </a:t>
            </a:r>
            <a:r>
              <a:rPr lang="en-US" altLang="zh-CN" sz="2000" dirty="0"/>
              <a:t>		            </a:t>
            </a:r>
            <a:r>
              <a:rPr lang="zh-CN" altLang="en-US" sz="2000" dirty="0"/>
              <a:t>是激活结。</a:t>
            </a:r>
            <a:endParaRPr lang="en-US" altLang="zh-CN" sz="2000"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Hybrid Policies</a:t>
            </a:r>
          </a:p>
          <a:p>
            <a:pPr marL="0" marR="0" lvl="0" indent="0" algn="l" defTabSz="914400" rtl="0" eaLnBrk="1" fontAlgn="auto" latinLnBrk="0" hangingPunct="1">
              <a:lnSpc>
                <a:spcPct val="90000"/>
              </a:lnSpc>
              <a:spcBef>
                <a:spcPts val="1000"/>
              </a:spcBef>
              <a:spcAft>
                <a:spcPts val="0"/>
              </a:spcAft>
              <a:buClrTx/>
              <a:buSzTx/>
              <a:buNone/>
              <a:tabLst/>
              <a:defRPr/>
            </a:pPr>
            <a:r>
              <a:rPr lang="en-US" altLang="zh-CN" sz="2000" dirty="0"/>
              <a:t>	</a:t>
            </a:r>
            <a:r>
              <a:rPr lang="zh-CN" altLang="en-US" sz="2000" dirty="0"/>
              <a:t>在这种情况下，事件调度程序根据缓存位置策略选择第一个</a:t>
            </a:r>
            <a:r>
              <a:rPr lang="en-US" altLang="zh-CN" sz="2000" dirty="0" err="1"/>
              <a:t>kevq</a:t>
            </a:r>
            <a:r>
              <a:rPr lang="zh-CN" altLang="en-US" sz="2000" dirty="0"/>
              <a:t>，然后使用</a:t>
            </a:r>
            <a:r>
              <a:rPr lang="en-US" altLang="zh-CN" sz="2000" dirty="0"/>
              <a:t>	</a:t>
            </a:r>
            <a:r>
              <a:rPr lang="zh-CN" altLang="en-US" sz="2000" dirty="0"/>
              <a:t>两个中最好的选择从其余的</a:t>
            </a:r>
            <a:r>
              <a:rPr lang="en-US" altLang="zh-CN" sz="2000" dirty="0" err="1"/>
              <a:t>kevq</a:t>
            </a:r>
            <a:r>
              <a:rPr lang="zh-CN" altLang="en-US" sz="2000" dirty="0"/>
              <a:t>中选择第二个。然后将两个选择的</a:t>
            </a:r>
            <a:r>
              <a:rPr lang="en-US" altLang="zh-CN" sz="2000" dirty="0" err="1"/>
              <a:t>kevq</a:t>
            </a:r>
            <a:r>
              <a:rPr lang="zh-CN" altLang="en-US" sz="2000" dirty="0"/>
              <a:t>的预</a:t>
            </a:r>
            <a:r>
              <a:rPr lang="en-US" altLang="zh-CN" sz="2000" dirty="0"/>
              <a:t>	</a:t>
            </a:r>
            <a:r>
              <a:rPr lang="zh-CN" altLang="en-US" sz="2000" dirty="0"/>
              <a:t>期等待时间与两个中最优选择的</a:t>
            </a:r>
            <a:r>
              <a:rPr lang="en-US" altLang="zh-CN" sz="2000" dirty="0" err="1"/>
              <a:t>kevq</a:t>
            </a:r>
            <a:r>
              <a:rPr lang="zh-CN" altLang="en-US" sz="2000" dirty="0"/>
              <a:t>的常量缓存</a:t>
            </a:r>
            <a:r>
              <a:rPr lang="en-US" altLang="zh-CN" sz="2000" dirty="0"/>
              <a:t>miss</a:t>
            </a:r>
            <a:r>
              <a:rPr lang="zh-CN" altLang="en-US" sz="2000" dirty="0"/>
              <a:t>惩罚进行比较。</a:t>
            </a:r>
            <a:endParaRPr lang="en-US" altLang="zh-CN" sz="2000" dirty="0"/>
          </a:p>
          <a:p>
            <a:pPr>
              <a:defRPr/>
            </a:pPr>
            <a:r>
              <a:rPr lang="zh-CN" altLang="en-US" dirty="0"/>
              <a:t>策略选择标准基于应用程序的工作负载特征。</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CN" sz="2000" dirty="0"/>
          </a:p>
        </p:txBody>
      </p:sp>
      <p:pic>
        <p:nvPicPr>
          <p:cNvPr id="4" name="图片 1">
            <a:extLst>
              <a:ext uri="{FF2B5EF4-FFF2-40B4-BE49-F238E27FC236}">
                <a16:creationId xmlns:a16="http://schemas.microsoft.com/office/drawing/2014/main" id="{9E6EEE50-84A5-4D4E-A50C-C40A5EB2140A}"/>
              </a:ext>
            </a:extLst>
          </p:cNvPr>
          <p:cNvPicPr>
            <a:picLocks noChangeAspect="1"/>
          </p:cNvPicPr>
          <p:nvPr/>
        </p:nvPicPr>
        <p:blipFill>
          <a:blip r:embed="rId2" cstate="print"/>
          <a:stretch>
            <a:fillRect/>
          </a:stretch>
        </p:blipFill>
        <p:spPr>
          <a:xfrm>
            <a:off x="9320478" y="0"/>
            <a:ext cx="2783840" cy="941089"/>
          </a:xfrm>
          <a:prstGeom prst="rect">
            <a:avLst/>
          </a:prstGeom>
        </p:spPr>
      </p:pic>
      <p:grpSp>
        <p:nvGrpSpPr>
          <p:cNvPr id="5" name="组合 2">
            <a:extLst>
              <a:ext uri="{FF2B5EF4-FFF2-40B4-BE49-F238E27FC236}">
                <a16:creationId xmlns:a16="http://schemas.microsoft.com/office/drawing/2014/main" id="{79808EC0-2718-477D-980D-53F831083EAC}"/>
              </a:ext>
            </a:extLst>
          </p:cNvPr>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6" name="平行四边形 4">
              <a:extLst>
                <a:ext uri="{FF2B5EF4-FFF2-40B4-BE49-F238E27FC236}">
                  <a16:creationId xmlns:a16="http://schemas.microsoft.com/office/drawing/2014/main" id="{DCEC9739-FE6D-4FA7-B5A5-F9374A61A3C3}"/>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7" name="平行四边形 4">
              <a:extLst>
                <a:ext uri="{FF2B5EF4-FFF2-40B4-BE49-F238E27FC236}">
                  <a16:creationId xmlns:a16="http://schemas.microsoft.com/office/drawing/2014/main" id="{72E49856-236B-4B28-9DFC-2A1CF76333EF}"/>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cxnSp>
        <p:nvCxnSpPr>
          <p:cNvPr id="8" name="直接连接符 7">
            <a:extLst>
              <a:ext uri="{FF2B5EF4-FFF2-40B4-BE49-F238E27FC236}">
                <a16:creationId xmlns:a16="http://schemas.microsoft.com/office/drawing/2014/main" id="{1715E813-9E33-4042-91B4-46A3B60A1335}"/>
              </a:ext>
            </a:extLst>
          </p:cNvPr>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6166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9F90FC-7A00-4998-A50D-F508F01CDFBA}"/>
              </a:ext>
            </a:extLst>
          </p:cNvPr>
          <p:cNvSpPr>
            <a:spLocks noGrp="1"/>
          </p:cNvSpPr>
          <p:nvPr>
            <p:ph type="title"/>
          </p:nvPr>
        </p:nvSpPr>
        <p:spPr>
          <a:xfrm>
            <a:off x="838200" y="0"/>
            <a:ext cx="10515600" cy="1325563"/>
          </a:xfrm>
        </p:spPr>
        <p:txBody>
          <a:bodyPr/>
          <a:lstStyle/>
          <a:p>
            <a:r>
              <a:rPr lang="zh-CN" altLang="en-US" b="1" dirty="0">
                <a:solidFill>
                  <a:srgbClr val="FF0000"/>
                </a:solidFill>
              </a:rPr>
              <a:t>细粒度的事件交付控制</a:t>
            </a:r>
          </a:p>
        </p:txBody>
      </p:sp>
      <p:sp>
        <p:nvSpPr>
          <p:cNvPr id="3" name="内容占位符 2">
            <a:extLst>
              <a:ext uri="{FF2B5EF4-FFF2-40B4-BE49-F238E27FC236}">
                <a16:creationId xmlns:a16="http://schemas.microsoft.com/office/drawing/2014/main" id="{4CA04DBE-86A6-4D70-AB07-2BEFBA74ECBD}"/>
              </a:ext>
            </a:extLst>
          </p:cNvPr>
          <p:cNvSpPr>
            <a:spLocks noGrp="1"/>
          </p:cNvSpPr>
          <p:nvPr>
            <p:ph idx="1"/>
          </p:nvPr>
        </p:nvSpPr>
        <p:spPr/>
        <p:txBody>
          <a:bodyPr/>
          <a:lstStyle/>
          <a:p>
            <a:r>
              <a:rPr lang="en-US" altLang="zh-CN" dirty="0"/>
              <a:t>SKQ</a:t>
            </a:r>
            <a:r>
              <a:rPr lang="zh-CN" altLang="en-US" dirty="0"/>
              <a:t>还允许应用程序在每个事件级别上控制事件传递。我们目前提供了两个控件来处理事件固定和事件优先级。</a:t>
            </a:r>
            <a:endParaRPr lang="en-US" altLang="zh-CN" dirty="0"/>
          </a:p>
          <a:p>
            <a:endParaRPr lang="en-US" altLang="zh-CN" dirty="0"/>
          </a:p>
          <a:p>
            <a:r>
              <a:rPr lang="en-US" altLang="zh-CN" b="1" dirty="0"/>
              <a:t>Event Pinning</a:t>
            </a:r>
          </a:p>
          <a:p>
            <a:r>
              <a:rPr lang="en-US" altLang="zh-CN" sz="1600" dirty="0"/>
              <a:t>SKQ</a:t>
            </a:r>
            <a:r>
              <a:rPr lang="zh-CN" altLang="en-US" sz="1600" dirty="0"/>
              <a:t>允许应用程序将单个事件固定到特定的线程。应用程序线程在事件注册期间为每个事件使用关联标志。该标志确保事件始终传递到注册线程。这对于线程基于管道或用户事件进行通信的应用程序非常有用</a:t>
            </a:r>
            <a:endParaRPr lang="en-US" altLang="zh-CN" sz="1600" dirty="0"/>
          </a:p>
          <a:p>
            <a:r>
              <a:rPr lang="en-US" altLang="zh-CN" b="1" dirty="0"/>
              <a:t>Event Prioritization</a:t>
            </a:r>
          </a:p>
          <a:p>
            <a:r>
              <a:rPr lang="zh-CN" altLang="en-US" sz="1600" dirty="0"/>
              <a:t>使应用程序能够优先考虑对延迟敏感的流量，比如最终用户请求，而不是批处理。在每个</a:t>
            </a:r>
            <a:r>
              <a:rPr lang="en-US" altLang="zh-CN" sz="1600" dirty="0" err="1"/>
              <a:t>kevq</a:t>
            </a:r>
            <a:r>
              <a:rPr lang="zh-CN" altLang="en-US" sz="1600" dirty="0"/>
              <a:t>中，我们为高优先级的记录维护一个单独的事件队列。</a:t>
            </a:r>
          </a:p>
        </p:txBody>
      </p:sp>
      <p:pic>
        <p:nvPicPr>
          <p:cNvPr id="4" name="图片 1">
            <a:extLst>
              <a:ext uri="{FF2B5EF4-FFF2-40B4-BE49-F238E27FC236}">
                <a16:creationId xmlns:a16="http://schemas.microsoft.com/office/drawing/2014/main" id="{DFFB43F4-28BE-4AE4-8251-49944C9EE19A}"/>
              </a:ext>
            </a:extLst>
          </p:cNvPr>
          <p:cNvPicPr>
            <a:picLocks noChangeAspect="1"/>
          </p:cNvPicPr>
          <p:nvPr/>
        </p:nvPicPr>
        <p:blipFill>
          <a:blip r:embed="rId2" cstate="print"/>
          <a:stretch>
            <a:fillRect/>
          </a:stretch>
        </p:blipFill>
        <p:spPr>
          <a:xfrm>
            <a:off x="9320478" y="0"/>
            <a:ext cx="2783840" cy="941089"/>
          </a:xfrm>
          <a:prstGeom prst="rect">
            <a:avLst/>
          </a:prstGeom>
        </p:spPr>
      </p:pic>
      <p:grpSp>
        <p:nvGrpSpPr>
          <p:cNvPr id="5" name="组合 2">
            <a:extLst>
              <a:ext uri="{FF2B5EF4-FFF2-40B4-BE49-F238E27FC236}">
                <a16:creationId xmlns:a16="http://schemas.microsoft.com/office/drawing/2014/main" id="{012714E3-B7DD-4A91-99B9-F5D6FB9D84B5}"/>
              </a:ext>
            </a:extLst>
          </p:cNvPr>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6" name="平行四边形 4">
              <a:extLst>
                <a:ext uri="{FF2B5EF4-FFF2-40B4-BE49-F238E27FC236}">
                  <a16:creationId xmlns:a16="http://schemas.microsoft.com/office/drawing/2014/main" id="{072080A2-BA20-4076-99EC-847699BA160C}"/>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平行四边形 4">
              <a:extLst>
                <a:ext uri="{FF2B5EF4-FFF2-40B4-BE49-F238E27FC236}">
                  <a16:creationId xmlns:a16="http://schemas.microsoft.com/office/drawing/2014/main" id="{382B388C-1F26-4782-9961-C0DBE103FEDA}"/>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a:extLst>
              <a:ext uri="{FF2B5EF4-FFF2-40B4-BE49-F238E27FC236}">
                <a16:creationId xmlns:a16="http://schemas.microsoft.com/office/drawing/2014/main" id="{1CDE134A-001F-4B45-965F-B11BF1DB1CC4}"/>
              </a:ext>
            </a:extLst>
          </p:cNvPr>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0117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图片 34"/>
          <p:cNvPicPr>
            <a:picLocks noChangeAspect="1"/>
          </p:cNvPicPr>
          <p:nvPr/>
        </p:nvPicPr>
        <p:blipFill rotWithShape="1">
          <a:blip r:embed="rId2"/>
          <a:srcRect t="54189"/>
          <a:stretch>
            <a:fillRect/>
          </a:stretch>
        </p:blipFill>
        <p:spPr>
          <a:xfrm>
            <a:off x="0" y="1905"/>
            <a:ext cx="9730105" cy="4902835"/>
          </a:xfrm>
          <a:prstGeom prst="rect">
            <a:avLst/>
          </a:prstGeom>
        </p:spPr>
      </p:pic>
      <p:sp>
        <p:nvSpPr>
          <p:cNvPr id="1048594" name="文本框 6"/>
          <p:cNvSpPr txBox="1">
            <a:spLocks noChangeArrowheads="1"/>
          </p:cNvSpPr>
          <p:nvPr/>
        </p:nvSpPr>
        <p:spPr bwMode="auto">
          <a:xfrm>
            <a:off x="9222887" y="1652496"/>
            <a:ext cx="1592103" cy="420884"/>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135" b="0" i="0" u="none" strike="noStrike" kern="1200" cap="none" spc="0" normalizeH="0" baseline="0" noProof="0" dirty="0">
                <a:ln>
                  <a:noFill/>
                </a:ln>
                <a:solidFill>
                  <a:srgbClr val="345780"/>
                </a:solidFill>
                <a:effectLst/>
                <a:uLnTx/>
                <a:uFillTx/>
                <a:latin typeface="等线" panose="02010600030101010101" pitchFamily="2" charset="-122"/>
                <a:ea typeface="等线" panose="02010600030101010101" pitchFamily="2" charset="-122"/>
                <a:cs typeface="+mn-cs"/>
              </a:rPr>
              <a:t>Background</a:t>
            </a:r>
          </a:p>
        </p:txBody>
      </p:sp>
      <p:sp>
        <p:nvSpPr>
          <p:cNvPr id="1048596" name="文本框 6"/>
          <p:cNvSpPr txBox="1">
            <a:spLocks noChangeArrowheads="1"/>
          </p:cNvSpPr>
          <p:nvPr/>
        </p:nvSpPr>
        <p:spPr bwMode="auto">
          <a:xfrm>
            <a:off x="9222888" y="2959553"/>
            <a:ext cx="1566454" cy="420884"/>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135" b="0" i="0" u="none" strike="noStrike" kern="1200" cap="none" spc="0" normalizeH="0" baseline="0" noProof="0" dirty="0">
                <a:ln>
                  <a:noFill/>
                </a:ln>
                <a:solidFill>
                  <a:srgbClr val="345780"/>
                </a:solidFill>
                <a:effectLst/>
                <a:uLnTx/>
                <a:uFillTx/>
                <a:latin typeface="等线" panose="02010600030101010101" pitchFamily="2" charset="-122"/>
                <a:ea typeface="等线" panose="02010600030101010101" pitchFamily="2" charset="-122"/>
                <a:cs typeface="+mn-cs"/>
              </a:rPr>
              <a:t>SKQ Design</a:t>
            </a:r>
          </a:p>
        </p:txBody>
      </p:sp>
      <p:sp>
        <p:nvSpPr>
          <p:cNvPr id="1048598" name="文本框 6"/>
          <p:cNvSpPr txBox="1">
            <a:spLocks noChangeArrowheads="1"/>
          </p:cNvSpPr>
          <p:nvPr/>
        </p:nvSpPr>
        <p:spPr bwMode="auto">
          <a:xfrm>
            <a:off x="9314964" y="4260675"/>
            <a:ext cx="2059340" cy="749436"/>
          </a:xfrm>
          <a:prstGeom prst="rect">
            <a:avLst/>
          </a:prstGeom>
          <a:noFill/>
          <a:ln>
            <a:noFill/>
          </a:ln>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135" b="0" i="0" u="none" strike="noStrike" kern="1200" cap="none" spc="0" normalizeH="0" baseline="0" noProof="0" dirty="0">
                <a:ln>
                  <a:noFill/>
                </a:ln>
                <a:solidFill>
                  <a:srgbClr val="345780"/>
                </a:solidFill>
                <a:effectLst/>
                <a:uLnTx/>
                <a:uFillTx/>
                <a:latin typeface="等线" panose="02010600030101010101" pitchFamily="2" charset="-122"/>
                <a:ea typeface="等线" panose="02010600030101010101" pitchFamily="2" charset="-122"/>
                <a:cs typeface="+mn-cs"/>
              </a:rPr>
              <a:t>Evaluation and conclusion</a:t>
            </a:r>
            <a:endParaRPr kumimoji="0" lang="zh-CN" altLang="en-US" sz="2135" b="0" i="0" u="none" strike="noStrike" kern="1200" cap="none" spc="0" normalizeH="0" baseline="0" noProof="0" dirty="0">
              <a:ln>
                <a:noFill/>
              </a:ln>
              <a:solidFill>
                <a:srgbClr val="345780"/>
              </a:solidFill>
              <a:effectLst/>
              <a:uLnTx/>
              <a:uFillTx/>
              <a:latin typeface="等线" panose="02010600030101010101" pitchFamily="2" charset="-122"/>
              <a:ea typeface="等线" panose="02010600030101010101" pitchFamily="2" charset="-122"/>
              <a:cs typeface="+mn-cs"/>
            </a:endParaRPr>
          </a:p>
        </p:txBody>
      </p:sp>
      <p:grpSp>
        <p:nvGrpSpPr>
          <p:cNvPr id="33" name="组合 9"/>
          <p:cNvGrpSpPr/>
          <p:nvPr/>
        </p:nvGrpSpPr>
        <p:grpSpPr>
          <a:xfrm>
            <a:off x="8484805" y="1561368"/>
            <a:ext cx="677030" cy="644252"/>
            <a:chOff x="5316408" y="1023858"/>
            <a:chExt cx="507772" cy="483189"/>
          </a:xfrm>
        </p:grpSpPr>
        <p:sp>
          <p:nvSpPr>
            <p:cNvPr id="1048602" name="椭圆 10"/>
            <p:cNvSpPr/>
            <p:nvPr/>
          </p:nvSpPr>
          <p:spPr>
            <a:xfrm>
              <a:off x="5316408" y="1023858"/>
              <a:ext cx="483189" cy="483189"/>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85A299"/>
                </a:solidFill>
                <a:effectLst/>
                <a:uLnTx/>
                <a:uFillTx/>
                <a:latin typeface="等线"/>
                <a:ea typeface="等线" panose="02010600030101010101" pitchFamily="2" charset="-122"/>
                <a:cs typeface="+mn-cs"/>
              </a:endParaRPr>
            </a:p>
          </p:txBody>
        </p:sp>
        <p:sp>
          <p:nvSpPr>
            <p:cNvPr id="1048603" name="矩形 11"/>
            <p:cNvSpPr/>
            <p:nvPr/>
          </p:nvSpPr>
          <p:spPr bwMode="auto">
            <a:xfrm>
              <a:off x="5344121" y="1034619"/>
              <a:ext cx="480059" cy="430531"/>
            </a:xfrm>
            <a:prstGeom prst="rect">
              <a:avLst/>
            </a:prstGeom>
            <a:noFill/>
            <a:ln>
              <a:noFill/>
            </a:ln>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00" cap="none" spc="0" normalizeH="0" baseline="0" noProof="0" dirty="0">
                  <a:ln>
                    <a:noFill/>
                  </a:ln>
                  <a:solidFill>
                    <a:prstClr val="white"/>
                  </a:solidFill>
                  <a:effectLst/>
                  <a:uLnTx/>
                  <a:uFillTx/>
                  <a:latin typeface="等线 Light"/>
                  <a:ea typeface="微软雅黑" panose="020B0503020204020204" pitchFamily="34" charset="-122"/>
                  <a:cs typeface="Times New Roman" panose="02020603050405020304" pitchFamily="18" charset="0"/>
                </a:rPr>
                <a:t>01</a:t>
              </a:r>
              <a:endParaRPr kumimoji="0" lang="zh-CN" altLang="en-US" sz="3200" b="0" i="0" u="none" strike="noStrike" kern="100" cap="none" spc="0" normalizeH="0" baseline="0" noProof="0" dirty="0">
                <a:ln>
                  <a:noFill/>
                </a:ln>
                <a:solidFill>
                  <a:prstClr val="white"/>
                </a:solidFill>
                <a:effectLst/>
                <a:uLnTx/>
                <a:uFillTx/>
                <a:latin typeface="等线 Light"/>
                <a:ea typeface="微软雅黑" panose="020B0503020204020204" pitchFamily="34" charset="-122"/>
                <a:cs typeface="Times New Roman" panose="02020603050405020304" pitchFamily="18" charset="0"/>
              </a:endParaRPr>
            </a:p>
          </p:txBody>
        </p:sp>
      </p:grpSp>
      <p:grpSp>
        <p:nvGrpSpPr>
          <p:cNvPr id="34" name="组合 12"/>
          <p:cNvGrpSpPr/>
          <p:nvPr/>
        </p:nvGrpSpPr>
        <p:grpSpPr>
          <a:xfrm>
            <a:off x="8513303" y="2847158"/>
            <a:ext cx="677030" cy="644252"/>
            <a:chOff x="5316408" y="1023858"/>
            <a:chExt cx="507772" cy="483189"/>
          </a:xfrm>
        </p:grpSpPr>
        <p:sp>
          <p:nvSpPr>
            <p:cNvPr id="1048604" name="椭圆 13"/>
            <p:cNvSpPr/>
            <p:nvPr/>
          </p:nvSpPr>
          <p:spPr>
            <a:xfrm>
              <a:off x="5316408" y="1023858"/>
              <a:ext cx="483189" cy="483189"/>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85A299"/>
                </a:solidFill>
                <a:effectLst/>
                <a:uLnTx/>
                <a:uFillTx/>
                <a:latin typeface="等线"/>
                <a:ea typeface="等线" panose="02010600030101010101" pitchFamily="2" charset="-122"/>
                <a:cs typeface="+mn-cs"/>
              </a:endParaRPr>
            </a:p>
          </p:txBody>
        </p:sp>
        <p:sp>
          <p:nvSpPr>
            <p:cNvPr id="1048605" name="矩形 14"/>
            <p:cNvSpPr/>
            <p:nvPr/>
          </p:nvSpPr>
          <p:spPr bwMode="auto">
            <a:xfrm>
              <a:off x="5344121" y="1034619"/>
              <a:ext cx="480059" cy="430531"/>
            </a:xfrm>
            <a:prstGeom prst="rect">
              <a:avLst/>
            </a:prstGeom>
            <a:noFill/>
            <a:ln>
              <a:noFill/>
            </a:ln>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00" cap="none" spc="0" normalizeH="0" baseline="0" noProof="0" dirty="0">
                  <a:ln>
                    <a:noFill/>
                  </a:ln>
                  <a:solidFill>
                    <a:prstClr val="white"/>
                  </a:solidFill>
                  <a:effectLst/>
                  <a:uLnTx/>
                  <a:uFillTx/>
                  <a:latin typeface="等线 Light"/>
                  <a:ea typeface="微软雅黑" panose="020B0503020204020204" pitchFamily="34" charset="-122"/>
                  <a:cs typeface="Times New Roman" panose="02020603050405020304" pitchFamily="18" charset="0"/>
                </a:rPr>
                <a:t>02</a:t>
              </a:r>
              <a:endParaRPr kumimoji="0" lang="zh-CN" altLang="en-US" sz="3200" b="0" i="0" u="none" strike="noStrike" kern="100" cap="none" spc="0" normalizeH="0" baseline="0" noProof="0" dirty="0">
                <a:ln>
                  <a:noFill/>
                </a:ln>
                <a:solidFill>
                  <a:prstClr val="white"/>
                </a:solidFill>
                <a:effectLst/>
                <a:uLnTx/>
                <a:uFillTx/>
                <a:latin typeface="等线 Light"/>
                <a:ea typeface="微软雅黑" panose="020B0503020204020204" pitchFamily="34" charset="-122"/>
                <a:cs typeface="Times New Roman" panose="02020603050405020304" pitchFamily="18" charset="0"/>
              </a:endParaRPr>
            </a:p>
          </p:txBody>
        </p:sp>
      </p:grpSp>
      <p:grpSp>
        <p:nvGrpSpPr>
          <p:cNvPr id="35" name="组合 15"/>
          <p:cNvGrpSpPr/>
          <p:nvPr/>
        </p:nvGrpSpPr>
        <p:grpSpPr>
          <a:xfrm>
            <a:off x="8509045" y="4169759"/>
            <a:ext cx="677030" cy="644252"/>
            <a:chOff x="5316408" y="1023858"/>
            <a:chExt cx="507772" cy="483189"/>
          </a:xfrm>
        </p:grpSpPr>
        <p:sp>
          <p:nvSpPr>
            <p:cNvPr id="1048606" name="椭圆 16"/>
            <p:cNvSpPr/>
            <p:nvPr/>
          </p:nvSpPr>
          <p:spPr>
            <a:xfrm>
              <a:off x="5316408" y="1023858"/>
              <a:ext cx="483189" cy="483189"/>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85A299"/>
                </a:solidFill>
                <a:effectLst/>
                <a:uLnTx/>
                <a:uFillTx/>
                <a:latin typeface="等线"/>
                <a:ea typeface="等线" panose="02010600030101010101" pitchFamily="2" charset="-122"/>
                <a:cs typeface="+mn-cs"/>
              </a:endParaRPr>
            </a:p>
          </p:txBody>
        </p:sp>
        <p:sp>
          <p:nvSpPr>
            <p:cNvPr id="1048607" name="矩形 17"/>
            <p:cNvSpPr/>
            <p:nvPr/>
          </p:nvSpPr>
          <p:spPr bwMode="auto">
            <a:xfrm>
              <a:off x="5344121" y="1034619"/>
              <a:ext cx="480059" cy="430531"/>
            </a:xfrm>
            <a:prstGeom prst="rect">
              <a:avLst/>
            </a:prstGeom>
            <a:noFill/>
            <a:ln>
              <a:noFill/>
            </a:ln>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00" cap="none" spc="0" normalizeH="0" baseline="0" noProof="0" dirty="0">
                  <a:ln>
                    <a:noFill/>
                  </a:ln>
                  <a:solidFill>
                    <a:prstClr val="white"/>
                  </a:solidFill>
                  <a:effectLst/>
                  <a:uLnTx/>
                  <a:uFillTx/>
                  <a:latin typeface="等线 Light"/>
                  <a:ea typeface="微软雅黑" panose="020B0503020204020204" pitchFamily="34" charset="-122"/>
                  <a:cs typeface="Times New Roman" panose="02020603050405020304" pitchFamily="18" charset="0"/>
                </a:rPr>
                <a:t>03</a:t>
              </a:r>
              <a:endParaRPr kumimoji="0" lang="zh-CN" altLang="en-US" sz="3200" b="0" i="0" u="none" strike="noStrike" kern="100" cap="none" spc="0" normalizeH="0" baseline="0" noProof="0" dirty="0">
                <a:ln>
                  <a:noFill/>
                </a:ln>
                <a:solidFill>
                  <a:prstClr val="white"/>
                </a:solidFill>
                <a:effectLst/>
                <a:uLnTx/>
                <a:uFillTx/>
                <a:latin typeface="等线 Light"/>
                <a:ea typeface="微软雅黑" panose="020B0503020204020204" pitchFamily="34" charset="-122"/>
                <a:cs typeface="Times New Roman" panose="02020603050405020304" pitchFamily="18" charset="0"/>
              </a:endParaRPr>
            </a:p>
          </p:txBody>
        </p:sp>
      </p:grpSp>
      <p:pic>
        <p:nvPicPr>
          <p:cNvPr id="2097155" name="图片 32"/>
          <p:cNvPicPr>
            <a:picLocks noChangeAspect="1"/>
          </p:cNvPicPr>
          <p:nvPr/>
        </p:nvPicPr>
        <p:blipFill rotWithShape="1">
          <a:blip r:embed="rId3"/>
          <a:srcRect l="53884" t="41510" r="-53884" b="273"/>
          <a:stretch>
            <a:fillRect/>
          </a:stretch>
        </p:blipFill>
        <p:spPr>
          <a:xfrm>
            <a:off x="-33655" y="1905"/>
            <a:ext cx="9070340" cy="6019165"/>
          </a:xfrm>
          <a:prstGeom prst="rect">
            <a:avLst/>
          </a:prstGeom>
        </p:spPr>
      </p:pic>
      <p:pic>
        <p:nvPicPr>
          <p:cNvPr id="2097156" name="图片 29"/>
          <p:cNvPicPr>
            <a:picLocks noChangeAspect="1"/>
          </p:cNvPicPr>
          <p:nvPr/>
        </p:nvPicPr>
        <p:blipFill rotWithShape="1">
          <a:blip r:embed="rId4"/>
          <a:srcRect l="15338" b="53100"/>
          <a:stretch>
            <a:fillRect/>
          </a:stretch>
        </p:blipFill>
        <p:spPr>
          <a:xfrm>
            <a:off x="-13574" y="2223139"/>
            <a:ext cx="8368603" cy="4635939"/>
          </a:xfrm>
          <a:prstGeom prst="rect">
            <a:avLst/>
          </a:prstGeom>
        </p:spPr>
      </p:pic>
      <p:sp>
        <p:nvSpPr>
          <p:cNvPr id="1048610" name="标题 1"/>
          <p:cNvSpPr txBox="1"/>
          <p:nvPr/>
        </p:nvSpPr>
        <p:spPr>
          <a:xfrm>
            <a:off x="937790" y="814563"/>
            <a:ext cx="2893102" cy="1479029"/>
          </a:xfrm>
          <a:prstGeom prst="rect">
            <a:avLst/>
          </a:prstGeom>
        </p:spPr>
        <p:txBody>
          <a:bodyPr vert="horz" lIns="91440" tIns="45720" rIns="91440" bIns="45720" rtlCol="0" anchor="ctr">
            <a:noAutofit/>
          </a:bodyPr>
          <a:lstStyle>
            <a:lvl1pPr algn="dist" defTabSz="914400" rtl="0" eaLnBrk="1" latinLnBrk="0" hangingPunct="1">
              <a:lnSpc>
                <a:spcPct val="90000"/>
              </a:lnSpc>
              <a:spcBef>
                <a:spcPct val="0"/>
              </a:spcBef>
              <a:buNone/>
              <a:defRPr sz="6600" kern="1200">
                <a:solidFill>
                  <a:schemeClr val="accent1"/>
                </a:solidFill>
                <a:latin typeface="思源宋体 CN Heavy" panose="02020900000000000000" pitchFamily="18" charset="-122"/>
                <a:ea typeface="思源宋体 CN Heavy" panose="02020900000000000000" pitchFamily="18" charset="-122"/>
                <a:cs typeface="+mj-cs"/>
              </a:defRPr>
            </a:lvl1pPr>
          </a:lstStyle>
          <a:p>
            <a:pPr marL="0" marR="0" lvl="0" indent="0" algn="just" defTabSz="914400" rtl="0" eaLnBrk="1" fontAlgn="auto" latinLnBrk="0" hangingPunct="1">
              <a:lnSpc>
                <a:spcPct val="90000"/>
              </a:lnSpc>
              <a:spcBef>
                <a:spcPct val="0"/>
              </a:spcBef>
              <a:spcAft>
                <a:spcPts val="0"/>
              </a:spcAft>
              <a:buClrTx/>
              <a:buSzTx/>
              <a:buFontTx/>
              <a:buNone/>
              <a:tabLst/>
              <a:defRPr/>
            </a:pPr>
            <a:r>
              <a:rPr kumimoji="0" lang="zh-CN" altLang="en-US" sz="6600" b="0" i="0" u="none" strike="noStrike" kern="1200" cap="none" spc="0" normalizeH="0" baseline="0" noProof="0" dirty="0">
                <a:ln>
                  <a:noFill/>
                </a:ln>
                <a:solidFill>
                  <a:srgbClr val="3F6188"/>
                </a:solidFill>
                <a:effectLst/>
                <a:uLnTx/>
                <a:uFillTx/>
                <a:latin typeface="Arial" panose="020B0604020202020204" pitchFamily="34" charset="0"/>
                <a:ea typeface="微软雅黑" panose="020B0503020204020204" pitchFamily="34" charset="-122"/>
                <a:cs typeface="+mj-cs"/>
                <a:sym typeface="Arial" panose="020B0604020202020204" pitchFamily="34" charset="0"/>
              </a:rPr>
              <a:t>目  录</a:t>
            </a:r>
          </a:p>
        </p:txBody>
      </p:sp>
      <p:sp>
        <p:nvSpPr>
          <p:cNvPr id="1048611" name="文本占位符 2"/>
          <p:cNvSpPr txBox="1"/>
          <p:nvPr/>
        </p:nvSpPr>
        <p:spPr>
          <a:xfrm>
            <a:off x="-33464" y="1786991"/>
            <a:ext cx="4140200" cy="1479550"/>
          </a:xfrm>
          <a:prstGeom prst="rect">
            <a:avLst/>
          </a:prstGeom>
        </p:spPr>
        <p:txBody>
          <a:bodyPr vert="horz" lIns="91440" tIns="45720" rIns="91440" bIns="45720" rtlCol="0" anchor="ctr">
            <a:noAutofit/>
          </a:bodyPr>
          <a:lstStyle>
            <a:lvl1pPr marL="0" indent="0" algn="dist" defTabSz="914400" rtl="0" eaLnBrk="1" latinLnBrk="0" hangingPunct="1">
              <a:lnSpc>
                <a:spcPct val="90000"/>
              </a:lnSpc>
              <a:spcBef>
                <a:spcPts val="1000"/>
              </a:spcBef>
              <a:buFontTx/>
              <a:buNone/>
              <a:defRPr lang="zh-CN" altLang="en-US" sz="4800" kern="1200" smtClean="0">
                <a:solidFill>
                  <a:schemeClr val="accent1"/>
                </a:solidFill>
                <a:latin typeface="+mj-lt"/>
                <a:ea typeface="+mj-ea"/>
                <a:cs typeface="+mj-cs"/>
              </a:defRPr>
            </a:lvl1pPr>
            <a:lvl2pPr marL="457200" indent="0" algn="l" defTabSz="914400" rtl="0" eaLnBrk="1" latinLnBrk="0" hangingPunct="1">
              <a:lnSpc>
                <a:spcPct val="90000"/>
              </a:lnSpc>
              <a:spcBef>
                <a:spcPts val="500"/>
              </a:spcBef>
              <a:buFontTx/>
              <a:buNone/>
              <a:defRPr lang="zh-CN" altLang="en-US" sz="1800" kern="1200" smtClean="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lang="zh-CN" altLang="en-US" sz="1800" kern="1200" smtClean="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lang="zh-CN" altLang="en-US" sz="1800" kern="1200" smtClean="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CN" sz="3600" b="0" i="0" u="none" strike="noStrike" kern="1200" cap="none" spc="0" normalizeH="0" baseline="0" noProof="0" dirty="0">
                <a:ln>
                  <a:noFill/>
                </a:ln>
                <a:solidFill>
                  <a:srgbClr val="3F6188"/>
                </a:solidFill>
                <a:effectLst/>
                <a:uLnTx/>
                <a:uFillTx/>
                <a:latin typeface="Arial" panose="020B0604020202020204" pitchFamily="34" charset="0"/>
                <a:ea typeface="微软雅黑" panose="020B0503020204020204" pitchFamily="34" charset="-122"/>
                <a:cs typeface="+mj-cs"/>
                <a:sym typeface="Arial" panose="020B0604020202020204" pitchFamily="34" charset="0"/>
              </a:rPr>
              <a:t>contents</a:t>
            </a:r>
            <a:endParaRPr kumimoji="0" lang="en-US" altLang="en-US" sz="3600" b="0" i="0" u="none" strike="noStrike" kern="1200" cap="none" spc="0" normalizeH="0" baseline="0" noProof="0" dirty="0">
              <a:ln>
                <a:noFill/>
              </a:ln>
              <a:solidFill>
                <a:srgbClr val="3F6188"/>
              </a:solidFill>
              <a:effectLst/>
              <a:uLnTx/>
              <a:uFillTx/>
              <a:latin typeface="Arial" panose="020B0604020202020204" pitchFamily="34" charset="0"/>
              <a:ea typeface="微软雅黑" panose="020B0503020204020204" pitchFamily="34" charset="-122"/>
              <a:cs typeface="+mj-cs"/>
              <a:sym typeface="Arial" panose="020B0604020202020204" pitchFamily="34" charset="0"/>
            </a:endParaRPr>
          </a:p>
        </p:txBody>
      </p:sp>
      <p:pic>
        <p:nvPicPr>
          <p:cNvPr id="2097157" name="图片 33"/>
          <p:cNvPicPr>
            <a:picLocks noChangeAspect="1"/>
          </p:cNvPicPr>
          <p:nvPr/>
        </p:nvPicPr>
        <p:blipFill>
          <a:blip r:embed="rId5" cstate="print"/>
          <a:stretch>
            <a:fillRect/>
          </a:stretch>
        </p:blipFill>
        <p:spPr>
          <a:xfrm>
            <a:off x="10040941" y="14472"/>
            <a:ext cx="2059340" cy="69616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矩形 6"/>
          <p:cNvSpPr/>
          <p:nvPr/>
        </p:nvSpPr>
        <p:spPr>
          <a:xfrm>
            <a:off x="481658" y="1392741"/>
            <a:ext cx="1438214" cy="144655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800" b="1" i="0" u="none" strike="noStrike" kern="1200" cap="none" spc="0" normalizeH="0" baseline="0" noProof="0" dirty="0">
                <a:ln w="0"/>
                <a:solidFill>
                  <a:srgbClr val="E7E6E6">
                    <a:lumMod val="90000"/>
                  </a:srgbClr>
                </a:solidFill>
                <a:effectLst/>
                <a:uLnTx/>
                <a:uFillTx/>
                <a:latin typeface="等线"/>
                <a:ea typeface="等线" panose="02010600030101010101" pitchFamily="2" charset="-122"/>
                <a:cs typeface="+mn-cs"/>
              </a:rPr>
              <a:t>03</a:t>
            </a:r>
            <a:endParaRPr kumimoji="0" lang="zh-CN" altLang="en-US" sz="8800" b="1" i="0" u="none" strike="noStrike" kern="1200" cap="none" spc="0" normalizeH="0" baseline="0" noProof="0" dirty="0">
              <a:ln w="0"/>
              <a:solidFill>
                <a:srgbClr val="E7E6E6">
                  <a:lumMod val="90000"/>
                </a:srgbClr>
              </a:solidFill>
              <a:effectLst/>
              <a:uLnTx/>
              <a:uFillTx/>
              <a:latin typeface="等线"/>
              <a:ea typeface="等线" panose="02010600030101010101" pitchFamily="2" charset="-122"/>
              <a:cs typeface="+mn-cs"/>
            </a:endParaRPr>
          </a:p>
        </p:txBody>
      </p:sp>
      <p:sp>
        <p:nvSpPr>
          <p:cNvPr id="1048646" name="文本框 8"/>
          <p:cNvSpPr txBox="1"/>
          <p:nvPr/>
        </p:nvSpPr>
        <p:spPr>
          <a:xfrm>
            <a:off x="481657" y="2786996"/>
            <a:ext cx="7315996" cy="1014730"/>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6000" b="1" i="0" u="none" strike="noStrike" kern="1200" cap="none" spc="0" normalizeH="0" baseline="0" noProof="0" dirty="0">
                <a:ln>
                  <a:noFill/>
                </a:ln>
                <a:blipFill dpi="0" rotWithShape="1">
                  <a:blip r:embed="rId2"/>
                  <a:srcRect/>
                  <a:tile tx="0" ty="0" sx="100000" sy="100000" flip="none" algn="br"/>
                </a:blipFill>
                <a:effectLst/>
                <a:uLnTx/>
                <a:uFillTx/>
                <a:latin typeface="华光标题宋_CNKI" panose="02000500000000000000" pitchFamily="2" charset="-122"/>
                <a:ea typeface="华光标题宋_CNKI" panose="02000500000000000000" pitchFamily="2" charset="-122"/>
                <a:cs typeface="+mn-cs"/>
              </a:rPr>
              <a:t>实验与结论</a:t>
            </a:r>
          </a:p>
        </p:txBody>
      </p:sp>
      <p:sp>
        <p:nvSpPr>
          <p:cNvPr id="1048647" name="文本框 10"/>
          <p:cNvSpPr txBox="1"/>
          <p:nvPr/>
        </p:nvSpPr>
        <p:spPr>
          <a:xfrm>
            <a:off x="596705" y="4048880"/>
            <a:ext cx="6193464" cy="368300"/>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black">
                    <a:lumMod val="65000"/>
                    <a:lumOff val="35000"/>
                  </a:prstClr>
                </a:solidFill>
                <a:effectLst/>
                <a:uLnTx/>
                <a:uFillTx/>
                <a:latin typeface="Calibri Light" panose="020F0302020204030204" pitchFamily="34" charset="0"/>
                <a:ea typeface="方正兰亭黑_GBK"/>
                <a:cs typeface="+mn-cs"/>
              </a:rPr>
              <a:t>Evaluation and Conclusion</a:t>
            </a:r>
          </a:p>
        </p:txBody>
      </p:sp>
      <p:cxnSp>
        <p:nvCxnSpPr>
          <p:cNvPr id="3145738" name="直接连接符 11"/>
          <p:cNvCxnSpPr/>
          <p:nvPr/>
        </p:nvCxnSpPr>
        <p:spPr>
          <a:xfrm>
            <a:off x="5708337" y="6050179"/>
            <a:ext cx="648366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9" name="直接连接符 12"/>
          <p:cNvCxnSpPr/>
          <p:nvPr/>
        </p:nvCxnSpPr>
        <p:spPr>
          <a:xfrm>
            <a:off x="7495953" y="6544340"/>
            <a:ext cx="46960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40" name="直接连接符 15"/>
          <p:cNvCxnSpPr/>
          <p:nvPr/>
        </p:nvCxnSpPr>
        <p:spPr>
          <a:xfrm>
            <a:off x="11710341" y="3"/>
            <a:ext cx="0" cy="6857997"/>
          </a:xfrm>
          <a:prstGeom prst="line">
            <a:avLst/>
          </a:prstGeom>
        </p:spPr>
        <p:style>
          <a:lnRef idx="3">
            <a:schemeClr val="accent1"/>
          </a:lnRef>
          <a:fillRef idx="0">
            <a:schemeClr val="accent1"/>
          </a:fillRef>
          <a:effectRef idx="2">
            <a:schemeClr val="accent1"/>
          </a:effectRef>
          <a:fontRef idx="minor">
            <a:schemeClr val="tx1"/>
          </a:fontRef>
        </p:style>
      </p:cxnSp>
      <p:pic>
        <p:nvPicPr>
          <p:cNvPr id="2097165" name="图片 3"/>
          <p:cNvPicPr>
            <a:picLocks noChangeAspect="1"/>
          </p:cNvPicPr>
          <p:nvPr/>
        </p:nvPicPr>
        <p:blipFill rotWithShape="1">
          <a:blip r:embed="rId2"/>
          <a:srcRect l="21803" r="22132"/>
          <a:stretch>
            <a:fillRect/>
          </a:stretch>
        </p:blipFill>
        <p:spPr>
          <a:xfrm>
            <a:off x="6790169" y="1233380"/>
            <a:ext cx="4319998" cy="432263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15D340-4883-4D34-8C06-92ECD04F1D21}"/>
              </a:ext>
            </a:extLst>
          </p:cNvPr>
          <p:cNvSpPr>
            <a:spLocks noGrp="1"/>
          </p:cNvSpPr>
          <p:nvPr>
            <p:ph type="title"/>
          </p:nvPr>
        </p:nvSpPr>
        <p:spPr>
          <a:xfrm>
            <a:off x="771525" y="0"/>
            <a:ext cx="10515600" cy="1325563"/>
          </a:xfrm>
        </p:spPr>
        <p:txBody>
          <a:bodyPr/>
          <a:lstStyle/>
          <a:p>
            <a:r>
              <a:rPr lang="zh-CN" altLang="en-US" b="1" dirty="0">
                <a:solidFill>
                  <a:srgbClr val="FF0000"/>
                </a:solidFill>
              </a:rPr>
              <a:t>评估</a:t>
            </a:r>
          </a:p>
        </p:txBody>
      </p:sp>
      <p:sp>
        <p:nvSpPr>
          <p:cNvPr id="3" name="内容占位符 2">
            <a:extLst>
              <a:ext uri="{FF2B5EF4-FFF2-40B4-BE49-F238E27FC236}">
                <a16:creationId xmlns:a16="http://schemas.microsoft.com/office/drawing/2014/main" id="{884B4950-6961-446F-8A01-97D4FE232D87}"/>
              </a:ext>
            </a:extLst>
          </p:cNvPr>
          <p:cNvSpPr>
            <a:spLocks noGrp="1"/>
          </p:cNvSpPr>
          <p:nvPr>
            <p:ph idx="1"/>
          </p:nvPr>
        </p:nvSpPr>
        <p:spPr/>
        <p:txBody>
          <a:bodyPr>
            <a:normAutofit lnSpcReduction="10000"/>
          </a:bodyPr>
          <a:lstStyle/>
          <a:p>
            <a:r>
              <a:rPr lang="en-US" altLang="zh-CN" dirty="0"/>
              <a:t>Scalability </a:t>
            </a:r>
          </a:p>
          <a:p>
            <a:r>
              <a:rPr lang="fr-FR" altLang="zh-CN" dirty="0"/>
              <a:t>Multiple SKQs vs. Multiple Kqueues</a:t>
            </a:r>
          </a:p>
          <a:p>
            <a:r>
              <a:rPr lang="en-US" altLang="zh-CN" dirty="0"/>
              <a:t>Cache Miss Analysis</a:t>
            </a:r>
          </a:p>
          <a:p>
            <a:r>
              <a:rPr lang="en-US" altLang="zh-CN" dirty="0"/>
              <a:t>Memcached</a:t>
            </a:r>
          </a:p>
          <a:p>
            <a:r>
              <a:rPr lang="en-US" altLang="zh-CN" dirty="0"/>
              <a:t>Application Server</a:t>
            </a:r>
          </a:p>
          <a:p>
            <a:r>
              <a:rPr lang="en-US" altLang="zh-CN" dirty="0" err="1"/>
              <a:t>RocksDB</a:t>
            </a:r>
            <a:endParaRPr lang="en-US" altLang="zh-CN" dirty="0"/>
          </a:p>
          <a:p>
            <a:r>
              <a:rPr lang="en-US" altLang="zh-CN" dirty="0"/>
              <a:t>Web Server</a:t>
            </a:r>
          </a:p>
          <a:p>
            <a:r>
              <a:rPr lang="en-US" altLang="zh-CN" dirty="0"/>
              <a:t>Event Prioritization</a:t>
            </a:r>
          </a:p>
          <a:p>
            <a:r>
              <a:rPr lang="en-US" altLang="zh-CN" dirty="0"/>
              <a:t>Comparing with a Kernel-bypass System</a:t>
            </a:r>
            <a:endParaRPr lang="zh-CN" altLang="en-US" dirty="0"/>
          </a:p>
        </p:txBody>
      </p:sp>
      <p:pic>
        <p:nvPicPr>
          <p:cNvPr id="4" name="图片 1">
            <a:extLst>
              <a:ext uri="{FF2B5EF4-FFF2-40B4-BE49-F238E27FC236}">
                <a16:creationId xmlns:a16="http://schemas.microsoft.com/office/drawing/2014/main" id="{8DC9392D-5034-466A-9D1E-E2E3E158C048}"/>
              </a:ext>
            </a:extLst>
          </p:cNvPr>
          <p:cNvPicPr>
            <a:picLocks noChangeAspect="1"/>
          </p:cNvPicPr>
          <p:nvPr/>
        </p:nvPicPr>
        <p:blipFill>
          <a:blip r:embed="rId2" cstate="print"/>
          <a:stretch>
            <a:fillRect/>
          </a:stretch>
        </p:blipFill>
        <p:spPr>
          <a:xfrm>
            <a:off x="9320478" y="0"/>
            <a:ext cx="2783840" cy="941089"/>
          </a:xfrm>
          <a:prstGeom prst="rect">
            <a:avLst/>
          </a:prstGeom>
        </p:spPr>
      </p:pic>
      <p:grpSp>
        <p:nvGrpSpPr>
          <p:cNvPr id="5" name="组合 2">
            <a:extLst>
              <a:ext uri="{FF2B5EF4-FFF2-40B4-BE49-F238E27FC236}">
                <a16:creationId xmlns:a16="http://schemas.microsoft.com/office/drawing/2014/main" id="{9FC5A1D8-8D31-45EC-9B80-54414F693C30}"/>
              </a:ext>
            </a:extLst>
          </p:cNvPr>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6" name="平行四边形 4">
              <a:extLst>
                <a:ext uri="{FF2B5EF4-FFF2-40B4-BE49-F238E27FC236}">
                  <a16:creationId xmlns:a16="http://schemas.microsoft.com/office/drawing/2014/main" id="{DE830550-28A5-4813-8C6F-1661704579F1}"/>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平行四边形 4">
              <a:extLst>
                <a:ext uri="{FF2B5EF4-FFF2-40B4-BE49-F238E27FC236}">
                  <a16:creationId xmlns:a16="http://schemas.microsoft.com/office/drawing/2014/main" id="{C42DE31F-4D35-4BB1-AD5D-F2547C3FB149}"/>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a:extLst>
              <a:ext uri="{FF2B5EF4-FFF2-40B4-BE49-F238E27FC236}">
                <a16:creationId xmlns:a16="http://schemas.microsoft.com/office/drawing/2014/main" id="{3F56B5F9-3E9A-4AAD-BF42-604DC7D179A2}"/>
              </a:ext>
            </a:extLst>
          </p:cNvPr>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4420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60F7D0-AFD5-4576-AC96-B0EB39C7775C}"/>
              </a:ext>
            </a:extLst>
          </p:cNvPr>
          <p:cNvSpPr>
            <a:spLocks noGrp="1"/>
          </p:cNvSpPr>
          <p:nvPr>
            <p:ph type="title"/>
          </p:nvPr>
        </p:nvSpPr>
        <p:spPr>
          <a:xfrm>
            <a:off x="838200" y="0"/>
            <a:ext cx="10515600" cy="1325563"/>
          </a:xfrm>
        </p:spPr>
        <p:txBody>
          <a:bodyPr/>
          <a:lstStyle/>
          <a:p>
            <a:r>
              <a:rPr lang="en-US" altLang="zh-CN" dirty="0"/>
              <a:t>Scalability </a:t>
            </a:r>
            <a:endParaRPr lang="zh-CN" altLang="en-US" dirty="0"/>
          </a:p>
        </p:txBody>
      </p:sp>
      <p:pic>
        <p:nvPicPr>
          <p:cNvPr id="5" name="内容占位符 4">
            <a:extLst>
              <a:ext uri="{FF2B5EF4-FFF2-40B4-BE49-F238E27FC236}">
                <a16:creationId xmlns:a16="http://schemas.microsoft.com/office/drawing/2014/main" id="{45FA4CF1-92D3-47F9-ACD5-D0953C30E4A6}"/>
              </a:ext>
            </a:extLst>
          </p:cNvPr>
          <p:cNvPicPr>
            <a:picLocks noGrp="1" noChangeAspect="1"/>
          </p:cNvPicPr>
          <p:nvPr>
            <p:ph idx="1"/>
          </p:nvPr>
        </p:nvPicPr>
        <p:blipFill>
          <a:blip r:embed="rId2"/>
          <a:stretch>
            <a:fillRect/>
          </a:stretch>
        </p:blipFill>
        <p:spPr>
          <a:xfrm>
            <a:off x="838200" y="1690688"/>
            <a:ext cx="5405018" cy="4285714"/>
          </a:xfrm>
        </p:spPr>
      </p:pic>
      <p:sp>
        <p:nvSpPr>
          <p:cNvPr id="7" name="文本框 6">
            <a:extLst>
              <a:ext uri="{FF2B5EF4-FFF2-40B4-BE49-F238E27FC236}">
                <a16:creationId xmlns:a16="http://schemas.microsoft.com/office/drawing/2014/main" id="{D5C96E0F-2B3E-470A-B334-FA328AB53769}"/>
              </a:ext>
            </a:extLst>
          </p:cNvPr>
          <p:cNvSpPr txBox="1"/>
          <p:nvPr/>
        </p:nvSpPr>
        <p:spPr>
          <a:xfrm>
            <a:off x="6798259" y="1571388"/>
            <a:ext cx="4860341" cy="4524315"/>
          </a:xfrm>
          <a:prstGeom prst="rect">
            <a:avLst/>
          </a:prstGeom>
          <a:noFill/>
        </p:spPr>
        <p:txBody>
          <a:bodyPr wrap="square">
            <a:spAutoFit/>
          </a:bodyPr>
          <a:lstStyle/>
          <a:p>
            <a:r>
              <a:rPr lang="zh-CN" altLang="zh-CN" sz="1800" dirty="0">
                <a:solidFill>
                  <a:srgbClr val="000000"/>
                </a:solidFill>
                <a:effectLst/>
                <a:ea typeface="Calibri" panose="020F0502020204030204" pitchFamily="34" charset="0"/>
              </a:rPr>
              <a:t>共享是指1：N 模型，而 Multiple 是指 1：1 模型</a:t>
            </a:r>
            <a:r>
              <a:rPr lang="zh-CN" altLang="en-US" sz="1800" dirty="0">
                <a:solidFill>
                  <a:srgbClr val="000000"/>
                </a:solidFill>
                <a:effectLst/>
                <a:ea typeface="Calibri" panose="020F0502020204030204" pitchFamily="34" charset="0"/>
              </a:rPr>
              <a:t>。</a:t>
            </a:r>
            <a:endParaRPr lang="en-US" altLang="zh-CN" sz="1800" dirty="0">
              <a:solidFill>
                <a:srgbClr val="000000"/>
              </a:solidFill>
              <a:effectLst/>
              <a:ea typeface="Calibri" panose="020F0502020204030204" pitchFamily="34" charset="0"/>
            </a:endParaRPr>
          </a:p>
          <a:p>
            <a:endParaRPr lang="en-US" altLang="zh-CN" dirty="0">
              <a:solidFill>
                <a:srgbClr val="000000"/>
              </a:solidFill>
            </a:endParaRPr>
          </a:p>
          <a:p>
            <a:r>
              <a:rPr lang="zh-CN" altLang="en-US" dirty="0"/>
              <a:t>我们看到，随着每一个额外的核心，吞吐量会不断增加，因为所有三种设置都很少有锁争用，</a:t>
            </a:r>
            <a:r>
              <a:rPr lang="en-US" altLang="zh-CN" dirty="0"/>
              <a:t>SKQ</a:t>
            </a:r>
            <a:r>
              <a:rPr lang="zh-CN" altLang="en-US" dirty="0"/>
              <a:t>以低开销调度事件。</a:t>
            </a:r>
            <a:endParaRPr lang="en-US" altLang="zh-CN" dirty="0"/>
          </a:p>
          <a:p>
            <a:endParaRPr lang="en-US" altLang="zh-CN" dirty="0"/>
          </a:p>
          <a:p>
            <a:r>
              <a:rPr lang="zh-CN" altLang="en-US" dirty="0">
                <a:effectLst/>
                <a:latin typeface="Arial" panose="020B0604020202020204" pitchFamily="34" charset="0"/>
              </a:rPr>
              <a:t>吞吐量的减少来自</a:t>
            </a:r>
            <a:r>
              <a:rPr lang="en-US" altLang="zh-CN" dirty="0" err="1">
                <a:effectLst/>
                <a:latin typeface="Arial" panose="020B0604020202020204" pitchFamily="34" charset="0"/>
              </a:rPr>
              <a:t>Kqueue</a:t>
            </a:r>
            <a:r>
              <a:rPr lang="zh-CN" altLang="en-US" dirty="0">
                <a:effectLst/>
                <a:latin typeface="Arial" panose="020B0604020202020204" pitchFamily="34" charset="0"/>
              </a:rPr>
              <a:t>中的锁争用。</a:t>
            </a:r>
            <a:endParaRPr lang="en-US" altLang="zh-CN" dirty="0">
              <a:effectLst/>
              <a:latin typeface="Arial" panose="020B0604020202020204" pitchFamily="34" charset="0"/>
            </a:endParaRPr>
          </a:p>
          <a:p>
            <a:r>
              <a:rPr lang="zh-CN" altLang="en-US" dirty="0">
                <a:effectLst/>
                <a:latin typeface="Arial" panose="020B0604020202020204" pitchFamily="34" charset="0"/>
              </a:rPr>
              <a:t>对于处理时间非常短的请求，巨大的</a:t>
            </a:r>
            <a:r>
              <a:rPr lang="en-US" altLang="zh-CN" dirty="0" err="1">
                <a:effectLst/>
                <a:latin typeface="Arial" panose="020B0604020202020204" pitchFamily="34" charset="0"/>
              </a:rPr>
              <a:t>Kqueue</a:t>
            </a:r>
            <a:r>
              <a:rPr lang="zh-CN" altLang="en-US" dirty="0">
                <a:effectLst/>
                <a:latin typeface="Arial" panose="020B0604020202020204" pitchFamily="34" charset="0"/>
              </a:rPr>
              <a:t>锁是争用的主要原因。锁争用随着处理时间的增加而减少。</a:t>
            </a:r>
            <a:endParaRPr lang="en-US" altLang="zh-CN" dirty="0">
              <a:effectLst/>
              <a:latin typeface="Arial" panose="020B0604020202020204" pitchFamily="34" charset="0"/>
            </a:endParaRPr>
          </a:p>
          <a:p>
            <a:endParaRPr lang="en-US" altLang="zh-CN" dirty="0">
              <a:effectLst/>
              <a:latin typeface="Arial" panose="020B0604020202020204" pitchFamily="34" charset="0"/>
            </a:endParaRPr>
          </a:p>
          <a:p>
            <a:r>
              <a:rPr lang="zh-CN" altLang="en-US" dirty="0"/>
              <a:t>我们使用</a:t>
            </a:r>
            <a:r>
              <a:rPr lang="en-US" altLang="zh-CN" dirty="0"/>
              <a:t>FreeBSD</a:t>
            </a:r>
            <a:r>
              <a:rPr lang="zh-CN" altLang="en-US" dirty="0"/>
              <a:t>的</a:t>
            </a:r>
            <a:r>
              <a:rPr lang="en-US" altLang="zh-CN" dirty="0" err="1"/>
              <a:t>lockstat</a:t>
            </a:r>
            <a:r>
              <a:rPr lang="en-US" altLang="zh-CN" dirty="0"/>
              <a:t>[15]</a:t>
            </a:r>
            <a:r>
              <a:rPr lang="zh-CN" altLang="en-US" dirty="0"/>
              <a:t>来比较共享</a:t>
            </a:r>
            <a:r>
              <a:rPr lang="en-US" altLang="zh-CN" dirty="0" err="1"/>
              <a:t>Kqueue</a:t>
            </a:r>
            <a:r>
              <a:rPr lang="zh-CN" altLang="en-US" dirty="0"/>
              <a:t>和</a:t>
            </a:r>
            <a:r>
              <a:rPr lang="en-US" altLang="zh-CN" dirty="0"/>
              <a:t>SKQ</a:t>
            </a:r>
            <a:r>
              <a:rPr lang="zh-CN" altLang="en-US" dirty="0"/>
              <a:t>在</a:t>
            </a:r>
            <a:r>
              <a:rPr lang="en-US" altLang="zh-CN" dirty="0"/>
              <a:t>12</a:t>
            </a:r>
            <a:r>
              <a:rPr lang="zh-CN" altLang="en-US" dirty="0"/>
              <a:t>核的最大吞吐量下的锁争用。</a:t>
            </a:r>
            <a:endParaRPr lang="en-US" altLang="zh-CN" dirty="0"/>
          </a:p>
          <a:p>
            <a:r>
              <a:rPr lang="zh-CN" altLang="en-US" dirty="0"/>
              <a:t>对于共享的</a:t>
            </a:r>
            <a:r>
              <a:rPr lang="en-US" altLang="zh-CN" dirty="0" err="1"/>
              <a:t>Kqueue</a:t>
            </a:r>
            <a:r>
              <a:rPr lang="zh-CN" altLang="en-US" dirty="0"/>
              <a:t>，争用的前三个系统锁属于</a:t>
            </a:r>
            <a:r>
              <a:rPr lang="en-US" altLang="zh-CN" dirty="0" err="1"/>
              <a:t>Kqueue</a:t>
            </a:r>
            <a:r>
              <a:rPr lang="zh-CN" altLang="en-US" dirty="0"/>
              <a:t>，占所有锁争用的</a:t>
            </a:r>
            <a:r>
              <a:rPr lang="en-US" altLang="zh-CN" dirty="0"/>
              <a:t>69%</a:t>
            </a:r>
            <a:r>
              <a:rPr lang="zh-CN" altLang="en-US" dirty="0"/>
              <a:t>。</a:t>
            </a:r>
          </a:p>
        </p:txBody>
      </p:sp>
      <p:pic>
        <p:nvPicPr>
          <p:cNvPr id="8" name="图片 1">
            <a:extLst>
              <a:ext uri="{FF2B5EF4-FFF2-40B4-BE49-F238E27FC236}">
                <a16:creationId xmlns:a16="http://schemas.microsoft.com/office/drawing/2014/main" id="{B05A34F0-FC36-4CBC-A198-0D1164436929}"/>
              </a:ext>
            </a:extLst>
          </p:cNvPr>
          <p:cNvPicPr>
            <a:picLocks noChangeAspect="1"/>
          </p:cNvPicPr>
          <p:nvPr/>
        </p:nvPicPr>
        <p:blipFill>
          <a:blip r:embed="rId3" cstate="print"/>
          <a:stretch>
            <a:fillRect/>
          </a:stretch>
        </p:blipFill>
        <p:spPr>
          <a:xfrm>
            <a:off x="9320478" y="0"/>
            <a:ext cx="2783840" cy="941089"/>
          </a:xfrm>
          <a:prstGeom prst="rect">
            <a:avLst/>
          </a:prstGeom>
        </p:spPr>
      </p:pic>
      <p:grpSp>
        <p:nvGrpSpPr>
          <p:cNvPr id="9" name="组合 2">
            <a:extLst>
              <a:ext uri="{FF2B5EF4-FFF2-40B4-BE49-F238E27FC236}">
                <a16:creationId xmlns:a16="http://schemas.microsoft.com/office/drawing/2014/main" id="{22BCF14C-9AE5-4F07-8EE1-3093664AF809}"/>
              </a:ext>
            </a:extLst>
          </p:cNvPr>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 name="平行四边形 4">
              <a:extLst>
                <a:ext uri="{FF2B5EF4-FFF2-40B4-BE49-F238E27FC236}">
                  <a16:creationId xmlns:a16="http://schemas.microsoft.com/office/drawing/2014/main" id="{B9E12408-81DE-4A0B-ABF6-666F98E666DA}"/>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平行四边形 4">
              <a:extLst>
                <a:ext uri="{FF2B5EF4-FFF2-40B4-BE49-F238E27FC236}">
                  <a16:creationId xmlns:a16="http://schemas.microsoft.com/office/drawing/2014/main" id="{88DE8636-E829-4F3E-B7FF-EAF4B7D7DA66}"/>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连接符 7">
            <a:extLst>
              <a:ext uri="{FF2B5EF4-FFF2-40B4-BE49-F238E27FC236}">
                <a16:creationId xmlns:a16="http://schemas.microsoft.com/office/drawing/2014/main" id="{1C8D2EEB-0563-41E4-9B7F-D82F7266832C}"/>
              </a:ext>
            </a:extLst>
          </p:cNvPr>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5445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584B-FE2A-403E-B3FF-B6222FD850DF}"/>
              </a:ext>
            </a:extLst>
          </p:cNvPr>
          <p:cNvSpPr>
            <a:spLocks noGrp="1"/>
          </p:cNvSpPr>
          <p:nvPr>
            <p:ph type="title"/>
          </p:nvPr>
        </p:nvSpPr>
        <p:spPr>
          <a:xfrm>
            <a:off x="838200" y="0"/>
            <a:ext cx="10515600" cy="1325563"/>
          </a:xfrm>
        </p:spPr>
        <p:txBody>
          <a:bodyPr/>
          <a:lstStyle/>
          <a:p>
            <a:r>
              <a:rPr lang="fr-FR" altLang="zh-CN" dirty="0"/>
              <a:t>Multiple SKQs vs. Multiple Kqueues</a:t>
            </a:r>
            <a:endParaRPr lang="zh-CN" altLang="en-US" dirty="0"/>
          </a:p>
        </p:txBody>
      </p:sp>
      <p:pic>
        <p:nvPicPr>
          <p:cNvPr id="5" name="内容占位符 4">
            <a:extLst>
              <a:ext uri="{FF2B5EF4-FFF2-40B4-BE49-F238E27FC236}">
                <a16:creationId xmlns:a16="http://schemas.microsoft.com/office/drawing/2014/main" id="{CAA0A575-A652-429F-90F4-8EC193283225}"/>
              </a:ext>
            </a:extLst>
          </p:cNvPr>
          <p:cNvPicPr>
            <a:picLocks noGrp="1" noChangeAspect="1"/>
          </p:cNvPicPr>
          <p:nvPr>
            <p:ph idx="1"/>
          </p:nvPr>
        </p:nvPicPr>
        <p:blipFill>
          <a:blip r:embed="rId2"/>
          <a:stretch>
            <a:fillRect/>
          </a:stretch>
        </p:blipFill>
        <p:spPr>
          <a:xfrm>
            <a:off x="838200" y="1778000"/>
            <a:ext cx="4457700" cy="4351338"/>
          </a:xfrm>
        </p:spPr>
      </p:pic>
      <p:sp>
        <p:nvSpPr>
          <p:cNvPr id="7" name="文本框 6">
            <a:extLst>
              <a:ext uri="{FF2B5EF4-FFF2-40B4-BE49-F238E27FC236}">
                <a16:creationId xmlns:a16="http://schemas.microsoft.com/office/drawing/2014/main" id="{B5B9AEC5-2B1A-4BE9-9267-E63B13188A19}"/>
              </a:ext>
            </a:extLst>
          </p:cNvPr>
          <p:cNvSpPr txBox="1"/>
          <p:nvPr/>
        </p:nvSpPr>
        <p:spPr>
          <a:xfrm>
            <a:off x="6276975" y="1778000"/>
            <a:ext cx="4895850" cy="2308324"/>
          </a:xfrm>
          <a:prstGeom prst="rect">
            <a:avLst/>
          </a:prstGeom>
          <a:noFill/>
        </p:spPr>
        <p:txBody>
          <a:bodyPr wrap="square">
            <a:spAutoFit/>
          </a:bodyPr>
          <a:lstStyle/>
          <a:p>
            <a:r>
              <a:rPr lang="zh-CN" altLang="en-US" dirty="0">
                <a:effectLst/>
                <a:latin typeface="Arial" panose="020B0604020202020204" pitchFamily="34" charset="0"/>
              </a:rPr>
              <a:t>多个</a:t>
            </a:r>
            <a:r>
              <a:rPr lang="en-US" altLang="zh-CN" dirty="0" err="1">
                <a:effectLst/>
                <a:latin typeface="Arial" panose="020B0604020202020204" pitchFamily="34" charset="0"/>
              </a:rPr>
              <a:t>kqueue</a:t>
            </a:r>
            <a:r>
              <a:rPr lang="zh-CN" altLang="en-US" dirty="0">
                <a:effectLst/>
                <a:latin typeface="Arial" panose="020B0604020202020204" pitchFamily="34" charset="0"/>
              </a:rPr>
              <a:t>和多个</a:t>
            </a:r>
            <a:r>
              <a:rPr lang="en-US" altLang="zh-CN" dirty="0">
                <a:effectLst/>
                <a:latin typeface="Arial" panose="020B0604020202020204" pitchFamily="34" charset="0"/>
              </a:rPr>
              <a:t>SKQs(1:1</a:t>
            </a:r>
            <a:r>
              <a:rPr lang="zh-CN" altLang="en-US" dirty="0">
                <a:effectLst/>
                <a:latin typeface="Arial" panose="020B0604020202020204" pitchFamily="34" charset="0"/>
              </a:rPr>
              <a:t>模型</a:t>
            </a:r>
            <a:r>
              <a:rPr lang="en-US" altLang="zh-CN" dirty="0">
                <a:effectLst/>
                <a:latin typeface="Arial" panose="020B0604020202020204" pitchFamily="34" charset="0"/>
              </a:rPr>
              <a:t>)</a:t>
            </a:r>
            <a:r>
              <a:rPr lang="zh-CN" altLang="en-US" dirty="0">
                <a:effectLst/>
                <a:latin typeface="Arial" panose="020B0604020202020204" pitchFamily="34" charset="0"/>
              </a:rPr>
              <a:t>的未修改</a:t>
            </a:r>
            <a:r>
              <a:rPr lang="en-US" altLang="zh-CN" dirty="0">
                <a:effectLst/>
                <a:latin typeface="Arial" panose="020B0604020202020204" pitchFamily="34" charset="0"/>
              </a:rPr>
              <a:t>Memcached</a:t>
            </a:r>
            <a:r>
              <a:rPr lang="zh-CN" altLang="en-US" dirty="0">
                <a:effectLst/>
                <a:latin typeface="Arial" panose="020B0604020202020204" pitchFamily="34" charset="0"/>
              </a:rPr>
              <a:t>的延迟响应。</a:t>
            </a:r>
            <a:endParaRPr lang="en-US" altLang="zh-CN" dirty="0">
              <a:effectLst/>
              <a:latin typeface="Arial" panose="020B0604020202020204" pitchFamily="34" charset="0"/>
            </a:endParaRPr>
          </a:p>
          <a:p>
            <a:r>
              <a:rPr lang="en-US" altLang="zh-CN" dirty="0">
                <a:effectLst/>
                <a:latin typeface="Arial" panose="020B0604020202020204" pitchFamily="34" charset="0"/>
              </a:rPr>
              <a:t>1:1</a:t>
            </a:r>
            <a:r>
              <a:rPr lang="zh-CN" altLang="en-US" dirty="0">
                <a:effectLst/>
                <a:latin typeface="Arial" panose="020B0604020202020204" pitchFamily="34" charset="0"/>
              </a:rPr>
              <a:t>模型，以精确地衡量调度策略的好处。这隔离了架构更改带来的改进。</a:t>
            </a:r>
            <a:endParaRPr lang="en-US" altLang="zh-CN" dirty="0">
              <a:effectLst/>
              <a:latin typeface="Arial" panose="020B0604020202020204" pitchFamily="34" charset="0"/>
            </a:endParaRPr>
          </a:p>
          <a:p>
            <a:endParaRPr lang="en-US" altLang="zh-CN" dirty="0">
              <a:latin typeface="Arial" panose="020B0604020202020204" pitchFamily="34" charset="0"/>
            </a:endParaRPr>
          </a:p>
          <a:p>
            <a:r>
              <a:rPr lang="zh-CN" altLang="en-US" dirty="0"/>
              <a:t>我们改进了在</a:t>
            </a:r>
            <a:r>
              <a:rPr lang="en-US" altLang="zh-CN" dirty="0"/>
              <a:t>750k - 1.1M req./s</a:t>
            </a:r>
            <a:r>
              <a:rPr lang="zh-CN" altLang="en-US" dirty="0"/>
              <a:t>之间的吞吐量的尾部延迟。在最大吞吐量时，我们将尾部延迟降低</a:t>
            </a:r>
            <a:r>
              <a:rPr lang="en-US" altLang="zh-CN" dirty="0"/>
              <a:t>33%</a:t>
            </a:r>
            <a:r>
              <a:rPr lang="zh-CN" altLang="en-US" dirty="0"/>
              <a:t>。</a:t>
            </a:r>
          </a:p>
        </p:txBody>
      </p:sp>
      <p:pic>
        <p:nvPicPr>
          <p:cNvPr id="8" name="图片 1">
            <a:extLst>
              <a:ext uri="{FF2B5EF4-FFF2-40B4-BE49-F238E27FC236}">
                <a16:creationId xmlns:a16="http://schemas.microsoft.com/office/drawing/2014/main" id="{DA53591C-03A1-4A43-B045-370312AA061D}"/>
              </a:ext>
            </a:extLst>
          </p:cNvPr>
          <p:cNvPicPr>
            <a:picLocks noChangeAspect="1"/>
          </p:cNvPicPr>
          <p:nvPr/>
        </p:nvPicPr>
        <p:blipFill>
          <a:blip r:embed="rId3" cstate="print"/>
          <a:stretch>
            <a:fillRect/>
          </a:stretch>
        </p:blipFill>
        <p:spPr>
          <a:xfrm>
            <a:off x="9320478" y="0"/>
            <a:ext cx="2783840" cy="941089"/>
          </a:xfrm>
          <a:prstGeom prst="rect">
            <a:avLst/>
          </a:prstGeom>
        </p:spPr>
      </p:pic>
      <p:grpSp>
        <p:nvGrpSpPr>
          <p:cNvPr id="9" name="组合 2">
            <a:extLst>
              <a:ext uri="{FF2B5EF4-FFF2-40B4-BE49-F238E27FC236}">
                <a16:creationId xmlns:a16="http://schemas.microsoft.com/office/drawing/2014/main" id="{67BFCB32-9292-45F9-B6A3-913FE4385A0F}"/>
              </a:ext>
            </a:extLst>
          </p:cNvPr>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 name="平行四边形 4">
              <a:extLst>
                <a:ext uri="{FF2B5EF4-FFF2-40B4-BE49-F238E27FC236}">
                  <a16:creationId xmlns:a16="http://schemas.microsoft.com/office/drawing/2014/main" id="{98FB7A0A-D050-4DFD-B1D5-1FB2DEED446C}"/>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平行四边形 4">
              <a:extLst>
                <a:ext uri="{FF2B5EF4-FFF2-40B4-BE49-F238E27FC236}">
                  <a16:creationId xmlns:a16="http://schemas.microsoft.com/office/drawing/2014/main" id="{87CDFCF6-AB2A-4682-AA8B-1C221887D1EC}"/>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连接符 7">
            <a:extLst>
              <a:ext uri="{FF2B5EF4-FFF2-40B4-BE49-F238E27FC236}">
                <a16:creationId xmlns:a16="http://schemas.microsoft.com/office/drawing/2014/main" id="{C9AB1F13-E565-424B-AE48-18F122950257}"/>
              </a:ext>
            </a:extLst>
          </p:cNvPr>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4227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436142-1D6E-4823-9A50-C31E4C1A4994}"/>
              </a:ext>
            </a:extLst>
          </p:cNvPr>
          <p:cNvSpPr>
            <a:spLocks noGrp="1"/>
          </p:cNvSpPr>
          <p:nvPr>
            <p:ph type="title"/>
          </p:nvPr>
        </p:nvSpPr>
        <p:spPr>
          <a:xfrm>
            <a:off x="838200" y="0"/>
            <a:ext cx="10515600" cy="1325563"/>
          </a:xfrm>
        </p:spPr>
        <p:txBody>
          <a:bodyPr/>
          <a:lstStyle/>
          <a:p>
            <a:r>
              <a:rPr lang="en-US" altLang="zh-CN" dirty="0"/>
              <a:t>Cache Miss Analysis</a:t>
            </a:r>
            <a:endParaRPr lang="zh-CN" altLang="en-US" dirty="0"/>
          </a:p>
        </p:txBody>
      </p:sp>
      <p:sp>
        <p:nvSpPr>
          <p:cNvPr id="7" name="文本框 6">
            <a:extLst>
              <a:ext uri="{FF2B5EF4-FFF2-40B4-BE49-F238E27FC236}">
                <a16:creationId xmlns:a16="http://schemas.microsoft.com/office/drawing/2014/main" id="{64090975-04DB-46D0-AA13-6B78B06025FD}"/>
              </a:ext>
            </a:extLst>
          </p:cNvPr>
          <p:cNvSpPr txBox="1"/>
          <p:nvPr/>
        </p:nvSpPr>
        <p:spPr>
          <a:xfrm>
            <a:off x="6191250" y="1758950"/>
            <a:ext cx="4924425" cy="4247317"/>
          </a:xfrm>
          <a:prstGeom prst="rect">
            <a:avLst/>
          </a:prstGeom>
          <a:noFill/>
        </p:spPr>
        <p:txBody>
          <a:bodyPr wrap="square">
            <a:spAutoFit/>
          </a:bodyPr>
          <a:lstStyle/>
          <a:p>
            <a:r>
              <a:rPr lang="zh-CN" altLang="en-US" dirty="0"/>
              <a:t>这两种调度策略都显著减少了</a:t>
            </a:r>
            <a:r>
              <a:rPr lang="en-US" altLang="zh-CN" dirty="0"/>
              <a:t>TCP</a:t>
            </a:r>
            <a:r>
              <a:rPr lang="zh-CN" altLang="en-US" dirty="0"/>
              <a:t>输入</a:t>
            </a:r>
            <a:r>
              <a:rPr lang="en-US" altLang="zh-CN" dirty="0"/>
              <a:t>/</a:t>
            </a:r>
            <a:r>
              <a:rPr lang="zh-CN" altLang="en-US" dirty="0"/>
              <a:t>输出路径和事件查询路径中的</a:t>
            </a:r>
            <a:r>
              <a:rPr lang="en-US" altLang="zh-CN" dirty="0"/>
              <a:t>L2</a:t>
            </a:r>
            <a:r>
              <a:rPr lang="zh-CN" altLang="en-US" dirty="0"/>
              <a:t>缓存遗漏。</a:t>
            </a:r>
            <a:endParaRPr lang="en-US" altLang="zh-CN" dirty="0"/>
          </a:p>
          <a:p>
            <a:endParaRPr lang="en-US" altLang="zh-CN" dirty="0"/>
          </a:p>
          <a:p>
            <a:r>
              <a:rPr lang="zh-CN" altLang="en-US" dirty="0"/>
              <a:t>因为这两个缓存局部性策略都更好地保持了缓存相关性，从而减少了缓存丢失</a:t>
            </a:r>
            <a:r>
              <a:rPr lang="zh-CN" altLang="en-US" dirty="0">
                <a:effectLst/>
                <a:latin typeface="Arial" panose="020B0604020202020204" pitchFamily="34" charset="0"/>
              </a:rPr>
              <a:t>，从而减少了缓存丢失。</a:t>
            </a:r>
            <a:endParaRPr lang="en-US" altLang="zh-CN" dirty="0">
              <a:effectLst/>
              <a:latin typeface="Arial" panose="020B0604020202020204" pitchFamily="34" charset="0"/>
            </a:endParaRPr>
          </a:p>
          <a:p>
            <a:endParaRPr lang="en-US" altLang="zh-CN" dirty="0">
              <a:latin typeface="Arial" panose="020B0604020202020204" pitchFamily="34" charset="0"/>
            </a:endParaRPr>
          </a:p>
          <a:p>
            <a:r>
              <a:rPr lang="zh-CN" altLang="en-US" dirty="0">
                <a:effectLst/>
                <a:latin typeface="Arial" panose="020B0604020202020204" pitchFamily="34" charset="0"/>
              </a:rPr>
              <a:t>事件激活路径中，</a:t>
            </a:r>
            <a:r>
              <a:rPr lang="en-US" altLang="zh-CN" dirty="0">
                <a:effectLst/>
                <a:latin typeface="Arial" panose="020B0604020202020204" pitchFamily="34" charset="0"/>
              </a:rPr>
              <a:t>vanilla</a:t>
            </a:r>
            <a:r>
              <a:rPr lang="zh-CN" altLang="en-US" dirty="0">
                <a:effectLst/>
                <a:latin typeface="Arial" panose="020B0604020202020204" pitchFamily="34" charset="0"/>
              </a:rPr>
              <a:t>比我们的调度策略有更少的缓存遗漏。这是意料之中的，因为这两个策略都需要额外的调度逻辑和访问新的数据结构</a:t>
            </a:r>
            <a:r>
              <a:rPr lang="en-US" altLang="zh-CN" dirty="0">
                <a:effectLst/>
                <a:latin typeface="Arial" panose="020B0604020202020204" pitchFamily="34" charset="0"/>
              </a:rPr>
              <a:t>(</a:t>
            </a:r>
            <a:r>
              <a:rPr lang="zh-CN" altLang="en-US" dirty="0">
                <a:effectLst/>
                <a:latin typeface="Arial" panose="020B0604020202020204" pitchFamily="34" charset="0"/>
              </a:rPr>
              <a:t>如</a:t>
            </a:r>
            <a:r>
              <a:rPr lang="en-US" altLang="zh-CN" dirty="0" err="1">
                <a:effectLst/>
                <a:latin typeface="Arial" panose="020B0604020202020204" pitchFamily="34" charset="0"/>
              </a:rPr>
              <a:t>kqdom</a:t>
            </a:r>
            <a:r>
              <a:rPr lang="en-US" altLang="zh-CN" dirty="0">
                <a:effectLst/>
                <a:latin typeface="Arial" panose="020B0604020202020204" pitchFamily="34" charset="0"/>
              </a:rPr>
              <a:t>)</a:t>
            </a:r>
            <a:r>
              <a:rPr lang="zh-CN" altLang="en-US" dirty="0">
                <a:effectLst/>
                <a:latin typeface="Arial" panose="020B0604020202020204" pitchFamily="34" charset="0"/>
              </a:rPr>
              <a:t>。</a:t>
            </a:r>
            <a:endParaRPr lang="en-US" altLang="zh-CN" dirty="0">
              <a:effectLst/>
              <a:latin typeface="Arial" panose="020B0604020202020204" pitchFamily="34" charset="0"/>
            </a:endParaRPr>
          </a:p>
          <a:p>
            <a:endParaRPr lang="en-US" altLang="zh-CN" dirty="0">
              <a:latin typeface="Arial" panose="020B0604020202020204" pitchFamily="34" charset="0"/>
            </a:endParaRPr>
          </a:p>
          <a:p>
            <a:r>
              <a:rPr lang="zh-CN" altLang="en-US" dirty="0"/>
              <a:t>与队列亲和性相比，</a:t>
            </a:r>
            <a:r>
              <a:rPr lang="en-US" altLang="zh-CN" dirty="0"/>
              <a:t>CPU</a:t>
            </a:r>
            <a:r>
              <a:rPr lang="zh-CN" altLang="en-US" dirty="0"/>
              <a:t>亲和性具有更少的缓存遗漏。这是由于连接迁移之间的核心。</a:t>
            </a:r>
          </a:p>
          <a:p>
            <a:endParaRPr lang="zh-CN" altLang="en-US" dirty="0"/>
          </a:p>
        </p:txBody>
      </p:sp>
      <p:pic>
        <p:nvPicPr>
          <p:cNvPr id="11" name="内容占位符 10">
            <a:extLst>
              <a:ext uri="{FF2B5EF4-FFF2-40B4-BE49-F238E27FC236}">
                <a16:creationId xmlns:a16="http://schemas.microsoft.com/office/drawing/2014/main" id="{95A5174B-1BAE-4A72-B7E3-2110C9B4166C}"/>
              </a:ext>
            </a:extLst>
          </p:cNvPr>
          <p:cNvPicPr>
            <a:picLocks noGrp="1" noChangeAspect="1"/>
          </p:cNvPicPr>
          <p:nvPr>
            <p:ph idx="1"/>
          </p:nvPr>
        </p:nvPicPr>
        <p:blipFill>
          <a:blip r:embed="rId2"/>
          <a:stretch>
            <a:fillRect/>
          </a:stretch>
        </p:blipFill>
        <p:spPr>
          <a:xfrm>
            <a:off x="710848" y="1428750"/>
            <a:ext cx="3937351" cy="5064125"/>
          </a:xfrm>
        </p:spPr>
      </p:pic>
      <p:pic>
        <p:nvPicPr>
          <p:cNvPr id="12" name="图片 1">
            <a:extLst>
              <a:ext uri="{FF2B5EF4-FFF2-40B4-BE49-F238E27FC236}">
                <a16:creationId xmlns:a16="http://schemas.microsoft.com/office/drawing/2014/main" id="{A15E8897-833C-4E9F-B72A-E10BAFC45C7B}"/>
              </a:ext>
            </a:extLst>
          </p:cNvPr>
          <p:cNvPicPr>
            <a:picLocks noChangeAspect="1"/>
          </p:cNvPicPr>
          <p:nvPr/>
        </p:nvPicPr>
        <p:blipFill>
          <a:blip r:embed="rId3" cstate="print"/>
          <a:stretch>
            <a:fillRect/>
          </a:stretch>
        </p:blipFill>
        <p:spPr>
          <a:xfrm>
            <a:off x="9320478" y="0"/>
            <a:ext cx="2783840" cy="941089"/>
          </a:xfrm>
          <a:prstGeom prst="rect">
            <a:avLst/>
          </a:prstGeom>
        </p:spPr>
      </p:pic>
      <p:grpSp>
        <p:nvGrpSpPr>
          <p:cNvPr id="13" name="组合 2">
            <a:extLst>
              <a:ext uri="{FF2B5EF4-FFF2-40B4-BE49-F238E27FC236}">
                <a16:creationId xmlns:a16="http://schemas.microsoft.com/office/drawing/2014/main" id="{D96E13D9-7333-4423-8D32-A09E250B5997}"/>
              </a:ext>
            </a:extLst>
          </p:cNvPr>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4" name="平行四边形 4">
              <a:extLst>
                <a:ext uri="{FF2B5EF4-FFF2-40B4-BE49-F238E27FC236}">
                  <a16:creationId xmlns:a16="http://schemas.microsoft.com/office/drawing/2014/main" id="{682A2D03-0C30-48F5-8087-69796DE33BB3}"/>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平行四边形 4">
              <a:extLst>
                <a:ext uri="{FF2B5EF4-FFF2-40B4-BE49-F238E27FC236}">
                  <a16:creationId xmlns:a16="http://schemas.microsoft.com/office/drawing/2014/main" id="{B65581D6-620A-47BA-BE3F-E9FA02E88BCD}"/>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7">
            <a:extLst>
              <a:ext uri="{FF2B5EF4-FFF2-40B4-BE49-F238E27FC236}">
                <a16:creationId xmlns:a16="http://schemas.microsoft.com/office/drawing/2014/main" id="{D88650CA-5157-42CC-B5B5-BE4684A885E1}"/>
              </a:ext>
            </a:extLst>
          </p:cNvPr>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9302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18C493-6DB1-46FA-BD83-5DC139AB20D5}"/>
              </a:ext>
            </a:extLst>
          </p:cNvPr>
          <p:cNvSpPr>
            <a:spLocks noGrp="1"/>
          </p:cNvSpPr>
          <p:nvPr>
            <p:ph type="title"/>
          </p:nvPr>
        </p:nvSpPr>
        <p:spPr>
          <a:xfrm>
            <a:off x="838200" y="27780"/>
            <a:ext cx="10515600" cy="1325563"/>
          </a:xfrm>
        </p:spPr>
        <p:txBody>
          <a:bodyPr/>
          <a:lstStyle/>
          <a:p>
            <a:r>
              <a:rPr lang="en-US" altLang="zh-CN" dirty="0"/>
              <a:t>Memcached</a:t>
            </a:r>
            <a:endParaRPr lang="zh-CN" altLang="en-US" dirty="0"/>
          </a:p>
        </p:txBody>
      </p:sp>
      <p:pic>
        <p:nvPicPr>
          <p:cNvPr id="5" name="内容占位符 4">
            <a:extLst>
              <a:ext uri="{FF2B5EF4-FFF2-40B4-BE49-F238E27FC236}">
                <a16:creationId xmlns:a16="http://schemas.microsoft.com/office/drawing/2014/main" id="{0229B2A4-975B-4DEB-9F01-F4C7B48EBC69}"/>
              </a:ext>
            </a:extLst>
          </p:cNvPr>
          <p:cNvPicPr>
            <a:picLocks noGrp="1" noChangeAspect="1"/>
          </p:cNvPicPr>
          <p:nvPr>
            <p:ph idx="1"/>
          </p:nvPr>
        </p:nvPicPr>
        <p:blipFill>
          <a:blip r:embed="rId2"/>
          <a:stretch>
            <a:fillRect/>
          </a:stretch>
        </p:blipFill>
        <p:spPr>
          <a:xfrm>
            <a:off x="838200" y="1816100"/>
            <a:ext cx="4006137" cy="4351338"/>
          </a:xfrm>
        </p:spPr>
      </p:pic>
      <p:sp>
        <p:nvSpPr>
          <p:cNvPr id="7" name="文本框 6">
            <a:extLst>
              <a:ext uri="{FF2B5EF4-FFF2-40B4-BE49-F238E27FC236}">
                <a16:creationId xmlns:a16="http://schemas.microsoft.com/office/drawing/2014/main" id="{5A330046-F92E-4FD2-9571-B515A0F0A05F}"/>
              </a:ext>
            </a:extLst>
          </p:cNvPr>
          <p:cNvSpPr txBox="1"/>
          <p:nvPr/>
        </p:nvSpPr>
        <p:spPr>
          <a:xfrm>
            <a:off x="5257800" y="1986260"/>
            <a:ext cx="6096000" cy="1477328"/>
          </a:xfrm>
          <a:prstGeom prst="rect">
            <a:avLst/>
          </a:prstGeom>
          <a:noFill/>
        </p:spPr>
        <p:txBody>
          <a:bodyPr wrap="square">
            <a:spAutoFit/>
          </a:bodyPr>
          <a:lstStyle/>
          <a:p>
            <a:r>
              <a:rPr lang="en-US" altLang="zh-CN" dirty="0"/>
              <a:t>We benchmark Memcached using Mutilate with the Facebook ETC workload.</a:t>
            </a:r>
          </a:p>
          <a:p>
            <a:r>
              <a:rPr lang="en-US" altLang="zh-CN" dirty="0"/>
              <a:t>CPU</a:t>
            </a:r>
            <a:r>
              <a:rPr lang="zh-CN" altLang="en-US" dirty="0"/>
              <a:t>亲和性策略增加了低延迟吞吐量，并在中到高吞吐量范围内显示较低的尾部延迟</a:t>
            </a:r>
          </a:p>
          <a:p>
            <a:endParaRPr lang="zh-CN" altLang="en-US" dirty="0"/>
          </a:p>
        </p:txBody>
      </p:sp>
      <p:pic>
        <p:nvPicPr>
          <p:cNvPr id="8" name="图片 1">
            <a:extLst>
              <a:ext uri="{FF2B5EF4-FFF2-40B4-BE49-F238E27FC236}">
                <a16:creationId xmlns:a16="http://schemas.microsoft.com/office/drawing/2014/main" id="{51162F11-FE0F-435B-9B40-7679C38AA982}"/>
              </a:ext>
            </a:extLst>
          </p:cNvPr>
          <p:cNvPicPr>
            <a:picLocks noChangeAspect="1"/>
          </p:cNvPicPr>
          <p:nvPr/>
        </p:nvPicPr>
        <p:blipFill>
          <a:blip r:embed="rId3" cstate="print"/>
          <a:stretch>
            <a:fillRect/>
          </a:stretch>
        </p:blipFill>
        <p:spPr>
          <a:xfrm>
            <a:off x="9320478" y="0"/>
            <a:ext cx="2783840" cy="941089"/>
          </a:xfrm>
          <a:prstGeom prst="rect">
            <a:avLst/>
          </a:prstGeom>
        </p:spPr>
      </p:pic>
      <p:grpSp>
        <p:nvGrpSpPr>
          <p:cNvPr id="9" name="组合 2">
            <a:extLst>
              <a:ext uri="{FF2B5EF4-FFF2-40B4-BE49-F238E27FC236}">
                <a16:creationId xmlns:a16="http://schemas.microsoft.com/office/drawing/2014/main" id="{5F49CD59-AC0E-4609-8F2D-3F9A8B498C73}"/>
              </a:ext>
            </a:extLst>
          </p:cNvPr>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 name="平行四边形 4">
              <a:extLst>
                <a:ext uri="{FF2B5EF4-FFF2-40B4-BE49-F238E27FC236}">
                  <a16:creationId xmlns:a16="http://schemas.microsoft.com/office/drawing/2014/main" id="{CA74EF63-8B04-4BCF-9C2F-B2747D6F0E14}"/>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平行四边形 4">
              <a:extLst>
                <a:ext uri="{FF2B5EF4-FFF2-40B4-BE49-F238E27FC236}">
                  <a16:creationId xmlns:a16="http://schemas.microsoft.com/office/drawing/2014/main" id="{202A67A7-F8CA-48E4-889E-544A9C458B3B}"/>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连接符 7">
            <a:extLst>
              <a:ext uri="{FF2B5EF4-FFF2-40B4-BE49-F238E27FC236}">
                <a16:creationId xmlns:a16="http://schemas.microsoft.com/office/drawing/2014/main" id="{0FA69C14-5719-4DDC-9B2A-E1F452B6562A}"/>
              </a:ext>
            </a:extLst>
          </p:cNvPr>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2547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F685C-4AB6-4520-93B5-3BB930FE0ED5}"/>
              </a:ext>
            </a:extLst>
          </p:cNvPr>
          <p:cNvSpPr>
            <a:spLocks noGrp="1"/>
          </p:cNvSpPr>
          <p:nvPr>
            <p:ph type="title"/>
          </p:nvPr>
        </p:nvSpPr>
        <p:spPr>
          <a:xfrm>
            <a:off x="838200" y="0"/>
            <a:ext cx="10515600" cy="1325563"/>
          </a:xfrm>
        </p:spPr>
        <p:txBody>
          <a:bodyPr/>
          <a:lstStyle/>
          <a:p>
            <a:r>
              <a:rPr lang="en-US" altLang="zh-CN" dirty="0"/>
              <a:t>Application Server</a:t>
            </a:r>
            <a:endParaRPr lang="zh-CN" altLang="en-US" dirty="0"/>
          </a:p>
        </p:txBody>
      </p:sp>
      <p:pic>
        <p:nvPicPr>
          <p:cNvPr id="5" name="内容占位符 4">
            <a:extLst>
              <a:ext uri="{FF2B5EF4-FFF2-40B4-BE49-F238E27FC236}">
                <a16:creationId xmlns:a16="http://schemas.microsoft.com/office/drawing/2014/main" id="{44ED324C-0B86-4930-95D0-42C0F16270B3}"/>
              </a:ext>
            </a:extLst>
          </p:cNvPr>
          <p:cNvPicPr>
            <a:picLocks noGrp="1" noChangeAspect="1"/>
          </p:cNvPicPr>
          <p:nvPr>
            <p:ph idx="1"/>
          </p:nvPr>
        </p:nvPicPr>
        <p:blipFill>
          <a:blip r:embed="rId2"/>
          <a:stretch>
            <a:fillRect/>
          </a:stretch>
        </p:blipFill>
        <p:spPr>
          <a:xfrm>
            <a:off x="838200" y="1690688"/>
            <a:ext cx="4066756" cy="4351338"/>
          </a:xfrm>
        </p:spPr>
      </p:pic>
      <p:sp>
        <p:nvSpPr>
          <p:cNvPr id="7" name="文本框 6">
            <a:extLst>
              <a:ext uri="{FF2B5EF4-FFF2-40B4-BE49-F238E27FC236}">
                <a16:creationId xmlns:a16="http://schemas.microsoft.com/office/drawing/2014/main" id="{8A9CF1F1-142D-47BB-A915-D4D423525DA1}"/>
              </a:ext>
            </a:extLst>
          </p:cNvPr>
          <p:cNvSpPr txBox="1"/>
          <p:nvPr/>
        </p:nvSpPr>
        <p:spPr>
          <a:xfrm>
            <a:off x="5753102" y="1951672"/>
            <a:ext cx="6096000" cy="1477328"/>
          </a:xfrm>
          <a:prstGeom prst="rect">
            <a:avLst/>
          </a:prstGeom>
          <a:noFill/>
        </p:spPr>
        <p:txBody>
          <a:bodyPr wrap="square">
            <a:spAutoFit/>
          </a:bodyPr>
          <a:lstStyle/>
          <a:p>
            <a:r>
              <a:rPr lang="zh-CN" altLang="en-US" dirty="0"/>
              <a:t>服务器应用程序通常需要为具有不同延迟特征的客户端连接提供服务，例如，仅发出轻度请求与繁重请求的连接。为了研究 </a:t>
            </a:r>
            <a:r>
              <a:rPr lang="en-US" altLang="zh-CN" dirty="0"/>
              <a:t>SKQ </a:t>
            </a:r>
            <a:r>
              <a:rPr lang="zh-CN" altLang="en-US" dirty="0"/>
              <a:t>在此类工作负载上的优势，我们开发了一个 </a:t>
            </a:r>
            <a:r>
              <a:rPr lang="en-US" altLang="zh-CN" dirty="0"/>
              <a:t>GIS </a:t>
            </a:r>
            <a:r>
              <a:rPr lang="zh-CN" altLang="en-US" dirty="0"/>
              <a:t>应用程序服务器，该服务器具有类似</a:t>
            </a:r>
            <a:r>
              <a:rPr lang="en-US" altLang="zh-CN" dirty="0" err="1"/>
              <a:t>Zipf</a:t>
            </a:r>
            <a:r>
              <a:rPr lang="zh-CN" altLang="en-US" dirty="0"/>
              <a:t>的请求服务时间分布，可对</a:t>
            </a:r>
            <a:r>
              <a:rPr lang="en-US" altLang="zh-CN" dirty="0" err="1"/>
              <a:t>MyBikeRoutes</a:t>
            </a:r>
            <a:r>
              <a:rPr lang="en-US" altLang="zh-CN" dirty="0"/>
              <a:t>-OSM </a:t>
            </a:r>
            <a:r>
              <a:rPr lang="zh-CN" altLang="en-US" dirty="0"/>
              <a:t>流量进行建模 </a:t>
            </a:r>
            <a:r>
              <a:rPr lang="en-US" altLang="zh-CN" dirty="0"/>
              <a:t>[40]</a:t>
            </a:r>
            <a:endParaRPr lang="zh-CN" altLang="en-US" dirty="0"/>
          </a:p>
        </p:txBody>
      </p:sp>
      <p:pic>
        <p:nvPicPr>
          <p:cNvPr id="8" name="图片 1">
            <a:extLst>
              <a:ext uri="{FF2B5EF4-FFF2-40B4-BE49-F238E27FC236}">
                <a16:creationId xmlns:a16="http://schemas.microsoft.com/office/drawing/2014/main" id="{ECF599F4-7831-467E-8A3C-9574CDFFB3A8}"/>
              </a:ext>
            </a:extLst>
          </p:cNvPr>
          <p:cNvPicPr>
            <a:picLocks noChangeAspect="1"/>
          </p:cNvPicPr>
          <p:nvPr/>
        </p:nvPicPr>
        <p:blipFill>
          <a:blip r:embed="rId3" cstate="print"/>
          <a:stretch>
            <a:fillRect/>
          </a:stretch>
        </p:blipFill>
        <p:spPr>
          <a:xfrm>
            <a:off x="9320478" y="0"/>
            <a:ext cx="2783840" cy="941089"/>
          </a:xfrm>
          <a:prstGeom prst="rect">
            <a:avLst/>
          </a:prstGeom>
        </p:spPr>
      </p:pic>
      <p:grpSp>
        <p:nvGrpSpPr>
          <p:cNvPr id="9" name="组合 2">
            <a:extLst>
              <a:ext uri="{FF2B5EF4-FFF2-40B4-BE49-F238E27FC236}">
                <a16:creationId xmlns:a16="http://schemas.microsoft.com/office/drawing/2014/main" id="{31F1E60A-06A4-463B-A9C3-32ACB8535B1F}"/>
              </a:ext>
            </a:extLst>
          </p:cNvPr>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 name="平行四边形 4">
              <a:extLst>
                <a:ext uri="{FF2B5EF4-FFF2-40B4-BE49-F238E27FC236}">
                  <a16:creationId xmlns:a16="http://schemas.microsoft.com/office/drawing/2014/main" id="{6B977797-9E06-4249-B1C9-E030D58EC0A3}"/>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平行四边形 4">
              <a:extLst>
                <a:ext uri="{FF2B5EF4-FFF2-40B4-BE49-F238E27FC236}">
                  <a16:creationId xmlns:a16="http://schemas.microsoft.com/office/drawing/2014/main" id="{9D30B635-6588-47B1-98B2-7883E6A9C93D}"/>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连接符 7">
            <a:extLst>
              <a:ext uri="{FF2B5EF4-FFF2-40B4-BE49-F238E27FC236}">
                <a16:creationId xmlns:a16="http://schemas.microsoft.com/office/drawing/2014/main" id="{50C6CACD-E732-429D-B86C-D4D11666C419}"/>
              </a:ext>
            </a:extLst>
          </p:cNvPr>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9841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DFAEC-5D23-40D4-ADB1-C95EEFBAFF54}"/>
              </a:ext>
            </a:extLst>
          </p:cNvPr>
          <p:cNvSpPr>
            <a:spLocks noGrp="1"/>
          </p:cNvSpPr>
          <p:nvPr>
            <p:ph type="title"/>
          </p:nvPr>
        </p:nvSpPr>
        <p:spPr>
          <a:xfrm>
            <a:off x="838200" y="18255"/>
            <a:ext cx="10515600" cy="1325563"/>
          </a:xfrm>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3302FB07-E470-47B5-956E-ED40EAF083F2}"/>
              </a:ext>
            </a:extLst>
          </p:cNvPr>
          <p:cNvSpPr>
            <a:spLocks noGrp="1"/>
          </p:cNvSpPr>
          <p:nvPr>
            <p:ph idx="1"/>
          </p:nvPr>
        </p:nvSpPr>
        <p:spPr/>
        <p:txBody>
          <a:bodyPr/>
          <a:lstStyle/>
          <a:p>
            <a:r>
              <a:rPr lang="en-US" altLang="zh-CN" dirty="0"/>
              <a:t>SKQ</a:t>
            </a:r>
            <a:r>
              <a:rPr lang="zh-CN" altLang="en-US" dirty="0"/>
              <a:t>优化了现有的内核事件工具，并为在传统操作系统中运行的应用程序的延迟问题提供了一个实用的解决方案。</a:t>
            </a:r>
            <a:endParaRPr lang="en-US" altLang="zh-CN" dirty="0"/>
          </a:p>
          <a:p>
            <a:endParaRPr lang="en-US" altLang="zh-CN" dirty="0"/>
          </a:p>
          <a:p>
            <a:endParaRPr lang="en-US" altLang="zh-CN" dirty="0"/>
          </a:p>
          <a:p>
            <a:r>
              <a:rPr lang="zh-CN" altLang="en-US" dirty="0"/>
              <a:t>通过只重构内核事件子系统，我们在应用程序中显示了显著的性能提升。这表明在传统的操作系统内核中仍然有优化的机会。</a:t>
            </a:r>
          </a:p>
        </p:txBody>
      </p:sp>
      <p:pic>
        <p:nvPicPr>
          <p:cNvPr id="4" name="图片 1">
            <a:extLst>
              <a:ext uri="{FF2B5EF4-FFF2-40B4-BE49-F238E27FC236}">
                <a16:creationId xmlns:a16="http://schemas.microsoft.com/office/drawing/2014/main" id="{3E3BC31F-5AC9-4D9E-B28D-2F2659C603DB}"/>
              </a:ext>
            </a:extLst>
          </p:cNvPr>
          <p:cNvPicPr>
            <a:picLocks noChangeAspect="1"/>
          </p:cNvPicPr>
          <p:nvPr/>
        </p:nvPicPr>
        <p:blipFill>
          <a:blip r:embed="rId2" cstate="print"/>
          <a:stretch>
            <a:fillRect/>
          </a:stretch>
        </p:blipFill>
        <p:spPr>
          <a:xfrm>
            <a:off x="9320478" y="0"/>
            <a:ext cx="2783840" cy="941089"/>
          </a:xfrm>
          <a:prstGeom prst="rect">
            <a:avLst/>
          </a:prstGeom>
        </p:spPr>
      </p:pic>
      <p:grpSp>
        <p:nvGrpSpPr>
          <p:cNvPr id="5" name="组合 2">
            <a:extLst>
              <a:ext uri="{FF2B5EF4-FFF2-40B4-BE49-F238E27FC236}">
                <a16:creationId xmlns:a16="http://schemas.microsoft.com/office/drawing/2014/main" id="{17ECCCFE-F7D2-437D-90F6-636E3D937CC0}"/>
              </a:ext>
            </a:extLst>
          </p:cNvPr>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6" name="平行四边形 4">
              <a:extLst>
                <a:ext uri="{FF2B5EF4-FFF2-40B4-BE49-F238E27FC236}">
                  <a16:creationId xmlns:a16="http://schemas.microsoft.com/office/drawing/2014/main" id="{08F702C2-FC1B-4323-93B8-61ADCB3A138F}"/>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平行四边形 4">
              <a:extLst>
                <a:ext uri="{FF2B5EF4-FFF2-40B4-BE49-F238E27FC236}">
                  <a16:creationId xmlns:a16="http://schemas.microsoft.com/office/drawing/2014/main" id="{C50831E4-6774-468F-900D-AE344710D301}"/>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a:extLst>
              <a:ext uri="{FF2B5EF4-FFF2-40B4-BE49-F238E27FC236}">
                <a16:creationId xmlns:a16="http://schemas.microsoft.com/office/drawing/2014/main" id="{6919C634-519B-4B34-BD41-964CC63F696D}"/>
              </a:ext>
            </a:extLst>
          </p:cNvPr>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6704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1" name="图片占位符 10"/>
          <p:cNvPicPr>
            <a:picLocks noChangeAspect="1"/>
          </p:cNvPicPr>
          <p:nvPr/>
        </p:nvPicPr>
        <p:blipFill rotWithShape="1">
          <a:blip r:embed="rId2"/>
          <a:srcRect l="19084" t="8356" r="1467" b="8356"/>
          <a:stretch>
            <a:fillRect/>
          </a:stretch>
        </p:blipFill>
        <p:spPr>
          <a:xfrm>
            <a:off x="0" y="0"/>
            <a:ext cx="7283115" cy="6858000"/>
          </a:xfrm>
          <a:prstGeom prst="rect">
            <a:avLst/>
          </a:prstGeom>
        </p:spPr>
      </p:pic>
      <p:sp>
        <p:nvSpPr>
          <p:cNvPr id="1048720" name="矩形 2"/>
          <p:cNvSpPr/>
          <p:nvPr/>
        </p:nvSpPr>
        <p:spPr>
          <a:xfrm>
            <a:off x="0" y="0"/>
            <a:ext cx="12181840" cy="6858000"/>
          </a:xfrm>
          <a:prstGeom prst="rect">
            <a:avLst/>
          </a:prstGeom>
          <a:gradFill flip="none" rotWithShape="1">
            <a:gsLst>
              <a:gs pos="0">
                <a:schemeClr val="bg1"/>
              </a:gs>
              <a:gs pos="100000">
                <a:schemeClr val="bg1">
                  <a:alpha val="43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721" name="矩形 1"/>
          <p:cNvSpPr/>
          <p:nvPr/>
        </p:nvSpPr>
        <p:spPr>
          <a:xfrm>
            <a:off x="10160" y="-12700"/>
            <a:ext cx="12181840" cy="6870700"/>
          </a:xfrm>
          <a:prstGeom prst="rect">
            <a:avLst/>
          </a:prstGeom>
          <a:gradFill flip="none" rotWithShape="1">
            <a:gsLst>
              <a:gs pos="0">
                <a:schemeClr val="accent5">
                  <a:lumMod val="5000"/>
                  <a:lumOff val="95000"/>
                  <a:alpha val="0"/>
                </a:schemeClr>
              </a:gs>
              <a:gs pos="67000">
                <a:schemeClr val="accent1">
                  <a:lumMod val="20000"/>
                  <a:lumOff val="80000"/>
                </a:schemeClr>
              </a:gs>
              <a:gs pos="99000">
                <a:schemeClr val="accent5">
                  <a:lumMod val="30000"/>
                  <a:lumOff val="70000"/>
                </a:schemeClr>
              </a:gs>
              <a:gs pos="100000">
                <a:schemeClr val="accent5">
                  <a:lumMod val="45000"/>
                  <a:lumOff val="5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1" i="0" u="none" strike="noStrike" kern="1200" cap="none" spc="300" normalizeH="0" baseline="0" noProof="0" dirty="0">
              <a:ln>
                <a:noFill/>
              </a:ln>
              <a:solidFill>
                <a:srgbClr val="315682"/>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72" name="图片 4"/>
          <p:cNvPicPr>
            <a:picLocks noChangeAspect="1"/>
          </p:cNvPicPr>
          <p:nvPr/>
        </p:nvPicPr>
        <p:blipFill>
          <a:blip r:embed="rId3" cstate="print"/>
          <a:stretch>
            <a:fillRect/>
          </a:stretch>
        </p:blipFill>
        <p:spPr>
          <a:xfrm>
            <a:off x="8106186" y="0"/>
            <a:ext cx="3823147" cy="1292431"/>
          </a:xfrm>
          <a:prstGeom prst="rect">
            <a:avLst/>
          </a:prstGeom>
        </p:spPr>
      </p:pic>
      <p:sp>
        <p:nvSpPr>
          <p:cNvPr id="1048722" name="文本框 7"/>
          <p:cNvSpPr txBox="1"/>
          <p:nvPr/>
        </p:nvSpPr>
        <p:spPr>
          <a:xfrm>
            <a:off x="6990080" y="2631440"/>
            <a:ext cx="4939665" cy="13220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300" normalizeH="0" baseline="0" noProof="0" dirty="0">
                <a:ln>
                  <a:noFill/>
                </a:ln>
                <a:solidFill>
                  <a:srgbClr val="315682"/>
                </a:solidFill>
                <a:effectLst/>
                <a:uLnTx/>
                <a:uFillTx/>
                <a:latin typeface="Arial" panose="020B0604020202020204" pitchFamily="34" charset="0"/>
                <a:ea typeface="微软雅黑" panose="020B0503020204020204" pitchFamily="34" charset="-122"/>
                <a:cs typeface="+mn-ea"/>
              </a:rPr>
              <a:t>THANKS</a:t>
            </a:r>
            <a:endParaRPr kumimoji="0" lang="zh-CN" altLang="en-US" sz="8000" b="1" i="0" u="none" strike="noStrike" kern="1200" cap="none" spc="300" normalizeH="0" baseline="0" noProof="0" dirty="0">
              <a:ln>
                <a:noFill/>
              </a:ln>
              <a:solidFill>
                <a:srgbClr val="315682"/>
              </a:solidFill>
              <a:effectLst/>
              <a:uLnTx/>
              <a:uFillTx/>
              <a:latin typeface="Arial" panose="020B0604020202020204" pitchFamily="34" charset="0"/>
              <a:ea typeface="微软雅黑" panose="020B0503020204020204" pitchFamily="34" charset="-122"/>
              <a:cs typeface="+mn-ea"/>
            </a:endParaRPr>
          </a:p>
        </p:txBody>
      </p:sp>
      <p:sp>
        <p:nvSpPr>
          <p:cNvPr id="1048726" name="文本框 14"/>
          <p:cNvSpPr txBox="1"/>
          <p:nvPr/>
        </p:nvSpPr>
        <p:spPr>
          <a:xfrm>
            <a:off x="9570720" y="6345283"/>
            <a:ext cx="655828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100" normalizeH="0" baseline="0" noProof="0" dirty="0">
                <a:ln>
                  <a:noFill/>
                </a:ln>
                <a:solidFill>
                  <a:srgbClr val="315682"/>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明德厚学   求是创新</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矩形 6"/>
          <p:cNvSpPr/>
          <p:nvPr/>
        </p:nvSpPr>
        <p:spPr>
          <a:xfrm>
            <a:off x="387747" y="1460006"/>
            <a:ext cx="1452879" cy="1399541"/>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800" b="1" i="0" u="none" strike="noStrike" kern="1200" cap="none" spc="0" normalizeH="0" baseline="0" noProof="0" dirty="0">
                <a:ln w="0"/>
                <a:solidFill>
                  <a:srgbClr val="E7E6E6">
                    <a:lumMod val="90000"/>
                  </a:srgbClr>
                </a:solidFill>
                <a:effectLst/>
                <a:uLnTx/>
                <a:uFillTx/>
                <a:latin typeface="等线"/>
                <a:ea typeface="等线" panose="02010600030101010101" pitchFamily="2" charset="-122"/>
                <a:cs typeface="+mn-cs"/>
              </a:rPr>
              <a:t>01</a:t>
            </a:r>
            <a:endParaRPr kumimoji="0" lang="zh-CN" altLang="en-US" sz="8800" b="1" i="0" u="none" strike="noStrike" kern="1200" cap="none" spc="0" normalizeH="0" baseline="0" noProof="0" dirty="0">
              <a:ln w="0"/>
              <a:solidFill>
                <a:srgbClr val="E7E6E6">
                  <a:lumMod val="90000"/>
                </a:srgbClr>
              </a:solidFill>
              <a:effectLst/>
              <a:uLnTx/>
              <a:uFillTx/>
              <a:latin typeface="等线"/>
              <a:ea typeface="等线" panose="02010600030101010101" pitchFamily="2" charset="-122"/>
              <a:cs typeface="+mn-cs"/>
            </a:endParaRPr>
          </a:p>
        </p:txBody>
      </p:sp>
      <p:sp>
        <p:nvSpPr>
          <p:cNvPr id="1048618" name="文本框 8"/>
          <p:cNvSpPr txBox="1"/>
          <p:nvPr/>
        </p:nvSpPr>
        <p:spPr>
          <a:xfrm>
            <a:off x="387747" y="3110023"/>
            <a:ext cx="7315996" cy="1014730"/>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blipFill dpi="0" rotWithShape="1">
                  <a:blip r:embed="rId2"/>
                  <a:srcRect/>
                  <a:tile tx="0" ty="0" sx="100000" sy="100000" flip="none" algn="br"/>
                </a:blipFill>
                <a:effectLst/>
                <a:uLnTx/>
                <a:uFillTx/>
                <a:latin typeface="华光标题宋_CNKI" panose="02000500000000000000" pitchFamily="2" charset="-122"/>
                <a:ea typeface="华光标题宋_CNKI" panose="02000500000000000000" pitchFamily="2" charset="-122"/>
                <a:cs typeface="+mn-cs"/>
              </a:rPr>
              <a:t>Background</a:t>
            </a:r>
            <a:endParaRPr kumimoji="0" lang="zh-CN" altLang="en-US" sz="6000" b="1" i="0" u="none" strike="noStrike" kern="1200" cap="none" spc="0" normalizeH="0" baseline="0" noProof="0" dirty="0">
              <a:ln>
                <a:noFill/>
              </a:ln>
              <a:blipFill dpi="0" rotWithShape="1">
                <a:blip r:embed="rId2"/>
                <a:srcRect/>
                <a:tile tx="0" ty="0" sx="100000" sy="100000" flip="none" algn="br"/>
              </a:blipFill>
              <a:effectLst/>
              <a:uLnTx/>
              <a:uFillTx/>
              <a:latin typeface="华光标题宋_CNKI" panose="02000500000000000000" pitchFamily="2" charset="-122"/>
              <a:ea typeface="华光标题宋_CNKI" panose="02000500000000000000" pitchFamily="2" charset="-122"/>
              <a:cs typeface="+mn-cs"/>
            </a:endParaRPr>
          </a:p>
        </p:txBody>
      </p:sp>
      <p:sp>
        <p:nvSpPr>
          <p:cNvPr id="1048619" name="文本框 10"/>
          <p:cNvSpPr txBox="1"/>
          <p:nvPr/>
        </p:nvSpPr>
        <p:spPr>
          <a:xfrm>
            <a:off x="479715" y="4303345"/>
            <a:ext cx="6193464" cy="368300"/>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black">
                    <a:lumMod val="65000"/>
                    <a:lumOff val="35000"/>
                  </a:prstClr>
                </a:solidFill>
                <a:effectLst/>
                <a:uLnTx/>
                <a:uFillTx/>
                <a:latin typeface="Calibri Light" panose="020F0302020204030204" pitchFamily="34" charset="0"/>
                <a:ea typeface="方正兰亭黑_GBK"/>
                <a:cs typeface="+mn-cs"/>
              </a:rPr>
              <a:t>Background of </a:t>
            </a:r>
            <a:r>
              <a:rPr lang="en-US" altLang="zh-CN" dirty="0">
                <a:solidFill>
                  <a:prstClr val="black">
                    <a:lumMod val="65000"/>
                    <a:lumOff val="35000"/>
                  </a:prstClr>
                </a:solidFill>
                <a:latin typeface="Calibri Light" panose="020F0302020204030204" pitchFamily="34" charset="0"/>
                <a:ea typeface="方正兰亭黑_GBK"/>
              </a:rPr>
              <a:t>KQ and SKQ</a:t>
            </a:r>
            <a:endParaRPr kumimoji="0" lang="en-US" altLang="zh-CN" sz="1800" b="0" i="0" u="none" strike="noStrike" kern="1200" cap="none" spc="0" normalizeH="0" baseline="0" noProof="0" dirty="0">
              <a:ln>
                <a:noFill/>
              </a:ln>
              <a:solidFill>
                <a:prstClr val="black">
                  <a:lumMod val="65000"/>
                  <a:lumOff val="35000"/>
                </a:prstClr>
              </a:solidFill>
              <a:effectLst/>
              <a:uLnTx/>
              <a:uFillTx/>
              <a:latin typeface="Calibri Light" panose="020F0302020204030204" pitchFamily="34" charset="0"/>
              <a:ea typeface="方正兰亭黑_GBK"/>
              <a:cs typeface="+mn-cs"/>
            </a:endParaRPr>
          </a:p>
        </p:txBody>
      </p:sp>
      <p:cxnSp>
        <p:nvCxnSpPr>
          <p:cNvPr id="3145729" name="直接连接符 11"/>
          <p:cNvCxnSpPr/>
          <p:nvPr/>
        </p:nvCxnSpPr>
        <p:spPr>
          <a:xfrm>
            <a:off x="5708337" y="6050179"/>
            <a:ext cx="648366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0" name="直接连接符 12"/>
          <p:cNvCxnSpPr/>
          <p:nvPr/>
        </p:nvCxnSpPr>
        <p:spPr>
          <a:xfrm>
            <a:off x="7495953" y="6544340"/>
            <a:ext cx="46960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1" name="直接连接符 15"/>
          <p:cNvCxnSpPr/>
          <p:nvPr/>
        </p:nvCxnSpPr>
        <p:spPr>
          <a:xfrm>
            <a:off x="11710341" y="3"/>
            <a:ext cx="0" cy="6857997"/>
          </a:xfrm>
          <a:prstGeom prst="line">
            <a:avLst/>
          </a:prstGeom>
        </p:spPr>
        <p:style>
          <a:lnRef idx="3">
            <a:schemeClr val="accent1"/>
          </a:lnRef>
          <a:fillRef idx="0">
            <a:schemeClr val="accent1"/>
          </a:fillRef>
          <a:effectRef idx="2">
            <a:schemeClr val="accent1"/>
          </a:effectRef>
          <a:fontRef idx="minor">
            <a:schemeClr val="tx1"/>
          </a:fontRef>
        </p:style>
      </p:cxnSp>
      <p:pic>
        <p:nvPicPr>
          <p:cNvPr id="2097159" name="图片 2"/>
          <p:cNvPicPr>
            <a:picLocks noChangeAspect="1"/>
          </p:cNvPicPr>
          <p:nvPr/>
        </p:nvPicPr>
        <p:blipFill>
          <a:blip r:embed="rId3"/>
          <a:stretch>
            <a:fillRect/>
          </a:stretch>
        </p:blipFill>
        <p:spPr>
          <a:xfrm>
            <a:off x="6913072" y="1259712"/>
            <a:ext cx="4315611" cy="432170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83FB53-E3F3-47D0-A723-D9523C5C0500}"/>
              </a:ext>
            </a:extLst>
          </p:cNvPr>
          <p:cNvSpPr>
            <a:spLocks noGrp="1"/>
          </p:cNvSpPr>
          <p:nvPr>
            <p:ph type="title"/>
          </p:nvPr>
        </p:nvSpPr>
        <p:spPr>
          <a:xfrm>
            <a:off x="838200" y="18255"/>
            <a:ext cx="10515600" cy="1325563"/>
          </a:xfrm>
        </p:spPr>
        <p:txBody>
          <a:bodyPr/>
          <a:lstStyle/>
          <a:p>
            <a:r>
              <a:rPr lang="zh-CN" altLang="en-US" b="1" dirty="0">
                <a:solidFill>
                  <a:srgbClr val="FF0000"/>
                </a:solidFill>
              </a:rPr>
              <a:t>介绍</a:t>
            </a:r>
          </a:p>
        </p:txBody>
      </p:sp>
      <p:sp>
        <p:nvSpPr>
          <p:cNvPr id="3" name="内容占位符 2">
            <a:extLst>
              <a:ext uri="{FF2B5EF4-FFF2-40B4-BE49-F238E27FC236}">
                <a16:creationId xmlns:a16="http://schemas.microsoft.com/office/drawing/2014/main" id="{5915C723-C316-4671-8BB9-1A0BAD4D8546}"/>
              </a:ext>
            </a:extLst>
          </p:cNvPr>
          <p:cNvSpPr>
            <a:spLocks noGrp="1"/>
          </p:cNvSpPr>
          <p:nvPr>
            <p:ph idx="1"/>
          </p:nvPr>
        </p:nvSpPr>
        <p:spPr/>
        <p:txBody>
          <a:bodyPr/>
          <a:lstStyle/>
          <a:p>
            <a:r>
              <a:rPr lang="en-US" altLang="zh-CN" dirty="0"/>
              <a:t>1</a:t>
            </a:r>
            <a:r>
              <a:rPr lang="zh-CN" altLang="en-US" dirty="0"/>
              <a:t>、尾延迟成为请求延迟的主导。</a:t>
            </a:r>
            <a:endParaRPr lang="en-US" altLang="zh-CN" dirty="0"/>
          </a:p>
          <a:p>
            <a:endParaRPr lang="en-US" altLang="zh-CN" dirty="0"/>
          </a:p>
          <a:p>
            <a:r>
              <a:rPr lang="en-US" altLang="zh-CN" dirty="0"/>
              <a:t>2</a:t>
            </a:r>
            <a:r>
              <a:rPr lang="zh-CN" altLang="en-US" dirty="0"/>
              <a:t>、主要是内核旁路和自定义数据平面来减少延迟。</a:t>
            </a:r>
            <a:endParaRPr lang="en-US" altLang="zh-CN" dirty="0"/>
          </a:p>
          <a:p>
            <a:endParaRPr lang="en-US" altLang="zh-CN" dirty="0"/>
          </a:p>
          <a:p>
            <a:r>
              <a:rPr lang="en-US" altLang="zh-CN" dirty="0"/>
              <a:t>3</a:t>
            </a:r>
            <a:r>
              <a:rPr lang="zh-CN" altLang="en-US" dirty="0"/>
              <a:t>、大多数应用仍然直接构建在传统操作系统之上，并采用事件驱动方法（使用事件循环来轮询内核的事件子系统）。</a:t>
            </a:r>
          </a:p>
        </p:txBody>
      </p:sp>
      <p:pic>
        <p:nvPicPr>
          <p:cNvPr id="7" name="图片 6">
            <a:extLst>
              <a:ext uri="{FF2B5EF4-FFF2-40B4-BE49-F238E27FC236}">
                <a16:creationId xmlns:a16="http://schemas.microsoft.com/office/drawing/2014/main" id="{CA8BA690-FE1D-4DA6-829D-9B3D41A3B19B}"/>
              </a:ext>
            </a:extLst>
          </p:cNvPr>
          <p:cNvPicPr>
            <a:picLocks noChangeAspect="1"/>
          </p:cNvPicPr>
          <p:nvPr/>
        </p:nvPicPr>
        <p:blipFill>
          <a:blip r:embed="rId2"/>
          <a:stretch>
            <a:fillRect/>
          </a:stretch>
        </p:blipFill>
        <p:spPr>
          <a:xfrm>
            <a:off x="42147" y="168275"/>
            <a:ext cx="12107705" cy="1292464"/>
          </a:xfrm>
          <a:prstGeom prst="rect">
            <a:avLst/>
          </a:prstGeom>
        </p:spPr>
      </p:pic>
    </p:spTree>
    <p:extLst>
      <p:ext uri="{BB962C8B-B14F-4D97-AF65-F5344CB8AC3E}">
        <p14:creationId xmlns:p14="http://schemas.microsoft.com/office/powerpoint/2010/main" val="869442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30B3CC-009F-47FB-B78F-69B0669E355E}"/>
              </a:ext>
            </a:extLst>
          </p:cNvPr>
          <p:cNvSpPr>
            <a:spLocks noGrp="1"/>
          </p:cNvSpPr>
          <p:nvPr>
            <p:ph type="title"/>
          </p:nvPr>
        </p:nvSpPr>
        <p:spPr/>
        <p:txBody>
          <a:bodyPr/>
          <a:lstStyle/>
          <a:p>
            <a:r>
              <a:rPr lang="zh-CN" altLang="en-US" dirty="0"/>
              <a:t>传统操作系统的事件子系统</a:t>
            </a:r>
            <a:br>
              <a:rPr lang="en-US" altLang="zh-CN" dirty="0"/>
            </a:br>
            <a:endParaRPr lang="zh-CN" altLang="en-US" dirty="0"/>
          </a:p>
        </p:txBody>
      </p:sp>
      <p:sp>
        <p:nvSpPr>
          <p:cNvPr id="3" name="内容占位符 2">
            <a:extLst>
              <a:ext uri="{FF2B5EF4-FFF2-40B4-BE49-F238E27FC236}">
                <a16:creationId xmlns:a16="http://schemas.microsoft.com/office/drawing/2014/main" id="{99905196-CCA7-49BD-8CD4-0C5E7F709AF1}"/>
              </a:ext>
            </a:extLst>
          </p:cNvPr>
          <p:cNvSpPr>
            <a:spLocks noGrp="1"/>
          </p:cNvSpPr>
          <p:nvPr>
            <p:ph idx="1"/>
          </p:nvPr>
        </p:nvSpPr>
        <p:spPr/>
        <p:txBody>
          <a:bodyPr/>
          <a:lstStyle/>
          <a:p>
            <a:r>
              <a:rPr lang="en-US" altLang="zh-CN" dirty="0"/>
              <a:t>FreeBSD </a:t>
            </a:r>
            <a:r>
              <a:rPr lang="zh-CN" altLang="en-US" dirty="0"/>
              <a:t>和 </a:t>
            </a:r>
            <a:r>
              <a:rPr lang="en-US" altLang="zh-CN" dirty="0"/>
              <a:t>Mac OS X </a:t>
            </a:r>
            <a:r>
              <a:rPr lang="zh-CN" altLang="en-US" dirty="0"/>
              <a:t>中的 </a:t>
            </a:r>
            <a:r>
              <a:rPr lang="en-US" altLang="zh-CN" dirty="0" err="1"/>
              <a:t>Kqueue</a:t>
            </a:r>
            <a:r>
              <a:rPr lang="en-US" altLang="zh-CN" dirty="0"/>
              <a:t>  </a:t>
            </a:r>
          </a:p>
          <a:p>
            <a:r>
              <a:rPr lang="en-US" altLang="zh-CN" dirty="0"/>
              <a:t>Linux </a:t>
            </a:r>
            <a:r>
              <a:rPr lang="zh-CN" altLang="en-US" dirty="0"/>
              <a:t>中的</a:t>
            </a:r>
            <a:r>
              <a:rPr lang="en-US" altLang="zh-CN" dirty="0" err="1"/>
              <a:t>epoll</a:t>
            </a:r>
            <a:r>
              <a:rPr lang="en-US" altLang="zh-CN" dirty="0"/>
              <a:t>  </a:t>
            </a:r>
          </a:p>
          <a:p>
            <a:r>
              <a:rPr lang="en-US" altLang="zh-CN" dirty="0"/>
              <a:t>Windows </a:t>
            </a:r>
            <a:r>
              <a:rPr lang="zh-CN" altLang="en-US" dirty="0"/>
              <a:t>中的</a:t>
            </a:r>
            <a:r>
              <a:rPr lang="en-US" altLang="zh-CN" dirty="0"/>
              <a:t>IO Complete Ports  </a:t>
            </a:r>
            <a:r>
              <a:rPr lang="zh-CN" altLang="en-US" dirty="0"/>
              <a:t>（</a:t>
            </a:r>
            <a:r>
              <a:rPr lang="en-US" altLang="zh-CN" dirty="0"/>
              <a:t>IOCP</a:t>
            </a:r>
            <a:r>
              <a:rPr lang="zh-CN" altLang="en-US" dirty="0"/>
              <a:t>） </a:t>
            </a:r>
            <a:endParaRPr lang="en-US" altLang="zh-CN" dirty="0"/>
          </a:p>
          <a:p>
            <a:r>
              <a:rPr lang="en-US" altLang="zh-CN" dirty="0"/>
              <a:t>Solaris </a:t>
            </a:r>
            <a:r>
              <a:rPr lang="zh-CN" altLang="en-US" dirty="0"/>
              <a:t>中的 </a:t>
            </a:r>
            <a:r>
              <a:rPr lang="en-US" altLang="zh-CN" dirty="0"/>
              <a:t>Event Complete Framework </a:t>
            </a:r>
          </a:p>
          <a:p>
            <a:endParaRPr lang="en-US" altLang="zh-CN" dirty="0"/>
          </a:p>
          <a:p>
            <a:r>
              <a:rPr lang="zh-CN" altLang="en-US" dirty="0"/>
              <a:t>开发早于许多新硬件，且破坏了诸如</a:t>
            </a:r>
            <a:r>
              <a:rPr lang="en-US" altLang="zh-CN" dirty="0"/>
              <a:t>RRS</a:t>
            </a:r>
            <a:r>
              <a:rPr lang="zh-CN" altLang="en-US" dirty="0"/>
              <a:t>（接收端缩放）之类的功能（可提高可扩展性和延迟）</a:t>
            </a:r>
            <a:endParaRPr lang="en-US" altLang="zh-CN" dirty="0"/>
          </a:p>
          <a:p>
            <a:r>
              <a:rPr lang="en-US" altLang="zh-CN" dirty="0" err="1"/>
              <a:t>Megapipe</a:t>
            </a:r>
            <a:r>
              <a:rPr lang="en-US" altLang="zh-CN" dirty="0"/>
              <a:t> </a:t>
            </a:r>
            <a:r>
              <a:rPr lang="zh-CN" altLang="en-US" dirty="0"/>
              <a:t>和</a:t>
            </a:r>
            <a:r>
              <a:rPr lang="en-US" altLang="zh-CN" dirty="0"/>
              <a:t>Affinity-Accept</a:t>
            </a:r>
            <a:r>
              <a:rPr lang="zh-CN" altLang="en-US" dirty="0"/>
              <a:t>只解决了部分问题。</a:t>
            </a:r>
          </a:p>
        </p:txBody>
      </p:sp>
      <p:pic>
        <p:nvPicPr>
          <p:cNvPr id="4" name="图片 3">
            <a:extLst>
              <a:ext uri="{FF2B5EF4-FFF2-40B4-BE49-F238E27FC236}">
                <a16:creationId xmlns:a16="http://schemas.microsoft.com/office/drawing/2014/main" id="{B54E1381-851B-4F82-9A17-FA233C8736B1}"/>
              </a:ext>
            </a:extLst>
          </p:cNvPr>
          <p:cNvPicPr>
            <a:picLocks noChangeAspect="1"/>
          </p:cNvPicPr>
          <p:nvPr/>
        </p:nvPicPr>
        <p:blipFill>
          <a:blip r:embed="rId2"/>
          <a:stretch>
            <a:fillRect/>
          </a:stretch>
        </p:blipFill>
        <p:spPr>
          <a:xfrm>
            <a:off x="0" y="0"/>
            <a:ext cx="12107705" cy="1292464"/>
          </a:xfrm>
          <a:prstGeom prst="rect">
            <a:avLst/>
          </a:prstGeom>
        </p:spPr>
      </p:pic>
    </p:spTree>
    <p:extLst>
      <p:ext uri="{BB962C8B-B14F-4D97-AF65-F5344CB8AC3E}">
        <p14:creationId xmlns:p14="http://schemas.microsoft.com/office/powerpoint/2010/main" val="2169978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8034B-DCFD-4B80-BAEF-91EAA37817FC}"/>
              </a:ext>
            </a:extLst>
          </p:cNvPr>
          <p:cNvSpPr>
            <a:spLocks noGrp="1"/>
          </p:cNvSpPr>
          <p:nvPr>
            <p:ph type="title"/>
          </p:nvPr>
        </p:nvSpPr>
        <p:spPr>
          <a:xfrm>
            <a:off x="838200" y="18255"/>
            <a:ext cx="10515600" cy="1325563"/>
          </a:xfrm>
        </p:spPr>
        <p:txBody>
          <a:bodyPr/>
          <a:lstStyle/>
          <a:p>
            <a:r>
              <a:rPr lang="zh-CN" altLang="en-US" dirty="0"/>
              <a:t>现有事件子系统的设计和性能问题</a:t>
            </a:r>
          </a:p>
        </p:txBody>
      </p:sp>
      <p:sp>
        <p:nvSpPr>
          <p:cNvPr id="3" name="内容占位符 2">
            <a:extLst>
              <a:ext uri="{FF2B5EF4-FFF2-40B4-BE49-F238E27FC236}">
                <a16:creationId xmlns:a16="http://schemas.microsoft.com/office/drawing/2014/main" id="{1EC4F9A9-E899-42FF-B05A-E419390939F2}"/>
              </a:ext>
            </a:extLst>
          </p:cNvPr>
          <p:cNvSpPr>
            <a:spLocks noGrp="1"/>
          </p:cNvSpPr>
          <p:nvPr>
            <p:ph idx="1"/>
          </p:nvPr>
        </p:nvSpPr>
        <p:spPr/>
        <p:txBody>
          <a:bodyPr/>
          <a:lstStyle/>
          <a:p>
            <a:r>
              <a:rPr lang="zh-CN" altLang="en-US" dirty="0"/>
              <a:t>现代服务器应用程序和硬件的发展激励我们重新审视传统操作系统内核中的事件设施</a:t>
            </a:r>
            <a:endParaRPr lang="en-US" altLang="zh-CN" dirty="0"/>
          </a:p>
          <a:p>
            <a:r>
              <a:rPr lang="zh-CN" altLang="en-US" dirty="0"/>
              <a:t>内核事件设施与许多子系统紧密集成，包括存储、网络和进程管理。此外，我们必须仔细权衡系统的开销与系统其余部分的性能优势</a:t>
            </a:r>
            <a:endParaRPr lang="en-US" altLang="zh-CN" dirty="0"/>
          </a:p>
          <a:p>
            <a:r>
              <a:rPr lang="zh-CN" altLang="en-US" dirty="0"/>
              <a:t>切入点：可扩展的事件通知接口</a:t>
            </a:r>
            <a:r>
              <a:rPr lang="en-US" altLang="zh-CN" dirty="0" err="1"/>
              <a:t>kqueue</a:t>
            </a:r>
            <a:endParaRPr lang="en-US" altLang="zh-CN" dirty="0"/>
          </a:p>
          <a:p>
            <a:endParaRPr lang="zh-CN" altLang="en-US" b="1" dirty="0"/>
          </a:p>
        </p:txBody>
      </p:sp>
      <p:pic>
        <p:nvPicPr>
          <p:cNvPr id="4" name="图片 1">
            <a:extLst>
              <a:ext uri="{FF2B5EF4-FFF2-40B4-BE49-F238E27FC236}">
                <a16:creationId xmlns:a16="http://schemas.microsoft.com/office/drawing/2014/main" id="{1DEAE8A0-5D59-48E5-A63E-1986D248B504}"/>
              </a:ext>
            </a:extLst>
          </p:cNvPr>
          <p:cNvPicPr>
            <a:picLocks noChangeAspect="1"/>
          </p:cNvPicPr>
          <p:nvPr/>
        </p:nvPicPr>
        <p:blipFill>
          <a:blip r:embed="rId2" cstate="print"/>
          <a:stretch>
            <a:fillRect/>
          </a:stretch>
        </p:blipFill>
        <p:spPr>
          <a:xfrm>
            <a:off x="9320478" y="0"/>
            <a:ext cx="2783840" cy="941089"/>
          </a:xfrm>
          <a:prstGeom prst="rect">
            <a:avLst/>
          </a:prstGeom>
        </p:spPr>
      </p:pic>
      <p:grpSp>
        <p:nvGrpSpPr>
          <p:cNvPr id="5" name="组合 2">
            <a:extLst>
              <a:ext uri="{FF2B5EF4-FFF2-40B4-BE49-F238E27FC236}">
                <a16:creationId xmlns:a16="http://schemas.microsoft.com/office/drawing/2014/main" id="{7B431BDD-2F81-4407-A5F8-01DC51598045}"/>
              </a:ext>
            </a:extLst>
          </p:cNvPr>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6" name="平行四边形 4">
              <a:extLst>
                <a:ext uri="{FF2B5EF4-FFF2-40B4-BE49-F238E27FC236}">
                  <a16:creationId xmlns:a16="http://schemas.microsoft.com/office/drawing/2014/main" id="{ACEF3042-1A98-417D-9A76-CC4A48716A4D}"/>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平行四边形 4">
              <a:extLst>
                <a:ext uri="{FF2B5EF4-FFF2-40B4-BE49-F238E27FC236}">
                  <a16:creationId xmlns:a16="http://schemas.microsoft.com/office/drawing/2014/main" id="{AE4D89A2-E6CA-41DD-8FDE-8FECDE47AEC4}"/>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a:extLst>
              <a:ext uri="{FF2B5EF4-FFF2-40B4-BE49-F238E27FC236}">
                <a16:creationId xmlns:a16="http://schemas.microsoft.com/office/drawing/2014/main" id="{B17216B7-D71B-40F0-AE16-84366D0629F6}"/>
              </a:ext>
            </a:extLst>
          </p:cNvPr>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0339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C922C-F28D-4564-8163-9F1688DC08F9}"/>
              </a:ext>
            </a:extLst>
          </p:cNvPr>
          <p:cNvSpPr>
            <a:spLocks noGrp="1"/>
          </p:cNvSpPr>
          <p:nvPr>
            <p:ph type="title"/>
          </p:nvPr>
        </p:nvSpPr>
        <p:spPr>
          <a:xfrm>
            <a:off x="914400" y="18255"/>
            <a:ext cx="10515600" cy="1325563"/>
          </a:xfrm>
        </p:spPr>
        <p:txBody>
          <a:bodyPr/>
          <a:lstStyle/>
          <a:p>
            <a:r>
              <a:rPr lang="en-US" altLang="zh-CN" b="1" dirty="0" err="1">
                <a:solidFill>
                  <a:srgbClr val="FF0000"/>
                </a:solidFill>
              </a:rPr>
              <a:t>Kqueue</a:t>
            </a:r>
            <a:r>
              <a:rPr lang="zh-CN" altLang="en-US" b="1" dirty="0">
                <a:solidFill>
                  <a:srgbClr val="FF0000"/>
                </a:solidFill>
              </a:rPr>
              <a:t>介绍</a:t>
            </a:r>
          </a:p>
        </p:txBody>
      </p:sp>
      <p:sp>
        <p:nvSpPr>
          <p:cNvPr id="3" name="内容占位符 2">
            <a:extLst>
              <a:ext uri="{FF2B5EF4-FFF2-40B4-BE49-F238E27FC236}">
                <a16:creationId xmlns:a16="http://schemas.microsoft.com/office/drawing/2014/main" id="{C0BF0DA8-9D8E-40F2-8753-D43049229122}"/>
              </a:ext>
            </a:extLst>
          </p:cNvPr>
          <p:cNvSpPr>
            <a:spLocks noGrp="1"/>
          </p:cNvSpPr>
          <p:nvPr>
            <p:ph idx="1"/>
          </p:nvPr>
        </p:nvSpPr>
        <p:spPr>
          <a:xfrm>
            <a:off x="838200" y="1825625"/>
            <a:ext cx="4088363" cy="4351338"/>
          </a:xfrm>
        </p:spPr>
        <p:txBody>
          <a:bodyPr>
            <a:normAutofit/>
          </a:bodyPr>
          <a:lstStyle/>
          <a:p>
            <a:r>
              <a:rPr lang="en-US" altLang="zh-CN" sz="1800" dirty="0"/>
              <a:t> </a:t>
            </a:r>
            <a:r>
              <a:rPr lang="en-US" altLang="zh-CN" sz="1800" dirty="0" err="1"/>
              <a:t>kqueue</a:t>
            </a:r>
            <a:r>
              <a:rPr lang="zh-CN" altLang="en-US" sz="1800" dirty="0"/>
              <a:t> </a:t>
            </a:r>
            <a:endParaRPr lang="en-US" altLang="zh-CN" sz="1800" dirty="0"/>
          </a:p>
          <a:p>
            <a:r>
              <a:rPr lang="en-US" altLang="zh-CN" sz="1800" dirty="0"/>
              <a:t> </a:t>
            </a:r>
            <a:r>
              <a:rPr lang="en-US" altLang="zh-CN" sz="1800" dirty="0" err="1"/>
              <a:t>kevent</a:t>
            </a:r>
            <a:r>
              <a:rPr lang="en-US" altLang="zh-CN" sz="1800" dirty="0"/>
              <a:t>  </a:t>
            </a:r>
            <a:r>
              <a:rPr lang="zh-CN" altLang="en-US" sz="1800" dirty="0"/>
              <a:t>（）</a:t>
            </a:r>
            <a:endParaRPr lang="en-US" altLang="zh-CN" sz="1800" dirty="0"/>
          </a:p>
          <a:p>
            <a:r>
              <a:rPr lang="en-US" altLang="zh-CN" sz="1800" dirty="0"/>
              <a:t> </a:t>
            </a:r>
            <a:r>
              <a:rPr lang="en-US" altLang="zh-CN" sz="1800" dirty="0" err="1"/>
              <a:t>knote</a:t>
            </a:r>
            <a:endParaRPr lang="en-US" altLang="zh-CN" sz="1800" dirty="0"/>
          </a:p>
          <a:p>
            <a:r>
              <a:rPr lang="en-US" altLang="zh-CN" sz="1800" dirty="0" err="1"/>
              <a:t>kueue</a:t>
            </a:r>
            <a:r>
              <a:rPr lang="zh-CN" altLang="en-US" sz="1800" dirty="0"/>
              <a:t>是在</a:t>
            </a:r>
            <a:r>
              <a:rPr lang="en-US" altLang="zh-CN" sz="1800" dirty="0"/>
              <a:t>UNIX</a:t>
            </a:r>
            <a:r>
              <a:rPr lang="zh-CN" altLang="en-US" sz="1800" dirty="0"/>
              <a:t>上比较高效的</a:t>
            </a:r>
            <a:r>
              <a:rPr lang="en-US" altLang="zh-CN" sz="1800" dirty="0"/>
              <a:t>IO</a:t>
            </a:r>
            <a:r>
              <a:rPr lang="zh-CN" altLang="en-US" sz="1800" dirty="0"/>
              <a:t>复用技术。</a:t>
            </a:r>
          </a:p>
          <a:p>
            <a:r>
              <a:rPr lang="zh-CN" altLang="en-US" sz="1800" dirty="0"/>
              <a:t>所谓的</a:t>
            </a:r>
            <a:r>
              <a:rPr lang="en-US" altLang="zh-CN" sz="1800" dirty="0"/>
              <a:t>IO</a:t>
            </a:r>
            <a:r>
              <a:rPr lang="zh-CN" altLang="en-US" sz="1800" dirty="0"/>
              <a:t>复用，就是同时等待多个文件描述符就绪，以系统调用的形式提供。如果所有文件描述符都没有就绪的话，该系统调用阻塞，否则调用返回，允许用户进行后续的操作</a:t>
            </a:r>
            <a:endParaRPr lang="en-US" altLang="zh-CN" sz="1800" dirty="0"/>
          </a:p>
          <a:p>
            <a:r>
              <a:rPr lang="en-US" altLang="zh-CN" sz="1800" dirty="0" err="1"/>
              <a:t>Kqueue</a:t>
            </a:r>
            <a:r>
              <a:rPr lang="zh-CN" altLang="en-US" sz="1800" dirty="0"/>
              <a:t>的机制就在于内核中维持一个单事件队列。</a:t>
            </a:r>
            <a:endParaRPr lang="en-US" altLang="zh-CN" sz="1800" dirty="0"/>
          </a:p>
        </p:txBody>
      </p:sp>
      <p:pic>
        <p:nvPicPr>
          <p:cNvPr id="5" name="图片 4">
            <a:extLst>
              <a:ext uri="{FF2B5EF4-FFF2-40B4-BE49-F238E27FC236}">
                <a16:creationId xmlns:a16="http://schemas.microsoft.com/office/drawing/2014/main" id="{34296B43-9D25-4871-A467-F3CF17D97683}"/>
              </a:ext>
            </a:extLst>
          </p:cNvPr>
          <p:cNvPicPr>
            <a:picLocks noChangeAspect="1"/>
          </p:cNvPicPr>
          <p:nvPr/>
        </p:nvPicPr>
        <p:blipFill>
          <a:blip r:embed="rId2"/>
          <a:stretch>
            <a:fillRect/>
          </a:stretch>
        </p:blipFill>
        <p:spPr>
          <a:xfrm>
            <a:off x="5439747" y="1528738"/>
            <a:ext cx="6414397" cy="4209588"/>
          </a:xfrm>
          <a:prstGeom prst="rect">
            <a:avLst/>
          </a:prstGeom>
        </p:spPr>
      </p:pic>
      <p:pic>
        <p:nvPicPr>
          <p:cNvPr id="6" name="图片 1">
            <a:extLst>
              <a:ext uri="{FF2B5EF4-FFF2-40B4-BE49-F238E27FC236}">
                <a16:creationId xmlns:a16="http://schemas.microsoft.com/office/drawing/2014/main" id="{1BBF535E-748B-4B36-82DF-1DB62A5DCF69}"/>
              </a:ext>
            </a:extLst>
          </p:cNvPr>
          <p:cNvPicPr>
            <a:picLocks noChangeAspect="1"/>
          </p:cNvPicPr>
          <p:nvPr/>
        </p:nvPicPr>
        <p:blipFill>
          <a:blip r:embed="rId3" cstate="print"/>
          <a:stretch>
            <a:fillRect/>
          </a:stretch>
        </p:blipFill>
        <p:spPr>
          <a:xfrm>
            <a:off x="9320478" y="0"/>
            <a:ext cx="2783840" cy="941089"/>
          </a:xfrm>
          <a:prstGeom prst="rect">
            <a:avLst/>
          </a:prstGeom>
        </p:spPr>
      </p:pic>
      <p:grpSp>
        <p:nvGrpSpPr>
          <p:cNvPr id="7" name="组合 2">
            <a:extLst>
              <a:ext uri="{FF2B5EF4-FFF2-40B4-BE49-F238E27FC236}">
                <a16:creationId xmlns:a16="http://schemas.microsoft.com/office/drawing/2014/main" id="{EBDA5042-EA9A-486C-B675-874A055231E8}"/>
              </a:ext>
            </a:extLst>
          </p:cNvPr>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8" name="平行四边形 4">
              <a:extLst>
                <a:ext uri="{FF2B5EF4-FFF2-40B4-BE49-F238E27FC236}">
                  <a16:creationId xmlns:a16="http://schemas.microsoft.com/office/drawing/2014/main" id="{62AE3BDD-7939-48C2-B199-BD609AB2FE75}"/>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平行四边形 4">
              <a:extLst>
                <a:ext uri="{FF2B5EF4-FFF2-40B4-BE49-F238E27FC236}">
                  <a16:creationId xmlns:a16="http://schemas.microsoft.com/office/drawing/2014/main" id="{E9CF1CF4-37FC-4E36-952F-8A78A26649D9}"/>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7">
            <a:extLst>
              <a:ext uri="{FF2B5EF4-FFF2-40B4-BE49-F238E27FC236}">
                <a16:creationId xmlns:a16="http://schemas.microsoft.com/office/drawing/2014/main" id="{8F70426F-4948-4E5A-BA72-DE85AA5B351B}"/>
              </a:ext>
            </a:extLst>
          </p:cNvPr>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2868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27CDE-A216-4E1A-871D-0C727641FE0D}"/>
              </a:ext>
            </a:extLst>
          </p:cNvPr>
          <p:cNvSpPr>
            <a:spLocks noGrp="1"/>
          </p:cNvSpPr>
          <p:nvPr>
            <p:ph type="title"/>
          </p:nvPr>
        </p:nvSpPr>
        <p:spPr>
          <a:xfrm>
            <a:off x="838200" y="0"/>
            <a:ext cx="10515600" cy="1325563"/>
          </a:xfrm>
        </p:spPr>
        <p:txBody>
          <a:bodyPr/>
          <a:lstStyle/>
          <a:p>
            <a:r>
              <a:rPr lang="en-US" altLang="zh-CN" b="1" dirty="0" err="1">
                <a:solidFill>
                  <a:srgbClr val="FF0000"/>
                </a:solidFill>
              </a:rPr>
              <a:t>Kqueue</a:t>
            </a:r>
            <a:r>
              <a:rPr lang="zh-CN" altLang="en-US" b="1" dirty="0">
                <a:solidFill>
                  <a:srgbClr val="FF0000"/>
                </a:solidFill>
              </a:rPr>
              <a:t>介绍</a:t>
            </a:r>
            <a:endParaRPr lang="zh-CN" altLang="en-US" dirty="0"/>
          </a:p>
        </p:txBody>
      </p:sp>
      <p:sp>
        <p:nvSpPr>
          <p:cNvPr id="3" name="内容占位符 2">
            <a:extLst>
              <a:ext uri="{FF2B5EF4-FFF2-40B4-BE49-F238E27FC236}">
                <a16:creationId xmlns:a16="http://schemas.microsoft.com/office/drawing/2014/main" id="{70B4119E-322F-40EF-AA57-7F25F82ACF63}"/>
              </a:ext>
            </a:extLst>
          </p:cNvPr>
          <p:cNvSpPr>
            <a:spLocks noGrp="1"/>
          </p:cNvSpPr>
          <p:nvPr>
            <p:ph idx="1"/>
          </p:nvPr>
        </p:nvSpPr>
        <p:spPr/>
        <p:txBody>
          <a:bodyPr>
            <a:normAutofit/>
          </a:bodyPr>
          <a:lstStyle/>
          <a:p>
            <a:r>
              <a:rPr lang="zh-CN" altLang="en-US" dirty="0"/>
              <a:t>单事件队列设计和频繁事件启用</a:t>
            </a:r>
            <a:r>
              <a:rPr lang="en-US" altLang="zh-CN" dirty="0"/>
              <a:t>/</a:t>
            </a:r>
            <a:r>
              <a:rPr lang="zh-CN" altLang="en-US" dirty="0"/>
              <a:t>禁用都会导致锁争用。</a:t>
            </a:r>
            <a:endParaRPr lang="en-US" altLang="zh-CN" dirty="0"/>
          </a:p>
          <a:p>
            <a:r>
              <a:rPr lang="zh-CN" altLang="en-US" dirty="0"/>
              <a:t>此外，使用单个事件队列会妨碍缓存局部性的优化 。用户级调度很困难，因为在 </a:t>
            </a:r>
            <a:r>
              <a:rPr lang="en-US" altLang="zh-CN" dirty="0" err="1"/>
              <a:t>Kqueues</a:t>
            </a:r>
            <a:r>
              <a:rPr lang="en-US" altLang="zh-CN" dirty="0"/>
              <a:t> </a:t>
            </a:r>
            <a:r>
              <a:rPr lang="zh-CN" altLang="en-US" dirty="0"/>
              <a:t>之间迁移节点既麻烦又低效。</a:t>
            </a:r>
            <a:endParaRPr lang="en-US" altLang="zh-CN" dirty="0"/>
          </a:p>
          <a:p>
            <a:endParaRPr lang="en-US" altLang="zh-CN" dirty="0"/>
          </a:p>
          <a:p>
            <a:r>
              <a:rPr lang="zh-CN" altLang="en-US" dirty="0"/>
              <a:t>首先，在 </a:t>
            </a:r>
            <a:r>
              <a:rPr lang="en-US" altLang="zh-CN" dirty="0"/>
              <a:t>1</a:t>
            </a:r>
            <a:r>
              <a:rPr lang="zh-CN" altLang="en-US" dirty="0"/>
              <a:t>：</a:t>
            </a:r>
            <a:r>
              <a:rPr lang="en-US" altLang="zh-CN" dirty="0"/>
              <a:t>N</a:t>
            </a:r>
            <a:r>
              <a:rPr lang="zh-CN" altLang="en-US" dirty="0"/>
              <a:t>模型中使用</a:t>
            </a:r>
            <a:r>
              <a:rPr lang="en-US" altLang="zh-CN" dirty="0" err="1"/>
              <a:t>Kqueue</a:t>
            </a:r>
            <a:r>
              <a:rPr lang="en-US" altLang="zh-CN" dirty="0"/>
              <a:t> </a:t>
            </a:r>
            <a:r>
              <a:rPr lang="zh-CN" altLang="en-US" dirty="0"/>
              <a:t>会导致可扩展性瓶颈。</a:t>
            </a:r>
          </a:p>
          <a:p>
            <a:r>
              <a:rPr lang="zh-CN" altLang="en-US" dirty="0"/>
              <a:t>其次，我们观察到无法解决的缓存未命中和负载不平衡。</a:t>
            </a:r>
          </a:p>
          <a:p>
            <a:r>
              <a:rPr lang="zh-CN" altLang="en-US" dirty="0"/>
              <a:t>最后，</a:t>
            </a:r>
            <a:r>
              <a:rPr lang="en-US" altLang="zh-CN" dirty="0" err="1"/>
              <a:t>Kqueue</a:t>
            </a:r>
            <a:r>
              <a:rPr lang="en-US" altLang="zh-CN" dirty="0"/>
              <a:t> </a:t>
            </a:r>
            <a:r>
              <a:rPr lang="zh-CN" altLang="en-US" dirty="0"/>
              <a:t>按 </a:t>
            </a:r>
            <a:r>
              <a:rPr lang="en-US" altLang="zh-CN" dirty="0"/>
              <a:t>FIFO </a:t>
            </a:r>
            <a:r>
              <a:rPr lang="zh-CN" altLang="en-US" dirty="0"/>
              <a:t>顺序处理事件，并且缺少事件优先级</a:t>
            </a:r>
          </a:p>
          <a:p>
            <a:pPr marL="0" indent="0">
              <a:buNone/>
            </a:pPr>
            <a:endParaRPr lang="zh-CN" altLang="en-US" dirty="0"/>
          </a:p>
          <a:p>
            <a:endParaRPr lang="zh-CN" altLang="en-US" dirty="0"/>
          </a:p>
        </p:txBody>
      </p:sp>
      <p:pic>
        <p:nvPicPr>
          <p:cNvPr id="4" name="图片 1">
            <a:extLst>
              <a:ext uri="{FF2B5EF4-FFF2-40B4-BE49-F238E27FC236}">
                <a16:creationId xmlns:a16="http://schemas.microsoft.com/office/drawing/2014/main" id="{EDFEC559-ADBB-4E1F-BF86-3F76B2383AFC}"/>
              </a:ext>
            </a:extLst>
          </p:cNvPr>
          <p:cNvPicPr>
            <a:picLocks noChangeAspect="1"/>
          </p:cNvPicPr>
          <p:nvPr/>
        </p:nvPicPr>
        <p:blipFill>
          <a:blip r:embed="rId2" cstate="print"/>
          <a:stretch>
            <a:fillRect/>
          </a:stretch>
        </p:blipFill>
        <p:spPr>
          <a:xfrm>
            <a:off x="9320478" y="0"/>
            <a:ext cx="2783840" cy="941089"/>
          </a:xfrm>
          <a:prstGeom prst="rect">
            <a:avLst/>
          </a:prstGeom>
        </p:spPr>
      </p:pic>
      <p:grpSp>
        <p:nvGrpSpPr>
          <p:cNvPr id="5" name="组合 2">
            <a:extLst>
              <a:ext uri="{FF2B5EF4-FFF2-40B4-BE49-F238E27FC236}">
                <a16:creationId xmlns:a16="http://schemas.microsoft.com/office/drawing/2014/main" id="{D39210BC-E23A-4D59-BB09-BC0FB8E512B6}"/>
              </a:ext>
            </a:extLst>
          </p:cNvPr>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6" name="平行四边形 4">
              <a:extLst>
                <a:ext uri="{FF2B5EF4-FFF2-40B4-BE49-F238E27FC236}">
                  <a16:creationId xmlns:a16="http://schemas.microsoft.com/office/drawing/2014/main" id="{329F1960-8E35-413D-A5B0-743E53BCF93B}"/>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平行四边形 4">
              <a:extLst>
                <a:ext uri="{FF2B5EF4-FFF2-40B4-BE49-F238E27FC236}">
                  <a16:creationId xmlns:a16="http://schemas.microsoft.com/office/drawing/2014/main" id="{6CD12F1D-DB41-4E94-BAF5-15674084D7E5}"/>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a:extLst>
              <a:ext uri="{FF2B5EF4-FFF2-40B4-BE49-F238E27FC236}">
                <a16:creationId xmlns:a16="http://schemas.microsoft.com/office/drawing/2014/main" id="{1964F453-8316-4CFA-9C36-4AAAAE1F97D4}"/>
              </a:ext>
            </a:extLst>
          </p:cNvPr>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488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10921D-2BA1-4715-8D16-6FC18B4E4B15}"/>
              </a:ext>
            </a:extLst>
          </p:cNvPr>
          <p:cNvSpPr>
            <a:spLocks noGrp="1"/>
          </p:cNvSpPr>
          <p:nvPr>
            <p:ph type="title"/>
          </p:nvPr>
        </p:nvSpPr>
        <p:spPr>
          <a:xfrm>
            <a:off x="838200" y="18255"/>
            <a:ext cx="10515600" cy="1325563"/>
          </a:xfrm>
        </p:spPr>
        <p:txBody>
          <a:bodyPr/>
          <a:lstStyle/>
          <a:p>
            <a:r>
              <a:rPr lang="zh-CN" altLang="en-US" dirty="0"/>
              <a:t>尾延迟来源</a:t>
            </a:r>
          </a:p>
        </p:txBody>
      </p:sp>
      <p:sp>
        <p:nvSpPr>
          <p:cNvPr id="3" name="内容占位符 2">
            <a:extLst>
              <a:ext uri="{FF2B5EF4-FFF2-40B4-BE49-F238E27FC236}">
                <a16:creationId xmlns:a16="http://schemas.microsoft.com/office/drawing/2014/main" id="{A9BB528A-4A07-46F3-96B0-C54791F322B6}"/>
              </a:ext>
            </a:extLst>
          </p:cNvPr>
          <p:cNvSpPr>
            <a:spLocks noGrp="1"/>
          </p:cNvSpPr>
          <p:nvPr>
            <p:ph idx="1"/>
          </p:nvPr>
        </p:nvSpPr>
        <p:spPr/>
        <p:txBody>
          <a:bodyPr/>
          <a:lstStyle/>
          <a:p>
            <a:r>
              <a:rPr lang="zh-CN" altLang="en-US" dirty="0"/>
              <a:t>缓存未命中</a:t>
            </a:r>
            <a:endParaRPr lang="en-US" altLang="zh-CN" dirty="0"/>
          </a:p>
          <a:p>
            <a:r>
              <a:rPr lang="zh-CN" altLang="zh-CN" sz="1800" dirty="0">
                <a:solidFill>
                  <a:srgbClr val="000000"/>
                </a:solidFill>
                <a:effectLst/>
                <a:ea typeface="Calibri" panose="020F0502020204030204" pitchFamily="34" charset="0"/>
              </a:rPr>
              <a:t>RSS 的最新实现还通过迁移核心之间的连接组来平衡负载。</a:t>
            </a:r>
            <a:endParaRPr lang="en-US" altLang="zh-CN" sz="1800" dirty="0">
              <a:solidFill>
                <a:srgbClr val="000000"/>
              </a:solidFill>
              <a:effectLst/>
              <a:ea typeface="Calibri" panose="020F0502020204030204" pitchFamily="34" charset="0"/>
            </a:endParaRPr>
          </a:p>
          <a:p>
            <a:r>
              <a:rPr lang="zh-CN" altLang="zh-CN" sz="1800" dirty="0">
                <a:solidFill>
                  <a:srgbClr val="000000"/>
                </a:solidFill>
                <a:effectLst/>
                <a:ea typeface="Calibri" panose="020F0502020204030204" pitchFamily="34" charset="0"/>
              </a:rPr>
              <a:t>但是，应用程序无法检测到此问题，并将处理原始内核上的连接，从而失去连接相关性并导致缓存未命中。</a:t>
            </a:r>
            <a:endParaRPr lang="en-US" altLang="zh-CN" sz="1800" dirty="0">
              <a:solidFill>
                <a:srgbClr val="000000"/>
              </a:solidFill>
              <a:effectLst/>
              <a:ea typeface="Calibri" panose="020F0502020204030204" pitchFamily="34" charset="0"/>
            </a:endParaRPr>
          </a:p>
          <a:p>
            <a:r>
              <a:rPr lang="zh-CN" altLang="zh-CN" sz="1800" dirty="0">
                <a:solidFill>
                  <a:srgbClr val="000000"/>
                </a:solidFill>
                <a:effectLst/>
                <a:ea typeface="Calibri" panose="020F0502020204030204" pitchFamily="34" charset="0"/>
              </a:rPr>
              <a:t> Memcached 基准测试中，我们发现高达 77% 的 L2 缓存未命中是由于连接关联不当造成的，并且是可以避免的。</a:t>
            </a:r>
            <a:endParaRPr lang="en-US" altLang="zh-CN" sz="1800" dirty="0">
              <a:solidFill>
                <a:srgbClr val="000000"/>
              </a:solidFill>
              <a:effectLst/>
              <a:ea typeface="Calibri" panose="020F0502020204030204" pitchFamily="34" charset="0"/>
            </a:endParaRPr>
          </a:p>
          <a:p>
            <a:endParaRPr lang="en-US" altLang="zh-CN" sz="1800" dirty="0">
              <a:solidFill>
                <a:srgbClr val="000000"/>
              </a:solidFill>
              <a:effectLst/>
              <a:ea typeface="Calibri" panose="020F0502020204030204"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工作负载不平衡</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r>
              <a:rPr lang="zh-CN" altLang="zh-CN" sz="1800" dirty="0">
                <a:solidFill>
                  <a:srgbClr val="000000"/>
                </a:solidFill>
                <a:effectLst/>
                <a:ea typeface="Calibri" panose="020F0502020204030204" pitchFamily="34" charset="0"/>
              </a:rPr>
              <a:t>由于请求服务时间的差异和工作线程之间的次优连接分布而引起的</a:t>
            </a:r>
            <a:r>
              <a:rPr lang="zh-CN" altLang="en-US" sz="1800" dirty="0">
                <a:solidFill>
                  <a:srgbClr val="000000"/>
                </a:solidFill>
                <a:ea typeface="Calibri" panose="020F0502020204030204" pitchFamily="34" charset="0"/>
              </a:rPr>
              <a:t>。</a:t>
            </a:r>
            <a:endParaRPr lang="en-US" altLang="zh-CN" sz="1800" dirty="0">
              <a:solidFill>
                <a:srgbClr val="000000"/>
              </a:solidFill>
              <a:ea typeface="Calibri" panose="020F0502020204030204" pitchFamily="34" charset="0"/>
            </a:endParaRPr>
          </a:p>
          <a:p>
            <a:r>
              <a:rPr lang="zh-CN" altLang="en-US" sz="1800" dirty="0">
                <a:solidFill>
                  <a:srgbClr val="000000"/>
                </a:solidFill>
                <a:effectLst/>
                <a:ea typeface="Calibri" panose="020F0502020204030204" pitchFamily="34" charset="0"/>
              </a:rPr>
              <a:t>某些工作线程过度饱和，而其他工作线程的饱和度过低。</a:t>
            </a:r>
            <a:endParaRPr lang="en-US" altLang="zh-CN" sz="1800" dirty="0">
              <a:solidFill>
                <a:srgbClr val="000000"/>
              </a:solidFill>
              <a:effectLst/>
              <a:ea typeface="Calibri" panose="020F0502020204030204" pitchFamily="34" charset="0"/>
            </a:endParaRPr>
          </a:p>
          <a:p>
            <a:r>
              <a:rPr lang="en-US" altLang="zh-CN" sz="1800" dirty="0">
                <a:solidFill>
                  <a:srgbClr val="000000"/>
                </a:solidFill>
                <a:effectLst/>
                <a:ea typeface="Calibri" panose="020F0502020204030204" pitchFamily="34" charset="0"/>
              </a:rPr>
              <a:t>Memcached</a:t>
            </a:r>
            <a:r>
              <a:rPr lang="zh-CN" altLang="en-US" sz="1800" dirty="0">
                <a:solidFill>
                  <a:srgbClr val="000000"/>
                </a:solidFill>
                <a:effectLst/>
                <a:ea typeface="Calibri" panose="020F0502020204030204" pitchFamily="34" charset="0"/>
              </a:rPr>
              <a:t>（一个统一的工作负载）中，我们测量了 </a:t>
            </a:r>
            <a:r>
              <a:rPr lang="en-US" altLang="zh-CN" sz="1800" dirty="0">
                <a:solidFill>
                  <a:srgbClr val="000000"/>
                </a:solidFill>
                <a:effectLst/>
                <a:ea typeface="Calibri" panose="020F0502020204030204" pitchFamily="34" charset="0"/>
              </a:rPr>
              <a:t>2.8% </a:t>
            </a:r>
            <a:r>
              <a:rPr lang="zh-CN" altLang="en-US" sz="1800" dirty="0">
                <a:solidFill>
                  <a:srgbClr val="000000"/>
                </a:solidFill>
                <a:effectLst/>
                <a:ea typeface="Calibri" panose="020F0502020204030204" pitchFamily="34" charset="0"/>
              </a:rPr>
              <a:t>的差异。在具有 </a:t>
            </a:r>
            <a:r>
              <a:rPr lang="en-US" altLang="zh-CN" sz="1800" dirty="0" err="1">
                <a:solidFill>
                  <a:srgbClr val="000000"/>
                </a:solidFill>
                <a:effectLst/>
                <a:ea typeface="Calibri" panose="020F0502020204030204" pitchFamily="34" charset="0"/>
              </a:rPr>
              <a:t>Zipflike</a:t>
            </a:r>
            <a:r>
              <a:rPr lang="zh-CN" altLang="en-US" sz="1800" dirty="0">
                <a:solidFill>
                  <a:srgbClr val="000000"/>
                </a:solidFill>
                <a:effectLst/>
                <a:ea typeface="Calibri" panose="020F0502020204030204" pitchFamily="34" charset="0"/>
              </a:rPr>
              <a:t>服务时间分布的 </a:t>
            </a:r>
            <a:r>
              <a:rPr lang="en-US" altLang="zh-CN" sz="1800" dirty="0">
                <a:solidFill>
                  <a:srgbClr val="000000"/>
                </a:solidFill>
                <a:effectLst/>
                <a:ea typeface="Calibri" panose="020F0502020204030204" pitchFamily="34" charset="0"/>
              </a:rPr>
              <a:t>GIS </a:t>
            </a:r>
            <a:r>
              <a:rPr lang="zh-CN" altLang="en-US" sz="1800" dirty="0">
                <a:solidFill>
                  <a:srgbClr val="000000"/>
                </a:solidFill>
                <a:effectLst/>
                <a:ea typeface="Calibri" panose="020F0502020204030204" pitchFamily="34" charset="0"/>
              </a:rPr>
              <a:t>应用程序中，我们测量了 </a:t>
            </a:r>
            <a:r>
              <a:rPr lang="en-US" altLang="zh-CN" sz="1800" dirty="0">
                <a:solidFill>
                  <a:srgbClr val="000000"/>
                </a:solidFill>
                <a:effectLst/>
                <a:ea typeface="Calibri" panose="020F0502020204030204" pitchFamily="34" charset="0"/>
              </a:rPr>
              <a:t>46% </a:t>
            </a:r>
            <a:r>
              <a:rPr lang="zh-CN" altLang="en-US" sz="1800" dirty="0">
                <a:solidFill>
                  <a:srgbClr val="000000"/>
                </a:solidFill>
                <a:effectLst/>
                <a:ea typeface="Calibri" panose="020F0502020204030204" pitchFamily="34" charset="0"/>
              </a:rPr>
              <a:t>的差异。</a:t>
            </a:r>
            <a:endParaRPr lang="en-US" altLang="zh-CN" sz="1800" dirty="0">
              <a:solidFill>
                <a:srgbClr val="000000"/>
              </a:solidFill>
              <a:effectLst/>
              <a:ea typeface="Calibri" panose="020F0502020204030204" pitchFamily="34" charset="0"/>
            </a:endParaRPr>
          </a:p>
        </p:txBody>
      </p:sp>
      <p:pic>
        <p:nvPicPr>
          <p:cNvPr id="4" name="图片 1">
            <a:extLst>
              <a:ext uri="{FF2B5EF4-FFF2-40B4-BE49-F238E27FC236}">
                <a16:creationId xmlns:a16="http://schemas.microsoft.com/office/drawing/2014/main" id="{149AAC96-E00A-43A1-B27F-32BEA342E40C}"/>
              </a:ext>
            </a:extLst>
          </p:cNvPr>
          <p:cNvPicPr>
            <a:picLocks noChangeAspect="1"/>
          </p:cNvPicPr>
          <p:nvPr/>
        </p:nvPicPr>
        <p:blipFill>
          <a:blip r:embed="rId2" cstate="print"/>
          <a:stretch>
            <a:fillRect/>
          </a:stretch>
        </p:blipFill>
        <p:spPr>
          <a:xfrm>
            <a:off x="9320478" y="0"/>
            <a:ext cx="2783840" cy="941089"/>
          </a:xfrm>
          <a:prstGeom prst="rect">
            <a:avLst/>
          </a:prstGeom>
        </p:spPr>
      </p:pic>
      <p:grpSp>
        <p:nvGrpSpPr>
          <p:cNvPr id="5" name="组合 2">
            <a:extLst>
              <a:ext uri="{FF2B5EF4-FFF2-40B4-BE49-F238E27FC236}">
                <a16:creationId xmlns:a16="http://schemas.microsoft.com/office/drawing/2014/main" id="{D30FE295-DEC2-483C-A4AC-C236D299C425}"/>
              </a:ext>
            </a:extLst>
          </p:cNvPr>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6" name="平行四边形 4">
              <a:extLst>
                <a:ext uri="{FF2B5EF4-FFF2-40B4-BE49-F238E27FC236}">
                  <a16:creationId xmlns:a16="http://schemas.microsoft.com/office/drawing/2014/main" id="{284CE5C0-F354-418D-BAA6-EFC7F33024D0}"/>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平行四边形 4">
              <a:extLst>
                <a:ext uri="{FF2B5EF4-FFF2-40B4-BE49-F238E27FC236}">
                  <a16:creationId xmlns:a16="http://schemas.microsoft.com/office/drawing/2014/main" id="{97CF4646-DCEE-4E25-94AF-E3967C0CB64A}"/>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a:extLst>
              <a:ext uri="{FF2B5EF4-FFF2-40B4-BE49-F238E27FC236}">
                <a16:creationId xmlns:a16="http://schemas.microsoft.com/office/drawing/2014/main" id="{D35B577F-7B58-4552-8FD7-26884F0AB9F2}"/>
              </a:ext>
            </a:extLst>
          </p:cNvPr>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69446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1910</Words>
  <Application>Microsoft Office PowerPoint</Application>
  <PresentationFormat>宽屏</PresentationFormat>
  <Paragraphs>167</Paragraphs>
  <Slides>28</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28</vt:i4>
      </vt:variant>
    </vt:vector>
  </HeadingPairs>
  <TitlesOfParts>
    <vt:vector size="36" baseType="lpstr">
      <vt:lpstr>等线</vt:lpstr>
      <vt:lpstr>等线 Light</vt:lpstr>
      <vt:lpstr>华光标题宋_CNKI</vt:lpstr>
      <vt:lpstr>Arial</vt:lpstr>
      <vt:lpstr>Calibri</vt:lpstr>
      <vt:lpstr>Calibri Light</vt:lpstr>
      <vt:lpstr>Office 主题​​</vt:lpstr>
      <vt:lpstr>1_Office 主题​​</vt:lpstr>
      <vt:lpstr>PowerPoint 演示文稿</vt:lpstr>
      <vt:lpstr>PowerPoint 演示文稿</vt:lpstr>
      <vt:lpstr>PowerPoint 演示文稿</vt:lpstr>
      <vt:lpstr>介绍</vt:lpstr>
      <vt:lpstr>传统操作系统的事件子系统 </vt:lpstr>
      <vt:lpstr>现有事件子系统的设计和性能问题</vt:lpstr>
      <vt:lpstr>Kqueue介绍</vt:lpstr>
      <vt:lpstr>Kqueue介绍</vt:lpstr>
      <vt:lpstr>尾延迟来源</vt:lpstr>
      <vt:lpstr>PowerPoint 演示文稿</vt:lpstr>
      <vt:lpstr> Schedulable Kqueue  （SKQ）</vt:lpstr>
      <vt:lpstr>设计</vt:lpstr>
      <vt:lpstr>设计</vt:lpstr>
      <vt:lpstr>SKQ结构</vt:lpstr>
      <vt:lpstr>SKQ结构</vt:lpstr>
      <vt:lpstr>事件调度策略</vt:lpstr>
      <vt:lpstr>事件调度策略</vt:lpstr>
      <vt:lpstr>事件调度策略</vt:lpstr>
      <vt:lpstr>细粒度的事件交付控制</vt:lpstr>
      <vt:lpstr>PowerPoint 演示文稿</vt:lpstr>
      <vt:lpstr>评估</vt:lpstr>
      <vt:lpstr>Scalability </vt:lpstr>
      <vt:lpstr>Multiple SKQs vs. Multiple Kqueues</vt:lpstr>
      <vt:lpstr>Cache Miss Analysis</vt:lpstr>
      <vt:lpstr>Memcached</vt:lpstr>
      <vt:lpstr>Application Server</vt:lpstr>
      <vt:lpstr>Conclusion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SKQ: Event Scheduling for Optimizing Tail Latency in a Traditional OS Kernel</dc:title>
  <dc:creator>杨 小康</dc:creator>
  <cp:lastModifiedBy>杨 小康</cp:lastModifiedBy>
  <cp:revision>20</cp:revision>
  <dcterms:created xsi:type="dcterms:W3CDTF">2021-12-09T17:18:35Z</dcterms:created>
  <dcterms:modified xsi:type="dcterms:W3CDTF">2021-12-10T05:50:20Z</dcterms:modified>
</cp:coreProperties>
</file>