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1" r:id="rId3"/>
    <p:sldId id="262" r:id="rId4"/>
    <p:sldId id="260" r:id="rId5"/>
    <p:sldId id="257" r:id="rId6"/>
    <p:sldId id="259" r:id="rId7"/>
    <p:sldId id="263" r:id="rId8"/>
    <p:sldId id="265" r:id="rId9"/>
    <p:sldId id="264" r:id="rId10"/>
    <p:sldId id="266" r:id="rId11"/>
    <p:sldId id="267"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0475D7-432B-40D8-B254-ED4C490D57C5}" type="datetimeFigureOut">
              <a:rPr lang="zh-CN" altLang="en-US" smtClean="0"/>
              <a:t>2021/12/16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9C1E4C-7BE7-4E56-A6B5-6E0892DFD2F4}" type="slidenum">
              <a:rPr lang="zh-CN" altLang="en-US" smtClean="0"/>
              <a:t>‹#›</a:t>
            </a:fld>
            <a:endParaRPr lang="zh-CN" altLang="en-US"/>
          </a:p>
        </p:txBody>
      </p:sp>
    </p:spTree>
    <p:extLst>
      <p:ext uri="{BB962C8B-B14F-4D97-AF65-F5344CB8AC3E}">
        <p14:creationId xmlns:p14="http://schemas.microsoft.com/office/powerpoint/2010/main" val="1540329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传统</a:t>
            </a:r>
            <a:r>
              <a:rPr lang="en-US" altLang="zh-CN" dirty="0"/>
              <a:t>CMR</a:t>
            </a:r>
            <a:r>
              <a:rPr lang="zh-CN" altLang="en-US" dirty="0"/>
              <a:t>硬盘读磁头较窄，写磁头较宽，因此为了保证写数据时写磁头不会破坏其他磁道的距离，磁道间需要一定的安全距离。为了增加磁面密度，</a:t>
            </a:r>
            <a:r>
              <a:rPr lang="en-US" altLang="zh-CN" dirty="0"/>
              <a:t>SMR</a:t>
            </a:r>
            <a:r>
              <a:rPr lang="zh-CN" altLang="en-US" dirty="0"/>
              <a:t>硬盘</a:t>
            </a:r>
            <a:endParaRPr lang="en-US" altLang="zh-CN" dirty="0"/>
          </a:p>
        </p:txBody>
      </p:sp>
      <p:sp>
        <p:nvSpPr>
          <p:cNvPr id="4" name="灯片编号占位符 3"/>
          <p:cNvSpPr>
            <a:spLocks noGrp="1"/>
          </p:cNvSpPr>
          <p:nvPr>
            <p:ph type="sldNum" sz="quarter" idx="5"/>
          </p:nvPr>
        </p:nvSpPr>
        <p:spPr/>
        <p:txBody>
          <a:bodyPr/>
          <a:lstStyle/>
          <a:p>
            <a:fld id="{EA9C1E4C-7BE7-4E56-A6B5-6E0892DFD2F4}" type="slidenum">
              <a:rPr lang="zh-CN" altLang="en-US" smtClean="0"/>
              <a:t>2</a:t>
            </a:fld>
            <a:endParaRPr lang="zh-CN" altLang="en-US"/>
          </a:p>
        </p:txBody>
      </p:sp>
    </p:spTree>
    <p:extLst>
      <p:ext uri="{BB962C8B-B14F-4D97-AF65-F5344CB8AC3E}">
        <p14:creationId xmlns:p14="http://schemas.microsoft.com/office/powerpoint/2010/main" val="249042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四个处理器分别承接</a:t>
            </a:r>
            <a:r>
              <a:rPr lang="en-US" altLang="zh-CN" dirty="0" err="1"/>
              <a:t>kvread</a:t>
            </a:r>
            <a:r>
              <a:rPr lang="en-US" altLang="zh-CN" dirty="0"/>
              <a:t>/write/sync/unlink</a:t>
            </a:r>
            <a:r>
              <a:rPr lang="zh-CN" altLang="en-US" dirty="0"/>
              <a:t>四个基本文件操作，其中写处理器会将上层</a:t>
            </a:r>
            <a:r>
              <a:rPr lang="en-US" altLang="zh-CN" dirty="0" err="1"/>
              <a:t>kv</a:t>
            </a:r>
            <a:r>
              <a:rPr lang="zh-CN" altLang="en-US" dirty="0"/>
              <a:t>存储器传来的</a:t>
            </a:r>
            <a:r>
              <a:rPr lang="en-US" altLang="zh-CN" dirty="0" err="1"/>
              <a:t>sst</a:t>
            </a:r>
            <a:r>
              <a:rPr lang="zh-CN" altLang="en-US" dirty="0"/>
              <a:t>写入到</a:t>
            </a:r>
            <a:r>
              <a:rPr lang="en-US" altLang="zh-CN" dirty="0"/>
              <a:t>write buffer</a:t>
            </a:r>
            <a:r>
              <a:rPr lang="zh-CN" altLang="en-US" dirty="0"/>
              <a:t>中，之后会调用</a:t>
            </a:r>
            <a:r>
              <a:rPr lang="en-US" altLang="zh-CN" dirty="0"/>
              <a:t>sync</a:t>
            </a:r>
            <a:r>
              <a:rPr lang="zh-CN" altLang="en-US" dirty="0"/>
              <a:t>处理器将写缓冲区中的数据通过</a:t>
            </a:r>
            <a:r>
              <a:rPr lang="en-US" altLang="zh-CN" dirty="0"/>
              <a:t>SST2M</a:t>
            </a:r>
            <a:r>
              <a:rPr lang="zh-CN" altLang="en-US" dirty="0"/>
              <a:t>映射表持久化到硬盘对应的磁道中，因此该中间件最核心的处理器是</a:t>
            </a:r>
            <a:r>
              <a:rPr lang="en-US" altLang="zh-CN" dirty="0"/>
              <a:t>sync</a:t>
            </a:r>
            <a:r>
              <a:rPr lang="zh-CN" altLang="en-US" dirty="0"/>
              <a:t>处理器。</a:t>
            </a:r>
          </a:p>
        </p:txBody>
      </p:sp>
      <p:sp>
        <p:nvSpPr>
          <p:cNvPr id="4" name="灯片编号占位符 3"/>
          <p:cNvSpPr>
            <a:spLocks noGrp="1"/>
          </p:cNvSpPr>
          <p:nvPr>
            <p:ph type="sldNum" sz="quarter" idx="5"/>
          </p:nvPr>
        </p:nvSpPr>
        <p:spPr/>
        <p:txBody>
          <a:bodyPr/>
          <a:lstStyle/>
          <a:p>
            <a:fld id="{EA9C1E4C-7BE7-4E56-A6B5-6E0892DFD2F4}" type="slidenum">
              <a:rPr lang="zh-CN" altLang="en-US" smtClean="0"/>
              <a:t>5</a:t>
            </a:fld>
            <a:endParaRPr lang="zh-CN" altLang="en-US"/>
          </a:p>
        </p:txBody>
      </p:sp>
    </p:spTree>
    <p:extLst>
      <p:ext uri="{BB962C8B-B14F-4D97-AF65-F5344CB8AC3E}">
        <p14:creationId xmlns:p14="http://schemas.microsoft.com/office/powerpoint/2010/main" val="1924699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统的磁道分配方法有两种，其中顺序分配法一次写入磁道会引起大量的重复写问题，因此效率极低。效率较高一点的算法是三阶段分配法。第一阶段保证不会产生任何重写。第二阶段保证在写入时最多触发一条上层轨道的重写</a:t>
            </a:r>
            <a:r>
              <a:rPr lang="en-US" altLang="zh-CN" dirty="0"/>
              <a:t>(</a:t>
            </a:r>
            <a:r>
              <a:rPr lang="zh-CN" altLang="en-US" dirty="0"/>
              <a:t>也就是在第二阶段对底层数据进行修改时最多只重写一条上层轨道的数据</a:t>
            </a:r>
            <a:r>
              <a:rPr lang="en-US" altLang="zh-CN" dirty="0"/>
              <a:t>)</a:t>
            </a:r>
            <a:r>
              <a:rPr lang="zh-CN" altLang="en-US" dirty="0"/>
              <a:t>。第三阶段则会触发较多的重写，效率也较低。</a:t>
            </a:r>
          </a:p>
        </p:txBody>
      </p:sp>
      <p:sp>
        <p:nvSpPr>
          <p:cNvPr id="4" name="灯片编号占位符 3"/>
          <p:cNvSpPr>
            <a:spLocks noGrp="1"/>
          </p:cNvSpPr>
          <p:nvPr>
            <p:ph type="sldNum" sz="quarter" idx="5"/>
          </p:nvPr>
        </p:nvSpPr>
        <p:spPr/>
        <p:txBody>
          <a:bodyPr/>
          <a:lstStyle/>
          <a:p>
            <a:fld id="{EA9C1E4C-7BE7-4E56-A6B5-6E0892DFD2F4}" type="slidenum">
              <a:rPr lang="zh-CN" altLang="en-US" smtClean="0"/>
              <a:t>6</a:t>
            </a:fld>
            <a:endParaRPr lang="zh-CN" altLang="en-US"/>
          </a:p>
        </p:txBody>
      </p:sp>
    </p:spTree>
    <p:extLst>
      <p:ext uri="{BB962C8B-B14F-4D97-AF65-F5344CB8AC3E}">
        <p14:creationId xmlns:p14="http://schemas.microsoft.com/office/powerpoint/2010/main" val="4294662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A9C1E4C-7BE7-4E56-A6B5-6E0892DFD2F4}" type="slidenum">
              <a:rPr lang="zh-CN" altLang="en-US" smtClean="0"/>
              <a:t>8</a:t>
            </a:fld>
            <a:endParaRPr lang="zh-CN" altLang="en-US"/>
          </a:p>
        </p:txBody>
      </p:sp>
    </p:spTree>
    <p:extLst>
      <p:ext uri="{BB962C8B-B14F-4D97-AF65-F5344CB8AC3E}">
        <p14:creationId xmlns:p14="http://schemas.microsoft.com/office/powerpoint/2010/main" val="3637642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基于</a:t>
            </a:r>
            <a:r>
              <a:rPr lang="en-US" altLang="zh-CN" dirty="0" err="1">
                <a:effectLst/>
                <a:latin typeface="Arial" panose="020B0604020202020204" pitchFamily="34" charset="0"/>
              </a:rPr>
              <a:t>lsm</a:t>
            </a:r>
            <a:r>
              <a:rPr lang="zh-CN" altLang="en-US" dirty="0">
                <a:effectLst/>
                <a:latin typeface="Arial" panose="020B0604020202020204" pitchFamily="34" charset="0"/>
              </a:rPr>
              <a:t>树的</a:t>
            </a:r>
            <a:r>
              <a:rPr lang="en-US" altLang="zh-CN" dirty="0">
                <a:effectLst/>
                <a:latin typeface="Arial" panose="020B0604020202020204" pitchFamily="34" charset="0"/>
              </a:rPr>
              <a:t>KV</a:t>
            </a:r>
            <a:r>
              <a:rPr lang="zh-CN" altLang="en-US" dirty="0">
                <a:effectLst/>
                <a:latin typeface="Arial" panose="020B0604020202020204" pitchFamily="34" charset="0"/>
              </a:rPr>
              <a:t>存储实现目前保存在一个</a:t>
            </a:r>
            <a:r>
              <a:rPr lang="en-US" altLang="zh-CN" dirty="0">
                <a:effectLst/>
                <a:latin typeface="Arial" panose="020B0604020202020204" pitchFamily="34" charset="0"/>
              </a:rPr>
              <a:t>SSD</a:t>
            </a:r>
            <a:r>
              <a:rPr lang="zh-CN" altLang="en-US" dirty="0">
                <a:effectLst/>
                <a:latin typeface="Arial" panose="020B0604020202020204" pitchFamily="34" charset="0"/>
              </a:rPr>
              <a:t>中。但是，由于元数据的大小相对较小，因此也可以在几个</a:t>
            </a:r>
            <a:r>
              <a:rPr lang="en-US" altLang="zh-CN" dirty="0">
                <a:effectLst/>
                <a:latin typeface="Arial" panose="020B0604020202020204" pitchFamily="34" charset="0"/>
              </a:rPr>
              <a:t>IMR</a:t>
            </a:r>
            <a:r>
              <a:rPr lang="zh-CN" altLang="en-US" dirty="0">
                <a:effectLst/>
                <a:latin typeface="Arial" panose="020B0604020202020204" pitchFamily="34" charset="0"/>
              </a:rPr>
              <a:t>轨道中管理这些元数据，而对性能的影响很小。由于页面长度有限，我们主要展示从</a:t>
            </a:r>
            <a:r>
              <a:rPr lang="en-US" altLang="zh-CN" dirty="0" err="1">
                <a:effectLst/>
                <a:latin typeface="Arial" panose="020B0604020202020204" pitchFamily="34" charset="0"/>
              </a:rPr>
              <a:t>RocksDB</a:t>
            </a:r>
            <a:r>
              <a:rPr lang="zh-CN" altLang="en-US" dirty="0">
                <a:effectLst/>
                <a:latin typeface="Arial" panose="020B0604020202020204" pitchFamily="34" charset="0"/>
              </a:rPr>
              <a:t>收集的评估结果。另外，我们采用默认设置例如，</a:t>
            </a:r>
            <a:r>
              <a:rPr lang="en-US" altLang="zh-CN" dirty="0" err="1">
                <a:effectLst/>
                <a:latin typeface="Arial" panose="020B0604020202020204" pitchFamily="34" charset="0"/>
              </a:rPr>
              <a:t>SSTable</a:t>
            </a:r>
            <a:r>
              <a:rPr lang="zh-CN" altLang="en-US" dirty="0">
                <a:effectLst/>
                <a:latin typeface="Arial" panose="020B0604020202020204" pitchFamily="34" charset="0"/>
              </a:rPr>
              <a:t>的大小是</a:t>
            </a:r>
            <a:r>
              <a:rPr lang="en-US" altLang="zh-CN" dirty="0">
                <a:effectLst/>
                <a:latin typeface="Arial" panose="020B0604020202020204" pitchFamily="34" charset="0"/>
              </a:rPr>
              <a:t>64mb</a:t>
            </a:r>
            <a:r>
              <a:rPr lang="zh-CN" altLang="en-US" dirty="0">
                <a:effectLst/>
                <a:latin typeface="Arial" panose="020B0604020202020204" pitchFamily="34" charset="0"/>
              </a:rPr>
              <a:t>，</a:t>
            </a:r>
            <a:r>
              <a:rPr lang="en-US" altLang="zh-CN" dirty="0">
                <a:effectLst/>
                <a:latin typeface="Arial" panose="020B0604020202020204" pitchFamily="34" charset="0"/>
              </a:rPr>
              <a:t>level 1</a:t>
            </a:r>
            <a:r>
              <a:rPr lang="zh-CN" altLang="en-US" dirty="0">
                <a:effectLst/>
                <a:latin typeface="Arial" panose="020B0604020202020204" pitchFamily="34" charset="0"/>
              </a:rPr>
              <a:t>的大小限制是</a:t>
            </a:r>
            <a:r>
              <a:rPr lang="en-US" altLang="zh-CN" dirty="0">
                <a:effectLst/>
                <a:latin typeface="Arial" panose="020B0604020202020204" pitchFamily="34" charset="0"/>
              </a:rPr>
              <a:t>256MB)</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EA9C1E4C-7BE7-4E56-A6B5-6E0892DFD2F4}" type="slidenum">
              <a:rPr lang="zh-CN" altLang="en-US" smtClean="0"/>
              <a:t>9</a:t>
            </a:fld>
            <a:endParaRPr lang="zh-CN" altLang="en-US"/>
          </a:p>
        </p:txBody>
      </p:sp>
    </p:spTree>
    <p:extLst>
      <p:ext uri="{BB962C8B-B14F-4D97-AF65-F5344CB8AC3E}">
        <p14:creationId xmlns:p14="http://schemas.microsoft.com/office/powerpoint/2010/main" val="2273945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9BDE3C-0673-4F1A-8823-4070A4135BB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8A4131C-B187-4D67-93D2-167469734C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0353142-BBE0-43D9-99CE-5E8B7055ED1E}"/>
              </a:ext>
            </a:extLst>
          </p:cNvPr>
          <p:cNvSpPr>
            <a:spLocks noGrp="1"/>
          </p:cNvSpPr>
          <p:nvPr>
            <p:ph type="dt" sz="half" idx="10"/>
          </p:nvPr>
        </p:nvSpPr>
        <p:spPr/>
        <p:txBody>
          <a:bodyPr/>
          <a:lstStyle/>
          <a:p>
            <a:fld id="{0D5D70BD-BEAB-44D6-B2D7-6A015948EA4D}" type="datetimeFigureOut">
              <a:rPr lang="zh-CN" altLang="en-US" smtClean="0"/>
              <a:t>2021/12/16</a:t>
            </a:fld>
            <a:endParaRPr lang="zh-CN" altLang="en-US"/>
          </a:p>
        </p:txBody>
      </p:sp>
      <p:sp>
        <p:nvSpPr>
          <p:cNvPr id="5" name="页脚占位符 4">
            <a:extLst>
              <a:ext uri="{FF2B5EF4-FFF2-40B4-BE49-F238E27FC236}">
                <a16:creationId xmlns:a16="http://schemas.microsoft.com/office/drawing/2014/main" id="{C563C3A4-53B4-462A-9BA9-2BCFC9BE47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A346A7-D376-4CD7-A7D9-D305F812ADA2}"/>
              </a:ext>
            </a:extLst>
          </p:cNvPr>
          <p:cNvSpPr>
            <a:spLocks noGrp="1"/>
          </p:cNvSpPr>
          <p:nvPr>
            <p:ph type="sldNum" sz="quarter" idx="12"/>
          </p:nvPr>
        </p:nvSpPr>
        <p:spPr/>
        <p:txBody>
          <a:bodyPr/>
          <a:lstStyle/>
          <a:p>
            <a:fld id="{AC6D396C-B625-4132-BC25-73A2C84979B1}" type="slidenum">
              <a:rPr lang="zh-CN" altLang="en-US" smtClean="0"/>
              <a:t>‹#›</a:t>
            </a:fld>
            <a:endParaRPr lang="zh-CN" altLang="en-US"/>
          </a:p>
        </p:txBody>
      </p:sp>
    </p:spTree>
    <p:extLst>
      <p:ext uri="{BB962C8B-B14F-4D97-AF65-F5344CB8AC3E}">
        <p14:creationId xmlns:p14="http://schemas.microsoft.com/office/powerpoint/2010/main" val="423142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396126-3EFA-43FC-AFE6-76E67239C4A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D22CDFE-0FEB-437F-801D-AC991738D4C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E18DA00-A534-4583-B710-58747F25F722}"/>
              </a:ext>
            </a:extLst>
          </p:cNvPr>
          <p:cNvSpPr>
            <a:spLocks noGrp="1"/>
          </p:cNvSpPr>
          <p:nvPr>
            <p:ph type="dt" sz="half" idx="10"/>
          </p:nvPr>
        </p:nvSpPr>
        <p:spPr/>
        <p:txBody>
          <a:bodyPr/>
          <a:lstStyle/>
          <a:p>
            <a:fld id="{0D5D70BD-BEAB-44D6-B2D7-6A015948EA4D}" type="datetimeFigureOut">
              <a:rPr lang="zh-CN" altLang="en-US" smtClean="0"/>
              <a:t>2021/12/16</a:t>
            </a:fld>
            <a:endParaRPr lang="zh-CN" altLang="en-US"/>
          </a:p>
        </p:txBody>
      </p:sp>
      <p:sp>
        <p:nvSpPr>
          <p:cNvPr id="5" name="页脚占位符 4">
            <a:extLst>
              <a:ext uri="{FF2B5EF4-FFF2-40B4-BE49-F238E27FC236}">
                <a16:creationId xmlns:a16="http://schemas.microsoft.com/office/drawing/2014/main" id="{13C41303-2FCA-4EBE-B93A-BEE99F32F2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49D2D6-04DF-4AA7-BBFE-E8ACE52738BE}"/>
              </a:ext>
            </a:extLst>
          </p:cNvPr>
          <p:cNvSpPr>
            <a:spLocks noGrp="1"/>
          </p:cNvSpPr>
          <p:nvPr>
            <p:ph type="sldNum" sz="quarter" idx="12"/>
          </p:nvPr>
        </p:nvSpPr>
        <p:spPr/>
        <p:txBody>
          <a:bodyPr/>
          <a:lstStyle/>
          <a:p>
            <a:fld id="{AC6D396C-B625-4132-BC25-73A2C84979B1}" type="slidenum">
              <a:rPr lang="zh-CN" altLang="en-US" smtClean="0"/>
              <a:t>‹#›</a:t>
            </a:fld>
            <a:endParaRPr lang="zh-CN" altLang="en-US"/>
          </a:p>
        </p:txBody>
      </p:sp>
    </p:spTree>
    <p:extLst>
      <p:ext uri="{BB962C8B-B14F-4D97-AF65-F5344CB8AC3E}">
        <p14:creationId xmlns:p14="http://schemas.microsoft.com/office/powerpoint/2010/main" val="3309407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99C09A1-C912-47DA-8B63-DEDA2342724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71E3F04-4C60-4B0C-83E3-488D2912141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6C52B81-503E-4B66-A4E1-DA2E0AF53762}"/>
              </a:ext>
            </a:extLst>
          </p:cNvPr>
          <p:cNvSpPr>
            <a:spLocks noGrp="1"/>
          </p:cNvSpPr>
          <p:nvPr>
            <p:ph type="dt" sz="half" idx="10"/>
          </p:nvPr>
        </p:nvSpPr>
        <p:spPr/>
        <p:txBody>
          <a:bodyPr/>
          <a:lstStyle/>
          <a:p>
            <a:fld id="{0D5D70BD-BEAB-44D6-B2D7-6A015948EA4D}" type="datetimeFigureOut">
              <a:rPr lang="zh-CN" altLang="en-US" smtClean="0"/>
              <a:t>2021/12/16</a:t>
            </a:fld>
            <a:endParaRPr lang="zh-CN" altLang="en-US"/>
          </a:p>
        </p:txBody>
      </p:sp>
      <p:sp>
        <p:nvSpPr>
          <p:cNvPr id="5" name="页脚占位符 4">
            <a:extLst>
              <a:ext uri="{FF2B5EF4-FFF2-40B4-BE49-F238E27FC236}">
                <a16:creationId xmlns:a16="http://schemas.microsoft.com/office/drawing/2014/main" id="{6616AA68-FC60-4435-BDD6-77F3F59E1A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B107E7-FEF0-4B67-AAFB-75B623BC09D1}"/>
              </a:ext>
            </a:extLst>
          </p:cNvPr>
          <p:cNvSpPr>
            <a:spLocks noGrp="1"/>
          </p:cNvSpPr>
          <p:nvPr>
            <p:ph type="sldNum" sz="quarter" idx="12"/>
          </p:nvPr>
        </p:nvSpPr>
        <p:spPr/>
        <p:txBody>
          <a:bodyPr/>
          <a:lstStyle/>
          <a:p>
            <a:fld id="{AC6D396C-B625-4132-BC25-73A2C84979B1}" type="slidenum">
              <a:rPr lang="zh-CN" altLang="en-US" smtClean="0"/>
              <a:t>‹#›</a:t>
            </a:fld>
            <a:endParaRPr lang="zh-CN" altLang="en-US"/>
          </a:p>
        </p:txBody>
      </p:sp>
    </p:spTree>
    <p:extLst>
      <p:ext uri="{BB962C8B-B14F-4D97-AF65-F5344CB8AC3E}">
        <p14:creationId xmlns:p14="http://schemas.microsoft.com/office/powerpoint/2010/main" val="16243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4159B5-8BDC-400C-90FE-15C24C13B47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E56AE9-C625-4B75-AD3E-23372DD3B5A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305ED2E-DC32-4C8E-8530-19696EDE4CA7}"/>
              </a:ext>
            </a:extLst>
          </p:cNvPr>
          <p:cNvSpPr>
            <a:spLocks noGrp="1"/>
          </p:cNvSpPr>
          <p:nvPr>
            <p:ph type="dt" sz="half" idx="10"/>
          </p:nvPr>
        </p:nvSpPr>
        <p:spPr/>
        <p:txBody>
          <a:bodyPr/>
          <a:lstStyle/>
          <a:p>
            <a:fld id="{0D5D70BD-BEAB-44D6-B2D7-6A015948EA4D}" type="datetimeFigureOut">
              <a:rPr lang="zh-CN" altLang="en-US" smtClean="0"/>
              <a:t>2021/12/16</a:t>
            </a:fld>
            <a:endParaRPr lang="zh-CN" altLang="en-US"/>
          </a:p>
        </p:txBody>
      </p:sp>
      <p:sp>
        <p:nvSpPr>
          <p:cNvPr id="5" name="页脚占位符 4">
            <a:extLst>
              <a:ext uri="{FF2B5EF4-FFF2-40B4-BE49-F238E27FC236}">
                <a16:creationId xmlns:a16="http://schemas.microsoft.com/office/drawing/2014/main" id="{442A9F90-198F-4FA4-8A3B-A263331308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AA1FE6-A69B-4DDF-839E-5B19A9F594B9}"/>
              </a:ext>
            </a:extLst>
          </p:cNvPr>
          <p:cNvSpPr>
            <a:spLocks noGrp="1"/>
          </p:cNvSpPr>
          <p:nvPr>
            <p:ph type="sldNum" sz="quarter" idx="12"/>
          </p:nvPr>
        </p:nvSpPr>
        <p:spPr/>
        <p:txBody>
          <a:bodyPr/>
          <a:lstStyle/>
          <a:p>
            <a:fld id="{AC6D396C-B625-4132-BC25-73A2C84979B1}" type="slidenum">
              <a:rPr lang="zh-CN" altLang="en-US" smtClean="0"/>
              <a:t>‹#›</a:t>
            </a:fld>
            <a:endParaRPr lang="zh-CN" altLang="en-US"/>
          </a:p>
        </p:txBody>
      </p:sp>
    </p:spTree>
    <p:extLst>
      <p:ext uri="{BB962C8B-B14F-4D97-AF65-F5344CB8AC3E}">
        <p14:creationId xmlns:p14="http://schemas.microsoft.com/office/powerpoint/2010/main" val="588895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D6F747-D657-4B2A-A154-90B0DA2E53C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7216DDA-83E0-447D-AE04-314EEF1BBE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ED6EDE5-8EED-44F8-9243-EFFE96C05C09}"/>
              </a:ext>
            </a:extLst>
          </p:cNvPr>
          <p:cNvSpPr>
            <a:spLocks noGrp="1"/>
          </p:cNvSpPr>
          <p:nvPr>
            <p:ph type="dt" sz="half" idx="10"/>
          </p:nvPr>
        </p:nvSpPr>
        <p:spPr/>
        <p:txBody>
          <a:bodyPr/>
          <a:lstStyle/>
          <a:p>
            <a:fld id="{0D5D70BD-BEAB-44D6-B2D7-6A015948EA4D}" type="datetimeFigureOut">
              <a:rPr lang="zh-CN" altLang="en-US" smtClean="0"/>
              <a:t>2021/12/16</a:t>
            </a:fld>
            <a:endParaRPr lang="zh-CN" altLang="en-US"/>
          </a:p>
        </p:txBody>
      </p:sp>
      <p:sp>
        <p:nvSpPr>
          <p:cNvPr id="5" name="页脚占位符 4">
            <a:extLst>
              <a:ext uri="{FF2B5EF4-FFF2-40B4-BE49-F238E27FC236}">
                <a16:creationId xmlns:a16="http://schemas.microsoft.com/office/drawing/2014/main" id="{BF4E53E0-D1AD-4630-AADC-0830472B3E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D51683-D7C8-4421-B508-CC32E77821BF}"/>
              </a:ext>
            </a:extLst>
          </p:cNvPr>
          <p:cNvSpPr>
            <a:spLocks noGrp="1"/>
          </p:cNvSpPr>
          <p:nvPr>
            <p:ph type="sldNum" sz="quarter" idx="12"/>
          </p:nvPr>
        </p:nvSpPr>
        <p:spPr/>
        <p:txBody>
          <a:bodyPr/>
          <a:lstStyle/>
          <a:p>
            <a:fld id="{AC6D396C-B625-4132-BC25-73A2C84979B1}" type="slidenum">
              <a:rPr lang="zh-CN" altLang="en-US" smtClean="0"/>
              <a:t>‹#›</a:t>
            </a:fld>
            <a:endParaRPr lang="zh-CN" altLang="en-US"/>
          </a:p>
        </p:txBody>
      </p:sp>
    </p:spTree>
    <p:extLst>
      <p:ext uri="{BB962C8B-B14F-4D97-AF65-F5344CB8AC3E}">
        <p14:creationId xmlns:p14="http://schemas.microsoft.com/office/powerpoint/2010/main" val="2297400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1BA8CA-7AC4-42BD-97AD-8756EDB5523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AB90298-3BA5-41FE-82D0-C9FF3F61179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46F99FC-BC86-4D32-B4D2-363B47A53A3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9AA3D93-7286-4AA8-AFDD-DCBAFCCDCDA4}"/>
              </a:ext>
            </a:extLst>
          </p:cNvPr>
          <p:cNvSpPr>
            <a:spLocks noGrp="1"/>
          </p:cNvSpPr>
          <p:nvPr>
            <p:ph type="dt" sz="half" idx="10"/>
          </p:nvPr>
        </p:nvSpPr>
        <p:spPr/>
        <p:txBody>
          <a:bodyPr/>
          <a:lstStyle/>
          <a:p>
            <a:fld id="{0D5D70BD-BEAB-44D6-B2D7-6A015948EA4D}" type="datetimeFigureOut">
              <a:rPr lang="zh-CN" altLang="en-US" smtClean="0"/>
              <a:t>2021/12/16</a:t>
            </a:fld>
            <a:endParaRPr lang="zh-CN" altLang="en-US"/>
          </a:p>
        </p:txBody>
      </p:sp>
      <p:sp>
        <p:nvSpPr>
          <p:cNvPr id="6" name="页脚占位符 5">
            <a:extLst>
              <a:ext uri="{FF2B5EF4-FFF2-40B4-BE49-F238E27FC236}">
                <a16:creationId xmlns:a16="http://schemas.microsoft.com/office/drawing/2014/main" id="{6C68DF52-8001-487E-9B74-DE7126A41F2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31964F-2C5B-4E62-B3B7-1F923DC8F4A1}"/>
              </a:ext>
            </a:extLst>
          </p:cNvPr>
          <p:cNvSpPr>
            <a:spLocks noGrp="1"/>
          </p:cNvSpPr>
          <p:nvPr>
            <p:ph type="sldNum" sz="quarter" idx="12"/>
          </p:nvPr>
        </p:nvSpPr>
        <p:spPr/>
        <p:txBody>
          <a:bodyPr/>
          <a:lstStyle/>
          <a:p>
            <a:fld id="{AC6D396C-B625-4132-BC25-73A2C84979B1}" type="slidenum">
              <a:rPr lang="zh-CN" altLang="en-US" smtClean="0"/>
              <a:t>‹#›</a:t>
            </a:fld>
            <a:endParaRPr lang="zh-CN" altLang="en-US"/>
          </a:p>
        </p:txBody>
      </p:sp>
    </p:spTree>
    <p:extLst>
      <p:ext uri="{BB962C8B-B14F-4D97-AF65-F5344CB8AC3E}">
        <p14:creationId xmlns:p14="http://schemas.microsoft.com/office/powerpoint/2010/main" val="3048769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5B8050-2561-40B9-9F79-7DF4261ADEC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CCB83B4-3DC6-4331-88E8-90E249287B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E7F7C092-FF6C-478C-BD14-264E31F5656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3228ECF-C61C-4708-88C1-E8CE406716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FD973E9-F559-43FE-A919-6534B97EF7A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C4F6EDE-FEB3-4881-A9B4-1A8F2F5EF4DA}"/>
              </a:ext>
            </a:extLst>
          </p:cNvPr>
          <p:cNvSpPr>
            <a:spLocks noGrp="1"/>
          </p:cNvSpPr>
          <p:nvPr>
            <p:ph type="dt" sz="half" idx="10"/>
          </p:nvPr>
        </p:nvSpPr>
        <p:spPr/>
        <p:txBody>
          <a:bodyPr/>
          <a:lstStyle/>
          <a:p>
            <a:fld id="{0D5D70BD-BEAB-44D6-B2D7-6A015948EA4D}" type="datetimeFigureOut">
              <a:rPr lang="zh-CN" altLang="en-US" smtClean="0"/>
              <a:t>2021/12/16</a:t>
            </a:fld>
            <a:endParaRPr lang="zh-CN" altLang="en-US"/>
          </a:p>
        </p:txBody>
      </p:sp>
      <p:sp>
        <p:nvSpPr>
          <p:cNvPr id="8" name="页脚占位符 7">
            <a:extLst>
              <a:ext uri="{FF2B5EF4-FFF2-40B4-BE49-F238E27FC236}">
                <a16:creationId xmlns:a16="http://schemas.microsoft.com/office/drawing/2014/main" id="{2212D158-265E-4811-9B2D-E4C68C252F3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4177197-4FF4-4E76-8275-81D750EB6D86}"/>
              </a:ext>
            </a:extLst>
          </p:cNvPr>
          <p:cNvSpPr>
            <a:spLocks noGrp="1"/>
          </p:cNvSpPr>
          <p:nvPr>
            <p:ph type="sldNum" sz="quarter" idx="12"/>
          </p:nvPr>
        </p:nvSpPr>
        <p:spPr/>
        <p:txBody>
          <a:bodyPr/>
          <a:lstStyle/>
          <a:p>
            <a:fld id="{AC6D396C-B625-4132-BC25-73A2C84979B1}" type="slidenum">
              <a:rPr lang="zh-CN" altLang="en-US" smtClean="0"/>
              <a:t>‹#›</a:t>
            </a:fld>
            <a:endParaRPr lang="zh-CN" altLang="en-US"/>
          </a:p>
        </p:txBody>
      </p:sp>
    </p:spTree>
    <p:extLst>
      <p:ext uri="{BB962C8B-B14F-4D97-AF65-F5344CB8AC3E}">
        <p14:creationId xmlns:p14="http://schemas.microsoft.com/office/powerpoint/2010/main" val="1193070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B8DCEB-B7F0-4643-BCFE-9D6B54D996E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404804C-31AC-478B-A94F-FA6D79D2ED28}"/>
              </a:ext>
            </a:extLst>
          </p:cNvPr>
          <p:cNvSpPr>
            <a:spLocks noGrp="1"/>
          </p:cNvSpPr>
          <p:nvPr>
            <p:ph type="dt" sz="half" idx="10"/>
          </p:nvPr>
        </p:nvSpPr>
        <p:spPr/>
        <p:txBody>
          <a:bodyPr/>
          <a:lstStyle/>
          <a:p>
            <a:fld id="{0D5D70BD-BEAB-44D6-B2D7-6A015948EA4D}" type="datetimeFigureOut">
              <a:rPr lang="zh-CN" altLang="en-US" smtClean="0"/>
              <a:t>2021/12/16</a:t>
            </a:fld>
            <a:endParaRPr lang="zh-CN" altLang="en-US"/>
          </a:p>
        </p:txBody>
      </p:sp>
      <p:sp>
        <p:nvSpPr>
          <p:cNvPr id="4" name="页脚占位符 3">
            <a:extLst>
              <a:ext uri="{FF2B5EF4-FFF2-40B4-BE49-F238E27FC236}">
                <a16:creationId xmlns:a16="http://schemas.microsoft.com/office/drawing/2014/main" id="{E71FAF8E-FDA1-463E-8D61-DD53B504399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40068DC-1570-4963-B008-A9CD50C5171B}"/>
              </a:ext>
            </a:extLst>
          </p:cNvPr>
          <p:cNvSpPr>
            <a:spLocks noGrp="1"/>
          </p:cNvSpPr>
          <p:nvPr>
            <p:ph type="sldNum" sz="quarter" idx="12"/>
          </p:nvPr>
        </p:nvSpPr>
        <p:spPr/>
        <p:txBody>
          <a:bodyPr/>
          <a:lstStyle/>
          <a:p>
            <a:fld id="{AC6D396C-B625-4132-BC25-73A2C84979B1}" type="slidenum">
              <a:rPr lang="zh-CN" altLang="en-US" smtClean="0"/>
              <a:t>‹#›</a:t>
            </a:fld>
            <a:endParaRPr lang="zh-CN" altLang="en-US"/>
          </a:p>
        </p:txBody>
      </p:sp>
    </p:spTree>
    <p:extLst>
      <p:ext uri="{BB962C8B-B14F-4D97-AF65-F5344CB8AC3E}">
        <p14:creationId xmlns:p14="http://schemas.microsoft.com/office/powerpoint/2010/main" val="2846467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308E7A1-358A-4DC4-8E84-0F2CA8786C55}"/>
              </a:ext>
            </a:extLst>
          </p:cNvPr>
          <p:cNvSpPr>
            <a:spLocks noGrp="1"/>
          </p:cNvSpPr>
          <p:nvPr>
            <p:ph type="dt" sz="half" idx="10"/>
          </p:nvPr>
        </p:nvSpPr>
        <p:spPr/>
        <p:txBody>
          <a:bodyPr/>
          <a:lstStyle/>
          <a:p>
            <a:fld id="{0D5D70BD-BEAB-44D6-B2D7-6A015948EA4D}" type="datetimeFigureOut">
              <a:rPr lang="zh-CN" altLang="en-US" smtClean="0"/>
              <a:t>2021/12/16</a:t>
            </a:fld>
            <a:endParaRPr lang="zh-CN" altLang="en-US"/>
          </a:p>
        </p:txBody>
      </p:sp>
      <p:sp>
        <p:nvSpPr>
          <p:cNvPr id="3" name="页脚占位符 2">
            <a:extLst>
              <a:ext uri="{FF2B5EF4-FFF2-40B4-BE49-F238E27FC236}">
                <a16:creationId xmlns:a16="http://schemas.microsoft.com/office/drawing/2014/main" id="{5D8F3B14-4AA0-41B5-ADD8-0FC55F7EAF2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BF6953F-F970-4342-BA27-CFFE8007D3FB}"/>
              </a:ext>
            </a:extLst>
          </p:cNvPr>
          <p:cNvSpPr>
            <a:spLocks noGrp="1"/>
          </p:cNvSpPr>
          <p:nvPr>
            <p:ph type="sldNum" sz="quarter" idx="12"/>
          </p:nvPr>
        </p:nvSpPr>
        <p:spPr/>
        <p:txBody>
          <a:bodyPr/>
          <a:lstStyle/>
          <a:p>
            <a:fld id="{AC6D396C-B625-4132-BC25-73A2C84979B1}" type="slidenum">
              <a:rPr lang="zh-CN" altLang="en-US" smtClean="0"/>
              <a:t>‹#›</a:t>
            </a:fld>
            <a:endParaRPr lang="zh-CN" altLang="en-US"/>
          </a:p>
        </p:txBody>
      </p:sp>
    </p:spTree>
    <p:extLst>
      <p:ext uri="{BB962C8B-B14F-4D97-AF65-F5344CB8AC3E}">
        <p14:creationId xmlns:p14="http://schemas.microsoft.com/office/powerpoint/2010/main" val="1525520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7A1D-B36B-44C1-906B-BE8F8787594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704E3E2-B68C-4081-B9F0-1B5C58820B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DAE1470-FD8C-4556-B69B-26CBF28974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25CC6DF-B1E1-4E17-A57D-5995D832CA14}"/>
              </a:ext>
            </a:extLst>
          </p:cNvPr>
          <p:cNvSpPr>
            <a:spLocks noGrp="1"/>
          </p:cNvSpPr>
          <p:nvPr>
            <p:ph type="dt" sz="half" idx="10"/>
          </p:nvPr>
        </p:nvSpPr>
        <p:spPr/>
        <p:txBody>
          <a:bodyPr/>
          <a:lstStyle/>
          <a:p>
            <a:fld id="{0D5D70BD-BEAB-44D6-B2D7-6A015948EA4D}" type="datetimeFigureOut">
              <a:rPr lang="zh-CN" altLang="en-US" smtClean="0"/>
              <a:t>2021/12/16</a:t>
            </a:fld>
            <a:endParaRPr lang="zh-CN" altLang="en-US"/>
          </a:p>
        </p:txBody>
      </p:sp>
      <p:sp>
        <p:nvSpPr>
          <p:cNvPr id="6" name="页脚占位符 5">
            <a:extLst>
              <a:ext uri="{FF2B5EF4-FFF2-40B4-BE49-F238E27FC236}">
                <a16:creationId xmlns:a16="http://schemas.microsoft.com/office/drawing/2014/main" id="{BF7C741A-A4C2-4811-ADF6-620EBA6E7D2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2C19CF-DE23-4A67-BBAD-84D39B1784CD}"/>
              </a:ext>
            </a:extLst>
          </p:cNvPr>
          <p:cNvSpPr>
            <a:spLocks noGrp="1"/>
          </p:cNvSpPr>
          <p:nvPr>
            <p:ph type="sldNum" sz="quarter" idx="12"/>
          </p:nvPr>
        </p:nvSpPr>
        <p:spPr/>
        <p:txBody>
          <a:bodyPr/>
          <a:lstStyle/>
          <a:p>
            <a:fld id="{AC6D396C-B625-4132-BC25-73A2C84979B1}" type="slidenum">
              <a:rPr lang="zh-CN" altLang="en-US" smtClean="0"/>
              <a:t>‹#›</a:t>
            </a:fld>
            <a:endParaRPr lang="zh-CN" altLang="en-US"/>
          </a:p>
        </p:txBody>
      </p:sp>
    </p:spTree>
    <p:extLst>
      <p:ext uri="{BB962C8B-B14F-4D97-AF65-F5344CB8AC3E}">
        <p14:creationId xmlns:p14="http://schemas.microsoft.com/office/powerpoint/2010/main" val="4264518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23226-E32F-4693-AEA9-63978CBE4B2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D06E32A-675E-4B61-80C3-3F4F829C3E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08C3E5B-DA3C-4A3D-B402-6624C01F95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5D12383-A91C-4D78-9FF9-28A945ABBA6C}"/>
              </a:ext>
            </a:extLst>
          </p:cNvPr>
          <p:cNvSpPr>
            <a:spLocks noGrp="1"/>
          </p:cNvSpPr>
          <p:nvPr>
            <p:ph type="dt" sz="half" idx="10"/>
          </p:nvPr>
        </p:nvSpPr>
        <p:spPr/>
        <p:txBody>
          <a:bodyPr/>
          <a:lstStyle/>
          <a:p>
            <a:fld id="{0D5D70BD-BEAB-44D6-B2D7-6A015948EA4D}" type="datetimeFigureOut">
              <a:rPr lang="zh-CN" altLang="en-US" smtClean="0"/>
              <a:t>2021/12/16</a:t>
            </a:fld>
            <a:endParaRPr lang="zh-CN" altLang="en-US"/>
          </a:p>
        </p:txBody>
      </p:sp>
      <p:sp>
        <p:nvSpPr>
          <p:cNvPr id="6" name="页脚占位符 5">
            <a:extLst>
              <a:ext uri="{FF2B5EF4-FFF2-40B4-BE49-F238E27FC236}">
                <a16:creationId xmlns:a16="http://schemas.microsoft.com/office/drawing/2014/main" id="{0A3F3411-4009-4C99-917C-39C83F065AB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7B4133-8636-4923-B989-54083E07562F}"/>
              </a:ext>
            </a:extLst>
          </p:cNvPr>
          <p:cNvSpPr>
            <a:spLocks noGrp="1"/>
          </p:cNvSpPr>
          <p:nvPr>
            <p:ph type="sldNum" sz="quarter" idx="12"/>
          </p:nvPr>
        </p:nvSpPr>
        <p:spPr/>
        <p:txBody>
          <a:bodyPr/>
          <a:lstStyle/>
          <a:p>
            <a:fld id="{AC6D396C-B625-4132-BC25-73A2C84979B1}" type="slidenum">
              <a:rPr lang="zh-CN" altLang="en-US" smtClean="0"/>
              <a:t>‹#›</a:t>
            </a:fld>
            <a:endParaRPr lang="zh-CN" altLang="en-US"/>
          </a:p>
        </p:txBody>
      </p:sp>
    </p:spTree>
    <p:extLst>
      <p:ext uri="{BB962C8B-B14F-4D97-AF65-F5344CB8AC3E}">
        <p14:creationId xmlns:p14="http://schemas.microsoft.com/office/powerpoint/2010/main" val="2272348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CF9EAC3-B18E-4324-B99B-10297D66E7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D5D641A-564C-4F58-A48B-190784988B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C049E09-5182-4A50-AE4C-676AD9E471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D70BD-BEAB-44D6-B2D7-6A015948EA4D}" type="datetimeFigureOut">
              <a:rPr lang="zh-CN" altLang="en-US" smtClean="0"/>
              <a:t>2021/12/16</a:t>
            </a:fld>
            <a:endParaRPr lang="zh-CN" altLang="en-US"/>
          </a:p>
        </p:txBody>
      </p:sp>
      <p:sp>
        <p:nvSpPr>
          <p:cNvPr id="5" name="页脚占位符 4">
            <a:extLst>
              <a:ext uri="{FF2B5EF4-FFF2-40B4-BE49-F238E27FC236}">
                <a16:creationId xmlns:a16="http://schemas.microsoft.com/office/drawing/2014/main" id="{C03BE323-014C-4E58-ABAF-FAD734C856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53D6085-81EF-4F06-962C-9DF6E52903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6D396C-B625-4132-BC25-73A2C84979B1}" type="slidenum">
              <a:rPr lang="zh-CN" altLang="en-US" smtClean="0"/>
              <a:t>‹#›</a:t>
            </a:fld>
            <a:endParaRPr lang="zh-CN" altLang="en-US"/>
          </a:p>
        </p:txBody>
      </p:sp>
    </p:spTree>
    <p:extLst>
      <p:ext uri="{BB962C8B-B14F-4D97-AF65-F5344CB8AC3E}">
        <p14:creationId xmlns:p14="http://schemas.microsoft.com/office/powerpoint/2010/main" val="2566769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09619-C8EE-4103-B9BE-46D23EE5CBDB}"/>
              </a:ext>
            </a:extLst>
          </p:cNvPr>
          <p:cNvSpPr>
            <a:spLocks noGrp="1"/>
          </p:cNvSpPr>
          <p:nvPr>
            <p:ph type="ctrTitle"/>
          </p:nvPr>
        </p:nvSpPr>
        <p:spPr>
          <a:xfrm>
            <a:off x="0" y="552176"/>
            <a:ext cx="12192000" cy="2387600"/>
          </a:xfrm>
        </p:spPr>
        <p:txBody>
          <a:bodyPr>
            <a:normAutofit/>
          </a:bodyPr>
          <a:lstStyle/>
          <a:p>
            <a:r>
              <a:rPr lang="en-US" altLang="zh-CN" sz="3200" dirty="0"/>
              <a:t>KVIMR: Key-Value Store Aware Data Management </a:t>
            </a:r>
            <a:br>
              <a:rPr lang="en-US" altLang="zh-CN" sz="3200" dirty="0"/>
            </a:br>
            <a:r>
              <a:rPr lang="en-US" altLang="zh-CN" sz="3200" dirty="0"/>
              <a:t>Middleware for Interlaced Magnetic Recording </a:t>
            </a:r>
            <a:br>
              <a:rPr lang="en-US" altLang="zh-CN" sz="3200" dirty="0"/>
            </a:br>
            <a:r>
              <a:rPr lang="en-US" altLang="zh-CN" sz="3200" dirty="0"/>
              <a:t>Based Hard Disk Drive</a:t>
            </a:r>
            <a:endParaRPr lang="zh-CN" altLang="en-US" sz="3200" dirty="0"/>
          </a:p>
        </p:txBody>
      </p:sp>
      <p:sp>
        <p:nvSpPr>
          <p:cNvPr id="3" name="副标题 2">
            <a:extLst>
              <a:ext uri="{FF2B5EF4-FFF2-40B4-BE49-F238E27FC236}">
                <a16:creationId xmlns:a16="http://schemas.microsoft.com/office/drawing/2014/main" id="{D375D4A9-5EE6-4100-A5D1-5139C547DF95}"/>
              </a:ext>
            </a:extLst>
          </p:cNvPr>
          <p:cNvSpPr>
            <a:spLocks noGrp="1"/>
          </p:cNvSpPr>
          <p:nvPr>
            <p:ph type="subTitle" idx="1"/>
          </p:nvPr>
        </p:nvSpPr>
        <p:spPr>
          <a:xfrm>
            <a:off x="0" y="3429000"/>
            <a:ext cx="12192000" cy="1655762"/>
          </a:xfrm>
        </p:spPr>
        <p:txBody>
          <a:bodyPr/>
          <a:lstStyle/>
          <a:p>
            <a:r>
              <a:rPr lang="zh-CN" altLang="en-US" dirty="0"/>
              <a:t>基于</a:t>
            </a:r>
            <a:r>
              <a:rPr lang="en-US" altLang="zh-CN" dirty="0"/>
              <a:t>HDD</a:t>
            </a:r>
            <a:r>
              <a:rPr lang="zh-CN" altLang="en-US" dirty="0"/>
              <a:t>的交错磁记录的键值存储感知数据管理中间件</a:t>
            </a:r>
          </a:p>
        </p:txBody>
      </p:sp>
    </p:spTree>
    <p:extLst>
      <p:ext uri="{BB962C8B-B14F-4D97-AF65-F5344CB8AC3E}">
        <p14:creationId xmlns:p14="http://schemas.microsoft.com/office/powerpoint/2010/main" val="2801110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1C5E239-C19F-4EEA-B93A-2BD3FC388579}"/>
              </a:ext>
            </a:extLst>
          </p:cNvPr>
          <p:cNvSpPr/>
          <p:nvPr/>
        </p:nvSpPr>
        <p:spPr>
          <a:xfrm>
            <a:off x="695767" y="538456"/>
            <a:ext cx="1415772" cy="461665"/>
          </a:xfrm>
          <a:prstGeom prst="rect">
            <a:avLst/>
          </a:prstGeom>
        </p:spPr>
        <p:txBody>
          <a:bodyPr wrap="none">
            <a:spAutoFit/>
          </a:bodyPr>
          <a:lstStyle/>
          <a:p>
            <a:r>
              <a:rPr lang="zh-CN" altLang="en-US" sz="2400" dirty="0"/>
              <a:t>实验结果</a:t>
            </a:r>
          </a:p>
        </p:txBody>
      </p:sp>
      <p:pic>
        <p:nvPicPr>
          <p:cNvPr id="3" name="图片 2">
            <a:extLst>
              <a:ext uri="{FF2B5EF4-FFF2-40B4-BE49-F238E27FC236}">
                <a16:creationId xmlns:a16="http://schemas.microsoft.com/office/drawing/2014/main" id="{6A21100A-D4E8-4FA3-BC82-06DE272FDC66}"/>
              </a:ext>
            </a:extLst>
          </p:cNvPr>
          <p:cNvPicPr>
            <a:picLocks noChangeAspect="1"/>
          </p:cNvPicPr>
          <p:nvPr/>
        </p:nvPicPr>
        <p:blipFill>
          <a:blip r:embed="rId2"/>
          <a:stretch>
            <a:fillRect/>
          </a:stretch>
        </p:blipFill>
        <p:spPr>
          <a:xfrm>
            <a:off x="695767" y="1744219"/>
            <a:ext cx="10695826" cy="2972606"/>
          </a:xfrm>
          <a:prstGeom prst="rect">
            <a:avLst/>
          </a:prstGeom>
        </p:spPr>
      </p:pic>
    </p:spTree>
    <p:extLst>
      <p:ext uri="{BB962C8B-B14F-4D97-AF65-F5344CB8AC3E}">
        <p14:creationId xmlns:p14="http://schemas.microsoft.com/office/powerpoint/2010/main" val="135692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1C5E239-C19F-4EEA-B93A-2BD3FC388579}"/>
              </a:ext>
            </a:extLst>
          </p:cNvPr>
          <p:cNvSpPr/>
          <p:nvPr/>
        </p:nvSpPr>
        <p:spPr>
          <a:xfrm>
            <a:off x="695767" y="538456"/>
            <a:ext cx="1415772" cy="461665"/>
          </a:xfrm>
          <a:prstGeom prst="rect">
            <a:avLst/>
          </a:prstGeom>
        </p:spPr>
        <p:txBody>
          <a:bodyPr wrap="none">
            <a:spAutoFit/>
          </a:bodyPr>
          <a:lstStyle/>
          <a:p>
            <a:r>
              <a:rPr lang="zh-CN" altLang="en-US" sz="2400" dirty="0"/>
              <a:t>实验结果</a:t>
            </a:r>
          </a:p>
        </p:txBody>
      </p:sp>
      <p:pic>
        <p:nvPicPr>
          <p:cNvPr id="4" name="图片 3">
            <a:extLst>
              <a:ext uri="{FF2B5EF4-FFF2-40B4-BE49-F238E27FC236}">
                <a16:creationId xmlns:a16="http://schemas.microsoft.com/office/drawing/2014/main" id="{E0C29B18-E689-4E56-A646-DD0B676AA4ED}"/>
              </a:ext>
            </a:extLst>
          </p:cNvPr>
          <p:cNvPicPr>
            <a:picLocks noChangeAspect="1"/>
          </p:cNvPicPr>
          <p:nvPr/>
        </p:nvPicPr>
        <p:blipFill>
          <a:blip r:embed="rId2"/>
          <a:stretch>
            <a:fillRect/>
          </a:stretch>
        </p:blipFill>
        <p:spPr>
          <a:xfrm>
            <a:off x="2012804" y="1000121"/>
            <a:ext cx="4564776" cy="5601185"/>
          </a:xfrm>
          <a:prstGeom prst="rect">
            <a:avLst/>
          </a:prstGeom>
        </p:spPr>
      </p:pic>
      <p:pic>
        <p:nvPicPr>
          <p:cNvPr id="5" name="图片 4">
            <a:extLst>
              <a:ext uri="{FF2B5EF4-FFF2-40B4-BE49-F238E27FC236}">
                <a16:creationId xmlns:a16="http://schemas.microsoft.com/office/drawing/2014/main" id="{4804BC59-746A-430D-A131-53FC63863E26}"/>
              </a:ext>
            </a:extLst>
          </p:cNvPr>
          <p:cNvPicPr>
            <a:picLocks noChangeAspect="1"/>
          </p:cNvPicPr>
          <p:nvPr/>
        </p:nvPicPr>
        <p:blipFill>
          <a:blip r:embed="rId3"/>
          <a:stretch>
            <a:fillRect/>
          </a:stretch>
        </p:blipFill>
        <p:spPr>
          <a:xfrm>
            <a:off x="7120552" y="1000121"/>
            <a:ext cx="4183743" cy="3833192"/>
          </a:xfrm>
          <a:prstGeom prst="rect">
            <a:avLst/>
          </a:prstGeom>
        </p:spPr>
      </p:pic>
      <p:pic>
        <p:nvPicPr>
          <p:cNvPr id="7" name="图片 6">
            <a:extLst>
              <a:ext uri="{FF2B5EF4-FFF2-40B4-BE49-F238E27FC236}">
                <a16:creationId xmlns:a16="http://schemas.microsoft.com/office/drawing/2014/main" id="{3C3C4E5A-7F3F-4C1C-ABC7-AD8B0CFBB4DD}"/>
              </a:ext>
            </a:extLst>
          </p:cNvPr>
          <p:cNvPicPr>
            <a:picLocks noChangeAspect="1"/>
          </p:cNvPicPr>
          <p:nvPr/>
        </p:nvPicPr>
        <p:blipFill>
          <a:blip r:embed="rId4"/>
          <a:stretch>
            <a:fillRect/>
          </a:stretch>
        </p:blipFill>
        <p:spPr>
          <a:xfrm>
            <a:off x="7257723" y="4833313"/>
            <a:ext cx="3909399" cy="1562235"/>
          </a:xfrm>
          <a:prstGeom prst="rect">
            <a:avLst/>
          </a:prstGeom>
        </p:spPr>
      </p:pic>
    </p:spTree>
    <p:extLst>
      <p:ext uri="{BB962C8B-B14F-4D97-AF65-F5344CB8AC3E}">
        <p14:creationId xmlns:p14="http://schemas.microsoft.com/office/powerpoint/2010/main" val="2259110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D88A01E-12B0-4A7F-9E9A-23675FACBF20}"/>
              </a:ext>
            </a:extLst>
          </p:cNvPr>
          <p:cNvSpPr/>
          <p:nvPr/>
        </p:nvSpPr>
        <p:spPr>
          <a:xfrm>
            <a:off x="3048000" y="2413338"/>
            <a:ext cx="6096000" cy="1200329"/>
          </a:xfrm>
          <a:prstGeom prst="rect">
            <a:avLst/>
          </a:prstGeom>
        </p:spPr>
        <p:txBody>
          <a:bodyPr>
            <a:spAutoFit/>
          </a:bodyPr>
          <a:lstStyle/>
          <a:p>
            <a:pPr algn="ctr"/>
            <a:r>
              <a:rPr lang="zh-CN" altLang="en-US" sz="7200" dirty="0"/>
              <a:t>感谢</a:t>
            </a:r>
          </a:p>
        </p:txBody>
      </p:sp>
    </p:spTree>
    <p:extLst>
      <p:ext uri="{BB962C8B-B14F-4D97-AF65-F5344CB8AC3E}">
        <p14:creationId xmlns:p14="http://schemas.microsoft.com/office/powerpoint/2010/main" val="1665324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laoyaoba.com/jwImg/third/2019/07/31/15645781241017.jpg">
            <a:extLst>
              <a:ext uri="{FF2B5EF4-FFF2-40B4-BE49-F238E27FC236}">
                <a16:creationId xmlns:a16="http://schemas.microsoft.com/office/drawing/2014/main" id="{F714E041-E665-4831-9A64-12B0DE7FEC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40800"/>
            <a:ext cx="6132660" cy="4776399"/>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4A234B61-DD47-4F35-BEF8-083A66EF5F4D}"/>
              </a:ext>
            </a:extLst>
          </p:cNvPr>
          <p:cNvSpPr txBox="1"/>
          <p:nvPr/>
        </p:nvSpPr>
        <p:spPr>
          <a:xfrm>
            <a:off x="2295331" y="690465"/>
            <a:ext cx="1584088" cy="369332"/>
          </a:xfrm>
          <a:prstGeom prst="rect">
            <a:avLst/>
          </a:prstGeom>
          <a:noFill/>
        </p:spPr>
        <p:txBody>
          <a:bodyPr wrap="none" rtlCol="0">
            <a:spAutoFit/>
          </a:bodyPr>
          <a:lstStyle/>
          <a:p>
            <a:r>
              <a:rPr lang="en-US" altLang="zh-CN" dirty="0"/>
              <a:t>CMR</a:t>
            </a:r>
            <a:r>
              <a:rPr lang="zh-CN" altLang="en-US" dirty="0"/>
              <a:t>硬盘磁道</a:t>
            </a:r>
          </a:p>
        </p:txBody>
      </p:sp>
      <p:sp>
        <p:nvSpPr>
          <p:cNvPr id="3" name="矩形 2">
            <a:extLst>
              <a:ext uri="{FF2B5EF4-FFF2-40B4-BE49-F238E27FC236}">
                <a16:creationId xmlns:a16="http://schemas.microsoft.com/office/drawing/2014/main" id="{09186025-AFCA-48A9-9549-345E6D8ED0F8}"/>
              </a:ext>
            </a:extLst>
          </p:cNvPr>
          <p:cNvSpPr/>
          <p:nvPr/>
        </p:nvSpPr>
        <p:spPr>
          <a:xfrm>
            <a:off x="7711254" y="690465"/>
            <a:ext cx="2021707" cy="369332"/>
          </a:xfrm>
          <a:prstGeom prst="rect">
            <a:avLst/>
          </a:prstGeom>
        </p:spPr>
        <p:txBody>
          <a:bodyPr wrap="none">
            <a:spAutoFit/>
          </a:bodyPr>
          <a:lstStyle/>
          <a:p>
            <a:r>
              <a:rPr lang="en-US" altLang="zh-CN" dirty="0"/>
              <a:t>SMR</a:t>
            </a:r>
            <a:r>
              <a:rPr lang="zh-CN" altLang="en-US" dirty="0"/>
              <a:t>叠瓦硬盘磁道</a:t>
            </a:r>
          </a:p>
        </p:txBody>
      </p:sp>
      <p:pic>
        <p:nvPicPr>
          <p:cNvPr id="4" name="图片 3">
            <a:extLst>
              <a:ext uri="{FF2B5EF4-FFF2-40B4-BE49-F238E27FC236}">
                <a16:creationId xmlns:a16="http://schemas.microsoft.com/office/drawing/2014/main" id="{547A5CDB-73BA-43BC-BB36-61C39653FC4D}"/>
              </a:ext>
            </a:extLst>
          </p:cNvPr>
          <p:cNvPicPr>
            <a:picLocks noChangeAspect="1"/>
          </p:cNvPicPr>
          <p:nvPr/>
        </p:nvPicPr>
        <p:blipFill>
          <a:blip r:embed="rId4"/>
          <a:stretch>
            <a:fillRect/>
          </a:stretch>
        </p:blipFill>
        <p:spPr>
          <a:xfrm>
            <a:off x="6016047" y="1410132"/>
            <a:ext cx="6027942" cy="3894157"/>
          </a:xfrm>
          <a:prstGeom prst="rect">
            <a:avLst/>
          </a:prstGeom>
        </p:spPr>
      </p:pic>
    </p:spTree>
    <p:extLst>
      <p:ext uri="{BB962C8B-B14F-4D97-AF65-F5344CB8AC3E}">
        <p14:creationId xmlns:p14="http://schemas.microsoft.com/office/powerpoint/2010/main" val="2254234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FE63CCA-0C97-4B62-9B8C-DFB258F780B1}"/>
              </a:ext>
            </a:extLst>
          </p:cNvPr>
          <p:cNvSpPr txBox="1"/>
          <p:nvPr/>
        </p:nvSpPr>
        <p:spPr>
          <a:xfrm>
            <a:off x="1390261" y="755780"/>
            <a:ext cx="7483139" cy="461665"/>
          </a:xfrm>
          <a:prstGeom prst="rect">
            <a:avLst/>
          </a:prstGeom>
          <a:noFill/>
        </p:spPr>
        <p:txBody>
          <a:bodyPr wrap="none" rtlCol="0">
            <a:spAutoFit/>
          </a:bodyPr>
          <a:lstStyle/>
          <a:p>
            <a:r>
              <a:rPr lang="zh-CN" altLang="en-US" sz="2400" dirty="0"/>
              <a:t>新型硬盘存储模式 </a:t>
            </a:r>
            <a:r>
              <a:rPr lang="en-US" altLang="zh-CN" sz="2400" dirty="0"/>
              <a:t>IMR(Interlaced Magnetic Recording)</a:t>
            </a:r>
            <a:endParaRPr lang="zh-CN" altLang="en-US" sz="2400" dirty="0"/>
          </a:p>
        </p:txBody>
      </p:sp>
      <p:pic>
        <p:nvPicPr>
          <p:cNvPr id="4" name="图片 3">
            <a:extLst>
              <a:ext uri="{FF2B5EF4-FFF2-40B4-BE49-F238E27FC236}">
                <a16:creationId xmlns:a16="http://schemas.microsoft.com/office/drawing/2014/main" id="{7E6A43E5-F363-4604-BC5C-71A688A015D5}"/>
              </a:ext>
            </a:extLst>
          </p:cNvPr>
          <p:cNvPicPr>
            <a:picLocks noChangeAspect="1"/>
          </p:cNvPicPr>
          <p:nvPr/>
        </p:nvPicPr>
        <p:blipFill>
          <a:blip r:embed="rId2"/>
          <a:stretch>
            <a:fillRect/>
          </a:stretch>
        </p:blipFill>
        <p:spPr>
          <a:xfrm>
            <a:off x="4423330" y="1317945"/>
            <a:ext cx="3345339" cy="3494321"/>
          </a:xfrm>
          <a:prstGeom prst="rect">
            <a:avLst/>
          </a:prstGeom>
        </p:spPr>
      </p:pic>
      <p:sp>
        <p:nvSpPr>
          <p:cNvPr id="5" name="文本框 4">
            <a:extLst>
              <a:ext uri="{FF2B5EF4-FFF2-40B4-BE49-F238E27FC236}">
                <a16:creationId xmlns:a16="http://schemas.microsoft.com/office/drawing/2014/main" id="{A7F1AB54-629A-422E-A175-C97F39963F3C}"/>
              </a:ext>
            </a:extLst>
          </p:cNvPr>
          <p:cNvSpPr txBox="1"/>
          <p:nvPr/>
        </p:nvSpPr>
        <p:spPr>
          <a:xfrm>
            <a:off x="1390261" y="5005099"/>
            <a:ext cx="10810973" cy="1200329"/>
          </a:xfrm>
          <a:prstGeom prst="rect">
            <a:avLst/>
          </a:prstGeom>
          <a:noFill/>
        </p:spPr>
        <p:txBody>
          <a:bodyPr wrap="none" rtlCol="0">
            <a:spAutoFit/>
          </a:bodyPr>
          <a:lstStyle/>
          <a:p>
            <a:r>
              <a:rPr lang="zh-CN" altLang="en-US" dirty="0"/>
              <a:t>磁道分为上下两层，相互交错，下层磁道被两个相邻的上层磁道部分覆盖，</a:t>
            </a:r>
            <a:endParaRPr lang="en-US" altLang="zh-CN" dirty="0"/>
          </a:p>
          <a:p>
            <a:r>
              <a:rPr lang="zh-CN" altLang="en-US" dirty="0"/>
              <a:t>下磁道未被覆盖部分就是读磁头宽度，</a:t>
            </a:r>
            <a:endParaRPr lang="en-US" altLang="zh-CN" dirty="0"/>
          </a:p>
          <a:p>
            <a:r>
              <a:rPr lang="zh-CN" altLang="en-US" dirty="0"/>
              <a:t>写上层磁道数据是使用较弱的激光或微波，不会引起重写问题，写下层磁道数据使用较强的激光或微波，</a:t>
            </a:r>
            <a:endParaRPr lang="en-US" altLang="zh-CN" dirty="0"/>
          </a:p>
          <a:p>
            <a:r>
              <a:rPr lang="zh-CN" altLang="en-US" dirty="0"/>
              <a:t>会引起相邻两下磁道的重写。</a:t>
            </a:r>
          </a:p>
        </p:txBody>
      </p:sp>
    </p:spTree>
    <p:extLst>
      <p:ext uri="{BB962C8B-B14F-4D97-AF65-F5344CB8AC3E}">
        <p14:creationId xmlns:p14="http://schemas.microsoft.com/office/powerpoint/2010/main" val="1541275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8F7E639-812E-4C3F-9A7B-0CE7CD4651FA}"/>
              </a:ext>
            </a:extLst>
          </p:cNvPr>
          <p:cNvPicPr>
            <a:picLocks noChangeAspect="1"/>
          </p:cNvPicPr>
          <p:nvPr/>
        </p:nvPicPr>
        <p:blipFill>
          <a:blip r:embed="rId2"/>
          <a:stretch>
            <a:fillRect/>
          </a:stretch>
        </p:blipFill>
        <p:spPr>
          <a:xfrm>
            <a:off x="3150615" y="1813420"/>
            <a:ext cx="5890770" cy="3231160"/>
          </a:xfrm>
          <a:prstGeom prst="rect">
            <a:avLst/>
          </a:prstGeom>
        </p:spPr>
      </p:pic>
    </p:spTree>
    <p:extLst>
      <p:ext uri="{BB962C8B-B14F-4D97-AF65-F5344CB8AC3E}">
        <p14:creationId xmlns:p14="http://schemas.microsoft.com/office/powerpoint/2010/main" val="3808692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4E751DC-9056-4445-9816-46D2B0F903D4}"/>
              </a:ext>
            </a:extLst>
          </p:cNvPr>
          <p:cNvPicPr>
            <a:picLocks noChangeAspect="1"/>
          </p:cNvPicPr>
          <p:nvPr/>
        </p:nvPicPr>
        <p:blipFill>
          <a:blip r:embed="rId3"/>
          <a:stretch>
            <a:fillRect/>
          </a:stretch>
        </p:blipFill>
        <p:spPr>
          <a:xfrm>
            <a:off x="2518100" y="417841"/>
            <a:ext cx="7155800" cy="3932261"/>
          </a:xfrm>
          <a:prstGeom prst="rect">
            <a:avLst/>
          </a:prstGeom>
        </p:spPr>
      </p:pic>
      <p:sp>
        <p:nvSpPr>
          <p:cNvPr id="5" name="文本框 4">
            <a:extLst>
              <a:ext uri="{FF2B5EF4-FFF2-40B4-BE49-F238E27FC236}">
                <a16:creationId xmlns:a16="http://schemas.microsoft.com/office/drawing/2014/main" id="{C7960FE7-C3B9-4C14-85E1-7FC0C1896347}"/>
              </a:ext>
            </a:extLst>
          </p:cNvPr>
          <p:cNvSpPr txBox="1"/>
          <p:nvPr/>
        </p:nvSpPr>
        <p:spPr>
          <a:xfrm>
            <a:off x="2351314" y="5365102"/>
            <a:ext cx="7157729" cy="369332"/>
          </a:xfrm>
          <a:prstGeom prst="rect">
            <a:avLst/>
          </a:prstGeom>
          <a:noFill/>
        </p:spPr>
        <p:txBody>
          <a:bodyPr wrap="none" rtlCol="0">
            <a:spAutoFit/>
          </a:bodyPr>
          <a:lstStyle/>
          <a:p>
            <a:r>
              <a:rPr lang="zh-CN" altLang="en-US" dirty="0"/>
              <a:t>由</a:t>
            </a:r>
            <a:r>
              <a:rPr lang="en-US" altLang="zh-CN" dirty="0"/>
              <a:t>Read/Write/Sync/Unlink</a:t>
            </a:r>
            <a:r>
              <a:rPr lang="zh-CN" altLang="en-US" dirty="0"/>
              <a:t>四个处理器、写缓冲区和</a:t>
            </a:r>
            <a:r>
              <a:rPr lang="en-US" altLang="zh-CN" dirty="0"/>
              <a:t>SST2M</a:t>
            </a:r>
            <a:r>
              <a:rPr lang="zh-CN" altLang="en-US" dirty="0"/>
              <a:t>映射表组成</a:t>
            </a:r>
          </a:p>
        </p:txBody>
      </p:sp>
    </p:spTree>
    <p:extLst>
      <p:ext uri="{BB962C8B-B14F-4D97-AF65-F5344CB8AC3E}">
        <p14:creationId xmlns:p14="http://schemas.microsoft.com/office/powerpoint/2010/main" val="121650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EC67397-AC43-4B15-8426-23B5948A8BD4}"/>
              </a:ext>
            </a:extLst>
          </p:cNvPr>
          <p:cNvSpPr/>
          <p:nvPr/>
        </p:nvSpPr>
        <p:spPr>
          <a:xfrm>
            <a:off x="963250" y="2813093"/>
            <a:ext cx="5703806" cy="1477328"/>
          </a:xfrm>
          <a:prstGeom prst="rect">
            <a:avLst/>
          </a:prstGeom>
        </p:spPr>
        <p:txBody>
          <a:bodyPr wrap="none">
            <a:spAutoFit/>
          </a:bodyPr>
          <a:lstStyle/>
          <a:p>
            <a:r>
              <a:rPr lang="zh-CN" altLang="en-US" dirty="0"/>
              <a:t>三阶段分配法：</a:t>
            </a:r>
            <a:endParaRPr lang="en-US" altLang="zh-CN" dirty="0"/>
          </a:p>
          <a:p>
            <a:pPr marL="342900" indent="-342900">
              <a:buAutoNum type="arabicPeriod"/>
            </a:pPr>
            <a:r>
              <a:rPr lang="zh-CN" altLang="en-US" dirty="0"/>
              <a:t>先写满底层磁道</a:t>
            </a:r>
            <a:r>
              <a:rPr lang="en-US" altLang="zh-CN" dirty="0"/>
              <a:t>(</a:t>
            </a:r>
            <a:r>
              <a:rPr lang="zh-CN" altLang="en-US" dirty="0"/>
              <a:t>使用</a:t>
            </a:r>
            <a:r>
              <a:rPr lang="en-US" altLang="zh-CN" dirty="0"/>
              <a:t>0~50%</a:t>
            </a:r>
            <a:r>
              <a:rPr lang="zh-CN" altLang="en-US" dirty="0"/>
              <a:t>的磁盘空间</a:t>
            </a:r>
            <a:r>
              <a:rPr lang="en-US" altLang="zh-CN" dirty="0"/>
              <a:t>)</a:t>
            </a:r>
          </a:p>
          <a:p>
            <a:pPr marL="342900" indent="-342900">
              <a:buAutoNum type="arabicPeriod"/>
            </a:pPr>
            <a:r>
              <a:rPr lang="zh-CN" altLang="en-US" dirty="0"/>
              <a:t>顶层磁道每隔一道写一道</a:t>
            </a:r>
            <a:r>
              <a:rPr lang="en-US" altLang="zh-CN" dirty="0"/>
              <a:t>(</a:t>
            </a:r>
            <a:r>
              <a:rPr lang="zh-CN" altLang="en-US" dirty="0"/>
              <a:t>使用</a:t>
            </a:r>
            <a:r>
              <a:rPr lang="en-US" altLang="zh-CN" dirty="0"/>
              <a:t>50%∼75%</a:t>
            </a:r>
            <a:r>
              <a:rPr lang="zh-CN" altLang="en-US" dirty="0"/>
              <a:t>的磁盘空间</a:t>
            </a:r>
            <a:r>
              <a:rPr lang="en-US" altLang="zh-CN" dirty="0"/>
              <a:t>)</a:t>
            </a:r>
          </a:p>
          <a:p>
            <a:pPr marL="342900" indent="-342900">
              <a:buAutoNum type="arabicPeriod"/>
            </a:pPr>
            <a:r>
              <a:rPr lang="zh-CN" altLang="en-US" dirty="0"/>
              <a:t>顶层磁道写入剩余磁道</a:t>
            </a:r>
            <a:r>
              <a:rPr lang="en-US" altLang="zh-CN" dirty="0"/>
              <a:t>(</a:t>
            </a:r>
            <a:r>
              <a:rPr lang="zh-CN" altLang="en-US" dirty="0"/>
              <a:t>使用</a:t>
            </a:r>
            <a:r>
              <a:rPr lang="en-US" altLang="zh-CN" dirty="0"/>
              <a:t>75%∼100%</a:t>
            </a:r>
            <a:r>
              <a:rPr lang="zh-CN" altLang="en-US" dirty="0"/>
              <a:t>的磁盘空间</a:t>
            </a:r>
            <a:r>
              <a:rPr lang="en-US" altLang="zh-CN" dirty="0"/>
              <a:t>)</a:t>
            </a:r>
          </a:p>
          <a:p>
            <a:pPr marL="342900" indent="-342900">
              <a:buAutoNum type="arabicPeriod"/>
            </a:pPr>
            <a:endParaRPr lang="zh-CN" altLang="en-US" dirty="0"/>
          </a:p>
        </p:txBody>
      </p:sp>
      <p:sp>
        <p:nvSpPr>
          <p:cNvPr id="6" name="文本框 5">
            <a:extLst>
              <a:ext uri="{FF2B5EF4-FFF2-40B4-BE49-F238E27FC236}">
                <a16:creationId xmlns:a16="http://schemas.microsoft.com/office/drawing/2014/main" id="{7F2C9690-80A3-43DC-B7CD-532952B669DB}"/>
              </a:ext>
            </a:extLst>
          </p:cNvPr>
          <p:cNvSpPr txBox="1"/>
          <p:nvPr/>
        </p:nvSpPr>
        <p:spPr>
          <a:xfrm>
            <a:off x="963250" y="1936189"/>
            <a:ext cx="3416320" cy="369332"/>
          </a:xfrm>
          <a:prstGeom prst="rect">
            <a:avLst/>
          </a:prstGeom>
          <a:noFill/>
        </p:spPr>
        <p:txBody>
          <a:bodyPr wrap="none" rtlCol="0">
            <a:spAutoFit/>
          </a:bodyPr>
          <a:lstStyle/>
          <a:p>
            <a:r>
              <a:rPr lang="zh-CN" altLang="en-US" dirty="0"/>
              <a:t>顺序分配法：顺序写入各个磁道</a:t>
            </a:r>
          </a:p>
        </p:txBody>
      </p:sp>
      <p:sp>
        <p:nvSpPr>
          <p:cNvPr id="9" name="文本框 8">
            <a:extLst>
              <a:ext uri="{FF2B5EF4-FFF2-40B4-BE49-F238E27FC236}">
                <a16:creationId xmlns:a16="http://schemas.microsoft.com/office/drawing/2014/main" id="{09159F5D-A2CD-48F9-AC7B-FD9BB1A292BD}"/>
              </a:ext>
            </a:extLst>
          </p:cNvPr>
          <p:cNvSpPr txBox="1"/>
          <p:nvPr/>
        </p:nvSpPr>
        <p:spPr>
          <a:xfrm>
            <a:off x="963250" y="1065350"/>
            <a:ext cx="2031325" cy="461665"/>
          </a:xfrm>
          <a:prstGeom prst="rect">
            <a:avLst/>
          </a:prstGeom>
          <a:noFill/>
        </p:spPr>
        <p:txBody>
          <a:bodyPr wrap="none" rtlCol="0">
            <a:spAutoFit/>
          </a:bodyPr>
          <a:lstStyle/>
          <a:p>
            <a:r>
              <a:rPr lang="zh-CN" altLang="en-US" sz="2400" dirty="0">
                <a:latin typeface="+mj-lt"/>
              </a:rPr>
              <a:t>传统磁道分配</a:t>
            </a:r>
          </a:p>
        </p:txBody>
      </p:sp>
    </p:spTree>
    <p:extLst>
      <p:ext uri="{BB962C8B-B14F-4D97-AF65-F5344CB8AC3E}">
        <p14:creationId xmlns:p14="http://schemas.microsoft.com/office/powerpoint/2010/main" val="1687956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F1E3EE1-5E06-4372-983F-C6C9799BB676}"/>
              </a:ext>
            </a:extLst>
          </p:cNvPr>
          <p:cNvSpPr txBox="1"/>
          <p:nvPr/>
        </p:nvSpPr>
        <p:spPr>
          <a:xfrm>
            <a:off x="615820" y="503854"/>
            <a:ext cx="2366353" cy="461665"/>
          </a:xfrm>
          <a:prstGeom prst="rect">
            <a:avLst/>
          </a:prstGeom>
          <a:noFill/>
        </p:spPr>
        <p:txBody>
          <a:bodyPr wrap="square" rtlCol="0">
            <a:spAutoFit/>
          </a:bodyPr>
          <a:lstStyle/>
          <a:p>
            <a:r>
              <a:rPr lang="en-US" altLang="zh-CN" sz="2400" dirty="0"/>
              <a:t>KVIMR</a:t>
            </a:r>
            <a:r>
              <a:rPr lang="zh-CN" altLang="en-US" sz="2400" dirty="0"/>
              <a:t>算法一：</a:t>
            </a:r>
          </a:p>
        </p:txBody>
      </p:sp>
      <p:sp>
        <p:nvSpPr>
          <p:cNvPr id="3" name="文本框 2">
            <a:extLst>
              <a:ext uri="{FF2B5EF4-FFF2-40B4-BE49-F238E27FC236}">
                <a16:creationId xmlns:a16="http://schemas.microsoft.com/office/drawing/2014/main" id="{CF1C56D4-9A49-4190-AB34-BDDD068D3C40}"/>
              </a:ext>
            </a:extLst>
          </p:cNvPr>
          <p:cNvSpPr txBox="1"/>
          <p:nvPr/>
        </p:nvSpPr>
        <p:spPr>
          <a:xfrm>
            <a:off x="867748" y="1101012"/>
            <a:ext cx="8993168" cy="646331"/>
          </a:xfrm>
          <a:prstGeom prst="rect">
            <a:avLst/>
          </a:prstGeom>
          <a:noFill/>
        </p:spPr>
        <p:txBody>
          <a:bodyPr wrap="square" rtlCol="0">
            <a:spAutoFit/>
          </a:bodyPr>
          <a:lstStyle/>
          <a:p>
            <a:pPr marL="342900" indent="-342900">
              <a:buAutoNum type="arabicPeriod"/>
            </a:pPr>
            <a:r>
              <a:rPr lang="zh-CN" altLang="en-US" dirty="0"/>
              <a:t>将</a:t>
            </a:r>
            <a:r>
              <a:rPr lang="en-US" altLang="zh-CN" dirty="0"/>
              <a:t>level</a:t>
            </a:r>
            <a:r>
              <a:rPr lang="zh-CN" altLang="en-US" dirty="0"/>
              <a:t>较大的</a:t>
            </a:r>
            <a:r>
              <a:rPr lang="en-US" altLang="zh-CN" dirty="0"/>
              <a:t>SST</a:t>
            </a:r>
            <a:r>
              <a:rPr lang="zh-CN" altLang="en-US" dirty="0"/>
              <a:t>写入到底层磁道，以最小化重写概率</a:t>
            </a:r>
            <a:endParaRPr lang="en-US" altLang="zh-CN" dirty="0"/>
          </a:p>
          <a:p>
            <a:pPr marL="342900" indent="-342900">
              <a:buAutoNum type="arabicPeriod"/>
            </a:pPr>
            <a:r>
              <a:rPr lang="zh-CN" altLang="en-US" dirty="0"/>
              <a:t>松弛</a:t>
            </a:r>
            <a:r>
              <a:rPr lang="en-US" altLang="zh-CN" dirty="0"/>
              <a:t>-</a:t>
            </a:r>
            <a:r>
              <a:rPr lang="zh-CN" altLang="en-US" dirty="0"/>
              <a:t>顺序轨道分配，尽可能的将轨道按顺序分配给</a:t>
            </a:r>
            <a:r>
              <a:rPr lang="en-US" altLang="zh-CN" dirty="0"/>
              <a:t>SST(</a:t>
            </a:r>
            <a:r>
              <a:rPr lang="zh-CN" altLang="en-US" dirty="0"/>
              <a:t>利用</a:t>
            </a:r>
            <a:r>
              <a:rPr lang="en-US" altLang="zh-CN" dirty="0"/>
              <a:t>SST</a:t>
            </a:r>
            <a:r>
              <a:rPr lang="zh-CN" altLang="en-US" dirty="0"/>
              <a:t>数据合并局部性</a:t>
            </a:r>
            <a:r>
              <a:rPr lang="en-US" altLang="zh-CN" dirty="0"/>
              <a:t>) </a:t>
            </a:r>
            <a:endParaRPr lang="zh-CN" altLang="en-US" dirty="0"/>
          </a:p>
        </p:txBody>
      </p:sp>
      <p:pic>
        <p:nvPicPr>
          <p:cNvPr id="6" name="图片 5">
            <a:extLst>
              <a:ext uri="{FF2B5EF4-FFF2-40B4-BE49-F238E27FC236}">
                <a16:creationId xmlns:a16="http://schemas.microsoft.com/office/drawing/2014/main" id="{BD937D46-CF77-4B62-80CC-E88BAF3541B5}"/>
              </a:ext>
            </a:extLst>
          </p:cNvPr>
          <p:cNvPicPr>
            <a:picLocks noChangeAspect="1"/>
          </p:cNvPicPr>
          <p:nvPr/>
        </p:nvPicPr>
        <p:blipFill>
          <a:blip r:embed="rId2"/>
          <a:stretch>
            <a:fillRect/>
          </a:stretch>
        </p:blipFill>
        <p:spPr>
          <a:xfrm>
            <a:off x="3319724" y="1747343"/>
            <a:ext cx="4788578" cy="4552106"/>
          </a:xfrm>
          <a:prstGeom prst="rect">
            <a:avLst/>
          </a:prstGeom>
        </p:spPr>
      </p:pic>
    </p:spTree>
    <p:extLst>
      <p:ext uri="{BB962C8B-B14F-4D97-AF65-F5344CB8AC3E}">
        <p14:creationId xmlns:p14="http://schemas.microsoft.com/office/powerpoint/2010/main" val="28965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1BB286-68DE-4FDD-BD42-9AC5F319D851}"/>
              </a:ext>
            </a:extLst>
          </p:cNvPr>
          <p:cNvSpPr txBox="1"/>
          <p:nvPr/>
        </p:nvSpPr>
        <p:spPr>
          <a:xfrm>
            <a:off x="662473" y="520566"/>
            <a:ext cx="2294218" cy="461665"/>
          </a:xfrm>
          <a:prstGeom prst="rect">
            <a:avLst/>
          </a:prstGeom>
          <a:noFill/>
        </p:spPr>
        <p:txBody>
          <a:bodyPr wrap="none" rtlCol="0">
            <a:spAutoFit/>
          </a:bodyPr>
          <a:lstStyle/>
          <a:p>
            <a:r>
              <a:rPr lang="en-US" altLang="zh-CN" sz="2400" dirty="0"/>
              <a:t>KVIMR</a:t>
            </a:r>
            <a:r>
              <a:rPr lang="zh-CN" altLang="en-US" sz="2400" dirty="0"/>
              <a:t>算法二：</a:t>
            </a:r>
          </a:p>
        </p:txBody>
      </p:sp>
      <p:sp>
        <p:nvSpPr>
          <p:cNvPr id="3" name="文本框 2">
            <a:extLst>
              <a:ext uri="{FF2B5EF4-FFF2-40B4-BE49-F238E27FC236}">
                <a16:creationId xmlns:a16="http://schemas.microsoft.com/office/drawing/2014/main" id="{26D4DC09-BBB9-4C60-9F0B-6F97CA8C54D7}"/>
              </a:ext>
            </a:extLst>
          </p:cNvPr>
          <p:cNvSpPr txBox="1"/>
          <p:nvPr/>
        </p:nvSpPr>
        <p:spPr>
          <a:xfrm>
            <a:off x="914401" y="1239022"/>
            <a:ext cx="5493812" cy="646331"/>
          </a:xfrm>
          <a:prstGeom prst="rect">
            <a:avLst/>
          </a:prstGeom>
          <a:noFill/>
        </p:spPr>
        <p:txBody>
          <a:bodyPr wrap="none" rtlCol="0">
            <a:spAutoFit/>
          </a:bodyPr>
          <a:lstStyle/>
          <a:p>
            <a:r>
              <a:rPr lang="zh-CN" altLang="en-US" dirty="0"/>
              <a:t>使用新的“合并重写”方法，</a:t>
            </a:r>
            <a:endParaRPr lang="en-US" altLang="zh-CN" dirty="0"/>
          </a:p>
          <a:p>
            <a:r>
              <a:rPr lang="zh-CN" altLang="en-US" dirty="0"/>
              <a:t>对多个重写操作进行排序以减少同步处理器调用次数</a:t>
            </a:r>
          </a:p>
        </p:txBody>
      </p:sp>
      <p:pic>
        <p:nvPicPr>
          <p:cNvPr id="4" name="图片 3">
            <a:extLst>
              <a:ext uri="{FF2B5EF4-FFF2-40B4-BE49-F238E27FC236}">
                <a16:creationId xmlns:a16="http://schemas.microsoft.com/office/drawing/2014/main" id="{1AEAA432-21C9-4C3F-B698-259E1872D259}"/>
              </a:ext>
            </a:extLst>
          </p:cNvPr>
          <p:cNvPicPr>
            <a:picLocks noChangeAspect="1"/>
          </p:cNvPicPr>
          <p:nvPr/>
        </p:nvPicPr>
        <p:blipFill>
          <a:blip r:embed="rId3"/>
          <a:stretch>
            <a:fillRect/>
          </a:stretch>
        </p:blipFill>
        <p:spPr>
          <a:xfrm>
            <a:off x="6509793" y="57933"/>
            <a:ext cx="4249780" cy="6442395"/>
          </a:xfrm>
          <a:prstGeom prst="rect">
            <a:avLst/>
          </a:prstGeom>
        </p:spPr>
      </p:pic>
    </p:spTree>
    <p:extLst>
      <p:ext uri="{BB962C8B-B14F-4D97-AF65-F5344CB8AC3E}">
        <p14:creationId xmlns:p14="http://schemas.microsoft.com/office/powerpoint/2010/main" val="153023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1C5E239-C19F-4EEA-B93A-2BD3FC388579}"/>
              </a:ext>
            </a:extLst>
          </p:cNvPr>
          <p:cNvSpPr/>
          <p:nvPr/>
        </p:nvSpPr>
        <p:spPr>
          <a:xfrm>
            <a:off x="695767" y="538456"/>
            <a:ext cx="1415772" cy="461665"/>
          </a:xfrm>
          <a:prstGeom prst="rect">
            <a:avLst/>
          </a:prstGeom>
        </p:spPr>
        <p:txBody>
          <a:bodyPr wrap="none">
            <a:spAutoFit/>
          </a:bodyPr>
          <a:lstStyle/>
          <a:p>
            <a:r>
              <a:rPr lang="zh-CN" altLang="en-US" sz="2400" dirty="0"/>
              <a:t>实验环境</a:t>
            </a:r>
          </a:p>
        </p:txBody>
      </p:sp>
      <p:sp>
        <p:nvSpPr>
          <p:cNvPr id="3" name="文本框 2">
            <a:extLst>
              <a:ext uri="{FF2B5EF4-FFF2-40B4-BE49-F238E27FC236}">
                <a16:creationId xmlns:a16="http://schemas.microsoft.com/office/drawing/2014/main" id="{587350C8-9517-484A-886E-52EDE037F345}"/>
              </a:ext>
            </a:extLst>
          </p:cNvPr>
          <p:cNvSpPr txBox="1"/>
          <p:nvPr/>
        </p:nvSpPr>
        <p:spPr>
          <a:xfrm>
            <a:off x="914400" y="1502229"/>
            <a:ext cx="7109926" cy="3693319"/>
          </a:xfrm>
          <a:prstGeom prst="rect">
            <a:avLst/>
          </a:prstGeom>
          <a:noFill/>
        </p:spPr>
        <p:txBody>
          <a:bodyPr wrap="square" rtlCol="0">
            <a:spAutoFit/>
          </a:bodyPr>
          <a:lstStyle/>
          <a:p>
            <a:r>
              <a:rPr lang="zh-CN" altLang="en-US" dirty="0"/>
              <a:t>硬盘：</a:t>
            </a:r>
            <a:r>
              <a:rPr lang="en-US" altLang="zh-CN" dirty="0"/>
              <a:t>100GB</a:t>
            </a:r>
            <a:r>
              <a:rPr lang="zh-CN" altLang="en-US" dirty="0"/>
              <a:t>的基于</a:t>
            </a:r>
            <a:r>
              <a:rPr lang="en-US" altLang="zh-CN" dirty="0"/>
              <a:t>HDD</a:t>
            </a:r>
            <a:r>
              <a:rPr lang="zh-CN" altLang="en-US" dirty="0"/>
              <a:t>的仿真</a:t>
            </a:r>
            <a:r>
              <a:rPr lang="en-US" altLang="zh-CN" dirty="0"/>
              <a:t>IMR</a:t>
            </a:r>
            <a:r>
              <a:rPr lang="zh-CN" altLang="en-US" dirty="0"/>
              <a:t>、</a:t>
            </a:r>
            <a:r>
              <a:rPr lang="en-US" altLang="zh-CN" dirty="0"/>
              <a:t>100GB</a:t>
            </a:r>
            <a:r>
              <a:rPr lang="zh-CN" altLang="en-US" dirty="0"/>
              <a:t>的真实</a:t>
            </a:r>
            <a:r>
              <a:rPr lang="en-US" altLang="zh-CN" dirty="0"/>
              <a:t>CMR</a:t>
            </a:r>
            <a:r>
              <a:rPr lang="zh-CN" altLang="en-US" dirty="0"/>
              <a:t>硬盘</a:t>
            </a:r>
            <a:endParaRPr lang="en-US" altLang="zh-CN" dirty="0"/>
          </a:p>
          <a:p>
            <a:endParaRPr lang="en-US" altLang="zh-CN" dirty="0"/>
          </a:p>
          <a:p>
            <a:r>
              <a:rPr lang="en-US" altLang="zh-CN" dirty="0"/>
              <a:t>CPU</a:t>
            </a:r>
            <a:r>
              <a:rPr lang="zh-CN" altLang="en-US" dirty="0"/>
              <a:t>：</a:t>
            </a:r>
            <a:r>
              <a:rPr lang="pt-BR" altLang="zh-CN" dirty="0"/>
              <a:t> Intel(R) Xeon(R) E5-1630 v4 @3.70GHz</a:t>
            </a:r>
          </a:p>
          <a:p>
            <a:endParaRPr lang="pt-BR" altLang="zh-CN" dirty="0"/>
          </a:p>
          <a:p>
            <a:r>
              <a:rPr lang="zh-CN" altLang="en-US" dirty="0"/>
              <a:t>内存：</a:t>
            </a:r>
            <a:r>
              <a:rPr lang="en-US" altLang="zh-CN" dirty="0"/>
              <a:t>16 GB DDR4 DIMM</a:t>
            </a:r>
          </a:p>
          <a:p>
            <a:endParaRPr lang="en-US" altLang="zh-CN" dirty="0"/>
          </a:p>
          <a:p>
            <a:r>
              <a:rPr lang="zh-CN" altLang="en-US" dirty="0"/>
              <a:t>操作系统：</a:t>
            </a:r>
            <a:r>
              <a:rPr lang="en-US" altLang="zh-CN" dirty="0"/>
              <a:t>64-bit Ubuntu 14.04.1 LTS with Linux kernel version 3.13.0</a:t>
            </a:r>
          </a:p>
          <a:p>
            <a:endParaRPr lang="en-US" altLang="zh-CN" dirty="0"/>
          </a:p>
          <a:p>
            <a:r>
              <a:rPr lang="zh-CN" altLang="en-US" dirty="0"/>
              <a:t>编程语言：</a:t>
            </a:r>
            <a:r>
              <a:rPr lang="en-US" altLang="zh-CN" dirty="0"/>
              <a:t>C++</a:t>
            </a:r>
          </a:p>
          <a:p>
            <a:endParaRPr lang="en-US" altLang="zh-CN" dirty="0"/>
          </a:p>
          <a:p>
            <a:r>
              <a:rPr lang="en-US" altLang="zh-CN" dirty="0"/>
              <a:t>KV</a:t>
            </a:r>
            <a:r>
              <a:rPr lang="zh-CN" altLang="en-US" dirty="0"/>
              <a:t>存储：</a:t>
            </a:r>
            <a:r>
              <a:rPr lang="en-US" altLang="zh-CN" dirty="0" err="1"/>
              <a:t>RocksDB</a:t>
            </a:r>
            <a:r>
              <a:rPr lang="zh-CN" altLang="en-US" dirty="0"/>
              <a:t>、</a:t>
            </a:r>
            <a:r>
              <a:rPr lang="en-US" altLang="zh-CN" dirty="0" err="1"/>
              <a:t>LevelDB</a:t>
            </a:r>
            <a:r>
              <a:rPr lang="zh-CN" altLang="en-US" dirty="0"/>
              <a:t>、</a:t>
            </a:r>
            <a:r>
              <a:rPr lang="en-US" altLang="zh-CN" dirty="0" err="1"/>
              <a:t>HyperLevelDB</a:t>
            </a:r>
            <a:endParaRPr lang="en-US" altLang="zh-CN" dirty="0"/>
          </a:p>
          <a:p>
            <a:endParaRPr lang="en-US" altLang="zh-CN" dirty="0"/>
          </a:p>
          <a:p>
            <a:r>
              <a:rPr lang="zh-CN" altLang="en-US" dirty="0"/>
              <a:t>数据：</a:t>
            </a:r>
            <a:r>
              <a:rPr lang="en-US" altLang="zh-CN" dirty="0"/>
              <a:t>7500</a:t>
            </a:r>
            <a:r>
              <a:rPr lang="zh-CN" altLang="en-US" dirty="0"/>
              <a:t>万条</a:t>
            </a:r>
            <a:r>
              <a:rPr lang="en-US" altLang="zh-CN" dirty="0"/>
              <a:t>1KB</a:t>
            </a:r>
            <a:r>
              <a:rPr lang="zh-CN" altLang="en-US" dirty="0"/>
              <a:t>的</a:t>
            </a:r>
            <a:r>
              <a:rPr lang="en-US" altLang="zh-CN" dirty="0"/>
              <a:t>KV</a:t>
            </a:r>
            <a:r>
              <a:rPr lang="zh-CN" altLang="en-US" dirty="0"/>
              <a:t>键值对</a:t>
            </a:r>
          </a:p>
        </p:txBody>
      </p:sp>
    </p:spTree>
    <p:extLst>
      <p:ext uri="{BB962C8B-B14F-4D97-AF65-F5344CB8AC3E}">
        <p14:creationId xmlns:p14="http://schemas.microsoft.com/office/powerpoint/2010/main" val="193335363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TotalTime>
  <Words>623</Words>
  <Application>Microsoft Office PowerPoint</Application>
  <PresentationFormat>宽屏</PresentationFormat>
  <Paragraphs>48</Paragraphs>
  <Slides>12</Slides>
  <Notes>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KVIMR: Key-Value Store Aware Data Management  Middleware for Interlaced Magnetic Recording  Based Hard Disk Drive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翟明晗</dc:creator>
  <cp:lastModifiedBy>翟明晗</cp:lastModifiedBy>
  <cp:revision>29</cp:revision>
  <dcterms:created xsi:type="dcterms:W3CDTF">2021-12-07T01:56:11Z</dcterms:created>
  <dcterms:modified xsi:type="dcterms:W3CDTF">2021-12-16T11:10:58Z</dcterms:modified>
</cp:coreProperties>
</file>