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182E-6A83-4118-924F-326EEB768D8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AFF53-CA93-4BBB-9C30-BAB293149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2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AFF53-CA93-4BBB-9C30-BAB2931496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9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9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9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7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3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5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2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E4FE-9F2A-4566-AB7A-062FF44EDCB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4F86B7-EC7E-44BA-BCF8-2D2CDF77E9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2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A0E7-0CB5-4943-8E78-5FBF326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0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A Linux Kernel Implementation of the Homa Transport Protocol</a:t>
            </a:r>
            <a:br>
              <a:rPr lang="en-US" altLang="zh-CN" sz="4800" dirty="0"/>
            </a:br>
            <a:br>
              <a:rPr lang="en-US" altLang="zh-CN" sz="2000" dirty="0"/>
            </a:br>
            <a:r>
              <a:rPr lang="en-US" altLang="zh-CN" sz="2000" dirty="0"/>
              <a:t>2021 USENIX Annual Technical Conference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B0AF9-BB1B-4C1E-A97E-A5CB7A54BBA2}"/>
              </a:ext>
            </a:extLst>
          </p:cNvPr>
          <p:cNvSpPr txBox="1"/>
          <p:nvPr/>
        </p:nvSpPr>
        <p:spPr>
          <a:xfrm>
            <a:off x="4960806" y="4868621"/>
            <a:ext cx="227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论文笔记   </a:t>
            </a:r>
            <a:r>
              <a:rPr lang="en-US" altLang="zh-CN" dirty="0"/>
              <a:t>--</a:t>
            </a:r>
            <a:r>
              <a:rPr lang="zh-CN" altLang="en-US" dirty="0"/>
              <a:t>黄修浩</a:t>
            </a:r>
          </a:p>
        </p:txBody>
      </p:sp>
    </p:spTree>
    <p:extLst>
      <p:ext uri="{BB962C8B-B14F-4D97-AF65-F5344CB8AC3E}">
        <p14:creationId xmlns:p14="http://schemas.microsoft.com/office/powerpoint/2010/main" val="26907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182A-726C-40CF-9AA1-450F2D2B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4C29-6669-4316-B0A7-A26AE15E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Pacer</a:t>
            </a:r>
            <a:r>
              <a:rPr lang="zh-CN" altLang="en-US" dirty="0"/>
              <a:t>：限制 </a:t>
            </a:r>
            <a:r>
              <a:rPr lang="en-US" altLang="zh-CN" dirty="0"/>
              <a:t>NIC </a:t>
            </a:r>
            <a:r>
              <a:rPr lang="zh-CN" altLang="en-US" dirty="0"/>
              <a:t>的内部传输队列的长度，以便在输出期间强制实施 </a:t>
            </a:r>
            <a:r>
              <a:rPr lang="en-US" altLang="zh-CN" dirty="0"/>
              <a:t>SRPT</a:t>
            </a:r>
            <a:r>
              <a:rPr lang="zh-CN" altLang="en-US" dirty="0"/>
              <a:t>。当 </a:t>
            </a:r>
            <a:r>
              <a:rPr lang="en-US" altLang="zh-CN" dirty="0"/>
              <a:t>NIC </a:t>
            </a:r>
            <a:r>
              <a:rPr lang="zh-CN" altLang="en-US" dirty="0"/>
              <a:t>队列长度超过阈值时 ，</a:t>
            </a:r>
            <a:r>
              <a:rPr lang="en-US" altLang="zh-CN" dirty="0"/>
              <a:t>Homa/Linux </a:t>
            </a:r>
            <a:r>
              <a:rPr lang="zh-CN" altLang="en-US" dirty="0"/>
              <a:t>不再立即传输数据包，消息被添加到队列中，</a:t>
            </a:r>
            <a:r>
              <a:rPr lang="en-US" altLang="zh-CN" dirty="0"/>
              <a:t>Pacer</a:t>
            </a:r>
            <a:r>
              <a:rPr lang="zh-CN" altLang="en-US" dirty="0"/>
              <a:t>线程被唤醒并管理队列，在 </a:t>
            </a:r>
            <a:r>
              <a:rPr lang="en-US" altLang="zh-CN" dirty="0"/>
              <a:t>NIC </a:t>
            </a:r>
            <a:r>
              <a:rPr lang="zh-CN" altLang="en-US" dirty="0"/>
              <a:t>队列长度允许的情况下，按 </a:t>
            </a:r>
            <a:r>
              <a:rPr lang="en-US" altLang="zh-CN" dirty="0"/>
              <a:t>SRPT </a:t>
            </a:r>
            <a:r>
              <a:rPr lang="zh-CN" altLang="en-US" dirty="0"/>
              <a:t>顺序将数据包传递到 </a:t>
            </a:r>
            <a:r>
              <a:rPr lang="en-US" altLang="zh-CN" dirty="0"/>
              <a:t>NIC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nic_empty_time</a:t>
            </a:r>
            <a:r>
              <a:rPr lang="en-US" altLang="zh-CN" dirty="0"/>
              <a:t>:</a:t>
            </a:r>
            <a:r>
              <a:rPr lang="zh-CN" altLang="en-US" dirty="0"/>
              <a:t>由于</a:t>
            </a:r>
            <a:r>
              <a:rPr lang="en-US" altLang="zh-CN" dirty="0"/>
              <a:t>NIC</a:t>
            </a:r>
            <a:r>
              <a:rPr lang="zh-CN" altLang="en-US" dirty="0"/>
              <a:t>队列长度无法观测，</a:t>
            </a:r>
            <a:r>
              <a:rPr lang="en-US" altLang="zh-CN" dirty="0" err="1"/>
              <a:t>Homa</a:t>
            </a:r>
            <a:r>
              <a:rPr lang="zh-CN" altLang="en-US" dirty="0"/>
              <a:t>维护</a:t>
            </a:r>
            <a:r>
              <a:rPr lang="en-US" altLang="zh-CN" dirty="0"/>
              <a:t>nic_empty_time</a:t>
            </a:r>
            <a:r>
              <a:rPr lang="zh-CN" altLang="en-US" dirty="0"/>
              <a:t>来执行</a:t>
            </a:r>
            <a:r>
              <a:rPr lang="en-US" altLang="zh-CN" dirty="0"/>
              <a:t>SRTP</a:t>
            </a:r>
            <a:r>
              <a:rPr lang="zh-CN" altLang="en-US" dirty="0"/>
              <a:t>。每个包被发送到</a:t>
            </a:r>
            <a:r>
              <a:rPr lang="en-US" altLang="zh-CN" dirty="0"/>
              <a:t>IP</a:t>
            </a:r>
            <a:r>
              <a:rPr lang="zh-CN" altLang="en-US" dirty="0"/>
              <a:t>栈上时都会根据其发送时间和包长度更新该值，作为队列空闲时间的估计。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2DBD89-0471-437F-BC7D-7C60BB37FB7E}"/>
              </a:ext>
            </a:extLst>
          </p:cNvPr>
          <p:cNvGrpSpPr/>
          <p:nvPr/>
        </p:nvGrpSpPr>
        <p:grpSpPr>
          <a:xfrm>
            <a:off x="4381814" y="3436806"/>
            <a:ext cx="3428371" cy="1391672"/>
            <a:chOff x="4222896" y="3681552"/>
            <a:chExt cx="4809461" cy="26303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D0CBEA-6924-4E58-844B-CB4BBEC1A6EB}"/>
                </a:ext>
              </a:extLst>
            </p:cNvPr>
            <p:cNvSpPr/>
            <p:nvPr/>
          </p:nvSpPr>
          <p:spPr>
            <a:xfrm>
              <a:off x="8203018" y="3681552"/>
              <a:ext cx="829339" cy="1031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NIC</a:t>
              </a:r>
            </a:p>
            <a:p>
              <a:pPr algn="ctr"/>
              <a:r>
                <a:rPr lang="en-US" altLang="zh-CN" sz="1000" dirty="0"/>
                <a:t>queue</a:t>
              </a:r>
              <a:endParaRPr lang="zh-CN" altLang="en-US" sz="10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D512B-F5CA-4AF0-8ED0-19FBB36F03FB}"/>
                </a:ext>
              </a:extLst>
            </p:cNvPr>
            <p:cNvSpPr/>
            <p:nvPr/>
          </p:nvSpPr>
          <p:spPr>
            <a:xfrm>
              <a:off x="6212957" y="4484310"/>
              <a:ext cx="829339" cy="1031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queue</a:t>
              </a:r>
              <a:endParaRPr lang="zh-CN" altLang="en-US" sz="1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8A9819-384A-46D4-BC22-B6B3B220EDB2}"/>
                </a:ext>
              </a:extLst>
            </p:cNvPr>
            <p:cNvSpPr/>
            <p:nvPr/>
          </p:nvSpPr>
          <p:spPr>
            <a:xfrm>
              <a:off x="4222896" y="3681552"/>
              <a:ext cx="829339" cy="10313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msg</a:t>
              </a:r>
              <a:endParaRPr lang="zh-CN" altLang="en-US" sz="1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F707E6-EC59-4317-991A-341E4281D8D0}"/>
                </a:ext>
              </a:extLst>
            </p:cNvPr>
            <p:cNvSpPr/>
            <p:nvPr/>
          </p:nvSpPr>
          <p:spPr>
            <a:xfrm>
              <a:off x="6212957" y="5850695"/>
              <a:ext cx="829339" cy="4612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Pacer</a:t>
              </a:r>
              <a:endParaRPr lang="zh-CN" altLang="en-US" sz="1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14E459F-CE2F-49A9-B692-FBDF8D30EC76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>
              <a:off x="5052235" y="4197231"/>
              <a:ext cx="3150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EA79F82-7F12-4BA7-9BC5-05B03733043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5052235" y="4712910"/>
              <a:ext cx="1160722" cy="287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FAB7F81-225B-4D41-BE3F-6D357139A129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7042296" y="4712910"/>
              <a:ext cx="1160722" cy="287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B9EAF2D-CF81-40E2-AB56-E7E50BAD5DEC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V="1">
              <a:off x="6627627" y="5515668"/>
              <a:ext cx="0" cy="3350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81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13C73-91EE-4B8E-8830-BB8FDDB5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C5D2-38E2-45E6-8F30-1E38079F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级优先队列：具有非空消息的</a:t>
            </a:r>
            <a:r>
              <a:rPr lang="en-US" altLang="zh-CN" dirty="0"/>
              <a:t>peer</a:t>
            </a:r>
            <a:r>
              <a:rPr lang="zh-CN" altLang="en-US" dirty="0"/>
              <a:t>组成的队列，以及来自每个</a:t>
            </a:r>
            <a:r>
              <a:rPr lang="en-US" altLang="zh-CN" dirty="0"/>
              <a:t>peer</a:t>
            </a:r>
            <a:r>
              <a:rPr lang="zh-CN" altLang="en-US" dirty="0"/>
              <a:t>的消息队列。</a:t>
            </a:r>
            <a:r>
              <a:rPr lang="en-US" altLang="zh-CN" dirty="0"/>
              <a:t>Peer</a:t>
            </a:r>
            <a:r>
              <a:rPr lang="zh-CN" altLang="en-US" dirty="0"/>
              <a:t>队列中按其所对应的消息队列的剩余消息长度决定优先级，消息队列中按长短决定优先级。最高优先级的几个</a:t>
            </a:r>
            <a:r>
              <a:rPr lang="en-US" altLang="zh-CN" dirty="0"/>
              <a:t>peer</a:t>
            </a:r>
            <a:r>
              <a:rPr lang="zh-CN" altLang="en-US" dirty="0"/>
              <a:t>的高优先级消息处于活动状态，可以发送授权数据包，最小增量为</a:t>
            </a:r>
            <a:r>
              <a:rPr lang="en-US" altLang="zh-CN" dirty="0"/>
              <a:t>10000</a:t>
            </a:r>
            <a:r>
              <a:rPr lang="zh-CN" altLang="en-US" dirty="0"/>
              <a:t>（</a:t>
            </a:r>
            <a:r>
              <a:rPr lang="en-US" altLang="zh-CN" dirty="0"/>
              <a:t>TSO</a:t>
            </a:r>
            <a:r>
              <a:rPr lang="zh-CN" altLang="en-US" dirty="0"/>
              <a:t>批处理数据成组传输，为每个数据包授权开销大且没必要）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75B8186-FE6A-4A9F-A00F-688520E29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81428"/>
              </p:ext>
            </p:extLst>
          </p:nvPr>
        </p:nvGraphicFramePr>
        <p:xfrm>
          <a:off x="7797211" y="4536548"/>
          <a:ext cx="961064" cy="1882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1064">
                  <a:extLst>
                    <a:ext uri="{9D8B030D-6E8A-4147-A177-3AD203B41FA5}">
                      <a16:colId xmlns:a16="http://schemas.microsoft.com/office/drawing/2014/main" val="967953059"/>
                    </a:ext>
                  </a:extLst>
                </a:gridCol>
              </a:tblGrid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737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93903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89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2924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1467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2270F3-149D-492A-BBA8-C3D3BE7C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79352"/>
              </p:ext>
            </p:extLst>
          </p:nvPr>
        </p:nvGraphicFramePr>
        <p:xfrm>
          <a:off x="3433727" y="4533010"/>
          <a:ext cx="961064" cy="1882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1064">
                  <a:extLst>
                    <a:ext uri="{9D8B030D-6E8A-4147-A177-3AD203B41FA5}">
                      <a16:colId xmlns:a16="http://schemas.microsoft.com/office/drawing/2014/main" val="967953059"/>
                    </a:ext>
                  </a:extLst>
                </a:gridCol>
              </a:tblGrid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Peer1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737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Peer2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93903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89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2924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14674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465E5F27-A4D7-4D66-9E18-5AAF7E3EC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6338"/>
              </p:ext>
            </p:extLst>
          </p:nvPr>
        </p:nvGraphicFramePr>
        <p:xfrm>
          <a:off x="6096000" y="4533009"/>
          <a:ext cx="961064" cy="1882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1064">
                  <a:extLst>
                    <a:ext uri="{9D8B030D-6E8A-4147-A177-3AD203B41FA5}">
                      <a16:colId xmlns:a16="http://schemas.microsoft.com/office/drawing/2014/main" val="967953059"/>
                    </a:ext>
                  </a:extLst>
                </a:gridCol>
              </a:tblGrid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737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93903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898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Msg4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2924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146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D6FDEB1-282C-4DBC-BB35-4AC9918B1EF1}"/>
              </a:ext>
            </a:extLst>
          </p:cNvPr>
          <p:cNvSpPr txBox="1"/>
          <p:nvPr/>
        </p:nvSpPr>
        <p:spPr>
          <a:xfrm>
            <a:off x="6168852" y="4163677"/>
            <a:ext cx="8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peer1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5601DC-96D2-4645-9B5B-FAB2F0CC0E32}"/>
              </a:ext>
            </a:extLst>
          </p:cNvPr>
          <p:cNvSpPr txBox="1"/>
          <p:nvPr/>
        </p:nvSpPr>
        <p:spPr>
          <a:xfrm>
            <a:off x="7870535" y="4163677"/>
            <a:ext cx="8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peer2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61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DD6-5513-45DA-BF28-60A010DC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其他执行问题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FB5C4-64A8-4E50-80B3-0E19314B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锁：</a:t>
            </a:r>
            <a:r>
              <a:rPr lang="en-US" altLang="zh-CN" dirty="0"/>
              <a:t>Linux</a:t>
            </a:r>
            <a:r>
              <a:rPr lang="zh-CN" altLang="en-US" dirty="0"/>
              <a:t>网络栈的锁偏向于</a:t>
            </a:r>
            <a:r>
              <a:rPr lang="en-US" altLang="zh-CN" dirty="0"/>
              <a:t>TCP</a:t>
            </a:r>
            <a:r>
              <a:rPr lang="zh-CN" altLang="en-US" dirty="0"/>
              <a:t>。</a:t>
            </a:r>
            <a:r>
              <a:rPr lang="en-US" altLang="zh-CN" dirty="0"/>
              <a:t>TCP</a:t>
            </a:r>
            <a:r>
              <a:rPr lang="zh-CN" altLang="en-US" dirty="0"/>
              <a:t>由于面向连接的特性，不会发生锁争用。</a:t>
            </a:r>
            <a:r>
              <a:rPr lang="en-US" altLang="zh-CN" dirty="0" err="1"/>
              <a:t>Homa</a:t>
            </a:r>
            <a:r>
              <a:rPr lang="zh-CN" altLang="en-US" dirty="0"/>
              <a:t>最初采用套接字级锁，产生了严重锁争用，于是重构为</a:t>
            </a:r>
            <a:r>
              <a:rPr lang="en-US" altLang="zh-CN" dirty="0"/>
              <a:t>RPC</a:t>
            </a:r>
            <a:r>
              <a:rPr lang="zh-CN" altLang="en-US" dirty="0"/>
              <a:t>级锁，这又会产生额外的复杂性。在不同核心上到达的同一个</a:t>
            </a:r>
            <a:r>
              <a:rPr lang="en-US" altLang="zh-CN" dirty="0"/>
              <a:t>RPC</a:t>
            </a:r>
            <a:r>
              <a:rPr lang="zh-CN" altLang="en-US" dirty="0"/>
              <a:t>的数据包需要套接字同步，于是又建立了一个全局</a:t>
            </a:r>
            <a:r>
              <a:rPr lang="en-US" altLang="zh-CN" dirty="0"/>
              <a:t>RPC</a:t>
            </a:r>
            <a:r>
              <a:rPr lang="zh-CN" altLang="en-US" dirty="0"/>
              <a:t>可见的套接字关联的</a:t>
            </a:r>
            <a:r>
              <a:rPr lang="en-US" altLang="zh-CN" dirty="0"/>
              <a:t>bucket</a:t>
            </a:r>
            <a:r>
              <a:rPr lang="zh-CN" altLang="en-US" dirty="0"/>
              <a:t>。还增加了一些条件判断防止死锁。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FIFO</a:t>
            </a:r>
            <a:r>
              <a:rPr lang="zh-CN" altLang="en-US" dirty="0"/>
              <a:t>：对于最长的消息可能会遭受非常高的尾延迟的问题，</a:t>
            </a:r>
            <a:r>
              <a:rPr lang="en-US" altLang="zh-CN" dirty="0" err="1"/>
              <a:t>Homa</a:t>
            </a:r>
            <a:r>
              <a:rPr lang="en-US" altLang="zh-CN" dirty="0"/>
              <a:t>/Linux</a:t>
            </a:r>
            <a:r>
              <a:rPr lang="zh-CN" altLang="en-US" dirty="0"/>
              <a:t>划分</a:t>
            </a:r>
            <a:r>
              <a:rPr lang="en-US" altLang="zh-CN" dirty="0"/>
              <a:t>5%</a:t>
            </a:r>
            <a:r>
              <a:rPr lang="zh-CN" altLang="en-US" dirty="0"/>
              <a:t>的资源用于</a:t>
            </a:r>
            <a:r>
              <a:rPr lang="en-US" altLang="zh-CN" dirty="0"/>
              <a:t>FIFO</a:t>
            </a:r>
          </a:p>
          <a:p>
            <a:r>
              <a:rPr lang="en-US" altLang="zh-CN" dirty="0"/>
              <a:t>RPC</a:t>
            </a:r>
            <a:r>
              <a:rPr lang="zh-CN" altLang="en-US" dirty="0"/>
              <a:t>回收：立即回收可能会阻碍</a:t>
            </a:r>
            <a:r>
              <a:rPr lang="en-US" altLang="zh-CN" dirty="0" err="1"/>
              <a:t>SoftIRQ</a:t>
            </a:r>
            <a:r>
              <a:rPr lang="zh-CN" altLang="en-US" dirty="0"/>
              <a:t>中正在执行的任务，在</a:t>
            </a:r>
            <a:r>
              <a:rPr lang="en-US" altLang="zh-CN" dirty="0" err="1"/>
              <a:t>homa_rev</a:t>
            </a:r>
            <a:r>
              <a:rPr lang="zh-CN" altLang="en-US" dirty="0"/>
              <a:t>中等待时或者未回收的空间太大（少见）时再回收。</a:t>
            </a:r>
          </a:p>
        </p:txBody>
      </p:sp>
    </p:spTree>
    <p:extLst>
      <p:ext uri="{BB962C8B-B14F-4D97-AF65-F5344CB8AC3E}">
        <p14:creationId xmlns:p14="http://schemas.microsoft.com/office/powerpoint/2010/main" val="258445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A167-7A05-4C95-B5B9-3DA8016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其他执行问题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F63-7E9B-4AED-9272-B800726B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接收轮询：</a:t>
            </a:r>
            <a:r>
              <a:rPr lang="en-US" altLang="zh-CN" dirty="0" err="1"/>
              <a:t>homa_recv</a:t>
            </a:r>
            <a:r>
              <a:rPr lang="zh-CN" altLang="en-US" dirty="0"/>
              <a:t>被阻塞时有消息到达会产生延迟，为了减少这种延迟，轮询过去</a:t>
            </a:r>
            <a:r>
              <a:rPr lang="en-US" altLang="zh-CN" dirty="0"/>
              <a:t>50us</a:t>
            </a:r>
            <a:r>
              <a:rPr lang="zh-CN" altLang="en-US" dirty="0"/>
              <a:t>内是否接收信息，如果有就不阻塞，这带来了一点点提升。</a:t>
            </a:r>
            <a:endParaRPr lang="en-US" altLang="zh-CN" dirty="0"/>
          </a:p>
          <a:p>
            <a:r>
              <a:rPr lang="zh-CN" altLang="en-US" dirty="0"/>
              <a:t>计时器：检查过期数据包，为每个对等体最旧的</a:t>
            </a:r>
            <a:r>
              <a:rPr lang="en-US" altLang="zh-CN" dirty="0"/>
              <a:t>RPC</a:t>
            </a:r>
            <a:r>
              <a:rPr lang="zh-CN" altLang="en-US" dirty="0"/>
              <a:t>请求传输</a:t>
            </a:r>
            <a:endParaRPr lang="en-US" altLang="zh-CN" dirty="0"/>
          </a:p>
          <a:p>
            <a:r>
              <a:rPr lang="zh-CN" altLang="en-US" dirty="0"/>
              <a:t>计算优先级：在</a:t>
            </a:r>
            <a:r>
              <a:rPr lang="en-US" altLang="zh-CN" dirty="0"/>
              <a:t>unscheduled</a:t>
            </a:r>
            <a:r>
              <a:rPr lang="zh-CN" altLang="en-US" dirty="0"/>
              <a:t>包中要告诉接受方优先级以及每个优先级的截止值（最大消息大小）。优先级是从</a:t>
            </a:r>
            <a:r>
              <a:rPr lang="en-US" altLang="zh-CN" dirty="0" err="1"/>
              <a:t>Homa</a:t>
            </a:r>
            <a:r>
              <a:rPr lang="en-US" altLang="zh-CN" dirty="0"/>
              <a:t>/Linux</a:t>
            </a:r>
            <a:r>
              <a:rPr lang="zh-CN" altLang="en-US" dirty="0"/>
              <a:t>收集最近接收的消息大小的分布信息由</a:t>
            </a:r>
            <a:r>
              <a:rPr lang="en-US" altLang="zh-CN" dirty="0"/>
              <a:t>500ms</a:t>
            </a:r>
            <a:r>
              <a:rPr lang="zh-CN" altLang="en-US" dirty="0"/>
              <a:t>运行一次的</a:t>
            </a:r>
            <a:r>
              <a:rPr lang="en-US" altLang="zh-CN" dirty="0" err="1"/>
              <a:t>homa_prio</a:t>
            </a:r>
            <a:r>
              <a:rPr lang="zh-CN" altLang="en-US" dirty="0"/>
              <a:t>计算。截止值重大更新时，在下次消息时才顺带通知。</a:t>
            </a:r>
            <a:endParaRPr lang="en-US" altLang="zh-CN" dirty="0"/>
          </a:p>
          <a:p>
            <a:r>
              <a:rPr lang="zh-CN" altLang="en-US" dirty="0"/>
              <a:t>长期状态：为每个</a:t>
            </a:r>
            <a:r>
              <a:rPr lang="en-US" altLang="zh-CN" dirty="0"/>
              <a:t>peer</a:t>
            </a:r>
            <a:r>
              <a:rPr lang="zh-CN" altLang="en-US" dirty="0"/>
              <a:t>保持约</a:t>
            </a:r>
            <a:r>
              <a:rPr lang="en-US" altLang="zh-CN" dirty="0"/>
              <a:t>200</a:t>
            </a:r>
            <a:r>
              <a:rPr lang="zh-CN" altLang="en-US" dirty="0"/>
              <a:t>字节的状态信息，包括包括路由信息以及用于检测超时和管理授权的信息。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06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365D4-3839-4942-BF19-2985972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5E4EAD-0F82-49C7-B356-9AC7C7AE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7" y="2006116"/>
            <a:ext cx="4072916" cy="21846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E848B2-3413-4274-8B0C-606B9144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73" y="609983"/>
            <a:ext cx="3937434" cy="46656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A2242A-7903-4EC8-A2B3-16CAA52A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10272" b="4"/>
          <a:stretch/>
        </p:blipFill>
        <p:spPr>
          <a:xfrm>
            <a:off x="8494789" y="609983"/>
            <a:ext cx="3697211" cy="46656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E60781-9D43-4739-93E3-19E3F3E1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76" y="5275630"/>
            <a:ext cx="4098318" cy="12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CFFD-0E9F-4988-A9A0-303AB816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897C49-BDCA-4630-BF5F-B146C6EC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1" y="2155521"/>
            <a:ext cx="4077149" cy="33320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B249DB-D9E2-46AA-AF37-02C6C3E0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71" y="2324874"/>
            <a:ext cx="4343879" cy="29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A654-CFA0-486A-A65E-CE75BD9E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总结（原文直译）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8B54-BB38-487F-8F6D-0C688D51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本文论证了两件事。首先，它表明，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Homa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传输协议可以在实际环境中实现，允许它被各种应用程序使用。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Homa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保留了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Homa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的拥塞控制机制的优点，并大大优于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TCP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DCTCP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在各种工作负载和消息大小范围内提供更低数量级的尾部延迟。其次，本文证明了网络性能之争正从网络协议转向软件开销。网络速度的提高使得在软件中进行协议处理变得更加困难，并且随着更多的核被利用，开销也在增加。如果可以消除这些开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例如使用新的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架构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，则网络性能可能提高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5 - 10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倍。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82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38661-6178-428F-BC89-AB281201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0FD92-89A9-445D-80D3-A6BE9A41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Montazeri等人为数据中心引入</a:t>
            </a:r>
            <a:r>
              <a:rPr lang="zh-CN" altLang="en-US" dirty="0"/>
              <a:t>的</a:t>
            </a:r>
            <a:r>
              <a:rPr lang="zh-CN" altLang="zh-CN" dirty="0"/>
              <a:t>一种新的网络传输协议</a:t>
            </a:r>
            <a:endParaRPr lang="en-US" altLang="zh-CN" dirty="0"/>
          </a:p>
          <a:p>
            <a:r>
              <a:rPr lang="zh-CN" altLang="zh-CN" dirty="0"/>
              <a:t>Homa 使用</a:t>
            </a:r>
            <a:r>
              <a:rPr lang="zh-CN" altLang="zh-CN" b="1" dirty="0"/>
              <a:t>网络优先级队列</a:t>
            </a:r>
            <a:r>
              <a:rPr lang="zh-CN" altLang="zh-CN" dirty="0"/>
              <a:t>和</a:t>
            </a:r>
            <a:r>
              <a:rPr lang="zh-CN" altLang="zh-CN" b="1" dirty="0"/>
              <a:t>接收方驱动的数据包调度</a:t>
            </a:r>
            <a:r>
              <a:rPr lang="zh-CN" altLang="zh-CN" dirty="0"/>
              <a:t>来支持较短的消息并</a:t>
            </a:r>
            <a:r>
              <a:rPr lang="zh-CN" altLang="zh-CN" b="1" dirty="0"/>
              <a:t>消除主机下行链路的拥塞</a:t>
            </a:r>
            <a:r>
              <a:rPr lang="zh-CN" altLang="zh-CN" dirty="0"/>
              <a:t>。Homa 可显著降低延迟，特别是对于高网络负载下的短消息。</a:t>
            </a:r>
            <a:endParaRPr lang="en-US" altLang="zh-CN" dirty="0"/>
          </a:p>
          <a:p>
            <a:r>
              <a:rPr lang="zh-CN" altLang="zh-CN" dirty="0"/>
              <a:t>Montazeri</a:t>
            </a:r>
            <a:r>
              <a:rPr lang="zh-CN" altLang="en-US" dirty="0"/>
              <a:t>在研究环境下证明</a:t>
            </a:r>
            <a:r>
              <a:rPr lang="en-US" altLang="zh-CN" dirty="0"/>
              <a:t>Homa</a:t>
            </a:r>
            <a:r>
              <a:rPr lang="zh-CN" altLang="zh-CN" dirty="0"/>
              <a:t>尾部延迟比包括</a:t>
            </a:r>
            <a:r>
              <a:rPr lang="zh-CN" altLang="en-US" dirty="0"/>
              <a:t>很多</a:t>
            </a:r>
            <a:r>
              <a:rPr lang="zh-CN" altLang="zh-CN" dirty="0"/>
              <a:t>协议的最佳先前测量值高出近100倍</a:t>
            </a:r>
            <a:r>
              <a:rPr lang="zh-CN" altLang="en-US" dirty="0"/>
              <a:t>，这个基于模拟和</a:t>
            </a:r>
            <a:r>
              <a:rPr lang="en-US" altLang="zh-CN" dirty="0"/>
              <a:t>RAM-Cloud</a:t>
            </a:r>
            <a:r>
              <a:rPr lang="zh-CN" altLang="en-US" dirty="0"/>
              <a:t>存储系统的内核旁路的用户级实现的结果留下了一些问题。</a:t>
            </a:r>
            <a:r>
              <a:rPr lang="zh-CN" altLang="en-US" b="1" dirty="0"/>
              <a:t>不适合通用应用程序</a:t>
            </a:r>
            <a:r>
              <a:rPr lang="zh-CN" altLang="en-US" dirty="0"/>
              <a:t>，很难与内核</a:t>
            </a:r>
            <a:r>
              <a:rPr lang="en-US" altLang="zh-CN" dirty="0"/>
              <a:t>TCP</a:t>
            </a:r>
            <a:r>
              <a:rPr lang="zh-CN" altLang="en-US" dirty="0"/>
              <a:t>实现公平的比较。因此最初的</a:t>
            </a:r>
            <a:r>
              <a:rPr lang="en-US" altLang="zh-CN" dirty="0"/>
              <a:t>Homa</a:t>
            </a:r>
            <a:r>
              <a:rPr lang="zh-CN" altLang="en-US" dirty="0"/>
              <a:t>并不确定该协议的好处是否可以在更实际的环境中实现。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3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0818-19EB-44D6-8FAE-395FAE0F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Homa/Linux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B034-6313-4B8E-8702-F0C5A041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是一个实现了</a:t>
            </a:r>
            <a:r>
              <a:rPr lang="en-US" altLang="zh-CN" b="1" dirty="0"/>
              <a:t>Homa</a:t>
            </a:r>
            <a:r>
              <a:rPr lang="zh-CN" altLang="en-US" b="1" dirty="0"/>
              <a:t>传输协议</a:t>
            </a:r>
            <a:r>
              <a:rPr lang="zh-CN" altLang="en-US" dirty="0"/>
              <a:t>的</a:t>
            </a:r>
            <a:r>
              <a:rPr lang="en-US" altLang="zh-CN" b="1" dirty="0"/>
              <a:t>Linux</a:t>
            </a:r>
            <a:r>
              <a:rPr lang="zh-CN" altLang="en-US" b="1" dirty="0"/>
              <a:t>内核模块</a:t>
            </a:r>
            <a:endParaRPr lang="en-US" altLang="zh-CN" b="1" dirty="0"/>
          </a:p>
          <a:p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DCTCP</a:t>
            </a:r>
            <a:r>
              <a:rPr lang="zh-CN" altLang="en-US" dirty="0"/>
              <a:t>相比性能很好，任何规模的信息传输</a:t>
            </a:r>
            <a:r>
              <a:rPr lang="en-US" altLang="zh-CN" dirty="0"/>
              <a:t>Homa/Linux</a:t>
            </a:r>
            <a:r>
              <a:rPr lang="zh-CN" altLang="en-US" dirty="0"/>
              <a:t>的延迟都更低，其中短消息传输的尾延迟</a:t>
            </a:r>
            <a:r>
              <a:rPr lang="en-US" altLang="zh-CN" dirty="0"/>
              <a:t>99</a:t>
            </a:r>
            <a:r>
              <a:rPr lang="zh-CN" altLang="en-US" dirty="0"/>
              <a:t>分位数会比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DCTCP</a:t>
            </a:r>
            <a:r>
              <a:rPr lang="zh-CN" altLang="en-US" dirty="0"/>
              <a:t>低</a:t>
            </a:r>
            <a:r>
              <a:rPr lang="en-US" altLang="zh-CN" dirty="0"/>
              <a:t>7-83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en-US" altLang="zh-CN" dirty="0"/>
              <a:t>Benchmarks</a:t>
            </a:r>
            <a:r>
              <a:rPr lang="zh-CN" altLang="en-US" dirty="0"/>
              <a:t>表明</a:t>
            </a:r>
            <a:r>
              <a:rPr lang="en-US" altLang="zh-CN" dirty="0"/>
              <a:t>Homa</a:t>
            </a:r>
            <a:r>
              <a:rPr lang="zh-CN" altLang="en-US" dirty="0"/>
              <a:t>消除了网络拥塞对性能的限制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不均衡的跨核协议栈带来的软件拥塞尚未解决，如果解决这个问题的软件开销会带来</a:t>
            </a:r>
            <a:r>
              <a:rPr lang="en-US" altLang="zh-CN" dirty="0"/>
              <a:t>5-10</a:t>
            </a:r>
            <a:r>
              <a:rPr lang="zh-CN" altLang="en-US" dirty="0"/>
              <a:t>倍的性能提升（</a:t>
            </a:r>
            <a:r>
              <a:rPr lang="en-US" altLang="zh-CN" dirty="0"/>
              <a:t>Homa</a:t>
            </a:r>
            <a:r>
              <a:rPr lang="zh-CN" altLang="en-US" dirty="0"/>
              <a:t>的延迟和短消息吞吐量比原始网络速度差</a:t>
            </a:r>
            <a:r>
              <a:rPr lang="en-US" altLang="zh-CN" dirty="0"/>
              <a:t>5-10</a:t>
            </a:r>
            <a:r>
              <a:rPr lang="zh-CN" altLang="en-US" dirty="0"/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20048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4CC9D-398F-4CF5-8FBE-BE287BA0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Homa</a:t>
            </a:r>
            <a:r>
              <a:rPr lang="zh-CN" altLang="en-US" dirty="0"/>
              <a:t>的关键元素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91E93-23D5-4851-A67E-AFC14A64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SRPT</a:t>
            </a:r>
            <a:r>
              <a:rPr lang="en-US" altLang="zh-CN" sz="2000" dirty="0"/>
              <a:t>(shortest</a:t>
            </a:r>
            <a:r>
              <a:rPr lang="zh-CN" altLang="en-US" sz="2000" dirty="0"/>
              <a:t> </a:t>
            </a:r>
            <a:r>
              <a:rPr lang="en-US" altLang="zh-CN" sz="2000" dirty="0"/>
              <a:t>remaining</a:t>
            </a:r>
            <a:r>
              <a:rPr lang="zh-CN" altLang="en-US" sz="2000" dirty="0"/>
              <a:t> </a:t>
            </a:r>
            <a:r>
              <a:rPr lang="en-US" altLang="zh-CN" sz="2000" dirty="0"/>
              <a:t>processing</a:t>
            </a:r>
            <a:r>
              <a:rPr lang="zh-CN" altLang="en-US" sz="2000" dirty="0"/>
              <a:t> </a:t>
            </a:r>
            <a:r>
              <a:rPr lang="en-US" altLang="zh-CN" sz="2000" dirty="0"/>
              <a:t>time)</a:t>
            </a:r>
            <a:r>
              <a:rPr lang="zh-CN" altLang="en-US" dirty="0"/>
              <a:t>：采用的是</a:t>
            </a:r>
            <a:r>
              <a:rPr lang="zh-CN" altLang="en-US" b="1" dirty="0"/>
              <a:t>最短剩余处理时间</a:t>
            </a:r>
            <a:r>
              <a:rPr lang="zh-CN" altLang="en-US" dirty="0"/>
              <a:t>的近似，具体策略为按长度构建优先队列，短的优先级高，且采用非抢占式。新的短消息到达了还是先处理完正在处理的长消息。</a:t>
            </a:r>
            <a:endParaRPr lang="en-US" altLang="zh-CN" dirty="0"/>
          </a:p>
          <a:p>
            <a:r>
              <a:rPr lang="zh-CN" altLang="en-US" dirty="0"/>
              <a:t>接收方驱动的包调度：最开始发送方发</a:t>
            </a:r>
            <a:r>
              <a:rPr lang="en-US" altLang="zh-CN" dirty="0" err="1"/>
              <a:t>RTTbypes</a:t>
            </a:r>
            <a:r>
              <a:rPr lang="en-US" altLang="zh-CN" dirty="0"/>
              <a:t>(</a:t>
            </a:r>
            <a:r>
              <a:rPr lang="zh-CN" altLang="en-US" dirty="0"/>
              <a:t>一个</a:t>
            </a:r>
            <a:r>
              <a:rPr lang="en-US" altLang="zh-CN" dirty="0"/>
              <a:t>RTT</a:t>
            </a:r>
            <a:r>
              <a:rPr lang="zh-CN" altLang="en-US" dirty="0"/>
              <a:t>可以传输的字节数）大小的</a:t>
            </a:r>
            <a:r>
              <a:rPr lang="en-US" altLang="zh-CN" dirty="0"/>
              <a:t>unscheduled</a:t>
            </a:r>
            <a:r>
              <a:rPr lang="zh-CN" altLang="en-US" dirty="0"/>
              <a:t>包，接收方选择部分发送方进行授权，得到授权的发送方才可以发送</a:t>
            </a:r>
            <a:r>
              <a:rPr lang="en-US" altLang="zh-CN" dirty="0"/>
              <a:t>scheduled</a:t>
            </a:r>
            <a:r>
              <a:rPr lang="zh-CN" altLang="en-US" dirty="0"/>
              <a:t>包。</a:t>
            </a:r>
            <a:endParaRPr lang="en-US" altLang="zh-CN" dirty="0"/>
          </a:p>
          <a:p>
            <a:r>
              <a:rPr lang="zh-CN" altLang="en-US" dirty="0"/>
              <a:t>网络内优先级队列：利用</a:t>
            </a:r>
            <a:r>
              <a:rPr lang="zh-CN" altLang="en-US" b="1" dirty="0"/>
              <a:t>现代交换机的优先队列</a:t>
            </a:r>
            <a:r>
              <a:rPr lang="zh-CN" altLang="en-US" dirty="0"/>
              <a:t>将消息分为两组优先级</a:t>
            </a:r>
            <a:r>
              <a:rPr lang="zh-CN" altLang="en-US" sz="2000" dirty="0"/>
              <a:t>（</a:t>
            </a:r>
            <a:r>
              <a:rPr lang="en-US" altLang="zh-CN" sz="2000" dirty="0"/>
              <a:t>scheduled-lower</a:t>
            </a:r>
            <a:r>
              <a:rPr lang="zh-CN" altLang="en-US" sz="2000" dirty="0"/>
              <a:t>和</a:t>
            </a:r>
            <a:r>
              <a:rPr lang="en-US" altLang="zh-CN" sz="2000" dirty="0"/>
              <a:t>unscheduled-higher</a:t>
            </a:r>
            <a:r>
              <a:rPr lang="zh-CN" altLang="en-US" sz="2000" dirty="0"/>
              <a:t>）</a:t>
            </a:r>
            <a:r>
              <a:rPr lang="zh-CN" altLang="en-US" dirty="0"/>
              <a:t>，组内按长度划分优先级，短的优先级高。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2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4CC9D-398F-4CF5-8FBE-BE287BA0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Homa</a:t>
            </a:r>
            <a:r>
              <a:rPr lang="zh-CN" altLang="en-US" dirty="0"/>
              <a:t>的关键元素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91E93-23D5-4851-A67E-AFC14A64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发送端</a:t>
            </a:r>
            <a:r>
              <a:rPr lang="en-US" altLang="zh-CN" dirty="0"/>
              <a:t>SRPT</a:t>
            </a:r>
            <a:r>
              <a:rPr lang="zh-CN" altLang="en-US" dirty="0"/>
              <a:t>：如果发送端有多个</a:t>
            </a:r>
            <a:r>
              <a:rPr lang="en-US" altLang="zh-CN" dirty="0"/>
              <a:t>message</a:t>
            </a:r>
            <a:r>
              <a:rPr lang="zh-CN" altLang="en-US" dirty="0"/>
              <a:t>要发，就</a:t>
            </a:r>
            <a:r>
              <a:rPr lang="zh-CN" altLang="en-US" b="1" dirty="0"/>
              <a:t>挑选其中最短</a:t>
            </a:r>
            <a:r>
              <a:rPr lang="zh-CN" altLang="en-US" dirty="0"/>
              <a:t>的那个，同时</a:t>
            </a:r>
            <a:r>
              <a:rPr lang="zh-CN" altLang="en-US" b="1" dirty="0"/>
              <a:t>限制传出数据包传送到</a:t>
            </a:r>
            <a:r>
              <a:rPr lang="en-US" altLang="zh-CN" b="1" dirty="0"/>
              <a:t>NIC</a:t>
            </a:r>
            <a:r>
              <a:rPr lang="zh-CN" altLang="en-US" b="1" dirty="0"/>
              <a:t>的速率</a:t>
            </a:r>
            <a:r>
              <a:rPr lang="zh-CN" altLang="en-US" dirty="0"/>
              <a:t>避免在发送端</a:t>
            </a:r>
            <a:r>
              <a:rPr lang="en-US" altLang="zh-CN" dirty="0"/>
              <a:t>NIC</a:t>
            </a:r>
            <a:r>
              <a:rPr lang="zh-CN" altLang="en-US" dirty="0"/>
              <a:t>中建立起较长的队列增加短消息的时延，与发送端配合达到近似的全局</a:t>
            </a:r>
            <a:r>
              <a:rPr lang="en-US" altLang="zh-CN" dirty="0"/>
              <a:t>SRPT</a:t>
            </a:r>
            <a:r>
              <a:rPr lang="zh-CN" altLang="en-US" dirty="0"/>
              <a:t>（在</a:t>
            </a:r>
            <a:r>
              <a:rPr lang="en-US" altLang="zh-CN" dirty="0"/>
              <a:t>CPU</a:t>
            </a:r>
            <a:r>
              <a:rPr lang="zh-CN" altLang="en-US" dirty="0"/>
              <a:t>中挑选最短的消息放入</a:t>
            </a:r>
            <a:r>
              <a:rPr lang="en-US" altLang="zh-CN" dirty="0"/>
              <a:t>NIC</a:t>
            </a:r>
            <a:r>
              <a:rPr lang="zh-CN" altLang="en-US" dirty="0"/>
              <a:t>的队列）。</a:t>
            </a:r>
            <a:endParaRPr lang="en-US" altLang="zh-CN" dirty="0"/>
          </a:p>
          <a:p>
            <a:r>
              <a:rPr lang="zh-CN" altLang="en-US" dirty="0"/>
              <a:t>过度提交：为了充分利用下行带宽，同时向多个</a:t>
            </a:r>
            <a:r>
              <a:rPr lang="en-US" altLang="zh-CN" dirty="0"/>
              <a:t>peer</a:t>
            </a:r>
            <a:r>
              <a:rPr lang="zh-CN" altLang="en-US" dirty="0"/>
              <a:t>授权，但是授权的太多又会造成交换机缓冲区积累，通常取</a:t>
            </a:r>
            <a:r>
              <a:rPr lang="en-US" altLang="zh-CN" dirty="0"/>
              <a:t>5-10</a:t>
            </a:r>
            <a:r>
              <a:rPr lang="zh-CN" altLang="en-US" dirty="0"/>
              <a:t>，达到利用带宽和缓冲区溢出之间平衡。这个数值是后续要提到的活动消息的个数。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8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D95D-812F-4A83-A325-9D6A57D6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Homa/Linux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4DD6F-B299-4577-8432-B5D2669A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不行</a:t>
            </a:r>
            <a:endParaRPr lang="en-US" altLang="zh-CN" dirty="0"/>
          </a:p>
          <a:p>
            <a:pPr lvl="1"/>
            <a:r>
              <a:rPr lang="en-US" altLang="zh-CN" b="1" dirty="0"/>
              <a:t>TCP</a:t>
            </a:r>
            <a:r>
              <a:rPr lang="zh-CN" altLang="en-US" b="1" dirty="0"/>
              <a:t>流性质</a:t>
            </a:r>
            <a:r>
              <a:rPr lang="zh-CN" altLang="en-US" dirty="0"/>
              <a:t>，没有消息边界且强制</a:t>
            </a:r>
            <a:r>
              <a:rPr lang="en-US" altLang="zh-CN" dirty="0"/>
              <a:t>FIFO</a:t>
            </a:r>
          </a:p>
          <a:p>
            <a:pPr lvl="1"/>
            <a:r>
              <a:rPr lang="en-US" altLang="zh-CN" b="1" dirty="0"/>
              <a:t>TCP</a:t>
            </a:r>
            <a:r>
              <a:rPr lang="zh-CN" altLang="en-US" b="1" dirty="0"/>
              <a:t>是面向连接的</a:t>
            </a:r>
            <a:r>
              <a:rPr lang="zh-CN" altLang="en-US" dirty="0"/>
              <a:t>，数据中心不需要连接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解决：</a:t>
            </a:r>
            <a:r>
              <a:rPr lang="en-US" altLang="zh-CN" sz="2800" dirty="0"/>
              <a:t>Homa/Linux</a:t>
            </a:r>
            <a:r>
              <a:rPr lang="zh-CN" altLang="en-US" sz="2800" dirty="0"/>
              <a:t>实现远程过程调用（</a:t>
            </a:r>
            <a:r>
              <a:rPr lang="en-US" altLang="zh-CN" sz="2800" dirty="0"/>
              <a:t>RPC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响应用作请求的确认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更深层次的接口，使用单个套接字进行同步通信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dirty="0"/>
              <a:t>PS</a:t>
            </a:r>
            <a:r>
              <a:rPr lang="zh-CN" altLang="en-US" dirty="0"/>
              <a:t>：由于</a:t>
            </a:r>
            <a:r>
              <a:rPr lang="en-US" altLang="zh-CN" dirty="0"/>
              <a:t>Linux</a:t>
            </a:r>
            <a:r>
              <a:rPr lang="zh-CN" altLang="en-US" dirty="0"/>
              <a:t>对</a:t>
            </a:r>
            <a:r>
              <a:rPr lang="en-US" altLang="zh-CN" dirty="0"/>
              <a:t>TCP</a:t>
            </a:r>
            <a:r>
              <a:rPr lang="zh-CN" altLang="en-US" dirty="0"/>
              <a:t>的偏向，后面也引出了很多需要解决的问题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DA5CB-47FF-4DB4-BCCF-3FC3EB35E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87" y="1889261"/>
            <a:ext cx="4000941" cy="28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11A6-CC4F-4753-A06B-1036E6EB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实现障碍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87F7-A14C-4728-A685-CFD8A99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通过协议栈推送数据包的高成本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Linux</a:t>
            </a:r>
            <a:r>
              <a:rPr lang="zh-CN" altLang="en-US" dirty="0"/>
              <a:t>的协议层很多，通过协议栈推送数据包的软件开销很大，批处理可以分摊开销，但是批处理会导致延迟（第一个等最后一个）</a:t>
            </a:r>
            <a:endParaRPr lang="en-US" altLang="zh-CN" dirty="0"/>
          </a:p>
          <a:p>
            <a:r>
              <a:rPr lang="zh-CN" altLang="en-US" dirty="0"/>
              <a:t>单个内核太慢</a:t>
            </a:r>
            <a:endParaRPr lang="en-US" altLang="zh-CN" dirty="0"/>
          </a:p>
          <a:p>
            <a:pPr lvl="1"/>
            <a:r>
              <a:rPr lang="zh-CN" altLang="en-US" dirty="0"/>
              <a:t>网络的速度正在迅速提高而</a:t>
            </a:r>
            <a:r>
              <a:rPr lang="en-US" altLang="zh-CN" dirty="0"/>
              <a:t>CPU</a:t>
            </a:r>
            <a:r>
              <a:rPr lang="zh-CN" altLang="en-US" dirty="0"/>
              <a:t>速度却没有，传输协议需要在大量内核之间平衡负载，热点形式的软件拥塞仍然是</a:t>
            </a:r>
            <a:r>
              <a:rPr lang="en-US" altLang="zh-CN" dirty="0"/>
              <a:t>Homa/Linux</a:t>
            </a:r>
            <a:r>
              <a:rPr lang="zh-CN" altLang="en-US" dirty="0"/>
              <a:t>尾部延迟的最大来源</a:t>
            </a:r>
            <a:endParaRPr lang="en-US" altLang="zh-CN" dirty="0"/>
          </a:p>
          <a:p>
            <a:r>
              <a:rPr lang="zh-CN" altLang="en-US" dirty="0"/>
              <a:t>实时处理</a:t>
            </a:r>
            <a:endParaRPr lang="en-US" altLang="zh-CN" dirty="0"/>
          </a:p>
          <a:p>
            <a:pPr lvl="1"/>
            <a:r>
              <a:rPr lang="zh-CN" altLang="en-US" dirty="0"/>
              <a:t>传输速率限制器需要实时处理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04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F14A-3804-48D9-9C16-10430C36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数据包流和批处理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0896BB-3981-4A59-8A13-BFD7396B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98" y="365125"/>
            <a:ext cx="4663683" cy="2344179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C9E0A97-439B-41A6-8C88-5D22B5DA12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62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Homa</a:t>
            </a:r>
            <a:r>
              <a:rPr lang="zh-CN" altLang="en-US" dirty="0"/>
              <a:t>在协议栈中位于</a:t>
            </a:r>
            <a:r>
              <a:rPr lang="en-US" altLang="zh-CN" dirty="0"/>
              <a:t>IP</a:t>
            </a:r>
            <a:r>
              <a:rPr lang="zh-CN" altLang="en-US" dirty="0"/>
              <a:t>层上层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  <a:r>
              <a:rPr lang="zh-CN" altLang="en-US" dirty="0"/>
              <a:t>同级。</a:t>
            </a:r>
            <a:endParaRPr lang="en-US" altLang="zh-CN" dirty="0"/>
          </a:p>
          <a:p>
            <a:r>
              <a:rPr lang="en-US" altLang="zh-CN" dirty="0"/>
              <a:t>Homa</a:t>
            </a:r>
            <a:r>
              <a:rPr lang="zh-CN" altLang="en-US" dirty="0"/>
              <a:t>发送数据使用</a:t>
            </a:r>
            <a:r>
              <a:rPr lang="en-US" altLang="zh-CN" dirty="0"/>
              <a:t>TSO(TCP Segmentation Offload)</a:t>
            </a:r>
            <a:r>
              <a:rPr lang="zh-CN" altLang="en-US" dirty="0"/>
              <a:t>，模拟</a:t>
            </a:r>
            <a:r>
              <a:rPr lang="en-US" altLang="zh-CN" dirty="0"/>
              <a:t>TSO</a:t>
            </a:r>
            <a:r>
              <a:rPr lang="zh-CN" altLang="en-US" dirty="0"/>
              <a:t>所依赖的</a:t>
            </a:r>
            <a:r>
              <a:rPr lang="en-US" altLang="zh-CN" dirty="0"/>
              <a:t>TCP</a:t>
            </a:r>
            <a:r>
              <a:rPr lang="zh-CN" altLang="en-US" dirty="0"/>
              <a:t>字段，在</a:t>
            </a:r>
            <a:r>
              <a:rPr lang="en-US" altLang="zh-CN" dirty="0"/>
              <a:t>NIC</a:t>
            </a:r>
            <a:r>
              <a:rPr lang="zh-CN" altLang="en-US" dirty="0"/>
              <a:t>进行批处理。但是</a:t>
            </a:r>
            <a:r>
              <a:rPr lang="en-US" altLang="zh-CN" dirty="0"/>
              <a:t>TSO</a:t>
            </a:r>
            <a:r>
              <a:rPr lang="zh-CN" altLang="en-US" dirty="0"/>
              <a:t>只对同一个消息的数据包批处理，短消息和控制数据包必须独立的遍历协议栈</a:t>
            </a:r>
            <a:endParaRPr lang="en-US" altLang="zh-CN" dirty="0"/>
          </a:p>
          <a:p>
            <a:r>
              <a:rPr lang="en-US" altLang="zh-CN" dirty="0"/>
              <a:t>Homa</a:t>
            </a:r>
            <a:r>
              <a:rPr lang="zh-CN" altLang="en-US" dirty="0"/>
              <a:t>接收数据时，</a:t>
            </a:r>
            <a:r>
              <a:rPr lang="en-US" altLang="zh-CN" dirty="0"/>
              <a:t>NAPI</a:t>
            </a:r>
            <a:r>
              <a:rPr lang="zh-CN" altLang="en-US" dirty="0"/>
              <a:t>层轮询</a:t>
            </a:r>
            <a:r>
              <a:rPr lang="en-US" altLang="zh-CN" dirty="0"/>
              <a:t>NIC</a:t>
            </a:r>
            <a:r>
              <a:rPr lang="zh-CN" altLang="en-US" dirty="0"/>
              <a:t>获取更多数据包，使用</a:t>
            </a:r>
            <a:r>
              <a:rPr lang="en-US" altLang="zh-CN" dirty="0"/>
              <a:t>GRO (Generic Receive Offload)</a:t>
            </a:r>
            <a:r>
              <a:rPr lang="zh-CN" altLang="en-US" dirty="0"/>
              <a:t>将它们组织成批处理再转发到</a:t>
            </a:r>
            <a:r>
              <a:rPr lang="en-US" altLang="zh-CN" dirty="0"/>
              <a:t>SoftIRQ</a:t>
            </a:r>
            <a:r>
              <a:rPr lang="zh-CN" altLang="en-US" dirty="0"/>
              <a:t>。</a:t>
            </a:r>
            <a:r>
              <a:rPr lang="en-US" altLang="zh-CN" dirty="0"/>
              <a:t>GRO</a:t>
            </a:r>
            <a:r>
              <a:rPr lang="zh-CN" altLang="en-US" dirty="0"/>
              <a:t>的批处理在不同消息的数据包之前也存在隔离，这会使短消息单独批处理，</a:t>
            </a:r>
            <a:r>
              <a:rPr lang="en-US" altLang="zh-CN" dirty="0"/>
              <a:t>Homa/Linux</a:t>
            </a:r>
            <a:r>
              <a:rPr lang="zh-CN" altLang="en-US" dirty="0"/>
              <a:t>打破了这种隔离。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6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F3573-00F9-484C-90D6-76A8C9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08A9C-45CD-40B0-8C0F-952D6568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数据包输出</a:t>
            </a:r>
            <a:endParaRPr lang="en-US" altLang="zh-CN" dirty="0"/>
          </a:p>
          <a:p>
            <a:pPr lvl="1"/>
            <a:r>
              <a:rPr lang="zh-CN" altLang="en-US" dirty="0"/>
              <a:t>输出堆栈完全在发送线程的核心上执行，每个核心都有一个单独的</a:t>
            </a:r>
            <a:r>
              <a:rPr lang="en-US" altLang="zh-CN" dirty="0"/>
              <a:t>NIC</a:t>
            </a:r>
            <a:r>
              <a:rPr lang="zh-CN" altLang="en-US" dirty="0"/>
              <a:t>通道，</a:t>
            </a:r>
            <a:r>
              <a:rPr lang="en-US" altLang="zh-CN" dirty="0"/>
              <a:t>Linux</a:t>
            </a:r>
            <a:r>
              <a:rPr lang="zh-CN" altLang="en-US" dirty="0"/>
              <a:t>调度程序在内核之间平衡线程，直接分配好了数据包发送负载。</a:t>
            </a:r>
            <a:endParaRPr lang="en-US" altLang="zh-CN" dirty="0"/>
          </a:p>
          <a:p>
            <a:r>
              <a:rPr lang="zh-CN" altLang="en-US" dirty="0"/>
              <a:t>数据包输入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中使用两种不同的负载均衡器。运行在</a:t>
            </a:r>
            <a:r>
              <a:rPr lang="en-US" altLang="zh-CN" dirty="0"/>
              <a:t>NIC</a:t>
            </a:r>
            <a:r>
              <a:rPr lang="zh-CN" altLang="en-US" dirty="0"/>
              <a:t>上的</a:t>
            </a:r>
            <a:r>
              <a:rPr lang="en-US" altLang="zh-CN" dirty="0"/>
              <a:t>RSS</a:t>
            </a:r>
            <a:r>
              <a:rPr lang="zh-CN" altLang="en-US" dirty="0"/>
              <a:t>使用数据包标头字段的</a:t>
            </a:r>
            <a:r>
              <a:rPr lang="en-US" altLang="zh-CN" dirty="0"/>
              <a:t>hash</a:t>
            </a:r>
            <a:r>
              <a:rPr lang="zh-CN" altLang="en-US" dirty="0"/>
              <a:t>值在内核之间分发传入数据包，运行在</a:t>
            </a:r>
            <a:r>
              <a:rPr lang="en-US" altLang="zh-CN" dirty="0"/>
              <a:t>NAPI</a:t>
            </a:r>
            <a:r>
              <a:rPr lang="zh-CN" altLang="en-US" dirty="0"/>
              <a:t>层的第二个负载均衡器将</a:t>
            </a:r>
            <a:r>
              <a:rPr lang="en-US" altLang="zh-CN" dirty="0"/>
              <a:t>NIC</a:t>
            </a:r>
            <a:r>
              <a:rPr lang="zh-CN" altLang="en-US" dirty="0"/>
              <a:t>传入的数据包分批次后，再使用</a:t>
            </a:r>
            <a:r>
              <a:rPr lang="en-US" altLang="zh-CN" dirty="0"/>
              <a:t>hash</a:t>
            </a:r>
            <a:r>
              <a:rPr lang="zh-CN" altLang="en-US" dirty="0"/>
              <a:t>散列给</a:t>
            </a:r>
            <a:r>
              <a:rPr lang="en-US" altLang="zh-CN" dirty="0"/>
              <a:t>SoftIRQ</a:t>
            </a:r>
            <a:r>
              <a:rPr lang="zh-CN" altLang="en-US" dirty="0"/>
              <a:t>核心。这两次</a:t>
            </a:r>
            <a:r>
              <a:rPr lang="en-US" altLang="zh-CN" dirty="0"/>
              <a:t>hash</a:t>
            </a:r>
            <a:r>
              <a:rPr lang="zh-CN" altLang="en-US" dirty="0"/>
              <a:t>散列都会导致热点问题，</a:t>
            </a:r>
            <a:r>
              <a:rPr lang="en-US" altLang="zh-CN" dirty="0"/>
              <a:t>Homa</a:t>
            </a:r>
            <a:r>
              <a:rPr lang="zh-CN" altLang="en-US" dirty="0"/>
              <a:t>的策略是使用套接字流表选择最长时间未被访问的</a:t>
            </a:r>
            <a:r>
              <a:rPr lang="en-US" altLang="zh-CN" dirty="0"/>
              <a:t>SoftIRQ</a:t>
            </a:r>
            <a:r>
              <a:rPr lang="zh-CN" altLang="en-US" dirty="0"/>
              <a:t>内核。</a:t>
            </a:r>
            <a:endParaRPr lang="en-US" altLang="zh-CN" dirty="0"/>
          </a:p>
          <a:p>
            <a:pPr lvl="1"/>
            <a:r>
              <a:rPr lang="zh-CN" altLang="en-US" dirty="0"/>
              <a:t>负载均衡和降低低负载时的性能，</a:t>
            </a:r>
            <a:r>
              <a:rPr lang="en-US" altLang="zh-CN" dirty="0"/>
              <a:t>Linux</a:t>
            </a:r>
            <a:r>
              <a:rPr lang="zh-CN" altLang="en-US" dirty="0"/>
              <a:t>很难做到负载平衡配置随负载动态变化。</a:t>
            </a:r>
            <a:r>
              <a:rPr lang="en-US" altLang="zh-CN" dirty="0"/>
              <a:t>Homa</a:t>
            </a:r>
            <a:r>
              <a:rPr lang="zh-CN" altLang="en-US" dirty="0"/>
              <a:t>的</a:t>
            </a:r>
            <a:r>
              <a:rPr lang="en-US" altLang="zh-CN" dirty="0"/>
              <a:t>P99</a:t>
            </a:r>
            <a:r>
              <a:rPr lang="zh-CN" altLang="en-US" dirty="0"/>
              <a:t>延迟低负载下比高负载下更差。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22862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1027</TotalTime>
  <Words>1669</Words>
  <Application>Microsoft Office PowerPoint</Application>
  <PresentationFormat>宽屏</PresentationFormat>
  <Paragraphs>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Arial</vt:lpstr>
      <vt:lpstr>Calibri</vt:lpstr>
      <vt:lpstr>Gill Sans MT</vt:lpstr>
      <vt:lpstr>画廊</vt:lpstr>
      <vt:lpstr>A Linux Kernel Implementation of the Homa Transport Protocol  2021 USENIX Annual Technical Conference</vt:lpstr>
      <vt:lpstr>Homa</vt:lpstr>
      <vt:lpstr>Homa/Linux</vt:lpstr>
      <vt:lpstr>Homa的关键元素</vt:lpstr>
      <vt:lpstr>Homa的关键元素</vt:lpstr>
      <vt:lpstr>Homa/Linux API</vt:lpstr>
      <vt:lpstr>实现障碍</vt:lpstr>
      <vt:lpstr>数据包流和批处理</vt:lpstr>
      <vt:lpstr>负载均衡</vt:lpstr>
      <vt:lpstr>实时处理</vt:lpstr>
      <vt:lpstr>授权</vt:lpstr>
      <vt:lpstr>其他执行问题</vt:lpstr>
      <vt:lpstr>其他执行问题</vt:lpstr>
      <vt:lpstr>性能测试</vt:lpstr>
      <vt:lpstr>性能测试</vt:lpstr>
      <vt:lpstr>总结（原文直译）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Linux Kernel Implementation of the Homa Transport Protocol  2021 USENIX Annual Technical Conference</dc:title>
  <dc:creator>黄 修浩</dc:creator>
  <cp:lastModifiedBy>黄 修浩</cp:lastModifiedBy>
  <cp:revision>87</cp:revision>
  <dcterms:created xsi:type="dcterms:W3CDTF">2021-12-07T02:23:49Z</dcterms:created>
  <dcterms:modified xsi:type="dcterms:W3CDTF">2022-01-04T01:55:31Z</dcterms:modified>
</cp:coreProperties>
</file>