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0" r:id="rId3"/>
    <p:sldId id="335" r:id="rId4"/>
    <p:sldId id="340" r:id="rId5"/>
    <p:sldId id="339" r:id="rId6"/>
    <p:sldId id="336" r:id="rId7"/>
    <p:sldId id="337" r:id="rId8"/>
    <p:sldId id="341" r:id="rId9"/>
    <p:sldId id="338" r:id="rId10"/>
    <p:sldId id="342" r:id="rId11"/>
    <p:sldId id="32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00" autoAdjust="0"/>
  </p:normalViewPr>
  <p:slideViewPr>
    <p:cSldViewPr snapToGrid="0">
      <p:cViewPr varScale="1">
        <p:scale>
          <a:sx n="62" d="100"/>
          <a:sy n="62" d="100"/>
        </p:scale>
        <p:origin x="81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4541-FC73-4FFD-A8AE-DDA44BAA3EA1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31E2-ABB4-441D-B6C8-5BD9A889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131E2-ABB4-441D-B6C8-5BD9A8895D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0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131E2-ABB4-441D-B6C8-5BD9A8895D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6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9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7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9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7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4D7C-F829-4312-B36F-D4C5D69E8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711C1-5ACE-4387-B751-DFE2DF178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3EFB0-B870-4DB8-9BF5-A92BE2C4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36395-2AA8-4C02-AA52-72B83A9C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9AD74-68B1-47A1-8176-703D7BEA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8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D3E65-C6EB-4C25-8571-CAD1A3B1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6395A7-CA32-4B5A-9854-0B380E7E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50C6E-C2B4-4822-A7C3-4C0875DB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9B3FB-1DDF-442F-8E35-DB895C36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EB308-6899-4D68-A320-4CC85B9F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F8BF96-9F29-4DA5-B513-0FBF8AF3E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C53949-05C1-4E33-9715-5149B20BB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60ACC-6E1E-4254-926A-598A58C8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8D23D-8171-4878-8239-7582F2F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71FC4-B44A-4A44-9F00-046DA76D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3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E868F-E392-42C1-9F0F-7249F63D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8F0AA-F2D6-455C-876C-C9498C4C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40CDA-6CEA-44F6-86D6-E967FC1F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0016E-2DD4-4D7F-883A-329EF88A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63E16-AECF-48F0-8D68-6655892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4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EA780-56E6-4321-B95B-06946200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304C7D-073F-4057-9854-F52F99BC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DE89D-223C-4B7D-A179-2B15ACF7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16E40-CB01-4E12-A156-B8D48BD0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6EFE8-FA1C-44D2-9B1C-CDF9A1F9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7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863DA-7C96-43F3-ABCE-1A18E3CD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7DCDA-279D-48D6-A132-B3BB6A25D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2DB9E-2CF2-4D6E-B4D3-7C2AC487A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2DB02-D741-49AA-918C-9FEA0175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C5211-B3C9-4EF3-9175-37A975D8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B71BE-F7C2-4475-8FAB-60B00C8B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C57F2-504C-4216-98C2-8636A280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7D2A4-867C-409C-B9E1-41022249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EB6479-C3BB-4DE2-97AF-2211FEB71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4EF605-D523-4AE2-A680-40A081AB9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804FEA-2C48-4E0B-9713-0945E3356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2964C-5746-4AC0-94D8-BFA49CAA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B73E7-17B7-4C32-99ED-0096AE3F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CE6E7-539F-44F2-81A1-8E870B1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3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7B8B7-F959-4E83-A44D-93BFF998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B64640-F789-4DF2-B350-CAA339B0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8EB024-CBD8-484D-A339-1BF0F018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6DE4A-65B2-474E-AAD6-CEBB9437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C71865-C0A0-416E-B6C0-C4A8EFF8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CBACE-6D3D-4C9A-81F6-6C9C3DE6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E9CA3-A6D2-40F8-B1E0-D0B0E5B1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FA9EC-D805-46E9-B2B2-A102CC21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F8421-A78D-4B31-931B-B1BBC79B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46FE6-795E-4EA2-8401-7149E080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67C0E-E4C0-4559-A687-D7B0B6D5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367E2-FF29-414A-83B4-781652E1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04A8E-ECE1-4EC0-B836-532EA4CE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2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99948-0664-4007-B72E-F2DF81C5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CF019-019E-4DE0-9637-42FC2A1D3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4DE27-58AF-4D0B-9AEC-076454FA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CAE87-05C5-4DE0-9C6F-CEF0493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1BACE-FFC1-4978-8628-DF1D8C9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91EFF-D1B7-4E4E-A42C-D9C0764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0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2D97FC-31BD-444B-9400-9DF2A134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8C16A-A9AE-48D7-AEDA-ACE10860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B3E16-E717-4234-B98E-6DC81B141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ea typeface="中文 Hei" charset="0"/>
              </a:defRPr>
            </a:lvl1pPr>
          </a:lstStyle>
          <a:p>
            <a:fld id="{619DA0CC-1EC1-43A3-AEAF-119A531C06C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5A658-C722-4624-BBA4-8A0A652F2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ea typeface="中文 Hei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522F3-F422-46D7-B96F-24899368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ea typeface="中文 Hei" charset="0"/>
              </a:defRPr>
            </a:lvl1pPr>
          </a:lstStyle>
          <a:p>
            <a:fld id="{23637DF7-9485-46F6-BD9C-C70FCC0BA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3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中文 Hei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中文 Hei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中文 Hei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中文 Hei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中文 Hei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中文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7">
          <p15:clr>
            <a:srgbClr val="F26B43"/>
          </p15:clr>
        </p15:guide>
        <p15:guide id="2" pos="7372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4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92DE844-759B-405E-B1F9-B370766DA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7" y="1632036"/>
            <a:ext cx="10924185" cy="17969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923969-0E2A-40ED-8A37-8E64CC55C878}"/>
              </a:ext>
            </a:extLst>
          </p:cNvPr>
          <p:cNvSpPr txBox="1"/>
          <p:nvPr/>
        </p:nvSpPr>
        <p:spPr>
          <a:xfrm>
            <a:off x="4264408" y="4176074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文苏洋   </a:t>
            </a:r>
            <a:r>
              <a:rPr lang="en-US" altLang="zh-CN" sz="2800" dirty="0"/>
              <a:t>M202173728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507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1576157" y="522364"/>
            <a:ext cx="925475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1E39044-BAD4-451C-AD87-BE9946EFF71B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567384D-78B4-418E-A791-1B19E68486AE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D8BC42-3CA1-41FE-BB97-B13B3FB18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182611"/>
            <a:ext cx="73723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4916342" y="2828835"/>
            <a:ext cx="235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SimHei" charset="-122"/>
              </a:rPr>
              <a:t>谢谢！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SimHe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2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1717458" y="3042446"/>
            <a:ext cx="3508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目  录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567384D-78B4-418E-A791-1B19E68486AE}"/>
              </a:ext>
            </a:extLst>
          </p:cNvPr>
          <p:cNvSpPr/>
          <p:nvPr/>
        </p:nvSpPr>
        <p:spPr>
          <a:xfrm rot="5400000">
            <a:off x="2530910" y="2523587"/>
            <a:ext cx="1882094" cy="1622495"/>
          </a:xfrm>
          <a:prstGeom prst="hexagon">
            <a:avLst/>
          </a:prstGeom>
          <a:noFill/>
          <a:ln w="101600">
            <a:solidFill>
              <a:schemeClr val="accent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69B71B-BEF2-4FEF-807F-F79FFA7BD01E}"/>
              </a:ext>
            </a:extLst>
          </p:cNvPr>
          <p:cNvSpPr txBox="1"/>
          <p:nvPr/>
        </p:nvSpPr>
        <p:spPr>
          <a:xfrm>
            <a:off x="5313600" y="1691594"/>
            <a:ext cx="5913724" cy="32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857250" indent="-8572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Overview</a:t>
            </a:r>
          </a:p>
          <a:p>
            <a:pPr marL="857250" indent="-8572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 and pipelining</a:t>
            </a:r>
          </a:p>
          <a:p>
            <a:pPr marL="857250" indent="-8572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5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1576157" y="522364"/>
            <a:ext cx="925475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1E39044-BAD4-451C-AD87-BE9946EFF71B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567384D-78B4-418E-A791-1B19E68486AE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AC003C-5566-4F2B-A9E7-C8CC52CBE0C1}"/>
              </a:ext>
            </a:extLst>
          </p:cNvPr>
          <p:cNvSpPr txBox="1"/>
          <p:nvPr/>
        </p:nvSpPr>
        <p:spPr>
          <a:xfrm>
            <a:off x="2250953" y="2030796"/>
            <a:ext cx="8254708" cy="2242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effectLst/>
              </a:rPr>
              <a:t>两大 </a:t>
            </a:r>
            <a:r>
              <a:rPr lang="en-US" altLang="zh-CN" sz="2400" dirty="0">
                <a:effectLst/>
              </a:rPr>
              <a:t>GNN </a:t>
            </a:r>
            <a:r>
              <a:rPr lang="zh-CN" altLang="en-US" sz="2400" dirty="0">
                <a:effectLst/>
              </a:rPr>
              <a:t>训练障碍： </a:t>
            </a:r>
            <a:endParaRPr lang="zh-CN" alt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</a:rPr>
              <a:t>GNN</a:t>
            </a:r>
            <a:r>
              <a:rPr lang="zh-CN" altLang="en-US" sz="2400" dirty="0">
                <a:effectLst/>
              </a:rPr>
              <a:t>训练依赖于具有大量</a:t>
            </a:r>
            <a:r>
              <a:rPr lang="en-US" altLang="zh-CN" sz="2400" dirty="0">
                <a:effectLst/>
              </a:rPr>
              <a:t>GPU</a:t>
            </a:r>
            <a:r>
              <a:rPr lang="zh-CN" altLang="en-US" sz="2400" dirty="0">
                <a:effectLst/>
              </a:rPr>
              <a:t>的高端服务器，而这些 </a:t>
            </a:r>
            <a:r>
              <a:rPr lang="en-US" altLang="zh-CN" sz="2400" dirty="0">
                <a:effectLst/>
              </a:rPr>
              <a:t>GPU </a:t>
            </a:r>
            <a:r>
              <a:rPr lang="zh-CN" altLang="en-US" sz="2400" dirty="0">
                <a:effectLst/>
              </a:rPr>
              <a:t>的购买和维护成本很高。</a:t>
            </a:r>
            <a:endParaRPr lang="en-US" altLang="zh-CN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</a:rPr>
              <a:t>GPU </a:t>
            </a:r>
            <a:r>
              <a:rPr lang="zh-CN" altLang="en-US" sz="2400" dirty="0">
                <a:effectLst/>
              </a:rPr>
              <a:t>上有限的显存很难支持如今高达十亿条边的图计算。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5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1576157" y="522364"/>
            <a:ext cx="925475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1E39044-BAD4-451C-AD87-BE9946EFF71B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567384D-78B4-418E-A791-1B19E68486AE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589EE-F626-4530-873E-AACDB6F3FE0D}"/>
              </a:ext>
            </a:extLst>
          </p:cNvPr>
          <p:cNvSpPr txBox="1"/>
          <p:nvPr/>
        </p:nvSpPr>
        <p:spPr>
          <a:xfrm>
            <a:off x="1576156" y="1515259"/>
            <a:ext cx="9254753" cy="445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当前有两种主要的方法可以减少成本，提高</a:t>
            </a:r>
            <a:r>
              <a:rPr lang="en-US" altLang="zh-CN" sz="2400" dirty="0"/>
              <a:t>GNN</a:t>
            </a:r>
            <a:r>
              <a:rPr lang="zh-CN" altLang="en-US" sz="2400" dirty="0"/>
              <a:t>训练的可扩展性：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/>
              <a:t>CPU</a:t>
            </a:r>
            <a:r>
              <a:rPr lang="zh-CN" altLang="en-US" sz="2400" dirty="0"/>
              <a:t>代替</a:t>
            </a:r>
            <a:r>
              <a:rPr lang="en-US" altLang="zh-CN" sz="2400" dirty="0"/>
              <a:t>GPU</a:t>
            </a:r>
            <a:r>
              <a:rPr lang="zh-CN" altLang="en-US" sz="2400" dirty="0"/>
              <a:t>进行计算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优点：计算成本低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缺点：</a:t>
            </a:r>
            <a:r>
              <a:rPr lang="en-US" altLang="zh-CN" sz="2400" dirty="0"/>
              <a:t>CPU</a:t>
            </a:r>
            <a:r>
              <a:rPr lang="zh-CN" altLang="en-US" sz="2400" dirty="0"/>
              <a:t>无法提供并行计算能力，计算效率低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使用图采样技术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优点：通过减少训练的图数据来提高扩展性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缺点：每个</a:t>
            </a:r>
            <a:r>
              <a:rPr lang="en-US" altLang="zh-CN" sz="2400" dirty="0"/>
              <a:t>epoch</a:t>
            </a:r>
            <a:r>
              <a:rPr lang="zh-CN" altLang="en-US" sz="2400" dirty="0"/>
              <a:t>都需要进行采样，增加了时间开销</a:t>
            </a:r>
          </a:p>
          <a:p>
            <a:pPr lvl="4">
              <a:lnSpc>
                <a:spcPct val="150000"/>
              </a:lnSpc>
            </a:pPr>
            <a:r>
              <a:rPr lang="zh-CN" altLang="en-US" sz="2400" dirty="0"/>
              <a:t>降低了</a:t>
            </a:r>
            <a:r>
              <a:rPr lang="en-US" altLang="zh-CN" sz="2400" dirty="0"/>
              <a:t>GNN</a:t>
            </a:r>
            <a:r>
              <a:rPr lang="zh-CN" altLang="en-US" sz="2400" dirty="0"/>
              <a:t>训练的准确度</a:t>
            </a:r>
          </a:p>
        </p:txBody>
      </p:sp>
    </p:spTree>
    <p:extLst>
      <p:ext uri="{BB962C8B-B14F-4D97-AF65-F5344CB8AC3E}">
        <p14:creationId xmlns:p14="http://schemas.microsoft.com/office/powerpoint/2010/main" val="24667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1576157" y="522364"/>
            <a:ext cx="925475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1E39044-BAD4-451C-AD87-BE9946EFF71B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567384D-78B4-418E-A791-1B19E68486AE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28C20C-B2A9-493B-968A-A2FBB4C4C2D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83208" y="1706580"/>
            <a:ext cx="101573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/>
              <a:t>Dorylus：用于训练GNN的分布式系统，它利用</a:t>
            </a:r>
            <a:r>
              <a:rPr lang="zh-CN" altLang="en-US" sz="2400" dirty="0"/>
              <a:t>“</a:t>
            </a:r>
            <a:r>
              <a:rPr lang="zh-CN" altLang="zh-CN" sz="2400" dirty="0"/>
              <a:t>无服务器计算</a:t>
            </a:r>
            <a:r>
              <a:rPr lang="zh-CN" altLang="en-US" sz="2400" dirty="0"/>
              <a:t>”技术</a:t>
            </a:r>
            <a:r>
              <a:rPr lang="zh-CN" altLang="zh-CN" sz="2400" dirty="0"/>
              <a:t>以低成本</a:t>
            </a:r>
            <a:r>
              <a:rPr lang="zh-CN" altLang="en-US" sz="2400" dirty="0"/>
              <a:t>实现了</a:t>
            </a:r>
            <a:r>
              <a:rPr lang="zh-CN" altLang="zh-CN" sz="2400" dirty="0"/>
              <a:t>高可扩展性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思想</a:t>
            </a:r>
            <a:r>
              <a:rPr lang="zh-CN" altLang="zh-CN" sz="2400" dirty="0"/>
              <a:t>：</a:t>
            </a:r>
            <a:r>
              <a:rPr lang="en-US" altLang="zh-CN" sz="2400" dirty="0">
                <a:latin typeface="+mn-ea"/>
              </a:rPr>
              <a:t>computation separation</a:t>
            </a:r>
            <a:r>
              <a:rPr lang="zh-CN" altLang="en-US" sz="2400" dirty="0"/>
              <a:t>（</a:t>
            </a:r>
            <a:r>
              <a:rPr lang="zh-CN" altLang="zh-CN" sz="2400" dirty="0"/>
              <a:t>计算分离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亮点：</a:t>
            </a:r>
            <a:endParaRPr lang="en-US" altLang="zh-CN" sz="2400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2400" dirty="0"/>
              <a:t>构建</a:t>
            </a:r>
            <a:r>
              <a:rPr lang="zh-CN" altLang="en-US" sz="2400" dirty="0"/>
              <a:t>了</a:t>
            </a:r>
            <a:r>
              <a:rPr lang="zh-CN" altLang="zh-CN" sz="2400" dirty="0"/>
              <a:t>一个</a:t>
            </a:r>
            <a:r>
              <a:rPr lang="zh-CN" altLang="en-US" sz="2400" dirty="0"/>
              <a:t>足够深且</a:t>
            </a:r>
            <a:r>
              <a:rPr lang="zh-CN" altLang="zh-CN" sz="2400" dirty="0"/>
              <a:t>有界的异步</a:t>
            </a:r>
            <a:r>
              <a:rPr lang="en-US" altLang="zh-CN" sz="2400" dirty="0">
                <a:latin typeface="+mn-ea"/>
              </a:rPr>
              <a:t>Pipeline</a:t>
            </a:r>
            <a:r>
              <a:rPr lang="zh-CN" altLang="zh-CN" sz="2400" dirty="0"/>
              <a:t>，其中图和张量</a:t>
            </a:r>
            <a:r>
              <a:rPr lang="zh-CN" altLang="en-US" sz="2400" dirty="0"/>
              <a:t>的</a:t>
            </a:r>
            <a:r>
              <a:rPr lang="zh-CN" altLang="zh-CN" sz="2400" dirty="0"/>
              <a:t>并行</a:t>
            </a:r>
            <a:r>
              <a:rPr lang="zh-CN" altLang="en-US" sz="2400" dirty="0"/>
              <a:t>计算</a:t>
            </a:r>
            <a:r>
              <a:rPr lang="zh-CN" altLang="zh-CN" sz="2400" dirty="0"/>
              <a:t>任务可以完全重叠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/>
              <a:t>解决了</a:t>
            </a:r>
            <a:r>
              <a:rPr lang="zh-CN" altLang="zh-CN" sz="2400" dirty="0"/>
              <a:t>Lambda</a:t>
            </a:r>
            <a:r>
              <a:rPr lang="zh-CN" altLang="en-US" sz="2400" dirty="0"/>
              <a:t>带来的</a:t>
            </a:r>
            <a:r>
              <a:rPr lang="zh-CN" altLang="zh-CN" sz="2400" dirty="0"/>
              <a:t>网络延迟</a:t>
            </a:r>
            <a:r>
              <a:rPr lang="zh-CN" altLang="en-US" sz="2400" dirty="0"/>
              <a:t>问题</a:t>
            </a:r>
            <a:r>
              <a:rPr lang="zh-CN" altLang="zh-CN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1576157" y="522364"/>
            <a:ext cx="925475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Overview</a:t>
            </a: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1E39044-BAD4-451C-AD87-BE9946EFF71B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567384D-78B4-418E-A791-1B19E68486AE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42FFD-A134-4437-BB0F-765B7E73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1183571"/>
            <a:ext cx="73247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1576157" y="522364"/>
            <a:ext cx="925475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 and pipelining</a:t>
            </a: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1E39044-BAD4-451C-AD87-BE9946EFF71B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567384D-78B4-418E-A791-1B19E68486AE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3612FC-406F-4E25-ABB0-AB1D0741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72" y="1218342"/>
            <a:ext cx="7916456" cy="46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1576157" y="522364"/>
            <a:ext cx="925475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 and pipelining</a:t>
            </a: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1E39044-BAD4-451C-AD87-BE9946EFF71B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567384D-78B4-418E-A791-1B19E68486AE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5554C8-33BA-499C-86BB-4F91D0A12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218342"/>
            <a:ext cx="73437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6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1576157" y="522364"/>
            <a:ext cx="925475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1E39044-BAD4-451C-AD87-BE9946EFF71B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567384D-78B4-418E-A791-1B19E68486AE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D7B4F0-375D-4099-998F-0E9F5523C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40" y="1218342"/>
            <a:ext cx="6077986" cy="51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PC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16AA9"/>
      </a:accent1>
      <a:accent2>
        <a:srgbClr val="19507F"/>
      </a:accent2>
      <a:accent3>
        <a:srgbClr val="216AA9"/>
      </a:accent3>
      <a:accent4>
        <a:srgbClr val="64A7E1"/>
      </a:accent4>
      <a:accent5>
        <a:srgbClr val="ADB5BF"/>
      </a:accent5>
      <a:accent6>
        <a:srgbClr val="586371"/>
      </a:accent6>
      <a:hlink>
        <a:srgbClr val="216AA9"/>
      </a:hlink>
      <a:folHlink>
        <a:srgbClr val="BFBFBF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16AA9"/>
    </a:accent1>
    <a:accent2>
      <a:srgbClr val="19507F"/>
    </a:accent2>
    <a:accent3>
      <a:srgbClr val="216AA9"/>
    </a:accent3>
    <a:accent4>
      <a:srgbClr val="64A7E1"/>
    </a:accent4>
    <a:accent5>
      <a:srgbClr val="ADB5BF"/>
    </a:accent5>
    <a:accent6>
      <a:srgbClr val="586371"/>
    </a:accent6>
    <a:hlink>
      <a:srgbClr val="216AA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219</Words>
  <Application>Microsoft Office PowerPoint</Application>
  <PresentationFormat>宽屏</PresentationFormat>
  <Paragraphs>43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SimHei</vt:lpstr>
      <vt:lpstr>微软雅黑</vt:lpstr>
      <vt:lpstr>Arial</vt:lpstr>
      <vt:lpstr>Times New Roman</vt:lpstr>
      <vt:lpstr>RPC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 Ben</dc:creator>
  <cp:lastModifiedBy>Wen Ben</cp:lastModifiedBy>
  <cp:revision>8</cp:revision>
  <dcterms:created xsi:type="dcterms:W3CDTF">2021-12-09T06:47:25Z</dcterms:created>
  <dcterms:modified xsi:type="dcterms:W3CDTF">2022-01-06T16:20:28Z</dcterms:modified>
</cp:coreProperties>
</file>