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73" r:id="rId7"/>
    <p:sldId id="263" r:id="rId8"/>
    <p:sldId id="264" r:id="rId9"/>
    <p:sldId id="267" r:id="rId10"/>
    <p:sldId id="268" r:id="rId11"/>
    <p:sldId id="269" r:id="rId12"/>
    <p:sldId id="274" r:id="rId13"/>
    <p:sldId id="270" r:id="rId14"/>
    <p:sldId id="271" r:id="rId15"/>
    <p:sldId id="266" r:id="rId16"/>
  </p:sldIdLst>
  <p:sldSz cx="12192000" cy="6858000"/>
  <p:notesSz cx="6858000" cy="9144000"/>
  <p:embeddedFontLst>
    <p:embeddedFont>
      <p:font typeface="Cambria Math" panose="02040503050406030204" pitchFamily="18" charset="0"/>
      <p:regular r:id="rId17"/>
    </p:embeddedFont>
    <p:embeddedFont>
      <p:font typeface="Optima" panose="02010600030101010101"/>
      <p:regular r:id="rId18"/>
    </p:embeddedFont>
    <p:embeddedFont>
      <p:font typeface="Optima" panose="02010600030101010101"/>
      <p:regular r:id="rId18"/>
    </p:embeddedFont>
    <p:embeddedFont>
      <p:font typeface="等线" panose="02010600030101010101" pitchFamily="2" charset="-122"/>
      <p:regular r:id="rId19"/>
      <p:bold r:id="rId20"/>
    </p:embeddedFont>
    <p:embeddedFont>
      <p:font typeface="等线 Light" panose="02010600030101010101" pitchFamily="2" charset="-122"/>
      <p:regular r:id="rId2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2" autoAdjust="0"/>
    <p:restoredTop sz="95244" autoAdjust="0"/>
  </p:normalViewPr>
  <p:slideViewPr>
    <p:cSldViewPr snapToGrid="0">
      <p:cViewPr varScale="1">
        <p:scale>
          <a:sx n="94" d="100"/>
          <a:sy n="94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91542B9-26A5-497E-8B3A-AD9F72498903}"/>
              </a:ext>
            </a:extLst>
          </p:cNvPr>
          <p:cNvSpPr/>
          <p:nvPr userDrawn="1"/>
        </p:nvSpPr>
        <p:spPr>
          <a:xfrm>
            <a:off x="8610600" y="697992"/>
            <a:ext cx="3250096" cy="5462015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0755A-3EE9-4F74-B229-B7D1797F7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21C7-5DA8-4661-BF03-89C0506EB55C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04963B-5F79-4C9F-8F9E-0E8AE591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C5A8E8-3A8A-4503-B0BB-EC935AF6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D571-E840-4B01-A0AC-4CCDC8D3999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5F9A96C-F5A1-4366-A3C2-4951EB7B9D3A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268840"/>
            <a:ext cx="36220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CDDE5B8-4753-4BFE-A3CC-798EC623AFC0}"/>
              </a:ext>
            </a:extLst>
          </p:cNvPr>
          <p:cNvCxnSpPr>
            <a:cxnSpLocks/>
          </p:cNvCxnSpPr>
          <p:nvPr userDrawn="1"/>
        </p:nvCxnSpPr>
        <p:spPr>
          <a:xfrm>
            <a:off x="6096000" y="5589380"/>
            <a:ext cx="36220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A86584ED-79CE-427B-924C-3A70C624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20" y="1977394"/>
            <a:ext cx="5034280" cy="2167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02896F8-FEA4-46AF-91B4-B9FEA1940742}"/>
              </a:ext>
            </a:extLst>
          </p:cNvPr>
          <p:cNvSpPr/>
          <p:nvPr userDrawn="1"/>
        </p:nvSpPr>
        <p:spPr>
          <a:xfrm>
            <a:off x="337820" y="4866639"/>
            <a:ext cx="4321810" cy="59691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55BA231-30D3-415C-80EF-C6CEE5E91592}"/>
              </a:ext>
            </a:extLst>
          </p:cNvPr>
          <p:cNvSpPr/>
          <p:nvPr userDrawn="1"/>
        </p:nvSpPr>
        <p:spPr>
          <a:xfrm>
            <a:off x="7532373" y="1465183"/>
            <a:ext cx="2185668" cy="3853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232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749B9-5B2C-48CD-9027-2FBB92A4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14B5D9-72C7-4455-B9BF-DD2AB91BB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21DB05-67BD-4870-AA94-3A688A4A8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CA1AE3-229A-4CB9-A490-42788CE7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21C7-5DA8-4661-BF03-89C0506EB55C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1B98DF-1695-4157-A21C-5D59ECCB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AE360B-D85D-492B-9942-7267F4B6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D571-E840-4B01-A0AC-4CCDC8D399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4ED978-6CF7-4B38-A098-D6E0E093876E}"/>
              </a:ext>
            </a:extLst>
          </p:cNvPr>
          <p:cNvSpPr/>
          <p:nvPr userDrawn="1"/>
        </p:nvSpPr>
        <p:spPr>
          <a:xfrm>
            <a:off x="0" y="0"/>
            <a:ext cx="836612" cy="68580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50E9210-A518-4C60-A908-19C259FA90B4}"/>
              </a:ext>
            </a:extLst>
          </p:cNvPr>
          <p:cNvCxnSpPr>
            <a:cxnSpLocks/>
          </p:cNvCxnSpPr>
          <p:nvPr userDrawn="1"/>
        </p:nvCxnSpPr>
        <p:spPr>
          <a:xfrm>
            <a:off x="477520" y="2054142"/>
            <a:ext cx="5618480" cy="32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FBE74161-3A14-484C-9AF0-0E795594EB79}"/>
              </a:ext>
            </a:extLst>
          </p:cNvPr>
          <p:cNvSpPr/>
          <p:nvPr userDrawn="1"/>
        </p:nvSpPr>
        <p:spPr>
          <a:xfrm>
            <a:off x="11640820" y="6301740"/>
            <a:ext cx="551180" cy="55626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75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A277E02-7DA2-4CA3-8CD4-BC15263176BF}"/>
              </a:ext>
            </a:extLst>
          </p:cNvPr>
          <p:cNvSpPr/>
          <p:nvPr userDrawn="1"/>
        </p:nvSpPr>
        <p:spPr>
          <a:xfrm>
            <a:off x="0" y="0"/>
            <a:ext cx="838200" cy="68580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19AC384-75CD-4239-9D10-5CCFB05F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715D97-F86D-4FD4-AD48-93C478DAE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35B9E0-7177-46D9-A3BD-5E439F0A5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21C7-5DA8-4661-BF03-89C0506EB55C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BDC28-ABF2-4487-86AC-658432E2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A5C75F-7093-4062-9ADB-07992273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D571-E840-4B01-A0AC-4CCDC8D3999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F515475-C877-41B3-9ACB-91950DEE5D66}"/>
              </a:ext>
            </a:extLst>
          </p:cNvPr>
          <p:cNvCxnSpPr>
            <a:cxnSpLocks/>
          </p:cNvCxnSpPr>
          <p:nvPr userDrawn="1"/>
        </p:nvCxnSpPr>
        <p:spPr>
          <a:xfrm>
            <a:off x="485140" y="1772202"/>
            <a:ext cx="63233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9F535788-B80D-452B-A8A0-6BDD0D55514B}"/>
              </a:ext>
            </a:extLst>
          </p:cNvPr>
          <p:cNvSpPr/>
          <p:nvPr userDrawn="1"/>
        </p:nvSpPr>
        <p:spPr>
          <a:xfrm>
            <a:off x="11640820" y="0"/>
            <a:ext cx="551180" cy="55626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246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65148D1-F44C-43E4-A7DE-660A8EC17340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竖排标题 1">
            <a:extLst>
              <a:ext uri="{FF2B5EF4-FFF2-40B4-BE49-F238E27FC236}">
                <a16:creationId xmlns:a16="http://schemas.microsoft.com/office/drawing/2014/main" id="{DEEA7B2A-3391-4160-B88C-1CAA9604B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BD7E69-F9A0-4D94-ACB6-75E52467E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C95DF9-8E7F-4116-9588-71016B57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21C7-5DA8-4661-BF03-89C0506EB55C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5C937B-7E3E-485D-B36A-770CB6D0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71EBDA-4818-480E-91E2-479DD302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D571-E840-4B01-A0AC-4CCDC8D39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54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51F19A9-B2CA-4A07-9538-7A3BA9DA340A}"/>
              </a:ext>
            </a:extLst>
          </p:cNvPr>
          <p:cNvSpPr/>
          <p:nvPr userDrawn="1"/>
        </p:nvSpPr>
        <p:spPr>
          <a:xfrm>
            <a:off x="0" y="0"/>
            <a:ext cx="838200" cy="68580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F8FB1BE-99CE-436E-BBB0-BCC4EA6DD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A6C3E9-26DC-437C-B9BF-FA6193C16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5D5CBE-90FF-4406-94FB-DDF8A0E8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21C7-5DA8-4661-BF03-89C0506EB55C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57091A-1533-4B57-85F8-DA59C14B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64A42-882B-40D0-9744-BE14B4F3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D571-E840-4B01-A0AC-4CCDC8D399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1E1E14F-C97A-45A8-879D-D53FF0372FFE}"/>
              </a:ext>
            </a:extLst>
          </p:cNvPr>
          <p:cNvSpPr/>
          <p:nvPr userDrawn="1"/>
        </p:nvSpPr>
        <p:spPr>
          <a:xfrm>
            <a:off x="11640820" y="0"/>
            <a:ext cx="551180" cy="55626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D67207E-42AD-4940-9FC5-82B454EA1889}"/>
              </a:ext>
            </a:extLst>
          </p:cNvPr>
          <p:cNvCxnSpPr>
            <a:cxnSpLocks/>
          </p:cNvCxnSpPr>
          <p:nvPr userDrawn="1"/>
        </p:nvCxnSpPr>
        <p:spPr>
          <a:xfrm>
            <a:off x="485140" y="1772202"/>
            <a:ext cx="63233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01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5F1AB79-7930-404B-A64D-CE3C01E95244}"/>
              </a:ext>
            </a:extLst>
          </p:cNvPr>
          <p:cNvSpPr/>
          <p:nvPr userDrawn="1"/>
        </p:nvSpPr>
        <p:spPr>
          <a:xfrm>
            <a:off x="0" y="1992299"/>
            <a:ext cx="3581400" cy="217667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0479AC-B678-48D0-B075-B70DC8C9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21C7-5DA8-4661-BF03-89C0506EB55C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99BA53-5343-469E-ACB0-82639B04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C27814-6C6E-42F6-8A60-CB065BC1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D571-E840-4B01-A0AC-4CCDC8D3999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5713A2F-9068-4709-81A2-F3D08B52C5EC}"/>
              </a:ext>
            </a:extLst>
          </p:cNvPr>
          <p:cNvCxnSpPr>
            <a:cxnSpLocks/>
          </p:cNvCxnSpPr>
          <p:nvPr userDrawn="1"/>
        </p:nvCxnSpPr>
        <p:spPr>
          <a:xfrm>
            <a:off x="2499360" y="2351322"/>
            <a:ext cx="43243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5B2B952C-50EA-42F8-8605-4C58B9717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7380" y="1057529"/>
            <a:ext cx="7184445" cy="934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6" name="文本占位符 2">
            <a:extLst>
              <a:ext uri="{FF2B5EF4-FFF2-40B4-BE49-F238E27FC236}">
                <a16:creationId xmlns:a16="http://schemas.microsoft.com/office/drawing/2014/main" id="{FB7CB392-8FB7-48FE-9F45-12EA5E9F0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381" y="2710346"/>
            <a:ext cx="7184445" cy="2895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0360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50E8CA9-D2FA-46E2-A01C-D0190275D524}"/>
              </a:ext>
            </a:extLst>
          </p:cNvPr>
          <p:cNvSpPr/>
          <p:nvPr userDrawn="1"/>
        </p:nvSpPr>
        <p:spPr>
          <a:xfrm>
            <a:off x="3944112" y="4681330"/>
            <a:ext cx="4320212" cy="217667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474AFF1-7043-43F9-84B0-C6C7FE14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BEDBD9-8D56-41B2-A14E-49E952C9B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7FD55-AD92-4223-9057-612D02D18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21C7-5DA8-4661-BF03-89C0506EB55C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E37B62-DC99-46F2-ADE0-2F5B8B19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45057-BDCF-45EF-B371-41259902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D571-E840-4B01-A0AC-4CCDC8D3999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14262AA-9553-485D-9A60-0C1B3B8E4302}"/>
              </a:ext>
            </a:extLst>
          </p:cNvPr>
          <p:cNvCxnSpPr>
            <a:cxnSpLocks/>
          </p:cNvCxnSpPr>
          <p:nvPr userDrawn="1"/>
        </p:nvCxnSpPr>
        <p:spPr>
          <a:xfrm>
            <a:off x="3229337" y="5592233"/>
            <a:ext cx="57526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56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B750D9B-334D-4B36-8117-DDFCFC7577A4}"/>
              </a:ext>
            </a:extLst>
          </p:cNvPr>
          <p:cNvSpPr/>
          <p:nvPr userDrawn="1"/>
        </p:nvSpPr>
        <p:spPr>
          <a:xfrm>
            <a:off x="0" y="0"/>
            <a:ext cx="838200" cy="68580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B3A4FF4-FD3C-41A5-8C61-C2B67320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B05AD-1AA7-4A32-80BF-ADD2DE646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524642-6283-4EEC-97D5-8E6B417FD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5B54E6-FE51-4A3A-A2AD-70E4F03B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21C7-5DA8-4661-BF03-89C0506EB55C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C0CFAC-AEEE-4E1F-B111-89F5207B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2CF1CE-E611-4075-B7F4-E2C2463D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D571-E840-4B01-A0AC-4CCDC8D3999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2527785-1A59-4BBD-B4B1-7ADBDFD59077}"/>
              </a:ext>
            </a:extLst>
          </p:cNvPr>
          <p:cNvCxnSpPr>
            <a:cxnSpLocks/>
          </p:cNvCxnSpPr>
          <p:nvPr userDrawn="1"/>
        </p:nvCxnSpPr>
        <p:spPr>
          <a:xfrm>
            <a:off x="485140" y="1772202"/>
            <a:ext cx="63233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BFF3E046-3076-41C5-A23A-500EBA2B8ED6}"/>
              </a:ext>
            </a:extLst>
          </p:cNvPr>
          <p:cNvSpPr/>
          <p:nvPr userDrawn="1"/>
        </p:nvSpPr>
        <p:spPr>
          <a:xfrm>
            <a:off x="11640820" y="0"/>
            <a:ext cx="551180" cy="55626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92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0EC7B32-5AA2-43B9-A72A-D82802B3F9EE}"/>
              </a:ext>
            </a:extLst>
          </p:cNvPr>
          <p:cNvSpPr/>
          <p:nvPr userDrawn="1"/>
        </p:nvSpPr>
        <p:spPr>
          <a:xfrm>
            <a:off x="0" y="0"/>
            <a:ext cx="836612" cy="68580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A6DC726-B814-40A4-82B8-271565674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4C4CF4-BBEA-453D-95C6-16C6DAC6A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7CEB44-9F8F-45BA-B0EB-1A03B1F46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5F9FE1-5FEB-450B-B8E5-DCF953AC4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4E7457-C7C9-49C8-B0DE-C3A660B29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C59DC2-89E7-4133-8286-8267E8E1B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21C7-5DA8-4661-BF03-89C0506EB55C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3427E4-CF9D-4386-B295-EE500B5F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06EAE6-E987-49EE-ABD3-9A70D195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D571-E840-4B01-A0AC-4CCDC8D3999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A4DA80A-9AFE-4862-BDA4-695617B3C1CE}"/>
              </a:ext>
            </a:extLst>
          </p:cNvPr>
          <p:cNvCxnSpPr>
            <a:cxnSpLocks/>
          </p:cNvCxnSpPr>
          <p:nvPr userDrawn="1"/>
        </p:nvCxnSpPr>
        <p:spPr>
          <a:xfrm>
            <a:off x="485140" y="1772202"/>
            <a:ext cx="63233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68A9F230-AABE-44AF-B787-10B005933CB6}"/>
              </a:ext>
            </a:extLst>
          </p:cNvPr>
          <p:cNvSpPr/>
          <p:nvPr userDrawn="1"/>
        </p:nvSpPr>
        <p:spPr>
          <a:xfrm>
            <a:off x="11640820" y="0"/>
            <a:ext cx="551180" cy="55626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33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6E0D4F0-E56C-4C8C-B607-6A9160CFC765}"/>
              </a:ext>
            </a:extLst>
          </p:cNvPr>
          <p:cNvSpPr/>
          <p:nvPr userDrawn="1"/>
        </p:nvSpPr>
        <p:spPr>
          <a:xfrm>
            <a:off x="0" y="1"/>
            <a:ext cx="12192000" cy="1990846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A01430-DEBD-4A22-8B9F-14E1E101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7D94B6-202A-4E31-B361-1A28255E2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21C7-5DA8-4661-BF03-89C0506EB55C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437DF3-8D7D-4FAB-BDCC-FAD68CD3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7EDCC2-6532-4AD6-BE1B-BE8875CE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D571-E840-4B01-A0AC-4CCDC8D39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88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55151C0-F49C-4D6C-A927-DA8688C239DD}"/>
              </a:ext>
            </a:extLst>
          </p:cNvPr>
          <p:cNvSpPr/>
          <p:nvPr userDrawn="1"/>
        </p:nvSpPr>
        <p:spPr>
          <a:xfrm>
            <a:off x="0" y="544010"/>
            <a:ext cx="3581400" cy="576535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F5BFB88-83D9-49B7-8CC9-454333399835}"/>
              </a:ext>
            </a:extLst>
          </p:cNvPr>
          <p:cNvCxnSpPr>
            <a:cxnSpLocks/>
          </p:cNvCxnSpPr>
          <p:nvPr userDrawn="1"/>
        </p:nvCxnSpPr>
        <p:spPr>
          <a:xfrm>
            <a:off x="1091638" y="1274491"/>
            <a:ext cx="5749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0479AC-B678-48D0-B075-B70DC8C9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21C7-5DA8-4661-BF03-89C0506EB55C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99BA53-5343-469E-ACB0-82639B04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C27814-6C6E-42F6-8A60-CB065BC1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D571-E840-4B01-A0AC-4CCDC8D39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34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A1B3CB1-2CEE-4224-BEEC-45ABE437EB1B}"/>
              </a:ext>
            </a:extLst>
          </p:cNvPr>
          <p:cNvSpPr/>
          <p:nvPr userDrawn="1"/>
        </p:nvSpPr>
        <p:spPr>
          <a:xfrm>
            <a:off x="0" y="0"/>
            <a:ext cx="836612" cy="68580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F39608-EDA5-4C81-9283-A93A8585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C4C4D1-D025-40FF-A4C0-B9105B6BB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0602CB-06D2-4861-B331-336FC2361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DDD9E7-0118-4D13-902B-F4D4BE95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21C7-5DA8-4661-BF03-89C0506EB55C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2BC361-30A0-4244-9916-0525BAE5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0844EC-8FFD-4789-B769-3072E2CE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D571-E840-4B01-A0AC-4CCDC8D3999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A8C9D13-3FA8-49D5-9EDF-6583074FF22F}"/>
              </a:ext>
            </a:extLst>
          </p:cNvPr>
          <p:cNvCxnSpPr>
            <a:cxnSpLocks/>
          </p:cNvCxnSpPr>
          <p:nvPr userDrawn="1"/>
        </p:nvCxnSpPr>
        <p:spPr>
          <a:xfrm>
            <a:off x="469900" y="2046522"/>
            <a:ext cx="4483100" cy="108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91F85806-2449-4BCC-8E03-2A94CFEB797E}"/>
              </a:ext>
            </a:extLst>
          </p:cNvPr>
          <p:cNvSpPr/>
          <p:nvPr userDrawn="1"/>
        </p:nvSpPr>
        <p:spPr>
          <a:xfrm>
            <a:off x="11640820" y="6301740"/>
            <a:ext cx="551180" cy="55626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22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3C2DE8-F6E3-48B8-AF08-CF0534CA1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D95B57-4C71-4F0F-B130-990F4EB6F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BF852A-C5B7-4007-857B-BEEC91693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821C7-5DA8-4661-BF03-89C0506EB55C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38B1DD-2D5D-4B41-A07B-8254C146B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83A76-5B2D-4F5C-A319-8DD45AEBB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DD571-E840-4B01-A0AC-4CCDC8D39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7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E955DC7-DE94-4D68-94CA-B7AC64043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820" y="1991361"/>
            <a:ext cx="9354820" cy="2875278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optima" panose="020B0502050508020304" pitchFamily="34" charset="0"/>
              </a:rPr>
              <a:t>Cheetah</a:t>
            </a:r>
            <a:r>
              <a:rPr lang="zh-CN" altLang="en-US" sz="4000" dirty="0">
                <a:latin typeface="optima" panose="020B0502050508020304" pitchFamily="34" charset="0"/>
              </a:rPr>
              <a:t>：</a:t>
            </a:r>
            <a:r>
              <a:rPr lang="en-US" altLang="zh-CN" sz="4000" dirty="0">
                <a:latin typeface="optima" panose="020B0502050508020304" pitchFamily="34" charset="0"/>
              </a:rPr>
              <a:t>Optimizing and Accelerating Homomorphic Encryption for Private Inference</a:t>
            </a:r>
            <a:endParaRPr lang="zh-CN" altLang="en-US" sz="4000" dirty="0">
              <a:latin typeface="optima" panose="020B0502050508020304" pitchFamily="34" charset="0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03351B1-1572-463E-A32F-939C90F7139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36550" y="5232399"/>
            <a:ext cx="8643620" cy="1066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汇报人：余欢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学号：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M202173730</a:t>
            </a:r>
          </a:p>
        </p:txBody>
      </p:sp>
    </p:spTree>
    <p:extLst>
      <p:ext uri="{BB962C8B-B14F-4D97-AF65-F5344CB8AC3E}">
        <p14:creationId xmlns:p14="http://schemas.microsoft.com/office/powerpoint/2010/main" val="3591681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9C20D06-F474-4DEC-9E8C-A6FD62A09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16" y="0"/>
            <a:ext cx="4552701" cy="3006212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EA9B5C2-77D6-48C0-A682-A63F1BAB475E}"/>
              </a:ext>
            </a:extLst>
          </p:cNvPr>
          <p:cNvCxnSpPr>
            <a:cxnSpLocks/>
          </p:cNvCxnSpPr>
          <p:nvPr/>
        </p:nvCxnSpPr>
        <p:spPr>
          <a:xfrm>
            <a:off x="6810375" y="1762125"/>
            <a:ext cx="0" cy="16668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32C3B4F5-FB77-4C1D-A5CA-7CD524CAD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218" y="3429000"/>
            <a:ext cx="10352314" cy="296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7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00C65-D146-4FAA-B29C-1FDADC59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Optima" panose="02010600030101010101"/>
              </a:rPr>
              <a:t>Sched-PA</a:t>
            </a:r>
            <a:endParaRPr lang="zh-CN" altLang="en-US" b="1" dirty="0">
              <a:latin typeface="Optima" panose="02010600030101010101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C93C01-5BE6-47D6-8EAF-656AD82E6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83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10.2◊</a:t>
            </a:r>
            <a:r>
              <a:rPr lang="zh-CN" altLang="en-US" sz="2000" dirty="0"/>
              <a:t>加速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E4E909-F109-46C2-BF53-69163CC7C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287" y="2129971"/>
            <a:ext cx="7352141" cy="303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06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1BAC8-6F7A-4410-8CDB-6E685B48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Optima" panose="02010600030101010101"/>
              </a:rPr>
              <a:t>GPU</a:t>
            </a:r>
            <a:r>
              <a:rPr lang="zh-CN" altLang="en-US" b="1" dirty="0"/>
              <a:t>加速局限性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1FB5BA-4BEF-48C6-A24E-6B367380503C}"/>
              </a:ext>
            </a:extLst>
          </p:cNvPr>
          <p:cNvSpPr txBox="1"/>
          <p:nvPr/>
        </p:nvSpPr>
        <p:spPr>
          <a:xfrm>
            <a:off x="846364" y="4106636"/>
            <a:ext cx="9748157" cy="105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加速饱和在</a:t>
            </a:r>
            <a:r>
              <a:rPr lang="en-US" altLang="zh-CN" sz="2000" dirty="0"/>
              <a:t>120◊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可能影响因素：</a:t>
            </a:r>
            <a:endParaRPr lang="en-US" altLang="zh-CN" sz="2000" dirty="0"/>
          </a:p>
          <a:p>
            <a:r>
              <a:rPr lang="en-US" altLang="zh-CN" dirty="0"/>
              <a:t>	</a:t>
            </a:r>
            <a:r>
              <a:rPr lang="zh-CN" altLang="en-US" dirty="0"/>
              <a:t>模运算增加了分支指令，同时每次乘法增加超过十条计算指令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7C5121-ADEA-499F-B340-E99A4D4E0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855" y="1984305"/>
            <a:ext cx="9299316" cy="182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69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636E5-7E15-4603-A624-D2CDD32B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Optima" panose="02010600030101010101"/>
              </a:rPr>
              <a:t>Accelerator Architecture</a:t>
            </a:r>
            <a:endParaRPr lang="zh-CN" altLang="en-US" b="1" dirty="0">
              <a:latin typeface="Optima" panose="02010600030101010101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9E3AA9-A67F-4478-BEB3-68E9B8EB8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943" y="1992434"/>
            <a:ext cx="9247557" cy="28101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54AB9F8-C40A-47CF-9E18-DB56688283C6}"/>
              </a:ext>
            </a:extLst>
          </p:cNvPr>
          <p:cNvSpPr txBox="1"/>
          <p:nvPr/>
        </p:nvSpPr>
        <p:spPr>
          <a:xfrm>
            <a:off x="838199" y="5104366"/>
            <a:ext cx="9873343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PEs:</a:t>
            </a:r>
            <a:r>
              <a:rPr lang="zh-CN" altLang="en-US" sz="2000" dirty="0"/>
              <a:t>输出神经元引擎，为最大化并行性，每个神经元的输出对应一个</a:t>
            </a:r>
            <a:r>
              <a:rPr lang="en-US" altLang="zh-CN" sz="2000" dirty="0"/>
              <a:t>PE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Lanes</a:t>
            </a:r>
            <a:r>
              <a:rPr lang="zh-CN" altLang="en-US" sz="2000" dirty="0"/>
              <a:t>：实现</a:t>
            </a:r>
            <a:r>
              <a:rPr lang="en-US" altLang="zh-CN" sz="2000" dirty="0"/>
              <a:t>HE</a:t>
            </a:r>
            <a:r>
              <a:rPr lang="zh-CN" altLang="en-US" sz="2000" dirty="0"/>
              <a:t>操作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93846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12C9B-362D-4465-A5A0-BFF3B3F9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D80A4-9C25-4586-B343-B4FC687DA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HE-PTUNE</a:t>
            </a:r>
            <a:r>
              <a:rPr lang="zh-CN" altLang="en-US" sz="2000" dirty="0"/>
              <a:t>通过针对每层选择合适的参数可以提高</a:t>
            </a:r>
            <a:r>
              <a:rPr lang="en-US" altLang="zh-CN" sz="2000" dirty="0"/>
              <a:t>11.7◊</a:t>
            </a:r>
            <a:r>
              <a:rPr lang="zh-CN" altLang="en-US" sz="2000" dirty="0"/>
              <a:t>比起以前最好的工作</a:t>
            </a:r>
            <a:endParaRPr lang="en-US" altLang="zh-CN" sz="2000" dirty="0"/>
          </a:p>
          <a:p>
            <a:r>
              <a:rPr lang="en-US" altLang="zh-CN" sz="2000" dirty="0"/>
              <a:t>Sched-PA</a:t>
            </a:r>
            <a:r>
              <a:rPr lang="zh-CN" altLang="en-US" sz="2000" dirty="0"/>
              <a:t>在卷积层和全连接层，通过合理的调度，降低了噪声增长，从而带来了</a:t>
            </a:r>
            <a:r>
              <a:rPr lang="en-US" altLang="zh-CN" sz="2000" dirty="0"/>
              <a:t>10.2◊</a:t>
            </a:r>
            <a:r>
              <a:rPr lang="zh-CN" altLang="en-US" sz="2000" dirty="0"/>
              <a:t>的加速</a:t>
            </a:r>
            <a:endParaRPr lang="en-US" altLang="zh-CN" sz="2000" dirty="0"/>
          </a:p>
          <a:p>
            <a:r>
              <a:rPr lang="zh-CN" altLang="en-US" sz="2000" dirty="0"/>
              <a:t>提出了高度利用核内以及核间并行化的硬件加速框架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为缩短隐私保护机器学习与明文学习的差距，需要硬件、通信技术、算法协议的共同发展</a:t>
            </a:r>
          </a:p>
        </p:txBody>
      </p:sp>
    </p:spTree>
    <p:extLst>
      <p:ext uri="{BB962C8B-B14F-4D97-AF65-F5344CB8AC3E}">
        <p14:creationId xmlns:p14="http://schemas.microsoft.com/office/powerpoint/2010/main" val="4009457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19E4340-C0F8-4978-B2EE-146950A7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631"/>
            <a:ext cx="10515600" cy="2852737"/>
          </a:xfrm>
        </p:spPr>
        <p:txBody>
          <a:bodyPr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Optima" panose="020B0502050508020304" pitchFamily="34" charset="0"/>
              </a:rPr>
              <a:t>Thank You for Listening!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Optima" panose="020B0502050508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28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CE67420-7E3C-4D8A-AF35-56F6B727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300" y="1270889"/>
            <a:ext cx="7184445" cy="93477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optima" panose="020B0502050508020304" pitchFamily="34" charset="0"/>
              </a:rPr>
              <a:t>目录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E5EC865-5B93-4017-97B8-4ED075ED8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300" y="2704289"/>
            <a:ext cx="6466296" cy="360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>
                <a:ea typeface="+mj-ea"/>
                <a:cs typeface="Open Sans" panose="020B0606030504020204" pitchFamily="34" charset="0"/>
              </a:rPr>
              <a:t>1. </a:t>
            </a:r>
            <a:r>
              <a:rPr lang="zh-CN" altLang="en-US" sz="3200" dirty="0">
                <a:ea typeface="+mj-ea"/>
                <a:cs typeface="Open Sans" panose="020B0606030504020204" pitchFamily="34" charset="0"/>
              </a:rPr>
              <a:t>背景</a:t>
            </a:r>
            <a:endParaRPr lang="en-US" altLang="zh-CN" sz="3200" dirty="0">
              <a:ea typeface="+mj-ea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zh-CN" sz="3200" dirty="0">
                <a:ea typeface="+mj-ea"/>
                <a:cs typeface="Open Sans" panose="020B0606030504020204" pitchFamily="34" charset="0"/>
              </a:rPr>
              <a:t>2. BFV</a:t>
            </a:r>
          </a:p>
          <a:p>
            <a:pPr marL="0" indent="0">
              <a:buNone/>
            </a:pPr>
            <a:r>
              <a:rPr lang="en-US" altLang="zh-CN" sz="3200" dirty="0">
                <a:ea typeface="+mj-ea"/>
              </a:rPr>
              <a:t>3. </a:t>
            </a:r>
            <a:r>
              <a:rPr lang="zh-CN" altLang="en-US" sz="3200" dirty="0">
                <a:ea typeface="+mj-ea"/>
              </a:rPr>
              <a:t>优化策略</a:t>
            </a:r>
            <a:endParaRPr lang="en-US" altLang="zh-CN" sz="3200" dirty="0">
              <a:ea typeface="+mj-ea"/>
            </a:endParaRPr>
          </a:p>
          <a:p>
            <a:pPr marL="0" indent="0">
              <a:buNone/>
            </a:pPr>
            <a:r>
              <a:rPr lang="en-US" altLang="zh-CN" sz="3200" dirty="0">
                <a:ea typeface="+mj-ea"/>
              </a:rPr>
              <a:t>4. </a:t>
            </a:r>
            <a:r>
              <a:rPr lang="zh-CN" altLang="en-US" sz="3200" dirty="0">
                <a:ea typeface="+mj-ea"/>
              </a:rPr>
              <a:t>总结</a:t>
            </a:r>
            <a:endParaRPr lang="en-US" altLang="zh-CN" sz="32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116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59CDA-6D26-4334-9246-8F479D31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Optima" panose="020B0502050508020304" pitchFamily="34" charset="0"/>
              </a:rPr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6328FC-AAF7-4C47-B311-92DD9C5FD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Optima" panose="020B0502050508020304" pitchFamily="34" charset="0"/>
              </a:rPr>
              <a:t>随着深度学习的发展，越来越多数据用于预测。但很多数据需要保护隐私，</a:t>
            </a:r>
            <a:r>
              <a:rPr lang="en-US" altLang="zh-CN" sz="2400" dirty="0">
                <a:solidFill>
                  <a:srgbClr val="FF0000"/>
                </a:solidFill>
                <a:latin typeface="Optima" panose="020B0502050508020304" pitchFamily="34" charset="0"/>
              </a:rPr>
              <a:t>PPML</a:t>
            </a:r>
            <a:r>
              <a:rPr lang="zh-CN" altLang="en-US" sz="2400" dirty="0">
                <a:latin typeface="Optima" panose="020B0502050508020304" pitchFamily="34" charset="0"/>
              </a:rPr>
              <a:t>（隐私保护机器学习）愈受关注。</a:t>
            </a:r>
            <a:endParaRPr lang="en-US" altLang="zh-CN" sz="2400" dirty="0">
              <a:latin typeface="Optima" panose="020B05020505080203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Optima" panose="020B0502050508020304" pitchFamily="34" charset="0"/>
              </a:rPr>
              <a:t>同态加密和安全多方计算是现在主流的用于私有推理的技术方案。但他们都存在不足，与明文的推理相差</a:t>
            </a:r>
            <a:r>
              <a:rPr lang="en-US" altLang="zh-CN" sz="2400" dirty="0">
                <a:solidFill>
                  <a:srgbClr val="FF0000"/>
                </a:solidFill>
                <a:latin typeface="Optima" panose="020B0502050508020304" pitchFamily="34" charset="0"/>
              </a:rPr>
              <a:t>5-6</a:t>
            </a:r>
            <a:r>
              <a:rPr lang="zh-CN" altLang="en-US" sz="2400" dirty="0">
                <a:solidFill>
                  <a:srgbClr val="FF0000"/>
                </a:solidFill>
                <a:latin typeface="Optima" panose="020B0502050508020304" pitchFamily="34" charset="0"/>
              </a:rPr>
              <a:t>个数量级</a:t>
            </a:r>
            <a:r>
              <a:rPr lang="zh-CN" altLang="en-US" sz="2400" dirty="0">
                <a:latin typeface="Optima" panose="020B0502050508020304" pitchFamily="34" charset="0"/>
              </a:rPr>
              <a:t>。   </a:t>
            </a:r>
            <a:endParaRPr lang="en-US" altLang="zh-CN" sz="2400" dirty="0">
              <a:latin typeface="Optima" panose="020B05020505080203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Optima" panose="020B0502050508020304" pitchFamily="34" charset="0"/>
              </a:rPr>
              <a:t>本文针对</a:t>
            </a:r>
            <a:r>
              <a:rPr lang="en-US" altLang="zh-CN" sz="2400" dirty="0">
                <a:solidFill>
                  <a:srgbClr val="FF0000"/>
                </a:solidFill>
                <a:latin typeface="Optima" panose="020B0502050508020304" pitchFamily="34" charset="0"/>
              </a:rPr>
              <a:t>BFV</a:t>
            </a:r>
            <a:r>
              <a:rPr lang="zh-CN" altLang="en-US" sz="2400" dirty="0">
                <a:solidFill>
                  <a:srgbClr val="FF0000"/>
                </a:solidFill>
                <a:latin typeface="Optima" panose="020B0502050508020304" pitchFamily="34" charset="0"/>
              </a:rPr>
              <a:t>同态加密</a:t>
            </a:r>
            <a:r>
              <a:rPr lang="zh-CN" altLang="en-US" sz="2400" dirty="0">
                <a:latin typeface="Optima" panose="020B0502050508020304" pitchFamily="34" charset="0"/>
              </a:rPr>
              <a:t>方案，提出了两种算法优化策略和一种硬件加速框架，可以让其接近明文的推理速度。                                                </a:t>
            </a:r>
            <a:endParaRPr lang="en-US" altLang="zh-CN" sz="2400" dirty="0">
              <a:latin typeface="Optima" panose="020B0502050508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45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0BFEA1-62FC-4CA7-80ED-8BA18463B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58614"/>
            <a:ext cx="5570343" cy="3615614"/>
          </a:xfrm>
        </p:spPr>
        <p:txBody>
          <a:bodyPr>
            <a:normAutofit fontScale="85000" lnSpcReduction="10000"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Optima" panose="020B0502050508020304" pitchFamily="34" charset="0"/>
              </a:rPr>
              <a:t>Client</a:t>
            </a:r>
            <a:r>
              <a:rPr lang="zh-CN" altLang="en-US" sz="2400" dirty="0">
                <a:latin typeface="Optima" panose="020B0502050508020304" pitchFamily="34" charset="0"/>
              </a:rPr>
              <a:t>：非线性运算，加解密重置噪声</a:t>
            </a:r>
            <a:endParaRPr lang="en-US" altLang="zh-CN" sz="2400" dirty="0">
              <a:latin typeface="Optima" panose="020B0502050508020304" pitchFamily="34" charset="0"/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Optima" panose="020B0502050508020304" pitchFamily="34" charset="0"/>
              </a:rPr>
              <a:t>Cloud</a:t>
            </a:r>
            <a:r>
              <a:rPr lang="zh-CN" altLang="en-US" sz="2400" dirty="0">
                <a:latin typeface="Optima" panose="020B0502050508020304" pitchFamily="34" charset="0"/>
              </a:rPr>
              <a:t>：卷积等乘加运算（密文），超出噪声预算会导致客户端解密失败</a:t>
            </a:r>
            <a:endParaRPr lang="en-US" altLang="zh-CN" sz="2400" dirty="0">
              <a:latin typeface="Optima" panose="020B0502050508020304" pitchFamily="34" charset="0"/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Optima" panose="020B0502050508020304" pitchFamily="34" charset="0"/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Optima" panose="020B0502050508020304" pitchFamily="34" charset="0"/>
              </a:rPr>
              <a:t>参数：</a:t>
            </a:r>
            <a:r>
              <a:rPr lang="en-US" altLang="zh-CN" sz="2400" dirty="0">
                <a:solidFill>
                  <a:srgbClr val="FF0000"/>
                </a:solidFill>
                <a:latin typeface="Optima" panose="020B0502050508020304" pitchFamily="34" charset="0"/>
              </a:rPr>
              <a:t>n</a:t>
            </a:r>
            <a:r>
              <a:rPr lang="zh-CN" altLang="en-US" sz="2400" dirty="0">
                <a:latin typeface="Optima" panose="020B0502050508020304" pitchFamily="34" charset="0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Optima" panose="020B0502050508020304" pitchFamily="34" charset="0"/>
              </a:rPr>
              <a:t>t</a:t>
            </a:r>
            <a:r>
              <a:rPr lang="zh-CN" altLang="en-US" sz="2400" dirty="0">
                <a:latin typeface="Optima" panose="020B0502050508020304" pitchFamily="34" charset="0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Optima" panose="020B0502050508020304" pitchFamily="34" charset="0"/>
              </a:rPr>
              <a:t>q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Optima" panose="020B0502050508020304" pitchFamily="34" charset="0"/>
              </a:rPr>
              <a:t>噪声预算越大，可以进行更多次计算，但每次计算变得更慢</a:t>
            </a:r>
            <a:endParaRPr lang="en-US" altLang="zh-CN" sz="2400" dirty="0">
              <a:latin typeface="Optima" panose="020B0502050508020304" pitchFamily="34" charset="0"/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Optima" panose="020B0502050508020304" pitchFamily="34" charset="0"/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Optima" panose="020B0502050508020304" pitchFamily="34" charset="0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8EF5E26E-A4E2-41A3-B783-758B2E2E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256212" cy="1600200"/>
          </a:xfrm>
        </p:spPr>
        <p:txBody>
          <a:bodyPr anchor="ctr">
            <a:normAutofit/>
          </a:bodyPr>
          <a:lstStyle/>
          <a:p>
            <a:r>
              <a:rPr lang="en-US" altLang="zh-CN" sz="4400" b="1" dirty="0">
                <a:solidFill>
                  <a:schemeClr val="accent1">
                    <a:lumMod val="75000"/>
                  </a:schemeClr>
                </a:solidFill>
                <a:latin typeface="Optima" panose="02010600030101010101"/>
              </a:rPr>
              <a:t>BFV</a:t>
            </a:r>
            <a:endParaRPr lang="zh-CN" altLang="en-US" sz="4400" b="1" dirty="0">
              <a:solidFill>
                <a:schemeClr val="accent1">
                  <a:lumMod val="75000"/>
                </a:schemeClr>
              </a:solidFill>
              <a:latin typeface="Optima" panose="02010600030101010101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1EFA4C-44F0-47CC-B52B-212352F72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661" y="1433518"/>
            <a:ext cx="5739710" cy="124776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FB83576-2811-4D6C-8116-C20418D2F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661" y="4016829"/>
            <a:ext cx="5761339" cy="212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0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F3A5D-6BD8-45B2-A72B-690B4B97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0" y="457200"/>
            <a:ext cx="6331105" cy="1600200"/>
          </a:xfrm>
        </p:spPr>
        <p:txBody>
          <a:bodyPr anchor="ctr">
            <a:normAutofit/>
          </a:bodyPr>
          <a:lstStyle/>
          <a:p>
            <a:r>
              <a:rPr lang="en-US" altLang="zh-CN" sz="4400" b="1" dirty="0">
                <a:solidFill>
                  <a:schemeClr val="accent1">
                    <a:lumMod val="75000"/>
                  </a:schemeClr>
                </a:solidFill>
                <a:latin typeface="Optima" panose="02010600030101010101"/>
              </a:rPr>
              <a:t>BFV</a:t>
            </a:r>
            <a:r>
              <a:rPr lang="zh-CN" altLang="en-US" sz="4400" b="1" dirty="0">
                <a:solidFill>
                  <a:schemeClr val="accent1">
                    <a:lumMod val="75000"/>
                  </a:schemeClr>
                </a:solidFill>
              </a:rPr>
              <a:t>三种运算</a:t>
            </a:r>
            <a:endParaRPr lang="zh-CN" altLang="en-US" sz="4400" b="1" dirty="0">
              <a:solidFill>
                <a:schemeClr val="accent1">
                  <a:lumMod val="75000"/>
                </a:schemeClr>
              </a:solidFill>
              <a:latin typeface="Optima" panose="020B0502050508020304" pitchFamily="34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0BFEA1-62FC-4CA7-80ED-8BA18463B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0" y="3774232"/>
            <a:ext cx="8789405" cy="3811588"/>
          </a:xfrm>
        </p:spPr>
        <p:txBody>
          <a:bodyPr>
            <a:normAutofit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HE-Add</a:t>
            </a:r>
            <a:r>
              <a:rPr lang="zh-CN" altLang="en-US" sz="2000" dirty="0"/>
              <a:t>：两个密文系数模加，噪声</a:t>
            </a:r>
            <a:r>
              <a:rPr lang="zh-CN" altLang="en-US" sz="2000" dirty="0">
                <a:solidFill>
                  <a:srgbClr val="FF0000"/>
                </a:solidFill>
              </a:rPr>
              <a:t>加性</a:t>
            </a:r>
            <a:r>
              <a:rPr lang="zh-CN" altLang="en-US" sz="2000" dirty="0"/>
              <a:t>增长</a:t>
            </a:r>
            <a:endParaRPr lang="en-US" altLang="zh-CN" sz="2000" dirty="0"/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HE-</a:t>
            </a:r>
            <a:r>
              <a:rPr lang="en-US" altLang="zh-CN" sz="2000" dirty="0" err="1"/>
              <a:t>Mult</a:t>
            </a:r>
            <a:r>
              <a:rPr lang="zh-CN" altLang="en-US" sz="2000" dirty="0"/>
              <a:t>：密文乘明文，噪声</a:t>
            </a:r>
            <a:r>
              <a:rPr lang="zh-CN" altLang="en-US" sz="2000" dirty="0">
                <a:solidFill>
                  <a:srgbClr val="FF0000"/>
                </a:solidFill>
              </a:rPr>
              <a:t>乘性</a:t>
            </a:r>
            <a:r>
              <a:rPr lang="zh-CN" altLang="en-US" sz="2000" dirty="0"/>
              <a:t>增长</a:t>
            </a:r>
            <a:endParaRPr lang="en-US" altLang="zh-CN" sz="2000" dirty="0"/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HE-Rotate</a:t>
            </a:r>
            <a:r>
              <a:rPr lang="zh-CN" altLang="en-US" sz="2000" dirty="0"/>
              <a:t>：对齐不同槽位（卷积），噪声</a:t>
            </a:r>
            <a:r>
              <a:rPr lang="zh-CN" altLang="en-US" sz="2000" dirty="0">
                <a:solidFill>
                  <a:srgbClr val="FF0000"/>
                </a:solidFill>
              </a:rPr>
              <a:t>加性</a:t>
            </a:r>
            <a:r>
              <a:rPr lang="zh-CN" altLang="en-US" sz="2000" dirty="0"/>
              <a:t>增长</a:t>
            </a:r>
            <a:endParaRPr lang="en-US" altLang="zh-CN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80D9507-BED9-41EB-A7B9-17AAD18C9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067" y="1257300"/>
            <a:ext cx="5854763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1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FC249-DCD8-497B-ADC6-DCF2F2286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三种优化策略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F22CED-6130-4DE5-AE06-C541CD3C4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HE-PTUNE:</a:t>
            </a:r>
            <a:r>
              <a:rPr lang="zh-CN" altLang="en-US" sz="2400" dirty="0"/>
              <a:t>参数探索模型，为每个网络层寻找最合适的参数，最大化性能</a:t>
            </a:r>
            <a:endParaRPr lang="en-US" altLang="zh-CN" sz="2400" dirty="0"/>
          </a:p>
          <a:p>
            <a:r>
              <a:rPr lang="en-US" altLang="zh-CN" sz="2400" dirty="0"/>
              <a:t>Sched-PA</a:t>
            </a:r>
            <a:r>
              <a:rPr lang="zh-CN" altLang="en-US" sz="2400" dirty="0"/>
              <a:t>：点乘操作调度优化</a:t>
            </a:r>
            <a:endParaRPr lang="en-US" altLang="zh-CN" sz="2400" dirty="0"/>
          </a:p>
          <a:p>
            <a:r>
              <a:rPr lang="zh-CN" altLang="en-US" sz="2400" dirty="0"/>
              <a:t>硬件加速架构：充分利用并行化</a:t>
            </a:r>
          </a:p>
        </p:txBody>
      </p:sp>
    </p:spTree>
    <p:extLst>
      <p:ext uri="{BB962C8B-B14F-4D97-AF65-F5344CB8AC3E}">
        <p14:creationId xmlns:p14="http://schemas.microsoft.com/office/powerpoint/2010/main" val="151305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81B37-5575-4D6A-A456-B2B069AAB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Optima" panose="020B0502050508020304" pitchFamily="34" charset="0"/>
              </a:rPr>
              <a:t>HE-PTUNE</a:t>
            </a:r>
            <a:endParaRPr lang="zh-CN" altLang="en-US" b="1" dirty="0">
              <a:latin typeface="Optima" panose="020B05020505080203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7692C8-33A6-4BD8-AA7C-8BAC26816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9360" y="4635413"/>
            <a:ext cx="5752640" cy="20266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b="0" dirty="0"/>
              <a:t>噪声模型（左）：加密添加的噪声服从独立有界离散高斯分布，通过分析解密失败的概率来推导正确解密概率的输出噪声阈值。</a:t>
            </a:r>
            <a:endParaRPr lang="en-US" altLang="zh-CN" sz="2000" b="0" dirty="0"/>
          </a:p>
          <a:p>
            <a:pPr>
              <a:lnSpc>
                <a:spcPct val="150000"/>
              </a:lnSpc>
            </a:pPr>
            <a:endParaRPr lang="en-US" altLang="zh-CN" dirty="0">
              <a:latin typeface="Optima" panose="020B05020505080203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Optima" panose="020B05020505080203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latin typeface="Optima" panose="020B05020505080203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D776B4-C046-43FF-9033-32DADE64C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123" y="1825625"/>
            <a:ext cx="5852667" cy="26748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3119D8-8355-400D-AA3B-079CF0DE2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66" y="4635414"/>
            <a:ext cx="5235394" cy="2126164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3E4FEDDA-7623-4DEE-AC0F-683521C76417}"/>
              </a:ext>
            </a:extLst>
          </p:cNvPr>
          <p:cNvSpPr txBox="1">
            <a:spLocks/>
          </p:cNvSpPr>
          <p:nvPr/>
        </p:nvSpPr>
        <p:spPr>
          <a:xfrm>
            <a:off x="838200" y="1800537"/>
            <a:ext cx="5541923" cy="2699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Optima" panose="020B0502050508020304" pitchFamily="34" charset="0"/>
              </a:rPr>
              <a:t>性能模型（右）：理论分析不同情况下</a:t>
            </a:r>
            <a:r>
              <a:rPr lang="en-US" altLang="zh-CN" sz="2000" dirty="0">
                <a:latin typeface="Optima" panose="020B0502050508020304" pitchFamily="34" charset="0"/>
              </a:rPr>
              <a:t>CNN</a:t>
            </a:r>
            <a:r>
              <a:rPr lang="zh-CN" altLang="en-US" sz="2000" dirty="0">
                <a:latin typeface="Optima" panose="020B0502050508020304" pitchFamily="34" charset="0"/>
              </a:rPr>
              <a:t>层和</a:t>
            </a:r>
            <a:r>
              <a:rPr lang="en-US" altLang="zh-CN" sz="2000" dirty="0">
                <a:latin typeface="Optima" panose="020B0502050508020304" pitchFamily="34" charset="0"/>
              </a:rPr>
              <a:t>FC</a:t>
            </a:r>
            <a:r>
              <a:rPr lang="zh-CN" altLang="en-US" sz="2000" dirty="0">
                <a:latin typeface="Optima" panose="020B0502050508020304" pitchFamily="34" charset="0"/>
              </a:rPr>
              <a:t>层所需要进行的</a:t>
            </a:r>
            <a:r>
              <a:rPr lang="en-US" altLang="zh-CN" sz="2000" dirty="0">
                <a:latin typeface="Optima" panose="020B0502050508020304" pitchFamily="34" charset="0"/>
              </a:rPr>
              <a:t>HE</a:t>
            </a:r>
            <a:r>
              <a:rPr lang="zh-CN" altLang="en-US" sz="2000" dirty="0">
                <a:latin typeface="Optima" panose="020B0502050508020304" pitchFamily="34" charset="0"/>
              </a:rPr>
              <a:t>操作次数。</a:t>
            </a:r>
            <a:endParaRPr lang="en-US" altLang="zh-CN" sz="2000" dirty="0">
              <a:latin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Optima" panose="020B05020505080203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Optima" panose="020B05020505080203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Optima" panose="020B0502050508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27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81B37-5575-4D6A-A456-B2B069AAB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Optima" panose="020B0502050508020304" pitchFamily="34" charset="0"/>
              </a:rPr>
              <a:t>HE-PTUNE</a:t>
            </a:r>
            <a:endParaRPr lang="zh-CN" altLang="en-US" b="1" dirty="0">
              <a:latin typeface="Optima" panose="020B0502050508020304" pitchFamily="34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99E14-51DC-45F2-8258-4612CE411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3093"/>
            <a:ext cx="8215993" cy="4338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HE</a:t>
            </a:r>
            <a:r>
              <a:rPr lang="zh-CN" altLang="en-US" sz="2000" dirty="0"/>
              <a:t>参数空间探索（</a:t>
            </a:r>
            <a:r>
              <a:rPr lang="en-US" altLang="zh-CN" sz="2000" dirty="0"/>
              <a:t>AlexNet</a:t>
            </a:r>
            <a:r>
              <a:rPr lang="zh-CN" altLang="en-US" sz="2000" dirty="0"/>
              <a:t>网络）</a:t>
            </a:r>
            <a:endParaRPr lang="en-US" altLang="zh-CN" sz="2000" dirty="0"/>
          </a:p>
          <a:p>
            <a:r>
              <a:rPr lang="zh-CN" altLang="en-US" sz="2000" dirty="0"/>
              <a:t>绿色五角星是</a:t>
            </a:r>
            <a:r>
              <a:rPr lang="en-US" altLang="zh-CN" sz="2000" dirty="0"/>
              <a:t>HE-PTUNE</a:t>
            </a:r>
            <a:r>
              <a:rPr lang="zh-CN" altLang="en-US" sz="2000" dirty="0"/>
              <a:t>模型优化的参数，只留下了</a:t>
            </a:r>
            <a:r>
              <a:rPr lang="en-US" altLang="zh-CN" sz="2000" dirty="0"/>
              <a:t>1bit</a:t>
            </a:r>
            <a:r>
              <a:rPr lang="zh-CN" altLang="en-US" sz="2000" dirty="0"/>
              <a:t>噪声预算，而红色是</a:t>
            </a:r>
            <a:r>
              <a:rPr lang="en-US" altLang="zh-CN" sz="2000" dirty="0"/>
              <a:t>Gazelle</a:t>
            </a:r>
            <a:r>
              <a:rPr lang="zh-CN" altLang="en-US" sz="2000" dirty="0"/>
              <a:t>，存在更多未利用的噪声预算。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11.7◊</a:t>
            </a:r>
            <a:r>
              <a:rPr lang="zh-CN" altLang="en-US" sz="2000" dirty="0"/>
              <a:t>加速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29E7A5-C999-41A7-BBF4-619E352D7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206" y="1842771"/>
            <a:ext cx="8405588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96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F3FA5-274D-4B12-9B4E-445C6541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Optima" panose="020B0502050508020304" pitchFamily="34" charset="0"/>
              </a:rPr>
              <a:t>Sched-PA</a:t>
            </a:r>
            <a:endParaRPr lang="zh-CN" altLang="en-US" b="1" dirty="0">
              <a:latin typeface="Optima" panose="020B05020505080203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14D835-52B2-4E9C-AEAE-15AB277A7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8205"/>
            <a:ext cx="10433180" cy="208390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一种新的点积调度策略</a:t>
            </a:r>
            <a:endParaRPr lang="en-US" altLang="zh-CN" sz="2000" dirty="0"/>
          </a:p>
          <a:p>
            <a:r>
              <a:rPr lang="en-US" altLang="zh-CN" sz="2000" dirty="0"/>
              <a:t>Sched-IA</a:t>
            </a:r>
            <a:r>
              <a:rPr lang="zh-CN" altLang="en-US" sz="2000" dirty="0"/>
              <a:t>：执行乘法之前，对齐输入的密文。</a:t>
            </a:r>
            <a:r>
              <a:rPr lang="el-GR" altLang="zh-CN" sz="2000" dirty="0">
                <a:solidFill>
                  <a:srgbClr val="FF0000"/>
                </a:solidFill>
              </a:rPr>
              <a:t>η</a:t>
            </a:r>
            <a:r>
              <a:rPr lang="en-US" altLang="zh-CN" sz="1200" dirty="0">
                <a:solidFill>
                  <a:srgbClr val="FF0000"/>
                </a:solidFill>
              </a:rPr>
              <a:t>M</a:t>
            </a:r>
            <a:r>
              <a:rPr lang="en-US" altLang="zh-CN" sz="2000" dirty="0">
                <a:solidFill>
                  <a:srgbClr val="FF0000"/>
                </a:solidFill>
              </a:rPr>
              <a:t>(v</a:t>
            </a:r>
            <a:r>
              <a:rPr lang="en-US" altLang="zh-CN" sz="1200" dirty="0">
                <a:solidFill>
                  <a:srgbClr val="FF0000"/>
                </a:solidFill>
              </a:rPr>
              <a:t>0</a:t>
            </a:r>
            <a:r>
              <a:rPr lang="en-US" altLang="zh-CN" sz="2000" dirty="0">
                <a:solidFill>
                  <a:srgbClr val="FF0000"/>
                </a:solidFill>
              </a:rPr>
              <a:t> + </a:t>
            </a:r>
            <a:r>
              <a:rPr lang="el-GR" altLang="zh-CN" sz="2000" dirty="0">
                <a:solidFill>
                  <a:srgbClr val="FF0000"/>
                </a:solidFill>
              </a:rPr>
              <a:t>η</a:t>
            </a:r>
            <a:r>
              <a:rPr lang="en-US" altLang="zh-CN" sz="1200" dirty="0">
                <a:solidFill>
                  <a:srgbClr val="FF0000"/>
                </a:solidFill>
              </a:rPr>
              <a:t>A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2000" dirty="0"/>
              <a:t>Sched-PA</a:t>
            </a:r>
            <a:r>
              <a:rPr lang="zh-CN" altLang="en-US" sz="2000" dirty="0"/>
              <a:t>：调整明文，相乘后对齐输出槽。</a:t>
            </a:r>
            <a:r>
              <a:rPr lang="el-GR" altLang="zh-CN" sz="2000" dirty="0">
                <a:solidFill>
                  <a:srgbClr val="FF0000"/>
                </a:solidFill>
              </a:rPr>
              <a:t>η</a:t>
            </a:r>
            <a:r>
              <a:rPr lang="en-US" altLang="zh-CN" sz="1200" dirty="0">
                <a:solidFill>
                  <a:srgbClr val="FF0000"/>
                </a:solidFill>
              </a:rPr>
              <a:t>M</a:t>
            </a:r>
            <a:r>
              <a:rPr lang="en-US" altLang="zh-CN" sz="2000" dirty="0">
                <a:solidFill>
                  <a:srgbClr val="FF0000"/>
                </a:solidFill>
              </a:rPr>
              <a:t>v</a:t>
            </a:r>
            <a:r>
              <a:rPr lang="en-US" altLang="zh-CN" sz="1200" dirty="0">
                <a:solidFill>
                  <a:srgbClr val="FF0000"/>
                </a:solidFill>
              </a:rPr>
              <a:t>0</a:t>
            </a:r>
            <a:r>
              <a:rPr lang="en-US" altLang="zh-CN" sz="2000" dirty="0">
                <a:solidFill>
                  <a:srgbClr val="FF0000"/>
                </a:solidFill>
              </a:rPr>
              <a:t>+</a:t>
            </a:r>
            <a:r>
              <a:rPr lang="el-GR" altLang="zh-CN" sz="2000" dirty="0">
                <a:solidFill>
                  <a:srgbClr val="FF0000"/>
                </a:solidFill>
              </a:rPr>
              <a:t>η</a:t>
            </a:r>
            <a:r>
              <a:rPr lang="en-US" altLang="zh-CN" sz="1200" dirty="0">
                <a:solidFill>
                  <a:srgbClr val="FF0000"/>
                </a:solidFill>
              </a:rPr>
              <a:t>A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F01684-7304-4090-899B-C8A51CA4D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071" y="2027357"/>
            <a:ext cx="5863438" cy="261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93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</Words>
  <Application>Microsoft Office PowerPoint</Application>
  <PresentationFormat>宽屏</PresentationFormat>
  <Paragraphs>55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宋体</vt:lpstr>
      <vt:lpstr>等线 Light</vt:lpstr>
      <vt:lpstr>等线</vt:lpstr>
      <vt:lpstr>Optima</vt:lpstr>
      <vt:lpstr>Cambria Math</vt:lpstr>
      <vt:lpstr>Arial</vt:lpstr>
      <vt:lpstr>Optima</vt:lpstr>
      <vt:lpstr>Office 主题​​</vt:lpstr>
      <vt:lpstr>Cheetah：Optimizing and Accelerating Homomorphic Encryption for Private Inference</vt:lpstr>
      <vt:lpstr>目录</vt:lpstr>
      <vt:lpstr>背景</vt:lpstr>
      <vt:lpstr>BFV</vt:lpstr>
      <vt:lpstr>BFV三种运算</vt:lpstr>
      <vt:lpstr>三种优化策略</vt:lpstr>
      <vt:lpstr>HE-PTUNE</vt:lpstr>
      <vt:lpstr>HE-PTUNE</vt:lpstr>
      <vt:lpstr>Sched-PA</vt:lpstr>
      <vt:lpstr>PowerPoint 演示文稿</vt:lpstr>
      <vt:lpstr>Sched-PA</vt:lpstr>
      <vt:lpstr>GPU加速局限性</vt:lpstr>
      <vt:lpstr>Accelerator Architecture</vt:lpstr>
      <vt:lpstr>总结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 S.Mn</dc:creator>
  <cp:lastModifiedBy>余 欢</cp:lastModifiedBy>
  <cp:revision>26</cp:revision>
  <dcterms:created xsi:type="dcterms:W3CDTF">2021-10-27T02:31:23Z</dcterms:created>
  <dcterms:modified xsi:type="dcterms:W3CDTF">2021-12-24T04:30:52Z</dcterms:modified>
</cp:coreProperties>
</file>