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58" r:id="rId6"/>
    <p:sldId id="259" r:id="rId7"/>
    <p:sldId id="260" r:id="rId8"/>
    <p:sldId id="261" r:id="rId9"/>
    <p:sldId id="280" r:id="rId10"/>
    <p:sldId id="271" r:id="rId11"/>
    <p:sldId id="277" r:id="rId12"/>
    <p:sldId id="273" r:id="rId13"/>
    <p:sldId id="278" r:id="rId14"/>
    <p:sldId id="300" r:id="rId15"/>
    <p:sldId id="276" r:id="rId16"/>
    <p:sldId id="292" r:id="rId17"/>
    <p:sldId id="274" r:id="rId18"/>
    <p:sldId id="293" r:id="rId19"/>
    <p:sldId id="263" r:id="rId20"/>
    <p:sldId id="279" r:id="rId21"/>
    <p:sldId id="298" r:id="rId22"/>
    <p:sldId id="299" r:id="rId23"/>
    <p:sldId id="27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57F"/>
    <a:srgbClr val="7A91AC"/>
    <a:srgbClr val="2F547E"/>
    <a:srgbClr val="C3CEDA"/>
    <a:srgbClr val="325885"/>
    <a:srgbClr val="5B7899"/>
    <a:srgbClr val="3F6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7" autoAdjust="0"/>
    <p:restoredTop sz="93276" autoAdjust="0"/>
  </p:normalViewPr>
  <p:slideViewPr>
    <p:cSldViewPr snapToGrid="0">
      <p:cViewPr varScale="1">
        <p:scale>
          <a:sx n="122" d="100"/>
          <a:sy n="122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78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130EE-760D-4575-B957-3A2C522A17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79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80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81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82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FDF61-DA3A-4787-B56D-7FD06C3E552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9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28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872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3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4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4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5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2097158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743200" cy="927525"/>
          </a:xfrm>
          <a:prstGeom prst="rect">
            <a:avLst/>
          </a:prstGeom>
        </p:spPr>
      </p:pic>
      <p:sp>
        <p:nvSpPr>
          <p:cNvPr id="1048613" name="矩形 7"/>
          <p:cNvSpPr/>
          <p:nvPr userDrawn="1"/>
        </p:nvSpPr>
        <p:spPr>
          <a:xfrm>
            <a:off x="8724901" y="0"/>
            <a:ext cx="34671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4" name="矩形 9"/>
          <p:cNvSpPr/>
          <p:nvPr userDrawn="1"/>
        </p:nvSpPr>
        <p:spPr>
          <a:xfrm>
            <a:off x="-1" y="5778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5" name="矩形 10"/>
          <p:cNvSpPr/>
          <p:nvPr userDrawn="1"/>
        </p:nvSpPr>
        <p:spPr>
          <a:xfrm>
            <a:off x="-1" y="6498000"/>
            <a:ext cx="36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6" name="矩形 11"/>
          <p:cNvSpPr/>
          <p:nvPr userDrawn="1"/>
        </p:nvSpPr>
        <p:spPr>
          <a:xfrm>
            <a:off x="359999" y="6138000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28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872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3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3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3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5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5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5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58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59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6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6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64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65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6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67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6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6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3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3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72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7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7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7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3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3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42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4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4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4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4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4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5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2097158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743200" cy="927525"/>
          </a:xfrm>
          <a:prstGeom prst="rect">
            <a:avLst/>
          </a:prstGeom>
        </p:spPr>
      </p:pic>
      <p:sp>
        <p:nvSpPr>
          <p:cNvPr id="1048613" name="矩形 7"/>
          <p:cNvSpPr/>
          <p:nvPr userDrawn="1"/>
        </p:nvSpPr>
        <p:spPr>
          <a:xfrm>
            <a:off x="8724901" y="0"/>
            <a:ext cx="34671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4" name="矩形 9"/>
          <p:cNvSpPr/>
          <p:nvPr userDrawn="1"/>
        </p:nvSpPr>
        <p:spPr>
          <a:xfrm>
            <a:off x="-1" y="5778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5" name="矩形 10"/>
          <p:cNvSpPr/>
          <p:nvPr userDrawn="1"/>
        </p:nvSpPr>
        <p:spPr>
          <a:xfrm>
            <a:off x="-1" y="6498000"/>
            <a:ext cx="36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6" name="矩形 11"/>
          <p:cNvSpPr/>
          <p:nvPr userDrawn="1"/>
        </p:nvSpPr>
        <p:spPr>
          <a:xfrm>
            <a:off x="359999" y="6138000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5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5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5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58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59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6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6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64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65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6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67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6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6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3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3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72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7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7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7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42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4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4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4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9.jpe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占位符 10"/>
          <p:cNvPicPr>
            <a:picLocks noChangeAspect="1"/>
          </p:cNvPicPr>
          <p:nvPr/>
        </p:nvPicPr>
        <p:blipFill rotWithShape="1">
          <a:blip r:embed="rId1"/>
          <a:srcRect t="8356" r="1467" b="8356"/>
          <a:stretch>
            <a:fillRect/>
          </a:stretch>
        </p:blipFill>
        <p:spPr>
          <a:xfrm>
            <a:off x="3162025" y="0"/>
            <a:ext cx="9032515" cy="6858000"/>
          </a:xfrm>
          <a:prstGeom prst="rect">
            <a:avLst/>
          </a:prstGeom>
        </p:spPr>
      </p:pic>
      <p:sp>
        <p:nvSpPr>
          <p:cNvPr id="1048584" name="矩形 2"/>
          <p:cNvSpPr/>
          <p:nvPr/>
        </p:nvSpPr>
        <p:spPr>
          <a:xfrm>
            <a:off x="16042" y="0"/>
            <a:ext cx="1218184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43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585" name="矩形 3"/>
          <p:cNvSpPr/>
          <p:nvPr/>
        </p:nvSpPr>
        <p:spPr>
          <a:xfrm>
            <a:off x="0" y="-12700"/>
            <a:ext cx="12181840" cy="68707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78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97153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2305" y="383968"/>
            <a:ext cx="3823147" cy="1292431"/>
          </a:xfrm>
          <a:prstGeom prst="rect">
            <a:avLst/>
          </a:prstGeom>
        </p:spPr>
      </p:pic>
      <p:sp>
        <p:nvSpPr>
          <p:cNvPr id="1048586" name="文本框 5"/>
          <p:cNvSpPr txBox="1"/>
          <p:nvPr/>
        </p:nvSpPr>
        <p:spPr>
          <a:xfrm>
            <a:off x="376653" y="3535969"/>
            <a:ext cx="4259580" cy="26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11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HUAZHONG UNIVERSITY OF SCIENCE AND TECHNOLOGY</a:t>
            </a:r>
            <a:endParaRPr lang="zh-CN" altLang="en-US" sz="1200" spc="11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6" name="组合 6"/>
          <p:cNvGrpSpPr/>
          <p:nvPr/>
        </p:nvGrpSpPr>
        <p:grpSpPr>
          <a:xfrm>
            <a:off x="382579" y="2453354"/>
            <a:ext cx="6161096" cy="975646"/>
            <a:chOff x="382579" y="2634107"/>
            <a:chExt cx="6161096" cy="975646"/>
          </a:xfrm>
        </p:grpSpPr>
        <p:sp>
          <p:nvSpPr>
            <p:cNvPr id="1048587" name="文本框 7"/>
            <p:cNvSpPr txBox="1"/>
            <p:nvPr/>
          </p:nvSpPr>
          <p:spPr>
            <a:xfrm>
              <a:off x="382579" y="2634107"/>
              <a:ext cx="6029960" cy="953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b="1" spc="300" dirty="0">
                  <a:solidFill>
                    <a:srgbClr val="3156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Rethinking File Mapping for </a:t>
              </a:r>
              <a:endParaRPr lang="zh-CN" altLang="en-US" sz="2800" b="1" spc="3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l"/>
              <a:r>
                <a:rPr lang="zh-CN" altLang="en-US" sz="2800" b="1" spc="300" dirty="0">
                  <a:solidFill>
                    <a:srgbClr val="3156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Persistent Memory</a:t>
              </a:r>
              <a:endParaRPr lang="zh-CN" altLang="en-US" sz="2800" b="1" spc="3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145728" name="直接连接符 8"/>
            <p:cNvCxnSpPr/>
            <p:nvPr/>
          </p:nvCxnSpPr>
          <p:spPr>
            <a:xfrm>
              <a:off x="423675" y="3609753"/>
              <a:ext cx="6120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88" name="文本框 9"/>
          <p:cNvSpPr txBox="1"/>
          <p:nvPr/>
        </p:nvSpPr>
        <p:spPr>
          <a:xfrm>
            <a:off x="376653" y="4404647"/>
            <a:ext cx="29563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汇报学生：张宇健</a:t>
            </a:r>
            <a:endParaRPr lang="zh-CN" altLang="en-US" sz="1600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590" name="文本框 11"/>
          <p:cNvSpPr txBox="1"/>
          <p:nvPr/>
        </p:nvSpPr>
        <p:spPr>
          <a:xfrm>
            <a:off x="400101" y="6238566"/>
            <a:ext cx="292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明德厚学   求是创新</a:t>
            </a:r>
            <a:endParaRPr lang="zh-CN" altLang="en-US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关键技术</a:t>
            </a:r>
            <a:endParaRPr lang="zh-CN" altLang="en-US" sz="2400" b="1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90" y="1292225"/>
            <a:ext cx="11271250" cy="3461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Radix Tree</a:t>
            </a:r>
            <a:endParaRPr lang="en-US" altLang="zh-CN" sz="2000" dirty="0">
              <a:solidFill>
                <a:srgbClr val="3055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优点：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只需要进行一系列偏移计算，因此映射方式最简单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缺点：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结构上不如区段树紧凑，因此需要更多间接寻址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同样存在碎片化的问题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弹性映射结构由于需要调整大小而产生开销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关键技术</a:t>
            </a:r>
            <a:endParaRPr lang="zh-CN" altLang="en-US" sz="2400" b="1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90" y="1292225"/>
            <a:ext cx="1127125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Extent Tree &amp; Radix Tree </a:t>
            </a:r>
            <a:r>
              <a:rPr lang="zh-CN" altLang="en-US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改进</a:t>
            </a:r>
            <a:endParaRPr lang="zh-CN" altLang="en-US" dirty="0">
              <a:solidFill>
                <a:srgbClr val="3055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实验表明， 在 PM 优化的文件系统上，绕过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page cache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文件映射结构总是更有效率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为了降低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映射结构使用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page cache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而导致的不必要的复制开销，作者将映射结构设计为直接在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优化设计</a:t>
            </a:r>
            <a:endParaRPr lang="zh-CN" altLang="en-US" sz="2400" b="1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90" y="1292225"/>
            <a:ext cx="11271250" cy="179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Global Cuckoo Hash Table</a:t>
            </a:r>
            <a:endParaRPr lang="en-US" altLang="zh-CN" sz="2000" dirty="0">
              <a:solidFill>
                <a:srgbClr val="3055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全局哈希表使用布谷鸟哈希，这意味着每个条目使用两个不同的哈希函数哈希两次。对于查找，最多需要查询两个位置。对于插入，如果两个可能的槽都满了，插入算法将选择一个现有的条目，并通过将其移动到备用位置来将其逐出，并继续传递，直到不再有冲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805" y="3442970"/>
            <a:ext cx="1732280" cy="33470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优化设计</a:t>
            </a:r>
            <a:endParaRPr lang="zh-CN" altLang="en-US" sz="2400" b="1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90" y="1292225"/>
            <a:ext cx="11271250" cy="3461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Global Cuckoo Hash Table</a:t>
            </a:r>
            <a:endParaRPr lang="en-US" altLang="zh-CN" sz="2000" dirty="0">
              <a:solidFill>
                <a:srgbClr val="3055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使用静态的全局哈希映射表，避免随着文件的增长和收缩而调整每个文件映射结构所产生的开销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哈希表不使用紧凑布局，因此不受碎片化的影响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范围节点提高了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IO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操作的性能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由于哈希算法的随机性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，导致空间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，可以采用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Translation Cache 来缓解并加速局部查找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优化设计</a:t>
            </a:r>
            <a:endParaRPr lang="zh-CN" altLang="en-US" sz="2400" b="1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90" y="1292225"/>
            <a:ext cx="11271250" cy="221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HashFS</a:t>
            </a:r>
            <a:endParaRPr lang="en-US" altLang="zh-CN" sz="2000" dirty="0">
              <a:solidFill>
                <a:srgbClr val="3055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HashFS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被划分为一个元数据区域和一个文件数据区域。物理块存储在文件数据区域中，该区域从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fileDataStart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开始。查找首先解析到元数据区域。对应的物理块位置是从元数据区域中条目的偏移量计算出来的。例如，如果&lt;inum=1, lblk=21&gt;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值解析为元数据区域的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offset i，则对应的物理块的位置为(fileDataStart +i×blockSize)， blockSize = 4KB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3816025"/>
            <a:ext cx="69342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优化设计</a:t>
            </a:r>
            <a:endParaRPr lang="zh-CN" altLang="en-US" sz="2400" b="1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90" y="1292225"/>
            <a:ext cx="11271250" cy="3876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HashFS</a:t>
            </a:r>
            <a:endParaRPr lang="en-US" altLang="zh-CN" sz="2000" dirty="0">
              <a:solidFill>
                <a:srgbClr val="3055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使用静态的全局哈希映射表，避免随着文件的增长和收缩而调整每个文件映射结构所产生的开销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哈希表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不使用紧凑布局，因此不受碎片化的影响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只需要计算单个哈希函数，计算开销低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空间局部性较差，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 SIMD 指令和 Translation Cache 来加速范围读取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采用线性探测法，因此产生冲突时代价高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矩形 6"/>
          <p:cNvSpPr/>
          <p:nvPr/>
        </p:nvSpPr>
        <p:spPr>
          <a:xfrm>
            <a:off x="481658" y="1392741"/>
            <a:ext cx="143821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0"/>
                <a:solidFill>
                  <a:schemeClr val="bg2">
                    <a:lumMod val="90000"/>
                  </a:schemeClr>
                </a:solidFill>
                <a:effectLst/>
              </a:rPr>
              <a:t>03</a:t>
            </a:r>
            <a:endParaRPr lang="zh-CN" altLang="en-US" sz="8800" b="1" cap="none" spc="0" dirty="0">
              <a:ln w="0"/>
              <a:solidFill>
                <a:schemeClr val="bg2">
                  <a:lumMod val="90000"/>
                </a:schemeClr>
              </a:solidFill>
              <a:effectLst/>
            </a:endParaRPr>
          </a:p>
        </p:txBody>
      </p:sp>
      <p:sp>
        <p:nvSpPr>
          <p:cNvPr id="1048646" name="文本框 8"/>
          <p:cNvSpPr txBox="1"/>
          <p:nvPr/>
        </p:nvSpPr>
        <p:spPr>
          <a:xfrm>
            <a:off x="481657" y="2786996"/>
            <a:ext cx="7315996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dirty="0">
                <a:blipFill dpi="0" rotWithShape="1">
                  <a:blip r:embed="rId1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实验结果</a:t>
            </a:r>
            <a:endParaRPr lang="zh-CN" altLang="en-US" sz="6000" dirty="0">
              <a:blipFill dpi="0" rotWithShape="1">
                <a:blip r:embed="rId1"/>
                <a:srcRect/>
                <a:tile tx="0" ty="0" sx="100000" sy="100000" flip="none" algn="br"/>
              </a:blip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48647" name="文本框 10"/>
          <p:cNvSpPr txBox="1"/>
          <p:nvPr/>
        </p:nvSpPr>
        <p:spPr>
          <a:xfrm>
            <a:off x="596705" y="4048880"/>
            <a:ext cx="6193464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方正兰亭黑_GBK"/>
                <a:sym typeface="+mn-ea"/>
              </a:rPr>
              <a:t>Experimental Result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cxnSp>
        <p:nvCxnSpPr>
          <p:cNvPr id="3145738" name="直接连接符 11"/>
          <p:cNvCxnSpPr/>
          <p:nvPr/>
        </p:nvCxnSpPr>
        <p:spPr>
          <a:xfrm>
            <a:off x="5708337" y="6050179"/>
            <a:ext cx="64836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9" name="直接连接符 12"/>
          <p:cNvCxnSpPr/>
          <p:nvPr/>
        </p:nvCxnSpPr>
        <p:spPr>
          <a:xfrm>
            <a:off x="7495953" y="6544340"/>
            <a:ext cx="46960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40" name="直接连接符 15"/>
          <p:cNvCxnSpPr/>
          <p:nvPr/>
        </p:nvCxnSpPr>
        <p:spPr>
          <a:xfrm>
            <a:off x="11710341" y="3"/>
            <a:ext cx="0" cy="6857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97165" name="图片 3"/>
          <p:cNvPicPr>
            <a:picLocks noChangeAspect="1"/>
          </p:cNvPicPr>
          <p:nvPr/>
        </p:nvPicPr>
        <p:blipFill rotWithShape="1">
          <a:blip r:embed="rId1"/>
          <a:srcRect l="21803" r="22132"/>
          <a:stretch>
            <a:fillRect/>
          </a:stretch>
        </p:blipFill>
        <p:spPr>
          <a:xfrm>
            <a:off x="6790169" y="1233380"/>
            <a:ext cx="4319998" cy="432263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68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97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98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56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99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实验结果</a:t>
            </a:r>
            <a:endParaRPr lang="zh-CN" altLang="en-US" sz="2400" b="1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90" y="1292225"/>
            <a:ext cx="1127125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HashFS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优化的映射结构中获得了最佳的总体吞吐量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HashFS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总是匹配或超过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Strata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的默认映射结构（页面缓存区段树）的性能。HashFS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文件映射在实际应用程序工作负载中提供了最佳的总体性能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矩形 6"/>
          <p:cNvSpPr/>
          <p:nvPr/>
        </p:nvSpPr>
        <p:spPr>
          <a:xfrm>
            <a:off x="481658" y="1447651"/>
            <a:ext cx="143821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0"/>
                <a:solidFill>
                  <a:schemeClr val="bg2">
                    <a:lumMod val="90000"/>
                  </a:schemeClr>
                </a:solidFill>
                <a:effectLst/>
              </a:rPr>
              <a:t>04</a:t>
            </a:r>
            <a:endParaRPr lang="zh-CN" altLang="en-US" sz="8800" b="1" cap="none" spc="0" dirty="0">
              <a:ln w="0"/>
              <a:solidFill>
                <a:schemeClr val="bg2">
                  <a:lumMod val="90000"/>
                </a:schemeClr>
              </a:solidFill>
              <a:effectLst/>
            </a:endParaRPr>
          </a:p>
        </p:txBody>
      </p:sp>
      <p:sp>
        <p:nvSpPr>
          <p:cNvPr id="1048683" name="文本框 8"/>
          <p:cNvSpPr txBox="1"/>
          <p:nvPr/>
        </p:nvSpPr>
        <p:spPr>
          <a:xfrm>
            <a:off x="481658" y="2995110"/>
            <a:ext cx="7315996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dirty="0">
                <a:blipFill dpi="0" rotWithShape="1">
                  <a:blip r:embed="rId1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总结</a:t>
            </a:r>
            <a:endParaRPr lang="zh-CN" altLang="en-US" sz="6000" dirty="0">
              <a:blipFill dpi="0" rotWithShape="1">
                <a:blip r:embed="rId1"/>
                <a:srcRect/>
                <a:tile tx="0" ty="0" sx="100000" sy="100000" flip="none" algn="br"/>
              </a:blip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48684" name="文本框 10"/>
          <p:cNvSpPr txBox="1"/>
          <p:nvPr/>
        </p:nvSpPr>
        <p:spPr>
          <a:xfrm>
            <a:off x="642749" y="4183052"/>
            <a:ext cx="6193464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方正兰亭黑_GBK"/>
                <a:sym typeface="+mn-ea"/>
              </a:rPr>
              <a:t>Conclusion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cxnSp>
        <p:nvCxnSpPr>
          <p:cNvPr id="3145752" name="直接连接符 11"/>
          <p:cNvCxnSpPr/>
          <p:nvPr/>
        </p:nvCxnSpPr>
        <p:spPr>
          <a:xfrm>
            <a:off x="5708337" y="6050179"/>
            <a:ext cx="64836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53" name="直接连接符 12"/>
          <p:cNvCxnSpPr/>
          <p:nvPr/>
        </p:nvCxnSpPr>
        <p:spPr>
          <a:xfrm>
            <a:off x="7495953" y="6544340"/>
            <a:ext cx="46960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54" name="直接连接符 15"/>
          <p:cNvCxnSpPr/>
          <p:nvPr/>
        </p:nvCxnSpPr>
        <p:spPr>
          <a:xfrm>
            <a:off x="11710341" y="3"/>
            <a:ext cx="0" cy="6857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97168" name="图片 2"/>
          <p:cNvPicPr>
            <a:picLocks noChangeAspect="1"/>
          </p:cNvPicPr>
          <p:nvPr/>
        </p:nvPicPr>
        <p:blipFill rotWithShape="1">
          <a:blip r:embed="rId1"/>
          <a:srcRect l="17260" r="17260"/>
          <a:stretch>
            <a:fillRect/>
          </a:stretch>
        </p:blipFill>
        <p:spPr>
          <a:xfrm>
            <a:off x="7113277" y="1267681"/>
            <a:ext cx="4319999" cy="432263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68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97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98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56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99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结论</a:t>
            </a:r>
            <a:endParaRPr lang="zh-CN" altLang="en-US" sz="2400" b="1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90" y="1292225"/>
            <a:ext cx="1127125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文件映射现在是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系统上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路径开销的一个重要部分，不能再通过页面缓存来缓解。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设计了四种不同的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优化映射结构，以探索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上与文件映射相关的不同挑战。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对这些映射结构的分析表明，我们的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PM 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优化哈希表结构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HashFS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平均性能最好，在实际应用程序工作负载上提供了高达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45%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的改进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34"/>
          <p:cNvPicPr>
            <a:picLocks noChangeAspect="1"/>
          </p:cNvPicPr>
          <p:nvPr/>
        </p:nvPicPr>
        <p:blipFill rotWithShape="1">
          <a:blip r:embed="rId1"/>
          <a:srcRect t="54189"/>
          <a:stretch>
            <a:fillRect/>
          </a:stretch>
        </p:blipFill>
        <p:spPr>
          <a:xfrm>
            <a:off x="0" y="1772"/>
            <a:ext cx="10709838" cy="4902976"/>
          </a:xfrm>
          <a:prstGeom prst="rect">
            <a:avLst/>
          </a:prstGeom>
        </p:spPr>
      </p:pic>
      <p:sp>
        <p:nvSpPr>
          <p:cNvPr id="1048594" name="文本框 6"/>
          <p:cNvSpPr txBox="1">
            <a:spLocks noChangeArrowheads="1"/>
          </p:cNvSpPr>
          <p:nvPr/>
        </p:nvSpPr>
        <p:spPr bwMode="auto">
          <a:xfrm>
            <a:off x="9182247" y="1510891"/>
            <a:ext cx="1270000" cy="4203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35" dirty="0">
                <a:solidFill>
                  <a:srgbClr val="345780"/>
                </a:solidFill>
                <a:latin typeface="+mn-ea"/>
                <a:ea typeface="+mn-ea"/>
              </a:rPr>
              <a:t>背景介绍</a:t>
            </a:r>
            <a:endParaRPr lang="zh-CN" altLang="en-US" sz="2135" dirty="0">
              <a:solidFill>
                <a:srgbClr val="345780"/>
              </a:solidFill>
              <a:latin typeface="+mn-ea"/>
              <a:ea typeface="+mn-ea"/>
            </a:endParaRPr>
          </a:p>
        </p:txBody>
      </p:sp>
      <p:sp>
        <p:nvSpPr>
          <p:cNvPr id="1048595" name="矩形 2"/>
          <p:cNvSpPr/>
          <p:nvPr/>
        </p:nvSpPr>
        <p:spPr>
          <a:xfrm>
            <a:off x="9182247" y="1897845"/>
            <a:ext cx="9067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Background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sp>
        <p:nvSpPr>
          <p:cNvPr id="1048596" name="文本框 6"/>
          <p:cNvSpPr txBox="1">
            <a:spLocks noChangeArrowheads="1"/>
          </p:cNvSpPr>
          <p:nvPr/>
        </p:nvSpPr>
        <p:spPr bwMode="auto">
          <a:xfrm>
            <a:off x="9182248" y="2847158"/>
            <a:ext cx="1327608" cy="42088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35" dirty="0">
                <a:solidFill>
                  <a:srgbClr val="345780"/>
                </a:solidFill>
                <a:latin typeface="+mn-ea"/>
                <a:ea typeface="+mn-ea"/>
              </a:rPr>
              <a:t>关键技术</a:t>
            </a:r>
            <a:endParaRPr lang="zh-CN" altLang="en-US" sz="2135" dirty="0">
              <a:solidFill>
                <a:srgbClr val="345780"/>
              </a:solidFill>
              <a:latin typeface="+mn-ea"/>
              <a:ea typeface="+mn-ea"/>
            </a:endParaRPr>
          </a:p>
        </p:txBody>
      </p:sp>
      <p:sp>
        <p:nvSpPr>
          <p:cNvPr id="1048597" name="矩形 4"/>
          <p:cNvSpPr/>
          <p:nvPr/>
        </p:nvSpPr>
        <p:spPr>
          <a:xfrm>
            <a:off x="9182247" y="3234112"/>
            <a:ext cx="11226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Key Technology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sp>
        <p:nvSpPr>
          <p:cNvPr id="1048598" name="文本框 6"/>
          <p:cNvSpPr txBox="1">
            <a:spLocks noChangeArrowheads="1"/>
          </p:cNvSpPr>
          <p:nvPr/>
        </p:nvSpPr>
        <p:spPr bwMode="auto">
          <a:xfrm>
            <a:off x="9182248" y="4180030"/>
            <a:ext cx="1281120" cy="42088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35" dirty="0">
                <a:solidFill>
                  <a:srgbClr val="345780"/>
                </a:solidFill>
                <a:latin typeface="+mn-ea"/>
                <a:ea typeface="+mn-ea"/>
              </a:rPr>
              <a:t>实验结果</a:t>
            </a:r>
            <a:endParaRPr lang="zh-CN" altLang="en-US" sz="2135" dirty="0">
              <a:solidFill>
                <a:srgbClr val="345780"/>
              </a:solidFill>
              <a:latin typeface="+mn-ea"/>
              <a:ea typeface="+mn-ea"/>
            </a:endParaRPr>
          </a:p>
        </p:txBody>
      </p:sp>
      <p:sp>
        <p:nvSpPr>
          <p:cNvPr id="1048599" name="矩形 6"/>
          <p:cNvSpPr/>
          <p:nvPr/>
        </p:nvSpPr>
        <p:spPr>
          <a:xfrm>
            <a:off x="9182247" y="4566984"/>
            <a:ext cx="1398905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Experimental Result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sp>
        <p:nvSpPr>
          <p:cNvPr id="1048600" name="文本框 6"/>
          <p:cNvSpPr txBox="1">
            <a:spLocks noChangeArrowheads="1"/>
          </p:cNvSpPr>
          <p:nvPr/>
        </p:nvSpPr>
        <p:spPr bwMode="auto">
          <a:xfrm>
            <a:off x="9182247" y="5512878"/>
            <a:ext cx="726440" cy="4203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35" dirty="0">
                <a:solidFill>
                  <a:srgbClr val="345780"/>
                </a:solidFill>
                <a:latin typeface="+mn-ea"/>
                <a:ea typeface="+mn-ea"/>
              </a:rPr>
              <a:t>结论</a:t>
            </a:r>
            <a:endParaRPr lang="zh-CN" altLang="en-US" sz="2135" dirty="0">
              <a:solidFill>
                <a:srgbClr val="345780"/>
              </a:solidFill>
              <a:latin typeface="+mn-ea"/>
              <a:ea typeface="+mn-ea"/>
            </a:endParaRPr>
          </a:p>
        </p:txBody>
      </p:sp>
      <p:sp>
        <p:nvSpPr>
          <p:cNvPr id="1048601" name="矩形 8"/>
          <p:cNvSpPr/>
          <p:nvPr/>
        </p:nvSpPr>
        <p:spPr>
          <a:xfrm>
            <a:off x="9182247" y="5899832"/>
            <a:ext cx="85217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Conclusion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grpSp>
        <p:nvGrpSpPr>
          <p:cNvPr id="33" name="组合 9"/>
          <p:cNvGrpSpPr/>
          <p:nvPr/>
        </p:nvGrpSpPr>
        <p:grpSpPr>
          <a:xfrm>
            <a:off x="8484805" y="1561368"/>
            <a:ext cx="677030" cy="644252"/>
            <a:chOff x="5316408" y="1023858"/>
            <a:chExt cx="507772" cy="483189"/>
          </a:xfrm>
        </p:grpSpPr>
        <p:sp>
          <p:nvSpPr>
            <p:cNvPr id="1048602" name="椭圆 10"/>
            <p:cNvSpPr/>
            <p:nvPr/>
          </p:nvSpPr>
          <p:spPr>
            <a:xfrm>
              <a:off x="5316408" y="1023858"/>
              <a:ext cx="483189" cy="483189"/>
            </a:xfrm>
            <a:prstGeom prst="ellipse">
              <a:avLst/>
            </a:prstGeom>
            <a:solidFill>
              <a:srgbClr val="345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85A299"/>
                </a:solidFill>
              </a:endParaRPr>
            </a:p>
          </p:txBody>
        </p:sp>
        <p:sp>
          <p:nvSpPr>
            <p:cNvPr id="1048603" name="矩形 11"/>
            <p:cNvSpPr/>
            <p:nvPr/>
          </p:nvSpPr>
          <p:spPr bwMode="auto">
            <a:xfrm>
              <a:off x="5344121" y="1034619"/>
              <a:ext cx="480059" cy="430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kern="1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Times New Roman" panose="02020603050405020304" pitchFamily="18" charset="0"/>
                </a:rPr>
                <a:t>01</a:t>
              </a:r>
              <a:endParaRPr lang="zh-CN" altLang="en-US" sz="3200" kern="1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组合 12"/>
          <p:cNvGrpSpPr/>
          <p:nvPr/>
        </p:nvGrpSpPr>
        <p:grpSpPr>
          <a:xfrm>
            <a:off x="8513303" y="2847158"/>
            <a:ext cx="677030" cy="644252"/>
            <a:chOff x="5316408" y="1023858"/>
            <a:chExt cx="507772" cy="483189"/>
          </a:xfrm>
        </p:grpSpPr>
        <p:sp>
          <p:nvSpPr>
            <p:cNvPr id="1048604" name="椭圆 13"/>
            <p:cNvSpPr/>
            <p:nvPr/>
          </p:nvSpPr>
          <p:spPr>
            <a:xfrm>
              <a:off x="5316408" y="1023858"/>
              <a:ext cx="483189" cy="483189"/>
            </a:xfrm>
            <a:prstGeom prst="ellipse">
              <a:avLst/>
            </a:prstGeom>
            <a:solidFill>
              <a:srgbClr val="345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85A299"/>
                </a:solidFill>
              </a:endParaRPr>
            </a:p>
          </p:txBody>
        </p:sp>
        <p:sp>
          <p:nvSpPr>
            <p:cNvPr id="1048605" name="矩形 14"/>
            <p:cNvSpPr/>
            <p:nvPr/>
          </p:nvSpPr>
          <p:spPr bwMode="auto">
            <a:xfrm>
              <a:off x="5344121" y="1034619"/>
              <a:ext cx="480059" cy="430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kern="1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lang="zh-CN" altLang="en-US" sz="3200" kern="1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15"/>
          <p:cNvGrpSpPr/>
          <p:nvPr/>
        </p:nvGrpSpPr>
        <p:grpSpPr>
          <a:xfrm>
            <a:off x="8509045" y="4169759"/>
            <a:ext cx="677030" cy="644252"/>
            <a:chOff x="5316408" y="1023858"/>
            <a:chExt cx="507772" cy="483189"/>
          </a:xfrm>
        </p:grpSpPr>
        <p:sp>
          <p:nvSpPr>
            <p:cNvPr id="1048606" name="椭圆 16"/>
            <p:cNvSpPr/>
            <p:nvPr/>
          </p:nvSpPr>
          <p:spPr>
            <a:xfrm>
              <a:off x="5316408" y="1023858"/>
              <a:ext cx="483189" cy="483189"/>
            </a:xfrm>
            <a:prstGeom prst="ellipse">
              <a:avLst/>
            </a:prstGeom>
            <a:solidFill>
              <a:srgbClr val="345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85A299"/>
                </a:solidFill>
              </a:endParaRPr>
            </a:p>
          </p:txBody>
        </p:sp>
        <p:sp>
          <p:nvSpPr>
            <p:cNvPr id="1048607" name="矩形 17"/>
            <p:cNvSpPr/>
            <p:nvPr/>
          </p:nvSpPr>
          <p:spPr bwMode="auto">
            <a:xfrm>
              <a:off x="5344121" y="1034619"/>
              <a:ext cx="480059" cy="430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kern="1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Times New Roman" panose="02020603050405020304" pitchFamily="18" charset="0"/>
                </a:rPr>
                <a:t>03</a:t>
              </a:r>
              <a:endParaRPr lang="zh-CN" altLang="en-US" sz="3200" kern="1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18"/>
          <p:cNvGrpSpPr/>
          <p:nvPr/>
        </p:nvGrpSpPr>
        <p:grpSpPr>
          <a:xfrm>
            <a:off x="8545996" y="5513669"/>
            <a:ext cx="677030" cy="644252"/>
            <a:chOff x="5316408" y="1023858"/>
            <a:chExt cx="507772" cy="483189"/>
          </a:xfrm>
        </p:grpSpPr>
        <p:sp>
          <p:nvSpPr>
            <p:cNvPr id="1048608" name="椭圆 19"/>
            <p:cNvSpPr/>
            <p:nvPr/>
          </p:nvSpPr>
          <p:spPr>
            <a:xfrm>
              <a:off x="5316408" y="1023858"/>
              <a:ext cx="483189" cy="483189"/>
            </a:xfrm>
            <a:prstGeom prst="ellipse">
              <a:avLst/>
            </a:prstGeom>
            <a:solidFill>
              <a:srgbClr val="345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85A299"/>
                </a:solidFill>
              </a:endParaRPr>
            </a:p>
          </p:txBody>
        </p:sp>
        <p:sp>
          <p:nvSpPr>
            <p:cNvPr id="1048609" name="矩形 20"/>
            <p:cNvSpPr/>
            <p:nvPr/>
          </p:nvSpPr>
          <p:spPr bwMode="auto">
            <a:xfrm>
              <a:off x="5344121" y="1034619"/>
              <a:ext cx="480059" cy="430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kern="1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Times New Roman" panose="02020603050405020304" pitchFamily="18" charset="0"/>
                </a:rPr>
                <a:t>04</a:t>
              </a:r>
              <a:endParaRPr lang="zh-CN" altLang="en-US" sz="3200" kern="1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097155" name="图片 32"/>
          <p:cNvPicPr>
            <a:picLocks noChangeAspect="1"/>
          </p:cNvPicPr>
          <p:nvPr/>
        </p:nvPicPr>
        <p:blipFill rotWithShape="1">
          <a:blip r:embed="rId2"/>
          <a:srcRect l="53884" t="41510" r="-53884" b="273"/>
          <a:stretch>
            <a:fillRect/>
          </a:stretch>
        </p:blipFill>
        <p:spPr>
          <a:xfrm>
            <a:off x="-13575" y="-17138"/>
            <a:ext cx="10345750" cy="6018974"/>
          </a:xfrm>
          <a:prstGeom prst="rect">
            <a:avLst/>
          </a:prstGeom>
        </p:spPr>
      </p:pic>
      <p:pic>
        <p:nvPicPr>
          <p:cNvPr id="2097156" name="图片 29"/>
          <p:cNvPicPr>
            <a:picLocks noChangeAspect="1"/>
          </p:cNvPicPr>
          <p:nvPr/>
        </p:nvPicPr>
        <p:blipFill rotWithShape="1">
          <a:blip r:embed="rId3"/>
          <a:srcRect l="15338" b="53100"/>
          <a:stretch>
            <a:fillRect/>
          </a:stretch>
        </p:blipFill>
        <p:spPr>
          <a:xfrm>
            <a:off x="-13574" y="2223139"/>
            <a:ext cx="8368603" cy="4635939"/>
          </a:xfrm>
          <a:prstGeom prst="rect">
            <a:avLst/>
          </a:prstGeom>
        </p:spPr>
      </p:pic>
      <p:sp>
        <p:nvSpPr>
          <p:cNvPr id="1048610" name="标题 1"/>
          <p:cNvSpPr txBox="1"/>
          <p:nvPr/>
        </p:nvSpPr>
        <p:spPr>
          <a:xfrm>
            <a:off x="937790" y="814563"/>
            <a:ext cx="2893102" cy="1479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dist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accent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solidFill>
                  <a:srgbClr val="3F618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  <a:endParaRPr lang="zh-CN" altLang="en-US" dirty="0">
              <a:solidFill>
                <a:srgbClr val="3F618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611" name="文本占位符 2"/>
          <p:cNvSpPr txBox="1"/>
          <p:nvPr/>
        </p:nvSpPr>
        <p:spPr>
          <a:xfrm>
            <a:off x="-33464" y="1786991"/>
            <a:ext cx="4140200" cy="1479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zh-CN" altLang="en-US" sz="4800" kern="120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3F618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en-US" sz="3600" dirty="0">
              <a:solidFill>
                <a:srgbClr val="3F618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097157" name="图片 3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40941" y="14472"/>
            <a:ext cx="2059340" cy="69616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图片占位符 10"/>
          <p:cNvPicPr>
            <a:picLocks noChangeAspect="1"/>
          </p:cNvPicPr>
          <p:nvPr/>
        </p:nvPicPr>
        <p:blipFill rotWithShape="1">
          <a:blip r:embed="rId1"/>
          <a:srcRect l="19084" t="8356" r="1467" b="8356"/>
          <a:stretch>
            <a:fillRect/>
          </a:stretch>
        </p:blipFill>
        <p:spPr>
          <a:xfrm>
            <a:off x="0" y="0"/>
            <a:ext cx="7283115" cy="6858000"/>
          </a:xfrm>
          <a:prstGeom prst="rect">
            <a:avLst/>
          </a:prstGeom>
        </p:spPr>
      </p:pic>
      <p:sp>
        <p:nvSpPr>
          <p:cNvPr id="1048720" name="矩形 2"/>
          <p:cNvSpPr/>
          <p:nvPr/>
        </p:nvSpPr>
        <p:spPr>
          <a:xfrm>
            <a:off x="0" y="0"/>
            <a:ext cx="1218184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43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721" name="矩形 1"/>
          <p:cNvSpPr/>
          <p:nvPr/>
        </p:nvSpPr>
        <p:spPr>
          <a:xfrm>
            <a:off x="10160" y="-12700"/>
            <a:ext cx="12181840" cy="68707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67000">
                <a:schemeClr val="accent1">
                  <a:lumMod val="20000"/>
                  <a:lumOff val="80000"/>
                </a:schemeClr>
              </a:gs>
              <a:gs pos="99000">
                <a:schemeClr val="accent5">
                  <a:lumMod val="30000"/>
                  <a:lumOff val="70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6000" b="1" i="0" u="none" strike="noStrike" kern="1200" cap="none" spc="300" normalizeH="0" baseline="0" noProof="0" dirty="0">
              <a:ln>
                <a:noFill/>
              </a:ln>
              <a:solidFill>
                <a:srgbClr val="31568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97172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6186" y="0"/>
            <a:ext cx="3823147" cy="1292431"/>
          </a:xfrm>
          <a:prstGeom prst="rect">
            <a:avLst/>
          </a:prstGeom>
        </p:spPr>
      </p:pic>
      <p:sp>
        <p:nvSpPr>
          <p:cNvPr id="1048722" name="文本框 7"/>
          <p:cNvSpPr txBox="1"/>
          <p:nvPr/>
        </p:nvSpPr>
        <p:spPr>
          <a:xfrm>
            <a:off x="8361680" y="2570319"/>
            <a:ext cx="450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spc="3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THANKS</a:t>
            </a:r>
            <a:endParaRPr lang="zh-CN" altLang="en-US" sz="6000" b="1" spc="3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48723" name="文本框 10"/>
          <p:cNvSpPr txBox="1"/>
          <p:nvPr/>
        </p:nvSpPr>
        <p:spPr>
          <a:xfrm>
            <a:off x="9983705" y="5067395"/>
            <a:ext cx="2956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答辩学生：研小招</a:t>
            </a:r>
            <a:endParaRPr lang="zh-CN" altLang="en-US" sz="1600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724" name="文本框 11"/>
          <p:cNvSpPr txBox="1"/>
          <p:nvPr/>
        </p:nvSpPr>
        <p:spPr>
          <a:xfrm>
            <a:off x="10001779" y="5457733"/>
            <a:ext cx="2920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指导老师：</a:t>
            </a:r>
            <a:r>
              <a:rPr lang="en-US" altLang="zh-CN" sz="16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X</a:t>
            </a:r>
            <a:r>
              <a:rPr lang="zh-CN" altLang="en-US" sz="16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老师</a:t>
            </a:r>
            <a:endParaRPr lang="zh-CN" altLang="en-US" sz="1600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725" name="矩形 12"/>
          <p:cNvSpPr/>
          <p:nvPr/>
        </p:nvSpPr>
        <p:spPr>
          <a:xfrm>
            <a:off x="7499161" y="4518430"/>
            <a:ext cx="5037196" cy="3454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华中科技大学</a:t>
            </a:r>
            <a:r>
              <a:rPr lang="en-US" altLang="zh-CN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2021</a:t>
            </a: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级  </a:t>
            </a:r>
            <a:r>
              <a:rPr lang="en-US" altLang="zh-CN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XXXXXX</a:t>
            </a: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学院 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48726" name="文本框 14"/>
          <p:cNvSpPr txBox="1"/>
          <p:nvPr/>
        </p:nvSpPr>
        <p:spPr>
          <a:xfrm>
            <a:off x="9570720" y="6345283"/>
            <a:ext cx="6558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明德厚学   求是创新</a:t>
            </a:r>
            <a:endParaRPr lang="zh-CN" altLang="en-US" sz="1800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4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矩形 6"/>
          <p:cNvSpPr/>
          <p:nvPr/>
        </p:nvSpPr>
        <p:spPr>
          <a:xfrm>
            <a:off x="387747" y="1460006"/>
            <a:ext cx="1452879" cy="13995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0"/>
                <a:solidFill>
                  <a:schemeClr val="bg2">
                    <a:lumMod val="90000"/>
                  </a:schemeClr>
                </a:solidFill>
                <a:effectLst/>
              </a:rPr>
              <a:t>01</a:t>
            </a:r>
            <a:endParaRPr lang="zh-CN" altLang="en-US" sz="8800" b="1" cap="none" spc="0" dirty="0">
              <a:ln w="0"/>
              <a:solidFill>
                <a:schemeClr val="bg2">
                  <a:lumMod val="90000"/>
                </a:schemeClr>
              </a:solidFill>
              <a:effectLst/>
            </a:endParaRPr>
          </a:p>
        </p:txBody>
      </p:sp>
      <p:sp>
        <p:nvSpPr>
          <p:cNvPr id="1048618" name="文本框 8"/>
          <p:cNvSpPr txBox="1"/>
          <p:nvPr/>
        </p:nvSpPr>
        <p:spPr>
          <a:xfrm>
            <a:off x="387747" y="3110023"/>
            <a:ext cx="7315996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dirty="0">
                <a:blipFill dpi="0" rotWithShape="1">
                  <a:blip r:embed="rId1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背景介绍</a:t>
            </a:r>
            <a:endParaRPr lang="zh-CN" altLang="en-US" sz="6000" dirty="0">
              <a:blipFill dpi="0" rotWithShape="1">
                <a:blip r:embed="rId1"/>
                <a:srcRect/>
                <a:tile tx="0" ty="0" sx="100000" sy="100000" flip="none" algn="br"/>
              </a:blip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48619" name="文本框 10"/>
          <p:cNvSpPr txBox="1"/>
          <p:nvPr/>
        </p:nvSpPr>
        <p:spPr>
          <a:xfrm>
            <a:off x="479715" y="4303345"/>
            <a:ext cx="6193464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Background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cxnSp>
        <p:nvCxnSpPr>
          <p:cNvPr id="3145729" name="直接连接符 11"/>
          <p:cNvCxnSpPr/>
          <p:nvPr/>
        </p:nvCxnSpPr>
        <p:spPr>
          <a:xfrm>
            <a:off x="5708337" y="6050179"/>
            <a:ext cx="64836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0" name="直接连接符 12"/>
          <p:cNvCxnSpPr/>
          <p:nvPr/>
        </p:nvCxnSpPr>
        <p:spPr>
          <a:xfrm>
            <a:off x="7495953" y="6544340"/>
            <a:ext cx="46960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1" name="直接连接符 15"/>
          <p:cNvCxnSpPr/>
          <p:nvPr/>
        </p:nvCxnSpPr>
        <p:spPr>
          <a:xfrm>
            <a:off x="11710341" y="3"/>
            <a:ext cx="0" cy="6857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97159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072" y="1259712"/>
            <a:ext cx="4315611" cy="43217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背景介绍</a:t>
            </a:r>
            <a:endParaRPr lang="zh-CN" altLang="en-US" sz="2400" b="1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90" y="1292225"/>
            <a:ext cx="11270615" cy="968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ile </a:t>
            </a:r>
            <a:r>
              <a:rPr lang="en-US" altLang="zh-CN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apping</a:t>
            </a:r>
            <a:endParaRPr lang="zh-CN" altLang="en-US" sz="2000" dirty="0">
              <a:solidFill>
                <a:srgbClr val="3055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将文件中的逻辑偏移量映射到底层设备上的物理位置的操作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9455" y="4350385"/>
            <a:ext cx="1127061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PM-optimized</a:t>
            </a:r>
            <a:r>
              <a:rPr lang="zh-CN" altLang="en-US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以前存储慢，所有文件系统读写都卡在存储设备的读写上，但现在存储设备换成快速的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，文件映射的查询速度问题就凸显出来了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 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优化的文件系统中，文件映射占实际工作负载 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路径的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70%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0090" y="2821305"/>
            <a:ext cx="11269980" cy="9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Persistent Memory</a:t>
            </a:r>
            <a:endParaRPr lang="zh-CN" altLang="en-US" sz="2000" dirty="0">
              <a:solidFill>
                <a:srgbClr val="3055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持久内存的性能（吞吐量、延迟和带宽）远高于传统的低速设备（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），稍低于 DRAM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图片 5"/>
          <p:cNvPicPr>
            <a:picLocks noChangeAspect="1"/>
          </p:cNvPicPr>
          <p:nvPr/>
        </p:nvPicPr>
        <p:blipFill rotWithShape="1">
          <a:blip r:embed="rId1"/>
          <a:srcRect l="23158" r="20741"/>
          <a:stretch>
            <a:fillRect/>
          </a:stretch>
        </p:blipFill>
        <p:spPr>
          <a:xfrm>
            <a:off x="6765146" y="1269000"/>
            <a:ext cx="4320000" cy="4320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1048627" name="矩形 6"/>
          <p:cNvSpPr/>
          <p:nvPr/>
        </p:nvSpPr>
        <p:spPr>
          <a:xfrm>
            <a:off x="387747" y="1460006"/>
            <a:ext cx="143821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0"/>
                <a:solidFill>
                  <a:schemeClr val="bg2">
                    <a:lumMod val="90000"/>
                  </a:schemeClr>
                </a:solidFill>
                <a:effectLst/>
              </a:rPr>
              <a:t>02</a:t>
            </a:r>
            <a:endParaRPr lang="zh-CN" altLang="en-US" sz="8800" b="1" cap="none" spc="0" dirty="0">
              <a:ln w="0"/>
              <a:solidFill>
                <a:schemeClr val="bg2">
                  <a:lumMod val="90000"/>
                </a:schemeClr>
              </a:solidFill>
              <a:effectLst/>
            </a:endParaRPr>
          </a:p>
        </p:txBody>
      </p:sp>
      <p:sp>
        <p:nvSpPr>
          <p:cNvPr id="1048628" name="文本框 8"/>
          <p:cNvSpPr txBox="1"/>
          <p:nvPr/>
        </p:nvSpPr>
        <p:spPr>
          <a:xfrm>
            <a:off x="387747" y="3110023"/>
            <a:ext cx="7315996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dirty="0">
                <a:blipFill dpi="0" rotWithShape="1">
                  <a:blip r:embed="rId2"/>
                  <a:srcRect/>
                  <a:tile tx="0" ty="0" sx="100000" sy="100000" flip="none" algn="t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关键技术</a:t>
            </a:r>
            <a:endParaRPr lang="zh-CN" altLang="en-US" sz="6000" dirty="0">
              <a:blipFill dpi="0" rotWithShape="1">
                <a:blip r:embed="rId2"/>
                <a:srcRect/>
                <a:tile tx="0" ty="0" sx="100000" sy="100000" flip="none" algn="tr"/>
              </a:blip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48629" name="文本框 10"/>
          <p:cNvSpPr txBox="1"/>
          <p:nvPr/>
        </p:nvSpPr>
        <p:spPr>
          <a:xfrm>
            <a:off x="479715" y="4303345"/>
            <a:ext cx="6193464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Key Technology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cxnSp>
        <p:nvCxnSpPr>
          <p:cNvPr id="3145734" name="直接连接符 11"/>
          <p:cNvCxnSpPr/>
          <p:nvPr/>
        </p:nvCxnSpPr>
        <p:spPr>
          <a:xfrm>
            <a:off x="5708337" y="6050179"/>
            <a:ext cx="64836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12"/>
          <p:cNvCxnSpPr/>
          <p:nvPr/>
        </p:nvCxnSpPr>
        <p:spPr>
          <a:xfrm>
            <a:off x="7495953" y="6544340"/>
            <a:ext cx="46960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6" name="直接连接符 15"/>
          <p:cNvCxnSpPr/>
          <p:nvPr/>
        </p:nvCxnSpPr>
        <p:spPr>
          <a:xfrm>
            <a:off x="11710341" y="3"/>
            <a:ext cx="0" cy="6857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97163" name="图片 2"/>
          <p:cNvPicPr>
            <a:picLocks noChangeAspect="1"/>
          </p:cNvPicPr>
          <p:nvPr/>
        </p:nvPicPr>
        <p:blipFill rotWithShape="1">
          <a:blip r:embed="rId2"/>
          <a:srcRect l="43805" t="98" r="1" b="-98"/>
          <a:stretch>
            <a:fillRect/>
          </a:stretch>
        </p:blipFill>
        <p:spPr>
          <a:xfrm>
            <a:off x="6765145" y="1269000"/>
            <a:ext cx="4320000" cy="43242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关键技术</a:t>
            </a:r>
            <a:endParaRPr lang="zh-CN" altLang="en-US" sz="2400" b="1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90" y="1292225"/>
            <a:ext cx="1127125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Per-File</a:t>
            </a: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Mapping</a:t>
            </a:r>
            <a:endParaRPr lang="en-US" altLang="zh-CN" sz="2000" dirty="0">
              <a:solidFill>
                <a:srgbClr val="3055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传统方式。每个文件都有自己的映射结构。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Extent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Trees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Radix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Trees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3055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Global</a:t>
            </a: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</a:t>
            </a: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Mapping</a:t>
            </a:r>
            <a:endParaRPr lang="en-US" altLang="zh-CN" sz="2000" dirty="0">
              <a:solidFill>
                <a:srgbClr val="3055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特定于持久内存文件系统。与每个文件都有一个映射结构不同，全局文件映射将一个文件（由其 </a:t>
            </a:r>
            <a:r>
              <a:rPr lang="en-GB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编号（</a:t>
            </a:r>
            <a:r>
              <a:rPr lang="en-GB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inum</a:t>
            </a:r>
            <a: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表示）和一个逻辑块映射到一个物理块。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Global Cuckoo Hash Table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HashFS</a:t>
            </a:r>
            <a:endPara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关键技术</a:t>
            </a:r>
            <a:endParaRPr lang="zh-CN" altLang="en-US" sz="2400" b="1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90" y="1292225"/>
            <a:ext cx="11271250" cy="221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Extent Tree</a:t>
            </a:r>
            <a:endParaRPr lang="en-US" altLang="zh-CN" sz="2000" dirty="0">
              <a:solidFill>
                <a:srgbClr val="3055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Extent Tree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是一种经典的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er-file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映射结构，但在现代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优化的文件系统中仍在使用。区段树是包含区段的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-tree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区段将文件逻辑块映射到物理块，并包含指示映射所代表的块数量的字段。区段也可以是间接的，指向进一步的区段树节点而不是文件数据块。为了执行查找，在每个节点上执行二分查找，以确定哪个条目包含所需的物理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50" y="3760343"/>
            <a:ext cx="69977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关键技术</a:t>
            </a:r>
            <a:endParaRPr lang="zh-CN" altLang="en-US" sz="2400" b="1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90" y="1292225"/>
            <a:ext cx="11271250" cy="3461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Extent Tree</a:t>
            </a:r>
            <a:endParaRPr lang="en-US" altLang="zh-CN" sz="2000" dirty="0">
              <a:solidFill>
                <a:srgbClr val="3055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优点：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多个映射可以合并到一个区段中，因此结构最紧凑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缺点：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需要在每个层级执行二分搜索，因此需要更多的内存访问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碎片化会破坏映射结构的紧凑布局，使得映射结构更大，增加了搜索和插入的时间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弹性映射结构由于需要调整大小而产生开销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关键技术</a:t>
            </a:r>
            <a:endParaRPr lang="zh-CN" altLang="en-US" sz="2400" b="1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90" y="1292225"/>
            <a:ext cx="11271250" cy="179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Radix Tree</a:t>
            </a:r>
            <a:endParaRPr lang="en-US" altLang="zh-CN" sz="2000" dirty="0">
              <a:solidFill>
                <a:srgbClr val="3055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查找从顶级节点开始解析逻辑块号的前 N ​​位。 第二级节点解析接下来的 N 位，依此类推。 基数树动态增长和收缩以使用包含映射数量所需的尽可能多的级别（例如，N &lt; 9 的文件只需要一个单级树）。 最后一级节点包含到物理块的直接映射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0" y="3571875"/>
            <a:ext cx="6451600" cy="1993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2369</Words>
  <Application>WPS 演示</Application>
  <PresentationFormat>宽屏</PresentationFormat>
  <Paragraphs>172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Calibri Light</vt:lpstr>
      <vt:lpstr>方正宋刻本秀楷简体</vt:lpstr>
      <vt:lpstr>方正兰亭黑_GBK</vt:lpstr>
      <vt:lpstr>黑体</vt:lpstr>
      <vt:lpstr>Times New Roman</vt:lpstr>
      <vt:lpstr>思源宋体 CN Heavy</vt:lpstr>
      <vt:lpstr>华光标题宋_CNKI</vt:lpstr>
      <vt:lpstr>Arial Unicode MS</vt:lpstr>
      <vt:lpstr>等线 Light</vt:lpstr>
      <vt:lpstr>等线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 天田</dc:creator>
  <cp:lastModifiedBy>1</cp:lastModifiedBy>
  <cp:revision>120</cp:revision>
  <dcterms:created xsi:type="dcterms:W3CDTF">2021-09-19T09:11:00Z</dcterms:created>
  <dcterms:modified xsi:type="dcterms:W3CDTF">2021-12-24T05:54:41Z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15a4d4b088264cfaa4c0772bb3ca6df7</vt:lpwstr>
  </property>
  <property fmtid="{D5CDD505-2E9C-101B-9397-08002B2CF9AE}" pid="3" name="KSOProductBuildVer">
    <vt:lpwstr>2052-11.8.2.10972</vt:lpwstr>
  </property>
</Properties>
</file>