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9" r:id="rId3"/>
    <p:sldId id="275" r:id="rId4"/>
    <p:sldId id="259" r:id="rId5"/>
    <p:sldId id="281" r:id="rId6"/>
    <p:sldId id="297" r:id="rId7"/>
    <p:sldId id="300" r:id="rId8"/>
    <p:sldId id="301" r:id="rId9"/>
    <p:sldId id="295" r:id="rId10"/>
    <p:sldId id="302" r:id="rId11"/>
    <p:sldId id="303" r:id="rId12"/>
    <p:sldId id="304" r:id="rId13"/>
    <p:sldId id="305" r:id="rId14"/>
    <p:sldId id="298" r:id="rId15"/>
    <p:sldId id="306" r:id="rId16"/>
    <p:sldId id="307" r:id="rId17"/>
    <p:sldId id="308" r:id="rId18"/>
    <p:sldId id="294" r:id="rId19"/>
    <p:sldId id="29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2B7F2-0213-4068-8106-052D19B25C98}" type="datetimeFigureOut">
              <a:rPr lang="zh-CN" altLang="en-US" smtClean="0"/>
              <a:t>2021/12/9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D97C9-59CB-4A57-9155-4C627CB65DE6}" type="slidenum">
              <a:rPr lang="zh-CN" altLang="en-US" smtClean="0"/>
              <a:t>‹#›</a:t>
            </a:fld>
            <a:endParaRPr lang="zh-CN" altLang="en-US"/>
          </a:p>
        </p:txBody>
      </p:sp>
    </p:spTree>
    <p:extLst>
      <p:ext uri="{BB962C8B-B14F-4D97-AF65-F5344CB8AC3E}">
        <p14:creationId xmlns:p14="http://schemas.microsoft.com/office/powerpoint/2010/main" val="925269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p:sp>
      <p:sp>
        <p:nvSpPr>
          <p:cNvPr id="24578" name="备注占位符 2"/>
          <p:cNvSpPr>
            <a:spLocks noGrp="1"/>
          </p:cNvSpPr>
          <p:nvPr>
            <p:ph type="body"/>
          </p:nvPr>
        </p:nvSpPr>
        <p:spPr/>
        <p:txBody>
          <a:bodyPr lIns="91440" tIns="45720" rIns="91440" bIns="45720" anchor="t"/>
          <a:lstStyle/>
          <a:p>
            <a:pPr lvl="0"/>
            <a:endParaRPr lang="zh-CN" altLang="en-US" dirty="0"/>
          </a:p>
        </p:txBody>
      </p:sp>
      <p:sp>
        <p:nvSpPr>
          <p:cNvPr id="2457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微软雅黑" panose="020B0503020204020204" charset="-122"/>
                <a:ea typeface="微软雅黑" panose="020B0503020204020204" charset="-122"/>
              </a:rPr>
              <a:t>1</a:t>
            </a:fld>
            <a:endParaRPr lang="zh-CN" altLang="en-US" sz="1200">
              <a:latin typeface="微软雅黑" panose="020B0503020204020204" charset="-122"/>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15</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1D1DB5-6D3C-4446-A1EB-5A217ED3E513}"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3840163"/>
            <a:ext cx="12192000" cy="142875"/>
          </a:xfrm>
          <a:prstGeom prst="rect">
            <a:avLst/>
          </a:prstGeom>
          <a:solidFill>
            <a:schemeClr val="bg1">
              <a:lumMod val="6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28" name="图片占位符 27"/>
          <p:cNvSpPr>
            <a:spLocks noGrp="1"/>
          </p:cNvSpPr>
          <p:nvPr>
            <p:ph type="pic" sz="quarter" idx="10"/>
          </p:nvPr>
        </p:nvSpPr>
        <p:spPr>
          <a:xfrm>
            <a:off x="0" y="1123950"/>
            <a:ext cx="12192000" cy="2671515"/>
          </a:xfrm>
          <a:ln>
            <a:noFill/>
          </a:ln>
        </p:spPr>
        <p:txBody>
          <a:bodyPr/>
          <a:lstStyle>
            <a:lvl1pPr>
              <a:defRPr>
                <a:solidFill>
                  <a:schemeClr val="bg1"/>
                </a:solidFill>
              </a:defRPr>
            </a:lvl1pPr>
          </a:lstStyle>
          <a:p>
            <a:pPr fontAlgn="auto"/>
            <a:endParaRPr lang="zh-CN" altLang="en-US" strike="noStrike" noProof="1"/>
          </a:p>
        </p:txBody>
      </p:sp>
      <p:sp>
        <p:nvSpPr>
          <p:cNvPr id="9801" name="副标题 2"/>
          <p:cNvSpPr>
            <a:spLocks noGrp="1"/>
          </p:cNvSpPr>
          <p:nvPr userDrawn="1">
            <p:ph type="subTitle" idx="1"/>
          </p:nvPr>
        </p:nvSpPr>
        <p:spPr>
          <a:xfrm>
            <a:off x="669925" y="4924996"/>
            <a:ext cx="10850563" cy="558799"/>
          </a:xfrm>
        </p:spPr>
        <p:txBody>
          <a:bodyPr anchor="ctr">
            <a:normAutofit/>
          </a:bodyPr>
          <a:lstStyle>
            <a:lvl1pPr marL="0" marR="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sz="2000" spc="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trike="noStrike" noProof="1"/>
              <a:t>Click to edit Master subtitle style</a:t>
            </a:r>
          </a:p>
        </p:txBody>
      </p:sp>
      <p:sp>
        <p:nvSpPr>
          <p:cNvPr id="9802" name="标题 1"/>
          <p:cNvSpPr>
            <a:spLocks noGrp="1"/>
          </p:cNvSpPr>
          <p:nvPr userDrawn="1">
            <p:ph type="ctrTitle"/>
          </p:nvPr>
        </p:nvSpPr>
        <p:spPr>
          <a:xfrm>
            <a:off x="669925" y="4126588"/>
            <a:ext cx="10850563" cy="767764"/>
          </a:xfrm>
        </p:spPr>
        <p:txBody>
          <a:bodyPr anchor="b">
            <a:normAutofit/>
          </a:bodyPr>
          <a:lstStyle>
            <a:lvl1pPr algn="l">
              <a:defRPr sz="3200" b="1" spc="0">
                <a:solidFill>
                  <a:schemeClr val="tx1"/>
                </a:solidFill>
              </a:defRPr>
            </a:lvl1pPr>
          </a:lstStyle>
          <a:p>
            <a:pPr fontAlgn="auto"/>
            <a:r>
              <a:rPr lang="en-US" altLang="zh-CN" strike="noStrike" noProof="1"/>
              <a:t>Click to edit Master title style</a:t>
            </a:r>
            <a:endParaRPr lang="zh-CN" altLang="en-US" strike="noStrike" noProof="1"/>
          </a:p>
        </p:txBody>
      </p:sp>
      <p:sp>
        <p:nvSpPr>
          <p:cNvPr id="2" name="日期占位符 1"/>
          <p:cNvSpPr>
            <a:spLocks noGrp="1"/>
          </p:cNvSpPr>
          <p:nvPr>
            <p:ph type="dt" sz="half" idx="11"/>
          </p:nvPr>
        </p:nvSpPr>
        <p:spPr>
          <a:xfrm>
            <a:off x="5402263" y="6238875"/>
            <a:ext cx="1387475" cy="206375"/>
          </a:xfrm>
          <a:prstGeom prst="rect">
            <a:avLst/>
          </a:prstGeom>
        </p:spPr>
        <p:txBody>
          <a:bodyPr vert="horz" lIns="91440" tIns="45720" rIns="91440" bIns="45720" rtlCol="0" anchor="ctr"/>
          <a:lstStyle/>
          <a:p>
            <a:pPr fontAlgn="auto"/>
            <a:fld id="{6489D9C7-5DC6-4263-87FF-7C99F6FB63C3}" type="datetime1">
              <a:rPr lang="zh-CN" altLang="en-US" strike="noStrike" noProof="1" smtClean="0">
                <a:latin typeface="+mn-lt"/>
                <a:ea typeface="+mn-ea"/>
                <a:cs typeface="+mn-cs"/>
              </a:rPr>
              <a:t>2021/12/9</a:t>
            </a:fld>
            <a:endParaRPr lang="zh-CN" altLang="en-US" strike="noStrike" noProof="1"/>
          </a:p>
        </p:txBody>
      </p:sp>
      <p:sp>
        <p:nvSpPr>
          <p:cNvPr id="3" name="页脚占位符 2"/>
          <p:cNvSpPr>
            <a:spLocks noGrp="1"/>
          </p:cNvSpPr>
          <p:nvPr>
            <p:ph type="ftr" sz="quarter" idx="12"/>
          </p:nvPr>
        </p:nvSpPr>
        <p:spPr>
          <a:xfrm>
            <a:off x="669925" y="6238875"/>
            <a:ext cx="4140200" cy="206375"/>
          </a:xfrm>
          <a:prstGeom prst="rect">
            <a:avLst/>
          </a:prstGeom>
        </p:spPr>
        <p:txBody>
          <a:bodyPr vert="horz" lIns="91440" tIns="45720" rIns="91440" bIns="45720" rtlCol="0" anchor="ctr"/>
          <a:lstStyle/>
          <a:p>
            <a:pPr fontAlgn="auto"/>
            <a:r>
              <a:rPr lang="en-US" altLang="zh-CN" strike="noStrike" noProof="1">
                <a:latin typeface="+mn-lt"/>
                <a:ea typeface="+mn-ea"/>
                <a:cs typeface="+mn-cs"/>
              </a:rPr>
              <a:t>www.islide.cc</a:t>
            </a:r>
            <a:endParaRPr lang="zh-CN" altLang="en-US" strike="noStrike" noProof="1"/>
          </a:p>
        </p:txBody>
      </p:sp>
      <p:sp>
        <p:nvSpPr>
          <p:cNvPr id="4" name="灯片编号占位符 3"/>
          <p:cNvSpPr>
            <a:spLocks noGrp="1"/>
          </p:cNvSpPr>
          <p:nvPr>
            <p:ph type="sldNum" sz="quarter" idx="13"/>
          </p:nvPr>
        </p:nvSpPr>
        <p:spPr>
          <a:xfrm>
            <a:off x="8610600" y="6238875"/>
            <a:ext cx="2909888" cy="206375"/>
          </a:xfrm>
          <a:prstGeom prst="rect">
            <a:avLst/>
          </a:prstGeom>
        </p:spPr>
        <p:txBody>
          <a:bodyPr vert="horz" lIns="91440" tIns="45720" rIns="91440" bIns="45720" rtlCol="0" anchor="ctr"/>
          <a:lstStyle/>
          <a:p>
            <a:pPr fontAlgn="auto"/>
            <a:fld id="{5DD3DB80-B894-403A-B48E-6FDC1A72010E}"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12187833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占位符 5"/>
          <p:cNvPicPr>
            <a:picLocks noGrp="1" noChangeAspect="1"/>
          </p:cNvPicPr>
          <p:nvPr>
            <p:ph type="pic" sz="quarter" idx="10"/>
          </p:nvPr>
        </p:nvPicPr>
        <p:blipFill>
          <a:blip r:embed="rId3"/>
          <a:stretch>
            <a:fillRect/>
          </a:stretch>
        </p:blipFill>
        <p:spPr>
          <a:xfrm>
            <a:off x="-6350" y="687388"/>
            <a:ext cx="12201525" cy="3328987"/>
          </a:xfrm>
        </p:spPr>
      </p:pic>
      <p:grpSp>
        <p:nvGrpSpPr>
          <p:cNvPr id="109" name="组合 108"/>
          <p:cNvGrpSpPr/>
          <p:nvPr userDrawn="1"/>
        </p:nvGrpSpPr>
        <p:grpSpPr>
          <a:xfrm>
            <a:off x="8901826" y="3015024"/>
            <a:ext cx="2613498" cy="811505"/>
            <a:chOff x="-4066" y="2662628"/>
            <a:chExt cx="2057401" cy="781570"/>
          </a:xfrm>
        </p:grpSpPr>
        <p:sp>
          <p:nvSpPr>
            <p:cNvPr id="111" name="文本框 110"/>
            <p:cNvSpPr txBox="1"/>
            <p:nvPr/>
          </p:nvSpPr>
          <p:spPr>
            <a:xfrm>
              <a:off x="-4066" y="2897016"/>
              <a:ext cx="2057400" cy="547182"/>
            </a:xfrm>
            <a:prstGeom prst="rect">
              <a:avLst/>
            </a:prstGeom>
            <a:noFill/>
          </p:spPr>
          <p:txBody>
            <a:bodyPr wrap="none" rtlCol="0">
              <a:prstTxWarp prst="textPlain">
                <a:avLst/>
              </a:prstTxWarp>
              <a:spAutoFit/>
            </a:bodyPr>
            <a:lstStyle/>
            <a:p>
              <a:pPr fontAlgn="auto"/>
              <a:r>
                <a:rPr lang="en-US" altLang="zh-CN" sz="16600" b="1" strike="noStrike" noProof="1">
                  <a:solidFill>
                    <a:schemeClr val="bg1"/>
                  </a:solidFill>
                  <a:latin typeface="+mn-lt"/>
                  <a:ea typeface="+mn-ea"/>
                  <a:cs typeface="+mn-cs"/>
                </a:rPr>
                <a:t>REPORT</a:t>
              </a:r>
              <a:endParaRPr lang="zh-CN" altLang="en-US" sz="16600" b="1" strike="noStrike" noProof="1">
                <a:solidFill>
                  <a:schemeClr val="bg1"/>
                </a:solidFill>
                <a:latin typeface="+mn-lt"/>
              </a:endParaRPr>
            </a:p>
          </p:txBody>
        </p:sp>
        <p:sp>
          <p:nvSpPr>
            <p:cNvPr id="112" name="矩形 111"/>
            <p:cNvSpPr/>
            <p:nvPr/>
          </p:nvSpPr>
          <p:spPr>
            <a:xfrm>
              <a:off x="802304" y="2662628"/>
              <a:ext cx="1251031" cy="218355"/>
            </a:xfrm>
            <a:prstGeom prst="rect">
              <a:avLst/>
            </a:prstGeom>
            <a:noFill/>
          </p:spPr>
          <p:txBody>
            <a:bodyPr wrap="none" numCol="1" rtlCol="0">
              <a:prstTxWarp prst="textPlain">
                <a:avLst/>
              </a:prstTxWarp>
              <a:spAutoFit/>
            </a:bodyPr>
            <a:lstStyle/>
            <a:p>
              <a:pPr lvl="0" fontAlgn="auto"/>
              <a:r>
                <a:rPr lang="en-US" altLang="zh-CN" sz="16600" strike="noStrike" noProof="0" dirty="0">
                  <a:solidFill>
                    <a:schemeClr val="bg1"/>
                  </a:solidFill>
                  <a:latin typeface="+mn-lt"/>
                  <a:ea typeface="+mn-ea"/>
                  <a:cs typeface="+mn-cs"/>
                </a:rPr>
                <a:t>HUST</a:t>
              </a:r>
              <a:endParaRPr lang="en-US" altLang="zh-CN" sz="16600" strike="noStrike" noProof="0" dirty="0">
                <a:solidFill>
                  <a:schemeClr val="bg1"/>
                </a:solidFill>
                <a:latin typeface="+mn-lt"/>
              </a:endParaRPr>
            </a:p>
          </p:txBody>
        </p:sp>
      </p:grpSp>
      <p:sp>
        <p:nvSpPr>
          <p:cNvPr id="110" name="文本框 109"/>
          <p:cNvSpPr txBox="1"/>
          <p:nvPr userDrawn="1"/>
        </p:nvSpPr>
        <p:spPr>
          <a:xfrm>
            <a:off x="7178355" y="3058100"/>
            <a:ext cx="1606717" cy="768009"/>
          </a:xfrm>
          <a:prstGeom prst="rect">
            <a:avLst/>
          </a:prstGeom>
          <a:noFill/>
        </p:spPr>
        <p:txBody>
          <a:bodyPr wrap="none" rtlCol="0">
            <a:prstTxWarp prst="textPlain">
              <a:avLst/>
            </a:prstTxWarp>
            <a:spAutoFit/>
          </a:bodyPr>
          <a:lstStyle/>
          <a:p>
            <a:pPr fontAlgn="auto"/>
            <a:r>
              <a:rPr lang="en-US" altLang="zh-CN" sz="9600" noProof="1">
                <a:solidFill>
                  <a:schemeClr val="bg1"/>
                </a:solidFill>
                <a:latin typeface="Impact" panose="020B0806030902050204" pitchFamily="34" charset="0"/>
                <a:ea typeface="+mn-ea"/>
                <a:cs typeface="+mn-cs"/>
              </a:rPr>
              <a:t>2021</a:t>
            </a:r>
            <a:endParaRPr lang="zh-CN" altLang="en-US" sz="9600" noProof="1">
              <a:solidFill>
                <a:schemeClr val="bg1"/>
              </a:solidFill>
              <a:latin typeface="Impact" panose="020B0806030902050204" pitchFamily="34" charset="0"/>
            </a:endParaRPr>
          </a:p>
        </p:txBody>
      </p:sp>
      <p:pic>
        <p:nvPicPr>
          <p:cNvPr id="23556" name="图片 12"/>
          <p:cNvPicPr>
            <a:picLocks noChangeAspect="1"/>
          </p:cNvPicPr>
          <p:nvPr/>
        </p:nvPicPr>
        <p:blipFill>
          <a:blip r:embed="rId4"/>
          <a:stretch>
            <a:fillRect/>
          </a:stretch>
        </p:blipFill>
        <p:spPr>
          <a:xfrm>
            <a:off x="512763" y="301625"/>
            <a:ext cx="1511300" cy="1149350"/>
          </a:xfrm>
          <a:prstGeom prst="rect">
            <a:avLst/>
          </a:prstGeom>
          <a:noFill/>
          <a:ln w="9525">
            <a:noFill/>
          </a:ln>
        </p:spPr>
      </p:pic>
      <p:sp>
        <p:nvSpPr>
          <p:cNvPr id="14" name="文本框 13"/>
          <p:cNvSpPr txBox="1"/>
          <p:nvPr/>
        </p:nvSpPr>
        <p:spPr>
          <a:xfrm>
            <a:off x="-6350" y="4016375"/>
            <a:ext cx="8082918" cy="645160"/>
          </a:xfrm>
          <a:prstGeom prst="rect">
            <a:avLst/>
          </a:prstGeom>
          <a:noFill/>
        </p:spPr>
        <p:txBody>
          <a:bodyPr wrap="square" rtlCol="0">
            <a:spAutoFit/>
            <a:scene3d>
              <a:camera prst="orthographicFront"/>
              <a:lightRig rig="threePt" dir="t"/>
            </a:scene3d>
            <a:sp3d contourW="12700"/>
          </a:bodyPr>
          <a:lstStyle/>
          <a:p>
            <a:pPr fontAlgn="auto">
              <a:defRPr/>
            </a:pPr>
            <a:r>
              <a:rPr lang="zh-CN" altLang="en-GB" sz="3600" b="1">
                <a:ea typeface="宋体" panose="02010600030101010101" pitchFamily="2" charset="-122"/>
                <a:sym typeface="+mn-ea"/>
              </a:rPr>
              <a:t>现代计算存储设备的虚拟化机制</a:t>
            </a:r>
            <a:endParaRPr lang="zh-CN" altLang="en-US" sz="3600" b="1" noProof="1">
              <a:solidFill>
                <a:schemeClr val="accent1">
                  <a:lumMod val="75000"/>
                </a:schemeClr>
              </a:solidFill>
              <a:latin typeface="方正姚体" panose="02010601030101010101" pitchFamily="2" charset="-122"/>
              <a:ea typeface="方正姚体" panose="02010601030101010101" pitchFamily="2" charset="-122"/>
            </a:endParaRPr>
          </a:p>
        </p:txBody>
      </p:sp>
      <p:sp>
        <p:nvSpPr>
          <p:cNvPr id="23558" name="矩形 2"/>
          <p:cNvSpPr/>
          <p:nvPr/>
        </p:nvSpPr>
        <p:spPr>
          <a:xfrm>
            <a:off x="8703818" y="5009018"/>
            <a:ext cx="3487738" cy="1198880"/>
          </a:xfrm>
          <a:prstGeom prst="rect">
            <a:avLst/>
          </a:prstGeom>
          <a:noFill/>
          <a:ln w="9525">
            <a:noFill/>
          </a:ln>
        </p:spPr>
        <p:txBody>
          <a:bodyPr wrap="square" anchor="t">
            <a:spAutoFit/>
          </a:bodyPr>
          <a:lstStyle/>
          <a:p>
            <a:r>
              <a:rPr lang="zh-CN" altLang="en-US" sz="2400" b="1" dirty="0">
                <a:latin typeface="微软雅黑" panose="020B0503020204020204" charset="-122"/>
                <a:ea typeface="微软雅黑" panose="020B0503020204020204" charset="-122"/>
              </a:rPr>
              <a:t>报告人：张纯</a:t>
            </a:r>
          </a:p>
          <a:p>
            <a:r>
              <a:rPr lang="en-US" altLang="zh-CN" sz="2400" b="1" dirty="0">
                <a:latin typeface="微软雅黑" panose="020B0503020204020204" charset="-122"/>
                <a:ea typeface="微软雅黑" panose="020B0503020204020204" charset="-122"/>
              </a:rPr>
              <a:t>M202173734</a:t>
            </a:r>
          </a:p>
          <a:p>
            <a:r>
              <a:rPr lang="zh-CN" altLang="en-US" sz="2400" b="1" dirty="0">
                <a:latin typeface="微软雅黑" panose="020B0503020204020204" charset="-122"/>
                <a:ea typeface="微软雅黑" panose="020B0503020204020204" charset="-122"/>
              </a:rPr>
              <a:t>计算机科学与技术学院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100000">
                                          <p:val>
                                            <p:strVal val="#ppt_x"/>
                                          </p:val>
                                        </p:tav>
                                      </p:tavLst>
                                    </p:anim>
                                    <p:anim calcmode="lin" valueType="num">
                                      <p:cBhvr>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8721725"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论文二：</a:t>
            </a:r>
            <a:r>
              <a:rPr lang="en-US" altLang="zh-CN"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LeapIO</a:t>
            </a:r>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的贡献</a:t>
            </a:r>
            <a:endParaRPr lang="zh-CN" altLang="en-US" sz="3200" b="1"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endParaRPr>
          </a:p>
        </p:txBody>
      </p:sp>
      <p:sp>
        <p:nvSpPr>
          <p:cNvPr id="12" name="文本框 11"/>
          <p:cNvSpPr txBox="1"/>
          <p:nvPr/>
        </p:nvSpPr>
        <p:spPr>
          <a:xfrm>
            <a:off x="545465" y="1237615"/>
            <a:ext cx="6537325" cy="4687570"/>
          </a:xfrm>
          <a:prstGeom prst="rect">
            <a:avLst/>
          </a:prstGeom>
          <a:noFill/>
        </p:spPr>
        <p:txBody>
          <a:bodyPr wrap="square" rtlCol="0">
            <a:spAutoFit/>
          </a:bodyPr>
          <a:lstStyle/>
          <a:p>
            <a:pPr marL="342900" indent="-342900" fontAlgn="auto">
              <a:lnSpc>
                <a:spcPts val="2560"/>
              </a:lnSpc>
              <a:buAutoNum type="arabicPeriod"/>
            </a:pPr>
            <a:r>
              <a:rPr lang="zh-CN" altLang="en-US" b="1"/>
              <a:t>可替换性和可移植性：</a:t>
            </a:r>
            <a:r>
              <a:rPr lang="zh-CN" altLang="en-US"/>
              <a:t>LeapIO runtime可以运行于x86宿主机或者ARM SoC上，这保证了对于不同配置的机器都可以使用统一的LeapIO runtime提供存储服务。比如有些老机器没有SoC、RDMA等硬件支持，也可以用主机的核运行LeapIO runtime。</a:t>
            </a:r>
          </a:p>
          <a:p>
            <a:pPr marL="342900" indent="-342900" fontAlgn="auto">
              <a:lnSpc>
                <a:spcPts val="2560"/>
              </a:lnSpc>
              <a:buAutoNum type="arabicPeriod"/>
            </a:pPr>
            <a:r>
              <a:rPr lang="zh-CN" altLang="en-US" b="1"/>
              <a:t>虚拟化和可组合性：</a:t>
            </a:r>
            <a:r>
              <a:rPr lang="zh-CN" altLang="en-US"/>
              <a:t>虚拟NVMe和本地或远程的物理存储设备不必是一一对应的，可以组成类似RAID的“多对一”形式的，并且不同的功能之间应该是可以叠加使用的。</a:t>
            </a:r>
          </a:p>
          <a:p>
            <a:pPr marL="342900" indent="-342900" fontAlgn="auto">
              <a:lnSpc>
                <a:spcPts val="2560"/>
              </a:lnSpc>
              <a:buAutoNum type="arabicPeriod"/>
            </a:pPr>
            <a:r>
              <a:rPr lang="zh-CN" altLang="en-US" b="1"/>
              <a:t>高效性：</a:t>
            </a:r>
            <a:r>
              <a:rPr lang="zh-CN" altLang="en-US"/>
              <a:t>（1）polling虚拟NVMe的提交和完成队列；（2）通过统一的地址空间，减少不同软硬件组件（x86中的VM、SoC中运行的服务、网卡设备、SSD设备等）间的数据拷贝。</a:t>
            </a:r>
          </a:p>
          <a:p>
            <a:pPr marL="342900" indent="-342900" fontAlgn="auto">
              <a:lnSpc>
                <a:spcPts val="2560"/>
              </a:lnSpc>
              <a:buAutoNum type="arabicPeriod"/>
            </a:pPr>
            <a:r>
              <a:rPr lang="zh-CN" altLang="en-US" b="1"/>
              <a:t>服务可拓展性：</a:t>
            </a:r>
            <a:r>
              <a:rPr lang="zh-CN" altLang="en-US"/>
              <a:t>不像实现于kernel层的块级服务或实现于FPGA的服务，LeapIO实现于用户态，方便云提供商的管理、配置，并支持多个复杂存储服务的组合配置。</a:t>
            </a:r>
          </a:p>
        </p:txBody>
      </p:sp>
      <p:pic>
        <p:nvPicPr>
          <p:cNvPr id="2" name="图片 1"/>
          <p:cNvPicPr>
            <a:picLocks noChangeAspect="1"/>
          </p:cNvPicPr>
          <p:nvPr/>
        </p:nvPicPr>
        <p:blipFill>
          <a:blip r:embed="rId5"/>
          <a:stretch>
            <a:fillRect/>
          </a:stretch>
        </p:blipFill>
        <p:spPr>
          <a:xfrm>
            <a:off x="7375525" y="2157095"/>
            <a:ext cx="4351655" cy="3175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8721725"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论文二：</a:t>
            </a:r>
            <a:r>
              <a:rPr lang="en-US" altLang="zh-CN"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LeapIO</a:t>
            </a:r>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架构设计</a:t>
            </a:r>
            <a:endParaRPr lang="zh-CN" altLang="en-US" sz="3200" b="1"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endParaRPr>
          </a:p>
        </p:txBody>
      </p:sp>
      <p:pic>
        <p:nvPicPr>
          <p:cNvPr id="4" name="图片 3"/>
          <p:cNvPicPr>
            <a:picLocks noChangeAspect="1"/>
          </p:cNvPicPr>
          <p:nvPr/>
        </p:nvPicPr>
        <p:blipFill>
          <a:blip r:embed="rId5"/>
          <a:stretch>
            <a:fillRect/>
          </a:stretch>
        </p:blipFill>
        <p:spPr>
          <a:xfrm>
            <a:off x="473075" y="1976120"/>
            <a:ext cx="4809490" cy="3014980"/>
          </a:xfrm>
          <a:prstGeom prst="rect">
            <a:avLst/>
          </a:prstGeom>
        </p:spPr>
      </p:pic>
      <p:sp>
        <p:nvSpPr>
          <p:cNvPr id="6" name="文本框 5"/>
          <p:cNvSpPr txBox="1"/>
          <p:nvPr/>
        </p:nvSpPr>
        <p:spPr>
          <a:xfrm>
            <a:off x="1228090" y="5116195"/>
            <a:ext cx="3299460" cy="645160"/>
          </a:xfrm>
          <a:prstGeom prst="rect">
            <a:avLst/>
          </a:prstGeom>
          <a:noFill/>
        </p:spPr>
        <p:txBody>
          <a:bodyPr wrap="square" rtlCol="0">
            <a:spAutoFit/>
          </a:bodyPr>
          <a:lstStyle/>
          <a:p>
            <a:pPr algn="ctr"/>
            <a:r>
              <a:rPr lang="zh-CN" altLang="en-US"/>
              <a:t>软件设计。图中的箭头仅表示逻辑控制路径</a:t>
            </a:r>
          </a:p>
        </p:txBody>
      </p:sp>
      <p:pic>
        <p:nvPicPr>
          <p:cNvPr id="9" name="图片 8"/>
          <p:cNvPicPr>
            <a:picLocks noChangeAspect="1"/>
          </p:cNvPicPr>
          <p:nvPr/>
        </p:nvPicPr>
        <p:blipFill>
          <a:blip r:embed="rId6"/>
          <a:stretch>
            <a:fillRect/>
          </a:stretch>
        </p:blipFill>
        <p:spPr>
          <a:xfrm>
            <a:off x="6363970" y="1172210"/>
            <a:ext cx="5138420" cy="4225290"/>
          </a:xfrm>
          <a:prstGeom prst="rect">
            <a:avLst/>
          </a:prstGeom>
        </p:spPr>
      </p:pic>
      <p:sp>
        <p:nvSpPr>
          <p:cNvPr id="10" name="文本框 9"/>
          <p:cNvSpPr txBox="1"/>
          <p:nvPr/>
        </p:nvSpPr>
        <p:spPr>
          <a:xfrm>
            <a:off x="8384540" y="5551805"/>
            <a:ext cx="1097280" cy="368300"/>
          </a:xfrm>
          <a:prstGeom prst="rect">
            <a:avLst/>
          </a:prstGeom>
          <a:noFill/>
        </p:spPr>
        <p:txBody>
          <a:bodyPr wrap="none" rtlCol="0">
            <a:spAutoFit/>
          </a:bodyPr>
          <a:lstStyle/>
          <a:p>
            <a:r>
              <a:rPr lang="zh-CN" altLang="en-US"/>
              <a:t>数据路径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8721725" cy="107632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论文二：</a:t>
            </a:r>
            <a:r>
              <a:rPr lang="en-US" altLang="zh-CN"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LeapIO</a:t>
            </a:r>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架构设计</a:t>
            </a:r>
            <a:endParaRPr lang="zh-CN" altLang="en-US" sz="3200" b="1"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endParaRPr>
          </a:p>
          <a:p>
            <a:pPr algn="l"/>
            <a:endParaRPr lang="zh-CN" altLang="en-US" sz="3200" b="1"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endParaRPr>
          </a:p>
        </p:txBody>
      </p:sp>
      <p:pic>
        <p:nvPicPr>
          <p:cNvPr id="12" name="图片 11"/>
          <p:cNvPicPr>
            <a:picLocks noChangeAspect="1"/>
          </p:cNvPicPr>
          <p:nvPr/>
        </p:nvPicPr>
        <p:blipFill>
          <a:blip r:embed="rId5"/>
          <a:stretch>
            <a:fillRect/>
          </a:stretch>
        </p:blipFill>
        <p:spPr>
          <a:xfrm>
            <a:off x="2093595" y="1143635"/>
            <a:ext cx="7869555" cy="3972560"/>
          </a:xfrm>
          <a:prstGeom prst="rect">
            <a:avLst/>
          </a:prstGeom>
        </p:spPr>
      </p:pic>
      <p:sp>
        <p:nvSpPr>
          <p:cNvPr id="13" name="文本框 12"/>
          <p:cNvSpPr txBox="1"/>
          <p:nvPr/>
        </p:nvSpPr>
        <p:spPr>
          <a:xfrm>
            <a:off x="4352290" y="5173980"/>
            <a:ext cx="3351530" cy="645160"/>
          </a:xfrm>
          <a:prstGeom prst="rect">
            <a:avLst/>
          </a:prstGeom>
          <a:noFill/>
        </p:spPr>
        <p:txBody>
          <a:bodyPr wrap="square" rtlCol="0">
            <a:spAutoFit/>
          </a:bodyPr>
          <a:lstStyle/>
          <a:p>
            <a:pPr algn="ctr"/>
            <a:r>
              <a:rPr lang="zh-CN" altLang="en-US"/>
              <a:t>NVMe队列对在LeapIO中跨硬件和软件组件传递IO命令的映射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8721725"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论文二：</a:t>
            </a:r>
            <a:r>
              <a:rPr lang="en-US" altLang="zh-CN"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LeapIO</a:t>
            </a:r>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效果</a:t>
            </a:r>
            <a:endParaRPr lang="zh-CN" altLang="en-US" sz="3200" b="1"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endParaRPr>
          </a:p>
        </p:txBody>
      </p:sp>
      <p:pic>
        <p:nvPicPr>
          <p:cNvPr id="4" name="图片 3"/>
          <p:cNvPicPr>
            <a:picLocks noChangeAspect="1"/>
          </p:cNvPicPr>
          <p:nvPr/>
        </p:nvPicPr>
        <p:blipFill>
          <a:blip r:embed="rId5"/>
          <a:stretch>
            <a:fillRect/>
          </a:stretch>
        </p:blipFill>
        <p:spPr>
          <a:xfrm>
            <a:off x="626745" y="1170940"/>
            <a:ext cx="5024755" cy="1977390"/>
          </a:xfrm>
          <a:prstGeom prst="rect">
            <a:avLst/>
          </a:prstGeom>
        </p:spPr>
      </p:pic>
      <p:sp>
        <p:nvSpPr>
          <p:cNvPr id="5" name="文本框 4"/>
          <p:cNvSpPr txBox="1"/>
          <p:nvPr/>
        </p:nvSpPr>
        <p:spPr>
          <a:xfrm>
            <a:off x="1742440" y="3251835"/>
            <a:ext cx="2794635" cy="368300"/>
          </a:xfrm>
          <a:prstGeom prst="rect">
            <a:avLst/>
          </a:prstGeom>
          <a:noFill/>
        </p:spPr>
        <p:txBody>
          <a:bodyPr wrap="none" rtlCol="0">
            <a:spAutoFit/>
          </a:bodyPr>
          <a:lstStyle/>
          <a:p>
            <a:pPr algn="l"/>
            <a:r>
              <a:rPr lang="zh-CN" altLang="en-US"/>
              <a:t>LeapIO </a:t>
            </a:r>
            <a:r>
              <a:rPr lang="en-US" altLang="zh-CN"/>
              <a:t>vs </a:t>
            </a:r>
            <a:r>
              <a:rPr lang="zh-CN" altLang="en-US"/>
              <a:t>PT</a:t>
            </a:r>
            <a:r>
              <a:rPr lang="en-US" altLang="zh-CN"/>
              <a:t>(P</a:t>
            </a:r>
            <a:r>
              <a:rPr lang="zh-CN" altLang="en-US">
                <a:sym typeface="+mn-ea"/>
              </a:rPr>
              <a:t>ass-</a:t>
            </a:r>
            <a:r>
              <a:rPr lang="en-US" altLang="zh-CN">
                <a:sym typeface="+mn-ea"/>
              </a:rPr>
              <a:t>T</a:t>
            </a:r>
            <a:r>
              <a:rPr lang="zh-CN" altLang="en-US">
                <a:sym typeface="+mn-ea"/>
              </a:rPr>
              <a:t>hrough </a:t>
            </a:r>
            <a:r>
              <a:rPr lang="en-US" altLang="zh-CN"/>
              <a:t>)</a:t>
            </a:r>
          </a:p>
        </p:txBody>
      </p:sp>
      <p:pic>
        <p:nvPicPr>
          <p:cNvPr id="6" name="图片 5"/>
          <p:cNvPicPr>
            <a:picLocks noChangeAspect="1"/>
          </p:cNvPicPr>
          <p:nvPr/>
        </p:nvPicPr>
        <p:blipFill>
          <a:blip r:embed="rId6"/>
          <a:stretch>
            <a:fillRect/>
          </a:stretch>
        </p:blipFill>
        <p:spPr>
          <a:xfrm>
            <a:off x="948055" y="3723640"/>
            <a:ext cx="4381500" cy="1778000"/>
          </a:xfrm>
          <a:prstGeom prst="rect">
            <a:avLst/>
          </a:prstGeom>
        </p:spPr>
      </p:pic>
      <p:sp>
        <p:nvSpPr>
          <p:cNvPr id="7" name="文本框 6"/>
          <p:cNvSpPr txBox="1"/>
          <p:nvPr/>
        </p:nvSpPr>
        <p:spPr>
          <a:xfrm>
            <a:off x="574040" y="5605145"/>
            <a:ext cx="5128895" cy="368300"/>
          </a:xfrm>
          <a:prstGeom prst="rect">
            <a:avLst/>
          </a:prstGeom>
          <a:noFill/>
        </p:spPr>
        <p:txBody>
          <a:bodyPr wrap="none" rtlCol="0">
            <a:spAutoFit/>
          </a:bodyPr>
          <a:lstStyle/>
          <a:p>
            <a:pPr algn="l"/>
            <a:r>
              <a:rPr lang="zh-CN" altLang="en-US"/>
              <a:t> LeapIO </a:t>
            </a:r>
            <a:r>
              <a:rPr lang="en-US" altLang="zh-CN"/>
              <a:t>vs FV(F</a:t>
            </a:r>
            <a:r>
              <a:rPr lang="zh-CN" altLang="en-US"/>
              <a:t>ull </a:t>
            </a:r>
            <a:r>
              <a:rPr lang="en-US" altLang="zh-CN"/>
              <a:t>V</a:t>
            </a:r>
            <a:r>
              <a:rPr lang="zh-CN" altLang="en-US"/>
              <a:t>irtualization</a:t>
            </a:r>
            <a:r>
              <a:rPr lang="en-US" altLang="zh-CN">
                <a:sym typeface="+mn-ea"/>
              </a:rPr>
              <a:t>)</a:t>
            </a:r>
            <a:r>
              <a:rPr lang="zh-CN" altLang="en-US"/>
              <a:t> and </a:t>
            </a:r>
            <a:r>
              <a:rPr lang="en-US" altLang="zh-CN"/>
              <a:t>VH</a:t>
            </a:r>
            <a:r>
              <a:rPr lang="zh-CN" altLang="en-US"/>
              <a:t>(</a:t>
            </a:r>
            <a:r>
              <a:rPr lang="en-US" altLang="zh-CN"/>
              <a:t>V</a:t>
            </a:r>
            <a:r>
              <a:rPr lang="zh-CN" altLang="en-US">
                <a:sym typeface="+mn-ea"/>
              </a:rPr>
              <a:t>irtual </a:t>
            </a:r>
            <a:r>
              <a:rPr lang="en-US" altLang="zh-CN">
                <a:sym typeface="+mn-ea"/>
              </a:rPr>
              <a:t>H</a:t>
            </a:r>
            <a:r>
              <a:rPr lang="zh-CN" altLang="en-US">
                <a:sym typeface="+mn-ea"/>
              </a:rPr>
              <a:t>ost</a:t>
            </a:r>
            <a:r>
              <a:rPr lang="zh-CN" altLang="en-US"/>
              <a:t>)</a:t>
            </a:r>
          </a:p>
        </p:txBody>
      </p:sp>
      <p:pic>
        <p:nvPicPr>
          <p:cNvPr id="9" name="图片 8"/>
          <p:cNvPicPr>
            <a:picLocks noChangeAspect="1"/>
          </p:cNvPicPr>
          <p:nvPr/>
        </p:nvPicPr>
        <p:blipFill>
          <a:blip r:embed="rId7"/>
          <a:stretch>
            <a:fillRect/>
          </a:stretch>
        </p:blipFill>
        <p:spPr>
          <a:xfrm>
            <a:off x="6713855" y="1170940"/>
            <a:ext cx="4581525" cy="1767205"/>
          </a:xfrm>
          <a:prstGeom prst="rect">
            <a:avLst/>
          </a:prstGeom>
        </p:spPr>
      </p:pic>
      <p:sp>
        <p:nvSpPr>
          <p:cNvPr id="10" name="文本框 9"/>
          <p:cNvSpPr txBox="1"/>
          <p:nvPr/>
        </p:nvSpPr>
        <p:spPr>
          <a:xfrm>
            <a:off x="7447915" y="3251835"/>
            <a:ext cx="3114040" cy="368300"/>
          </a:xfrm>
          <a:prstGeom prst="rect">
            <a:avLst/>
          </a:prstGeom>
          <a:noFill/>
        </p:spPr>
        <p:txBody>
          <a:bodyPr wrap="none" rtlCol="0">
            <a:spAutoFit/>
          </a:bodyPr>
          <a:lstStyle/>
          <a:p>
            <a:pPr algn="l"/>
            <a:r>
              <a:rPr lang="zh-CN" altLang="en-US"/>
              <a:t>LeapIO vs. kernel/user NVMeoF</a:t>
            </a:r>
          </a:p>
        </p:txBody>
      </p:sp>
      <p:pic>
        <p:nvPicPr>
          <p:cNvPr id="12" name="图片 11"/>
          <p:cNvPicPr>
            <a:picLocks noChangeAspect="1"/>
          </p:cNvPicPr>
          <p:nvPr/>
        </p:nvPicPr>
        <p:blipFill>
          <a:blip r:embed="rId8"/>
          <a:stretch>
            <a:fillRect/>
          </a:stretch>
        </p:blipFill>
        <p:spPr>
          <a:xfrm>
            <a:off x="6645275" y="3718560"/>
            <a:ext cx="4650105" cy="1788795"/>
          </a:xfrm>
          <a:prstGeom prst="rect">
            <a:avLst/>
          </a:prstGeom>
        </p:spPr>
      </p:pic>
      <p:sp>
        <p:nvSpPr>
          <p:cNvPr id="13" name="文本框 12"/>
          <p:cNvSpPr txBox="1"/>
          <p:nvPr/>
        </p:nvSpPr>
        <p:spPr>
          <a:xfrm>
            <a:off x="7606665" y="5605780"/>
            <a:ext cx="2795905" cy="368300"/>
          </a:xfrm>
          <a:prstGeom prst="rect">
            <a:avLst/>
          </a:prstGeom>
          <a:noFill/>
        </p:spPr>
        <p:txBody>
          <a:bodyPr wrap="none" rtlCol="0">
            <a:spAutoFit/>
          </a:bodyPr>
          <a:lstStyle/>
          <a:p>
            <a:pPr algn="l"/>
            <a:r>
              <a:rPr lang="zh-CN" altLang="en-US"/>
              <a:t>SoC vs. SoCV M Benchmarks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10119995"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论文三：F</a:t>
            </a:r>
            <a:r>
              <a:rPr lang="en-US" altLang="zh-CN"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lex</a:t>
            </a:r>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CSV</a:t>
            </a:r>
            <a:r>
              <a:rPr lang="en-US" altLang="zh-CN"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a:t>
            </a:r>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计算存储设备的硬件虚拟化</a:t>
            </a:r>
            <a:endParaRPr lang="zh-CN" altLang="en-US" sz="3200" b="1">
              <a:latin typeface="宋体" panose="02010600030101010101" pitchFamily="2" charset="-122"/>
              <a:ea typeface="宋体" panose="02010600030101010101" pitchFamily="2" charset="-122"/>
            </a:endParaRPr>
          </a:p>
        </p:txBody>
      </p:sp>
      <p:sp>
        <p:nvSpPr>
          <p:cNvPr id="2" name="文本框 1"/>
          <p:cNvSpPr txBox="1"/>
          <p:nvPr/>
        </p:nvSpPr>
        <p:spPr>
          <a:xfrm>
            <a:off x="260350" y="3235960"/>
            <a:ext cx="5861050" cy="2306955"/>
          </a:xfrm>
          <a:prstGeom prst="rect">
            <a:avLst/>
          </a:prstGeom>
          <a:noFill/>
        </p:spPr>
        <p:txBody>
          <a:bodyPr wrap="square" rtlCol="0">
            <a:spAutoFit/>
          </a:bodyPr>
          <a:lstStyle/>
          <a:p>
            <a:pPr algn="l"/>
            <a:r>
              <a:rPr lang="zh-CN" altLang="en-US"/>
              <a:t>由于缺乏硬件辅助的虚拟化支持，现有的计算存储虚拟化方法性能低，成本高。</a:t>
            </a:r>
          </a:p>
          <a:p>
            <a:pPr marL="285750" indent="-285750" algn="l">
              <a:buFont typeface="Arial" panose="020B0604020202020204" pitchFamily="34" charset="0"/>
              <a:buChar char="•"/>
            </a:pPr>
            <a:r>
              <a:rPr lang="zh-CN" altLang="en-US"/>
              <a:t>首先，基于软件的虚拟化机制（例如，副虚拟化）不能充分利用近存储处理，因为它们的重管理程序和主机操作系统堆栈通过客户和主机操作系统来模拟虚拟计算存储设备，及其间接资源编排机制。</a:t>
            </a:r>
          </a:p>
          <a:p>
            <a:pPr marL="285750" indent="-285750" algn="l">
              <a:buFont typeface="Arial" panose="020B0604020202020204" pitchFamily="34" charset="0"/>
              <a:buChar char="•"/>
            </a:pPr>
            <a:r>
              <a:rPr lang="zh-CN" altLang="en-US"/>
              <a:t>其次，现有的虚拟化机制由于不能为每个虚拟机静态分配计算和存储单元，将导致较高的硬件成本。</a:t>
            </a:r>
          </a:p>
        </p:txBody>
      </p:sp>
      <p:pic>
        <p:nvPicPr>
          <p:cNvPr id="4" name="图片 3"/>
          <p:cNvPicPr>
            <a:picLocks noChangeAspect="1"/>
          </p:cNvPicPr>
          <p:nvPr/>
        </p:nvPicPr>
        <p:blipFill>
          <a:blip r:embed="rId5"/>
          <a:stretch>
            <a:fillRect/>
          </a:stretch>
        </p:blipFill>
        <p:spPr>
          <a:xfrm>
            <a:off x="6450330" y="3235960"/>
            <a:ext cx="5400675" cy="2162175"/>
          </a:xfrm>
          <a:prstGeom prst="rect">
            <a:avLst/>
          </a:prstGeom>
        </p:spPr>
      </p:pic>
      <p:sp>
        <p:nvSpPr>
          <p:cNvPr id="5" name="文本框 4"/>
          <p:cNvSpPr txBox="1"/>
          <p:nvPr/>
        </p:nvSpPr>
        <p:spPr>
          <a:xfrm>
            <a:off x="259715" y="1631315"/>
            <a:ext cx="11400790" cy="1476375"/>
          </a:xfrm>
          <a:prstGeom prst="rect">
            <a:avLst/>
          </a:prstGeom>
          <a:noFill/>
        </p:spPr>
        <p:txBody>
          <a:bodyPr wrap="square" rtlCol="0">
            <a:spAutoFit/>
          </a:bodyPr>
          <a:lstStyle/>
          <a:p>
            <a:r>
              <a:rPr lang="zh-CN" altLang="en-US"/>
              <a:t>将计算单元集成在其存储单元内部或其存储单元附近的现代计算存储设备正在成为高性能存储服务器的一种非常有前途的解决方案，因为它可以通过近存储处理将数据移动开销降到最小化。配备了计算存储设备的服务器可以将数据密集型例程卸载到计算单元，并使其能够在没有软件干预的情况下访问存储在存储单元中的数据。例如，当前现成的计算存储设备包含高端现场可编程门阵列(FPGAs)进行计算，并采用NVMExpress(NVMe)存储协议，允许FPGAs直接访问固态驱动器(ssd)。</a:t>
            </a:r>
          </a:p>
        </p:txBody>
      </p:sp>
      <p:sp>
        <p:nvSpPr>
          <p:cNvPr id="13" name="文本框 12"/>
          <p:cNvSpPr txBox="1"/>
          <p:nvPr/>
        </p:nvSpPr>
        <p:spPr>
          <a:xfrm>
            <a:off x="259715" y="1170940"/>
            <a:ext cx="1101090" cy="460375"/>
          </a:xfrm>
          <a:prstGeom prst="rect">
            <a:avLst/>
          </a:prstGeom>
          <a:noFill/>
        </p:spPr>
        <p:txBody>
          <a:bodyPr wrap="none" rtlCol="0">
            <a:spAutoFit/>
          </a:bodyPr>
          <a:lstStyle/>
          <a:p>
            <a:r>
              <a:rPr lang="zh-CN" altLang="en-US" sz="2400" b="1"/>
              <a:t>动机：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10119995"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论文三：F</a:t>
            </a:r>
            <a:r>
              <a:rPr lang="en-US" altLang="zh-CN"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lex</a:t>
            </a:r>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CSV的贡献</a:t>
            </a:r>
            <a:endParaRPr lang="zh-CN" altLang="en-US" sz="3200" b="1">
              <a:latin typeface="宋体" panose="02010600030101010101" pitchFamily="2" charset="-122"/>
              <a:ea typeface="宋体" panose="02010600030101010101" pitchFamily="2" charset="-122"/>
            </a:endParaRPr>
          </a:p>
        </p:txBody>
      </p:sp>
      <p:sp>
        <p:nvSpPr>
          <p:cNvPr id="5" name="文本框 4"/>
          <p:cNvSpPr txBox="1"/>
          <p:nvPr/>
        </p:nvSpPr>
        <p:spPr>
          <a:xfrm>
            <a:off x="797560" y="1339850"/>
            <a:ext cx="10325100" cy="2999740"/>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zh-CN" altLang="en-US"/>
              <a:t>首先，FlexCSV实现了由硬件辅助的虚拟化和资源编排。通过硬件级别的标准单根I/O虚拟化(SR-IOV)层，FlexCSV提供了一个快速的、绕过主机的虚拟化堆栈，并允许多个虚拟机利用接近存储的处理能力。此外，FlexCSV在硬件级别管理用户请求的流操作，以减轻协调近存储处理的软件负担。</a:t>
            </a:r>
          </a:p>
          <a:p>
            <a:pPr marL="285750" indent="-285750" fontAlgn="auto">
              <a:lnSpc>
                <a:spcPct val="150000"/>
              </a:lnSpc>
              <a:buFont typeface="Arial" panose="020B0604020202020204" pitchFamily="34" charset="0"/>
              <a:buChar char="•"/>
            </a:pPr>
            <a:r>
              <a:rPr lang="zh-CN" altLang="en-US"/>
              <a:t>其次，FlexCSV通过动态构建和调度计算单元和存储单元，实现了较高的成本效益。为了提高其可伸缩性，FlexCSV采用了SSD-FPGA解耦架构，并允许FPGA加速器卡构建许多具有多个PCI快速(PCIe)附加ssd的虚拟计算存储设备。此外，它从共享硬件操作符池进行的动态资源配置和部分重新配置支持可以捕获VM工作负载的动态行为，并以最低的硬件成本显著减少QoS违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10119995"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论文三：F</a:t>
            </a:r>
            <a:r>
              <a:rPr lang="en-US" altLang="zh-CN"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lex</a:t>
            </a:r>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CSV架构设计</a:t>
            </a:r>
            <a:endParaRPr lang="zh-CN" altLang="en-US" sz="3200" b="1">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5"/>
          <a:stretch>
            <a:fillRect/>
          </a:stretch>
        </p:blipFill>
        <p:spPr>
          <a:xfrm>
            <a:off x="467360" y="1133475"/>
            <a:ext cx="3368675" cy="4591050"/>
          </a:xfrm>
          <a:prstGeom prst="rect">
            <a:avLst/>
          </a:prstGeom>
        </p:spPr>
      </p:pic>
      <p:sp>
        <p:nvSpPr>
          <p:cNvPr id="6" name="文本框 5"/>
          <p:cNvSpPr txBox="1"/>
          <p:nvPr/>
        </p:nvSpPr>
        <p:spPr>
          <a:xfrm>
            <a:off x="869950" y="5724525"/>
            <a:ext cx="2564130" cy="368300"/>
          </a:xfrm>
          <a:prstGeom prst="rect">
            <a:avLst/>
          </a:prstGeom>
          <a:noFill/>
        </p:spPr>
        <p:txBody>
          <a:bodyPr wrap="none" rtlCol="0">
            <a:spAutoFit/>
          </a:bodyPr>
          <a:lstStyle/>
          <a:p>
            <a:pPr algn="l"/>
            <a:r>
              <a:rPr lang="zh-CN" altLang="en-US"/>
              <a:t> FCSV-Engine architecture</a:t>
            </a:r>
          </a:p>
        </p:txBody>
      </p:sp>
      <p:pic>
        <p:nvPicPr>
          <p:cNvPr id="7" name="图片 6"/>
          <p:cNvPicPr>
            <a:picLocks noChangeAspect="1"/>
          </p:cNvPicPr>
          <p:nvPr/>
        </p:nvPicPr>
        <p:blipFill>
          <a:blip r:embed="rId6"/>
          <a:stretch>
            <a:fillRect/>
          </a:stretch>
        </p:blipFill>
        <p:spPr>
          <a:xfrm>
            <a:off x="3836035" y="1221105"/>
            <a:ext cx="4472940" cy="3073400"/>
          </a:xfrm>
          <a:prstGeom prst="rect">
            <a:avLst/>
          </a:prstGeom>
        </p:spPr>
      </p:pic>
      <p:sp>
        <p:nvSpPr>
          <p:cNvPr id="9" name="文本框 8"/>
          <p:cNvSpPr txBox="1"/>
          <p:nvPr/>
        </p:nvSpPr>
        <p:spPr>
          <a:xfrm>
            <a:off x="4204970" y="4397375"/>
            <a:ext cx="3646805" cy="645160"/>
          </a:xfrm>
          <a:prstGeom prst="rect">
            <a:avLst/>
          </a:prstGeom>
          <a:noFill/>
        </p:spPr>
        <p:txBody>
          <a:bodyPr wrap="square" rtlCol="0">
            <a:spAutoFit/>
          </a:bodyPr>
          <a:lstStyle/>
          <a:p>
            <a:pPr algn="ctr"/>
            <a:r>
              <a:rPr lang="zh-CN" altLang="en-US"/>
              <a:t>Near-storage processing command in FlexCSV</a:t>
            </a:r>
          </a:p>
        </p:txBody>
      </p:sp>
      <p:pic>
        <p:nvPicPr>
          <p:cNvPr id="10" name="图片 9"/>
          <p:cNvPicPr>
            <a:picLocks noChangeAspect="1"/>
          </p:cNvPicPr>
          <p:nvPr/>
        </p:nvPicPr>
        <p:blipFill>
          <a:blip r:embed="rId7"/>
          <a:stretch>
            <a:fillRect/>
          </a:stretch>
        </p:blipFill>
        <p:spPr>
          <a:xfrm>
            <a:off x="8444230" y="1320165"/>
            <a:ext cx="3512185" cy="3431540"/>
          </a:xfrm>
          <a:prstGeom prst="rect">
            <a:avLst/>
          </a:prstGeom>
        </p:spPr>
      </p:pic>
      <p:sp>
        <p:nvSpPr>
          <p:cNvPr id="12" name="文本框 11"/>
          <p:cNvSpPr txBox="1"/>
          <p:nvPr/>
        </p:nvSpPr>
        <p:spPr>
          <a:xfrm>
            <a:off x="8823325" y="4857115"/>
            <a:ext cx="2753360" cy="368300"/>
          </a:xfrm>
          <a:prstGeom prst="rect">
            <a:avLst/>
          </a:prstGeom>
          <a:noFill/>
        </p:spPr>
        <p:txBody>
          <a:bodyPr wrap="none" rtlCol="0">
            <a:spAutoFit/>
          </a:bodyPr>
          <a:lstStyle/>
          <a:p>
            <a:pPr algn="l"/>
            <a:r>
              <a:rPr lang="zh-CN" altLang="en-US"/>
              <a:t>Control flow in FCSV-Engine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10119995"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论文三：F</a:t>
            </a:r>
            <a:r>
              <a:rPr lang="en-US" altLang="zh-CN"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lex</a:t>
            </a:r>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CSV加速效果</a:t>
            </a:r>
            <a:endParaRPr lang="zh-CN" altLang="en-US" sz="3200" b="1">
              <a:latin typeface="宋体" panose="02010600030101010101" pitchFamily="2" charset="-122"/>
              <a:ea typeface="宋体" panose="02010600030101010101" pitchFamily="2" charset="-122"/>
            </a:endParaRPr>
          </a:p>
        </p:txBody>
      </p:sp>
      <p:sp>
        <p:nvSpPr>
          <p:cNvPr id="6" name="文本框 5"/>
          <p:cNvSpPr txBox="1"/>
          <p:nvPr/>
        </p:nvSpPr>
        <p:spPr>
          <a:xfrm>
            <a:off x="3489960" y="5162550"/>
            <a:ext cx="5212080" cy="368300"/>
          </a:xfrm>
          <a:prstGeom prst="rect">
            <a:avLst/>
          </a:prstGeom>
          <a:noFill/>
        </p:spPr>
        <p:txBody>
          <a:bodyPr wrap="none" rtlCol="0">
            <a:spAutoFit/>
          </a:bodyPr>
          <a:lstStyle/>
          <a:p>
            <a:pPr algn="l"/>
            <a:r>
              <a:rPr lang="zh-CN" altLang="en-US"/>
              <a:t>上图展示了与完整的软件虚拟化机制相比的加速值</a:t>
            </a:r>
          </a:p>
        </p:txBody>
      </p:sp>
      <p:pic>
        <p:nvPicPr>
          <p:cNvPr id="13" name="图片 12"/>
          <p:cNvPicPr>
            <a:picLocks noChangeAspect="1"/>
          </p:cNvPicPr>
          <p:nvPr/>
        </p:nvPicPr>
        <p:blipFill>
          <a:blip r:embed="rId5"/>
          <a:stretch>
            <a:fillRect/>
          </a:stretch>
        </p:blipFill>
        <p:spPr>
          <a:xfrm>
            <a:off x="3184525" y="1579245"/>
            <a:ext cx="5638800" cy="30670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190625" y="1541145"/>
            <a:ext cx="9166860" cy="1710084"/>
          </a:xfrm>
          <a:prstGeom prst="rect">
            <a:avLst/>
          </a:prstGeom>
          <a:noFill/>
        </p:spPr>
        <p:txBody>
          <a:bodyPr wrap="square" rtlCol="0">
            <a:spAutoFit/>
          </a:bodyPr>
          <a:lstStyle/>
          <a:p>
            <a:pPr fontAlgn="auto">
              <a:lnSpc>
                <a:spcPct val="150000"/>
              </a:lnSpc>
            </a:pPr>
            <a:r>
              <a:rPr lang="zh-CN" altLang="en-US" dirty="0"/>
              <a:t>硬件辅助的虚拟化机制可以极大降低存储虚拟化带来的性能损失，而软件层的虚拟化可以提供更好的兼容性，减少对存储设备等硬件的适配管理开销，真正做到数据共享</a:t>
            </a:r>
            <a:r>
              <a:rPr dirty="0"/>
              <a:t>。</a:t>
            </a:r>
            <a:r>
              <a:rPr lang="zh-CN" altLang="en-US" dirty="0"/>
              <a:t>对于大规模的云服务上的存储虚拟化部署，需要更好地利用好硬件辅助的虚拟化及软件虚拟化的优势，在降低管理开销的同时提供更高的性能。</a:t>
            </a:r>
            <a:endParaRPr dirty="0"/>
          </a:p>
        </p:txBody>
      </p:sp>
      <p:sp>
        <p:nvSpPr>
          <p:cNvPr id="10" name="文本框 9"/>
          <p:cNvSpPr txBox="1"/>
          <p:nvPr/>
        </p:nvSpPr>
        <p:spPr>
          <a:xfrm>
            <a:off x="1540240" y="336088"/>
            <a:ext cx="5615796" cy="583565"/>
          </a:xfrm>
          <a:prstGeom prst="rect">
            <a:avLst/>
          </a:prstGeom>
          <a:noFill/>
        </p:spPr>
        <p:txBody>
          <a:bodyPr wrap="square" rtlCol="0">
            <a:spAutoFit/>
          </a:bodyPr>
          <a:lstStyle/>
          <a:p>
            <a:r>
              <a:rPr lang="zh-CN" altLang="en-US" sz="3200" b="1">
                <a:latin typeface="宋体" panose="02010600030101010101" pitchFamily="2" charset="-122"/>
                <a:ea typeface="宋体" panose="02010600030101010101" pitchFamily="2" charset="-122"/>
              </a:rPr>
              <a:t>三、总结与展望</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2" name="文本框 1"/>
          <p:cNvSpPr txBox="1"/>
          <p:nvPr/>
        </p:nvSpPr>
        <p:spPr>
          <a:xfrm>
            <a:off x="4480560" y="2767965"/>
            <a:ext cx="3244215" cy="1322070"/>
          </a:xfrm>
          <a:prstGeom prst="rect">
            <a:avLst/>
          </a:prstGeom>
          <a:noFill/>
        </p:spPr>
        <p:txBody>
          <a:bodyPr wrap="none" rtlCol="0">
            <a:spAutoFit/>
          </a:bodyPr>
          <a:lstStyle/>
          <a:p>
            <a:r>
              <a:rPr lang="zh-CN" altLang="en-US" sz="8000" b="1"/>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4887595" y="1858645"/>
            <a:ext cx="801370" cy="813435"/>
          </a:xfrm>
          <a:prstGeom prst="ellipse">
            <a:avLst/>
          </a:prstGeom>
          <a:solidFill>
            <a:schemeClr val="bg1"/>
          </a:solidFill>
          <a:ln>
            <a:noFill/>
          </a:ln>
          <a:effectLst>
            <a:outerShdw blurRad="304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27" name="Rectangle 70"/>
          <p:cNvSpPr>
            <a:spLocks noChangeArrowheads="1"/>
          </p:cNvSpPr>
          <p:nvPr/>
        </p:nvSpPr>
        <p:spPr bwMode="auto">
          <a:xfrm>
            <a:off x="6953250" y="3512820"/>
            <a:ext cx="24130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9pPr>
          </a:lstStyle>
          <a:p>
            <a:pPr algn="l" eaLnBrk="1" hangingPunct="1">
              <a:lnSpc>
                <a:spcPct val="100000"/>
              </a:lnSpc>
              <a:spcBef>
                <a:spcPct val="0"/>
              </a:spcBef>
              <a:buFontTx/>
              <a:buNone/>
            </a:pPr>
            <a:r>
              <a:rPr lang="zh-CN" altLang="en-US" sz="4000" spc="300" noProof="1">
                <a:solidFill>
                  <a:schemeClr val="tx1">
                    <a:lumMod val="85000"/>
                    <a:lumOff val="15000"/>
                  </a:schemeClr>
                </a:solidFill>
                <a:latin typeface="+mj-ea"/>
                <a:ea typeface="+mj-ea"/>
                <a:cs typeface="Open Sans" panose="020B0606030504020204" pitchFamily="34" charset="0"/>
              </a:rPr>
              <a:t>论文详解</a:t>
            </a:r>
            <a:endParaRPr lang="en-US" altLang="zh-CN" sz="4000" spc="300" noProof="1">
              <a:solidFill>
                <a:schemeClr val="tx1">
                  <a:lumMod val="85000"/>
                  <a:lumOff val="15000"/>
                </a:schemeClr>
              </a:solidFill>
              <a:latin typeface="+mj-ea"/>
              <a:ea typeface="+mj-ea"/>
              <a:cs typeface="Open Sans" panose="020B0606030504020204" pitchFamily="34" charset="0"/>
            </a:endParaRPr>
          </a:p>
        </p:txBody>
      </p:sp>
      <p:sp>
        <p:nvSpPr>
          <p:cNvPr id="31" name="Rectangle 70"/>
          <p:cNvSpPr>
            <a:spLocks noChangeArrowheads="1"/>
          </p:cNvSpPr>
          <p:nvPr/>
        </p:nvSpPr>
        <p:spPr bwMode="auto">
          <a:xfrm>
            <a:off x="6149340" y="5096510"/>
            <a:ext cx="304546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9pPr>
          </a:lstStyle>
          <a:p>
            <a:pPr algn="l" eaLnBrk="1" hangingPunct="1">
              <a:lnSpc>
                <a:spcPct val="100000"/>
              </a:lnSpc>
              <a:spcBef>
                <a:spcPct val="0"/>
              </a:spcBef>
              <a:buFontTx/>
              <a:buNone/>
            </a:pPr>
            <a:r>
              <a:rPr lang="zh-CN" altLang="en-US" sz="4000" spc="300" noProof="1">
                <a:solidFill>
                  <a:schemeClr val="tx1">
                    <a:lumMod val="85000"/>
                    <a:lumOff val="15000"/>
                  </a:schemeClr>
                </a:solidFill>
                <a:latin typeface="+mj-ea"/>
                <a:ea typeface="+mj-ea"/>
                <a:cs typeface="Open Sans" panose="020B0606030504020204" pitchFamily="34" charset="0"/>
              </a:rPr>
              <a:t>总结与展望</a:t>
            </a:r>
            <a:endParaRPr lang="en-US" altLang="zh-CN" sz="4000" spc="300" noProof="1">
              <a:solidFill>
                <a:schemeClr val="tx1">
                  <a:lumMod val="85000"/>
                  <a:lumOff val="15000"/>
                </a:schemeClr>
              </a:solidFill>
              <a:latin typeface="+mj-ea"/>
              <a:ea typeface="+mj-ea"/>
              <a:cs typeface="Open Sans" panose="020B0606030504020204" pitchFamily="34" charset="0"/>
            </a:endParaRPr>
          </a:p>
        </p:txBody>
      </p:sp>
      <p:sp>
        <p:nvSpPr>
          <p:cNvPr id="23" name="Rectangle 70"/>
          <p:cNvSpPr>
            <a:spLocks noChangeArrowheads="1"/>
          </p:cNvSpPr>
          <p:nvPr/>
        </p:nvSpPr>
        <p:spPr bwMode="auto">
          <a:xfrm>
            <a:off x="6149340" y="1929130"/>
            <a:ext cx="25590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charset="0"/>
                <a:cs typeface="Roboto Light" pitchFamily="2" charset="0"/>
              </a:defRPr>
            </a:lvl9pPr>
          </a:lstStyle>
          <a:p>
            <a:pPr algn="l" eaLnBrk="1" hangingPunct="1">
              <a:lnSpc>
                <a:spcPct val="100000"/>
              </a:lnSpc>
              <a:spcBef>
                <a:spcPct val="0"/>
              </a:spcBef>
              <a:buFontTx/>
              <a:buNone/>
            </a:pPr>
            <a:r>
              <a:rPr lang="zh-CN" altLang="en-US" sz="4000" spc="600" noProof="1">
                <a:solidFill>
                  <a:schemeClr val="tx1">
                    <a:lumMod val="85000"/>
                    <a:lumOff val="15000"/>
                  </a:schemeClr>
                </a:solidFill>
                <a:latin typeface="+mj-ea"/>
                <a:ea typeface="+mj-ea"/>
                <a:cs typeface="Open Sans" panose="020B0606030504020204" pitchFamily="34" charset="0"/>
              </a:rPr>
              <a:t>背景介绍</a:t>
            </a:r>
          </a:p>
        </p:txBody>
      </p:sp>
      <p:sp>
        <p:nvSpPr>
          <p:cNvPr id="22" name="文本框 21"/>
          <p:cNvSpPr txBox="1"/>
          <p:nvPr/>
        </p:nvSpPr>
        <p:spPr>
          <a:xfrm>
            <a:off x="5073015" y="1911985"/>
            <a:ext cx="659765" cy="706755"/>
          </a:xfrm>
          <a:prstGeom prst="rect">
            <a:avLst/>
          </a:prstGeom>
          <a:noFill/>
        </p:spPr>
        <p:txBody>
          <a:bodyPr wrap="square" rtlCol="0">
            <a:spAutoFit/>
          </a:bodyPr>
          <a:lstStyle/>
          <a:p>
            <a:r>
              <a:rPr lang="en-US" altLang="zh-CN" sz="4000" dirty="0">
                <a:ln>
                  <a:solidFill>
                    <a:schemeClr val="tx1"/>
                  </a:solidFill>
                </a:ln>
                <a:solidFill>
                  <a:schemeClr val="tx1"/>
                </a:solidFill>
                <a:latin typeface="+mn-ea"/>
                <a:cs typeface="Arial" panose="020B0604020202020204" pitchFamily="34" charset="0"/>
              </a:rPr>
              <a:t>1</a:t>
            </a:r>
          </a:p>
        </p:txBody>
      </p:sp>
      <p:sp>
        <p:nvSpPr>
          <p:cNvPr id="5" name="椭圆 4"/>
          <p:cNvSpPr/>
          <p:nvPr/>
        </p:nvSpPr>
        <p:spPr>
          <a:xfrm>
            <a:off x="2225040" y="2369820"/>
            <a:ext cx="2557145" cy="2548890"/>
          </a:xfrm>
          <a:prstGeom prst="ellipse">
            <a:avLst/>
          </a:prstGeom>
          <a:solidFill>
            <a:schemeClr val="bg1"/>
          </a:solidFill>
          <a:ln>
            <a:noFill/>
          </a:ln>
          <a:effectLst>
            <a:outerShdw blurRad="304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66482" y="3297343"/>
            <a:ext cx="1517652" cy="829945"/>
          </a:xfrm>
          <a:prstGeom prst="rect">
            <a:avLst/>
          </a:prstGeom>
          <a:noFill/>
        </p:spPr>
        <p:txBody>
          <a:bodyPr wrap="square" rtlCol="0">
            <a:spAutoFit/>
          </a:bodyPr>
          <a:lstStyle/>
          <a:p>
            <a:r>
              <a:rPr lang="zh-CN" altLang="en-US" sz="4800" b="1" dirty="0"/>
              <a:t>目录</a:t>
            </a:r>
          </a:p>
        </p:txBody>
      </p:sp>
      <p:sp>
        <p:nvSpPr>
          <p:cNvPr id="12" name="椭圆 11"/>
          <p:cNvSpPr/>
          <p:nvPr/>
        </p:nvSpPr>
        <p:spPr>
          <a:xfrm>
            <a:off x="5823585" y="3472180"/>
            <a:ext cx="801370" cy="813435"/>
          </a:xfrm>
          <a:prstGeom prst="ellipse">
            <a:avLst/>
          </a:prstGeom>
          <a:solidFill>
            <a:schemeClr val="bg1"/>
          </a:solidFill>
          <a:ln>
            <a:noFill/>
          </a:ln>
          <a:effectLst>
            <a:outerShdw blurRad="304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944745" y="5039995"/>
            <a:ext cx="801370" cy="813435"/>
          </a:xfrm>
          <a:prstGeom prst="ellipse">
            <a:avLst/>
          </a:prstGeom>
          <a:solidFill>
            <a:schemeClr val="bg1"/>
          </a:solidFill>
          <a:ln>
            <a:noFill/>
          </a:ln>
          <a:effectLst>
            <a:outerShdw blurRad="304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002020" y="3513455"/>
            <a:ext cx="579755" cy="706755"/>
          </a:xfrm>
          <a:prstGeom prst="rect">
            <a:avLst/>
          </a:prstGeom>
          <a:noFill/>
        </p:spPr>
        <p:txBody>
          <a:bodyPr wrap="square" rtlCol="0">
            <a:spAutoFit/>
          </a:bodyPr>
          <a:lstStyle/>
          <a:p>
            <a:r>
              <a:rPr lang="en-US" altLang="zh-CN" sz="4000" dirty="0">
                <a:ln>
                  <a:solidFill>
                    <a:schemeClr val="tx1"/>
                  </a:solidFill>
                </a:ln>
                <a:solidFill>
                  <a:schemeClr val="tx1"/>
                </a:solidFill>
                <a:latin typeface="+mn-ea"/>
                <a:cs typeface="Arial" panose="020B0604020202020204" pitchFamily="34" charset="0"/>
              </a:rPr>
              <a:t>2</a:t>
            </a:r>
          </a:p>
        </p:txBody>
      </p:sp>
      <p:sp>
        <p:nvSpPr>
          <p:cNvPr id="15" name="文本框 14"/>
          <p:cNvSpPr txBox="1"/>
          <p:nvPr/>
        </p:nvSpPr>
        <p:spPr>
          <a:xfrm>
            <a:off x="5113655" y="5087620"/>
            <a:ext cx="579755" cy="706755"/>
          </a:xfrm>
          <a:prstGeom prst="rect">
            <a:avLst/>
          </a:prstGeom>
          <a:noFill/>
        </p:spPr>
        <p:txBody>
          <a:bodyPr wrap="square" rtlCol="0">
            <a:spAutoFit/>
          </a:bodyPr>
          <a:lstStyle/>
          <a:p>
            <a:r>
              <a:rPr lang="en-US" altLang="zh-CN" sz="4000" dirty="0">
                <a:ln>
                  <a:solidFill>
                    <a:schemeClr val="tx1"/>
                  </a:solidFill>
                </a:ln>
                <a:solidFill>
                  <a:schemeClr val="tx1"/>
                </a:solidFill>
                <a:latin typeface="+mn-ea"/>
                <a:cs typeface="Arial" panose="020B0604020202020204" pitchFamily="34"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47" presetClass="entr" presetSubtype="0" fill="hold" grpId="0" nodeType="afterEffect">
                                  <p:stCondLst>
                                    <p:cond delay="0"/>
                                  </p:stCondLst>
                                  <p:iterate type="lt">
                                    <p:tmPct val="10000"/>
                                  </p:iterate>
                                  <p:childTnLst>
                                    <p:set>
                                      <p:cBhvr>
                                        <p:cTn id="12" dur="1" fill="hold">
                                          <p:stCondLst>
                                            <p:cond delay="0"/>
                                          </p:stCondLst>
                                        </p:cTn>
                                        <p:tgtEl>
                                          <p:spTgt spid="27">
                                            <p:txEl>
                                              <p:pRg st="0" end="0"/>
                                            </p:txEl>
                                          </p:spTgt>
                                        </p:tgtEl>
                                        <p:attrNameLst>
                                          <p:attrName>style.visibility</p:attrName>
                                        </p:attrNameLst>
                                      </p:cBhvr>
                                      <p:to>
                                        <p:strVal val="visible"/>
                                      </p:to>
                                    </p:set>
                                    <p:animEffect transition="in" filter="fade">
                                      <p:cBhvr>
                                        <p:cTn id="13" dur="250"/>
                                        <p:tgtEl>
                                          <p:spTgt spid="27">
                                            <p:txEl>
                                              <p:pRg st="0" end="0"/>
                                            </p:txEl>
                                          </p:spTgt>
                                        </p:tgtEl>
                                      </p:cBhvr>
                                    </p:animEffect>
                                    <p:anim calcmode="lin" valueType="num">
                                      <p:cBhvr>
                                        <p:cTn id="14"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324"/>
                            </p:stCondLst>
                            <p:childTnLst>
                              <p:par>
                                <p:cTn id="17" presetID="47" presetClass="entr" presetSubtype="0" fill="hold" grpId="0" nodeType="afterEffect">
                                  <p:stCondLst>
                                    <p:cond delay="0"/>
                                  </p:stCondLst>
                                  <p:iterate type="lt">
                                    <p:tmPct val="10000"/>
                                  </p:iterate>
                                  <p:childTnLst>
                                    <p:set>
                                      <p:cBhvr>
                                        <p:cTn id="18" dur="1" fill="hold">
                                          <p:stCondLst>
                                            <p:cond delay="0"/>
                                          </p:stCondLst>
                                        </p:cTn>
                                        <p:tgtEl>
                                          <p:spTgt spid="31">
                                            <p:txEl>
                                              <p:pRg st="0" end="0"/>
                                            </p:txEl>
                                          </p:spTgt>
                                        </p:tgtEl>
                                        <p:attrNameLst>
                                          <p:attrName>style.visibility</p:attrName>
                                        </p:attrNameLst>
                                      </p:cBhvr>
                                      <p:to>
                                        <p:strVal val="visible"/>
                                      </p:to>
                                    </p:set>
                                    <p:animEffect transition="in" filter="fade">
                                      <p:cBhvr>
                                        <p:cTn id="19" dur="250"/>
                                        <p:tgtEl>
                                          <p:spTgt spid="31">
                                            <p:txEl>
                                              <p:pRg st="0" end="0"/>
                                            </p:txEl>
                                          </p:spTgt>
                                        </p:tgtEl>
                                      </p:cBhvr>
                                    </p:animEffect>
                                    <p:anim calcmode="lin" valueType="num">
                                      <p:cBhvr>
                                        <p:cTn id="20"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21"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674"/>
                            </p:stCondLst>
                            <p:childTnLst>
                              <p:par>
                                <p:cTn id="23" presetID="47" presetClass="entr" presetSubtype="0" fill="hold" grpId="0" nodeType="afterEffect">
                                  <p:stCondLst>
                                    <p:cond delay="0"/>
                                  </p:stCondLst>
                                  <p:iterate type="lt">
                                    <p:tmPct val="10000"/>
                                  </p:iterate>
                                  <p:childTnLst>
                                    <p:set>
                                      <p:cBhvr>
                                        <p:cTn id="24" dur="1" fill="hold">
                                          <p:stCondLst>
                                            <p:cond delay="0"/>
                                          </p:stCondLst>
                                        </p:cTn>
                                        <p:tgtEl>
                                          <p:spTgt spid="23">
                                            <p:txEl>
                                              <p:pRg st="0" end="0"/>
                                            </p:txEl>
                                          </p:spTgt>
                                        </p:tgtEl>
                                        <p:attrNameLst>
                                          <p:attrName>style.visibility</p:attrName>
                                        </p:attrNameLst>
                                      </p:cBhvr>
                                      <p:to>
                                        <p:strVal val="visible"/>
                                      </p:to>
                                    </p:set>
                                    <p:animEffect transition="in" filter="fade">
                                      <p:cBhvr>
                                        <p:cTn id="25" dur="250"/>
                                        <p:tgtEl>
                                          <p:spTgt spid="23">
                                            <p:txEl>
                                              <p:pRg st="0" end="0"/>
                                            </p:txEl>
                                          </p:spTgt>
                                        </p:tgtEl>
                                      </p:cBhvr>
                                    </p:animEffect>
                                    <p:anim calcmode="lin" valueType="num">
                                      <p:cBhvr>
                                        <p:cTn id="26"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7" dur="250" fill="hold"/>
                                        <p:tgtEl>
                                          <p:spTgt spid="23">
                                            <p:txEl>
                                              <p:pRg st="0" end="0"/>
                                            </p:txEl>
                                          </p:spTgt>
                                        </p:tgtEl>
                                        <p:attrNameLst>
                                          <p:attrName>ppt_y</p:attrName>
                                        </p:attrNameLst>
                                      </p:cBhvr>
                                      <p:tavLst>
                                        <p:tav tm="0">
                                          <p:val>
                                            <p:strVal val="#ppt_y-.1"/>
                                          </p:val>
                                        </p:tav>
                                        <p:tav tm="100000">
                                          <p:val>
                                            <p:strVal val="#ppt_y"/>
                                          </p:val>
                                        </p:tav>
                                      </p:tavLst>
                                    </p:anim>
                                  </p:childTnLst>
                                </p:cTn>
                              </p:par>
                              <p:par>
                                <p:cTn id="28" presetID="53" presetClass="entr" presetSubtype="16"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31" grpId="0" build="p"/>
      <p:bldP spid="23" grpId="0" build="p"/>
      <p:bldP spid="22"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10" name="文本框 9"/>
          <p:cNvSpPr txBox="1"/>
          <p:nvPr/>
        </p:nvSpPr>
        <p:spPr>
          <a:xfrm>
            <a:off x="1540240" y="336088"/>
            <a:ext cx="5615796" cy="583565"/>
          </a:xfrm>
          <a:prstGeom prst="rect">
            <a:avLst/>
          </a:prstGeom>
          <a:noFill/>
        </p:spPr>
        <p:txBody>
          <a:bodyPr wrap="square" rtlCol="0">
            <a:spAutoFit/>
          </a:bodyPr>
          <a:lstStyle/>
          <a:p>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背景介绍：存储虚拟化技术</a:t>
            </a:r>
          </a:p>
        </p:txBody>
      </p:sp>
      <p:sp>
        <p:nvSpPr>
          <p:cNvPr id="2" name="文本框 1"/>
          <p:cNvSpPr txBox="1"/>
          <p:nvPr/>
        </p:nvSpPr>
        <p:spPr>
          <a:xfrm>
            <a:off x="440690" y="1781274"/>
            <a:ext cx="5944870" cy="3787575"/>
          </a:xfrm>
          <a:prstGeom prst="rect">
            <a:avLst/>
          </a:prstGeom>
          <a:noFill/>
        </p:spPr>
        <p:txBody>
          <a:bodyPr wrap="square" rtlCol="0">
            <a:spAutoFit/>
          </a:bodyPr>
          <a:lstStyle/>
          <a:p>
            <a:pPr marL="152400" indent="0">
              <a:lnSpc>
                <a:spcPct val="150000"/>
              </a:lnSpc>
              <a:spcBef>
                <a:spcPts val="1600"/>
              </a:spcBef>
              <a:spcAft>
                <a:spcPts val="0"/>
              </a:spcAft>
              <a:buSzPts val="1200"/>
              <a:buNone/>
            </a:pPr>
            <a:r>
              <a:rPr dirty="0" err="1">
                <a:sym typeface="+mn-ea"/>
              </a:rPr>
              <a:t>存储虚拟化技术是计算机虚拟化技术的重要结构，它的思想是将资源的逻辑映像与物理存储分开</a:t>
            </a:r>
            <a:r>
              <a:rPr dirty="0">
                <a:sym typeface="+mn-ea"/>
              </a:rPr>
              <a:t>， 为系统和管理员提供一幅简化、无缝的资源虚拟视图。对于用户来说，虚拟化的存储资源就像是一个巨大的“存储池”，看不到具体的磁盘，也不关心自己的数据在具体的哪个存储设备中。存储虚拟化技术具有提高动态适应能力。它将存储资源统一集中到一个大容量的资源池，无需中断应用即可改变存储系统和实现数据移动，对存储系统能够实现单点统一管理。</a:t>
            </a:r>
            <a:endParaRPr lang="zh-CN" altLang="en-US" dirty="0"/>
          </a:p>
        </p:txBody>
      </p:sp>
      <p:pic>
        <p:nvPicPr>
          <p:cNvPr id="102" name="图片 101"/>
          <p:cNvPicPr/>
          <p:nvPr/>
        </p:nvPicPr>
        <p:blipFill>
          <a:blip r:embed="rId5"/>
          <a:stretch>
            <a:fillRect/>
          </a:stretch>
        </p:blipFill>
        <p:spPr>
          <a:xfrm>
            <a:off x="6385560" y="1946910"/>
            <a:ext cx="5356225" cy="345630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10" name="文本框 9"/>
          <p:cNvSpPr txBox="1"/>
          <p:nvPr/>
        </p:nvSpPr>
        <p:spPr>
          <a:xfrm>
            <a:off x="1540240" y="336088"/>
            <a:ext cx="5615796" cy="583565"/>
          </a:xfrm>
          <a:prstGeom prst="rect">
            <a:avLst/>
          </a:prstGeom>
          <a:noFill/>
        </p:spPr>
        <p:txBody>
          <a:bodyPr wrap="square" rtlCol="0">
            <a:spAutoFit/>
          </a:bodyPr>
          <a:lstStyle/>
          <a:p>
            <a:r>
              <a:rPr lang="zh-CN" altLang="en-US" sz="3200" b="1">
                <a:latin typeface="宋体" panose="02010600030101010101" pitchFamily="2" charset="-122"/>
                <a:ea typeface="宋体" panose="02010600030101010101" pitchFamily="2" charset="-122"/>
              </a:rPr>
              <a:t>存储虚拟化技术</a:t>
            </a:r>
          </a:p>
        </p:txBody>
      </p:sp>
      <p:sp>
        <p:nvSpPr>
          <p:cNvPr id="4" name="矩形 3"/>
          <p:cNvSpPr/>
          <p:nvPr/>
        </p:nvSpPr>
        <p:spPr>
          <a:xfrm>
            <a:off x="0" y="4089400"/>
            <a:ext cx="12192000" cy="2768600"/>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Hexagon 60"/>
          <p:cNvSpPr>
            <a:spLocks noChangeAspect="1"/>
          </p:cNvSpPr>
          <p:nvPr/>
        </p:nvSpPr>
        <p:spPr>
          <a:xfrm>
            <a:off x="5177790" y="3278505"/>
            <a:ext cx="1915160" cy="1651000"/>
          </a:xfrm>
          <a:prstGeom prst="hexagon">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基于存储设备的存储虚拟化</a:t>
            </a:r>
            <a:endParaRPr lang="en-US" sz="1400" dirty="0">
              <a:solidFill>
                <a:schemeClr val="tx1"/>
              </a:solidFill>
            </a:endParaRPr>
          </a:p>
        </p:txBody>
      </p:sp>
      <p:sp>
        <p:nvSpPr>
          <p:cNvPr id="28" name="Hexagon 62"/>
          <p:cNvSpPr>
            <a:spLocks noChangeAspect="1"/>
          </p:cNvSpPr>
          <p:nvPr/>
        </p:nvSpPr>
        <p:spPr>
          <a:xfrm>
            <a:off x="1144270" y="3270250"/>
            <a:ext cx="1917700" cy="1652905"/>
          </a:xfrm>
          <a:prstGeom prst="hexagon">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基于主机的存储虚拟化</a:t>
            </a:r>
            <a:endParaRPr lang="en-US" sz="1400" dirty="0">
              <a:solidFill>
                <a:schemeClr val="tx1"/>
              </a:solidFill>
            </a:endParaRPr>
          </a:p>
        </p:txBody>
      </p:sp>
      <p:sp>
        <p:nvSpPr>
          <p:cNvPr id="34" name="TextBox 30"/>
          <p:cNvSpPr txBox="1"/>
          <p:nvPr/>
        </p:nvSpPr>
        <p:spPr>
          <a:xfrm>
            <a:off x="1143635" y="5215255"/>
            <a:ext cx="1918970" cy="460375"/>
          </a:xfrm>
          <a:prstGeom prst="rect">
            <a:avLst/>
          </a:prstGeom>
          <a:noFill/>
        </p:spPr>
        <p:txBody>
          <a:bodyPr wrap="square" rtlCol="0">
            <a:spAutoFit/>
          </a:bodyPr>
          <a:lstStyle/>
          <a:p>
            <a:pPr algn="ctr"/>
            <a:r>
              <a:rPr lang="zh-CN" altLang="en-US" sz="1200" b="1">
                <a:solidFill>
                  <a:schemeClr val="bg1"/>
                </a:solidFill>
                <a:latin typeface="Open Sans" panose="020B0606030504020204" pitchFamily="34" charset="0"/>
                <a:ea typeface="Open Sans" panose="020B0606030504020204" pitchFamily="34" charset="0"/>
                <a:cs typeface="Open Sans" panose="020B0606030504020204" pitchFamily="34" charset="0"/>
              </a:rPr>
              <a:t>由操作系统下的逻辑卷管理软件完成</a:t>
            </a:r>
          </a:p>
        </p:txBody>
      </p:sp>
      <p:sp>
        <p:nvSpPr>
          <p:cNvPr id="40" name="TextBox 32"/>
          <p:cNvSpPr txBox="1"/>
          <p:nvPr/>
        </p:nvSpPr>
        <p:spPr>
          <a:xfrm>
            <a:off x="5178425" y="5215255"/>
            <a:ext cx="1913890" cy="645160"/>
          </a:xfrm>
          <a:prstGeom prst="rect">
            <a:avLst/>
          </a:prstGeom>
          <a:noFill/>
        </p:spPr>
        <p:txBody>
          <a:bodyPr wrap="square" rtlCol="0">
            <a:spAutoFit/>
          </a:bodyPr>
          <a:lstStyle/>
          <a:p>
            <a:pPr algn="ctr"/>
            <a:r>
              <a:rPr lang="zh-CN" altLang="en-US" sz="1200" b="1">
                <a:solidFill>
                  <a:schemeClr val="bg1"/>
                </a:solidFill>
                <a:latin typeface="Open Sans" panose="020B0606030504020204" pitchFamily="34" charset="0"/>
                <a:ea typeface="Open Sans" panose="020B0606030504020204" pitchFamily="34" charset="0"/>
                <a:cs typeface="Open Sans" panose="020B0606030504020204" pitchFamily="34" charset="0"/>
              </a:rPr>
              <a:t>在存储控制器上添加虚拟化功能，常见于中高端存储设备</a:t>
            </a:r>
          </a:p>
        </p:txBody>
      </p:sp>
      <p:sp>
        <p:nvSpPr>
          <p:cNvPr id="45" name="Hexagon 59"/>
          <p:cNvSpPr>
            <a:spLocks noChangeAspect="1"/>
          </p:cNvSpPr>
          <p:nvPr/>
        </p:nvSpPr>
        <p:spPr>
          <a:xfrm>
            <a:off x="8742680" y="3277870"/>
            <a:ext cx="1909445" cy="1645920"/>
          </a:xfrm>
          <a:prstGeom prst="hexagon">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基于网络的存储虚拟化</a:t>
            </a:r>
            <a:endParaRPr lang="en-US" sz="1400">
              <a:solidFill>
                <a:schemeClr val="tx1"/>
              </a:solidFill>
            </a:endParaRPr>
          </a:p>
        </p:txBody>
      </p:sp>
      <p:sp>
        <p:nvSpPr>
          <p:cNvPr id="46" name="TextBox 33"/>
          <p:cNvSpPr txBox="1"/>
          <p:nvPr/>
        </p:nvSpPr>
        <p:spPr>
          <a:xfrm>
            <a:off x="8742680" y="5215255"/>
            <a:ext cx="1909445" cy="460375"/>
          </a:xfrm>
          <a:prstGeom prst="rect">
            <a:avLst/>
          </a:prstGeom>
          <a:noFill/>
        </p:spPr>
        <p:txBody>
          <a:bodyPr wrap="square" rtlCol="0">
            <a:spAutoFit/>
          </a:bodyPr>
          <a:lstStyle/>
          <a:p>
            <a:pPr algn="ctr"/>
            <a:r>
              <a:rPr lang="zh-CN" altLang="en-US" sz="1200" b="1">
                <a:solidFill>
                  <a:schemeClr val="bg1"/>
                </a:solidFill>
                <a:latin typeface="Open Sans" panose="020B0606030504020204" pitchFamily="34" charset="0"/>
                <a:ea typeface="Open Sans" panose="020B0606030504020204" pitchFamily="34" charset="0"/>
                <a:cs typeface="Open Sans" panose="020B0606030504020204" pitchFamily="34" charset="0"/>
              </a:rPr>
              <a:t>通过在存储区域网(SAN)中添加虚拟化引擎实现</a:t>
            </a:r>
          </a:p>
        </p:txBody>
      </p:sp>
      <p:sp>
        <p:nvSpPr>
          <p:cNvPr id="6" name="文本框 5"/>
          <p:cNvSpPr txBox="1"/>
          <p:nvPr/>
        </p:nvSpPr>
        <p:spPr>
          <a:xfrm>
            <a:off x="1144270" y="1561465"/>
            <a:ext cx="9507855" cy="1198880"/>
          </a:xfrm>
          <a:prstGeom prst="rect">
            <a:avLst/>
          </a:prstGeom>
          <a:noFill/>
        </p:spPr>
        <p:txBody>
          <a:bodyPr wrap="square" rtlCol="0">
            <a:spAutoFit/>
          </a:bodyPr>
          <a:lstStyle/>
          <a:p>
            <a:pPr algn="l"/>
            <a:r>
              <a:rPr lang="zh-CN" altLang="en-US"/>
              <a:t>存储虚拟化可在三个层次上实现，分别是：基于主机的虚拟化、基于存储设备的虚拟化、基于网络的虚拟化。它有两种实现方式，分别是带内虚拟化、带外虚拟化。实现的结果有：块虚拟化，磁盘虚拟化，磁带、磁带驱动器、磁带库虚拟化，文件系统虚拟化，文件/记录虚拟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 calcmode="lin" valueType="num">
                                      <p:cBhvr>
                                        <p:cTn id="9" dur="500" fill="hold"/>
                                        <p:tgtEl>
                                          <p:spTgt spid="28"/>
                                        </p:tgtEl>
                                        <p:attrNameLst>
                                          <p:attrName>style.rotation</p:attrName>
                                        </p:attrNameLst>
                                      </p:cBhvr>
                                      <p:tavLst>
                                        <p:tav tm="0">
                                          <p:val>
                                            <p:fltVal val="360"/>
                                          </p:val>
                                        </p:tav>
                                        <p:tav tm="100000">
                                          <p:val>
                                            <p:fltVal val="0"/>
                                          </p:val>
                                        </p:tav>
                                      </p:tavLst>
                                    </p:anim>
                                    <p:animEffect transition="in" filter="fade">
                                      <p:cBhvr>
                                        <p:cTn id="10" dur="500"/>
                                        <p:tgtEl>
                                          <p:spTgt spid="28"/>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 calcmode="lin" valueType="num">
                                      <p:cBhvr>
                                        <p:cTn id="16" dur="500" fill="hold"/>
                                        <p:tgtEl>
                                          <p:spTgt spid="26"/>
                                        </p:tgtEl>
                                        <p:attrNameLst>
                                          <p:attrName>style.rotation</p:attrName>
                                        </p:attrNameLst>
                                      </p:cBhvr>
                                      <p:tavLst>
                                        <p:tav tm="0">
                                          <p:val>
                                            <p:fltVal val="360"/>
                                          </p:val>
                                        </p:tav>
                                        <p:tav tm="100000">
                                          <p:val>
                                            <p:fltVal val="0"/>
                                          </p:val>
                                        </p:tav>
                                      </p:tavLst>
                                    </p:anim>
                                    <p:animEffect transition="in" filter="fade">
                                      <p:cBhvr>
                                        <p:cTn id="17" dur="500"/>
                                        <p:tgtEl>
                                          <p:spTgt spid="26"/>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ppt_w</p:attrName>
                                        </p:attrNameLst>
                                      </p:cBhvr>
                                      <p:tavLst>
                                        <p:tav tm="0">
                                          <p:val>
                                            <p:fltVal val="0"/>
                                          </p:val>
                                        </p:tav>
                                        <p:tav tm="100000">
                                          <p:val>
                                            <p:strVal val="#ppt_w"/>
                                          </p:val>
                                        </p:tav>
                                      </p:tavLst>
                                    </p:anim>
                                    <p:anim calcmode="lin" valueType="num">
                                      <p:cBhvr>
                                        <p:cTn id="22" dur="500" fill="hold"/>
                                        <p:tgtEl>
                                          <p:spTgt spid="45"/>
                                        </p:tgtEl>
                                        <p:attrNameLst>
                                          <p:attrName>ppt_h</p:attrName>
                                        </p:attrNameLst>
                                      </p:cBhvr>
                                      <p:tavLst>
                                        <p:tav tm="0">
                                          <p:val>
                                            <p:fltVal val="0"/>
                                          </p:val>
                                        </p:tav>
                                        <p:tav tm="100000">
                                          <p:val>
                                            <p:strVal val="#ppt_h"/>
                                          </p:val>
                                        </p:tav>
                                      </p:tavLst>
                                    </p:anim>
                                    <p:anim calcmode="lin" valueType="num">
                                      <p:cBhvr>
                                        <p:cTn id="23" dur="500" fill="hold"/>
                                        <p:tgtEl>
                                          <p:spTgt spid="45"/>
                                        </p:tgtEl>
                                        <p:attrNameLst>
                                          <p:attrName>style.rotation</p:attrName>
                                        </p:attrNameLst>
                                      </p:cBhvr>
                                      <p:tavLst>
                                        <p:tav tm="0">
                                          <p:val>
                                            <p:fltVal val="360"/>
                                          </p:val>
                                        </p:tav>
                                        <p:tav tm="100000">
                                          <p:val>
                                            <p:fltVal val="0"/>
                                          </p:val>
                                        </p:tav>
                                      </p:tavLst>
                                    </p:anim>
                                    <p:animEffect transition="in" filter="fade">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8" grpId="0" bldLvl="0" animBg="1"/>
      <p:bldP spid="4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5"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8815070"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二、论文详解</a:t>
            </a:r>
            <a:endParaRPr lang="zh-CN" altLang="en-US" sz="3200" b="1">
              <a:latin typeface="宋体" panose="02010600030101010101" pitchFamily="2" charset="-122"/>
              <a:ea typeface="宋体" panose="02010600030101010101" pitchFamily="2" charset="-122"/>
            </a:endParaRPr>
          </a:p>
        </p:txBody>
      </p:sp>
      <p:graphicFrame>
        <p:nvGraphicFramePr>
          <p:cNvPr id="6" name="表格 5"/>
          <p:cNvGraphicFramePr/>
          <p:nvPr>
            <p:custDataLst>
              <p:tags r:id="rId1"/>
            </p:custDataLst>
          </p:nvPr>
        </p:nvGraphicFramePr>
        <p:xfrm>
          <a:off x="1896745" y="1243965"/>
          <a:ext cx="8436610" cy="4812030"/>
        </p:xfrm>
        <a:graphic>
          <a:graphicData uri="http://schemas.openxmlformats.org/drawingml/2006/table">
            <a:tbl>
              <a:tblPr firstRow="1" bandRow="1">
                <a:tableStyleId>{5C22544A-7EE6-4342-B048-85BDC9FD1C3A}</a:tableStyleId>
              </a:tblPr>
              <a:tblGrid>
                <a:gridCol w="4500880">
                  <a:extLst>
                    <a:ext uri="{9D8B030D-6E8A-4147-A177-3AD203B41FA5}">
                      <a16:colId xmlns:a16="http://schemas.microsoft.com/office/drawing/2014/main" val="20000"/>
                    </a:ext>
                  </a:extLst>
                </a:gridCol>
                <a:gridCol w="3935730">
                  <a:extLst>
                    <a:ext uri="{9D8B030D-6E8A-4147-A177-3AD203B41FA5}">
                      <a16:colId xmlns:a16="http://schemas.microsoft.com/office/drawing/2014/main" val="20001"/>
                    </a:ext>
                  </a:extLst>
                </a:gridCol>
              </a:tblGrid>
              <a:tr h="1458595">
                <a:tc>
                  <a:txBody>
                    <a:bodyPr/>
                    <a:lstStyle/>
                    <a:p>
                      <a:pPr algn="ctr">
                        <a:buNone/>
                      </a:pPr>
                      <a:r>
                        <a:rPr lang="zh-CN" altLang="en-US" sz="1800" b="1">
                          <a:sym typeface="+mn-ea"/>
                        </a:rPr>
                        <a:t>FVM: FPGA-assisted Virtual Device Emulation for Fast, Scalable, and Flexible Storage Virtualization</a:t>
                      </a:r>
                      <a:endParaRPr lang="zh-CN" altLang="en-US" b="1"/>
                    </a:p>
                  </a:txBody>
                  <a:tcPr anchor="ctr"/>
                </a:tc>
                <a:tc>
                  <a:txBody>
                    <a:bodyPr/>
                    <a:lstStyle/>
                    <a:p>
                      <a:pPr algn="ctr">
                        <a:buNone/>
                      </a:pPr>
                      <a:r>
                        <a:rPr sz="1800" b="1">
                          <a:sym typeface="+mn-ea"/>
                        </a:rPr>
                        <a:t>USENIX Symposium on Operating</a:t>
                      </a:r>
                    </a:p>
                    <a:p>
                      <a:pPr algn="ctr">
                        <a:buNone/>
                      </a:pPr>
                      <a:r>
                        <a:rPr sz="1800" b="1">
                          <a:sym typeface="+mn-ea"/>
                        </a:rPr>
                        <a:t>Systems Design and Implementation (OSDI 20)</a:t>
                      </a:r>
                    </a:p>
                  </a:txBody>
                  <a:tcPr anchor="ctr"/>
                </a:tc>
                <a:extLst>
                  <a:ext uri="{0D108BD9-81ED-4DB2-BD59-A6C34878D82A}">
                    <a16:rowId xmlns:a16="http://schemas.microsoft.com/office/drawing/2014/main" val="10000"/>
                  </a:ext>
                </a:extLst>
              </a:tr>
              <a:tr h="1737360">
                <a:tc>
                  <a:txBody>
                    <a:bodyPr/>
                    <a:lstStyle/>
                    <a:p>
                      <a:pPr algn="ctr">
                        <a:buNone/>
                      </a:pPr>
                      <a:r>
                        <a:rPr lang="zh-CN" altLang="en-US" sz="1800" b="1">
                          <a:sym typeface="+mn-ea"/>
                        </a:rPr>
                        <a:t>LeapIO: Efficient and Portable Virtual NVMe Storage</a:t>
                      </a:r>
                      <a:r>
                        <a:rPr lang="en-US" altLang="zh-CN" sz="1800" b="1">
                          <a:sym typeface="+mn-ea"/>
                        </a:rPr>
                        <a:t> </a:t>
                      </a:r>
                      <a:r>
                        <a:rPr lang="zh-CN" altLang="en-US" sz="1800" b="1">
                          <a:sym typeface="+mn-ea"/>
                        </a:rPr>
                        <a:t>on ARM SoCs</a:t>
                      </a:r>
                      <a:endParaRPr lang="zh-CN" altLang="en-US" b="1"/>
                    </a:p>
                  </a:txBody>
                  <a:tcPr anchor="ctr"/>
                </a:tc>
                <a:tc>
                  <a:txBody>
                    <a:bodyPr/>
                    <a:lstStyle/>
                    <a:p>
                      <a:pPr algn="ctr">
                        <a:buNone/>
                      </a:pPr>
                      <a:r>
                        <a:rPr sz="1800" b="1">
                          <a:sym typeface="+mn-ea"/>
                        </a:rPr>
                        <a:t>In Proceedings of the</a:t>
                      </a:r>
                    </a:p>
                    <a:p>
                      <a:pPr algn="ctr">
                        <a:buNone/>
                      </a:pPr>
                      <a:r>
                        <a:rPr sz="1800" b="1">
                          <a:sym typeface="+mn-ea"/>
                        </a:rPr>
                        <a:t>Twenty-Fifth International Conference on Architectural</a:t>
                      </a:r>
                    </a:p>
                    <a:p>
                      <a:pPr algn="ctr">
                        <a:buNone/>
                      </a:pPr>
                      <a:r>
                        <a:rPr sz="1800" b="1">
                          <a:sym typeface="+mn-ea"/>
                        </a:rPr>
                        <a:t>Support for Programming Languages and Operating</a:t>
                      </a:r>
                    </a:p>
                    <a:p>
                      <a:pPr algn="ctr">
                        <a:buNone/>
                      </a:pPr>
                      <a:r>
                        <a:rPr sz="1800" b="1">
                          <a:sym typeface="+mn-ea"/>
                        </a:rPr>
                        <a:t>Systems</a:t>
                      </a:r>
                      <a:r>
                        <a:rPr lang="en-US" sz="1800" b="1">
                          <a:sym typeface="+mn-ea"/>
                        </a:rPr>
                        <a:t> </a:t>
                      </a:r>
                      <a:r>
                        <a:rPr sz="1800" b="1">
                          <a:sym typeface="+mn-ea"/>
                        </a:rPr>
                        <a:t>2020</a:t>
                      </a:r>
                    </a:p>
                  </a:txBody>
                  <a:tcPr anchor="ctr"/>
                </a:tc>
                <a:extLst>
                  <a:ext uri="{0D108BD9-81ED-4DB2-BD59-A6C34878D82A}">
                    <a16:rowId xmlns:a16="http://schemas.microsoft.com/office/drawing/2014/main" val="10001"/>
                  </a:ext>
                </a:extLst>
              </a:tr>
              <a:tr h="1616075">
                <a:tc>
                  <a:txBody>
                    <a:bodyPr/>
                    <a:lstStyle/>
                    <a:p>
                      <a:pPr algn="ctr">
                        <a:buNone/>
                      </a:pPr>
                      <a:r>
                        <a:rPr lang="zh-CN" altLang="en-US" b="1"/>
                        <a:t>A Fast and Flexible Hardware-based Virtualization Mechanism for Computational Storage Devices</a:t>
                      </a:r>
                    </a:p>
                  </a:txBody>
                  <a:tcPr anchor="ctr"/>
                </a:tc>
                <a:tc>
                  <a:txBody>
                    <a:bodyPr/>
                    <a:lstStyle/>
                    <a:p>
                      <a:pPr algn="ctr">
                        <a:buNone/>
                      </a:pPr>
                      <a:r>
                        <a:rPr sz="1800" b="1">
                          <a:sym typeface="+mn-ea"/>
                        </a:rPr>
                        <a:t> USENIX Annual Technical Conference 2021</a:t>
                      </a: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8815070"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论文一：FVM（FPGA辅助的存储虚拟化）</a:t>
            </a:r>
            <a:endParaRPr lang="zh-CN" altLang="en-US" sz="3200" b="1">
              <a:latin typeface="宋体" panose="02010600030101010101" pitchFamily="2" charset="-122"/>
              <a:ea typeface="宋体" panose="02010600030101010101" pitchFamily="2" charset="-122"/>
            </a:endParaRPr>
          </a:p>
        </p:txBody>
      </p:sp>
      <p:sp>
        <p:nvSpPr>
          <p:cNvPr id="4" name="文本框 3"/>
          <p:cNvSpPr txBox="1"/>
          <p:nvPr/>
        </p:nvSpPr>
        <p:spPr>
          <a:xfrm>
            <a:off x="660400" y="1915160"/>
            <a:ext cx="10342245" cy="3415030"/>
          </a:xfrm>
          <a:prstGeom prst="rect">
            <a:avLst/>
          </a:prstGeom>
          <a:noFill/>
        </p:spPr>
        <p:txBody>
          <a:bodyPr wrap="square" rtlCol="0">
            <a:spAutoFit/>
          </a:bodyPr>
          <a:lstStyle/>
          <a:p>
            <a:pPr fontAlgn="auto">
              <a:lnSpc>
                <a:spcPct val="150000"/>
              </a:lnSpc>
            </a:pPr>
            <a:r>
              <a:rPr lang="zh-CN" altLang="en-US" dirty="0"/>
              <a:t>        硬件辅助虚拟化可以为快速存储设备实现合理的性能，但它牺牲了虚拟化环境中有限的功能（例如，迁移、复制、缓存）。为了以最小的性能退化恢复VM特性，最近的进展建议通过将计算核心用于虚拟设备仿真来实现一个新的基于软件的虚拟化层。然而，由于具有昂贵的通用内核和主机驱动的存储设备管理的性质，随着每个服务器的存储设备数量和性能的增加，所提出的方案提高了关键的性能和可伸缩性问题。</a:t>
            </a:r>
          </a:p>
          <a:p>
            <a:pPr fontAlgn="auto">
              <a:lnSpc>
                <a:spcPct val="150000"/>
              </a:lnSpc>
            </a:pPr>
            <a:r>
              <a:rPr lang="en-US" altLang="zh-CN" dirty="0"/>
              <a:t>        FVM</a:t>
            </a:r>
            <a:r>
              <a:rPr lang="zh-CN" altLang="en-US" dirty="0"/>
              <a:t>关键思想是在与主机资源解耦的FPGA卡(FVM引擎)上实现存储虚拟化层，实现设备控制方法，使卡直接管理物理存储设备。通过这种方式，配备了FVM引擎的服务器可以从虚拟和物理设备管理中节省宝贵的主机端资源(即CPU、内存带宽)，并利用解耦的FPGA资源进行虚拟设备仿真。</a:t>
            </a:r>
          </a:p>
        </p:txBody>
      </p:sp>
      <p:sp>
        <p:nvSpPr>
          <p:cNvPr id="13" name="文本框 12"/>
          <p:cNvSpPr txBox="1"/>
          <p:nvPr/>
        </p:nvSpPr>
        <p:spPr>
          <a:xfrm>
            <a:off x="660400" y="1311275"/>
            <a:ext cx="1101090" cy="460375"/>
          </a:xfrm>
          <a:prstGeom prst="rect">
            <a:avLst/>
          </a:prstGeom>
          <a:noFill/>
        </p:spPr>
        <p:txBody>
          <a:bodyPr wrap="none" rtlCol="0">
            <a:spAutoFit/>
          </a:bodyPr>
          <a:lstStyle/>
          <a:p>
            <a:r>
              <a:rPr lang="zh-CN" altLang="en-US" sz="2400" b="1"/>
              <a:t>动机：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5"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8815070"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论文一：FVM架构</a:t>
            </a:r>
            <a:endParaRPr lang="zh-CN" altLang="en-US" sz="3200" b="1">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6"/>
          <a:stretch>
            <a:fillRect/>
          </a:stretch>
        </p:blipFill>
        <p:spPr>
          <a:xfrm>
            <a:off x="7644130" y="1391920"/>
            <a:ext cx="4034155" cy="4946015"/>
          </a:xfrm>
          <a:prstGeom prst="rect">
            <a:avLst/>
          </a:prstGeom>
        </p:spPr>
      </p:pic>
      <p:sp>
        <p:nvSpPr>
          <p:cNvPr id="30" name="文本框 29"/>
          <p:cNvSpPr txBox="1"/>
          <p:nvPr>
            <p:custDataLst>
              <p:tags r:id="rId1"/>
            </p:custDataLst>
          </p:nvPr>
        </p:nvSpPr>
        <p:spPr>
          <a:xfrm>
            <a:off x="1282700" y="2196465"/>
            <a:ext cx="6147435" cy="303657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294640" lvl="1" indent="-262255" algn="l" fontAlgn="ctr">
              <a:lnSpc>
                <a:spcPct val="150000"/>
              </a:lnSpc>
              <a:spcBef>
                <a:spcPts val="500"/>
              </a:spcBef>
              <a:spcAft>
                <a:spcPts val="0"/>
              </a:spcAft>
              <a:buSzPct val="80000"/>
              <a:buFont typeface="Wingdings" panose="05000000000000000000" charset="0"/>
              <a:buChar char="l"/>
            </a:pPr>
            <a:r>
              <a:rPr lang="zh-CN" altLang="en-US" sz="1400" spc="30" dirty="0">
                <a:solidFill>
                  <a:sysClr val="windowText" lastClr="000000">
                    <a:lumMod val="75000"/>
                    <a:lumOff val="25000"/>
                  </a:sysClr>
                </a:solidFill>
                <a:uFillTx/>
                <a:latin typeface="微软雅黑" panose="020B0503020204020204" charset="-122"/>
                <a:ea typeface="微软雅黑" panose="020B0503020204020204" charset="-122"/>
                <a:sym typeface="+mn-ea"/>
              </a:rPr>
              <a:t>首先，</a:t>
            </a:r>
            <a:r>
              <a:rPr lang="zh-CN" altLang="en-US" sz="14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rPr>
              <a:t>FVM将完全绕过主机软件堆栈，并最小化对主机资源的使用。通过在FVM引擎上的SR-IOV实现，虚拟机可以进入虚拟化层，而不需要来自主机软件的任何仲裁支持。此外，它的硬件级NVMe接口使该卡通过PCIe直接管理物理NVMe设备。</a:t>
            </a:r>
            <a:endParaRPr lang="zh-CN" altLang="en-US" sz="1400" spc="30" dirty="0">
              <a:solidFill>
                <a:sysClr val="windowText" lastClr="000000">
                  <a:lumMod val="75000"/>
                  <a:lumOff val="25000"/>
                </a:sysClr>
              </a:solidFill>
              <a:uFillTx/>
              <a:latin typeface="微软雅黑" panose="020B0503020204020204" charset="-122"/>
              <a:ea typeface="微软雅黑" panose="020B0503020204020204" charset="-122"/>
              <a:sym typeface="+mn-ea"/>
            </a:endParaRPr>
          </a:p>
          <a:p>
            <a:pPr marL="294640" lvl="1" indent="-262255" algn="l" fontAlgn="ctr">
              <a:lnSpc>
                <a:spcPct val="150000"/>
              </a:lnSpc>
              <a:spcBef>
                <a:spcPts val="500"/>
              </a:spcBef>
              <a:spcAft>
                <a:spcPts val="0"/>
              </a:spcAft>
              <a:buSzPct val="80000"/>
              <a:buFont typeface="Wingdings" panose="05000000000000000000" charset="0"/>
              <a:buChar char="l"/>
            </a:pPr>
            <a:r>
              <a:rPr lang="zh-CN" altLang="en-US" sz="1400" spc="30" dirty="0">
                <a:solidFill>
                  <a:sysClr val="windowText" lastClr="000000">
                    <a:lumMod val="75000"/>
                    <a:lumOff val="25000"/>
                  </a:sysClr>
                </a:solidFill>
                <a:uFillTx/>
                <a:latin typeface="微软雅黑" panose="020B0503020204020204" charset="-122"/>
                <a:ea typeface="微软雅黑" panose="020B0503020204020204" charset="-122"/>
                <a:sym typeface="+mn-ea"/>
              </a:rPr>
              <a:t>其次</a:t>
            </a:r>
            <a:r>
              <a:rPr lang="zh-CN" altLang="en-US" sz="14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rPr>
              <a:t>FVM通过使用并行架构进行设备仿真，能够与许多NVM设备进行扩展。FVM引擎集成了不依赖设备上的SoC核心，而是许多专门的硬件单元来轮询和模拟客户I/O操作。</a:t>
            </a:r>
            <a:endParaRPr lang="zh-CN" altLang="en-US" sz="1400" spc="30" dirty="0">
              <a:solidFill>
                <a:sysClr val="windowText" lastClr="000000">
                  <a:lumMod val="75000"/>
                  <a:lumOff val="25000"/>
                </a:sysClr>
              </a:solidFill>
              <a:uFillTx/>
              <a:latin typeface="微软雅黑" panose="020B0503020204020204" charset="-122"/>
              <a:ea typeface="微软雅黑" panose="020B0503020204020204" charset="-122"/>
              <a:sym typeface="+mn-ea"/>
            </a:endParaRPr>
          </a:p>
          <a:p>
            <a:pPr marL="294640" lvl="1" indent="-262255" algn="l" fontAlgn="ctr">
              <a:lnSpc>
                <a:spcPct val="150000"/>
              </a:lnSpc>
              <a:spcBef>
                <a:spcPts val="500"/>
              </a:spcBef>
              <a:spcAft>
                <a:spcPts val="0"/>
              </a:spcAft>
              <a:buSzPct val="80000"/>
              <a:buFont typeface="Wingdings" panose="05000000000000000000" charset="0"/>
              <a:buChar char="l"/>
            </a:pPr>
            <a:r>
              <a:rPr lang="zh-CN" altLang="en-US" sz="1400" spc="30" dirty="0">
                <a:solidFill>
                  <a:sysClr val="windowText" lastClr="000000">
                    <a:lumMod val="75000"/>
                    <a:lumOff val="25000"/>
                  </a:sysClr>
                </a:solidFill>
                <a:uFillTx/>
                <a:latin typeface="微软雅黑" panose="020B0503020204020204" charset="-122"/>
                <a:ea typeface="微软雅黑" panose="020B0503020204020204" charset="-122"/>
                <a:sym typeface="+mn-ea"/>
              </a:rPr>
              <a:t>第三，其基于hls的设计流程为FVM引擎和其他存储管理服务提供了灵活和可编程的实现。</a:t>
            </a:r>
          </a:p>
        </p:txBody>
      </p:sp>
      <p:sp>
        <p:nvSpPr>
          <p:cNvPr id="9" name="文本框 8"/>
          <p:cNvSpPr txBox="1"/>
          <p:nvPr/>
        </p:nvSpPr>
        <p:spPr>
          <a:xfrm>
            <a:off x="1282700" y="1599565"/>
            <a:ext cx="1298575" cy="368300"/>
          </a:xfrm>
          <a:prstGeom prst="rect">
            <a:avLst/>
          </a:prstGeom>
          <a:noFill/>
        </p:spPr>
        <p:txBody>
          <a:bodyPr wrap="none" rtlCol="0">
            <a:spAutoFit/>
          </a:bodyPr>
          <a:lstStyle/>
          <a:p>
            <a:r>
              <a:rPr lang="en-US" altLang="zh-CN"/>
              <a:t>FVM</a:t>
            </a:r>
            <a:r>
              <a:rPr lang="zh-CN" altLang="en-US"/>
              <a:t>架构：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8815070" cy="583565"/>
          </a:xfrm>
          <a:prstGeom prst="rect">
            <a:avLst/>
          </a:prstGeom>
          <a:noFill/>
        </p:spPr>
        <p:txBody>
          <a:bodyPr wrap="square" rtlCol="0">
            <a:spAutoFit/>
          </a:bodyPr>
          <a:lstStyle/>
          <a:p>
            <a:pPr algn="l"/>
            <a:r>
              <a:rPr lang="zh-CN" altLang="en-US" sz="3200" spc="30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论文一：FVM</a:t>
            </a:r>
            <a:endParaRPr lang="zh-CN" altLang="en-US" sz="3200" b="1">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5"/>
          <a:stretch>
            <a:fillRect/>
          </a:stretch>
        </p:blipFill>
        <p:spPr>
          <a:xfrm>
            <a:off x="7894955" y="1310640"/>
            <a:ext cx="3395345" cy="5129530"/>
          </a:xfrm>
          <a:prstGeom prst="rect">
            <a:avLst/>
          </a:prstGeom>
        </p:spPr>
      </p:pic>
      <p:pic>
        <p:nvPicPr>
          <p:cNvPr id="6" name="图片 5"/>
          <p:cNvPicPr>
            <a:picLocks noChangeAspect="1"/>
          </p:cNvPicPr>
          <p:nvPr/>
        </p:nvPicPr>
        <p:blipFill>
          <a:blip r:embed="rId6"/>
          <a:stretch>
            <a:fillRect/>
          </a:stretch>
        </p:blipFill>
        <p:spPr>
          <a:xfrm>
            <a:off x="1706245" y="4310380"/>
            <a:ext cx="4902200" cy="1865630"/>
          </a:xfrm>
          <a:prstGeom prst="rect">
            <a:avLst/>
          </a:prstGeom>
        </p:spPr>
      </p:pic>
      <p:sp>
        <p:nvSpPr>
          <p:cNvPr id="7" name="文本框 6"/>
          <p:cNvSpPr txBox="1"/>
          <p:nvPr/>
        </p:nvSpPr>
        <p:spPr>
          <a:xfrm>
            <a:off x="459740" y="1310640"/>
            <a:ext cx="7274560" cy="2999740"/>
          </a:xfrm>
          <a:prstGeom prst="rect">
            <a:avLst/>
          </a:prstGeom>
          <a:noFill/>
        </p:spPr>
        <p:txBody>
          <a:bodyPr wrap="square" rtlCol="0">
            <a:spAutoFit/>
          </a:bodyPr>
          <a:lstStyle/>
          <a:p>
            <a:pPr fontAlgn="auto">
              <a:lnSpc>
                <a:spcPct val="150000"/>
              </a:lnSpc>
            </a:pPr>
            <a:r>
              <a:rPr lang="zh-CN" altLang="en-US"/>
              <a:t>在FVM引擎中提供SR-IOV有三个主要好处。</a:t>
            </a:r>
            <a:r>
              <a:rPr lang="zh-CN" altLang="en-US" b="1"/>
              <a:t>首先</a:t>
            </a:r>
            <a:r>
              <a:rPr lang="zh-CN" altLang="en-US"/>
              <a:t>，这种设计实现了cpu高效的虚拟设备仿真。所有的虚拟机都可以直接进入这个硬件交互层，并处理中断，而不需要主机软件的干预。</a:t>
            </a:r>
            <a:r>
              <a:rPr lang="zh-CN" altLang="en-US" b="1"/>
              <a:t>其次</a:t>
            </a:r>
            <a:r>
              <a:rPr lang="zh-CN" altLang="en-US"/>
              <a:t>，它允许多个虚拟机通过252个VFs共享FVM引擎。使用这种交互层，FVM引擎可以将虚拟设备映射到一个小得多的物理NVMe设备集上。</a:t>
            </a:r>
            <a:r>
              <a:rPr lang="zh-CN" altLang="en-US" b="1"/>
              <a:t>第三</a:t>
            </a:r>
            <a:r>
              <a:rPr lang="zh-CN" altLang="en-US"/>
              <a:t>，它不依赖于固定的或供应商特定的存储功能。通过简单地部署FVM引擎，任何主机都可以从这种虚拟化机制中获益。</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ust.edu.cn/_upload/tpl/00/01/1/template1/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3" y="6047460"/>
            <a:ext cx="3438525" cy="6953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8"/>
          <p:cNvCxnSpPr/>
          <p:nvPr/>
        </p:nvCxnSpPr>
        <p:spPr>
          <a:xfrm>
            <a:off x="100643" y="1009291"/>
            <a:ext cx="11855568" cy="86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3" descr="u=132239970,2771842679&amp;fm=116&amp;gp=0.jpg"/>
          <p:cNvPicPr>
            <a:picLocks noChangeAspect="1"/>
          </p:cNvPicPr>
          <p:nvPr/>
        </p:nvPicPr>
        <p:blipFill>
          <a:blip r:embed="rId4" cstate="print"/>
          <a:srcRect/>
          <a:stretch>
            <a:fillRect/>
          </a:stretch>
        </p:blipFill>
        <p:spPr bwMode="auto">
          <a:xfrm>
            <a:off x="100643" y="15084"/>
            <a:ext cx="1439597" cy="914400"/>
          </a:xfrm>
          <a:prstGeom prst="rect">
            <a:avLst/>
          </a:prstGeom>
          <a:ln>
            <a:noFill/>
          </a:ln>
          <a:effectLst>
            <a:outerShdw blurRad="292100" dist="139700" dir="2700000" algn="tl" rotWithShape="0">
              <a:srgbClr val="333333">
                <a:alpha val="65000"/>
              </a:srgbClr>
            </a:outerShdw>
          </a:effectLst>
        </p:spPr>
      </p:pic>
      <p:sp>
        <p:nvSpPr>
          <p:cNvPr id="3" name="文本框 2"/>
          <p:cNvSpPr txBox="1"/>
          <p:nvPr/>
        </p:nvSpPr>
        <p:spPr>
          <a:xfrm>
            <a:off x="1540510" y="335915"/>
            <a:ext cx="9893300" cy="583565"/>
          </a:xfrm>
          <a:prstGeom prst="rect">
            <a:avLst/>
          </a:prstGeom>
          <a:noFill/>
        </p:spPr>
        <p:txBody>
          <a:bodyPr wrap="square" rtlCol="0">
            <a:spAutoFit/>
          </a:bodyPr>
          <a:lstStyle/>
          <a:p>
            <a:pPr algn="l"/>
            <a:r>
              <a:rPr lang="zh-CN" altLang="en-US" sz="3200" spc="3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论文二：</a:t>
            </a:r>
            <a:r>
              <a:rPr lang="en-US" altLang="zh-CN" sz="3200" spc="300" dirty="0" err="1">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LeapIO</a:t>
            </a:r>
            <a:r>
              <a:rPr lang="en-US" altLang="zh-CN" sz="3200" spc="3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——ARM</a:t>
            </a:r>
            <a:r>
              <a:rPr lang="zh-CN" altLang="en-US" sz="3200" spc="3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上的</a:t>
            </a:r>
            <a:r>
              <a:rPr lang="en-US" altLang="zh-CN" sz="3200" spc="300" dirty="0" err="1">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NVMe</a:t>
            </a:r>
            <a:r>
              <a:rPr lang="zh-CN" altLang="en-US" sz="3200" spc="3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rPr>
              <a:t>虚拟存储</a:t>
            </a:r>
            <a:endParaRPr lang="zh-CN" altLang="en-US" sz="3200" b="1" spc="3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sym typeface="+mn-ea"/>
            </a:endParaRPr>
          </a:p>
        </p:txBody>
      </p:sp>
      <p:sp>
        <p:nvSpPr>
          <p:cNvPr id="12" name="文本框 11"/>
          <p:cNvSpPr txBox="1"/>
          <p:nvPr/>
        </p:nvSpPr>
        <p:spPr>
          <a:xfrm>
            <a:off x="631825" y="1762125"/>
            <a:ext cx="10801985" cy="3830955"/>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zh-CN" altLang="en-US"/>
              <a:t>由于云对存储资源的管理和隔离有较高需求，复杂虚拟化存储栈不仅拖慢了虚拟磁盘的性能，还带来了宿主机x86核的开销。ARM核相对x86核价格更低，功耗也更低，因此整体使用成本可以降低很多倍。因此，文章中的主要工作是解决将虚拟化存储栈卸载到ARM SoC的各种具体问题。</a:t>
            </a:r>
          </a:p>
          <a:p>
            <a:pPr marL="285750" indent="-285750" fontAlgn="auto">
              <a:lnSpc>
                <a:spcPct val="150000"/>
              </a:lnSpc>
              <a:buFont typeface="Arial" panose="020B0604020202020204" pitchFamily="34" charset="0"/>
              <a:buChar char="•"/>
            </a:pPr>
            <a:r>
              <a:rPr lang="zh-CN" altLang="en-US"/>
              <a:t>LeapIO将</a:t>
            </a:r>
            <a:r>
              <a:rPr lang="en-US" altLang="zh-CN"/>
              <a:t>V</a:t>
            </a:r>
            <a:r>
              <a:rPr lang="zh-CN" altLang="en-US"/>
              <a:t>irtual NVMe暴露给客户机，使用NVMe作为抽象层协议，x86/ARM/QPI/PCIe之间都使用NVMe所定义的queue-pair进行通信。LeapIO以其软件核心“runtime”为存储服务提供统一的地址空间和透明的地址转换，隐藏了NVMe映射的复杂细节。</a:t>
            </a:r>
          </a:p>
          <a:p>
            <a:pPr marL="285750" indent="-285750" fontAlgn="auto">
              <a:lnSpc>
                <a:spcPct val="150000"/>
              </a:lnSpc>
              <a:buFont typeface="Arial" panose="020B0604020202020204" pitchFamily="34" charset="0"/>
              <a:buChar char="•"/>
            </a:pPr>
            <a:r>
              <a:rPr lang="zh-CN" altLang="en-US"/>
              <a:t>文章还提出“SoCvm方案”，支持将LeapIO runtime运行于x86宿主机的虚拟机中，来在服务器不满足ARM SoC硬件要求的情况下部署LeapIO。SoCvm方案体现了一种可替代/移植的特性，这有利于系统的实际部署和维护。</a:t>
            </a:r>
          </a:p>
        </p:txBody>
      </p:sp>
      <p:sp>
        <p:nvSpPr>
          <p:cNvPr id="13" name="文本框 12"/>
          <p:cNvSpPr txBox="1"/>
          <p:nvPr/>
        </p:nvSpPr>
        <p:spPr>
          <a:xfrm>
            <a:off x="631825" y="1301750"/>
            <a:ext cx="1101090" cy="460375"/>
          </a:xfrm>
          <a:prstGeom prst="rect">
            <a:avLst/>
          </a:prstGeom>
          <a:noFill/>
        </p:spPr>
        <p:txBody>
          <a:bodyPr wrap="none" rtlCol="0">
            <a:spAutoFit/>
          </a:bodyPr>
          <a:lstStyle/>
          <a:p>
            <a:r>
              <a:rPr lang="zh-CN" altLang="en-US" sz="2400" b="1"/>
              <a:t>动机：</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c383610-9e35-4f0b-8b20-8a5da3652194}"/>
  <p:tag name="TABLE_ENDDRAG_ORIGIN_RECT" val="664*370"/>
  <p:tag name="TABLE_ENDDRAG_RECT" val="149*97*664*371"/>
</p:tagLst>
</file>

<file path=ppt/tags/tag2.xml><?xml version="1.0" encoding="utf-8"?>
<p:tagLst xmlns:a="http://schemas.openxmlformats.org/drawingml/2006/main" xmlns:r="http://schemas.openxmlformats.org/officeDocument/2006/relationships" xmlns:p="http://schemas.openxmlformats.org/presentationml/2006/main">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50_1*f*1"/>
  <p:tag name="KSO_WM_TEMPLATE_CATEGORY" val="mixed"/>
  <p:tag name="KSO_WM_TEMPLATE_INDEX" val="20202550"/>
  <p:tag name="KSO_WM_UNIT_LAYERLEVEL" val="1"/>
  <p:tag name="KSO_WM_TAG_VERSION" val="1.0"/>
  <p:tag name="KSO_WM_BEAUTIFY_FLAG" val="#wm#"/>
  <p:tag name="KSO_WM_UNIT_TEXTBOXSTYLE_SHAPETYPE" val="0"/>
  <p:tag name="KSO_WM_UNIT_TEXTBOXSTYLE_TEMPLATETYPE" val="9"/>
  <p:tag name="KSO_WM_UNIT_TEXTBOXSTYLE_GUID" val="{772c757d-8ec1-4f7a-b19d-45885296a47e}"/>
  <p:tag name="KSO_WM_UNIT_TEXTBOXSTYLE_TEMPLATEID" val="3139427"/>
  <p:tag name="KSO_WM_UNIT_TEXTBOXSTYLE_TYPE" val="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1834</Words>
  <Application>Microsoft Office PowerPoint</Application>
  <PresentationFormat>宽屏</PresentationFormat>
  <Paragraphs>103</Paragraphs>
  <Slides>19</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Open Sans</vt:lpstr>
      <vt:lpstr>等线</vt:lpstr>
      <vt:lpstr>方正姚体</vt:lpstr>
      <vt:lpstr>方正正纤黑简体</vt:lpstr>
      <vt:lpstr>宋体</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hust</dc:creator>
  <cp:lastModifiedBy>hust</cp:lastModifiedBy>
  <cp:revision>10</cp:revision>
  <dcterms:created xsi:type="dcterms:W3CDTF">2021-12-09T14:43:15Z</dcterms:created>
  <dcterms:modified xsi:type="dcterms:W3CDTF">2021-12-09T15:28:16Z</dcterms:modified>
</cp:coreProperties>
</file>