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24"/>
  </p:notesMasterIdLst>
  <p:handoutMasterIdLst>
    <p:handoutMasterId r:id="rId25"/>
  </p:handoutMasterIdLst>
  <p:sldIdLst>
    <p:sldId id="256" r:id="rId6"/>
    <p:sldId id="261" r:id="rId7"/>
    <p:sldId id="263" r:id="rId8"/>
    <p:sldId id="259" r:id="rId9"/>
    <p:sldId id="278" r:id="rId10"/>
    <p:sldId id="290" r:id="rId11"/>
    <p:sldId id="285" r:id="rId12"/>
    <p:sldId id="375" r:id="rId13"/>
    <p:sldId id="291" r:id="rId14"/>
    <p:sldId id="284" r:id="rId15"/>
    <p:sldId id="314" r:id="rId16"/>
    <p:sldId id="371" r:id="rId17"/>
    <p:sldId id="372" r:id="rId18"/>
    <p:sldId id="376" r:id="rId19"/>
    <p:sldId id="315" r:id="rId20"/>
    <p:sldId id="378" r:id="rId21"/>
    <p:sldId id="379" r:id="rId22"/>
    <p:sldId id="281" r:id="rId2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9F"/>
    <a:srgbClr val="5E80B0"/>
    <a:srgbClr val="7DB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75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274" y="62"/>
      </p:cViewPr>
      <p:guideLst>
        <p:guide orient="horz" pos="2215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1029E-4C94-4213-86BF-E60BAC2C14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CA173-1C42-4226-B669-291C410F46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EC1F9-23AE-46C2-9F9A-EB678431C4E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68061-4C23-45A5-8B50-17361C9305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06DFD-FF14-4E71-B6B1-F326971755E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220C9-5398-427F-A013-579C55CC2E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E50F9-2A0E-49BA-8A1C-835C098BFE7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9BC37-D643-4620-903A-0D018C6196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4365A-F0CB-4D46-8A01-6D126008A2D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9615E-16E4-4680-8014-51B3946DD4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3EE98-342B-4370-8BAE-BB21091FA91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0049C-5E59-424C-94EE-5C1C2C0F45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96011-453D-4BE7-9436-1188581E263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AA43E-4E42-41FD-95EB-1864143DCD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1EC62-347D-4A98-921E-5479D47C56B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C5647-07D8-4AFC-B347-73DA68F3AA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BAAC5-2BFE-4A0C-9A02-E5E659A03C1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887F6-2C8B-4822-A827-641DC9AD62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A6973-B181-4F3B-82E4-3F8DC806D93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8435F-9FE8-418C-990F-B94AB63834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6611-C4CB-4BA6-B035-A55273F2597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60EC5-1F68-43A4-8033-85A1E47CD7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1152E-3773-4828-A481-3BBADD8182E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52C27-6C02-449A-826C-B06AD7EC37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hyperlink" Target="https://wenku.baidu.com/p/cir201?from=wenku" TargetMode="External"/><Relationship Id="rId13" Type="http://schemas.openxmlformats.org/officeDocument/2006/relationships/hyperlink" Target="http://gzccidtr.yanj.cn/" TargetMode="Externa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7" Type="http://schemas.openxmlformats.org/officeDocument/2006/relationships/theme" Target="../theme/theme3.xml"/><Relationship Id="rId16" Type="http://schemas.openxmlformats.org/officeDocument/2006/relationships/image" Target="../media/image4.jpeg"/><Relationship Id="rId15" Type="http://schemas.openxmlformats.org/officeDocument/2006/relationships/image" Target="../media/image3.png"/><Relationship Id="rId14" Type="http://schemas.openxmlformats.org/officeDocument/2006/relationships/hyperlink" Target="https://wenku.baidu.com/p/cir201?from=wenku" TargetMode="External"/><Relationship Id="rId13" Type="http://schemas.openxmlformats.org/officeDocument/2006/relationships/hyperlink" Target="http://gzccidtr.yanj.cn/" TargetMode="Externa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7" Type="http://schemas.openxmlformats.org/officeDocument/2006/relationships/theme" Target="../theme/theme4.xml"/><Relationship Id="rId16" Type="http://schemas.openxmlformats.org/officeDocument/2006/relationships/image" Target="../media/image4.jpeg"/><Relationship Id="rId15" Type="http://schemas.openxmlformats.org/officeDocument/2006/relationships/image" Target="../media/image3.png"/><Relationship Id="rId14" Type="http://schemas.openxmlformats.org/officeDocument/2006/relationships/hyperlink" Target="https://wenku.baidu.com/p/cir201?from=wenku" TargetMode="External"/><Relationship Id="rId13" Type="http://schemas.openxmlformats.org/officeDocument/2006/relationships/hyperlink" Target="http://gzccidtr.yanj.cn/" TargetMode="External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56C3B3-7730-416A-AF19-5920DD2A8F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DBD48E-45EE-414C-B22A-618849C4E76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38"/>
            <a:ext cx="12192000" cy="6858000"/>
          </a:xfrm>
          <a:prstGeom prst="rect">
            <a:avLst/>
          </a:prstGeom>
        </p:spPr>
      </p:pic>
      <p:sp>
        <p:nvSpPr>
          <p:cNvPr id="27" name="Rectangle 4"/>
          <p:cNvSpPr/>
          <p:nvPr userDrawn="1"/>
        </p:nvSpPr>
        <p:spPr>
          <a:xfrm>
            <a:off x="16591" y="4869160"/>
            <a:ext cx="12175410" cy="1046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3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图片包含 地图, 文字&#10;&#10;已生成极高可信度的说明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" y="0"/>
            <a:ext cx="12216660" cy="6137413"/>
          </a:xfrm>
          <a:prstGeom prst="rect">
            <a:avLst/>
          </a:prstGeom>
        </p:spPr>
      </p:pic>
      <p:sp>
        <p:nvSpPr>
          <p:cNvPr id="11" name="Rectangle 4"/>
          <p:cNvSpPr/>
          <p:nvPr userDrawn="1"/>
        </p:nvSpPr>
        <p:spPr>
          <a:xfrm>
            <a:off x="16591" y="5805264"/>
            <a:ext cx="12175410" cy="1046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3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331914"/>
            <a:ext cx="1358774" cy="135877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4" t="79479" r="-399" b="199"/>
          <a:stretch>
            <a:fillRect/>
          </a:stretch>
        </p:blipFill>
        <p:spPr>
          <a:xfrm>
            <a:off x="5303912" y="4081762"/>
            <a:ext cx="1728192" cy="15885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advTm="20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图片包含 文字, 屏幕截图&#10;&#10;已生成高可信度的说明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7609" cy="6858000"/>
          </a:xfrm>
          <a:prstGeom prst="rect">
            <a:avLst/>
          </a:prstGeom>
        </p:spPr>
      </p:pic>
      <p:sp>
        <p:nvSpPr>
          <p:cNvPr id="24" name="Rectangle 4"/>
          <p:cNvSpPr/>
          <p:nvPr userDrawn="1"/>
        </p:nvSpPr>
        <p:spPr>
          <a:xfrm>
            <a:off x="16591" y="6165304"/>
            <a:ext cx="12175410" cy="686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3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810" y="4522887"/>
            <a:ext cx="1358774" cy="135877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4" t="79479" r="-399" b="199"/>
          <a:stretch>
            <a:fillRect/>
          </a:stretch>
        </p:blipFill>
        <p:spPr>
          <a:xfrm>
            <a:off x="7977586" y="4425476"/>
            <a:ext cx="1584176" cy="14561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png"/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62" name="组合 61"/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/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6630" name="文本框 62"/>
          <p:cNvSpPr txBox="1">
            <a:spLocks noChangeArrowheads="1"/>
          </p:cNvSpPr>
          <p:nvPr/>
        </p:nvSpPr>
        <p:spPr bwMode="auto">
          <a:xfrm>
            <a:off x="1657350" y="2957195"/>
            <a:ext cx="9208770" cy="1081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b="1">
                <a:solidFill>
                  <a:srgbClr val="4B649F"/>
                </a:solidFill>
              </a:rPr>
              <a:t>Fighting the Fog of War: </a:t>
            </a:r>
            <a:endParaRPr lang="en-US" altLang="zh-CN" sz="2800" b="1">
              <a:solidFill>
                <a:srgbClr val="4B649F"/>
              </a:solidFill>
            </a:endParaRP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b="1">
                <a:solidFill>
                  <a:srgbClr val="4B649F"/>
                </a:solidFill>
              </a:rPr>
              <a:t>Automated Incident Detection for Cloud Systems</a:t>
            </a:r>
            <a:endParaRPr lang="en-US" altLang="zh-CN" sz="2800" b="1">
              <a:solidFill>
                <a:srgbClr val="4B649F"/>
              </a:solidFill>
            </a:endParaRPr>
          </a:p>
        </p:txBody>
      </p:sp>
      <p:grpSp>
        <p:nvGrpSpPr>
          <p:cNvPr id="26631" name="组合 1026"/>
          <p:cNvGrpSpPr/>
          <p:nvPr/>
        </p:nvGrpSpPr>
        <p:grpSpPr bwMode="auto">
          <a:xfrm>
            <a:off x="585969" y="6029325"/>
            <a:ext cx="315913" cy="317500"/>
            <a:chOff x="2724480" y="3856218"/>
            <a:chExt cx="317004" cy="317004"/>
          </a:xfrm>
        </p:grpSpPr>
        <p:sp>
          <p:nvSpPr>
            <p:cNvPr id="1024" name="椭圆 1023"/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3" name="KSO_Shape"/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6633" name="文本框 1027"/>
          <p:cNvSpPr txBox="1">
            <a:spLocks noChangeArrowheads="1"/>
          </p:cNvSpPr>
          <p:nvPr/>
        </p:nvSpPr>
        <p:spPr bwMode="auto">
          <a:xfrm>
            <a:off x="1054457" y="5976938"/>
            <a:ext cx="18465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汇报人： 高源君</a:t>
            </a:r>
            <a:endParaRPr lang="zh-CN" altLang="en-US" sz="1800"/>
          </a:p>
        </p:txBody>
      </p:sp>
      <p:sp>
        <p:nvSpPr>
          <p:cNvPr id="1068" name="矩形 1067"/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660561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4B649F"/>
                </a:solidFill>
              </a:rPr>
              <a:t>Alert signal selection</a:t>
            </a:r>
            <a:endParaRPr lang="en-US" altLang="zh-CN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4038" name="组合 5"/>
          <p:cNvGrpSpPr/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067" name="KSO_Shape"/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cxnSp>
        <p:nvCxnSpPr>
          <p:cNvPr id="35" name="Straight Connector 69"/>
          <p:cNvCxnSpPr/>
          <p:nvPr/>
        </p:nvCxnSpPr>
        <p:spPr>
          <a:xfrm>
            <a:off x="4686935" y="1290955"/>
            <a:ext cx="0" cy="3835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3865" y="1173480"/>
            <a:ext cx="41433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由于</a:t>
            </a:r>
            <a:r>
              <a:rPr lang="en-US" altLang="zh-CN"/>
              <a:t>Monitor</a:t>
            </a:r>
            <a:r>
              <a:rPr lang="zh-CN" altLang="en-US"/>
              <a:t>的数量</a:t>
            </a:r>
            <a:r>
              <a:rPr lang="zh-CN" altLang="en-US"/>
              <a:t>特别大。</a:t>
            </a:r>
            <a:r>
              <a:rPr lang="en-US" altLang="zh-CN"/>
              <a:t>Alert signal</a:t>
            </a:r>
            <a:r>
              <a:rPr lang="zh-CN" altLang="en-US"/>
              <a:t>不仅体积较大，而且还包含噪声。</a:t>
            </a:r>
            <a:endParaRPr lang="zh-CN" altLang="en-US"/>
          </a:p>
          <a:p>
            <a:r>
              <a:rPr lang="zh-CN" altLang="en-US"/>
              <a:t>我们只选择了一个与事件表现出相对较强关联的</a:t>
            </a:r>
            <a:r>
              <a:rPr lang="en-US" altLang="zh-CN"/>
              <a:t>Monitor</a:t>
            </a:r>
            <a:r>
              <a:rPr lang="zh-CN" altLang="en-US"/>
              <a:t>子集。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43865" y="2831465"/>
            <a:ext cx="38195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4B649F"/>
                </a:solidFill>
                <a:sym typeface="+mn-ea"/>
              </a:rPr>
              <a:t>Alert signal selection</a:t>
            </a:r>
            <a:r>
              <a:rPr lang="zh-CN" altLang="en-US"/>
              <a:t>目的是识别</a:t>
            </a:r>
            <a:r>
              <a:rPr lang="en-US" altLang="zh-CN"/>
              <a:t>Monitor</a:t>
            </a:r>
            <a:r>
              <a:rPr lang="zh-CN" altLang="en-US"/>
              <a:t>的一个子集，这些Alert与事件具有相对较高的相关性。为此，我们为每个</a:t>
            </a:r>
            <a:r>
              <a:rPr lang="en-US" altLang="zh-CN"/>
              <a:t>Monitor</a:t>
            </a:r>
            <a:r>
              <a:rPr lang="zh-CN" altLang="en-US"/>
              <a:t>计算一个分数。得分越高，来自该</a:t>
            </a:r>
            <a:r>
              <a:rPr lang="en-US" altLang="zh-CN"/>
              <a:t>Monitor</a:t>
            </a:r>
            <a:r>
              <a:rPr lang="zh-CN" altLang="en-US"/>
              <a:t>的</a:t>
            </a:r>
            <a:r>
              <a:rPr lang="en-US" altLang="zh-CN"/>
              <a:t>Alert signal</a:t>
            </a:r>
            <a:r>
              <a:rPr lang="zh-CN" altLang="en-US"/>
              <a:t>就越有可能表明</a:t>
            </a:r>
            <a:r>
              <a:rPr lang="zh-CN" altLang="en-US"/>
              <a:t>即将发生事件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10480" y="1173480"/>
            <a:ext cx="615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采用了Weighted Mutual Information (WMI)</a:t>
            </a:r>
            <a:r>
              <a:rPr lang="zh-CN" altLang="en-US"/>
              <a:t>计算分数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10480" y="1952625"/>
            <a:ext cx="55200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根据处理此事件的拥有团队将所有事件划分为不同的子类型。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2.我们使用i⊂I来表示事件的一个子类型。计算出</a:t>
            </a:r>
            <a:endParaRPr lang="en-US" altLang="zh-CN"/>
          </a:p>
          <a:p>
            <a:r>
              <a:rPr lang="en-US" altLang="zh-CN"/>
              <a:t>和i之间的WMI</a:t>
            </a:r>
            <a:endParaRPr lang="en-US" altLang="zh-CN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945" y="2767965"/>
            <a:ext cx="287655" cy="2787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830" y="3513455"/>
            <a:ext cx="3524250" cy="7048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110480" y="4272915"/>
            <a:ext cx="5495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en-US" altLang="zh-CN"/>
              <a:t>3.</a:t>
            </a:r>
            <a:r>
              <a:rPr lang="en-US" altLang="zh-CN" sz="1800"/>
              <a:t>有了每一对Monitor和事件子类型的WMI，我们就可以通过通过所有事件子类型来计算m的分数之和。使用这个分数对Monitor进行排名，并选择前150</a:t>
            </a:r>
            <a:r>
              <a:rPr lang="zh-CN" altLang="en-US" sz="1800"/>
              <a:t>个。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660561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4B649F"/>
                </a:solidFill>
              </a:rPr>
              <a:t> Incident Detection-</a:t>
            </a:r>
            <a:r>
              <a:rPr lang="en-US" altLang="zh-CN" b="1">
                <a:solidFill>
                  <a:srgbClr val="4B649F"/>
                </a:solidFill>
                <a:sym typeface="+mn-ea"/>
              </a:rPr>
              <a:t>Feature Extraction</a:t>
            </a:r>
            <a:endParaRPr lang="en-US" altLang="zh-CN" b="1">
              <a:solidFill>
                <a:srgbClr val="4B649F"/>
              </a:solidFill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4038" name="组合 5"/>
          <p:cNvGrpSpPr/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067" name="KSO_Shape"/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55930" y="1075690"/>
            <a:ext cx="41732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240" y="2070100"/>
            <a:ext cx="5908040" cy="23907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4825" y="1488440"/>
            <a:ext cx="474345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Alert signals:</a:t>
            </a:r>
            <a:r>
              <a:rPr lang="zh-CN" altLang="en-US"/>
              <a:t>描述</a:t>
            </a:r>
            <a:r>
              <a:rPr lang="en-US" altLang="zh-CN"/>
              <a:t>Alert</a:t>
            </a:r>
            <a:r>
              <a:rPr lang="zh-CN" altLang="en-US"/>
              <a:t>信号的第一组特征</a:t>
            </a:r>
            <a:r>
              <a:rPr lang="en-US" altLang="zh-CN"/>
              <a:t>,分别计算每个Monitor的Alert总数</a:t>
            </a:r>
            <a:r>
              <a:rPr lang="zh-CN" altLang="en-US"/>
              <a:t>、高危</a:t>
            </a:r>
            <a:r>
              <a:rPr lang="en-US" altLang="zh-CN"/>
              <a:t>Alert数</a:t>
            </a:r>
            <a:r>
              <a:rPr lang="zh-CN" altLang="en-US"/>
              <a:t>，计算来自每个服务的</a:t>
            </a:r>
            <a:r>
              <a:rPr lang="en-US" altLang="zh-CN"/>
              <a:t>Alert</a:t>
            </a:r>
            <a:r>
              <a:rPr lang="zh-CN" altLang="en-US"/>
              <a:t>的数量，Alert总数、报告高严重Alert的监视器总数和服务总数。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Alert burst</a:t>
            </a:r>
            <a:r>
              <a:rPr lang="zh-CN" altLang="en-US"/>
              <a:t>：我们采用3小时长度的时间窗口，计算了所有数据中心中报告Alert的最大监视器数量和高危程度Alert的最大数量，同样计算了长度为10/30/60分钟的子滑动窗口的</a:t>
            </a:r>
            <a:r>
              <a:rPr lang="zh-CN" altLang="en-US"/>
              <a:t>上述两个特征。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4825" y="4763135"/>
            <a:ext cx="45161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Engineer activities:当工程师们在IcM中处理Alert时，他们会留下他们的足迹。第二组特征描述了工程师活动的强度。计算了讨论帖子的数量、会议的次数、计算时间窗口内的通知的数量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95035" y="5580380"/>
            <a:ext cx="4968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Time &amp; location :</a:t>
            </a:r>
            <a:r>
              <a:rPr lang="zh-CN" altLang="en-US"/>
              <a:t>还包括有关时间和位置的</a:t>
            </a:r>
            <a:r>
              <a:rPr lang="zh-CN" altLang="en-US"/>
              <a:t>特征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文本框 2"/>
          <p:cNvSpPr txBox="1">
            <a:spLocks noChangeArrowheads="1"/>
          </p:cNvSpPr>
          <p:nvPr/>
        </p:nvSpPr>
        <p:spPr bwMode="auto">
          <a:xfrm>
            <a:off x="868680" y="25400"/>
            <a:ext cx="1000887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4B649F"/>
                </a:solidFill>
              </a:rPr>
              <a:t> Incident Detection</a:t>
            </a:r>
            <a:r>
              <a:rPr lang="en-US" altLang="zh-CN" b="1">
                <a:solidFill>
                  <a:srgbClr val="4B649F"/>
                </a:solidFill>
                <a:sym typeface="+mn-ea"/>
              </a:rPr>
              <a:t>-</a:t>
            </a:r>
            <a:r>
              <a:rPr lang="en-US" altLang="zh-CN" b="1">
                <a:solidFill>
                  <a:srgbClr val="4B649F"/>
                </a:solidFill>
                <a:sym typeface="+mn-ea"/>
              </a:rPr>
              <a:t>Model Construction</a:t>
            </a:r>
            <a:endParaRPr lang="en-US" altLang="zh-CN" b="1">
              <a:solidFill>
                <a:srgbClr val="4B649F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4038" name="组合 5"/>
          <p:cNvGrpSpPr/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067" name="KSO_Shape"/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14985" y="1884045"/>
            <a:ext cx="496316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---</a:t>
            </a:r>
            <a:r>
              <a:rPr lang="zh-CN" altLang="en-US"/>
              <a:t>使用带有滑动窗口的</a:t>
            </a:r>
            <a:r>
              <a:rPr lang="en-US" altLang="zh-CN"/>
              <a:t>Alert data</a:t>
            </a:r>
            <a:r>
              <a:rPr lang="zh-CN" altLang="en-US"/>
              <a:t>构建数据样本来训练事件检测模型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---将窗口大小设置为3小时，步长为5分钟</a:t>
            </a:r>
            <a:r>
              <a:rPr lang="zh-CN" altLang="en-US"/>
              <a:t>，与突发事件重叠的滑动窗口的标签为正，否则为</a:t>
            </a:r>
            <a:r>
              <a:rPr lang="zh-CN" altLang="en-US"/>
              <a:t>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---两条</a:t>
            </a:r>
            <a:r>
              <a:rPr lang="zh-CN" altLang="en-US"/>
              <a:t>竖线</a:t>
            </a:r>
            <a:r>
              <a:rPr lang="en-US" altLang="zh-CN"/>
              <a:t>分别代表了该事件的影响</a:t>
            </a:r>
            <a:r>
              <a:rPr lang="zh-CN" altLang="en-US"/>
              <a:t>的</a:t>
            </a:r>
            <a:r>
              <a:rPr lang="en-US" altLang="zh-CN"/>
              <a:t>开始时间和缓解时间。图中的滑动窗口（即阴影矩形）</a:t>
            </a:r>
            <a:r>
              <a:rPr lang="zh-CN" altLang="en-US"/>
              <a:t>内</a:t>
            </a:r>
            <a:r>
              <a:rPr lang="en-US" altLang="zh-CN"/>
              <a:t>Alert </a:t>
            </a:r>
            <a:r>
              <a:rPr lang="en-US" altLang="zh-CN"/>
              <a:t>signal被标记为阳性。5分钟的步长仅用于离线模型的构建。对于在线使用，监狱长每分钟运行一次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---</a:t>
            </a:r>
            <a:r>
              <a:rPr lang="zh-CN" altLang="en-US"/>
              <a:t>模型使用Balanced Random Forest</a:t>
            </a:r>
            <a:r>
              <a:rPr lang="en-US" altLang="zh-CN"/>
              <a:t>(</a:t>
            </a:r>
            <a:r>
              <a:rPr lang="en-US" altLang="zh-CN"/>
              <a:t>BRF)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050" y="1160780"/>
            <a:ext cx="4171950" cy="2355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400" y="3854450"/>
            <a:ext cx="3143250" cy="1593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文本框 2"/>
          <p:cNvSpPr txBox="1">
            <a:spLocks noChangeArrowheads="1"/>
          </p:cNvSpPr>
          <p:nvPr/>
        </p:nvSpPr>
        <p:spPr bwMode="auto">
          <a:xfrm>
            <a:off x="868680" y="25400"/>
            <a:ext cx="1109218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4B649F"/>
                </a:solidFill>
              </a:rPr>
              <a:t> Incident Detection-</a:t>
            </a:r>
            <a:r>
              <a:rPr lang="en-US" altLang="zh-CN" b="1">
                <a:solidFill>
                  <a:srgbClr val="4B649F"/>
                </a:solidFill>
                <a:sym typeface="+mn-ea"/>
              </a:rPr>
              <a:t>Identifying the Incident-indicating Alerts</a:t>
            </a:r>
            <a:endParaRPr lang="en-US" altLang="zh-CN" b="1">
              <a:solidFill>
                <a:srgbClr val="4B649F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4038" name="组合 5"/>
          <p:cNvGrpSpPr/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067" name="KSO_Shape"/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35915" y="1284605"/>
            <a:ext cx="65728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78460" y="1113790"/>
            <a:ext cx="57156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基于两种</a:t>
            </a:r>
            <a:r>
              <a:rPr lang="zh-CN" altLang="en-US"/>
              <a:t>原则：</a:t>
            </a:r>
            <a:endParaRPr lang="zh-CN" altLang="en-US"/>
          </a:p>
          <a:p>
            <a:r>
              <a:rPr lang="zh-CN" altLang="en-US"/>
              <a:t>第一，目标</a:t>
            </a:r>
            <a:r>
              <a:rPr lang="en-US" altLang="zh-CN"/>
              <a:t>Alert signal</a:t>
            </a:r>
            <a:r>
              <a:rPr lang="zh-CN" altLang="en-US"/>
              <a:t>必须是一组相关的</a:t>
            </a:r>
            <a:endParaRPr lang="zh-CN" altLang="en-US"/>
          </a:p>
          <a:p>
            <a:r>
              <a:rPr lang="zh-CN" altLang="en-US"/>
              <a:t>第二，目标</a:t>
            </a:r>
            <a:r>
              <a:rPr lang="en-US" altLang="zh-CN"/>
              <a:t>Alert signal</a:t>
            </a:r>
            <a:r>
              <a:rPr lang="zh-CN" altLang="en-US"/>
              <a:t>对结果有重要贡献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8460" y="24917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Alert signal grouping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6910" y="2932430"/>
            <a:ext cx="54171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两种情况下，我们两个Alert信号</a:t>
            </a:r>
            <a:r>
              <a:rPr lang="zh-CN" altLang="en-US"/>
              <a:t>划入一组</a:t>
            </a:r>
            <a:endParaRPr lang="zh-CN" altLang="en-US"/>
          </a:p>
          <a:p>
            <a:r>
              <a:rPr lang="zh-CN" altLang="en-US"/>
              <a:t>（1）它们在历史上频繁</a:t>
            </a:r>
            <a:r>
              <a:rPr lang="zh-CN" altLang="en-US"/>
              <a:t>同时出现</a:t>
            </a:r>
            <a:endParaRPr lang="zh-CN" altLang="en-US"/>
          </a:p>
          <a:p>
            <a:r>
              <a:rPr lang="zh-CN" altLang="en-US"/>
              <a:t>（2）它们</a:t>
            </a:r>
            <a:r>
              <a:rPr lang="zh-CN" altLang="en-US"/>
              <a:t>来自同一个集群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8460" y="4128135"/>
            <a:ext cx="5121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2.</a:t>
            </a:r>
            <a:r>
              <a:rPr lang="zh-CN" altLang="en-US"/>
              <a:t>Group-based Model Interpretation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7850" y="4590415"/>
            <a:ext cx="43211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本文使用GSV算法对每组根据对结果贡献进行评分，选出评分最高的一组</a:t>
            </a:r>
            <a:r>
              <a:rPr lang="en-US" altLang="zh-CN"/>
              <a:t>Alert signal</a:t>
            </a:r>
            <a:r>
              <a:rPr lang="zh-CN" altLang="en-US"/>
              <a:t>发给相关</a:t>
            </a:r>
            <a:r>
              <a:rPr lang="zh-CN" altLang="en-US"/>
              <a:t>工程师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2315210"/>
            <a:ext cx="4566920" cy="19786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1747" name="文本框 2"/>
          <p:cNvSpPr txBox="1">
            <a:spLocks noChangeArrowheads="1"/>
          </p:cNvSpPr>
          <p:nvPr/>
        </p:nvSpPr>
        <p:spPr bwMode="auto">
          <a:xfrm>
            <a:off x="5948251" y="2829560"/>
            <a:ext cx="57086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rgbClr val="4B649F"/>
                </a:solidFill>
              </a:rPr>
              <a:t>Experimentation</a:t>
            </a:r>
            <a:endParaRPr lang="en-US" altLang="zh-CN" sz="4800" b="1">
              <a:solidFill>
                <a:srgbClr val="4B649F"/>
              </a:solidFill>
            </a:endParaRPr>
          </a:p>
        </p:txBody>
      </p:sp>
      <p:grpSp>
        <p:nvGrpSpPr>
          <p:cNvPr id="31749" name="组合 5"/>
          <p:cNvGrpSpPr/>
          <p:nvPr/>
        </p:nvGrpSpPr>
        <p:grpSpPr bwMode="auto">
          <a:xfrm>
            <a:off x="1519238" y="2232025"/>
            <a:ext cx="2581275" cy="2582863"/>
            <a:chOff x="1131485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1241206" y="2343696"/>
              <a:ext cx="1387820" cy="13879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1754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pic>
        <p:nvPicPr>
          <p:cNvPr id="31750" name="图片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图片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660561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4B649F"/>
                </a:solidFill>
                <a:sym typeface="+mn-ea"/>
              </a:rPr>
              <a:t>Experimentation</a:t>
            </a:r>
            <a:r>
              <a:rPr lang="en-US" altLang="zh-CN" b="1">
                <a:solidFill>
                  <a:srgbClr val="4B649F"/>
                </a:solidFill>
              </a:rPr>
              <a:t>-Dataset</a:t>
            </a:r>
            <a:endParaRPr lang="en-US" altLang="zh-CN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4038" name="组合 5"/>
          <p:cNvGrpSpPr/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067" name="KSO_Shape"/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52145" y="1501140"/>
            <a:ext cx="639572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---</a:t>
            </a:r>
            <a:r>
              <a:rPr lang="zh-CN" altLang="en-US"/>
              <a:t>从2018年10月开始18个月时间内，从Azure的IcM收集Alert数据(大约240G)。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---</a:t>
            </a:r>
            <a:r>
              <a:rPr lang="zh-CN" altLang="en-US"/>
              <a:t>我们精心挑选了Azure的26家主要服务公司，包括5大公司。每项服务都有数十个团队中的数百人支持。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---</a:t>
            </a:r>
            <a:r>
              <a:rPr lang="zh-CN" altLang="en-US"/>
              <a:t>这26个服务报告的事件总数占在Azure所有事件的72%。该数据集包括超过1000万个</a:t>
            </a:r>
            <a:r>
              <a:rPr lang="en-US" altLang="zh-CN"/>
              <a:t>Alert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---</a:t>
            </a:r>
            <a:r>
              <a:rPr lang="zh-CN" altLang="en-US"/>
              <a:t>我们使用过去两个月的数据进行测试，前几个月进行训练。我们的培训和测试数据分别占所有事件的82%和18%左右。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---</a:t>
            </a:r>
            <a:r>
              <a:rPr lang="zh-CN" altLang="en-US"/>
              <a:t>我们将数据集组织成滑动窗口，并按照之前讨论的那样进行数据标记。正负比在1</a:t>
            </a:r>
            <a:r>
              <a:rPr lang="en-US" altLang="zh-CN"/>
              <a:t>.</a:t>
            </a:r>
            <a:r>
              <a:rPr lang="zh-CN" altLang="en-US"/>
              <a:t>25左右。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45" y="2736850"/>
            <a:ext cx="4112260" cy="15786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7665" y="1901190"/>
            <a:ext cx="2762250" cy="2711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1981200"/>
            <a:ext cx="2942590" cy="2883535"/>
          </a:xfrm>
          <a:prstGeom prst="rect">
            <a:avLst/>
          </a:prstGeom>
        </p:spPr>
      </p:pic>
      <p:pic>
        <p:nvPicPr>
          <p:cNvPr id="4403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660561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4B649F"/>
                </a:solidFill>
                <a:sym typeface="+mn-ea"/>
              </a:rPr>
              <a:t>Experimentation</a:t>
            </a:r>
            <a:r>
              <a:rPr lang="en-US" altLang="zh-CN" b="1">
                <a:solidFill>
                  <a:srgbClr val="4B649F"/>
                </a:solidFill>
              </a:rPr>
              <a:t>-Evaluation Metrics</a:t>
            </a:r>
            <a:endParaRPr lang="en-US" altLang="zh-CN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4038" name="组合 5"/>
          <p:cNvGrpSpPr/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067" name="KSO_Shape"/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25500" y="1548765"/>
            <a:ext cx="54838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 Incident Detection Effectiveness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524375" y="1548765"/>
            <a:ext cx="41313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Fast Incident Detection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7397750" y="1548765"/>
            <a:ext cx="61023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Accuracy of Extracting Incident</a:t>
            </a:r>
            <a:r>
              <a:rPr lang="en-US" altLang="zh-CN" sz="1400"/>
              <a:t>-</a:t>
            </a:r>
            <a:r>
              <a:rPr lang="zh-CN" altLang="en-US" sz="1400"/>
              <a:t>indicating Alert Signals</a:t>
            </a:r>
            <a:endParaRPr lang="zh-CN" altLang="en-US" sz="14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830" y="1981200"/>
            <a:ext cx="2922905" cy="27603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543800" y="4938395"/>
            <a:ext cx="42291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Warden</a:t>
            </a:r>
            <a:r>
              <a:rPr lang="zh-CN" altLang="en-US"/>
              <a:t>可以找到至少一个受影响的服务。一般来说，</a:t>
            </a:r>
            <a:r>
              <a:rPr lang="en-US" altLang="zh-CN"/>
              <a:t>Warden</a:t>
            </a:r>
            <a:r>
              <a:rPr lang="zh-CN" altLang="en-US"/>
              <a:t>可以在当前时间窗口内准确地找到受影响的服务。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" y="2409825"/>
            <a:ext cx="4006850" cy="1543050"/>
          </a:xfrm>
          <a:prstGeom prst="rect">
            <a:avLst/>
          </a:prstGeom>
        </p:spPr>
      </p:pic>
      <p:pic>
        <p:nvPicPr>
          <p:cNvPr id="4403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文本框 2"/>
          <p:cNvSpPr txBox="1">
            <a:spLocks noChangeArrowheads="1"/>
          </p:cNvSpPr>
          <p:nvPr/>
        </p:nvSpPr>
        <p:spPr bwMode="auto">
          <a:xfrm>
            <a:off x="868680" y="25400"/>
            <a:ext cx="987615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4B649F"/>
                </a:solidFill>
                <a:sym typeface="+mn-ea"/>
              </a:rPr>
              <a:t>Experimentation</a:t>
            </a:r>
            <a:r>
              <a:rPr lang="en-US" altLang="zh-CN" b="1">
                <a:solidFill>
                  <a:srgbClr val="4B649F"/>
                </a:solidFill>
              </a:rPr>
              <a:t>-Impact of Key System Settings</a:t>
            </a:r>
            <a:endParaRPr lang="en-US" altLang="zh-CN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4038" name="组合 5"/>
          <p:cNvGrpSpPr/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067" name="KSO_Shape"/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03300" y="1548765"/>
            <a:ext cx="54838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/>
              <a:t>Classification Model Selection</a:t>
            </a:r>
            <a:endParaRPr lang="zh-CN" altLang="en-US" sz="1800"/>
          </a:p>
        </p:txBody>
      </p:sp>
      <p:sp>
        <p:nvSpPr>
          <p:cNvPr id="10" name="文本框 9"/>
          <p:cNvSpPr txBox="1"/>
          <p:nvPr/>
        </p:nvSpPr>
        <p:spPr>
          <a:xfrm>
            <a:off x="7908925" y="1548765"/>
            <a:ext cx="41313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/>
              <a:t> Alert signal selection</a:t>
            </a:r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550" y="2187575"/>
            <a:ext cx="3190875" cy="27679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62" name="组合 61"/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/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50182" name="文本框 62"/>
          <p:cNvSpPr txBox="1">
            <a:spLocks noChangeArrowheads="1"/>
          </p:cNvSpPr>
          <p:nvPr/>
        </p:nvSpPr>
        <p:spPr bwMode="auto">
          <a:xfrm>
            <a:off x="1935213" y="2860376"/>
            <a:ext cx="833247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600" b="1">
                <a:solidFill>
                  <a:srgbClr val="4B649F"/>
                </a:solidFill>
              </a:rPr>
              <a:t>Thanks for watching</a:t>
            </a:r>
            <a:endParaRPr lang="en-US" altLang="zh-CN" sz="6600" b="1">
              <a:solidFill>
                <a:srgbClr val="4B649F"/>
              </a:solidFill>
            </a:endParaRPr>
          </a:p>
        </p:txBody>
      </p:sp>
      <p:grpSp>
        <p:nvGrpSpPr>
          <p:cNvPr id="50183" name="组合 1026"/>
          <p:cNvGrpSpPr/>
          <p:nvPr/>
        </p:nvGrpSpPr>
        <p:grpSpPr bwMode="auto">
          <a:xfrm>
            <a:off x="628340" y="6192877"/>
            <a:ext cx="315913" cy="317500"/>
            <a:chOff x="2724480" y="3856218"/>
            <a:chExt cx="317004" cy="317004"/>
          </a:xfrm>
        </p:grpSpPr>
        <p:sp>
          <p:nvSpPr>
            <p:cNvPr id="1024" name="椭圆 1023"/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3" name="KSO_Shape"/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50185" name="文本框 1027"/>
          <p:cNvSpPr txBox="1">
            <a:spLocks noChangeArrowheads="1"/>
          </p:cNvSpPr>
          <p:nvPr/>
        </p:nvSpPr>
        <p:spPr bwMode="auto">
          <a:xfrm>
            <a:off x="1002959" y="6166684"/>
            <a:ext cx="19735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报告人：   高源君</a:t>
            </a:r>
            <a:endParaRPr lang="zh-CN" altLang="en-US" sz="1800" dirty="0"/>
          </a:p>
        </p:txBody>
      </p:sp>
      <p:sp>
        <p:nvSpPr>
          <p:cNvPr id="1068" name="矩形 1067"/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2009775" y="-1552575"/>
            <a:ext cx="914400" cy="4933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椭圆 1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" name="组合 2"/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/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" name="Freeform 85"/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" name="Freeform 86"/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" name="Freeform 87"/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Freeform 89"/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Freeform 90"/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9701" name="文本框 11"/>
          <p:cNvSpPr txBox="1">
            <a:spLocks noChangeArrowheads="1"/>
          </p:cNvSpPr>
          <p:nvPr/>
        </p:nvSpPr>
        <p:spPr bwMode="auto">
          <a:xfrm>
            <a:off x="1738313" y="588963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目录</a:t>
            </a:r>
            <a:endParaRPr lang="zh-CN" altLang="en-US" sz="3600">
              <a:solidFill>
                <a:schemeClr val="bg1"/>
              </a:solidFill>
            </a:endParaRPr>
          </a:p>
        </p:txBody>
      </p:sp>
      <p:pic>
        <p:nvPicPr>
          <p:cNvPr id="29702" name="图片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3" name="组合 49"/>
          <p:cNvGrpSpPr/>
          <p:nvPr/>
        </p:nvGrpSpPr>
        <p:grpSpPr bwMode="auto">
          <a:xfrm>
            <a:off x="1625600" y="1947863"/>
            <a:ext cx="1419225" cy="1854200"/>
            <a:chOff x="1265268" y="2101178"/>
            <a:chExt cx="1418480" cy="1853011"/>
          </a:xfrm>
        </p:grpSpPr>
        <p:grpSp>
          <p:nvGrpSpPr>
            <p:cNvPr id="29726" name="组合 34"/>
            <p:cNvGrpSpPr/>
            <p:nvPr/>
          </p:nvGrpSpPr>
          <p:grpSpPr bwMode="auto">
            <a:xfrm>
              <a:off x="1265268" y="2101178"/>
              <a:ext cx="1277954" cy="1277954"/>
              <a:chOff x="1131485" y="2234042"/>
              <a:chExt cx="1607262" cy="160726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131485" y="2234042"/>
                <a:ext cx="1606398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1241240" y="2343782"/>
                <a:ext cx="1386889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9730" name="KSO_Shape"/>
              <p:cNvSpPr>
                <a:spLocks noChangeArrowheads="1"/>
              </p:cNvSpPr>
              <p:nvPr/>
            </p:nvSpPr>
            <p:spPr bwMode="auto">
              <a:xfrm>
                <a:off x="1480150" y="2597150"/>
                <a:ext cx="909932" cy="881046"/>
              </a:xfrm>
              <a:custGeom>
                <a:avLst/>
                <a:gdLst>
                  <a:gd name="T0" fmla="*/ 8644 w 8965002"/>
                  <a:gd name="T1" fmla="*/ 3777 h 8673857"/>
                  <a:gd name="T2" fmla="*/ 8892 w 8965002"/>
                  <a:gd name="T3" fmla="*/ 3777 h 8673857"/>
                  <a:gd name="T4" fmla="*/ 9300 w 8965002"/>
                  <a:gd name="T5" fmla="*/ 4552 h 8673857"/>
                  <a:gd name="T6" fmla="*/ 7282 w 8965002"/>
                  <a:gd name="T7" fmla="*/ 7598 h 8673857"/>
                  <a:gd name="T8" fmla="*/ 6806 w 8965002"/>
                  <a:gd name="T9" fmla="*/ 7834 h 8673857"/>
                  <a:gd name="T10" fmla="*/ 5621 w 8965002"/>
                  <a:gd name="T11" fmla="*/ 7834 h 8673857"/>
                  <a:gd name="T12" fmla="*/ 5621 w 8965002"/>
                  <a:gd name="T13" fmla="*/ 8794 h 8673857"/>
                  <a:gd name="T14" fmla="*/ 5463 w 8965002"/>
                  <a:gd name="T15" fmla="*/ 9054 h 8673857"/>
                  <a:gd name="T16" fmla="*/ 5318 w 8965002"/>
                  <a:gd name="T17" fmla="*/ 9089 h 8673857"/>
                  <a:gd name="T18" fmla="*/ 5134 w 8965002"/>
                  <a:gd name="T19" fmla="*/ 9034 h 8673857"/>
                  <a:gd name="T20" fmla="*/ 4211 w 8965002"/>
                  <a:gd name="T21" fmla="*/ 8408 h 8673857"/>
                  <a:gd name="T22" fmla="*/ 3308 w 8965002"/>
                  <a:gd name="T23" fmla="*/ 9034 h 8673857"/>
                  <a:gd name="T24" fmla="*/ 2978 w 8965002"/>
                  <a:gd name="T25" fmla="*/ 9054 h 8673857"/>
                  <a:gd name="T26" fmla="*/ 2809 w 8965002"/>
                  <a:gd name="T27" fmla="*/ 8794 h 8673857"/>
                  <a:gd name="T28" fmla="*/ 2809 w 8965002"/>
                  <a:gd name="T29" fmla="*/ 6394 h 8673857"/>
                  <a:gd name="T30" fmla="*/ 3316 w 8965002"/>
                  <a:gd name="T31" fmla="*/ 5378 h 8673857"/>
                  <a:gd name="T32" fmla="*/ 3477 w 8965002"/>
                  <a:gd name="T33" fmla="*/ 5335 h 8673857"/>
                  <a:gd name="T34" fmla="*/ 5950 w 8965002"/>
                  <a:gd name="T35" fmla="*/ 5335 h 8673857"/>
                  <a:gd name="T36" fmla="*/ 5613 w 8965002"/>
                  <a:gd name="T37" fmla="*/ 6582 h 8673857"/>
                  <a:gd name="T38" fmla="*/ 6512 w 8965002"/>
                  <a:gd name="T39" fmla="*/ 6582 h 8673857"/>
                  <a:gd name="T40" fmla="*/ 8644 w 8965002"/>
                  <a:gd name="T41" fmla="*/ 3777 h 8673857"/>
                  <a:gd name="T42" fmla="*/ 6389 w 8965002"/>
                  <a:gd name="T43" fmla="*/ 0 h 8673857"/>
                  <a:gd name="T44" fmla="*/ 8573 w 8965002"/>
                  <a:gd name="T45" fmla="*/ 144 h 8673857"/>
                  <a:gd name="T46" fmla="*/ 8969 w 8965002"/>
                  <a:gd name="T47" fmla="*/ 927 h 8673857"/>
                  <a:gd name="T48" fmla="*/ 6492 w 8965002"/>
                  <a:gd name="T49" fmla="*/ 4165 h 8673857"/>
                  <a:gd name="T50" fmla="*/ 6044 w 8965002"/>
                  <a:gd name="T51" fmla="*/ 4378 h 8673857"/>
                  <a:gd name="T52" fmla="*/ 2310 w 8965002"/>
                  <a:gd name="T53" fmla="*/ 4378 h 8673857"/>
                  <a:gd name="T54" fmla="*/ 1203 w 8965002"/>
                  <a:gd name="T55" fmla="*/ 5739 h 8673857"/>
                  <a:gd name="T56" fmla="*/ 1882 w 8965002"/>
                  <a:gd name="T57" fmla="*/ 6522 h 8673857"/>
                  <a:gd name="T58" fmla="*/ 2180 w 8965002"/>
                  <a:gd name="T59" fmla="*/ 6581 h 8673857"/>
                  <a:gd name="T60" fmla="*/ 2180 w 8965002"/>
                  <a:gd name="T61" fmla="*/ 7833 h 8673857"/>
                  <a:gd name="T62" fmla="*/ 56 w 8965002"/>
                  <a:gd name="T63" fmla="*/ 5995 h 8673857"/>
                  <a:gd name="T64" fmla="*/ 68 w 8965002"/>
                  <a:gd name="T65" fmla="*/ 4956 h 8673857"/>
                  <a:gd name="T66" fmla="*/ 2840 w 8965002"/>
                  <a:gd name="T67" fmla="*/ 703 h 8673857"/>
                  <a:gd name="T68" fmla="*/ 3676 w 8965002"/>
                  <a:gd name="T69" fmla="*/ 239 h 8673857"/>
                  <a:gd name="T70" fmla="*/ 6389 w 8965002"/>
                  <a:gd name="T71" fmla="*/ 0 h 867385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965002" h="8673857">
                    <a:moveTo>
                      <a:pt x="8267042" y="3603669"/>
                    </a:moveTo>
                    <a:cubicBezTo>
                      <a:pt x="8267042" y="3603669"/>
                      <a:pt x="8267042" y="3603669"/>
                      <a:pt x="8503636" y="3603669"/>
                    </a:cubicBezTo>
                    <a:cubicBezTo>
                      <a:pt x="8770275" y="3603669"/>
                      <a:pt x="9115779" y="3885289"/>
                      <a:pt x="8894206" y="4343392"/>
                    </a:cubicBezTo>
                    <a:cubicBezTo>
                      <a:pt x="8894206" y="4343392"/>
                      <a:pt x="8894206" y="4343392"/>
                      <a:pt x="6963891" y="7249712"/>
                    </a:cubicBezTo>
                    <a:cubicBezTo>
                      <a:pt x="6817428" y="7463743"/>
                      <a:pt x="6610877" y="7475008"/>
                      <a:pt x="6509479" y="7475008"/>
                    </a:cubicBezTo>
                    <a:cubicBezTo>
                      <a:pt x="6509479" y="7475008"/>
                      <a:pt x="6509479" y="7475008"/>
                      <a:pt x="5375325" y="7475008"/>
                    </a:cubicBezTo>
                    <a:cubicBezTo>
                      <a:pt x="5375325" y="7475008"/>
                      <a:pt x="5375325" y="7475008"/>
                      <a:pt x="5375325" y="8391212"/>
                    </a:cubicBezTo>
                    <a:cubicBezTo>
                      <a:pt x="5375325" y="8503860"/>
                      <a:pt x="5326504" y="8586469"/>
                      <a:pt x="5225106" y="8639038"/>
                    </a:cubicBezTo>
                    <a:cubicBezTo>
                      <a:pt x="5180040" y="8661567"/>
                      <a:pt x="5131219" y="8672833"/>
                      <a:pt x="5086153" y="8672833"/>
                    </a:cubicBezTo>
                    <a:cubicBezTo>
                      <a:pt x="5026066" y="8672833"/>
                      <a:pt x="4962223" y="8654057"/>
                      <a:pt x="4909646" y="8620263"/>
                    </a:cubicBezTo>
                    <a:cubicBezTo>
                      <a:pt x="4909646" y="8620263"/>
                      <a:pt x="4909646" y="8620263"/>
                      <a:pt x="4027109" y="8023229"/>
                    </a:cubicBezTo>
                    <a:cubicBezTo>
                      <a:pt x="4027109" y="8023229"/>
                      <a:pt x="4027109" y="8023229"/>
                      <a:pt x="3163349" y="8620263"/>
                    </a:cubicBezTo>
                    <a:cubicBezTo>
                      <a:pt x="3069463" y="8684097"/>
                      <a:pt x="2949287" y="8691607"/>
                      <a:pt x="2847889" y="8639038"/>
                    </a:cubicBezTo>
                    <a:cubicBezTo>
                      <a:pt x="2750247" y="8586469"/>
                      <a:pt x="2686404" y="8503860"/>
                      <a:pt x="2686404" y="8391212"/>
                    </a:cubicBezTo>
                    <a:cubicBezTo>
                      <a:pt x="2686404" y="8391212"/>
                      <a:pt x="2686404" y="8391212"/>
                      <a:pt x="2686404" y="6100701"/>
                    </a:cubicBezTo>
                    <a:cubicBezTo>
                      <a:pt x="2686404" y="5559991"/>
                      <a:pt x="2990598" y="5237066"/>
                      <a:pt x="3170860" y="5131928"/>
                    </a:cubicBezTo>
                    <a:cubicBezTo>
                      <a:pt x="3215926" y="5105644"/>
                      <a:pt x="3268503" y="5090624"/>
                      <a:pt x="3324835" y="5090624"/>
                    </a:cubicBezTo>
                    <a:cubicBezTo>
                      <a:pt x="3324835" y="5090624"/>
                      <a:pt x="3324835" y="5090624"/>
                      <a:pt x="5690785" y="5090624"/>
                    </a:cubicBezTo>
                    <a:cubicBezTo>
                      <a:pt x="5371570" y="5406038"/>
                      <a:pt x="5367814" y="5980543"/>
                      <a:pt x="5367814" y="6280938"/>
                    </a:cubicBezTo>
                    <a:cubicBezTo>
                      <a:pt x="5367814" y="6280938"/>
                      <a:pt x="5367814" y="6280938"/>
                      <a:pt x="6227818" y="6280938"/>
                    </a:cubicBezTo>
                    <a:cubicBezTo>
                      <a:pt x="6227818" y="6280938"/>
                      <a:pt x="6227818" y="6280938"/>
                      <a:pt x="8267042" y="3603669"/>
                    </a:cubicBezTo>
                    <a:close/>
                    <a:moveTo>
                      <a:pt x="6109875" y="128"/>
                    </a:moveTo>
                    <a:cubicBezTo>
                      <a:pt x="6829153" y="-2490"/>
                      <a:pt x="7579192" y="34821"/>
                      <a:pt x="8198796" y="137601"/>
                    </a:cubicBezTo>
                    <a:cubicBezTo>
                      <a:pt x="8705745" y="220201"/>
                      <a:pt x="8739542" y="678257"/>
                      <a:pt x="8578069" y="884757"/>
                    </a:cubicBezTo>
                    <a:cubicBezTo>
                      <a:pt x="8578069" y="884757"/>
                      <a:pt x="6234838" y="3955980"/>
                      <a:pt x="6208552" y="3974753"/>
                    </a:cubicBezTo>
                    <a:cubicBezTo>
                      <a:pt x="6107162" y="4098653"/>
                      <a:pt x="5953199" y="4177498"/>
                      <a:pt x="5780461" y="4177498"/>
                    </a:cubicBezTo>
                    <a:cubicBezTo>
                      <a:pt x="5780461" y="4177498"/>
                      <a:pt x="5780461" y="4177498"/>
                      <a:pt x="2209285" y="4177498"/>
                    </a:cubicBezTo>
                    <a:cubicBezTo>
                      <a:pt x="1818747" y="4177498"/>
                      <a:pt x="970076" y="4545444"/>
                      <a:pt x="1150325" y="5476573"/>
                    </a:cubicBezTo>
                    <a:cubicBezTo>
                      <a:pt x="1217918" y="5825746"/>
                      <a:pt x="1465760" y="6103583"/>
                      <a:pt x="1799971" y="6223729"/>
                    </a:cubicBezTo>
                    <a:cubicBezTo>
                      <a:pt x="1875075" y="6253765"/>
                      <a:pt x="2002751" y="6268783"/>
                      <a:pt x="2085365" y="6280047"/>
                    </a:cubicBezTo>
                    <a:cubicBezTo>
                      <a:pt x="2085365" y="6280047"/>
                      <a:pt x="2085365" y="6280047"/>
                      <a:pt x="2085365" y="7473994"/>
                    </a:cubicBezTo>
                    <a:cubicBezTo>
                      <a:pt x="1582171" y="7440203"/>
                      <a:pt x="335451" y="7004675"/>
                      <a:pt x="53813" y="5720619"/>
                    </a:cubicBezTo>
                    <a:cubicBezTo>
                      <a:pt x="-25046" y="5397728"/>
                      <a:pt x="-13780" y="5056063"/>
                      <a:pt x="65078" y="4729417"/>
                    </a:cubicBezTo>
                    <a:cubicBezTo>
                      <a:pt x="282879" y="3283915"/>
                      <a:pt x="2351982" y="944830"/>
                      <a:pt x="2716235" y="670748"/>
                    </a:cubicBezTo>
                    <a:cubicBezTo>
                      <a:pt x="2960321" y="471756"/>
                      <a:pt x="3234449" y="310311"/>
                      <a:pt x="3516088" y="227711"/>
                    </a:cubicBezTo>
                    <a:cubicBezTo>
                      <a:pt x="3797726" y="119767"/>
                      <a:pt x="4911078" y="4491"/>
                      <a:pt x="6109875" y="128"/>
                    </a:cubicBez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29727" name="文本框 39"/>
            <p:cNvSpPr txBox="1">
              <a:spLocks noChangeArrowheads="1"/>
            </p:cNvSpPr>
            <p:nvPr/>
          </p:nvSpPr>
          <p:spPr bwMode="auto">
            <a:xfrm>
              <a:off x="1267976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4B649F"/>
                  </a:solidFill>
                </a:rPr>
                <a:t>第一部分</a:t>
              </a:r>
              <a:endParaRPr lang="zh-CN" altLang="en-US" sz="2400" b="1">
                <a:solidFill>
                  <a:srgbClr val="4B649F"/>
                </a:solidFill>
              </a:endParaRPr>
            </a:p>
          </p:txBody>
        </p:sp>
      </p:grpSp>
      <p:grpSp>
        <p:nvGrpSpPr>
          <p:cNvPr id="29704" name="组合 50"/>
          <p:cNvGrpSpPr/>
          <p:nvPr/>
        </p:nvGrpSpPr>
        <p:grpSpPr bwMode="auto">
          <a:xfrm>
            <a:off x="5539423" y="2027873"/>
            <a:ext cx="1414462" cy="1854200"/>
            <a:chOff x="3274697" y="2101178"/>
            <a:chExt cx="1415772" cy="1853011"/>
          </a:xfrm>
        </p:grpSpPr>
        <p:grpSp>
          <p:nvGrpSpPr>
            <p:cNvPr id="29721" name="组合 35"/>
            <p:cNvGrpSpPr/>
            <p:nvPr/>
          </p:nvGrpSpPr>
          <p:grpSpPr bwMode="auto">
            <a:xfrm>
              <a:off x="3343606" y="2101178"/>
              <a:ext cx="1277954" cy="1277954"/>
              <a:chOff x="3209823" y="2234042"/>
              <a:chExt cx="1607262" cy="1607262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209089" y="2234042"/>
                <a:ext cx="1608730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319003" y="2343782"/>
                <a:ext cx="138890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4" name="KSO_Shape"/>
              <p:cNvSpPr/>
              <p:nvPr/>
            </p:nvSpPr>
            <p:spPr bwMode="auto">
              <a:xfrm>
                <a:off x="3550820" y="2597185"/>
                <a:ext cx="925268" cy="881919"/>
              </a:xfrm>
              <a:custGeom>
                <a:avLst/>
                <a:gdLst>
                  <a:gd name="T0" fmla="*/ 2147483646 w 5871"/>
                  <a:gd name="T1" fmla="*/ 2147483646 h 5585"/>
                  <a:gd name="T2" fmla="*/ 2147483646 w 5871"/>
                  <a:gd name="T3" fmla="*/ 2147483646 h 5585"/>
                  <a:gd name="T4" fmla="*/ 2147483646 w 5871"/>
                  <a:gd name="T5" fmla="*/ 2147483646 h 5585"/>
                  <a:gd name="T6" fmla="*/ 2147483646 w 5871"/>
                  <a:gd name="T7" fmla="*/ 2147483646 h 5585"/>
                  <a:gd name="T8" fmla="*/ 2147483646 w 5871"/>
                  <a:gd name="T9" fmla="*/ 2147483646 h 5585"/>
                  <a:gd name="T10" fmla="*/ 2147483646 w 5871"/>
                  <a:gd name="T11" fmla="*/ 2147483646 h 5585"/>
                  <a:gd name="T12" fmla="*/ 2147483646 w 5871"/>
                  <a:gd name="T13" fmla="*/ 2147483646 h 5585"/>
                  <a:gd name="T14" fmla="*/ 2147483646 w 5871"/>
                  <a:gd name="T15" fmla="*/ 2147483646 h 5585"/>
                  <a:gd name="T16" fmla="*/ 2147483646 w 5871"/>
                  <a:gd name="T17" fmla="*/ 2147483646 h 5585"/>
                  <a:gd name="T18" fmla="*/ 2147483646 w 5871"/>
                  <a:gd name="T19" fmla="*/ 2147483646 h 5585"/>
                  <a:gd name="T20" fmla="*/ 2147483646 w 5871"/>
                  <a:gd name="T21" fmla="*/ 2147483646 h 5585"/>
                  <a:gd name="T22" fmla="*/ 2147483646 w 5871"/>
                  <a:gd name="T23" fmla="*/ 2147483646 h 5585"/>
                  <a:gd name="T24" fmla="*/ 2147483646 w 5871"/>
                  <a:gd name="T25" fmla="*/ 2147483646 h 5585"/>
                  <a:gd name="T26" fmla="*/ 2147483646 w 5871"/>
                  <a:gd name="T27" fmla="*/ 2147483646 h 5585"/>
                  <a:gd name="T28" fmla="*/ 2147483646 w 5871"/>
                  <a:gd name="T29" fmla="*/ 2147483646 h 5585"/>
                  <a:gd name="T30" fmla="*/ 2147483646 w 5871"/>
                  <a:gd name="T31" fmla="*/ 2147483646 h 5585"/>
                  <a:gd name="T32" fmla="*/ 2147483646 w 5871"/>
                  <a:gd name="T33" fmla="*/ 2147483646 h 5585"/>
                  <a:gd name="T34" fmla="*/ 2147483646 w 5871"/>
                  <a:gd name="T35" fmla="*/ 2147483646 h 5585"/>
                  <a:gd name="T36" fmla="*/ 2147483646 w 5871"/>
                  <a:gd name="T37" fmla="*/ 2147483646 h 5585"/>
                  <a:gd name="T38" fmla="*/ 2147483646 w 5871"/>
                  <a:gd name="T39" fmla="*/ 2147483646 h 5585"/>
                  <a:gd name="T40" fmla="*/ 2147483646 w 5871"/>
                  <a:gd name="T41" fmla="*/ 2147483646 h 5585"/>
                  <a:gd name="T42" fmla="*/ 2147483646 w 5871"/>
                  <a:gd name="T43" fmla="*/ 2147483646 h 5585"/>
                  <a:gd name="T44" fmla="*/ 2147483646 w 5871"/>
                  <a:gd name="T45" fmla="*/ 2147483646 h 5585"/>
                  <a:gd name="T46" fmla="*/ 2147483646 w 5871"/>
                  <a:gd name="T47" fmla="*/ 2147483646 h 5585"/>
                  <a:gd name="T48" fmla="*/ 2147483646 w 5871"/>
                  <a:gd name="T49" fmla="*/ 2147483646 h 5585"/>
                  <a:gd name="T50" fmla="*/ 2147483646 w 5871"/>
                  <a:gd name="T51" fmla="*/ 2147483646 h 5585"/>
                  <a:gd name="T52" fmla="*/ 2147483646 w 5871"/>
                  <a:gd name="T53" fmla="*/ 2147483646 h 5585"/>
                  <a:gd name="T54" fmla="*/ 2147483646 w 5871"/>
                  <a:gd name="T55" fmla="*/ 2147483646 h 5585"/>
                  <a:gd name="T56" fmla="*/ 2147483646 w 5871"/>
                  <a:gd name="T57" fmla="*/ 2147483646 h 5585"/>
                  <a:gd name="T58" fmla="*/ 2147483646 w 5871"/>
                  <a:gd name="T59" fmla="*/ 2147483646 h 5585"/>
                  <a:gd name="T60" fmla="*/ 2147483646 w 5871"/>
                  <a:gd name="T61" fmla="*/ 2147483646 h 5585"/>
                  <a:gd name="T62" fmla="*/ 2147483646 w 5871"/>
                  <a:gd name="T63" fmla="*/ 2147483646 h 5585"/>
                  <a:gd name="T64" fmla="*/ 2147483646 w 5871"/>
                  <a:gd name="T65" fmla="*/ 2147483646 h 5585"/>
                  <a:gd name="T66" fmla="*/ 2147483646 w 5871"/>
                  <a:gd name="T67" fmla="*/ 2147483646 h 5585"/>
                  <a:gd name="T68" fmla="*/ 2147483646 w 5871"/>
                  <a:gd name="T69" fmla="*/ 2147483646 h 5585"/>
                  <a:gd name="T70" fmla="*/ 2147483646 w 5871"/>
                  <a:gd name="T71" fmla="*/ 2147483646 h 5585"/>
                  <a:gd name="T72" fmla="*/ 2147483646 w 5871"/>
                  <a:gd name="T73" fmla="*/ 2147483646 h 5585"/>
                  <a:gd name="T74" fmla="*/ 2147483646 w 5871"/>
                  <a:gd name="T75" fmla="*/ 2147483646 h 5585"/>
                  <a:gd name="T76" fmla="*/ 2147483646 w 5871"/>
                  <a:gd name="T77" fmla="*/ 2147483646 h 5585"/>
                  <a:gd name="T78" fmla="*/ 2147483646 w 5871"/>
                  <a:gd name="T79" fmla="*/ 2147483646 h 5585"/>
                  <a:gd name="T80" fmla="*/ 2147483646 w 5871"/>
                  <a:gd name="T81" fmla="*/ 2147483646 h 5585"/>
                  <a:gd name="T82" fmla="*/ 2147483646 w 5871"/>
                  <a:gd name="T83" fmla="*/ 2147483646 h 5585"/>
                  <a:gd name="T84" fmla="*/ 2147483646 w 5871"/>
                  <a:gd name="T85" fmla="*/ 2147483646 h 5585"/>
                  <a:gd name="T86" fmla="*/ 2147483646 w 5871"/>
                  <a:gd name="T87" fmla="*/ 2147483646 h 5585"/>
                  <a:gd name="T88" fmla="*/ 2147483646 w 5871"/>
                  <a:gd name="T89" fmla="*/ 2147483646 h 5585"/>
                  <a:gd name="T90" fmla="*/ 2147483646 w 5871"/>
                  <a:gd name="T91" fmla="*/ 2147483646 h 5585"/>
                  <a:gd name="T92" fmla="*/ 2147483646 w 5871"/>
                  <a:gd name="T93" fmla="*/ 2147483646 h 5585"/>
                  <a:gd name="T94" fmla="*/ 2147483646 w 5871"/>
                  <a:gd name="T95" fmla="*/ 2147483646 h 5585"/>
                  <a:gd name="T96" fmla="*/ 2147483646 w 5871"/>
                  <a:gd name="T97" fmla="*/ 2147483646 h 5585"/>
                  <a:gd name="T98" fmla="*/ 2147483646 w 5871"/>
                  <a:gd name="T99" fmla="*/ 2147483646 h 5585"/>
                  <a:gd name="T100" fmla="*/ 2147483646 w 5871"/>
                  <a:gd name="T101" fmla="*/ 2147483646 h 5585"/>
                  <a:gd name="T102" fmla="*/ 2147483646 w 5871"/>
                  <a:gd name="T103" fmla="*/ 2147483646 h 5585"/>
                  <a:gd name="T104" fmla="*/ 0 w 5871"/>
                  <a:gd name="T105" fmla="*/ 2147483646 h 5585"/>
                  <a:gd name="T106" fmla="*/ 2147483646 w 5871"/>
                  <a:gd name="T107" fmla="*/ 0 h 5585"/>
                  <a:gd name="T108" fmla="*/ 2147483646 w 5871"/>
                  <a:gd name="T109" fmla="*/ 2147483646 h 5585"/>
                  <a:gd name="T110" fmla="*/ 2147483646 w 5871"/>
                  <a:gd name="T111" fmla="*/ 2147483646 h 558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5871" h="5585">
                    <a:moveTo>
                      <a:pt x="774" y="374"/>
                    </a:moveTo>
                    <a:lnTo>
                      <a:pt x="774" y="1910"/>
                    </a:lnTo>
                    <a:lnTo>
                      <a:pt x="5107" y="1910"/>
                    </a:lnTo>
                    <a:lnTo>
                      <a:pt x="5107" y="374"/>
                    </a:lnTo>
                    <a:lnTo>
                      <a:pt x="774" y="374"/>
                    </a:lnTo>
                    <a:close/>
                    <a:moveTo>
                      <a:pt x="1597" y="3265"/>
                    </a:moveTo>
                    <a:lnTo>
                      <a:pt x="1597" y="3265"/>
                    </a:lnTo>
                    <a:lnTo>
                      <a:pt x="1591" y="3265"/>
                    </a:lnTo>
                    <a:lnTo>
                      <a:pt x="1587" y="3265"/>
                    </a:lnTo>
                    <a:lnTo>
                      <a:pt x="1586" y="3265"/>
                    </a:lnTo>
                    <a:lnTo>
                      <a:pt x="1581" y="3265"/>
                    </a:lnTo>
                    <a:lnTo>
                      <a:pt x="1576" y="3265"/>
                    </a:lnTo>
                    <a:lnTo>
                      <a:pt x="1571" y="3265"/>
                    </a:lnTo>
                    <a:lnTo>
                      <a:pt x="1570" y="3265"/>
                    </a:lnTo>
                    <a:lnTo>
                      <a:pt x="1566" y="3265"/>
                    </a:lnTo>
                    <a:lnTo>
                      <a:pt x="1560" y="3265"/>
                    </a:lnTo>
                    <a:lnTo>
                      <a:pt x="1555" y="3265"/>
                    </a:lnTo>
                    <a:lnTo>
                      <a:pt x="1550" y="3265"/>
                    </a:lnTo>
                    <a:lnTo>
                      <a:pt x="1545" y="3265"/>
                    </a:lnTo>
                    <a:lnTo>
                      <a:pt x="1540" y="3265"/>
                    </a:lnTo>
                    <a:lnTo>
                      <a:pt x="1539" y="3265"/>
                    </a:lnTo>
                    <a:lnTo>
                      <a:pt x="1535" y="3265"/>
                    </a:lnTo>
                    <a:lnTo>
                      <a:pt x="1529" y="3265"/>
                    </a:lnTo>
                    <a:lnTo>
                      <a:pt x="1525" y="3265"/>
                    </a:lnTo>
                    <a:lnTo>
                      <a:pt x="1524" y="3265"/>
                    </a:lnTo>
                    <a:lnTo>
                      <a:pt x="1519" y="3265"/>
                    </a:lnTo>
                    <a:lnTo>
                      <a:pt x="1514" y="3265"/>
                    </a:lnTo>
                    <a:lnTo>
                      <a:pt x="1509" y="3265"/>
                    </a:lnTo>
                    <a:lnTo>
                      <a:pt x="1508" y="3265"/>
                    </a:lnTo>
                    <a:lnTo>
                      <a:pt x="1504" y="3265"/>
                    </a:lnTo>
                    <a:lnTo>
                      <a:pt x="1498" y="3265"/>
                    </a:lnTo>
                    <a:lnTo>
                      <a:pt x="1494" y="3265"/>
                    </a:lnTo>
                    <a:lnTo>
                      <a:pt x="1493" y="3265"/>
                    </a:lnTo>
                    <a:lnTo>
                      <a:pt x="1488" y="3265"/>
                    </a:lnTo>
                    <a:lnTo>
                      <a:pt x="1483" y="3265"/>
                    </a:lnTo>
                    <a:lnTo>
                      <a:pt x="1478" y="3265"/>
                    </a:lnTo>
                    <a:lnTo>
                      <a:pt x="1477" y="3265"/>
                    </a:lnTo>
                    <a:lnTo>
                      <a:pt x="1473" y="3265"/>
                    </a:lnTo>
                    <a:lnTo>
                      <a:pt x="1467" y="3265"/>
                    </a:lnTo>
                    <a:lnTo>
                      <a:pt x="1463" y="3265"/>
                    </a:lnTo>
                    <a:lnTo>
                      <a:pt x="1462" y="3265"/>
                    </a:lnTo>
                    <a:lnTo>
                      <a:pt x="1457" y="3265"/>
                    </a:lnTo>
                    <a:lnTo>
                      <a:pt x="1452" y="3265"/>
                    </a:lnTo>
                    <a:lnTo>
                      <a:pt x="1446" y="3265"/>
                    </a:lnTo>
                    <a:lnTo>
                      <a:pt x="1442" y="3265"/>
                    </a:lnTo>
                    <a:lnTo>
                      <a:pt x="1266" y="3265"/>
                    </a:lnTo>
                    <a:lnTo>
                      <a:pt x="1345" y="3830"/>
                    </a:lnTo>
                    <a:lnTo>
                      <a:pt x="1294" y="3911"/>
                    </a:lnTo>
                    <a:lnTo>
                      <a:pt x="1345" y="3977"/>
                    </a:lnTo>
                    <a:lnTo>
                      <a:pt x="1117" y="4116"/>
                    </a:lnTo>
                    <a:lnTo>
                      <a:pt x="1112" y="4144"/>
                    </a:lnTo>
                    <a:lnTo>
                      <a:pt x="1106" y="4173"/>
                    </a:lnTo>
                    <a:lnTo>
                      <a:pt x="1103" y="4201"/>
                    </a:lnTo>
                    <a:lnTo>
                      <a:pt x="1099" y="4228"/>
                    </a:lnTo>
                    <a:lnTo>
                      <a:pt x="1097" y="4255"/>
                    </a:lnTo>
                    <a:lnTo>
                      <a:pt x="1096" y="4281"/>
                    </a:lnTo>
                    <a:lnTo>
                      <a:pt x="1096" y="4308"/>
                    </a:lnTo>
                    <a:lnTo>
                      <a:pt x="1096" y="4333"/>
                    </a:lnTo>
                    <a:lnTo>
                      <a:pt x="1097" y="4359"/>
                    </a:lnTo>
                    <a:lnTo>
                      <a:pt x="1098" y="4383"/>
                    </a:lnTo>
                    <a:lnTo>
                      <a:pt x="1100" y="4407"/>
                    </a:lnTo>
                    <a:lnTo>
                      <a:pt x="1104" y="4432"/>
                    </a:lnTo>
                    <a:lnTo>
                      <a:pt x="1112" y="4478"/>
                    </a:lnTo>
                    <a:lnTo>
                      <a:pt x="1121" y="4523"/>
                    </a:lnTo>
                    <a:lnTo>
                      <a:pt x="1133" y="4568"/>
                    </a:lnTo>
                    <a:lnTo>
                      <a:pt x="1147" y="4611"/>
                    </a:lnTo>
                    <a:lnTo>
                      <a:pt x="1162" y="4653"/>
                    </a:lnTo>
                    <a:lnTo>
                      <a:pt x="1179" y="4694"/>
                    </a:lnTo>
                    <a:lnTo>
                      <a:pt x="1198" y="4733"/>
                    </a:lnTo>
                    <a:lnTo>
                      <a:pt x="1218" y="4772"/>
                    </a:lnTo>
                    <a:lnTo>
                      <a:pt x="1238" y="4812"/>
                    </a:lnTo>
                    <a:lnTo>
                      <a:pt x="1259" y="4849"/>
                    </a:lnTo>
                    <a:lnTo>
                      <a:pt x="774" y="4849"/>
                    </a:lnTo>
                    <a:lnTo>
                      <a:pt x="774" y="2135"/>
                    </a:lnTo>
                    <a:lnTo>
                      <a:pt x="2185" y="2135"/>
                    </a:lnTo>
                    <a:lnTo>
                      <a:pt x="2185" y="4849"/>
                    </a:lnTo>
                    <a:lnTo>
                      <a:pt x="1780" y="4849"/>
                    </a:lnTo>
                    <a:lnTo>
                      <a:pt x="1801" y="4812"/>
                    </a:lnTo>
                    <a:lnTo>
                      <a:pt x="1821" y="4772"/>
                    </a:lnTo>
                    <a:lnTo>
                      <a:pt x="1841" y="4733"/>
                    </a:lnTo>
                    <a:lnTo>
                      <a:pt x="1859" y="4694"/>
                    </a:lnTo>
                    <a:lnTo>
                      <a:pt x="1876" y="4653"/>
                    </a:lnTo>
                    <a:lnTo>
                      <a:pt x="1892" y="4611"/>
                    </a:lnTo>
                    <a:lnTo>
                      <a:pt x="1905" y="4568"/>
                    </a:lnTo>
                    <a:lnTo>
                      <a:pt x="1917" y="4523"/>
                    </a:lnTo>
                    <a:lnTo>
                      <a:pt x="1927" y="4478"/>
                    </a:lnTo>
                    <a:lnTo>
                      <a:pt x="1935" y="4432"/>
                    </a:lnTo>
                    <a:lnTo>
                      <a:pt x="1938" y="4407"/>
                    </a:lnTo>
                    <a:lnTo>
                      <a:pt x="1941" y="4383"/>
                    </a:lnTo>
                    <a:lnTo>
                      <a:pt x="1942" y="4359"/>
                    </a:lnTo>
                    <a:lnTo>
                      <a:pt x="1943" y="4333"/>
                    </a:lnTo>
                    <a:lnTo>
                      <a:pt x="1943" y="4308"/>
                    </a:lnTo>
                    <a:lnTo>
                      <a:pt x="1942" y="4281"/>
                    </a:lnTo>
                    <a:lnTo>
                      <a:pt x="1941" y="4255"/>
                    </a:lnTo>
                    <a:lnTo>
                      <a:pt x="1938" y="4228"/>
                    </a:lnTo>
                    <a:lnTo>
                      <a:pt x="1936" y="4201"/>
                    </a:lnTo>
                    <a:lnTo>
                      <a:pt x="1932" y="4173"/>
                    </a:lnTo>
                    <a:lnTo>
                      <a:pt x="1927" y="4144"/>
                    </a:lnTo>
                    <a:lnTo>
                      <a:pt x="1922" y="4116"/>
                    </a:lnTo>
                    <a:lnTo>
                      <a:pt x="1694" y="3977"/>
                    </a:lnTo>
                    <a:lnTo>
                      <a:pt x="1745" y="3911"/>
                    </a:lnTo>
                    <a:lnTo>
                      <a:pt x="1694" y="3830"/>
                    </a:lnTo>
                    <a:lnTo>
                      <a:pt x="1771" y="3265"/>
                    </a:lnTo>
                    <a:lnTo>
                      <a:pt x="1597" y="3265"/>
                    </a:lnTo>
                    <a:close/>
                    <a:moveTo>
                      <a:pt x="4819" y="863"/>
                    </a:moveTo>
                    <a:lnTo>
                      <a:pt x="4819" y="1057"/>
                    </a:lnTo>
                    <a:lnTo>
                      <a:pt x="3585" y="1057"/>
                    </a:lnTo>
                    <a:lnTo>
                      <a:pt x="3585" y="863"/>
                    </a:lnTo>
                    <a:lnTo>
                      <a:pt x="4819" y="863"/>
                    </a:lnTo>
                    <a:close/>
                    <a:moveTo>
                      <a:pt x="5002" y="1108"/>
                    </a:moveTo>
                    <a:lnTo>
                      <a:pt x="5002" y="1379"/>
                    </a:lnTo>
                    <a:lnTo>
                      <a:pt x="3769" y="1379"/>
                    </a:lnTo>
                    <a:lnTo>
                      <a:pt x="3769" y="1108"/>
                    </a:lnTo>
                    <a:lnTo>
                      <a:pt x="5002" y="1108"/>
                    </a:lnTo>
                    <a:close/>
                    <a:moveTo>
                      <a:pt x="4891" y="1429"/>
                    </a:moveTo>
                    <a:lnTo>
                      <a:pt x="4891" y="1623"/>
                    </a:lnTo>
                    <a:lnTo>
                      <a:pt x="3657" y="1623"/>
                    </a:lnTo>
                    <a:lnTo>
                      <a:pt x="3657" y="1429"/>
                    </a:lnTo>
                    <a:lnTo>
                      <a:pt x="4891" y="1429"/>
                    </a:lnTo>
                    <a:close/>
                    <a:moveTo>
                      <a:pt x="4977" y="1659"/>
                    </a:moveTo>
                    <a:lnTo>
                      <a:pt x="4977" y="1853"/>
                    </a:lnTo>
                    <a:lnTo>
                      <a:pt x="3743" y="1853"/>
                    </a:lnTo>
                    <a:lnTo>
                      <a:pt x="3743" y="1659"/>
                    </a:lnTo>
                    <a:lnTo>
                      <a:pt x="4977" y="1659"/>
                    </a:lnTo>
                    <a:close/>
                    <a:moveTo>
                      <a:pt x="1643" y="596"/>
                    </a:moveTo>
                    <a:lnTo>
                      <a:pt x="1833" y="561"/>
                    </a:lnTo>
                    <a:lnTo>
                      <a:pt x="2061" y="1773"/>
                    </a:lnTo>
                    <a:lnTo>
                      <a:pt x="1871" y="1809"/>
                    </a:lnTo>
                    <a:lnTo>
                      <a:pt x="1643" y="596"/>
                    </a:lnTo>
                    <a:close/>
                    <a:moveTo>
                      <a:pt x="1388" y="596"/>
                    </a:moveTo>
                    <a:lnTo>
                      <a:pt x="1579" y="561"/>
                    </a:lnTo>
                    <a:lnTo>
                      <a:pt x="1807" y="1773"/>
                    </a:lnTo>
                    <a:lnTo>
                      <a:pt x="1616" y="1809"/>
                    </a:lnTo>
                    <a:lnTo>
                      <a:pt x="1388" y="596"/>
                    </a:lnTo>
                    <a:close/>
                    <a:moveTo>
                      <a:pt x="1134" y="596"/>
                    </a:moveTo>
                    <a:lnTo>
                      <a:pt x="1324" y="561"/>
                    </a:lnTo>
                    <a:lnTo>
                      <a:pt x="1551" y="1773"/>
                    </a:lnTo>
                    <a:lnTo>
                      <a:pt x="1361" y="1809"/>
                    </a:lnTo>
                    <a:lnTo>
                      <a:pt x="1134" y="596"/>
                    </a:lnTo>
                    <a:close/>
                    <a:moveTo>
                      <a:pt x="884" y="568"/>
                    </a:moveTo>
                    <a:lnTo>
                      <a:pt x="1077" y="568"/>
                    </a:lnTo>
                    <a:lnTo>
                      <a:pt x="1077" y="1802"/>
                    </a:lnTo>
                    <a:lnTo>
                      <a:pt x="884" y="1802"/>
                    </a:lnTo>
                    <a:lnTo>
                      <a:pt x="884" y="568"/>
                    </a:lnTo>
                    <a:close/>
                    <a:moveTo>
                      <a:pt x="3540" y="2418"/>
                    </a:moveTo>
                    <a:lnTo>
                      <a:pt x="3807" y="2354"/>
                    </a:lnTo>
                    <a:lnTo>
                      <a:pt x="4033" y="3306"/>
                    </a:lnTo>
                    <a:lnTo>
                      <a:pt x="3765" y="3369"/>
                    </a:lnTo>
                    <a:lnTo>
                      <a:pt x="3540" y="2418"/>
                    </a:lnTo>
                    <a:close/>
                    <a:moveTo>
                      <a:pt x="3622" y="2531"/>
                    </a:moveTo>
                    <a:lnTo>
                      <a:pt x="3639" y="2606"/>
                    </a:lnTo>
                    <a:lnTo>
                      <a:pt x="3791" y="2570"/>
                    </a:lnTo>
                    <a:lnTo>
                      <a:pt x="3773" y="2496"/>
                    </a:lnTo>
                    <a:lnTo>
                      <a:pt x="3622" y="2531"/>
                    </a:lnTo>
                    <a:close/>
                    <a:moveTo>
                      <a:pt x="3739" y="3028"/>
                    </a:moveTo>
                    <a:lnTo>
                      <a:pt x="3776" y="3184"/>
                    </a:lnTo>
                    <a:lnTo>
                      <a:pt x="3928" y="3148"/>
                    </a:lnTo>
                    <a:lnTo>
                      <a:pt x="3890" y="2991"/>
                    </a:lnTo>
                    <a:lnTo>
                      <a:pt x="3739" y="3028"/>
                    </a:lnTo>
                    <a:close/>
                    <a:moveTo>
                      <a:pt x="3193" y="2418"/>
                    </a:moveTo>
                    <a:lnTo>
                      <a:pt x="3418" y="3369"/>
                    </a:lnTo>
                    <a:lnTo>
                      <a:pt x="3687" y="3306"/>
                    </a:lnTo>
                    <a:lnTo>
                      <a:pt x="3461" y="2354"/>
                    </a:lnTo>
                    <a:lnTo>
                      <a:pt x="3193" y="2418"/>
                    </a:lnTo>
                    <a:close/>
                    <a:moveTo>
                      <a:pt x="3276" y="2531"/>
                    </a:moveTo>
                    <a:lnTo>
                      <a:pt x="3426" y="2496"/>
                    </a:lnTo>
                    <a:lnTo>
                      <a:pt x="3444" y="2570"/>
                    </a:lnTo>
                    <a:lnTo>
                      <a:pt x="3292" y="2606"/>
                    </a:lnTo>
                    <a:lnTo>
                      <a:pt x="3276" y="2531"/>
                    </a:lnTo>
                    <a:close/>
                    <a:moveTo>
                      <a:pt x="3393" y="3028"/>
                    </a:moveTo>
                    <a:lnTo>
                      <a:pt x="3429" y="3184"/>
                    </a:lnTo>
                    <a:lnTo>
                      <a:pt x="3581" y="3148"/>
                    </a:lnTo>
                    <a:lnTo>
                      <a:pt x="3544" y="2991"/>
                    </a:lnTo>
                    <a:lnTo>
                      <a:pt x="3393" y="3028"/>
                    </a:lnTo>
                    <a:close/>
                    <a:moveTo>
                      <a:pt x="2841" y="2418"/>
                    </a:moveTo>
                    <a:lnTo>
                      <a:pt x="3109" y="2354"/>
                    </a:lnTo>
                    <a:lnTo>
                      <a:pt x="3335" y="3306"/>
                    </a:lnTo>
                    <a:lnTo>
                      <a:pt x="3067" y="3369"/>
                    </a:lnTo>
                    <a:lnTo>
                      <a:pt x="2841" y="2418"/>
                    </a:lnTo>
                    <a:close/>
                    <a:moveTo>
                      <a:pt x="2923" y="2531"/>
                    </a:moveTo>
                    <a:lnTo>
                      <a:pt x="2941" y="2606"/>
                    </a:lnTo>
                    <a:lnTo>
                      <a:pt x="3092" y="2570"/>
                    </a:lnTo>
                    <a:lnTo>
                      <a:pt x="3075" y="2496"/>
                    </a:lnTo>
                    <a:lnTo>
                      <a:pt x="2923" y="2531"/>
                    </a:lnTo>
                    <a:close/>
                    <a:moveTo>
                      <a:pt x="3041" y="3028"/>
                    </a:moveTo>
                    <a:lnTo>
                      <a:pt x="3192" y="2991"/>
                    </a:lnTo>
                    <a:lnTo>
                      <a:pt x="3229" y="3148"/>
                    </a:lnTo>
                    <a:lnTo>
                      <a:pt x="3078" y="3184"/>
                    </a:lnTo>
                    <a:lnTo>
                      <a:pt x="3041" y="3028"/>
                    </a:lnTo>
                    <a:close/>
                    <a:moveTo>
                      <a:pt x="2553" y="2372"/>
                    </a:moveTo>
                    <a:lnTo>
                      <a:pt x="2828" y="2372"/>
                    </a:lnTo>
                    <a:lnTo>
                      <a:pt x="2828" y="3352"/>
                    </a:lnTo>
                    <a:lnTo>
                      <a:pt x="2553" y="3352"/>
                    </a:lnTo>
                    <a:lnTo>
                      <a:pt x="2553" y="2372"/>
                    </a:lnTo>
                    <a:close/>
                    <a:moveTo>
                      <a:pt x="2606" y="2503"/>
                    </a:moveTo>
                    <a:lnTo>
                      <a:pt x="2606" y="2579"/>
                    </a:lnTo>
                    <a:lnTo>
                      <a:pt x="2762" y="2579"/>
                    </a:lnTo>
                    <a:lnTo>
                      <a:pt x="2762" y="2503"/>
                    </a:lnTo>
                    <a:lnTo>
                      <a:pt x="2606" y="2503"/>
                    </a:lnTo>
                    <a:close/>
                    <a:moveTo>
                      <a:pt x="2606" y="3012"/>
                    </a:moveTo>
                    <a:lnTo>
                      <a:pt x="2606" y="3173"/>
                    </a:lnTo>
                    <a:lnTo>
                      <a:pt x="2762" y="3173"/>
                    </a:lnTo>
                    <a:lnTo>
                      <a:pt x="2762" y="3012"/>
                    </a:lnTo>
                    <a:lnTo>
                      <a:pt x="2606" y="3012"/>
                    </a:lnTo>
                    <a:close/>
                    <a:moveTo>
                      <a:pt x="5555" y="151"/>
                    </a:moveTo>
                    <a:lnTo>
                      <a:pt x="5555" y="374"/>
                    </a:lnTo>
                    <a:lnTo>
                      <a:pt x="5555" y="4849"/>
                    </a:lnTo>
                    <a:lnTo>
                      <a:pt x="5871" y="4849"/>
                    </a:lnTo>
                    <a:lnTo>
                      <a:pt x="5871" y="5585"/>
                    </a:lnTo>
                    <a:lnTo>
                      <a:pt x="0" y="5585"/>
                    </a:lnTo>
                    <a:lnTo>
                      <a:pt x="0" y="4849"/>
                    </a:lnTo>
                    <a:lnTo>
                      <a:pt x="326" y="4849"/>
                    </a:lnTo>
                    <a:lnTo>
                      <a:pt x="326" y="374"/>
                    </a:lnTo>
                    <a:lnTo>
                      <a:pt x="326" y="151"/>
                    </a:lnTo>
                    <a:lnTo>
                      <a:pt x="326" y="0"/>
                    </a:lnTo>
                    <a:lnTo>
                      <a:pt x="5555" y="0"/>
                    </a:lnTo>
                    <a:lnTo>
                      <a:pt x="5555" y="151"/>
                    </a:lnTo>
                    <a:close/>
                    <a:moveTo>
                      <a:pt x="2409" y="2135"/>
                    </a:moveTo>
                    <a:lnTo>
                      <a:pt x="2409" y="3385"/>
                    </a:lnTo>
                    <a:lnTo>
                      <a:pt x="5107" y="3385"/>
                    </a:lnTo>
                    <a:lnTo>
                      <a:pt x="5107" y="2135"/>
                    </a:lnTo>
                    <a:lnTo>
                      <a:pt x="2409" y="2135"/>
                    </a:lnTo>
                    <a:close/>
                    <a:moveTo>
                      <a:pt x="2409" y="3609"/>
                    </a:moveTo>
                    <a:lnTo>
                      <a:pt x="2409" y="4849"/>
                    </a:lnTo>
                    <a:lnTo>
                      <a:pt x="5107" y="4849"/>
                    </a:lnTo>
                    <a:lnTo>
                      <a:pt x="5107" y="3609"/>
                    </a:lnTo>
                    <a:lnTo>
                      <a:pt x="2409" y="3609"/>
                    </a:ln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noProof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9722" name="文本框 40"/>
            <p:cNvSpPr txBox="1">
              <a:spLocks noChangeArrowheads="1"/>
            </p:cNvSpPr>
            <p:nvPr/>
          </p:nvSpPr>
          <p:spPr bwMode="auto">
            <a:xfrm>
              <a:off x="3274697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4B649F"/>
                  </a:solidFill>
                </a:rPr>
                <a:t>第二部分</a:t>
              </a:r>
              <a:endParaRPr lang="zh-CN" altLang="en-US" sz="2400" b="1">
                <a:solidFill>
                  <a:srgbClr val="4B649F"/>
                </a:solidFill>
              </a:endParaRPr>
            </a:p>
          </p:txBody>
        </p:sp>
      </p:grpSp>
      <p:grpSp>
        <p:nvGrpSpPr>
          <p:cNvPr id="29705" name="组合 51"/>
          <p:cNvGrpSpPr/>
          <p:nvPr/>
        </p:nvGrpSpPr>
        <p:grpSpPr bwMode="auto">
          <a:xfrm>
            <a:off x="9521508" y="1947863"/>
            <a:ext cx="1416050" cy="1854200"/>
            <a:chOff x="5353035" y="2101178"/>
            <a:chExt cx="1415772" cy="1853011"/>
          </a:xfrm>
        </p:grpSpPr>
        <p:grpSp>
          <p:nvGrpSpPr>
            <p:cNvPr id="29716" name="组合 36"/>
            <p:cNvGrpSpPr/>
            <p:nvPr/>
          </p:nvGrpSpPr>
          <p:grpSpPr bwMode="auto">
            <a:xfrm>
              <a:off x="5421944" y="2101178"/>
              <a:ext cx="1277954" cy="1277954"/>
              <a:chOff x="5288161" y="2234042"/>
              <a:chExt cx="1607262" cy="1607262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5287330" y="2234042"/>
                <a:ext cx="1608922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397120" y="2335801"/>
                <a:ext cx="138934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9720" name="KSO_Shape"/>
              <p:cNvSpPr>
                <a:spLocks noChangeArrowheads="1"/>
              </p:cNvSpPr>
              <p:nvPr/>
            </p:nvSpPr>
            <p:spPr bwMode="auto">
              <a:xfrm>
                <a:off x="5547153" y="2697761"/>
                <a:ext cx="1089278" cy="662788"/>
              </a:xfrm>
              <a:custGeom>
                <a:avLst/>
                <a:gdLst>
                  <a:gd name="T0" fmla="*/ 2147483646 w 3931"/>
                  <a:gd name="T1" fmla="*/ 2147483646 h 2392"/>
                  <a:gd name="T2" fmla="*/ 2147483646 w 3931"/>
                  <a:gd name="T3" fmla="*/ 2147483646 h 2392"/>
                  <a:gd name="T4" fmla="*/ 2147483646 w 3931"/>
                  <a:gd name="T5" fmla="*/ 2147483646 h 2392"/>
                  <a:gd name="T6" fmla="*/ 2147483646 w 3931"/>
                  <a:gd name="T7" fmla="*/ 2147483646 h 2392"/>
                  <a:gd name="T8" fmla="*/ 2147483646 w 3931"/>
                  <a:gd name="T9" fmla="*/ 2147483646 h 2392"/>
                  <a:gd name="T10" fmla="*/ 2147483646 w 3931"/>
                  <a:gd name="T11" fmla="*/ 2147483646 h 2392"/>
                  <a:gd name="T12" fmla="*/ 2147483646 w 3931"/>
                  <a:gd name="T13" fmla="*/ 2147483646 h 2392"/>
                  <a:gd name="T14" fmla="*/ 2147483646 w 3931"/>
                  <a:gd name="T15" fmla="*/ 2147483646 h 2392"/>
                  <a:gd name="T16" fmla="*/ 2147483646 w 3931"/>
                  <a:gd name="T17" fmla="*/ 2147483646 h 2392"/>
                  <a:gd name="T18" fmla="*/ 2147483646 w 3931"/>
                  <a:gd name="T19" fmla="*/ 2147483646 h 2392"/>
                  <a:gd name="T20" fmla="*/ 2147483646 w 3931"/>
                  <a:gd name="T21" fmla="*/ 2147483646 h 2392"/>
                  <a:gd name="T22" fmla="*/ 2147483646 w 3931"/>
                  <a:gd name="T23" fmla="*/ 2147483646 h 2392"/>
                  <a:gd name="T24" fmla="*/ 2147483646 w 3931"/>
                  <a:gd name="T25" fmla="*/ 2147483646 h 2392"/>
                  <a:gd name="T26" fmla="*/ 0 w 3931"/>
                  <a:gd name="T27" fmla="*/ 2147483646 h 2392"/>
                  <a:gd name="T28" fmla="*/ 2147483646 w 3931"/>
                  <a:gd name="T29" fmla="*/ 0 h 2392"/>
                  <a:gd name="T30" fmla="*/ 2147483646 w 3931"/>
                  <a:gd name="T31" fmla="*/ 2147483646 h 2392"/>
                  <a:gd name="T32" fmla="*/ 2147483646 w 3931"/>
                  <a:gd name="T33" fmla="*/ 2147483646 h 2392"/>
                  <a:gd name="T34" fmla="*/ 2147483646 w 3931"/>
                  <a:gd name="T35" fmla="*/ 2147483646 h 2392"/>
                  <a:gd name="T36" fmla="*/ 2147483646 w 3931"/>
                  <a:gd name="T37" fmla="*/ 2147483646 h 2392"/>
                  <a:gd name="T38" fmla="*/ 2147483646 w 3931"/>
                  <a:gd name="T39" fmla="*/ 2147483646 h 2392"/>
                  <a:gd name="T40" fmla="*/ 2147483646 w 3931"/>
                  <a:gd name="T41" fmla="*/ 2147483646 h 2392"/>
                  <a:gd name="T42" fmla="*/ 2147483646 w 3931"/>
                  <a:gd name="T43" fmla="*/ 2147483646 h 2392"/>
                  <a:gd name="T44" fmla="*/ 2147483646 w 3931"/>
                  <a:gd name="T45" fmla="*/ 2147483646 h 2392"/>
                  <a:gd name="T46" fmla="*/ 2147483646 w 3931"/>
                  <a:gd name="T47" fmla="*/ 2147483646 h 2392"/>
                  <a:gd name="T48" fmla="*/ 2147483646 w 3931"/>
                  <a:gd name="T49" fmla="*/ 2147483646 h 2392"/>
                  <a:gd name="T50" fmla="*/ 2147483646 w 3931"/>
                  <a:gd name="T51" fmla="*/ 2147483646 h 2392"/>
                  <a:gd name="T52" fmla="*/ 2147483646 w 3931"/>
                  <a:gd name="T53" fmla="*/ 2147483646 h 2392"/>
                  <a:gd name="T54" fmla="*/ 2147483646 w 3931"/>
                  <a:gd name="T55" fmla="*/ 2147483646 h 2392"/>
                  <a:gd name="T56" fmla="*/ 2147483646 w 3931"/>
                  <a:gd name="T57" fmla="*/ 2147483646 h 239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3931" h="2392">
                    <a:moveTo>
                      <a:pt x="3046" y="1287"/>
                    </a:moveTo>
                    <a:cubicBezTo>
                      <a:pt x="3046" y="1287"/>
                      <a:pt x="2618" y="850"/>
                      <a:pt x="2027" y="850"/>
                    </a:cubicBezTo>
                    <a:cubicBezTo>
                      <a:pt x="1450" y="850"/>
                      <a:pt x="880" y="1287"/>
                      <a:pt x="880" y="1287"/>
                    </a:cubicBezTo>
                    <a:cubicBezTo>
                      <a:pt x="560" y="1154"/>
                      <a:pt x="560" y="1154"/>
                      <a:pt x="560" y="1154"/>
                    </a:cubicBezTo>
                    <a:cubicBezTo>
                      <a:pt x="560" y="1546"/>
                      <a:pt x="560" y="1546"/>
                      <a:pt x="560" y="1546"/>
                    </a:cubicBezTo>
                    <a:cubicBezTo>
                      <a:pt x="610" y="1563"/>
                      <a:pt x="647" y="1610"/>
                      <a:pt x="647" y="1666"/>
                    </a:cubicBezTo>
                    <a:cubicBezTo>
                      <a:pt x="647" y="1723"/>
                      <a:pt x="609" y="1769"/>
                      <a:pt x="558" y="1786"/>
                    </a:cubicBezTo>
                    <a:cubicBezTo>
                      <a:pt x="653" y="2208"/>
                      <a:pt x="653" y="2208"/>
                      <a:pt x="653" y="2208"/>
                    </a:cubicBezTo>
                    <a:cubicBezTo>
                      <a:pt x="373" y="2208"/>
                      <a:pt x="373" y="2208"/>
                      <a:pt x="373" y="2208"/>
                    </a:cubicBezTo>
                    <a:cubicBezTo>
                      <a:pt x="469" y="1784"/>
                      <a:pt x="469" y="1784"/>
                      <a:pt x="469" y="1784"/>
                    </a:cubicBezTo>
                    <a:cubicBezTo>
                      <a:pt x="423" y="1764"/>
                      <a:pt x="391" y="1719"/>
                      <a:pt x="391" y="1666"/>
                    </a:cubicBezTo>
                    <a:cubicBezTo>
                      <a:pt x="391" y="1614"/>
                      <a:pt x="422" y="1570"/>
                      <a:pt x="466" y="1549"/>
                    </a:cubicBezTo>
                    <a:cubicBezTo>
                      <a:pt x="466" y="1115"/>
                      <a:pt x="466" y="1115"/>
                      <a:pt x="466" y="1115"/>
                    </a:cubicBezTo>
                    <a:cubicBezTo>
                      <a:pt x="0" y="920"/>
                      <a:pt x="0" y="920"/>
                      <a:pt x="0" y="920"/>
                    </a:cubicBezTo>
                    <a:cubicBezTo>
                      <a:pt x="2050" y="0"/>
                      <a:pt x="2050" y="0"/>
                      <a:pt x="2050" y="0"/>
                    </a:cubicBezTo>
                    <a:cubicBezTo>
                      <a:pt x="3931" y="932"/>
                      <a:pt x="3931" y="932"/>
                      <a:pt x="3931" y="932"/>
                    </a:cubicBezTo>
                    <a:lnTo>
                      <a:pt x="3046" y="1287"/>
                    </a:lnTo>
                    <a:close/>
                    <a:moveTo>
                      <a:pt x="2004" y="1072"/>
                    </a:moveTo>
                    <a:cubicBezTo>
                      <a:pt x="2598" y="1072"/>
                      <a:pt x="2929" y="1386"/>
                      <a:pt x="2929" y="1386"/>
                    </a:cubicBezTo>
                    <a:cubicBezTo>
                      <a:pt x="2929" y="2147"/>
                      <a:pt x="2929" y="2147"/>
                      <a:pt x="2929" y="2147"/>
                    </a:cubicBezTo>
                    <a:cubicBezTo>
                      <a:pt x="2929" y="2147"/>
                      <a:pt x="2586" y="2392"/>
                      <a:pt x="1957" y="2392"/>
                    </a:cubicBezTo>
                    <a:cubicBezTo>
                      <a:pt x="1328" y="2392"/>
                      <a:pt x="1099" y="2147"/>
                      <a:pt x="1099" y="2147"/>
                    </a:cubicBezTo>
                    <a:cubicBezTo>
                      <a:pt x="1099" y="1386"/>
                      <a:pt x="1099" y="1386"/>
                      <a:pt x="1099" y="1386"/>
                    </a:cubicBezTo>
                    <a:cubicBezTo>
                      <a:pt x="1099" y="1386"/>
                      <a:pt x="1410" y="1072"/>
                      <a:pt x="2004" y="1072"/>
                    </a:cubicBezTo>
                    <a:close/>
                    <a:moveTo>
                      <a:pt x="1992" y="2252"/>
                    </a:moveTo>
                    <a:cubicBezTo>
                      <a:pt x="2404" y="2252"/>
                      <a:pt x="2738" y="2168"/>
                      <a:pt x="2738" y="2066"/>
                    </a:cubicBezTo>
                    <a:cubicBezTo>
                      <a:pt x="2738" y="1963"/>
                      <a:pt x="2404" y="1879"/>
                      <a:pt x="1992" y="1879"/>
                    </a:cubicBezTo>
                    <a:cubicBezTo>
                      <a:pt x="1581" y="1879"/>
                      <a:pt x="1247" y="1963"/>
                      <a:pt x="1247" y="2066"/>
                    </a:cubicBezTo>
                    <a:cubicBezTo>
                      <a:pt x="1247" y="2168"/>
                      <a:pt x="1581" y="2252"/>
                      <a:pt x="1992" y="2252"/>
                    </a:cubicBez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29717" name="文本框 41"/>
            <p:cNvSpPr txBox="1">
              <a:spLocks noChangeArrowheads="1"/>
            </p:cNvSpPr>
            <p:nvPr/>
          </p:nvSpPr>
          <p:spPr bwMode="auto">
            <a:xfrm>
              <a:off x="5353035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4B649F"/>
                  </a:solidFill>
                </a:rPr>
                <a:t>第三部分</a:t>
              </a:r>
              <a:endParaRPr lang="zh-CN" altLang="en-US" sz="2400" b="1">
                <a:solidFill>
                  <a:srgbClr val="4B649F"/>
                </a:solidFill>
              </a:endParaRPr>
            </a:p>
          </p:txBody>
        </p:sp>
      </p:grpSp>
      <p:sp>
        <p:nvSpPr>
          <p:cNvPr id="29707" name="文本框 44"/>
          <p:cNvSpPr txBox="1">
            <a:spLocks noChangeArrowheads="1"/>
          </p:cNvSpPr>
          <p:nvPr/>
        </p:nvSpPr>
        <p:spPr bwMode="auto">
          <a:xfrm>
            <a:off x="1226503" y="4169728"/>
            <a:ext cx="207645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404040"/>
                </a:solidFill>
              </a:rPr>
              <a:t>Background</a:t>
            </a:r>
            <a:endParaRPr lang="en-US" altLang="zh-CN" sz="2400" b="1">
              <a:solidFill>
                <a:srgbClr val="404040"/>
              </a:solidFill>
            </a:endParaRPr>
          </a:p>
        </p:txBody>
      </p:sp>
      <p:sp>
        <p:nvSpPr>
          <p:cNvPr id="29708" name="文本框 45"/>
          <p:cNvSpPr txBox="1">
            <a:spLocks noChangeArrowheads="1"/>
          </p:cNvSpPr>
          <p:nvPr/>
        </p:nvSpPr>
        <p:spPr bwMode="auto">
          <a:xfrm>
            <a:off x="5167948" y="4169728"/>
            <a:ext cx="2157412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404040"/>
                </a:solidFill>
              </a:rPr>
              <a:t>Approach</a:t>
            </a:r>
            <a:endParaRPr lang="en-US" altLang="zh-CN" sz="2400" b="1">
              <a:solidFill>
                <a:srgbClr val="404040"/>
              </a:solidFill>
            </a:endParaRPr>
          </a:p>
        </p:txBody>
      </p:sp>
      <p:sp>
        <p:nvSpPr>
          <p:cNvPr id="29709" name="文本框 46"/>
          <p:cNvSpPr txBox="1">
            <a:spLocks noChangeArrowheads="1"/>
          </p:cNvSpPr>
          <p:nvPr/>
        </p:nvSpPr>
        <p:spPr bwMode="auto">
          <a:xfrm>
            <a:off x="8782050" y="4170045"/>
            <a:ext cx="28956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404040"/>
                </a:solidFill>
              </a:rPr>
              <a:t>Experimentation</a:t>
            </a:r>
            <a:endParaRPr lang="en-US" altLang="zh-CN" sz="2000" b="1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1747" name="文本框 2"/>
          <p:cNvSpPr txBox="1">
            <a:spLocks noChangeArrowheads="1"/>
          </p:cNvSpPr>
          <p:nvPr/>
        </p:nvSpPr>
        <p:spPr bwMode="auto">
          <a:xfrm>
            <a:off x="5948251" y="2829560"/>
            <a:ext cx="57086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rgbClr val="4B649F"/>
                </a:solidFill>
              </a:rPr>
              <a:t>Background</a:t>
            </a:r>
            <a:endParaRPr lang="en-US" altLang="zh-CN" sz="4800" b="1">
              <a:solidFill>
                <a:srgbClr val="4B649F"/>
              </a:solidFill>
            </a:endParaRPr>
          </a:p>
        </p:txBody>
      </p:sp>
      <p:grpSp>
        <p:nvGrpSpPr>
          <p:cNvPr id="31749" name="组合 5"/>
          <p:cNvGrpSpPr/>
          <p:nvPr/>
        </p:nvGrpSpPr>
        <p:grpSpPr bwMode="auto">
          <a:xfrm>
            <a:off x="1519238" y="2232025"/>
            <a:ext cx="2581275" cy="2582863"/>
            <a:chOff x="1131485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1241206" y="2343696"/>
              <a:ext cx="1387820" cy="13879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1754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pic>
        <p:nvPicPr>
          <p:cNvPr id="31750" name="图片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图片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333500" y="1882775"/>
            <a:ext cx="9486900" cy="416242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7651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文本框 2"/>
          <p:cNvSpPr txBox="1">
            <a:spLocks noChangeArrowheads="1"/>
          </p:cNvSpPr>
          <p:nvPr/>
        </p:nvSpPr>
        <p:spPr bwMode="auto">
          <a:xfrm>
            <a:off x="8744463" y="603202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rgbClr val="4B649F"/>
                </a:solidFill>
              </a:rPr>
              <a:t>产生背景</a:t>
            </a:r>
            <a:endParaRPr lang="zh-CN" altLang="en-US" sz="4400" b="1">
              <a:solidFill>
                <a:srgbClr val="4B649F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24000" y="2068513"/>
            <a:ext cx="9486900" cy="41624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7" name="矩形 6"/>
          <p:cNvSpPr/>
          <p:nvPr/>
        </p:nvSpPr>
        <p:spPr>
          <a:xfrm>
            <a:off x="10726738" y="5940425"/>
            <a:ext cx="474662" cy="474663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8" name="矩形 7"/>
          <p:cNvSpPr/>
          <p:nvPr/>
        </p:nvSpPr>
        <p:spPr>
          <a:xfrm>
            <a:off x="10456863" y="5711825"/>
            <a:ext cx="476250" cy="474663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9" name="矩形 8"/>
          <p:cNvSpPr/>
          <p:nvPr/>
        </p:nvSpPr>
        <p:spPr>
          <a:xfrm>
            <a:off x="1220788" y="18748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矩形 9"/>
          <p:cNvSpPr/>
          <p:nvPr/>
        </p:nvSpPr>
        <p:spPr>
          <a:xfrm>
            <a:off x="1373188" y="2027238"/>
            <a:ext cx="476250" cy="476250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7659" name="文本框 10"/>
          <p:cNvSpPr txBox="1">
            <a:spLocks noChangeArrowheads="1"/>
          </p:cNvSpPr>
          <p:nvPr/>
        </p:nvSpPr>
        <p:spPr bwMode="auto">
          <a:xfrm>
            <a:off x="1986598" y="2810193"/>
            <a:ext cx="878205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04040"/>
                </a:solidFill>
              </a:rPr>
              <a:t>事件和中断大大降低了AWS、Azure和GCP等大规模云计算系统的可用性</a:t>
            </a:r>
            <a:r>
              <a:rPr lang="en-US" altLang="zh-CN" sz="1600">
                <a:solidFill>
                  <a:srgbClr val="404040"/>
                </a:solidFill>
              </a:rPr>
              <a:t>,在目前的事件响应实践中，每个团队只有整个系统的部分视图，这</a:t>
            </a:r>
            <a:r>
              <a:rPr lang="zh-CN" altLang="en-US" sz="1600">
                <a:solidFill>
                  <a:srgbClr val="404040"/>
                </a:solidFill>
              </a:rPr>
              <a:t>就像</a:t>
            </a:r>
            <a:r>
              <a:rPr lang="en-US" altLang="zh-CN" sz="1600">
                <a:solidFill>
                  <a:srgbClr val="404040"/>
                </a:solidFill>
              </a:rPr>
              <a:t>检测在“</a:t>
            </a:r>
            <a:r>
              <a:rPr lang="zh-CN" altLang="en-US" sz="1600">
                <a:solidFill>
                  <a:srgbClr val="404040"/>
                </a:solidFill>
              </a:rPr>
              <a:t>战争迷雾</a:t>
            </a:r>
            <a:r>
              <a:rPr lang="en-US" altLang="zh-CN" sz="1600">
                <a:solidFill>
                  <a:srgbClr val="404040"/>
                </a:solidFill>
              </a:rPr>
              <a:t>”中战斗</a:t>
            </a:r>
            <a:r>
              <a:rPr lang="zh-CN" altLang="en-US" sz="1600">
                <a:solidFill>
                  <a:srgbClr val="404040"/>
                </a:solidFill>
              </a:rPr>
              <a:t>一样</a:t>
            </a:r>
            <a:r>
              <a:rPr lang="en-US" altLang="zh-CN" sz="1600">
                <a:solidFill>
                  <a:srgbClr val="404040"/>
                </a:solidFill>
              </a:rPr>
              <a:t>。延长了</a:t>
            </a:r>
            <a:r>
              <a:rPr lang="zh-CN" altLang="en-US" sz="1600">
                <a:solidFill>
                  <a:srgbClr val="404040"/>
                </a:solidFill>
              </a:rPr>
              <a:t>诊断</a:t>
            </a:r>
            <a:r>
              <a:rPr lang="en-US" altLang="zh-CN" sz="1600">
                <a:solidFill>
                  <a:srgbClr val="404040"/>
                </a:solidFill>
              </a:rPr>
              <a:t>时间,</a:t>
            </a:r>
            <a:r>
              <a:rPr lang="zh-CN" altLang="en-US" sz="1600">
                <a:solidFill>
                  <a:srgbClr val="404040"/>
                </a:solidFill>
              </a:rPr>
              <a:t>造成了</a:t>
            </a:r>
            <a:r>
              <a:rPr lang="en-US" altLang="zh-CN" sz="1600">
                <a:solidFill>
                  <a:srgbClr val="404040"/>
                </a:solidFill>
              </a:rPr>
              <a:t>更多的损失。</a:t>
            </a:r>
            <a:r>
              <a:rPr lang="zh-CN" altLang="en-US" sz="1600">
                <a:solidFill>
                  <a:srgbClr val="404040"/>
                </a:solidFill>
              </a:rPr>
              <a:t>本论文</a:t>
            </a:r>
            <a:r>
              <a:rPr lang="en-US" altLang="zh-CN" sz="1600">
                <a:solidFill>
                  <a:srgbClr val="404040"/>
                </a:solidFill>
              </a:rPr>
              <a:t>提出了一个自动事件检测系统，Warden</a:t>
            </a:r>
            <a:r>
              <a:rPr lang="zh-CN" altLang="en-US" sz="1600">
                <a:solidFill>
                  <a:srgbClr val="404040"/>
                </a:solidFill>
              </a:rPr>
              <a:t>。作为事件管理(IcM)平台的一部分。</a:t>
            </a:r>
            <a:r>
              <a:rPr lang="en-US" altLang="zh-CN" sz="1600">
                <a:solidFill>
                  <a:srgbClr val="404040"/>
                </a:solidFill>
              </a:rPr>
              <a:t>Warden</a:t>
            </a:r>
            <a:r>
              <a:rPr lang="zh-CN" altLang="en-US" sz="1600">
                <a:solidFill>
                  <a:srgbClr val="404040"/>
                </a:solidFill>
              </a:rPr>
              <a:t>从不同的服务中收集</a:t>
            </a:r>
            <a:r>
              <a:rPr lang="en-US" altLang="zh-CN" sz="1600">
                <a:solidFill>
                  <a:srgbClr val="404040"/>
                </a:solidFill>
              </a:rPr>
              <a:t>Alert</a:t>
            </a:r>
            <a:r>
              <a:rPr lang="zh-CN" altLang="en-US" sz="1600">
                <a:solidFill>
                  <a:srgbClr val="404040"/>
                </a:solidFill>
              </a:rPr>
              <a:t>，并从</a:t>
            </a:r>
            <a:r>
              <a:rPr lang="zh-CN" altLang="en-US" sz="1600">
                <a:solidFill>
                  <a:srgbClr val="404040"/>
                </a:solidFill>
              </a:rPr>
              <a:t>全局的角度检测事件的发生。对于每一个检测到的潜在事件，管理员都会通知相关工程师，以便他们能够正确地确定任务的优先级，并启动跨团队协作。</a:t>
            </a:r>
            <a:endParaRPr lang="zh-CN" altLang="en-US" sz="16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660561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举例</a:t>
            </a:r>
            <a:endParaRPr lang="zh-CN" altLang="en-US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4038" name="组合 5"/>
          <p:cNvGrpSpPr/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067" name="KSO_Shape"/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cxnSp>
        <p:nvCxnSpPr>
          <p:cNvPr id="51" name="Straight Connector 69"/>
          <p:cNvCxnSpPr/>
          <p:nvPr/>
        </p:nvCxnSpPr>
        <p:spPr>
          <a:xfrm flipV="1">
            <a:off x="678815" y="4585335"/>
            <a:ext cx="4977765" cy="107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717665" y="1288415"/>
            <a:ext cx="504888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---</a:t>
            </a:r>
            <a:r>
              <a:rPr lang="zh-CN" altLang="en-US"/>
              <a:t>存储出现的</a:t>
            </a:r>
            <a:r>
              <a:rPr lang="en-US" altLang="zh-CN"/>
              <a:t>bug</a:t>
            </a:r>
            <a:r>
              <a:rPr lang="zh-CN" altLang="en-US"/>
              <a:t>影响了几个SQL数据库进一步传播到基于受损数据库的Web应用程序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---</a:t>
            </a:r>
            <a:r>
              <a:rPr lang="zh-CN" altLang="en-US"/>
              <a:t>该故障分别在3：54分、4点和4：25分触发了存储、SQL、Web的级联Alert。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---</a:t>
            </a:r>
            <a:r>
              <a:rPr lang="zh-CN" altLang="en-US"/>
              <a:t>经过讨论（近50分钟），工程师们意识到这是一个跨服务的问题，并</a:t>
            </a:r>
            <a:r>
              <a:rPr lang="zh-CN" altLang="en-US"/>
              <a:t>发布了一起事件。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---</a:t>
            </a:r>
            <a:r>
              <a:rPr lang="zh-CN" altLang="en-US"/>
              <a:t>随后，一名经验丰富的指挥官负责协调解决。在早上5点27分，事件得到了</a:t>
            </a:r>
            <a:r>
              <a:rPr lang="zh-CN" altLang="en-US"/>
              <a:t>解决，所有的服务都恢复了正常。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1706245"/>
            <a:ext cx="6071235" cy="18872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9905" y="4860290"/>
            <a:ext cx="50673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---</a:t>
            </a:r>
            <a:r>
              <a:rPr lang="zh-CN" altLang="en-US"/>
              <a:t>处理存储Alert的工程师只能看到受影响的存储帐户，但了解谁受到了影响需要时间。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---</a:t>
            </a:r>
            <a:r>
              <a:rPr lang="zh-CN" altLang="en-US"/>
              <a:t>SQL和Web应用程序的工程师，也花了相当长的时间了解</a:t>
            </a:r>
            <a:r>
              <a:rPr lang="zh-CN" altLang="en-US"/>
              <a:t>到受到了底层服务的影响。</a:t>
            </a:r>
            <a:endParaRPr lang="zh-CN" altLang="en-US"/>
          </a:p>
        </p:txBody>
      </p:sp>
      <p:cxnSp>
        <p:nvCxnSpPr>
          <p:cNvPr id="11" name="Straight Connector 69"/>
          <p:cNvCxnSpPr/>
          <p:nvPr/>
        </p:nvCxnSpPr>
        <p:spPr>
          <a:xfrm flipH="1">
            <a:off x="6517640" y="822960"/>
            <a:ext cx="2540" cy="37731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4038" name="组合 5"/>
          <p:cNvGrpSpPr/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067" name="KSO_Shape"/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cxnSp>
        <p:nvCxnSpPr>
          <p:cNvPr id="35" name="Straight Connector 69"/>
          <p:cNvCxnSpPr/>
          <p:nvPr/>
        </p:nvCxnSpPr>
        <p:spPr>
          <a:xfrm>
            <a:off x="5817265" y="1511300"/>
            <a:ext cx="0" cy="3835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868363" y="23495"/>
            <a:ext cx="660561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4B649F"/>
                </a:solidFill>
              </a:rPr>
              <a:t>Alert</a:t>
            </a:r>
            <a:r>
              <a:rPr lang="zh-CN" altLang="en-US" b="1">
                <a:solidFill>
                  <a:srgbClr val="4B649F"/>
                </a:solidFill>
              </a:rPr>
              <a:t>、</a:t>
            </a:r>
            <a:r>
              <a:rPr lang="en-US" altLang="zh-CN" b="1">
                <a:solidFill>
                  <a:srgbClr val="4B649F"/>
                </a:solidFill>
              </a:rPr>
              <a:t>Incident</a:t>
            </a:r>
            <a:endParaRPr lang="en-US" altLang="zh-CN" b="1">
              <a:solidFill>
                <a:srgbClr val="4B649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" y="1612265"/>
            <a:ext cx="4741545" cy="3558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41720" y="1006475"/>
            <a:ext cx="488950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---Alert</a:t>
            </a:r>
            <a:r>
              <a:rPr lang="zh-CN" altLang="en-US"/>
              <a:t>表示需要注意的系统事件，如API超时、操作警告、意外的VM重新启动或网络抖动。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---</a:t>
            </a:r>
            <a:r>
              <a:rPr lang="zh-CN" altLang="en-US"/>
              <a:t>每个</a:t>
            </a:r>
            <a:r>
              <a:rPr lang="en-US" altLang="zh-CN">
                <a:sym typeface="+mn-ea"/>
              </a:rPr>
              <a:t>Alert</a:t>
            </a:r>
            <a:r>
              <a:rPr lang="zh-CN" altLang="en-US"/>
              <a:t>都有一个有影响的开始时间。当问题得到解决后，将填补其缓解时间。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---</a:t>
            </a:r>
            <a:r>
              <a:rPr lang="en-US" altLang="zh-CN">
                <a:sym typeface="+mn-ea"/>
              </a:rPr>
              <a:t>Alert</a:t>
            </a:r>
            <a:r>
              <a:rPr lang="zh-CN" altLang="en-US"/>
              <a:t>有不同的严重程度级别--低、中和高。Alert由Monitor报告，Monitor持续运行程序，持续跟踪服务组件某些方面的运行状况状态。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---</a:t>
            </a:r>
            <a:r>
              <a:rPr lang="en-US" altLang="zh-CN">
                <a:sym typeface="+mn-ea"/>
              </a:rPr>
              <a:t>Alert</a:t>
            </a:r>
            <a:r>
              <a:rPr lang="zh-CN" altLang="en-US">
                <a:sym typeface="+mn-ea"/>
              </a:rPr>
              <a:t>由</a:t>
            </a:r>
            <a:r>
              <a:rPr lang="en-US" altLang="zh-CN">
                <a:sym typeface="+mn-ea"/>
              </a:rPr>
              <a:t>monitor</a:t>
            </a:r>
            <a:r>
              <a:rPr lang="zh-CN" altLang="en-US">
                <a:sym typeface="+mn-ea"/>
              </a:rPr>
              <a:t>产生，每个</a:t>
            </a:r>
            <a:r>
              <a:rPr lang="en-US" altLang="zh-CN">
                <a:sym typeface="+mn-ea"/>
              </a:rPr>
              <a:t>Alert</a:t>
            </a:r>
            <a:r>
              <a:rPr lang="zh-CN" altLang="en-US">
                <a:sym typeface="+mn-ea"/>
              </a:rPr>
              <a:t>都携带其Monitor标识。大多数</a:t>
            </a:r>
            <a:r>
              <a:rPr lang="en-US" altLang="zh-CN">
                <a:sym typeface="+mn-ea"/>
              </a:rPr>
              <a:t>Alert</a:t>
            </a:r>
            <a:r>
              <a:rPr lang="zh-CN" altLang="en-US">
                <a:sym typeface="+mn-ea"/>
              </a:rPr>
              <a:t>都有其区域信息，有些</a:t>
            </a:r>
            <a:r>
              <a:rPr lang="en-US" altLang="zh-CN">
                <a:sym typeface="+mn-ea"/>
              </a:rPr>
              <a:t>Alert</a:t>
            </a:r>
            <a:r>
              <a:rPr lang="zh-CN" altLang="en-US">
                <a:sym typeface="+mn-ea"/>
              </a:rPr>
              <a:t>具有更细粒度的位置信息，如数据中心或集群。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---</a:t>
            </a:r>
            <a:r>
              <a:rPr lang="en-US" altLang="zh-CN">
                <a:sym typeface="+mn-ea"/>
              </a:rPr>
              <a:t>Incident</a:t>
            </a:r>
            <a:r>
              <a:rPr lang="zh-CN" altLang="en-US">
                <a:sym typeface="+mn-ea"/>
              </a:rPr>
              <a:t>是在严重情况下宣布的。通常需要很长时间来解决或需要跨团队合作的问题也被宣布为事件。一个事件通常由相关Alert升级而来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4038" name="组合 5"/>
          <p:cNvGrpSpPr/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067" name="KSO_Shape"/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cxnSp>
        <p:nvCxnSpPr>
          <p:cNvPr id="35" name="Straight Connector 69"/>
          <p:cNvCxnSpPr/>
          <p:nvPr/>
        </p:nvCxnSpPr>
        <p:spPr>
          <a:xfrm>
            <a:off x="7233142" y="1558027"/>
            <a:ext cx="0" cy="3835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95" y="2005965"/>
            <a:ext cx="4845685" cy="2940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45375" y="1075690"/>
            <a:ext cx="448627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---</a:t>
            </a:r>
            <a:r>
              <a:rPr lang="zh-CN" altLang="en-US"/>
              <a:t>快速的事件检测是确保及时的事件管理的关键。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---</a:t>
            </a:r>
            <a:r>
              <a:rPr lang="zh-CN" altLang="en-US"/>
              <a:t>在</a:t>
            </a:r>
            <a:r>
              <a:rPr lang="zh-CN" altLang="en-US"/>
              <a:t>本研究中，宣布事件的时间大约占整个缓解时间的三分之一。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---</a:t>
            </a:r>
            <a:r>
              <a:rPr lang="zh-CN" altLang="en-US"/>
              <a:t>图中显示了</a:t>
            </a:r>
            <a:r>
              <a:rPr lang="en-US" altLang="zh-CN"/>
              <a:t>5</a:t>
            </a:r>
            <a:r>
              <a:rPr lang="zh-CN" altLang="en-US"/>
              <a:t>种</a:t>
            </a:r>
            <a:r>
              <a:rPr lang="zh-CN" altLang="en-US"/>
              <a:t>常见服务声明突发事件的时间的直方图。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---</a:t>
            </a:r>
            <a:r>
              <a:rPr lang="zh-CN" altLang="en-US"/>
              <a:t>我们将图中声明事件的时间归一化。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---</a:t>
            </a:r>
            <a:r>
              <a:rPr lang="zh-CN" altLang="en-US"/>
              <a:t>大约三分之一的事故是在几分钟内宣布的。这些事件大多是单一服务</a:t>
            </a:r>
            <a:r>
              <a:rPr lang="zh-CN" altLang="en-US"/>
              <a:t>导致的，可以直接检测到。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--</a:t>
            </a:r>
            <a:r>
              <a:rPr lang="zh-CN" altLang="en-US"/>
              <a:t>近一半（47.6%）的事故需要超过30个</a:t>
            </a:r>
            <a:r>
              <a:rPr lang="en-US" altLang="zh-CN"/>
              <a:t>NTU</a:t>
            </a:r>
            <a:r>
              <a:rPr lang="zh-CN" altLang="en-US"/>
              <a:t>（标准化时间单位）来</a:t>
            </a:r>
            <a:r>
              <a:rPr lang="zh-CN" altLang="en-US"/>
              <a:t>发布。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---</a:t>
            </a:r>
            <a:r>
              <a:rPr lang="zh-CN" altLang="en-US"/>
              <a:t>最长的甚至需要数小时。</a:t>
            </a:r>
            <a:endParaRPr lang="zh-CN" altLang="en-US"/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868363" y="23495"/>
            <a:ext cx="660561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4B649F"/>
                </a:solidFill>
              </a:rPr>
              <a:t>Time to </a:t>
            </a:r>
            <a:r>
              <a:rPr lang="en-US" altLang="zh-CN" b="1">
                <a:solidFill>
                  <a:srgbClr val="4B649F"/>
                </a:solidFill>
              </a:rPr>
              <a:t>Declare Incident </a:t>
            </a:r>
            <a:endParaRPr lang="en-US" altLang="zh-CN" b="1">
              <a:solidFill>
                <a:srgbClr val="4B649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1747" name="文本框 2"/>
          <p:cNvSpPr txBox="1">
            <a:spLocks noChangeArrowheads="1"/>
          </p:cNvSpPr>
          <p:nvPr/>
        </p:nvSpPr>
        <p:spPr bwMode="auto">
          <a:xfrm>
            <a:off x="5948251" y="2829560"/>
            <a:ext cx="57086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rgbClr val="4B649F"/>
                </a:solidFill>
              </a:rPr>
              <a:t>Approach</a:t>
            </a:r>
            <a:endParaRPr lang="en-US" altLang="zh-CN" sz="4800" b="1">
              <a:solidFill>
                <a:srgbClr val="4B649F"/>
              </a:solidFill>
            </a:endParaRPr>
          </a:p>
        </p:txBody>
      </p:sp>
      <p:grpSp>
        <p:nvGrpSpPr>
          <p:cNvPr id="31749" name="组合 5"/>
          <p:cNvGrpSpPr/>
          <p:nvPr/>
        </p:nvGrpSpPr>
        <p:grpSpPr bwMode="auto">
          <a:xfrm>
            <a:off x="1519238" y="2232025"/>
            <a:ext cx="2581275" cy="2582863"/>
            <a:chOff x="1131485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1241206" y="2343696"/>
              <a:ext cx="1387820" cy="13879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1754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pic>
        <p:nvPicPr>
          <p:cNvPr id="31750" name="图片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图片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660561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4B649F"/>
                </a:solidFill>
              </a:rPr>
              <a:t>Problem For</a:t>
            </a:r>
            <a:r>
              <a:rPr lang="en-US" altLang="zh-CN" b="1">
                <a:solidFill>
                  <a:srgbClr val="4B649F"/>
                </a:solidFill>
              </a:rPr>
              <a:t>mulation</a:t>
            </a:r>
            <a:endParaRPr lang="en-US" altLang="zh-CN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4038" name="组合 5"/>
          <p:cNvGrpSpPr/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067" name="KSO_Shape"/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cxnSp>
        <p:nvCxnSpPr>
          <p:cNvPr id="35" name="Straight Connector 69"/>
          <p:cNvCxnSpPr/>
          <p:nvPr/>
        </p:nvCxnSpPr>
        <p:spPr>
          <a:xfrm>
            <a:off x="4463272" y="1653912"/>
            <a:ext cx="0" cy="3835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562100"/>
            <a:ext cx="364490" cy="2635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23290" y="1509395"/>
            <a:ext cx="208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:time windo</a:t>
            </a:r>
            <a:r>
              <a:rPr lang="en-US" altLang="zh-CN"/>
              <a:t>w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" y="2268855"/>
            <a:ext cx="302260" cy="2844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80745" y="22688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:</a:t>
            </a:r>
            <a:r>
              <a:rPr lang="zh-CN" altLang="en-US"/>
              <a:t>set of alert signals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90" y="2970530"/>
            <a:ext cx="287655" cy="27876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23290" y="2970530"/>
            <a:ext cx="34086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:</a:t>
            </a:r>
            <a:r>
              <a:rPr lang="zh-CN" altLang="en-US"/>
              <a:t>series of alerts</a:t>
            </a:r>
            <a:r>
              <a:rPr lang="en-US" altLang="zh-CN"/>
              <a:t>,called an alert signal</a:t>
            </a:r>
            <a:endParaRPr lang="en-US" altLang="zh-CN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20" y="3996690"/>
            <a:ext cx="280035" cy="3143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23290" y="4061460"/>
            <a:ext cx="34880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:</a:t>
            </a:r>
            <a:r>
              <a:rPr lang="zh-CN" altLang="en-US"/>
              <a:t>a subset of alert signals</a:t>
            </a:r>
            <a:endParaRPr lang="zh-CN" altLang="en-US"/>
          </a:p>
          <a:p>
            <a:r>
              <a:rPr lang="zh-CN" altLang="en-US"/>
              <a:t>incident-indicating alert signals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9175" y="4126230"/>
            <a:ext cx="575945" cy="23876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075" y="5058410"/>
            <a:ext cx="2403475" cy="3460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826000" y="1654175"/>
            <a:ext cx="63500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我们将事件检测问题分为两个步骤。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第一步使用筛选</a:t>
            </a:r>
            <a:r>
              <a:rPr lang="zh-CN" altLang="en-US"/>
              <a:t>过的</a:t>
            </a:r>
            <a:r>
              <a:rPr lang="en-US" altLang="zh-CN"/>
              <a:t>Alert signal</a:t>
            </a:r>
            <a:r>
              <a:rPr lang="zh-CN" altLang="en-US"/>
              <a:t>进行事件检测。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第二步了解哪些</a:t>
            </a:r>
            <a:r>
              <a:rPr lang="en-US" altLang="zh-CN"/>
              <a:t>Alert signal</a:t>
            </a:r>
            <a:r>
              <a:rPr lang="zh-CN" altLang="en-US"/>
              <a:t>可能是由检测到的事件引起的，即，识别出</a:t>
            </a:r>
            <a:r>
              <a:rPr lang="zh-CN" altLang="en-US">
                <a:sym typeface="+mn-ea"/>
              </a:rPr>
              <a:t>incident-indicating alert signals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3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4E67C8"/>
      </a:accent6>
      <a:hlink>
        <a:srgbClr val="56C7AA"/>
      </a:hlink>
      <a:folHlink>
        <a:srgbClr val="59A8D1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自定义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25B7C0"/>
      </a:accent1>
      <a:accent2>
        <a:srgbClr val="F6A500"/>
      </a:accent2>
      <a:accent3>
        <a:srgbClr val="585858"/>
      </a:accent3>
      <a:accent4>
        <a:srgbClr val="FD7104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29000">
              <a:srgbClr val="FFFFFF"/>
            </a:gs>
            <a:gs pos="98000">
              <a:srgbClr val="FFFFFF">
                <a:lumMod val="75000"/>
              </a:srgbClr>
            </a:gs>
          </a:gsLst>
          <a:lin ang="2700000" scaled="1"/>
          <a:tileRect/>
        </a:gradFill>
        <a:ln w="25400" cap="flat" cmpd="sng" algn="ctr">
          <a:noFill/>
          <a:prstDash val="solid"/>
        </a:ln>
        <a:effectLst>
          <a:softEdge rad="0"/>
        </a:effectLst>
      </a:spPr>
      <a:bodyPr anchor="ctr"/>
      <a:lstStyle>
        <a:defPPr marL="0" marR="0" indent="0" algn="ctr" defTabSz="91440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3396</Words>
  <Application>WPS 演示</Application>
  <PresentationFormat>宽屏</PresentationFormat>
  <Paragraphs>186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Office 主题</vt:lpstr>
      <vt:lpstr>1_自定义设计方案</vt:lpstr>
      <vt:lpstr>1_Office 主题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 </cp:lastModifiedBy>
  <cp:revision>53</cp:revision>
  <dcterms:created xsi:type="dcterms:W3CDTF">2016-01-15T03:19:00Z</dcterms:created>
  <dcterms:modified xsi:type="dcterms:W3CDTF">2021-12-10T07:37:12Z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51FA4D3A5B6447329178154BADCF308A</vt:lpwstr>
  </property>
</Properties>
</file>