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332" r:id="rId6"/>
    <p:sldId id="345" r:id="rId7"/>
    <p:sldId id="261" r:id="rId8"/>
    <p:sldId id="338" r:id="rId9"/>
    <p:sldId id="346" r:id="rId10"/>
    <p:sldId id="348" r:id="rId11"/>
    <p:sldId id="347" r:id="rId12"/>
    <p:sldId id="349" r:id="rId13"/>
    <p:sldId id="335" r:id="rId14"/>
    <p:sldId id="266" r:id="rId15"/>
    <p:sldId id="333" r:id="rId16"/>
    <p:sldId id="340" r:id="rId17"/>
    <p:sldId id="343" r:id="rId18"/>
    <p:sldId id="341" r:id="rId19"/>
    <p:sldId id="344" r:id="rId20"/>
    <p:sldId id="342" r:id="rId21"/>
    <p:sldId id="27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276"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2021/12/23</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2021/12/23</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2021/12/23</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400359" y="2245709"/>
            <a:ext cx="9366667" cy="1200329"/>
            <a:chOff x="400359" y="2426462"/>
            <a:chExt cx="9366667" cy="1200329"/>
          </a:xfrm>
        </p:grpSpPr>
        <p:sp>
          <p:nvSpPr>
            <p:cNvPr id="1048587" name="文本框 7"/>
            <p:cNvSpPr txBox="1"/>
            <p:nvPr/>
          </p:nvSpPr>
          <p:spPr>
            <a:xfrm>
              <a:off x="400359" y="2426462"/>
              <a:ext cx="9366667" cy="1200329"/>
            </a:xfrm>
            <a:prstGeom prst="rect">
              <a:avLst/>
            </a:prstGeom>
            <a:noFill/>
          </p:spPr>
          <p:txBody>
            <a:bodyPr wrap="none" rtlCol="0">
              <a:spAutoFit/>
            </a:bodyPr>
            <a:lstStyle/>
            <a:p>
              <a:pPr algn="l"/>
              <a:r>
                <a:rPr lang="en-US" altLang="zh-CN" sz="3600" b="1" spc="300" dirty="0">
                  <a:solidFill>
                    <a:srgbClr val="31568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Persistent Memory File System with</a:t>
              </a:r>
            </a:p>
            <a:p>
              <a:r>
                <a:rPr lang="en-US" altLang="zh-CN" sz="3600" b="1" spc="300" dirty="0">
                  <a:solidFill>
                    <a:srgbClr val="31568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Kernel-</a:t>
              </a:r>
              <a:r>
                <a:rPr lang="en-US" altLang="zh-CN" sz="3600" b="1" spc="300" dirty="0" err="1">
                  <a:solidFill>
                    <a:srgbClr val="31568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Userspace</a:t>
              </a:r>
              <a:r>
                <a:rPr lang="en-US" altLang="zh-CN" sz="3600" b="1" spc="300" dirty="0">
                  <a:solidFill>
                    <a:srgbClr val="31568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Collaboration</a:t>
              </a:r>
              <a:endParaRPr lang="zh-CN" altLang="en-US" sz="3600" b="1" spc="300" dirty="0">
                <a:solidFill>
                  <a:srgbClr val="31568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145728" name="直接连接符 8"/>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555" y="4404360"/>
            <a:ext cx="4562475" cy="337185"/>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汇报人：刘一航</a:t>
            </a: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4" name="矩形 3">
            <a:extLst>
              <a:ext uri="{FF2B5EF4-FFF2-40B4-BE49-F238E27FC236}">
                <a16:creationId xmlns:a16="http://schemas.microsoft.com/office/drawing/2014/main" id="{FD0B7FD6-30FE-4F49-B75F-04E1422EFBD4}"/>
              </a:ext>
            </a:extLst>
          </p:cNvPr>
          <p:cNvSpPr/>
          <p:nvPr/>
        </p:nvSpPr>
        <p:spPr>
          <a:xfrm>
            <a:off x="854996" y="1615313"/>
            <a:ext cx="7173268" cy="33673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通过细粒度任务划分和</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之间的协作提供了高可伸缩性。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对于元数据的可伸缩性，</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整合了协作索引机制，将路径名遍历作业从</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卸载到用户空间。</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不会直接向</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发送元数据操作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如创建或解除链接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，而是在用户空间中查找所有相关的元数据项，然后在发送请求之前将这些信息封装在请求中。因此，</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可以直接对给定的地址执行元数据修改。</a:t>
            </a:r>
          </a:p>
        </p:txBody>
      </p:sp>
    </p:spTree>
    <p:extLst>
      <p:ext uri="{BB962C8B-B14F-4D97-AF65-F5344CB8AC3E}">
        <p14:creationId xmlns:p14="http://schemas.microsoft.com/office/powerpoint/2010/main" val="69644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4" name="矩形 3">
            <a:extLst>
              <a:ext uri="{FF2B5EF4-FFF2-40B4-BE49-F238E27FC236}">
                <a16:creationId xmlns:a16="http://schemas.microsoft.com/office/drawing/2014/main" id="{FD0B7FD6-30FE-4F49-B75F-04E1422EFBD4}"/>
              </a:ext>
            </a:extLst>
          </p:cNvPr>
          <p:cNvSpPr/>
          <p:nvPr/>
        </p:nvSpPr>
        <p:spPr>
          <a:xfrm>
            <a:off x="1078424" y="1817704"/>
            <a:ext cx="6186441" cy="4198393"/>
          </a:xfrm>
          <a:prstGeom prst="rect">
            <a:avLst/>
          </a:prstGeom>
        </p:spPr>
        <p:txBody>
          <a:bodyPr wrap="square">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使用基于租赁的分布式锁来解决不同应用程序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或进程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之间的写冲突。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首先，</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分配写租期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在内核中</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来在不同进程之间的进行粗粒度协调。只有持有有效的写租约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尚未过期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的进程才能写该文件。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其次，引入了一个直接访问范围锁来序列化同一进程中线程之间的并发写操作。一旦</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获得了文件的写租期，它就会在用户空间中为这个文件创建一个范围锁。线程通过首先获取范围锁来写入文件，如果发生锁冲突，它就会被阻塞。</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C694EBF-0292-4D77-8669-CD761206D3CD}"/>
              </a:ext>
            </a:extLst>
          </p:cNvPr>
          <p:cNvSpPr/>
          <p:nvPr/>
        </p:nvSpPr>
        <p:spPr>
          <a:xfrm>
            <a:off x="895406" y="1297352"/>
            <a:ext cx="233846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Two-Level Locking</a:t>
            </a:r>
          </a:p>
        </p:txBody>
      </p:sp>
      <p:pic>
        <p:nvPicPr>
          <p:cNvPr id="7" name="图片 6">
            <a:extLst>
              <a:ext uri="{FF2B5EF4-FFF2-40B4-BE49-F238E27FC236}">
                <a16:creationId xmlns:a16="http://schemas.microsoft.com/office/drawing/2014/main" id="{C9067273-D62D-42D4-8F9A-51DFDEA7C6E4}"/>
              </a:ext>
            </a:extLst>
          </p:cNvPr>
          <p:cNvPicPr>
            <a:picLocks noChangeAspect="1"/>
          </p:cNvPicPr>
          <p:nvPr/>
        </p:nvPicPr>
        <p:blipFill>
          <a:blip r:embed="rId3"/>
          <a:stretch>
            <a:fillRect/>
          </a:stretch>
        </p:blipFill>
        <p:spPr>
          <a:xfrm>
            <a:off x="7395197" y="2318755"/>
            <a:ext cx="4503892" cy="2086026"/>
          </a:xfrm>
          <a:prstGeom prst="rect">
            <a:avLst/>
          </a:prstGeom>
        </p:spPr>
      </p:pic>
    </p:spTree>
    <p:extLst>
      <p:ext uri="{BB962C8B-B14F-4D97-AF65-F5344CB8AC3E}">
        <p14:creationId xmlns:p14="http://schemas.microsoft.com/office/powerpoint/2010/main" val="30685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2" name="矩形 1">
            <a:extLst>
              <a:ext uri="{FF2B5EF4-FFF2-40B4-BE49-F238E27FC236}">
                <a16:creationId xmlns:a16="http://schemas.microsoft.com/office/drawing/2014/main" id="{4B910D96-2962-4D93-BCAD-8AAEF2BD97F2}"/>
              </a:ext>
            </a:extLst>
          </p:cNvPr>
          <p:cNvSpPr/>
          <p:nvPr/>
        </p:nvSpPr>
        <p:spPr>
          <a:xfrm>
            <a:off x="1125924" y="2055303"/>
            <a:ext cx="6432557" cy="388677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Versioned Read</a:t>
            </a:r>
            <a:r>
              <a:rPr lang="zh-CN" altLang="en-US" dirty="0">
                <a:latin typeface="微软雅黑" panose="020B0503020204020204" pitchFamily="34" charset="-122"/>
                <a:ea typeface="微软雅黑" panose="020B0503020204020204" pitchFamily="34" charset="-122"/>
              </a:rPr>
              <a:t>的设计目的是允许用户空间读取而不锁定文件，同时确保读取者不会从不完整的写入中读取数据。</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为了实现这一点，</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使用了一个类似于</a:t>
            </a:r>
            <a:r>
              <a:rPr lang="en-US" altLang="zh-CN" dirty="0">
                <a:latin typeface="微软雅黑" panose="020B0503020204020204" pitchFamily="34" charset="-122"/>
                <a:ea typeface="微软雅黑" panose="020B0503020204020204" pitchFamily="34" charset="-122"/>
              </a:rPr>
              <a:t>ext2</a:t>
            </a:r>
            <a:r>
              <a:rPr lang="zh-CN" altLang="en-US" dirty="0">
                <a:latin typeface="微软雅黑" panose="020B0503020204020204" pitchFamily="34" charset="-122"/>
                <a:ea typeface="微软雅黑" panose="020B0503020204020204" pitchFamily="34" charset="-122"/>
              </a:rPr>
              <a:t>的块映射来索引数据页，并在块映射的每个指针中嵌入一个版本字段。</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通过在块映射中嵌入额外的版本位，</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允许读取器读取一致的文件数据快照，而无需与</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交互。</a:t>
            </a:r>
          </a:p>
          <a:p>
            <a:pPr marL="285750" indent="-28575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E66A2614-C785-4A4B-B3FA-153E2B433D9C}"/>
              </a:ext>
            </a:extLst>
          </p:cNvPr>
          <p:cNvSpPr/>
          <p:nvPr/>
        </p:nvSpPr>
        <p:spPr>
          <a:xfrm>
            <a:off x="895406" y="1297352"/>
            <a:ext cx="1986249"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Versioned Read</a:t>
            </a:r>
            <a:endParaRPr lang="zh-CN" altLang="en-US"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9577939-0691-44EC-B768-A4BDC7ACADA7}"/>
              </a:ext>
            </a:extLst>
          </p:cNvPr>
          <p:cNvPicPr>
            <a:picLocks noChangeAspect="1"/>
          </p:cNvPicPr>
          <p:nvPr/>
        </p:nvPicPr>
        <p:blipFill>
          <a:blip r:embed="rId3"/>
          <a:stretch>
            <a:fillRect/>
          </a:stretch>
        </p:blipFill>
        <p:spPr>
          <a:xfrm>
            <a:off x="7986319" y="2466563"/>
            <a:ext cx="3929548" cy="2251933"/>
          </a:xfrm>
          <a:prstGeom prst="rect">
            <a:avLst/>
          </a:prstGeom>
        </p:spPr>
      </p:pic>
    </p:spTree>
    <p:extLst>
      <p:ext uri="{BB962C8B-B14F-4D97-AF65-F5344CB8AC3E}">
        <p14:creationId xmlns:p14="http://schemas.microsoft.com/office/powerpoint/2010/main" val="243731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3" name="矩形 2">
            <a:extLst>
              <a:ext uri="{FF2B5EF4-FFF2-40B4-BE49-F238E27FC236}">
                <a16:creationId xmlns:a16="http://schemas.microsoft.com/office/drawing/2014/main" id="{751E4046-E7D7-410A-BA10-095DCE182751}"/>
              </a:ext>
            </a:extLst>
          </p:cNvPr>
          <p:cNvSpPr/>
          <p:nvPr/>
        </p:nvSpPr>
        <p:spPr>
          <a:xfrm>
            <a:off x="1062273" y="1394869"/>
            <a:ext cx="10067454" cy="3198120"/>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Pathname resolution</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递归和随机内存访问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大型目录或深层层次结构</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sz="2000" b="1" dirty="0">
                <a:latin typeface="微软雅黑" panose="020B0503020204020204" pitchFamily="34" charset="-122"/>
                <a:ea typeface="微软雅黑" panose="020B0503020204020204" pitchFamily="34" charset="-122"/>
              </a:rPr>
              <a:t>Collaborative indexing</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空间映射到用户空间</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在向</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发送请求之前，</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预先定位用户空间中的元数据项</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直接用给定的地址更新元数据项</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矩形 6"/>
          <p:cNvSpPr/>
          <p:nvPr/>
        </p:nvSpPr>
        <p:spPr>
          <a:xfrm>
            <a:off x="488930" y="1447651"/>
            <a:ext cx="1423670" cy="144526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03</a:t>
            </a:r>
            <a:endParaRPr lang="zh-CN" altLang="en-US" sz="8800" b="1" cap="none" spc="0" dirty="0">
              <a:ln w="0"/>
              <a:solidFill>
                <a:schemeClr val="bg2">
                  <a:lumMod val="90000"/>
                </a:schemeClr>
              </a:solidFill>
              <a:effectLst/>
            </a:endParaRPr>
          </a:p>
        </p:txBody>
      </p:sp>
      <p:sp>
        <p:nvSpPr>
          <p:cNvPr id="1048683" name="文本框 8"/>
          <p:cNvSpPr txBox="1"/>
          <p:nvPr/>
        </p:nvSpPr>
        <p:spPr>
          <a:xfrm>
            <a:off x="481658" y="2995110"/>
            <a:ext cx="7315996" cy="1014730"/>
          </a:xfrm>
          <a:prstGeom prst="rect">
            <a:avLst/>
          </a:prstGeom>
          <a:noFill/>
        </p:spPr>
        <p:txBody>
          <a:bodyPr wrap="square">
            <a:spAutoFit/>
          </a:bodyPr>
          <a:lstStyle/>
          <a:p>
            <a:pPr fontAlgn="base">
              <a:spcBef>
                <a:spcPct val="0"/>
              </a:spcBef>
              <a:spcAft>
                <a:spcPct val="0"/>
              </a:spcAft>
            </a:pPr>
            <a:r>
              <a:rPr lang="en-US" altLang="zh-CN"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Results</a:t>
            </a:r>
          </a:p>
        </p:txBody>
      </p:sp>
      <p:cxnSp>
        <p:nvCxnSpPr>
          <p:cNvPr id="3145752"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3"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4"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8" name="图片 2"/>
          <p:cNvPicPr>
            <a:picLocks noChangeAspect="1"/>
          </p:cNvPicPr>
          <p:nvPr/>
        </p:nvPicPr>
        <p:blipFill rotWithShape="1">
          <a:blip r:embed="rId2"/>
          <a:srcRect l="17260" r="17260"/>
          <a:stretch>
            <a:fillRect/>
          </a:stretch>
        </p:blipFill>
        <p:spPr>
          <a:xfrm>
            <a:off x="7113277" y="1267681"/>
            <a:ext cx="4319999" cy="43226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rPr>
              <a:t>Results</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3" name="矩形 2">
            <a:extLst>
              <a:ext uri="{FF2B5EF4-FFF2-40B4-BE49-F238E27FC236}">
                <a16:creationId xmlns:a16="http://schemas.microsoft.com/office/drawing/2014/main" id="{E6379EA0-5FAC-4C76-8DC2-AC8C2A50CFB4}"/>
              </a:ext>
            </a:extLst>
          </p:cNvPr>
          <p:cNvSpPr/>
          <p:nvPr/>
        </p:nvSpPr>
        <p:spPr>
          <a:xfrm>
            <a:off x="948444" y="1291943"/>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实验平台</a:t>
            </a:r>
          </a:p>
        </p:txBody>
      </p:sp>
      <p:pic>
        <p:nvPicPr>
          <p:cNvPr id="4" name="图片 3">
            <a:extLst>
              <a:ext uri="{FF2B5EF4-FFF2-40B4-BE49-F238E27FC236}">
                <a16:creationId xmlns:a16="http://schemas.microsoft.com/office/drawing/2014/main" id="{2C3A0157-92E0-41A7-9623-759BFBC5511B}"/>
              </a:ext>
            </a:extLst>
          </p:cNvPr>
          <p:cNvPicPr>
            <a:picLocks noChangeAspect="1"/>
          </p:cNvPicPr>
          <p:nvPr/>
        </p:nvPicPr>
        <p:blipFill>
          <a:blip r:embed="rId3"/>
          <a:stretch>
            <a:fillRect/>
          </a:stretch>
        </p:blipFill>
        <p:spPr>
          <a:xfrm>
            <a:off x="1285592" y="1879771"/>
            <a:ext cx="10320951" cy="1728275"/>
          </a:xfrm>
          <a:prstGeom prst="rect">
            <a:avLst/>
          </a:prstGeom>
        </p:spPr>
      </p:pic>
      <p:sp>
        <p:nvSpPr>
          <p:cNvPr id="5" name="矩形 4">
            <a:extLst>
              <a:ext uri="{FF2B5EF4-FFF2-40B4-BE49-F238E27FC236}">
                <a16:creationId xmlns:a16="http://schemas.microsoft.com/office/drawing/2014/main" id="{FBC9B6F9-EB1A-4E20-AFFE-B8C59A1C5433}"/>
              </a:ext>
            </a:extLst>
          </p:cNvPr>
          <p:cNvSpPr/>
          <p:nvPr/>
        </p:nvSpPr>
        <p:spPr>
          <a:xfrm>
            <a:off x="948444" y="3877160"/>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对比的系统</a:t>
            </a:r>
          </a:p>
        </p:txBody>
      </p:sp>
      <p:pic>
        <p:nvPicPr>
          <p:cNvPr id="7" name="图片 6">
            <a:extLst>
              <a:ext uri="{FF2B5EF4-FFF2-40B4-BE49-F238E27FC236}">
                <a16:creationId xmlns:a16="http://schemas.microsoft.com/office/drawing/2014/main" id="{F216F8B0-C914-4A3E-9CFF-FFF1ED767803}"/>
              </a:ext>
            </a:extLst>
          </p:cNvPr>
          <p:cNvPicPr>
            <a:picLocks noChangeAspect="1"/>
          </p:cNvPicPr>
          <p:nvPr/>
        </p:nvPicPr>
        <p:blipFill>
          <a:blip r:embed="rId4"/>
          <a:stretch>
            <a:fillRect/>
          </a:stretch>
        </p:blipFill>
        <p:spPr>
          <a:xfrm>
            <a:off x="1355248" y="4504465"/>
            <a:ext cx="10352209" cy="8854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rPr>
              <a:t>Results</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pic>
        <p:nvPicPr>
          <p:cNvPr id="2" name="图片 1">
            <a:extLst>
              <a:ext uri="{FF2B5EF4-FFF2-40B4-BE49-F238E27FC236}">
                <a16:creationId xmlns:a16="http://schemas.microsoft.com/office/drawing/2014/main" id="{8E1BED4D-44EC-4E5D-9C6A-9F98D27988AA}"/>
              </a:ext>
            </a:extLst>
          </p:cNvPr>
          <p:cNvPicPr>
            <a:picLocks noChangeAspect="1"/>
          </p:cNvPicPr>
          <p:nvPr/>
        </p:nvPicPr>
        <p:blipFill>
          <a:blip r:embed="rId3"/>
          <a:stretch>
            <a:fillRect/>
          </a:stretch>
        </p:blipFill>
        <p:spPr>
          <a:xfrm>
            <a:off x="6953061" y="1152735"/>
            <a:ext cx="4522939" cy="5365447"/>
          </a:xfrm>
          <a:prstGeom prst="rect">
            <a:avLst/>
          </a:prstGeom>
        </p:spPr>
      </p:pic>
      <p:sp>
        <p:nvSpPr>
          <p:cNvPr id="4" name="矩形 3">
            <a:extLst>
              <a:ext uri="{FF2B5EF4-FFF2-40B4-BE49-F238E27FC236}">
                <a16:creationId xmlns:a16="http://schemas.microsoft.com/office/drawing/2014/main" id="{404AA5FA-5E18-458A-ACDB-D136BD206BA0}"/>
              </a:ext>
            </a:extLst>
          </p:cNvPr>
          <p:cNvSpPr/>
          <p:nvPr/>
        </p:nvSpPr>
        <p:spPr>
          <a:xfrm>
            <a:off x="485869" y="1721847"/>
            <a:ext cx="6328355" cy="4111510"/>
          </a:xfrm>
          <a:prstGeom prst="rect">
            <a:avLst/>
          </a:prstGeom>
        </p:spPr>
        <p:txBody>
          <a:bodyPr wrap="square">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KucoFS</a:t>
            </a:r>
            <a:r>
              <a:rPr lang="zh-CN" altLang="en-US" sz="1600" dirty="0">
                <a:latin typeface="微软雅黑" panose="020B0503020204020204" pitchFamily="34" charset="-122"/>
                <a:ea typeface="微软雅黑" panose="020B0503020204020204" pitchFamily="34" charset="-122"/>
              </a:rPr>
              <a:t>中，创建操作需要向</a:t>
            </a:r>
            <a:r>
              <a:rPr lang="en-US" altLang="zh-CN" sz="1600" dirty="0" err="1">
                <a:latin typeface="微软雅黑" panose="020B0503020204020204" pitchFamily="34" charset="-122"/>
                <a:ea typeface="微软雅黑" panose="020B0503020204020204" pitchFamily="34" charset="-122"/>
              </a:rPr>
              <a:t>Kfs</a:t>
            </a:r>
            <a:r>
              <a:rPr lang="zh-CN" altLang="en-US" sz="1600" dirty="0">
                <a:latin typeface="微软雅黑" panose="020B0503020204020204" pitchFamily="34" charset="-122"/>
                <a:ea typeface="微软雅黑" panose="020B0503020204020204" pitchFamily="34" charset="-122"/>
              </a:rPr>
              <a:t>发布请求，所以我们选择这个操作来显示协作索引的效果。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rPr>
              <a:t>KucoFS</a:t>
            </a:r>
            <a:r>
              <a:rPr lang="zh-CN" altLang="en-US" sz="1600" dirty="0">
                <a:latin typeface="微软雅黑" panose="020B0503020204020204" pitchFamily="34" charset="-122"/>
                <a:ea typeface="微软雅黑" panose="020B0503020204020204" pitchFamily="34" charset="-122"/>
              </a:rPr>
              <a:t>表现出最高的性能，而且无论共享级别如何，它的吞吐量都不会崩溃。</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XFS-DAX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Ext4-DAX</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PMFS</a:t>
            </a:r>
            <a:r>
              <a:rPr lang="zh-CN" altLang="en-US" sz="1600" dirty="0">
                <a:latin typeface="微软雅黑" panose="020B0503020204020204" pitchFamily="34" charset="-122"/>
                <a:ea typeface="微软雅黑" panose="020B0503020204020204" pitchFamily="34" charset="-122"/>
              </a:rPr>
              <a:t>使用全局锁在共享日志中执行元数据日志记录，这导致它们的可伸缩性很差。</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NOVA</a:t>
            </a:r>
            <a:r>
              <a:rPr lang="zh-CN" altLang="en-US" sz="1600" dirty="0">
                <a:latin typeface="微软雅黑" panose="020B0503020204020204" pitchFamily="34" charset="-122"/>
                <a:ea typeface="微软雅黑" panose="020B0503020204020204" pitchFamily="34" charset="-122"/>
              </a:rPr>
              <a:t>通过避免全局锁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例如，它使用每个</a:t>
            </a:r>
            <a:r>
              <a:rPr lang="en-US" altLang="zh-CN" sz="1600" dirty="0" err="1">
                <a:latin typeface="微软雅黑" panose="020B0503020204020204" pitchFamily="34" charset="-122"/>
                <a:ea typeface="微软雅黑" panose="020B0503020204020204" pitchFamily="34" charset="-122"/>
              </a:rPr>
              <a:t>inode</a:t>
            </a:r>
            <a:r>
              <a:rPr lang="zh-CN" altLang="en-US" sz="1600" dirty="0">
                <a:latin typeface="微软雅黑" panose="020B0503020204020204" pitchFamily="34" charset="-122"/>
                <a:ea typeface="微软雅黑" panose="020B0503020204020204" pitchFamily="34" charset="-122"/>
              </a:rPr>
              <a:t>日志并对其空闲空间进行分区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，在低共享级别下显示了出色的可伸缩性。</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rPr>
              <a:t>SplitFS</a:t>
            </a:r>
            <a:r>
              <a:rPr lang="zh-CN" altLang="en-US" sz="1600" dirty="0">
                <a:latin typeface="微软雅黑" panose="020B0503020204020204" pitchFamily="34" charset="-122"/>
                <a:ea typeface="微软雅黑" panose="020B0503020204020204" pitchFamily="34" charset="-122"/>
              </a:rPr>
              <a:t>依赖于</a:t>
            </a:r>
            <a:r>
              <a:rPr lang="en-US" altLang="zh-CN" sz="1600" dirty="0">
                <a:latin typeface="微软雅黑" panose="020B0503020204020204" pitchFamily="34" charset="-122"/>
                <a:ea typeface="微软雅黑" panose="020B0503020204020204" pitchFamily="34" charset="-122"/>
              </a:rPr>
              <a:t>Ext4</a:t>
            </a:r>
            <a:r>
              <a:rPr lang="zh-CN" altLang="en-US" sz="1600" dirty="0">
                <a:latin typeface="微软雅黑" panose="020B0503020204020204" pitchFamily="34" charset="-122"/>
                <a:ea typeface="微软雅黑" panose="020B0503020204020204" pitchFamily="34" charset="-122"/>
              </a:rPr>
              <a:t>来创建文件，这导致了它的可伸缩性很低。</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在低共享级别下，</a:t>
            </a:r>
            <a:r>
              <a:rPr lang="en-US" altLang="zh-CN" sz="1600" dirty="0" err="1">
                <a:latin typeface="微软雅黑" panose="020B0503020204020204" pitchFamily="34" charset="-122"/>
                <a:ea typeface="微软雅黑" panose="020B0503020204020204" pitchFamily="34" charset="-122"/>
              </a:rPr>
              <a:t>ZoFS</a:t>
            </a:r>
            <a:r>
              <a:rPr lang="zh-CN" altLang="en-US" sz="1600" dirty="0">
                <a:latin typeface="微软雅黑" panose="020B0503020204020204" pitchFamily="34" charset="-122"/>
                <a:ea typeface="微软雅黑" panose="020B0503020204020204" pitchFamily="34" charset="-122"/>
              </a:rPr>
              <a:t>甚至显示出比</a:t>
            </a:r>
            <a:r>
              <a:rPr lang="en-US" altLang="zh-CN" sz="1600" dirty="0">
                <a:latin typeface="微软雅黑" panose="020B0503020204020204" pitchFamily="34" charset="-122"/>
                <a:ea typeface="微软雅黑" panose="020B0503020204020204" pitchFamily="34" charset="-122"/>
              </a:rPr>
              <a:t>NOVA</a:t>
            </a:r>
            <a:r>
              <a:rPr lang="zh-CN" altLang="en-US" sz="1600" dirty="0">
                <a:latin typeface="微软雅黑" panose="020B0503020204020204" pitchFamily="34" charset="-122"/>
                <a:ea typeface="微软雅黑" panose="020B0503020204020204" pitchFamily="34" charset="-122"/>
              </a:rPr>
              <a:t>更低的吞吐量，因为它需要频繁地进入内核来分配新的数据</a:t>
            </a:r>
            <a:endParaRPr lang="zh-CN" altLang="en-US" sz="16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462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rPr>
              <a:t>Results</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pic>
        <p:nvPicPr>
          <p:cNvPr id="2" name="图片 1">
            <a:extLst>
              <a:ext uri="{FF2B5EF4-FFF2-40B4-BE49-F238E27FC236}">
                <a16:creationId xmlns:a16="http://schemas.microsoft.com/office/drawing/2014/main" id="{8E1BED4D-44EC-4E5D-9C6A-9F98D27988AA}"/>
              </a:ext>
            </a:extLst>
          </p:cNvPr>
          <p:cNvPicPr>
            <a:picLocks noChangeAspect="1"/>
          </p:cNvPicPr>
          <p:nvPr/>
        </p:nvPicPr>
        <p:blipFill>
          <a:blip r:embed="rId3"/>
          <a:stretch>
            <a:fillRect/>
          </a:stretch>
        </p:blipFill>
        <p:spPr>
          <a:xfrm>
            <a:off x="6953061" y="1152735"/>
            <a:ext cx="4522939" cy="5365447"/>
          </a:xfrm>
          <a:prstGeom prst="rect">
            <a:avLst/>
          </a:prstGeom>
        </p:spPr>
      </p:pic>
      <p:sp>
        <p:nvSpPr>
          <p:cNvPr id="6" name="矩形 5">
            <a:extLst>
              <a:ext uri="{FF2B5EF4-FFF2-40B4-BE49-F238E27FC236}">
                <a16:creationId xmlns:a16="http://schemas.microsoft.com/office/drawing/2014/main" id="{E859736F-3ED6-43A4-A6C0-4555F10FB27A}"/>
              </a:ext>
            </a:extLst>
          </p:cNvPr>
          <p:cNvSpPr/>
          <p:nvPr/>
        </p:nvSpPr>
        <p:spPr>
          <a:xfrm>
            <a:off x="481267" y="1957871"/>
            <a:ext cx="6332957" cy="295189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此外，我们通过扩展工作负载大小来衡量</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在数据容量方面的可伸缩性。具体来说，我们让每个线程创建</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万个文件，比</a:t>
            </a:r>
            <a:r>
              <a:rPr lang="en-US" altLang="zh-CN" dirty="0" err="1">
                <a:latin typeface="微软雅黑" panose="020B0503020204020204" pitchFamily="34" charset="-122"/>
                <a:ea typeface="微软雅黑" panose="020B0503020204020204" pitchFamily="34" charset="-122"/>
              </a:rPr>
              <a:t>FxMark</a:t>
            </a:r>
            <a:r>
              <a:rPr lang="zh-CN" altLang="en-US" dirty="0">
                <a:latin typeface="微软雅黑" panose="020B0503020204020204" pitchFamily="34" charset="-122"/>
                <a:ea typeface="微软雅黑" panose="020B0503020204020204" pitchFamily="34" charset="-122"/>
              </a:rPr>
              <a:t>中的默认大小大</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倍，结果如图</a:t>
            </a:r>
            <a:r>
              <a:rPr lang="en-US" altLang="zh-CN" dirty="0">
                <a:latin typeface="微软雅黑" panose="020B0503020204020204" pitchFamily="34" charset="-122"/>
                <a:ea typeface="微软雅黑" panose="020B0503020204020204" pitchFamily="34" charset="-122"/>
              </a:rPr>
              <a:t>7c</a:t>
            </a:r>
            <a:r>
              <a:rPr lang="zh-CN" altLang="en-US" dirty="0">
                <a:latin typeface="微软雅黑" panose="020B0503020204020204" pitchFamily="34" charset="-122"/>
                <a:ea typeface="微软雅黑" panose="020B0503020204020204" pitchFamily="34" charset="-122"/>
              </a:rPr>
              <a:t>所示。与工作负载较小的结果相比，</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的吞吐量下降了</a:t>
            </a:r>
            <a:r>
              <a:rPr lang="en-US" altLang="zh-CN" dirty="0">
                <a:latin typeface="微软雅黑" panose="020B0503020204020204" pitchFamily="34" charset="-122"/>
                <a:ea typeface="微软雅黑" panose="020B0503020204020204" pitchFamily="34" charset="-122"/>
              </a:rPr>
              <a:t>28.5%</a:t>
            </a:r>
            <a:r>
              <a:rPr lang="zh-CN" altLang="en-US" dirty="0">
                <a:latin typeface="微软雅黑" panose="020B0503020204020204" pitchFamily="34" charset="-122"/>
                <a:ea typeface="微软雅黑" panose="020B0503020204020204" pitchFamily="34" charset="-122"/>
              </a:rPr>
              <a:t>。这主要是因为当文件数量增加时，文件系统需要更多的时间在父目录中找到合适的插入槽。即便如此，</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仍然比其他文件系统的性能好一个数量级。</a:t>
            </a:r>
          </a:p>
        </p:txBody>
      </p:sp>
    </p:spTree>
    <p:extLst>
      <p:ext uri="{BB962C8B-B14F-4D97-AF65-F5344CB8AC3E}">
        <p14:creationId xmlns:p14="http://schemas.microsoft.com/office/powerpoint/2010/main" val="254392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rPr>
              <a:t>Results</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pic>
        <p:nvPicPr>
          <p:cNvPr id="2" name="图片 1">
            <a:extLst>
              <a:ext uri="{FF2B5EF4-FFF2-40B4-BE49-F238E27FC236}">
                <a16:creationId xmlns:a16="http://schemas.microsoft.com/office/drawing/2014/main" id="{F97AE5E3-5342-4DFE-AC8D-9666D891285A}"/>
              </a:ext>
            </a:extLst>
          </p:cNvPr>
          <p:cNvPicPr>
            <a:picLocks noChangeAspect="1"/>
          </p:cNvPicPr>
          <p:nvPr/>
        </p:nvPicPr>
        <p:blipFill>
          <a:blip r:embed="rId3"/>
          <a:stretch>
            <a:fillRect/>
          </a:stretch>
        </p:blipFill>
        <p:spPr>
          <a:xfrm>
            <a:off x="6953061" y="1394869"/>
            <a:ext cx="4480024" cy="5031412"/>
          </a:xfrm>
          <a:prstGeom prst="rect">
            <a:avLst/>
          </a:prstGeom>
        </p:spPr>
      </p:pic>
      <p:sp>
        <p:nvSpPr>
          <p:cNvPr id="3" name="矩形 2">
            <a:extLst>
              <a:ext uri="{FF2B5EF4-FFF2-40B4-BE49-F238E27FC236}">
                <a16:creationId xmlns:a16="http://schemas.microsoft.com/office/drawing/2014/main" id="{AEB8004A-D63F-4F12-B354-F69C700655C6}"/>
              </a:ext>
            </a:extLst>
          </p:cNvPr>
          <p:cNvSpPr/>
          <p:nvPr/>
        </p:nvSpPr>
        <p:spPr>
          <a:xfrm>
            <a:off x="620104" y="1578486"/>
            <a:ext cx="6096000" cy="562783"/>
          </a:xfrm>
          <a:prstGeom prst="rect">
            <a:avLst/>
          </a:prstGeom>
        </p:spPr>
        <p:txBody>
          <a:bodyPr>
            <a:spAutoFit/>
          </a:bodyPr>
          <a:lstStyle/>
          <a:p>
            <a:pPr marL="285750" indent="-285750">
              <a:lnSpc>
                <a:spcPct val="20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的吞吐量比</a:t>
            </a:r>
            <a:r>
              <a:rPr lang="en-US" altLang="zh-CN" dirty="0">
                <a:latin typeface="微软雅黑" panose="020B0503020204020204" pitchFamily="34" charset="-122"/>
                <a:ea typeface="微软雅黑" panose="020B0503020204020204" pitchFamily="34" charset="-122"/>
              </a:rPr>
              <a:t>NOVA</a:t>
            </a:r>
            <a:r>
              <a:rPr lang="zh-CN" altLang="en-US" dirty="0">
                <a:latin typeface="微软雅黑" panose="020B0503020204020204" pitchFamily="34" charset="-122"/>
                <a:ea typeface="微软雅黑" panose="020B0503020204020204" pitchFamily="34" charset="-122"/>
              </a:rPr>
              <a:t>高</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倍。</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9816793-84CA-4754-B729-F1642493B1CB}"/>
              </a:ext>
            </a:extLst>
          </p:cNvPr>
          <p:cNvSpPr/>
          <p:nvPr/>
        </p:nvSpPr>
        <p:spPr>
          <a:xfrm>
            <a:off x="620104" y="2444892"/>
            <a:ext cx="6096000" cy="874407"/>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NOVA</a:t>
            </a:r>
            <a:r>
              <a:rPr lang="zh-CN" altLang="en-US" dirty="0">
                <a:latin typeface="微软雅黑" panose="020B0503020204020204" pitchFamily="34" charset="-122"/>
                <a:ea typeface="微软雅黑" panose="020B0503020204020204" pitchFamily="34" charset="-122"/>
              </a:rPr>
              <a:t>中，线程需要在创建或删除文件之前获取锁。如果创建或删除失败，其他并发线程将被不必要地阻塞。</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3BE9711-83FC-4439-877F-C51977F4C6C9}"/>
              </a:ext>
            </a:extLst>
          </p:cNvPr>
          <p:cNvSpPr/>
          <p:nvPr/>
        </p:nvSpPr>
        <p:spPr>
          <a:xfrm>
            <a:off x="620104" y="3714294"/>
            <a:ext cx="6096000" cy="1705403"/>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中，线程可以向</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发送创建或删除请求，而不会被阻塞，</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负责确定这个操作是否可以成功处理。</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已经在请求中提供了相关的地址，</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可以直接使用这些地址来验证元数据项，这带来的开销并不大。</a:t>
            </a:r>
          </a:p>
        </p:txBody>
      </p:sp>
    </p:spTree>
    <p:extLst>
      <p:ext uri="{BB962C8B-B14F-4D97-AF65-F5344CB8AC3E}">
        <p14:creationId xmlns:p14="http://schemas.microsoft.com/office/powerpoint/2010/main" val="180647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矩形 6"/>
          <p:cNvSpPr/>
          <p:nvPr/>
        </p:nvSpPr>
        <p:spPr>
          <a:xfrm>
            <a:off x="481658" y="1447651"/>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04</a:t>
            </a:r>
            <a:endParaRPr lang="zh-CN" altLang="en-US" sz="8800" b="1" cap="none" spc="0" dirty="0">
              <a:ln w="0"/>
              <a:solidFill>
                <a:schemeClr val="bg2">
                  <a:lumMod val="90000"/>
                </a:schemeClr>
              </a:solidFill>
              <a:effectLst/>
            </a:endParaRPr>
          </a:p>
        </p:txBody>
      </p:sp>
      <p:sp>
        <p:nvSpPr>
          <p:cNvPr id="1048683" name="文本框 8"/>
          <p:cNvSpPr txBox="1"/>
          <p:nvPr/>
        </p:nvSpPr>
        <p:spPr>
          <a:xfrm>
            <a:off x="481658" y="2995110"/>
            <a:ext cx="7315996" cy="646331"/>
          </a:xfrm>
          <a:prstGeom prst="rect">
            <a:avLst/>
          </a:prstGeom>
          <a:noFill/>
        </p:spPr>
        <p:txBody>
          <a:bodyPr wrap="square">
            <a:spAutoFit/>
          </a:bodyPr>
          <a:lstStyle/>
          <a:p>
            <a:pPr fontAlgn="base">
              <a:spcBef>
                <a:spcPct val="0"/>
              </a:spcBef>
              <a:spcAft>
                <a:spcPct val="0"/>
              </a:spcAft>
            </a:pPr>
            <a:r>
              <a:rPr lang="en-US" altLang="zh-CN" sz="36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Summary &amp; Conclusion</a:t>
            </a:r>
          </a:p>
        </p:txBody>
      </p:sp>
      <p:cxnSp>
        <p:nvCxnSpPr>
          <p:cNvPr id="3145752"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3"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4"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8" name="图片 2"/>
          <p:cNvPicPr>
            <a:picLocks noChangeAspect="1"/>
          </p:cNvPicPr>
          <p:nvPr/>
        </p:nvPicPr>
        <p:blipFill rotWithShape="1">
          <a:blip r:embed="rId2"/>
          <a:srcRect l="17260" r="17260"/>
          <a:stretch>
            <a:fillRect/>
          </a:stretch>
        </p:blipFill>
        <p:spPr>
          <a:xfrm>
            <a:off x="7113277" y="1267681"/>
            <a:ext cx="4319999" cy="4322637"/>
          </a:xfrm>
          <a:prstGeom prst="rect">
            <a:avLst/>
          </a:prstGeom>
        </p:spPr>
      </p:pic>
    </p:spTree>
    <p:extLst>
      <p:ext uri="{BB962C8B-B14F-4D97-AF65-F5344CB8AC3E}">
        <p14:creationId xmlns:p14="http://schemas.microsoft.com/office/powerpoint/2010/main" val="195202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2"/>
          <p:cNvPicPr>
            <a:picLocks noChangeAspect="1"/>
          </p:cNvPicPr>
          <p:nvPr/>
        </p:nvPicPr>
        <p:blipFill rotWithShape="1">
          <a:blip r:embed="rId2"/>
          <a:srcRect l="53884" t="41510" r="-53884" b="273"/>
          <a:stretch>
            <a:fillRect/>
          </a:stretch>
        </p:blipFill>
        <p:spPr>
          <a:xfrm>
            <a:off x="-13575" y="-17138"/>
            <a:ext cx="10345750" cy="6018974"/>
          </a:xfrm>
          <a:prstGeom prst="rect">
            <a:avLst/>
          </a:prstGeom>
        </p:spPr>
      </p:pic>
      <p:pic>
        <p:nvPicPr>
          <p:cNvPr id="2097154" name="图片 34"/>
          <p:cNvPicPr>
            <a:picLocks noChangeAspect="1"/>
          </p:cNvPicPr>
          <p:nvPr/>
        </p:nvPicPr>
        <p:blipFill rotWithShape="1">
          <a:blip r:embed="rId3"/>
          <a:srcRect t="54189"/>
          <a:stretch>
            <a:fillRect/>
          </a:stretch>
        </p:blipFill>
        <p:spPr>
          <a:xfrm>
            <a:off x="0" y="1772"/>
            <a:ext cx="10709838" cy="4902976"/>
          </a:xfrm>
          <a:prstGeom prst="rect">
            <a:avLst/>
          </a:prstGeom>
        </p:spPr>
      </p:pic>
      <p:sp>
        <p:nvSpPr>
          <p:cNvPr id="1048594" name="文本框 6"/>
          <p:cNvSpPr txBox="1">
            <a:spLocks noChangeArrowheads="1"/>
          </p:cNvSpPr>
          <p:nvPr/>
        </p:nvSpPr>
        <p:spPr bwMode="auto">
          <a:xfrm>
            <a:off x="9182247" y="1510891"/>
            <a:ext cx="1625766"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en-US" altLang="zh-CN" sz="2135" dirty="0">
                <a:solidFill>
                  <a:srgbClr val="345780"/>
                </a:solidFill>
                <a:latin typeface="+mn-ea"/>
                <a:ea typeface="+mn-ea"/>
              </a:rPr>
              <a:t>Introduction</a:t>
            </a:r>
            <a:endParaRPr lang="zh-CN" altLang="en-US" sz="2135" dirty="0">
              <a:solidFill>
                <a:srgbClr val="345780"/>
              </a:solidFill>
              <a:latin typeface="+mn-ea"/>
              <a:ea typeface="+mn-ea"/>
            </a:endParaRPr>
          </a:p>
        </p:txBody>
      </p:sp>
      <p:sp>
        <p:nvSpPr>
          <p:cNvPr id="1048596" name="文本框 6"/>
          <p:cNvSpPr txBox="1">
            <a:spLocks noChangeArrowheads="1"/>
          </p:cNvSpPr>
          <p:nvPr/>
        </p:nvSpPr>
        <p:spPr bwMode="auto">
          <a:xfrm>
            <a:off x="9182248" y="2861506"/>
            <a:ext cx="2464807" cy="42088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en-US" altLang="zh-CN" sz="2135" dirty="0" err="1">
                <a:solidFill>
                  <a:srgbClr val="345780"/>
                </a:solidFill>
                <a:latin typeface="+mn-ea"/>
                <a:ea typeface="+mn-ea"/>
              </a:rPr>
              <a:t>Kuco</a:t>
            </a:r>
            <a:endParaRPr lang="zh-CN" altLang="en-US" sz="2135" dirty="0">
              <a:solidFill>
                <a:srgbClr val="345780"/>
              </a:solidFill>
              <a:latin typeface="+mn-ea"/>
              <a:ea typeface="+mn-ea"/>
            </a:endParaRPr>
          </a:p>
        </p:txBody>
      </p:sp>
      <p:sp>
        <p:nvSpPr>
          <p:cNvPr id="1048598" name="文本框 6"/>
          <p:cNvSpPr txBox="1">
            <a:spLocks noChangeArrowheads="1"/>
          </p:cNvSpPr>
          <p:nvPr/>
        </p:nvSpPr>
        <p:spPr bwMode="auto">
          <a:xfrm>
            <a:off x="9182248" y="4180030"/>
            <a:ext cx="1002197"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en-US" altLang="zh-CN" sz="2135" dirty="0">
                <a:solidFill>
                  <a:srgbClr val="345780"/>
                </a:solidFill>
                <a:latin typeface="+mn-ea"/>
                <a:ea typeface="+mn-ea"/>
              </a:rPr>
              <a:t>Results</a:t>
            </a:r>
            <a:endParaRPr lang="zh-CN" altLang="en-US" sz="2135" dirty="0">
              <a:solidFill>
                <a:srgbClr val="345780"/>
              </a:solidFill>
              <a:latin typeface="+mn-ea"/>
              <a:ea typeface="+mn-ea"/>
            </a:endParaRPr>
          </a:p>
        </p:txBody>
      </p:sp>
      <p:sp>
        <p:nvSpPr>
          <p:cNvPr id="1048600" name="文本框 6"/>
          <p:cNvSpPr txBox="1">
            <a:spLocks noChangeArrowheads="1"/>
          </p:cNvSpPr>
          <p:nvPr/>
        </p:nvSpPr>
        <p:spPr bwMode="auto">
          <a:xfrm>
            <a:off x="9182247" y="5512878"/>
            <a:ext cx="2945037"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en-US" altLang="zh-CN" sz="2135" dirty="0">
                <a:solidFill>
                  <a:srgbClr val="345780"/>
                </a:solidFill>
                <a:latin typeface="+mn-ea"/>
                <a:ea typeface="+mn-ea"/>
              </a:rPr>
              <a:t>Summary &amp; Conclusion</a:t>
            </a:r>
            <a:endParaRPr lang="zh-CN" altLang="en-US" sz="2135" dirty="0">
              <a:solidFill>
                <a:srgbClr val="345780"/>
              </a:solidFill>
              <a:latin typeface="+mn-ea"/>
              <a:ea typeface="+mn-ea"/>
            </a:endParaRPr>
          </a:p>
        </p:txBody>
      </p:sp>
      <p:grpSp>
        <p:nvGrpSpPr>
          <p:cNvPr id="33" name="组合 9"/>
          <p:cNvGrpSpPr/>
          <p:nvPr/>
        </p:nvGrpSpPr>
        <p:grpSpPr>
          <a:xfrm>
            <a:off x="8484805" y="1561368"/>
            <a:ext cx="677030" cy="644252"/>
            <a:chOff x="5316408" y="1023858"/>
            <a:chExt cx="507772" cy="483189"/>
          </a:xfrm>
        </p:grpSpPr>
        <p:sp>
          <p:nvSpPr>
            <p:cNvPr id="1048602" name="椭圆 10"/>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3" name="矩形 11"/>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4" name="组合 12"/>
          <p:cNvGrpSpPr/>
          <p:nvPr/>
        </p:nvGrpSpPr>
        <p:grpSpPr>
          <a:xfrm>
            <a:off x="8513303" y="2847158"/>
            <a:ext cx="677030" cy="644252"/>
            <a:chOff x="5316408" y="1023858"/>
            <a:chExt cx="507772" cy="483189"/>
          </a:xfrm>
        </p:grpSpPr>
        <p:sp>
          <p:nvSpPr>
            <p:cNvPr id="1048604" name="椭圆 13"/>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5" name="矩形 14"/>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5" name="组合 15"/>
          <p:cNvGrpSpPr/>
          <p:nvPr/>
        </p:nvGrpSpPr>
        <p:grpSpPr>
          <a:xfrm>
            <a:off x="8509045" y="4169759"/>
            <a:ext cx="677030" cy="644252"/>
            <a:chOff x="5316408" y="1023858"/>
            <a:chExt cx="507772" cy="483189"/>
          </a:xfrm>
        </p:grpSpPr>
        <p:sp>
          <p:nvSpPr>
            <p:cNvPr id="1048606" name="椭圆 16"/>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7" name="矩形 17"/>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6" name="组合 18"/>
          <p:cNvGrpSpPr/>
          <p:nvPr/>
        </p:nvGrpSpPr>
        <p:grpSpPr>
          <a:xfrm>
            <a:off x="8545996" y="5513669"/>
            <a:ext cx="677030" cy="644252"/>
            <a:chOff x="5316408" y="1023858"/>
            <a:chExt cx="507772" cy="483189"/>
          </a:xfrm>
        </p:grpSpPr>
        <p:sp>
          <p:nvSpPr>
            <p:cNvPr id="1048608" name="椭圆 19"/>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9" name="矩形 20"/>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pic>
        <p:nvPicPr>
          <p:cNvPr id="2097156" name="图片 29"/>
          <p:cNvPicPr>
            <a:picLocks noChangeAspect="1"/>
          </p:cNvPicPr>
          <p:nvPr/>
        </p:nvPicPr>
        <p:blipFill rotWithShape="1">
          <a:blip r:embed="rId4"/>
          <a:srcRect l="15338" b="53100"/>
          <a:stretch>
            <a:fillRect/>
          </a:stretch>
        </p:blipFill>
        <p:spPr>
          <a:xfrm>
            <a:off x="-13574" y="2223139"/>
            <a:ext cx="8368603" cy="4635939"/>
          </a:xfrm>
          <a:prstGeom prst="rect">
            <a:avLst/>
          </a:prstGeom>
        </p:spPr>
      </p:pic>
      <p:sp>
        <p:nvSpPr>
          <p:cNvPr id="1048610" name="标题 1"/>
          <p:cNvSpPr txBox="1"/>
          <p:nvPr/>
        </p:nvSpPr>
        <p:spPr>
          <a:xfrm>
            <a:off x="937790" y="814563"/>
            <a:ext cx="2893102" cy="1479029"/>
          </a:xfrm>
          <a:prstGeom prst="rect">
            <a:avLst/>
          </a:prstGeom>
        </p:spPr>
        <p:txBody>
          <a:bodyPr vert="horz" lIns="91440" tIns="45720" rIns="91440" bIns="45720" rtlCol="0" anchor="ctr">
            <a:noAutofit/>
          </a:bodyPr>
          <a:lstStyle>
            <a:lvl1pPr algn="dist" defTabSz="914400" rtl="0" eaLnBrk="1" latinLnBrk="0" hangingPunct="1">
              <a:lnSpc>
                <a:spcPct val="90000"/>
              </a:lnSpc>
              <a:spcBef>
                <a:spcPct val="0"/>
              </a:spcBef>
              <a:buNone/>
              <a:defRPr sz="6600" kern="1200">
                <a:solidFill>
                  <a:schemeClr val="accent1"/>
                </a:solidFill>
                <a:latin typeface="思源宋体 CN Heavy" panose="02020900000000000000" pitchFamily="18" charset="-122"/>
                <a:ea typeface="思源宋体 CN Heavy" panose="02020900000000000000" pitchFamily="18" charset="-122"/>
                <a:cs typeface="+mj-cs"/>
              </a:defRPr>
            </a:lvl1pPr>
          </a:lstStyle>
          <a:p>
            <a:pPr algn="just"/>
            <a:r>
              <a:rPr lang="zh-CN" altLang="en-US" dirty="0">
                <a:solidFill>
                  <a:srgbClr val="3F6188"/>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48611" name="文本占位符 2"/>
          <p:cNvSpPr txBox="1"/>
          <p:nvPr/>
        </p:nvSpPr>
        <p:spPr>
          <a:xfrm>
            <a:off x="-33464" y="1786991"/>
            <a:ext cx="4140200" cy="1479550"/>
          </a:xfrm>
          <a:prstGeom prst="rect">
            <a:avLst/>
          </a:prstGeom>
        </p:spPr>
        <p:txBody>
          <a:bodyPr vert="horz" lIns="91440" tIns="45720" rIns="91440" bIns="45720" rtlCol="0" anchor="ctr">
            <a:noAutofit/>
          </a:bodyPr>
          <a:lstStyle>
            <a:lvl1pPr marL="0" indent="0" algn="dist" defTabSz="914400" rtl="0" eaLnBrk="1" latinLnBrk="0" hangingPunct="1">
              <a:lnSpc>
                <a:spcPct val="90000"/>
              </a:lnSpc>
              <a:spcBef>
                <a:spcPts val="1000"/>
              </a:spcBef>
              <a:buFontTx/>
              <a:buNone/>
              <a:defRPr lang="zh-CN" altLang="en-US" sz="4800" kern="120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600" dirty="0">
                <a:solidFill>
                  <a:srgbClr val="3F6188"/>
                </a:solidFill>
                <a:latin typeface="Arial" panose="020B0604020202020204" pitchFamily="34" charset="0"/>
                <a:ea typeface="微软雅黑" panose="020B0503020204020204" pitchFamily="34" charset="-122"/>
                <a:sym typeface="Arial" panose="020B0604020202020204" pitchFamily="34" charset="0"/>
              </a:rPr>
              <a:t>contents</a:t>
            </a:r>
            <a:endParaRPr lang="en-US" sz="3600" dirty="0">
              <a:solidFill>
                <a:srgbClr val="3F6188"/>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7" name="图片 33"/>
          <p:cNvPicPr>
            <a:picLocks noChangeAspect="1"/>
          </p:cNvPicPr>
          <p:nvPr/>
        </p:nvPicPr>
        <p:blipFill>
          <a:blip r:embed="rId5" cstate="print"/>
          <a:stretch>
            <a:fillRect/>
          </a:stretch>
        </p:blipFill>
        <p:spPr>
          <a:xfrm>
            <a:off x="10040941" y="14472"/>
            <a:ext cx="2059340" cy="6961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rPr>
              <a:t>Summary &amp; Conclusion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2" name="矩形 1">
            <a:extLst>
              <a:ext uri="{FF2B5EF4-FFF2-40B4-BE49-F238E27FC236}">
                <a16:creationId xmlns:a16="http://schemas.microsoft.com/office/drawing/2014/main" id="{C9E3CDF7-74BF-4FAF-87C0-CE3BC7C3994F}"/>
              </a:ext>
            </a:extLst>
          </p:cNvPr>
          <p:cNvSpPr/>
          <p:nvPr/>
        </p:nvSpPr>
        <p:spPr>
          <a:xfrm>
            <a:off x="620104" y="1621907"/>
            <a:ext cx="9954344" cy="1670778"/>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在本文中，我们引入了一个名为</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的内核和用户级协同架构，它在用户空间和内核之间展示了细粒度的任务划分。在</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的基础上，我们进一步设计并实现了一个名为</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文件系统，实验表明，</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提供了高效和高可扩展性的性能。</a:t>
            </a:r>
          </a:p>
        </p:txBody>
      </p:sp>
    </p:spTree>
    <p:extLst>
      <p:ext uri="{BB962C8B-B14F-4D97-AF65-F5344CB8AC3E}">
        <p14:creationId xmlns:p14="http://schemas.microsoft.com/office/powerpoint/2010/main" val="364309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2"/>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3"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矩形 6"/>
          <p:cNvSpPr/>
          <p:nvPr/>
        </p:nvSpPr>
        <p:spPr>
          <a:xfrm>
            <a:off x="387747" y="1460006"/>
            <a:ext cx="1452879" cy="1399541"/>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01</a:t>
            </a:r>
            <a:endParaRPr lang="zh-CN" altLang="en-US" sz="8800" b="1" cap="none" spc="0" dirty="0">
              <a:ln w="0"/>
              <a:solidFill>
                <a:schemeClr val="bg2">
                  <a:lumMod val="90000"/>
                </a:schemeClr>
              </a:solidFill>
              <a:effectLst/>
            </a:endParaRPr>
          </a:p>
        </p:txBody>
      </p:sp>
      <p:sp>
        <p:nvSpPr>
          <p:cNvPr id="1048618" name="文本框 8"/>
          <p:cNvSpPr txBox="1"/>
          <p:nvPr/>
        </p:nvSpPr>
        <p:spPr>
          <a:xfrm>
            <a:off x="387747" y="3110023"/>
            <a:ext cx="7315996" cy="1014730"/>
          </a:xfrm>
          <a:prstGeom prst="rect">
            <a:avLst/>
          </a:prstGeom>
          <a:noFill/>
        </p:spPr>
        <p:txBody>
          <a:bodyPr wrap="square">
            <a:spAutoFit/>
          </a:bodyPr>
          <a:lstStyle/>
          <a:p>
            <a:pPr fontAlgn="base">
              <a:spcBef>
                <a:spcPct val="0"/>
              </a:spcBef>
              <a:spcAft>
                <a:spcPct val="0"/>
              </a:spcAft>
            </a:pPr>
            <a:r>
              <a:rPr lang="en-US" altLang="zh-CN"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Introduction</a:t>
            </a:r>
          </a:p>
        </p:txBody>
      </p:sp>
      <p:cxnSp>
        <p:nvCxnSpPr>
          <p:cNvPr id="3145729"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59" name="图片 2"/>
          <p:cNvPicPr>
            <a:picLocks noChangeAspect="1"/>
          </p:cNvPicPr>
          <p:nvPr/>
        </p:nvPicPr>
        <p:blipFill>
          <a:blip r:embed="rId3"/>
          <a:stretch>
            <a:fillRect/>
          </a:stretch>
        </p:blipFill>
        <p:spPr>
          <a:xfrm>
            <a:off x="6913072" y="1259712"/>
            <a:ext cx="4315611" cy="43217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sym typeface="+mn-ea"/>
              </a:rPr>
              <a:t>Introduction</a:t>
            </a:r>
          </a:p>
        </p:txBody>
      </p:sp>
      <p:sp>
        <p:nvSpPr>
          <p:cNvPr id="4" name="矩形 3">
            <a:extLst>
              <a:ext uri="{FF2B5EF4-FFF2-40B4-BE49-F238E27FC236}">
                <a16:creationId xmlns:a16="http://schemas.microsoft.com/office/drawing/2014/main" id="{AD858971-A002-4725-91AC-A7CE3B4FF841}"/>
              </a:ext>
            </a:extLst>
          </p:cNvPr>
          <p:cNvSpPr/>
          <p:nvPr/>
        </p:nvSpPr>
        <p:spPr>
          <a:xfrm>
            <a:off x="866115" y="1621907"/>
            <a:ext cx="6096000" cy="1758302"/>
          </a:xfrm>
          <a:prstGeom prst="rect">
            <a:avLst/>
          </a:prstGeom>
        </p:spPr>
        <p:txBody>
          <a:bodyPr>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持久内存的特性</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字节访问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数据持久性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高带宽，低延迟等</a:t>
            </a:r>
          </a:p>
        </p:txBody>
      </p:sp>
      <p:sp>
        <p:nvSpPr>
          <p:cNvPr id="5" name="矩形 4">
            <a:extLst>
              <a:ext uri="{FF2B5EF4-FFF2-40B4-BE49-F238E27FC236}">
                <a16:creationId xmlns:a16="http://schemas.microsoft.com/office/drawing/2014/main" id="{13BEC6D7-398B-41A3-AFA0-D6B938647909}"/>
              </a:ext>
            </a:extLst>
          </p:cNvPr>
          <p:cNvSpPr/>
          <p:nvPr/>
        </p:nvSpPr>
        <p:spPr>
          <a:xfrm>
            <a:off x="809481" y="3727988"/>
            <a:ext cx="6324060" cy="1508105"/>
          </a:xfrm>
          <a:prstGeom prst="rect">
            <a:avLst/>
          </a:prstGeom>
        </p:spPr>
        <p:txBody>
          <a:bodyPr wrap="square">
            <a:spAutoFit/>
          </a:bodyPr>
          <a:lstStyle/>
          <a:p>
            <a:r>
              <a:rPr lang="en-US" altLang="zh-CN" sz="2000" dirty="0">
                <a:solidFill>
                  <a:srgbClr val="000000"/>
                </a:solidFill>
                <a:latin typeface="GillSans"/>
              </a:rPr>
              <a:t>Intel </a:t>
            </a:r>
            <a:r>
              <a:rPr lang="en-US" altLang="zh-CN" sz="2000" dirty="0" err="1">
                <a:solidFill>
                  <a:srgbClr val="000000"/>
                </a:solidFill>
                <a:latin typeface="GillSans"/>
              </a:rPr>
              <a:t>Optane</a:t>
            </a:r>
            <a:r>
              <a:rPr lang="en-US" altLang="zh-CN" sz="2000" dirty="0">
                <a:solidFill>
                  <a:srgbClr val="000000"/>
                </a:solidFill>
                <a:latin typeface="GillSans"/>
              </a:rPr>
              <a:t> DC Persistent Memory</a:t>
            </a:r>
          </a:p>
          <a:p>
            <a:r>
              <a:rPr lang="en-US" altLang="zh-CN" sz="1600" dirty="0">
                <a:solidFill>
                  <a:srgbClr val="000000"/>
                </a:solidFill>
                <a:latin typeface="Wingdings-Regular"/>
              </a:rPr>
              <a:t>v </a:t>
            </a:r>
            <a:r>
              <a:rPr lang="en-US" altLang="zh-CN" dirty="0">
                <a:solidFill>
                  <a:srgbClr val="000000"/>
                </a:solidFill>
                <a:latin typeface="GillSans"/>
              </a:rPr>
              <a:t>Commercially available in 2019</a:t>
            </a:r>
          </a:p>
          <a:p>
            <a:r>
              <a:rPr lang="en-US" altLang="zh-CN" sz="1600" dirty="0">
                <a:solidFill>
                  <a:srgbClr val="000000"/>
                </a:solidFill>
                <a:latin typeface="Wingdings-Regular"/>
              </a:rPr>
              <a:t>v </a:t>
            </a:r>
            <a:r>
              <a:rPr lang="en-US" altLang="zh-CN" dirty="0">
                <a:solidFill>
                  <a:srgbClr val="000000"/>
                </a:solidFill>
                <a:latin typeface="GillSans"/>
              </a:rPr>
              <a:t>Read: </a:t>
            </a:r>
            <a:r>
              <a:rPr lang="en-US" altLang="zh-CN" dirty="0">
                <a:solidFill>
                  <a:srgbClr val="C10000"/>
                </a:solidFill>
                <a:latin typeface="GillSans"/>
              </a:rPr>
              <a:t>6.7 GB/s </a:t>
            </a:r>
            <a:r>
              <a:rPr lang="en-US" altLang="zh-CN" dirty="0">
                <a:solidFill>
                  <a:srgbClr val="000000"/>
                </a:solidFill>
                <a:latin typeface="GillSans"/>
              </a:rPr>
              <a:t>per DIMM</a:t>
            </a:r>
          </a:p>
          <a:p>
            <a:r>
              <a:rPr lang="en-US" altLang="zh-CN" sz="1600" dirty="0">
                <a:solidFill>
                  <a:srgbClr val="000000"/>
                </a:solidFill>
                <a:latin typeface="Wingdings-Regular"/>
              </a:rPr>
              <a:t>v </a:t>
            </a:r>
            <a:r>
              <a:rPr lang="en-US" altLang="zh-CN" dirty="0">
                <a:solidFill>
                  <a:srgbClr val="000000"/>
                </a:solidFill>
                <a:latin typeface="GillSans"/>
              </a:rPr>
              <a:t>Write: </a:t>
            </a:r>
            <a:r>
              <a:rPr lang="en-US" altLang="zh-CN" dirty="0">
                <a:solidFill>
                  <a:srgbClr val="C10000"/>
                </a:solidFill>
                <a:latin typeface="GillSans"/>
              </a:rPr>
              <a:t>2.3 GB/s </a:t>
            </a:r>
            <a:r>
              <a:rPr lang="en-US" altLang="zh-CN" dirty="0">
                <a:solidFill>
                  <a:srgbClr val="000000"/>
                </a:solidFill>
                <a:latin typeface="GillSans"/>
              </a:rPr>
              <a:t>per DIMM</a:t>
            </a:r>
          </a:p>
          <a:p>
            <a:r>
              <a:rPr lang="en-US" altLang="zh-CN" sz="1600" dirty="0">
                <a:solidFill>
                  <a:srgbClr val="000000"/>
                </a:solidFill>
                <a:latin typeface="Wingdings-Regular"/>
              </a:rPr>
              <a:t>v </a:t>
            </a:r>
            <a:r>
              <a:rPr lang="en-US" altLang="zh-CN" dirty="0">
                <a:solidFill>
                  <a:srgbClr val="000000"/>
                </a:solidFill>
                <a:latin typeface="GillSans"/>
              </a:rPr>
              <a:t>App-Direct Mode vs. Memory Mode</a:t>
            </a:r>
            <a:endParaRPr lang="zh-CN" altLang="en-US" dirty="0"/>
          </a:p>
        </p:txBody>
      </p:sp>
      <p:pic>
        <p:nvPicPr>
          <p:cNvPr id="14" name="图片 13">
            <a:extLst>
              <a:ext uri="{FF2B5EF4-FFF2-40B4-BE49-F238E27FC236}">
                <a16:creationId xmlns:a16="http://schemas.microsoft.com/office/drawing/2014/main" id="{889E6115-4FBA-4B69-971C-8F9241EA622C}"/>
              </a:ext>
            </a:extLst>
          </p:cNvPr>
          <p:cNvPicPr>
            <a:picLocks noChangeAspect="1"/>
          </p:cNvPicPr>
          <p:nvPr/>
        </p:nvPicPr>
        <p:blipFill>
          <a:blip r:embed="rId3"/>
          <a:stretch>
            <a:fillRect/>
          </a:stretch>
        </p:blipFill>
        <p:spPr>
          <a:xfrm>
            <a:off x="5187635" y="1983639"/>
            <a:ext cx="6413229" cy="24038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sym typeface="+mn-ea"/>
              </a:rPr>
              <a:t>Introduction</a:t>
            </a:r>
          </a:p>
        </p:txBody>
      </p:sp>
      <p:sp>
        <p:nvSpPr>
          <p:cNvPr id="2" name="矩形 1">
            <a:extLst>
              <a:ext uri="{FF2B5EF4-FFF2-40B4-BE49-F238E27FC236}">
                <a16:creationId xmlns:a16="http://schemas.microsoft.com/office/drawing/2014/main" id="{C622D7AF-D84A-4E14-87B3-BF1BB18845C5}"/>
              </a:ext>
            </a:extLst>
          </p:cNvPr>
          <p:cNvSpPr/>
          <p:nvPr/>
        </p:nvSpPr>
        <p:spPr>
          <a:xfrm>
            <a:off x="811794" y="1260540"/>
            <a:ext cx="8423688" cy="1804276"/>
          </a:xfrm>
          <a:prstGeom prst="rect">
            <a:avLst/>
          </a:prstGeom>
        </p:spPr>
        <p:txBody>
          <a:bodyPr wrap="square">
            <a:spAutoFit/>
          </a:bodyPr>
          <a:lstStyle/>
          <a:p>
            <a:pPr>
              <a:lnSpc>
                <a:spcPct val="150000"/>
              </a:lnSpc>
            </a:pPr>
            <a:r>
              <a:rPr lang="en-US" altLang="zh-CN" sz="2000" b="1" dirty="0">
                <a:latin typeface="GillSans-Bold"/>
              </a:rPr>
              <a:t>A Kernel and </a:t>
            </a:r>
            <a:r>
              <a:rPr lang="en-US" altLang="zh-CN" sz="2000" b="1" dirty="0" err="1">
                <a:latin typeface="GillSans-Bold"/>
              </a:rPr>
              <a:t>userspace</a:t>
            </a:r>
            <a:r>
              <a:rPr lang="en-US" altLang="zh-CN" sz="2000" b="1" dirty="0">
                <a:latin typeface="GillSans-Bold"/>
              </a:rPr>
              <a:t> Collaborative architecture (i.e., </a:t>
            </a:r>
            <a:r>
              <a:rPr lang="en-US" altLang="zh-CN" sz="2000" b="1" dirty="0" err="1">
                <a:latin typeface="GillSans-Bold"/>
              </a:rPr>
              <a:t>Kuco</a:t>
            </a:r>
            <a:r>
              <a:rPr lang="en-US" altLang="zh-CN" sz="2000" b="1" dirty="0">
                <a:latin typeface="GillSans-Bold"/>
              </a:rPr>
              <a:t>)</a:t>
            </a:r>
          </a:p>
          <a:p>
            <a:pPr>
              <a:lnSpc>
                <a:spcPct val="150000"/>
              </a:lnSpc>
            </a:pPr>
            <a:r>
              <a:rPr lang="zh-CN" altLang="en-US" b="1" dirty="0">
                <a:latin typeface="GillSans"/>
              </a:rPr>
              <a:t>基于客户</a:t>
            </a:r>
            <a:r>
              <a:rPr lang="en-US" altLang="zh-CN" b="1" dirty="0">
                <a:latin typeface="GillSans"/>
              </a:rPr>
              <a:t>-</a:t>
            </a:r>
            <a:r>
              <a:rPr lang="zh-CN" altLang="en-US" b="1" dirty="0">
                <a:latin typeface="GillSans"/>
              </a:rPr>
              <a:t>服务器模型</a:t>
            </a:r>
            <a:endParaRPr lang="en-US" altLang="zh-CN" b="1" dirty="0">
              <a:latin typeface="GillSans"/>
            </a:endParaRPr>
          </a:p>
          <a:p>
            <a:pPr marL="285750" indent="-285750">
              <a:lnSpc>
                <a:spcPct val="150000"/>
              </a:lnSpc>
              <a:buFont typeface="Arial" panose="020B0604020202020204" pitchFamily="34" charset="0"/>
              <a:buChar char="•"/>
            </a:pPr>
            <a:r>
              <a:rPr lang="en-US" altLang="zh-CN" dirty="0" err="1">
                <a:latin typeface="GillSans"/>
              </a:rPr>
              <a:t>Kfs</a:t>
            </a:r>
            <a:r>
              <a:rPr lang="en-US" altLang="zh-CN" dirty="0">
                <a:latin typeface="GillSans"/>
              </a:rPr>
              <a:t>: </a:t>
            </a:r>
            <a:r>
              <a:rPr lang="zh-CN" altLang="en-US" dirty="0">
                <a:latin typeface="GillSans"/>
              </a:rPr>
              <a:t>处理元数据操作，执行访问控制</a:t>
            </a:r>
            <a:endParaRPr lang="en-US" altLang="zh-CN" dirty="0">
              <a:latin typeface="GillSans"/>
            </a:endParaRPr>
          </a:p>
          <a:p>
            <a:pPr marL="285750" indent="-285750">
              <a:lnSpc>
                <a:spcPct val="150000"/>
              </a:lnSpc>
              <a:buFont typeface="Arial" panose="020B0604020202020204" pitchFamily="34" charset="0"/>
              <a:buChar char="•"/>
            </a:pPr>
            <a:r>
              <a:rPr lang="en-US" altLang="zh-CN" dirty="0" err="1">
                <a:latin typeface="GillSans"/>
              </a:rPr>
              <a:t>Ulib</a:t>
            </a:r>
            <a:r>
              <a:rPr lang="en-US" altLang="zh-CN" dirty="0">
                <a:latin typeface="GillSans"/>
              </a:rPr>
              <a:t>: </a:t>
            </a:r>
            <a:r>
              <a:rPr lang="zh-CN" altLang="en-US" dirty="0">
                <a:latin typeface="GillSans"/>
              </a:rPr>
              <a:t>为应用程序提供标准的</a:t>
            </a:r>
            <a:r>
              <a:rPr lang="en-US" altLang="zh-CN" dirty="0" err="1">
                <a:latin typeface="GillSans"/>
              </a:rPr>
              <a:t>api</a:t>
            </a:r>
            <a:r>
              <a:rPr lang="zh-CN" altLang="en-US" dirty="0">
                <a:latin typeface="GillSans"/>
              </a:rPr>
              <a:t>并与</a:t>
            </a:r>
            <a:r>
              <a:rPr lang="en-US" altLang="zh-CN" dirty="0" err="1">
                <a:latin typeface="GillSans"/>
              </a:rPr>
              <a:t>Kfs</a:t>
            </a:r>
            <a:r>
              <a:rPr lang="zh-CN" altLang="en-US" dirty="0">
                <a:latin typeface="GillSans"/>
              </a:rPr>
              <a:t>进行交互</a:t>
            </a:r>
            <a:endParaRPr lang="en-US" altLang="zh-CN" dirty="0">
              <a:latin typeface="GillSans"/>
            </a:endParaRPr>
          </a:p>
        </p:txBody>
      </p:sp>
      <p:sp>
        <p:nvSpPr>
          <p:cNvPr id="5" name="矩形 4">
            <a:extLst>
              <a:ext uri="{FF2B5EF4-FFF2-40B4-BE49-F238E27FC236}">
                <a16:creationId xmlns:a16="http://schemas.microsoft.com/office/drawing/2014/main" id="{14C88DF7-40C8-4C74-8B9C-2238AED88FDB}"/>
              </a:ext>
            </a:extLst>
          </p:cNvPr>
          <p:cNvSpPr/>
          <p:nvPr/>
        </p:nvSpPr>
        <p:spPr>
          <a:xfrm>
            <a:off x="811794" y="3348599"/>
            <a:ext cx="6096000" cy="1711366"/>
          </a:xfrm>
          <a:prstGeom prst="rect">
            <a:avLst/>
          </a:prstGeom>
        </p:spPr>
        <p:txBody>
          <a:bodyPr>
            <a:spAutoFit/>
          </a:bodyPr>
          <a:lstStyle/>
          <a:p>
            <a:pPr>
              <a:lnSpc>
                <a:spcPct val="150000"/>
              </a:lnSpc>
            </a:pPr>
            <a:r>
              <a:rPr lang="zh-CN" altLang="en-US" b="1" dirty="0">
                <a:latin typeface="GillSans"/>
              </a:rPr>
              <a:t>核心思路：尽可能将任务从</a:t>
            </a:r>
            <a:r>
              <a:rPr lang="en-US" altLang="zh-CN" b="1" dirty="0" err="1">
                <a:latin typeface="GillSans"/>
              </a:rPr>
              <a:t>Kfs</a:t>
            </a:r>
            <a:r>
              <a:rPr lang="zh-CN" altLang="en-US" b="1" dirty="0">
                <a:latin typeface="GillSans"/>
              </a:rPr>
              <a:t>转移到</a:t>
            </a:r>
            <a:r>
              <a:rPr lang="en-US" altLang="zh-CN" b="1" dirty="0" err="1">
                <a:latin typeface="GillSans"/>
              </a:rPr>
              <a:t>Ulib</a:t>
            </a:r>
            <a:endParaRPr lang="en-US" altLang="zh-CN" b="1" dirty="0">
              <a:latin typeface="GillSans"/>
            </a:endParaRPr>
          </a:p>
          <a:p>
            <a:pPr marL="285750" indent="-285750">
              <a:lnSpc>
                <a:spcPct val="150000"/>
              </a:lnSpc>
              <a:buFont typeface="Arial" panose="020B0604020202020204" pitchFamily="34" charset="0"/>
              <a:buChar char="•"/>
            </a:pPr>
            <a:r>
              <a:rPr lang="en-US" altLang="zh-CN" dirty="0">
                <a:latin typeface="GillSans"/>
              </a:rPr>
              <a:t>Metadata operations: </a:t>
            </a:r>
            <a:r>
              <a:rPr lang="en-US" altLang="zh-CN" b="1" i="1" dirty="0">
                <a:latin typeface="GillSans-BoldItalic"/>
              </a:rPr>
              <a:t>collaborative indexing</a:t>
            </a:r>
          </a:p>
          <a:p>
            <a:pPr marL="285750" indent="-285750">
              <a:lnSpc>
                <a:spcPct val="150000"/>
              </a:lnSpc>
              <a:buFont typeface="Arial" panose="020B0604020202020204" pitchFamily="34" charset="0"/>
              <a:buChar char="•"/>
            </a:pPr>
            <a:r>
              <a:rPr lang="en-US" altLang="zh-CN" dirty="0">
                <a:latin typeface="GillSans"/>
              </a:rPr>
              <a:t>Write operations: </a:t>
            </a:r>
            <a:r>
              <a:rPr lang="en-US" altLang="zh-CN" b="1" i="1" dirty="0">
                <a:latin typeface="GillSans-BoldItalic"/>
              </a:rPr>
              <a:t>two-level locking</a:t>
            </a:r>
          </a:p>
          <a:p>
            <a:pPr marL="285750" indent="-285750">
              <a:lnSpc>
                <a:spcPct val="150000"/>
              </a:lnSpc>
              <a:buFont typeface="Arial" panose="020B0604020202020204" pitchFamily="34" charset="0"/>
              <a:buChar char="•"/>
            </a:pPr>
            <a:r>
              <a:rPr lang="en-US" altLang="zh-CN" dirty="0">
                <a:latin typeface="GillSans"/>
              </a:rPr>
              <a:t>Read operations: </a:t>
            </a:r>
            <a:r>
              <a:rPr lang="en-US" altLang="zh-CN" b="1" i="1" dirty="0">
                <a:latin typeface="GillSans-BoldItalic"/>
              </a:rPr>
              <a:t>versioned reads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a:solidFill>
                  <a:srgbClr val="30557F"/>
                </a:solidFill>
                <a:latin typeface="Arial" panose="020B0604020202020204" pitchFamily="34" charset="0"/>
                <a:ea typeface="微软雅黑" panose="020B0503020204020204" pitchFamily="34" charset="-122"/>
                <a:cs typeface="+mn-ea"/>
                <a:sym typeface="+mn-ea"/>
              </a:rPr>
              <a:t>Introduction</a:t>
            </a:r>
          </a:p>
        </p:txBody>
      </p:sp>
      <p:sp>
        <p:nvSpPr>
          <p:cNvPr id="3" name="矩形 2">
            <a:extLst>
              <a:ext uri="{FF2B5EF4-FFF2-40B4-BE49-F238E27FC236}">
                <a16:creationId xmlns:a16="http://schemas.microsoft.com/office/drawing/2014/main" id="{6685634B-1715-481B-A1B5-7361FE6DAD65}"/>
              </a:ext>
            </a:extLst>
          </p:cNvPr>
          <p:cNvSpPr/>
          <p:nvPr/>
        </p:nvSpPr>
        <p:spPr>
          <a:xfrm>
            <a:off x="720312" y="1515466"/>
            <a:ext cx="6509857"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先对现有</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感知文件系统进行了深入的分析，并总结了它们在解决软件开销和可扩展性问题上的局限性。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引入了</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，这是一种用户空间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内核协作架构，具有三个关键技术，包括协作索引、两级锁和版本化读取，以实现高可伸缩性。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架构，我们实现了一个名为</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文件系统，实验表明，</a:t>
            </a:r>
            <a:r>
              <a:rPr lang="en-US" altLang="zh-CN" dirty="0" err="1">
                <a:latin typeface="微软雅黑" panose="020B0503020204020204" pitchFamily="34" charset="-122"/>
                <a:ea typeface="微软雅黑" panose="020B0503020204020204" pitchFamily="34" charset="-122"/>
              </a:rPr>
              <a:t>KucoFS</a:t>
            </a:r>
            <a:r>
              <a:rPr lang="zh-CN" altLang="en-US" dirty="0">
                <a:latin typeface="微软雅黑" panose="020B0503020204020204" pitchFamily="34" charset="-122"/>
                <a:ea typeface="微软雅黑" panose="020B0503020204020204" pitchFamily="34" charset="-122"/>
              </a:rPr>
              <a:t>在元数据操作方面实现了比之前的高一个数量级的可伸缩性，并充分利用</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带宽进行数据操作。</a:t>
            </a:r>
          </a:p>
        </p:txBody>
      </p:sp>
      <p:pic>
        <p:nvPicPr>
          <p:cNvPr id="6" name="图片 5">
            <a:extLst>
              <a:ext uri="{FF2B5EF4-FFF2-40B4-BE49-F238E27FC236}">
                <a16:creationId xmlns:a16="http://schemas.microsoft.com/office/drawing/2014/main" id="{E865CDD6-8841-484B-9527-E2F9D2523143}"/>
              </a:ext>
            </a:extLst>
          </p:cNvPr>
          <p:cNvPicPr>
            <a:picLocks noChangeAspect="1"/>
          </p:cNvPicPr>
          <p:nvPr/>
        </p:nvPicPr>
        <p:blipFill>
          <a:blip r:embed="rId3"/>
          <a:stretch>
            <a:fillRect/>
          </a:stretch>
        </p:blipFill>
        <p:spPr>
          <a:xfrm>
            <a:off x="7330984" y="1615313"/>
            <a:ext cx="4555221" cy="3546881"/>
          </a:xfrm>
          <a:prstGeom prst="rect">
            <a:avLst/>
          </a:prstGeom>
        </p:spPr>
      </p:pic>
    </p:spTree>
    <p:extLst>
      <p:ext uri="{BB962C8B-B14F-4D97-AF65-F5344CB8AC3E}">
        <p14:creationId xmlns:p14="http://schemas.microsoft.com/office/powerpoint/2010/main" val="235734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图片 5"/>
          <p:cNvPicPr>
            <a:picLocks noChangeAspect="1"/>
          </p:cNvPicPr>
          <p:nvPr/>
        </p:nvPicPr>
        <p:blipFill rotWithShape="1">
          <a:blip r:embed="rId2"/>
          <a:srcRect l="23158" r="20741"/>
          <a:stretch>
            <a:fillRect/>
          </a:stretch>
        </p:blipFill>
        <p:spPr>
          <a:xfrm>
            <a:off x="6765146" y="1269000"/>
            <a:ext cx="4320000" cy="4320000"/>
          </a:xfrm>
          <a:prstGeom prst="rect">
            <a:avLst/>
          </a:prstGeom>
          <a:blipFill>
            <a:blip r:embed="rId3"/>
            <a:stretch>
              <a:fillRect/>
            </a:stretch>
          </a:blipFill>
        </p:spPr>
      </p:pic>
      <p:sp>
        <p:nvSpPr>
          <p:cNvPr id="1048627" name="矩形 6"/>
          <p:cNvSpPr/>
          <p:nvPr/>
        </p:nvSpPr>
        <p:spPr>
          <a:xfrm>
            <a:off x="387747" y="1460006"/>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02</a:t>
            </a:r>
            <a:endParaRPr lang="zh-CN" altLang="en-US" sz="8800" b="1" cap="none" spc="0" dirty="0">
              <a:ln w="0"/>
              <a:solidFill>
                <a:schemeClr val="bg2">
                  <a:lumMod val="90000"/>
                </a:schemeClr>
              </a:solidFill>
              <a:effectLst/>
            </a:endParaRPr>
          </a:p>
        </p:txBody>
      </p:sp>
      <p:sp>
        <p:nvSpPr>
          <p:cNvPr id="1048628" name="文本框 8"/>
          <p:cNvSpPr txBox="1"/>
          <p:nvPr/>
        </p:nvSpPr>
        <p:spPr>
          <a:xfrm>
            <a:off x="387747" y="3110023"/>
            <a:ext cx="7315996" cy="1015663"/>
          </a:xfrm>
          <a:prstGeom prst="rect">
            <a:avLst/>
          </a:prstGeom>
          <a:noFill/>
        </p:spPr>
        <p:txBody>
          <a:bodyPr wrap="square">
            <a:spAutoFit/>
          </a:bodyPr>
          <a:lstStyle/>
          <a:p>
            <a:pPr fontAlgn="base">
              <a:spcBef>
                <a:spcPct val="0"/>
              </a:spcBef>
              <a:spcAft>
                <a:spcPct val="0"/>
              </a:spcAft>
            </a:pPr>
            <a:r>
              <a:rPr lang="en-US" altLang="zh-CN" sz="6000" dirty="0" err="1">
                <a:blipFill dpi="0" rotWithShape="1">
                  <a:blip r:embed="rId4"/>
                  <a:srcRect/>
                  <a:tile tx="0" ty="0" sx="100000" sy="100000" flip="none" algn="br"/>
                </a:blipFill>
                <a:latin typeface="华光标题宋_CNKI" panose="02000500000000000000" pitchFamily="2" charset="-122"/>
                <a:ea typeface="华光标题宋_CNKI" panose="02000500000000000000" pitchFamily="2" charset="-122"/>
                <a:sym typeface="+mn-ea"/>
              </a:rPr>
              <a:t>Kuco</a:t>
            </a:r>
            <a:endParaRPr lang="zh-CN" altLang="en-US" sz="6000" dirty="0">
              <a:blipFill dpi="0" rotWithShape="1">
                <a:blip r:embed="rId3"/>
                <a:srcRect/>
                <a:tile tx="0" ty="0" sx="100000" sy="100000" flip="none" algn="tr"/>
              </a:blipFill>
              <a:latin typeface="华光标题宋_CNKI" panose="02000500000000000000" pitchFamily="2" charset="-122"/>
              <a:ea typeface="华光标题宋_CNKI" panose="02000500000000000000" pitchFamily="2" charset="-122"/>
            </a:endParaRPr>
          </a:p>
        </p:txBody>
      </p:sp>
      <p:cxnSp>
        <p:nvCxnSpPr>
          <p:cNvPr id="3145734" name="直接连接符 11"/>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直接连接符 12"/>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6" name="直接连接符 15"/>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3" name="图片 2"/>
          <p:cNvPicPr>
            <a:picLocks noChangeAspect="1"/>
          </p:cNvPicPr>
          <p:nvPr/>
        </p:nvPicPr>
        <p:blipFill rotWithShape="1">
          <a:blip r:embed="rId3"/>
          <a:srcRect l="43805" t="98" r="1" b="-98"/>
          <a:stretch>
            <a:fillRect/>
          </a:stretch>
        </p:blipFill>
        <p:spPr>
          <a:xfrm>
            <a:off x="6765145" y="1269000"/>
            <a:ext cx="4320000" cy="43242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2" name="矩形 1">
            <a:extLst>
              <a:ext uri="{FF2B5EF4-FFF2-40B4-BE49-F238E27FC236}">
                <a16:creationId xmlns:a16="http://schemas.microsoft.com/office/drawing/2014/main" id="{D78282A2-E897-4D48-8363-1607F3390549}"/>
              </a:ext>
            </a:extLst>
          </p:cNvPr>
          <p:cNvSpPr/>
          <p:nvPr/>
        </p:nvSpPr>
        <p:spPr>
          <a:xfrm>
            <a:off x="597503" y="1430538"/>
            <a:ext cx="5663250" cy="419839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显示了</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体系结构。它遵循客户机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服务器模型，其中包括两个部分，包括一个用户空间库和一个全局内核线程，这两个部分分别称为</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应用程序访问</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首先通过链接</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和不同的</a:t>
            </a:r>
            <a:r>
              <a:rPr lang="en-US" altLang="zh-CN" dirty="0" err="1">
                <a:latin typeface="微软雅黑" panose="020B0503020204020204" pitchFamily="34" charset="-122"/>
                <a:ea typeface="微软雅黑" panose="020B0503020204020204" pitchFamily="34" charset="-122"/>
              </a:rPr>
              <a:t>Ulib</a:t>
            </a:r>
            <a:r>
              <a:rPr lang="zh-CN" altLang="en-US" dirty="0">
                <a:latin typeface="微软雅黑" panose="020B0503020204020204" pitchFamily="34" charset="-122"/>
                <a:ea typeface="微软雅黑" panose="020B0503020204020204" pitchFamily="34" charset="-122"/>
              </a:rPr>
              <a:t>实例，通过单独的内存消息缓冲区与</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交互。像现有的用户空间文件系统，</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映射</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空间到用户空间，以支持直接读写访问。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为了保护文件系统元数据不被破坏，</a:t>
            </a:r>
            <a:r>
              <a:rPr lang="en-US" altLang="zh-CN" dirty="0" err="1">
                <a:latin typeface="微软雅黑" panose="020B0503020204020204" pitchFamily="34" charset="-122"/>
                <a:ea typeface="微软雅黑" panose="020B0503020204020204" pitchFamily="34" charset="-122"/>
              </a:rPr>
              <a:t>Kuco</a:t>
            </a:r>
            <a:r>
              <a:rPr lang="zh-CN" altLang="en-US" dirty="0">
                <a:latin typeface="微软雅黑" panose="020B0503020204020204" pitchFamily="34" charset="-122"/>
                <a:ea typeface="微软雅黑" panose="020B0503020204020204" pitchFamily="34" charset="-122"/>
              </a:rPr>
              <a:t>不允许应用程序直接更新元数据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相反，这些请求被发布到</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，然后</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代表它们更新元数据。</a:t>
            </a:r>
          </a:p>
        </p:txBody>
      </p:sp>
      <p:pic>
        <p:nvPicPr>
          <p:cNvPr id="3" name="图片 2">
            <a:extLst>
              <a:ext uri="{FF2B5EF4-FFF2-40B4-BE49-F238E27FC236}">
                <a16:creationId xmlns:a16="http://schemas.microsoft.com/office/drawing/2014/main" id="{2302D7F6-41A6-4C75-961F-74C498B623E8}"/>
              </a:ext>
            </a:extLst>
          </p:cNvPr>
          <p:cNvPicPr>
            <a:picLocks noChangeAspect="1"/>
          </p:cNvPicPr>
          <p:nvPr/>
        </p:nvPicPr>
        <p:blipFill>
          <a:blip r:embed="rId3"/>
          <a:stretch>
            <a:fillRect/>
          </a:stretch>
        </p:blipFill>
        <p:spPr>
          <a:xfrm>
            <a:off x="6604021" y="1579644"/>
            <a:ext cx="4990476" cy="3438095"/>
          </a:xfrm>
          <a:prstGeom prst="rect">
            <a:avLst/>
          </a:prstGeom>
        </p:spPr>
      </p:pic>
    </p:spTree>
    <p:extLst>
      <p:ext uri="{BB962C8B-B14F-4D97-AF65-F5344CB8AC3E}">
        <p14:creationId xmlns:p14="http://schemas.microsoft.com/office/powerpoint/2010/main" val="33906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0375"/>
          </a:xfrm>
          <a:prstGeom prst="rect">
            <a:avLst/>
          </a:prstGeom>
          <a:noFill/>
        </p:spPr>
        <p:txBody>
          <a:bodyPr wrap="square">
            <a:spAutoFit/>
          </a:bodyPr>
          <a:lstStyle/>
          <a:p>
            <a:pPr fontAlgn="base">
              <a:spcBef>
                <a:spcPct val="0"/>
              </a:spcBef>
              <a:spcAft>
                <a:spcPct val="0"/>
              </a:spcAft>
            </a:pPr>
            <a:r>
              <a:rPr lang="en-US" altLang="zh-CN" sz="2400" b="1" spc="100" dirty="0" err="1">
                <a:solidFill>
                  <a:srgbClr val="30557F"/>
                </a:solidFill>
                <a:latin typeface="Arial" panose="020B0604020202020204" pitchFamily="34" charset="0"/>
                <a:ea typeface="微软雅黑" panose="020B0503020204020204" pitchFamily="34" charset="-122"/>
                <a:cs typeface="+mn-ea"/>
              </a:rPr>
              <a:t>Kuco</a:t>
            </a:r>
            <a:r>
              <a:rPr lang="en-US" altLang="zh-CN" sz="2400" b="1" spc="100" dirty="0">
                <a:solidFill>
                  <a:srgbClr val="30557F"/>
                </a:solidFill>
                <a:latin typeface="Arial" panose="020B0604020202020204" pitchFamily="34" charset="0"/>
                <a:ea typeface="微软雅黑" panose="020B0503020204020204" pitchFamily="34" charset="-122"/>
                <a:cs typeface="+mn-ea"/>
              </a:rPr>
              <a:t>: Kernel-</a:t>
            </a:r>
            <a:r>
              <a:rPr lang="en-US" altLang="zh-CN" sz="2400" b="1" spc="100" dirty="0" err="1">
                <a:solidFill>
                  <a:srgbClr val="30557F"/>
                </a:solidFill>
                <a:latin typeface="Arial" panose="020B0604020202020204" pitchFamily="34" charset="0"/>
                <a:ea typeface="微软雅黑" panose="020B0503020204020204" pitchFamily="34" charset="-122"/>
                <a:cs typeface="+mn-ea"/>
              </a:rPr>
              <a:t>Userpace</a:t>
            </a:r>
            <a:r>
              <a:rPr lang="en-US" altLang="zh-CN" sz="2400" b="1" spc="100" dirty="0">
                <a:solidFill>
                  <a:srgbClr val="30557F"/>
                </a:solidFill>
                <a:latin typeface="Arial" panose="020B0604020202020204" pitchFamily="34" charset="0"/>
                <a:ea typeface="微软雅黑" panose="020B0503020204020204" pitchFamily="34" charset="-122"/>
                <a:cs typeface="+mn-ea"/>
              </a:rPr>
              <a:t> Collaboration</a:t>
            </a:r>
            <a:endParaRPr lang="zh-CN" altLang="en-US" sz="2400" dirty="0">
              <a:solidFill>
                <a:srgbClr val="30557F"/>
              </a:solidFill>
              <a:latin typeface="华光标题宋_CNKI" panose="02000500000000000000" pitchFamily="2" charset="-122"/>
              <a:ea typeface="华光标题宋_CNKI" panose="02000500000000000000" pitchFamily="2" charset="-122"/>
            </a:endParaRPr>
          </a:p>
        </p:txBody>
      </p:sp>
      <p:sp>
        <p:nvSpPr>
          <p:cNvPr id="2" name="矩形 1">
            <a:extLst>
              <a:ext uri="{FF2B5EF4-FFF2-40B4-BE49-F238E27FC236}">
                <a16:creationId xmlns:a16="http://schemas.microsoft.com/office/drawing/2014/main" id="{D78282A2-E897-4D48-8363-1607F3390549}"/>
              </a:ext>
            </a:extLst>
          </p:cNvPr>
          <p:cNvSpPr/>
          <p:nvPr/>
        </p:nvSpPr>
        <p:spPr>
          <a:xfrm>
            <a:off x="1104466" y="1229145"/>
            <a:ext cx="8700438" cy="4875502"/>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PM space is mapped to </a:t>
            </a:r>
            <a:r>
              <a:rPr lang="en-US" altLang="zh-CN" sz="2000" b="1" dirty="0" err="1">
                <a:latin typeface="微软雅黑" panose="020B0503020204020204" pitchFamily="34" charset="-122"/>
                <a:ea typeface="微软雅黑" panose="020B0503020204020204" pitchFamily="34" charset="-122"/>
              </a:rPr>
              <a:t>userspace</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Ulib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直接读写文件数据</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Kfs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更新元数据和执行访问</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sz="2000" b="1" dirty="0">
                <a:latin typeface="微软雅黑" panose="020B0503020204020204" pitchFamily="34" charset="-122"/>
                <a:ea typeface="微软雅黑" panose="020B0503020204020204" pitchFamily="34" charset="-122"/>
              </a:rPr>
              <a:t>Client/server processing model</a:t>
            </a: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总体吞吐量由</a:t>
            </a:r>
            <a:r>
              <a:rPr lang="en-US" altLang="zh-CN" sz="1600" dirty="0" err="1">
                <a:latin typeface="微软雅黑" panose="020B0503020204020204" pitchFamily="34" charset="-122"/>
                <a:ea typeface="微软雅黑" panose="020B0503020204020204" pitchFamily="34" charset="-122"/>
              </a:rPr>
              <a:t>Kfs</a:t>
            </a:r>
            <a:r>
              <a:rPr lang="zh-CN" altLang="en-US" sz="1600" dirty="0">
                <a:latin typeface="微软雅黑" panose="020B0503020204020204" pitchFamily="34" charset="-122"/>
                <a:ea typeface="微软雅黑" panose="020B0503020204020204" pitchFamily="34" charset="-122"/>
              </a:rPr>
              <a:t>处理每个请求的速度决定</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Tmax</a:t>
            </a:r>
            <a:r>
              <a:rPr lang="en-US" altLang="zh-CN" dirty="0">
                <a:latin typeface="微软雅黑" panose="020B0503020204020204" pitchFamily="34" charset="-122"/>
                <a:ea typeface="微软雅黑" panose="020B0503020204020204" pitchFamily="34" charset="-122"/>
              </a:rPr>
              <a:t> = 1 / L, </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是</a:t>
            </a:r>
            <a:r>
              <a:rPr lang="en-US" altLang="zh-CN" dirty="0" err="1">
                <a:latin typeface="微软雅黑" panose="020B0503020204020204" pitchFamily="34" charset="-122"/>
                <a:ea typeface="微软雅黑" panose="020B0503020204020204" pitchFamily="34" charset="-122"/>
              </a:rPr>
              <a:t>Kfs</a:t>
            </a:r>
            <a:r>
              <a:rPr lang="zh-CN" altLang="en-US" dirty="0">
                <a:latin typeface="微软雅黑" panose="020B0503020204020204" pitchFamily="34" charset="-122"/>
                <a:ea typeface="微软雅黑" panose="020B0503020204020204" pitchFamily="34" charset="-122"/>
              </a:rPr>
              <a:t>处理请求的延迟时间</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sz="2000" b="1" dirty="0">
                <a:latin typeface="微软雅黑" panose="020B0503020204020204" pitchFamily="34" charset="-122"/>
                <a:ea typeface="微软雅黑" panose="020B0503020204020204" pitchFamily="34" charset="-122"/>
              </a:rPr>
              <a:t>Key idea: shifting tasks from </a:t>
            </a:r>
            <a:r>
              <a:rPr lang="en-US" altLang="zh-CN" sz="2000" b="1" dirty="0" err="1">
                <a:latin typeface="微软雅黑" panose="020B0503020204020204" pitchFamily="34" charset="-122"/>
                <a:ea typeface="微软雅黑" panose="020B0503020204020204" pitchFamily="34" charset="-122"/>
              </a:rPr>
              <a:t>Kfs</a:t>
            </a:r>
            <a:r>
              <a:rPr lang="en-US" altLang="zh-CN" sz="2000" b="1" dirty="0">
                <a:latin typeface="微软雅黑" panose="020B0503020204020204" pitchFamily="34" charset="-122"/>
                <a:ea typeface="微软雅黑" panose="020B0503020204020204" pitchFamily="34" charset="-122"/>
              </a:rPr>
              <a:t> to </a:t>
            </a:r>
            <a:r>
              <a:rPr lang="en-US" altLang="zh-CN" sz="2000" b="1" dirty="0" err="1">
                <a:latin typeface="微软雅黑" panose="020B0503020204020204" pitchFamily="34" charset="-122"/>
                <a:ea typeface="微软雅黑" panose="020B0503020204020204" pitchFamily="34" charset="-122"/>
              </a:rPr>
              <a:t>Ulib</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通过降低</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的值来提高可扩展性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元数据索引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例如：路径名解析</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并发控制</a:t>
            </a:r>
          </a:p>
        </p:txBody>
      </p:sp>
    </p:spTree>
    <p:extLst>
      <p:ext uri="{BB962C8B-B14F-4D97-AF65-F5344CB8AC3E}">
        <p14:creationId xmlns:p14="http://schemas.microsoft.com/office/powerpoint/2010/main" val="4145842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1297</Words>
  <Application>Microsoft Office PowerPoint</Application>
  <PresentationFormat>宽屏</PresentationFormat>
  <Paragraphs>104</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GillSans</vt:lpstr>
      <vt:lpstr>GillSans-Bold</vt:lpstr>
      <vt:lpstr>GillSans-BoldItalic</vt:lpstr>
      <vt:lpstr>Wingdings-Regular</vt:lpstr>
      <vt:lpstr>等线</vt:lpstr>
      <vt:lpstr>等线 Light</vt:lpstr>
      <vt:lpstr>华光标题宋_CNKI</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tom</cp:lastModifiedBy>
  <cp:revision>369</cp:revision>
  <dcterms:created xsi:type="dcterms:W3CDTF">2021-09-19T09:11:00Z</dcterms:created>
  <dcterms:modified xsi:type="dcterms:W3CDTF">2021-12-23T12:32:22Z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y fmtid="{D5CDD505-2E9C-101B-9397-08002B2CF9AE}" pid="3" name="KSOProductBuildVer">
    <vt:lpwstr>2052-11.8.2.10972</vt:lpwstr>
  </property>
</Properties>
</file>