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customXml/itemProps2.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61" r:id="rId4"/>
    <p:sldId id="262" r:id="rId6"/>
    <p:sldId id="263" r:id="rId7"/>
    <p:sldId id="264" r:id="rId8"/>
    <p:sldId id="265" r:id="rId9"/>
    <p:sldId id="266" r:id="rId10"/>
    <p:sldId id="267" r:id="rId11"/>
    <p:sldId id="268" r:id="rId12"/>
    <p:sldId id="270" r:id="rId13"/>
    <p:sldId id="269" r:id="rId14"/>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用户" initials="W" lastIdx="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EFFFA"/>
    <a:srgbClr val="C0BB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customXml" Target="../customXml/item1.xml"/><Relationship Id="rId2" Type="http://schemas.openxmlformats.org/officeDocument/2006/relationships/theme" Target="theme/theme1.xml"/><Relationship Id="rId19" Type="http://schemas.openxmlformats.org/officeDocument/2006/relationships/customXmlProps" Target="../customXml/itemProps2.xml"/><Relationship Id="rId18" Type="http://schemas.openxmlformats.org/officeDocument/2006/relationships/commentAuthors" Target="commentAuthors.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pPr fontAlgn="base"/>
            <a:r>
              <a:rPr lang="zh-CN" altLang="en-US" strike="noStrike" noProof="1"/>
              <a:t>单击此处编辑母版标题样式</a:t>
            </a:r>
            <a:endParaRPr lang="zh-CN" altLang="en-US" strike="noStrike" noProof="1"/>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fontAlgn="base"/>
            <a:r>
              <a:rPr lang="zh-CN" altLang="en-US" strike="noStrike" noProof="1"/>
              <a:t>单击此处编辑母版副标题样式</a:t>
            </a:r>
            <a:endParaRPr lang="zh-CN" altLang="en-US" strike="noStrike" noProof="1"/>
          </a:p>
        </p:txBody>
      </p:sp>
      <p:sp>
        <p:nvSpPr>
          <p:cNvPr id="4" name="日期占位符 3"/>
          <p:cNvSpPr>
            <a:spLocks noGrp="1"/>
          </p:cNvSpPr>
          <p:nvPr>
            <p:ph type="dt" sz="half" idx="10"/>
          </p:nvPr>
        </p:nvSpPr>
        <p:spPr/>
        <p:txBody>
          <a:bodyPr/>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p>
            <a:endParaRPr lang="zh-CN" altLang="en-US"/>
          </a:p>
        </p:txBody>
      </p:sp>
      <p:sp>
        <p:nvSpPr>
          <p:cNvPr id="6" name="灯片编号占位符 5"/>
          <p:cNvSpPr>
            <a:spLocks noGrp="1"/>
          </p:cNvSpPr>
          <p:nvPr>
            <p:ph type="sldNum" sz="quarter" idx="12"/>
          </p:nvPr>
        </p:nvSpPr>
        <p:spPr/>
        <p:txBody>
          <a:bodyPr/>
          <a:p>
            <a:fld id="{7D9BB5D0-35E4-459D-AEF3-FE4D7C45CC19}" type="slidenum">
              <a:rPr lang="zh-CN" altLang="en-US" smtClean="0"/>
            </a:fld>
            <a:endParaRPr lang="zh-CN" alt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p>
            <a:pPr fontAlgn="auto">
              <a:defRPr/>
            </a:pPr>
            <a:fld id="{CFB16230-400B-A247-B897-24D9491FBBB8}" type="datetimeFigureOut">
              <a:rPr lang="zh-CN" altLang="en-US" strike="noStrike" noProof="1">
                <a:latin typeface="+mn-lt"/>
                <a:ea typeface="宋体" charset="0"/>
                <a:cs typeface="宋体" charset="0"/>
              </a:rPr>
            </a:fld>
            <a:endParaRPr lang="zh-CN" altLang="en-US" strike="noStrike" noProof="1"/>
          </a:p>
        </p:txBody>
      </p:sp>
      <p:sp>
        <p:nvSpPr>
          <p:cNvPr id="5" name="页脚占位符 4"/>
          <p:cNvSpPr>
            <a:spLocks noGrp="1"/>
          </p:cNvSpPr>
          <p:nvPr>
            <p:ph type="ftr" sz="quarter" idx="11"/>
          </p:nvPr>
        </p:nvSpPr>
        <p:spPr/>
        <p:txBody>
          <a:bodyPr/>
          <a:p>
            <a:pPr fontAlgn="auto">
              <a:defRPr/>
            </a:pPr>
            <a:endParaRPr lang="zh-CN" altLang="en-US" strike="noStrike" noProof="1"/>
          </a:p>
        </p:txBody>
      </p:sp>
      <p:sp>
        <p:nvSpPr>
          <p:cNvPr id="6" name="灯片编号占位符 5"/>
          <p:cNvSpPr>
            <a:spLocks noGrp="1"/>
          </p:cNvSpPr>
          <p:nvPr>
            <p:ph type="sldNum" sz="quarter" idx="12"/>
          </p:nvPr>
        </p:nvSpPr>
        <p:spPr/>
        <p:txBody>
          <a:bodyPr/>
          <a:p>
            <a:pPr fontAlgn="auto">
              <a:defRPr/>
            </a:pPr>
            <a:fld id="{3302A345-D6B2-3E48-8B73-C1133CD22D1F}" type="slidenum">
              <a:rPr lang="zh-CN" altLang="en-US" strike="noStrike" noProof="1">
                <a:latin typeface="+mn-lt"/>
                <a:ea typeface="宋体" charset="0"/>
                <a:cs typeface="宋体" charset="0"/>
              </a:rPr>
            </a:fld>
            <a:endParaRPr lang="zh-CN" altLang="en-US" strike="noStrike" noProof="1"/>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9"/>
            <a:ext cx="8026400" cy="5851525"/>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p>
            <a:endParaRPr lang="zh-CN" altLang="en-US"/>
          </a:p>
        </p:txBody>
      </p:sp>
      <p:sp>
        <p:nvSpPr>
          <p:cNvPr id="6" name="灯片编号占位符 5"/>
          <p:cNvSpPr>
            <a:spLocks noGrp="1"/>
          </p:cNvSpPr>
          <p:nvPr>
            <p:ph type="sldNum" sz="quarter" idx="12"/>
          </p:nvPr>
        </p:nvSpPr>
        <p:spPr/>
        <p:txBody>
          <a:bodyPr/>
          <a:p>
            <a:fld id="{7D9BB5D0-35E4-459D-AEF3-FE4D7C45CC19}" type="slidenum">
              <a:rPr lang="zh-CN" altLang="en-US" smtClean="0"/>
            </a:fld>
            <a:endParaRPr lang="zh-CN" alt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1143000"/>
          </a:xfrm>
        </p:spPr>
        <p:txBody>
          <a:body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sz="half" idx="1"/>
          </p:nvPr>
        </p:nvSpPr>
        <p:spPr>
          <a:xfrm>
            <a:off x="609600" y="1600201"/>
            <a:ext cx="5384800" cy="4525963"/>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4" name="内容占位符 3"/>
          <p:cNvSpPr>
            <a:spLocks noGrp="1"/>
          </p:cNvSpPr>
          <p:nvPr>
            <p:ph sz="half" idx="2"/>
          </p:nvPr>
        </p:nvSpPr>
        <p:spPr>
          <a:xfrm>
            <a:off x="6197600" y="1600201"/>
            <a:ext cx="5384800" cy="4525963"/>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5" name="日期占位符 4"/>
          <p:cNvSpPr>
            <a:spLocks noGrp="1"/>
          </p:cNvSpPr>
          <p:nvPr>
            <p:ph type="dt" sz="half" idx="10"/>
          </p:nvPr>
        </p:nvSpPr>
        <p:spPr/>
        <p:txBody>
          <a:bodyPr/>
          <a:p>
            <a:pPr fontAlgn="auto">
              <a:defRPr/>
            </a:pPr>
            <a:fld id="{CFB16230-400B-A247-B897-24D9491FBBB8}" type="datetimeFigureOut">
              <a:rPr lang="zh-CN" altLang="en-US" strike="noStrike" noProof="1">
                <a:latin typeface="+mn-lt"/>
                <a:ea typeface="宋体" charset="0"/>
                <a:cs typeface="宋体" charset="0"/>
              </a:rPr>
            </a:fld>
            <a:endParaRPr lang="zh-CN" altLang="en-US" strike="noStrike" noProof="1"/>
          </a:p>
        </p:txBody>
      </p:sp>
      <p:sp>
        <p:nvSpPr>
          <p:cNvPr id="6" name="页脚占位符 5"/>
          <p:cNvSpPr>
            <a:spLocks noGrp="1"/>
          </p:cNvSpPr>
          <p:nvPr>
            <p:ph type="ftr" sz="quarter" idx="11"/>
          </p:nvPr>
        </p:nvSpPr>
        <p:spPr/>
        <p:txBody>
          <a:bodyPr/>
          <a:p>
            <a:pPr fontAlgn="auto">
              <a:defRPr/>
            </a:pPr>
            <a:endParaRPr lang="zh-CN" altLang="en-US" strike="noStrike" noProof="1"/>
          </a:p>
        </p:txBody>
      </p:sp>
      <p:sp>
        <p:nvSpPr>
          <p:cNvPr id="7" name="灯片编号占位符 6"/>
          <p:cNvSpPr>
            <a:spLocks noGrp="1"/>
          </p:cNvSpPr>
          <p:nvPr>
            <p:ph type="sldNum" sz="quarter" idx="12"/>
          </p:nvPr>
        </p:nvSpPr>
        <p:spPr/>
        <p:txBody>
          <a:bodyPr/>
          <a:p>
            <a:pPr fontAlgn="auto">
              <a:defRPr/>
            </a:pPr>
            <a:fld id="{3302A345-D6B2-3E48-8B73-C1133CD22D1F}" type="slidenum">
              <a:rPr lang="zh-CN" altLang="en-US" strike="noStrike" noProof="1">
                <a:latin typeface="+mn-lt"/>
                <a:ea typeface="宋体" charset="0"/>
                <a:cs typeface="宋体" charset="0"/>
              </a:rPr>
            </a:fld>
            <a:endParaRPr lang="zh-CN" altLang="en-US" strike="noStrike" noProof="1"/>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09600" y="457200"/>
            <a:ext cx="10972800" cy="1027113"/>
          </a:xfrm>
        </p:spPr>
        <p:txBody>
          <a:bodyPr/>
          <a:lstStyle/>
          <a:p>
            <a:pPr fontAlgn="base"/>
            <a:r>
              <a:rPr lang="zh-CN" altLang="en-US" strike="noStrike" noProof="1"/>
              <a:t>单击此处编辑母版标题样式</a:t>
            </a:r>
            <a:endParaRPr lang="zh-CN" altLang="en-US" strike="noStrike" noProof="1"/>
          </a:p>
        </p:txBody>
      </p:sp>
      <p:sp>
        <p:nvSpPr>
          <p:cNvPr id="3" name="表格占位符 2"/>
          <p:cNvSpPr>
            <a:spLocks noGrp="1"/>
          </p:cNvSpPr>
          <p:nvPr>
            <p:ph type="tbl" idx="1"/>
          </p:nvPr>
        </p:nvSpPr>
        <p:spPr>
          <a:xfrm>
            <a:off x="609600" y="1628775"/>
            <a:ext cx="10972800" cy="4464051"/>
          </a:xfrm>
        </p:spPr>
        <p:txBody>
          <a:bodyPr/>
          <a:lstStyle/>
          <a:p>
            <a:pPr lvl="0" fontAlgn="base"/>
            <a:endParaRPr lang="zh-CN" altLang="en-US" strike="noStrike" noProof="0"/>
          </a:p>
        </p:txBody>
      </p:sp>
      <p:sp>
        <p:nvSpPr>
          <p:cNvPr id="4" name="Rectangle 2"/>
          <p:cNvSpPr>
            <a:spLocks noGrp="1" noChangeArrowheads="1"/>
          </p:cNvSpPr>
          <p:nvPr>
            <p:ph type="ftr" sz="quarter" idx="10"/>
          </p:nvPr>
        </p:nvSpPr>
        <p:spPr>
          <a:xfrm>
            <a:off x="4165600" y="6356351"/>
            <a:ext cx="3860800" cy="366184"/>
          </a:xfrm>
          <a:prstGeom prst="rect">
            <a:avLst/>
          </a:prstGeom>
        </p:spPr>
        <p:txBody>
          <a:bodyPr vert="horz" lIns="91440" tIns="45720" rIns="91440" bIns="45720" rtlCol="0" anchor="ctr"/>
          <a:lstStyle>
            <a:lvl1pPr>
              <a:defRPr/>
            </a:lvl1pPr>
          </a:lstStyle>
          <a:p>
            <a:pPr fontAlgn="auto">
              <a:defRPr/>
            </a:pPr>
            <a:endParaRPr lang="en-US" altLang="zh-TW" strike="noStrike" noProof="1">
              <a:solidFill>
                <a:srgbClr val="000000"/>
              </a:solidFill>
            </a:endParaRPr>
          </a:p>
        </p:txBody>
      </p:sp>
      <p:sp>
        <p:nvSpPr>
          <p:cNvPr id="5" name="Rectangle 3"/>
          <p:cNvSpPr>
            <a:spLocks noGrp="1" noChangeArrowheads="1"/>
          </p:cNvSpPr>
          <p:nvPr>
            <p:ph type="sldNum" sz="quarter" idx="11"/>
          </p:nvPr>
        </p:nvSpPr>
        <p:spPr>
          <a:xfrm>
            <a:off x="8737600" y="6356351"/>
            <a:ext cx="2844800" cy="366184"/>
          </a:xfrm>
          <a:prstGeom prst="rect">
            <a:avLst/>
          </a:prstGeom>
        </p:spPr>
        <p:txBody>
          <a:bodyPr vert="horz" wrap="square" lIns="91440" tIns="45720" rIns="91440" bIns="45720" numCol="1" anchor="ctr" anchorCtr="0" compatLnSpc="1"/>
          <a:lstStyle>
            <a:lvl1pPr>
              <a:defRPr/>
            </a:lvl1pPr>
          </a:lstStyle>
          <a:p>
            <a:pPr fontAlgn="auto"/>
            <a:fld id="{C4654651-E19E-F84F-B4FF-4D7E5E3000FA}" type="slidenum">
              <a:rPr lang="zh-TW" altLang="en-US" strike="noStrike" noProof="1">
                <a:solidFill>
                  <a:srgbClr val="000000"/>
                </a:solidFill>
                <a:latin typeface="+mn-lt"/>
                <a:ea typeface="宋体" charset="0"/>
                <a:cs typeface="宋体" charset="0"/>
              </a:rPr>
            </a:fld>
            <a:endParaRPr lang="en-US" altLang="zh-TW" strike="noStrike" noProof="1">
              <a:solidFill>
                <a:srgbClr val="000000"/>
              </a:solidFill>
            </a:endParaRPr>
          </a:p>
        </p:txBody>
      </p:sp>
      <p:sp>
        <p:nvSpPr>
          <p:cNvPr id="6" name="Rectangle 16"/>
          <p:cNvSpPr>
            <a:spLocks noGrp="1" noChangeArrowheads="1"/>
          </p:cNvSpPr>
          <p:nvPr>
            <p:ph type="dt" sz="half" idx="12"/>
          </p:nvPr>
        </p:nvSpPr>
        <p:spPr>
          <a:xfrm>
            <a:off x="609600" y="6356351"/>
            <a:ext cx="2844800" cy="366184"/>
          </a:xfrm>
          <a:prstGeom prst="rect">
            <a:avLst/>
          </a:prstGeom>
        </p:spPr>
        <p:txBody>
          <a:bodyPr vert="horz" wrap="square" lIns="91440" tIns="45720" rIns="91440" bIns="45720" numCol="1" anchor="ctr" anchorCtr="0" compatLnSpc="1"/>
          <a:lstStyle>
            <a:lvl1pPr>
              <a:defRPr/>
            </a:lvl1pPr>
          </a:lstStyle>
          <a:p>
            <a:pPr fontAlgn="auto">
              <a:defRPr/>
            </a:pPr>
            <a:endParaRPr lang="en-US" altLang="zh-TW" strike="noStrike" noProof="1">
              <a:solidFill>
                <a:srgbClr val="000000"/>
              </a:solidFill>
            </a:endParaRPr>
          </a:p>
        </p:txBody>
      </p:sp>
    </p:spTree>
  </p:cSld>
  <p:clrMapOvr>
    <a:masterClrMapping/>
  </p:clrMapOvr>
  <p:transition advTm="3000"/>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09600" y="457200"/>
            <a:ext cx="10972800" cy="5635625"/>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3" name="Rectangle 2"/>
          <p:cNvSpPr>
            <a:spLocks noGrp="1" noChangeArrowheads="1"/>
          </p:cNvSpPr>
          <p:nvPr>
            <p:ph type="ftr" sz="quarter" idx="10"/>
          </p:nvPr>
        </p:nvSpPr>
        <p:spPr>
          <a:xfrm>
            <a:off x="4165600" y="6356351"/>
            <a:ext cx="3860800" cy="366184"/>
          </a:xfrm>
          <a:prstGeom prst="rect">
            <a:avLst/>
          </a:prstGeom>
        </p:spPr>
        <p:txBody>
          <a:bodyPr vert="horz" lIns="91440" tIns="45720" rIns="91440" bIns="45720" rtlCol="0" anchor="ctr"/>
          <a:lstStyle>
            <a:lvl1pPr>
              <a:defRPr/>
            </a:lvl1pPr>
          </a:lstStyle>
          <a:p>
            <a:endParaRPr lang="zh-CN" altLang="en-US"/>
          </a:p>
        </p:txBody>
      </p:sp>
      <p:sp>
        <p:nvSpPr>
          <p:cNvPr id="4" name="Rectangle 3"/>
          <p:cNvSpPr>
            <a:spLocks noGrp="1" noChangeArrowheads="1"/>
          </p:cNvSpPr>
          <p:nvPr>
            <p:ph type="sldNum" sz="quarter" idx="11"/>
          </p:nvPr>
        </p:nvSpPr>
        <p:spPr>
          <a:xfrm>
            <a:off x="8737600" y="6356351"/>
            <a:ext cx="2844800" cy="366184"/>
          </a:xfrm>
          <a:prstGeom prst="rect">
            <a:avLst/>
          </a:prstGeom>
        </p:spPr>
        <p:txBody>
          <a:bodyPr vert="horz" wrap="square" lIns="91440" tIns="45720" rIns="91440" bIns="45720" numCol="1" anchor="ctr" anchorCtr="0" compatLnSpc="1"/>
          <a:lstStyle>
            <a:lvl1pPr>
              <a:defRPr/>
            </a:lvl1pPr>
          </a:lstStyle>
          <a:p>
            <a:fld id="{7D9BB5D0-35E4-459D-AEF3-FE4D7C45CC19}" type="slidenum">
              <a:rPr lang="zh-CN" altLang="en-US" smtClean="0"/>
            </a:fld>
            <a:endParaRPr lang="zh-CN" altLang="en-US"/>
          </a:p>
        </p:txBody>
      </p:sp>
      <p:sp>
        <p:nvSpPr>
          <p:cNvPr id="5" name="Rectangle 16"/>
          <p:cNvSpPr>
            <a:spLocks noGrp="1" noChangeArrowheads="1"/>
          </p:cNvSpPr>
          <p:nvPr>
            <p:ph type="dt" sz="half" idx="12"/>
          </p:nvPr>
        </p:nvSpPr>
        <p:spPr>
          <a:xfrm>
            <a:off x="609600" y="6356351"/>
            <a:ext cx="2844800" cy="366184"/>
          </a:xfrm>
          <a:prstGeom prst="rect">
            <a:avLst/>
          </a:prstGeom>
        </p:spPr>
        <p:txBody>
          <a:bodyPr vert="horz" wrap="square" lIns="91440" tIns="45720" rIns="91440" bIns="45720" numCol="1" anchor="ctr" anchorCtr="0" compatLnSpc="1"/>
          <a:lstStyle>
            <a:lvl1pPr>
              <a:defRPr/>
            </a:lvl1pPr>
          </a:lstStyle>
          <a:p>
            <a:fld id="{82F288E0-7875-42C4-84C8-98DBBD3BF4D2}" type="datetimeFigureOut">
              <a:rPr lang="zh-CN" altLang="en-US" smtClean="0"/>
            </a:fld>
            <a:endParaRPr lang="zh-CN" altLang="en-US"/>
          </a:p>
        </p:txBody>
      </p:sp>
    </p:spTree>
  </p:cSld>
  <p:clrMapOvr>
    <a:masterClrMapping/>
  </p:clrMapOvr>
  <p:transition advTm="3000"/>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0" y="-27384"/>
            <a:ext cx="12192000" cy="1143000"/>
          </a:xfrm>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p>
            <a:endParaRPr lang="zh-CN" altLang="en-US"/>
          </a:p>
        </p:txBody>
      </p:sp>
      <p:sp>
        <p:nvSpPr>
          <p:cNvPr id="6" name="灯片编号占位符 5"/>
          <p:cNvSpPr>
            <a:spLocks noGrp="1"/>
          </p:cNvSpPr>
          <p:nvPr>
            <p:ph type="sldNum" sz="quarter" idx="12"/>
          </p:nvPr>
        </p:nvSpPr>
        <p:spPr/>
        <p:txBody>
          <a:bodyPr/>
          <a:p>
            <a:fld id="{7D9BB5D0-35E4-459D-AEF3-FE4D7C45CC19}" type="slidenum">
              <a:rPr lang="zh-CN" altLang="en-US" smtClean="0"/>
            </a:fld>
            <a:endParaRPr lang="zh-CN"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base"/>
            <a:r>
              <a:rPr lang="zh-CN" altLang="en-US" strike="noStrike" noProof="1"/>
              <a:t>单击此处编辑母版文本样式</a:t>
            </a:r>
            <a:endParaRPr lang="zh-CN" altLang="en-US" strike="noStrike" noProof="1"/>
          </a:p>
        </p:txBody>
      </p:sp>
      <p:sp>
        <p:nvSpPr>
          <p:cNvPr id="4" name="日期占位符 3"/>
          <p:cNvSpPr>
            <a:spLocks noGrp="1"/>
          </p:cNvSpPr>
          <p:nvPr>
            <p:ph type="dt" sz="half" idx="10"/>
          </p:nvPr>
        </p:nvSpPr>
        <p:spPr/>
        <p:txBody>
          <a:bodyPr/>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p>
            <a:endParaRPr lang="zh-CN" altLang="en-US"/>
          </a:p>
        </p:txBody>
      </p:sp>
      <p:sp>
        <p:nvSpPr>
          <p:cNvPr id="6" name="灯片编号占位符 5"/>
          <p:cNvSpPr>
            <a:spLocks noGrp="1"/>
          </p:cNvSpPr>
          <p:nvPr>
            <p:ph type="sldNum" sz="quarter" idx="12"/>
          </p:nvPr>
        </p:nvSpPr>
        <p:spPr/>
        <p:txBody>
          <a:bodyPr/>
          <a:p>
            <a:fld id="{7D9BB5D0-35E4-459D-AEF3-FE4D7C45CC19}" type="slidenum">
              <a:rPr lang="zh-CN" altLang="en-US" smtClean="0"/>
            </a:fld>
            <a:endParaRPr lang="zh-CN" alt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z="1350" strike="noStrike" noProof="1"/>
              <a:t>第四级</a:t>
            </a:r>
            <a:endParaRPr lang="zh-CN" altLang="en-US" strike="noStrike" noProof="1"/>
          </a:p>
          <a:p>
            <a:pPr lvl="4" fontAlgn="base"/>
            <a:r>
              <a:rPr lang="zh-CN" altLang="en-US" sz="1350" strike="noStrike" noProof="1"/>
              <a:t>第五级</a:t>
            </a:r>
            <a:endParaRPr lang="zh-CN" altLang="en-US" strike="noStrike" noProof="1"/>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z="1350" strike="noStrike" noProof="1"/>
              <a:t>第四级</a:t>
            </a:r>
            <a:endParaRPr lang="zh-CN" altLang="en-US" strike="noStrike" noProof="1"/>
          </a:p>
          <a:p>
            <a:pPr lvl="4" fontAlgn="base"/>
            <a:r>
              <a:rPr lang="zh-CN" altLang="en-US" sz="1350" strike="noStrike" noProof="1"/>
              <a:t>第五级</a:t>
            </a:r>
            <a:endParaRPr lang="zh-CN" altLang="en-US" strike="noStrike" noProof="1"/>
          </a:p>
        </p:txBody>
      </p:sp>
      <p:sp>
        <p:nvSpPr>
          <p:cNvPr id="5" name="日期占位符 4"/>
          <p:cNvSpPr>
            <a:spLocks noGrp="1"/>
          </p:cNvSpPr>
          <p:nvPr>
            <p:ph type="dt" sz="half" idx="10"/>
          </p:nvPr>
        </p:nvSpPr>
        <p:spPr/>
        <p:txBody>
          <a:bodyPr/>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p>
            <a:endParaRPr lang="zh-CN" altLang="en-US"/>
          </a:p>
        </p:txBody>
      </p:sp>
      <p:sp>
        <p:nvSpPr>
          <p:cNvPr id="7" name="灯片编号占位符 6"/>
          <p:cNvSpPr>
            <a:spLocks noGrp="1"/>
          </p:cNvSpPr>
          <p:nvPr>
            <p:ph type="sldNum" sz="quarter" idx="12"/>
          </p:nvPr>
        </p:nvSpPr>
        <p:spPr/>
        <p:txBody>
          <a:bodyPr/>
          <a:p>
            <a:fld id="{7D9BB5D0-35E4-459D-AEF3-FE4D7C45CC19}" type="slidenum">
              <a:rPr lang="zh-CN" altLang="en-US" smtClean="0"/>
            </a:fld>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609600" y="1535113"/>
            <a:ext cx="5386917"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z="1350"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6193368" y="1535113"/>
            <a:ext cx="5389033"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z="1350"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日期占位符 6"/>
          <p:cNvSpPr>
            <a:spLocks noGrp="1"/>
          </p:cNvSpPr>
          <p:nvPr>
            <p:ph type="dt" sz="half" idx="10"/>
          </p:nvPr>
        </p:nvSpPr>
        <p:spPr/>
        <p:txBody>
          <a:bodyPr/>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p>
            <a:endParaRPr lang="zh-CN" altLang="en-US"/>
          </a:p>
        </p:txBody>
      </p:sp>
      <p:sp>
        <p:nvSpPr>
          <p:cNvPr id="9" name="灯片编号占位符 8"/>
          <p:cNvSpPr>
            <a:spLocks noGrp="1"/>
          </p:cNvSpPr>
          <p:nvPr>
            <p:ph type="sldNum" sz="quarter" idx="12"/>
          </p:nvPr>
        </p:nvSpPr>
        <p:spPr/>
        <p:txBody>
          <a:bodyPr/>
          <a:p>
            <a:fld id="{7D9BB5D0-35E4-459D-AEF3-FE4D7C45CC19}" type="slidenum">
              <a:rPr lang="zh-CN" altLang="en-US" smtClean="0"/>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日期占位符 2"/>
          <p:cNvSpPr>
            <a:spLocks noGrp="1"/>
          </p:cNvSpPr>
          <p:nvPr>
            <p:ph type="dt" sz="half" idx="10"/>
          </p:nvPr>
        </p:nvSpPr>
        <p:spPr/>
        <p:txBody>
          <a:bodyPr/>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p>
            <a:endParaRPr lang="zh-CN" altLang="en-US"/>
          </a:p>
        </p:txBody>
      </p:sp>
      <p:sp>
        <p:nvSpPr>
          <p:cNvPr id="5" name="灯片编号占位符 4"/>
          <p:cNvSpPr>
            <a:spLocks noGrp="1"/>
          </p:cNvSpPr>
          <p:nvPr>
            <p:ph type="sldNum" sz="quarter" idx="12"/>
          </p:nvPr>
        </p:nvSpPr>
        <p:spPr/>
        <p:txBody>
          <a:bodyPr/>
          <a:p>
            <a:fld id="{7D9BB5D0-35E4-459D-AEF3-FE4D7C45CC19}" type="slidenum">
              <a:rPr lang="zh-CN" altLang="en-US" smtClean="0"/>
            </a:fld>
            <a:endParaRPr lang="zh-CN"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p>
            <a:endParaRPr lang="zh-CN" altLang="en-US"/>
          </a:p>
        </p:txBody>
      </p:sp>
      <p:sp>
        <p:nvSpPr>
          <p:cNvPr id="4" name="灯片编号占位符 3"/>
          <p:cNvSpPr>
            <a:spLocks noGrp="1"/>
          </p:cNvSpPr>
          <p:nvPr>
            <p:ph type="sldNum" sz="quarter" idx="12"/>
          </p:nvPr>
        </p:nvSpPr>
        <p:spPr/>
        <p:txBody>
          <a:bodyPr/>
          <a:p>
            <a:fld id="{7D9BB5D0-35E4-459D-AEF3-FE4D7C45CC19}" type="slidenum">
              <a:rPr lang="zh-CN" altLang="en-US" smtClean="0"/>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49"/>
            <a:ext cx="4011084" cy="1162051"/>
          </a:xfrm>
        </p:spPr>
        <p:txBody>
          <a:bodyPr anchor="b"/>
          <a:lstStyle>
            <a:lvl1pPr algn="l">
              <a:defRPr sz="2000" b="1"/>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z="1050"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p>
            <a:pPr fontAlgn="auto">
              <a:defRPr/>
            </a:pPr>
            <a:fld id="{CFB16230-400B-A247-B897-24D9491FBBB8}" type="datetimeFigureOut">
              <a:rPr lang="zh-CN" altLang="en-US" strike="noStrike" noProof="1">
                <a:latin typeface="+mn-lt"/>
                <a:ea typeface="宋体" charset="0"/>
                <a:cs typeface="宋体" charset="0"/>
              </a:rPr>
            </a:fld>
            <a:endParaRPr lang="zh-CN" altLang="en-US" strike="noStrike" noProof="1"/>
          </a:p>
        </p:txBody>
      </p:sp>
      <p:sp>
        <p:nvSpPr>
          <p:cNvPr id="6" name="页脚占位符 5"/>
          <p:cNvSpPr>
            <a:spLocks noGrp="1"/>
          </p:cNvSpPr>
          <p:nvPr>
            <p:ph type="ftr" sz="quarter" idx="11"/>
          </p:nvPr>
        </p:nvSpPr>
        <p:spPr/>
        <p:txBody>
          <a:bodyPr/>
          <a:p>
            <a:pPr fontAlgn="auto">
              <a:defRPr/>
            </a:pPr>
            <a:endParaRPr lang="zh-CN" altLang="en-US" strike="noStrike" noProof="1"/>
          </a:p>
        </p:txBody>
      </p:sp>
      <p:sp>
        <p:nvSpPr>
          <p:cNvPr id="7" name="灯片编号占位符 6"/>
          <p:cNvSpPr>
            <a:spLocks noGrp="1"/>
          </p:cNvSpPr>
          <p:nvPr>
            <p:ph type="sldNum" sz="quarter" idx="12"/>
          </p:nvPr>
        </p:nvSpPr>
        <p:spPr/>
        <p:txBody>
          <a:bodyPr/>
          <a:p>
            <a:pPr fontAlgn="auto">
              <a:defRPr/>
            </a:pPr>
            <a:fld id="{3302A345-D6B2-3E48-8B73-C1133CD22D1F}" type="slidenum">
              <a:rPr lang="zh-CN" altLang="en-US" strike="noStrike" noProof="1">
                <a:latin typeface="+mn-lt"/>
                <a:ea typeface="宋体" charset="0"/>
                <a:cs typeface="宋体" charset="0"/>
              </a:rPr>
            </a:fld>
            <a:endParaRPr lang="zh-CN" altLang="en-US" strike="noStrike" noProof="1"/>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9"/>
          </a:xfrm>
        </p:spPr>
        <p:txBody>
          <a:bodyPr anchor="b"/>
          <a:lstStyle>
            <a:lvl1pPr algn="l">
              <a:defRPr sz="2000" b="1"/>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fontAlgn="base"/>
            <a:endParaRPr lang="zh-CN" altLang="en-US" strike="noStrike" noProof="0"/>
          </a:p>
        </p:txBody>
      </p:sp>
      <p:sp>
        <p:nvSpPr>
          <p:cNvPr id="4" name="文本占位符 3"/>
          <p:cNvSpPr>
            <a:spLocks noGrp="1"/>
          </p:cNvSpPr>
          <p:nvPr>
            <p:ph type="body" sz="half" idx="2"/>
          </p:nvPr>
        </p:nvSpPr>
        <p:spPr>
          <a:xfrm>
            <a:off x="2389717" y="5367337"/>
            <a:ext cx="73152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z="1050"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p>
            <a:endParaRPr lang="zh-CN" altLang="en-US"/>
          </a:p>
        </p:txBody>
      </p:sp>
      <p:sp>
        <p:nvSpPr>
          <p:cNvPr id="7" name="灯片编号占位符 6"/>
          <p:cNvSpPr>
            <a:spLocks noGrp="1"/>
          </p:cNvSpPr>
          <p:nvPr>
            <p:ph type="sldNum" sz="quarter" idx="12"/>
          </p:nvPr>
        </p:nvSpPr>
        <p:spPr/>
        <p:txBody>
          <a:bodyPr/>
          <a:p>
            <a:fld id="{7D9BB5D0-35E4-459D-AEF3-FE4D7C45CC19}" type="slidenum">
              <a:rPr lang="zh-CN" altLang="en-US" smtClean="0"/>
            </a:fld>
            <a:endParaRPr lang="zh-CN" alt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1.jpeg"/><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pic>
        <p:nvPicPr>
          <p:cNvPr id="1026" name="图片 6" descr="hust.jpg"/>
          <p:cNvPicPr>
            <a:picLocks noChangeAspect="1"/>
          </p:cNvPicPr>
          <p:nvPr/>
        </p:nvPicPr>
        <p:blipFill>
          <a:blip r:embed="rId15"/>
          <a:stretch>
            <a:fillRect/>
          </a:stretch>
        </p:blipFill>
        <p:spPr>
          <a:xfrm>
            <a:off x="10584" y="0"/>
            <a:ext cx="12170833" cy="6858000"/>
          </a:xfrm>
          <a:prstGeom prst="rect">
            <a:avLst/>
          </a:prstGeom>
          <a:noFill/>
          <a:ln w="9525">
            <a:noFill/>
          </a:ln>
        </p:spPr>
      </p:pic>
      <p:sp>
        <p:nvSpPr>
          <p:cNvPr id="1027" name="标题占位符 1"/>
          <p:cNvSpPr>
            <a:spLocks noGrp="1"/>
          </p:cNvSpPr>
          <p:nvPr>
            <p:ph type="title"/>
          </p:nvPr>
        </p:nvSpPr>
        <p:spPr>
          <a:xfrm>
            <a:off x="609600" y="275167"/>
            <a:ext cx="10972800" cy="1143000"/>
          </a:xfrm>
          <a:prstGeom prst="rect">
            <a:avLst/>
          </a:prstGeom>
          <a:noFill/>
          <a:ln w="9525">
            <a:noFill/>
          </a:ln>
        </p:spPr>
        <p:txBody>
          <a:bodyPr vert="horz" wrap="square" lIns="91440" tIns="45720" rIns="91440" bIns="45720" anchor="ctr"/>
          <a:p>
            <a:pPr lvl="0"/>
            <a:r>
              <a:rPr lang="zh-CN" altLang="en-US"/>
              <a:t>单击此处编辑母版标题样式</a:t>
            </a:r>
            <a:endParaRPr lang="zh-CN" altLang="en-US"/>
          </a:p>
        </p:txBody>
      </p:sp>
      <p:sp>
        <p:nvSpPr>
          <p:cNvPr id="1028" name="文本占位符 2"/>
          <p:cNvSpPr>
            <a:spLocks noGrp="1"/>
          </p:cNvSpPr>
          <p:nvPr>
            <p:ph type="body"/>
          </p:nvPr>
        </p:nvSpPr>
        <p:spPr>
          <a:xfrm>
            <a:off x="609600" y="1600200"/>
            <a:ext cx="10972800" cy="4525433"/>
          </a:xfrm>
          <a:prstGeom prst="rect">
            <a:avLst/>
          </a:prstGeom>
          <a:noFill/>
          <a:ln w="9525">
            <a:noFill/>
          </a:ln>
        </p:spPr>
        <p:txBody>
          <a:bodyPr vert="horz" wrap="square" lIns="91440" tIns="45720" rIns="91440" bIns="45720" anchor="t"/>
          <a:p>
            <a:pPr lvl="0" indent="-257175"/>
            <a:r>
              <a:rPr lang="zh-CN" altLang="en-US"/>
              <a:t>单击此处编辑母版文本样式</a:t>
            </a:r>
            <a:endParaRPr lang="zh-CN" altLang="en-US"/>
          </a:p>
          <a:p>
            <a:pPr lvl="1" indent="-214630"/>
            <a:r>
              <a:rPr lang="zh-CN" altLang="en-US"/>
              <a:t>第二级</a:t>
            </a:r>
            <a:endParaRPr lang="zh-CN" altLang="en-US"/>
          </a:p>
          <a:p>
            <a:pPr lvl="2" indent="-171450"/>
            <a:r>
              <a:rPr lang="zh-CN" altLang="en-US"/>
              <a:t>第三级</a:t>
            </a:r>
            <a:endParaRPr lang="zh-CN" altLang="en-US"/>
          </a:p>
          <a:p>
            <a:pPr lvl="3" indent="-171450"/>
            <a:r>
              <a:rPr lang="zh-CN" altLang="en-US"/>
              <a:t>第四级</a:t>
            </a:r>
            <a:endParaRPr lang="zh-CN" altLang="en-US"/>
          </a:p>
          <a:p>
            <a:pPr lvl="4" indent="-171450"/>
            <a:r>
              <a:rPr lang="zh-CN" altLang="en-US"/>
              <a:t>第五级</a:t>
            </a:r>
            <a:endParaRPr lang="zh-CN" altLang="en-US"/>
          </a:p>
        </p:txBody>
      </p:sp>
      <p:sp>
        <p:nvSpPr>
          <p:cNvPr id="4" name="日期占位符 3"/>
          <p:cNvSpPr>
            <a:spLocks noGrp="1"/>
          </p:cNvSpPr>
          <p:nvPr>
            <p:ph type="dt" sz="half" idx="2"/>
          </p:nvPr>
        </p:nvSpPr>
        <p:spPr>
          <a:xfrm>
            <a:off x="609600" y="6356351"/>
            <a:ext cx="2844800" cy="366184"/>
          </a:xfrm>
          <a:prstGeom prst="rect">
            <a:avLst/>
          </a:prstGeom>
        </p:spPr>
        <p:txBody>
          <a:bodyPr vert="horz" wrap="square" lIns="91440" tIns="45720" rIns="91440" bIns="45720" numCol="1" anchor="ctr" anchorCtr="0" compatLnSpc="1"/>
          <a:lstStyle>
            <a:lvl1pPr>
              <a:defRPr kumimoji="0" sz="1200">
                <a:solidFill>
                  <a:srgbClr val="898989"/>
                </a:solidFill>
                <a:ea typeface="宋体" charset="0"/>
                <a:cs typeface="宋体" charset="0"/>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165600" y="6356351"/>
            <a:ext cx="3860800" cy="366184"/>
          </a:xfrm>
          <a:prstGeom prst="rect">
            <a:avLst/>
          </a:prstGeom>
        </p:spPr>
        <p:txBody>
          <a:bodyPr vert="horz" lIns="91440" tIns="45720" rIns="91440" bIns="45720" rtlCol="0" anchor="ctr"/>
          <a:lstStyle>
            <a:lvl1pPr algn="ctr" fontAlgn="auto">
              <a:spcBef>
                <a:spcPts val="0"/>
              </a:spcBef>
              <a:spcAft>
                <a:spcPts val="0"/>
              </a:spcAft>
              <a:defRPr kumimoji="0" sz="1200">
                <a:solidFill>
                  <a:schemeClr val="tx1">
                    <a:tint val="75000"/>
                  </a:schemeClr>
                </a:solidFill>
                <a:latin typeface="+mn-lt"/>
                <a:ea typeface="+mn-ea"/>
                <a:cs typeface="+mn-cs"/>
              </a:defRPr>
            </a:lvl1pPr>
          </a:lstStyle>
          <a:p>
            <a:endParaRPr lang="zh-CN" altLang="en-US"/>
          </a:p>
        </p:txBody>
      </p:sp>
      <p:sp>
        <p:nvSpPr>
          <p:cNvPr id="6" name="灯片编号占位符 5"/>
          <p:cNvSpPr>
            <a:spLocks noGrp="1"/>
          </p:cNvSpPr>
          <p:nvPr>
            <p:ph type="sldNum" sz="quarter" idx="4"/>
          </p:nvPr>
        </p:nvSpPr>
        <p:spPr>
          <a:xfrm>
            <a:off x="8737600" y="6356351"/>
            <a:ext cx="2844800" cy="366184"/>
          </a:xfrm>
          <a:prstGeom prst="rect">
            <a:avLst/>
          </a:prstGeom>
        </p:spPr>
        <p:txBody>
          <a:bodyPr vert="horz" wrap="square" lIns="91440" tIns="45720" rIns="91440" bIns="45720" numCol="1" anchor="ctr" anchorCtr="0" compatLnSpc="1"/>
          <a:lstStyle>
            <a:lvl1pPr algn="r">
              <a:defRPr kumimoji="0" sz="1200">
                <a:solidFill>
                  <a:srgbClr val="898989"/>
                </a:solidFill>
                <a:ea typeface="宋体" charset="0"/>
                <a:cs typeface="宋体" charset="0"/>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algn="ctr" rtl="0" eaLnBrk="0" fontAlgn="base" hangingPunct="0">
        <a:spcBef>
          <a:spcPct val="0"/>
        </a:spcBef>
        <a:spcAft>
          <a:spcPct val="0"/>
        </a:spcAft>
        <a:defRPr kumimoji="1" sz="4400" kern="1200">
          <a:solidFill>
            <a:schemeClr val="tx1"/>
          </a:solidFill>
          <a:latin typeface="+mj-lt"/>
          <a:ea typeface="黑体" charset="0"/>
          <a:cs typeface="黑体" charset="0"/>
        </a:defRPr>
      </a:lvl1pPr>
      <a:lvl2pPr algn="ctr" rtl="0" eaLnBrk="0" fontAlgn="base" hangingPunct="0">
        <a:spcBef>
          <a:spcPct val="0"/>
        </a:spcBef>
        <a:spcAft>
          <a:spcPct val="0"/>
        </a:spcAft>
        <a:defRPr kumimoji="1" sz="3300">
          <a:solidFill>
            <a:schemeClr val="tx1"/>
          </a:solidFill>
          <a:latin typeface="Calibri" charset="0"/>
          <a:ea typeface="黑体" charset="0"/>
          <a:cs typeface="黑体" charset="0"/>
        </a:defRPr>
      </a:lvl2pPr>
      <a:lvl3pPr algn="ctr" rtl="0" eaLnBrk="0" fontAlgn="base" hangingPunct="0">
        <a:spcBef>
          <a:spcPct val="0"/>
        </a:spcBef>
        <a:spcAft>
          <a:spcPct val="0"/>
        </a:spcAft>
        <a:defRPr kumimoji="1" sz="3300">
          <a:solidFill>
            <a:schemeClr val="tx1"/>
          </a:solidFill>
          <a:latin typeface="Calibri" charset="0"/>
          <a:ea typeface="黑体" charset="0"/>
          <a:cs typeface="黑体" charset="0"/>
        </a:defRPr>
      </a:lvl3pPr>
      <a:lvl4pPr algn="ctr" rtl="0" eaLnBrk="0" fontAlgn="base" hangingPunct="0">
        <a:spcBef>
          <a:spcPct val="0"/>
        </a:spcBef>
        <a:spcAft>
          <a:spcPct val="0"/>
        </a:spcAft>
        <a:defRPr kumimoji="1" sz="3300">
          <a:solidFill>
            <a:schemeClr val="tx1"/>
          </a:solidFill>
          <a:latin typeface="Calibri" charset="0"/>
          <a:ea typeface="黑体" charset="0"/>
          <a:cs typeface="黑体" charset="0"/>
        </a:defRPr>
      </a:lvl4pPr>
      <a:lvl5pPr algn="ctr" rtl="0" eaLnBrk="0" fontAlgn="base" hangingPunct="0">
        <a:spcBef>
          <a:spcPct val="0"/>
        </a:spcBef>
        <a:spcAft>
          <a:spcPct val="0"/>
        </a:spcAft>
        <a:defRPr kumimoji="1" sz="3300">
          <a:solidFill>
            <a:schemeClr val="tx1"/>
          </a:solidFill>
          <a:latin typeface="Calibri" charset="0"/>
          <a:ea typeface="黑体" charset="0"/>
          <a:cs typeface="黑体" charset="0"/>
        </a:defRPr>
      </a:lvl5pPr>
      <a:lvl6pPr marL="342900" algn="ctr" rtl="0" fontAlgn="base">
        <a:spcBef>
          <a:spcPct val="0"/>
        </a:spcBef>
        <a:spcAft>
          <a:spcPct val="0"/>
        </a:spcAft>
        <a:defRPr kumimoji="1" sz="3300">
          <a:solidFill>
            <a:schemeClr val="tx1"/>
          </a:solidFill>
          <a:latin typeface="Calibri" charset="0"/>
          <a:ea typeface="宋体" pitchFamily="2" charset="-122"/>
        </a:defRPr>
      </a:lvl6pPr>
      <a:lvl7pPr marL="685800" algn="ctr" rtl="0" fontAlgn="base">
        <a:spcBef>
          <a:spcPct val="0"/>
        </a:spcBef>
        <a:spcAft>
          <a:spcPct val="0"/>
        </a:spcAft>
        <a:defRPr kumimoji="1" sz="3300">
          <a:solidFill>
            <a:schemeClr val="tx1"/>
          </a:solidFill>
          <a:latin typeface="Calibri" charset="0"/>
          <a:ea typeface="宋体" pitchFamily="2" charset="-122"/>
        </a:defRPr>
      </a:lvl7pPr>
      <a:lvl8pPr marL="1028700" algn="ctr" rtl="0" fontAlgn="base">
        <a:spcBef>
          <a:spcPct val="0"/>
        </a:spcBef>
        <a:spcAft>
          <a:spcPct val="0"/>
        </a:spcAft>
        <a:defRPr kumimoji="1" sz="3300">
          <a:solidFill>
            <a:schemeClr val="tx1"/>
          </a:solidFill>
          <a:latin typeface="Calibri" charset="0"/>
          <a:ea typeface="宋体" pitchFamily="2" charset="-122"/>
        </a:defRPr>
      </a:lvl8pPr>
      <a:lvl9pPr marL="1371600" algn="ctr" rtl="0" fontAlgn="base">
        <a:spcBef>
          <a:spcPct val="0"/>
        </a:spcBef>
        <a:spcAft>
          <a:spcPct val="0"/>
        </a:spcAft>
        <a:defRPr kumimoji="1" sz="3300">
          <a:solidFill>
            <a:schemeClr val="tx1"/>
          </a:solidFill>
          <a:latin typeface="Calibri" charset="0"/>
          <a:ea typeface="宋体" pitchFamily="2" charset="-122"/>
        </a:defRPr>
      </a:lvl9pPr>
    </p:titleStyle>
    <p:bodyStyle>
      <a:lvl1pPr marL="342900" indent="-342900" algn="l" rtl="0" eaLnBrk="0" fontAlgn="base" hangingPunct="0">
        <a:spcBef>
          <a:spcPts val="130"/>
        </a:spcBef>
        <a:spcAft>
          <a:spcPct val="0"/>
        </a:spcAft>
        <a:buFont typeface="Arial" panose="020B0604020202090204" pitchFamily="34" charset="0"/>
        <a:buChar char="•"/>
        <a:defRPr kumimoji="1" sz="3200" kern="1200">
          <a:solidFill>
            <a:schemeClr val="tx1"/>
          </a:solidFill>
          <a:latin typeface="+mn-lt"/>
          <a:ea typeface="黑体" charset="0"/>
          <a:cs typeface="黑体" charset="0"/>
        </a:defRPr>
      </a:lvl1pPr>
      <a:lvl2pPr marL="743585" indent="-286385" algn="l" rtl="0" eaLnBrk="0" fontAlgn="base" hangingPunct="0">
        <a:spcBef>
          <a:spcPts val="130"/>
        </a:spcBef>
        <a:spcAft>
          <a:spcPct val="0"/>
        </a:spcAft>
        <a:buFont typeface="Arial" panose="020B0604020202090204" pitchFamily="34" charset="0"/>
        <a:buChar char="–"/>
        <a:defRPr kumimoji="1" sz="2800" kern="1200">
          <a:solidFill>
            <a:schemeClr val="tx1"/>
          </a:solidFill>
          <a:latin typeface="+mn-lt"/>
          <a:ea typeface="黑体" charset="0"/>
          <a:cs typeface="黑体" charset="0"/>
        </a:defRPr>
      </a:lvl2pPr>
      <a:lvl3pPr marL="1143000" indent="-228600" algn="l" rtl="0" eaLnBrk="0" fontAlgn="base" hangingPunct="0">
        <a:spcBef>
          <a:spcPts val="130"/>
        </a:spcBef>
        <a:spcAft>
          <a:spcPct val="0"/>
        </a:spcAft>
        <a:buFont typeface="Arial" panose="020B0604020202090204" pitchFamily="34" charset="0"/>
        <a:buChar char="•"/>
        <a:defRPr kumimoji="1" sz="2400" kern="1200">
          <a:solidFill>
            <a:schemeClr val="tx1"/>
          </a:solidFill>
          <a:latin typeface="+mn-lt"/>
          <a:ea typeface="黑体" charset="0"/>
          <a:cs typeface="黑体" charset="0"/>
        </a:defRPr>
      </a:lvl3pPr>
      <a:lvl4pPr marL="1600200" indent="-228600" algn="l" rtl="0" eaLnBrk="0" fontAlgn="base" hangingPunct="0">
        <a:spcBef>
          <a:spcPts val="130"/>
        </a:spcBef>
        <a:spcAft>
          <a:spcPct val="0"/>
        </a:spcAft>
        <a:buFont typeface="Arial" panose="020B0604020202090204" pitchFamily="34" charset="0"/>
        <a:buChar char="–"/>
        <a:defRPr kumimoji="1" sz="2000" kern="1200">
          <a:solidFill>
            <a:schemeClr val="tx1"/>
          </a:solidFill>
          <a:latin typeface="+mn-lt"/>
          <a:ea typeface="黑体" charset="0"/>
          <a:cs typeface="黑体" charset="0"/>
        </a:defRPr>
      </a:lvl4pPr>
      <a:lvl5pPr marL="2057400" indent="-228600" algn="l" rtl="0" eaLnBrk="0" fontAlgn="base" hangingPunct="0">
        <a:spcBef>
          <a:spcPts val="130"/>
        </a:spcBef>
        <a:spcAft>
          <a:spcPct val="0"/>
        </a:spcAft>
        <a:buFont typeface="Arial" panose="020B0604020202090204" pitchFamily="34" charset="0"/>
        <a:buChar char="»"/>
        <a:defRPr kumimoji="1" sz="2000" kern="1200">
          <a:solidFill>
            <a:schemeClr val="tx1"/>
          </a:solidFill>
          <a:latin typeface="+mn-lt"/>
          <a:ea typeface="黑体" charset="0"/>
          <a:cs typeface="黑体" charset="0"/>
        </a:defRPr>
      </a:lvl5pPr>
      <a:lvl6pPr marL="2514600" indent="-228600" algn="l" defTabSz="914400" rtl="0" eaLnBrk="1" latinLnBrk="0" hangingPunct="1">
        <a:spcBef>
          <a:spcPts val="13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13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13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130"/>
        </a:spcBef>
        <a:buFont typeface="Arial" panose="020B060402020209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9" Type="http://schemas.openxmlformats.org/officeDocument/2006/relationships/image" Target="../media/image10.png"/><Relationship Id="rId8" Type="http://schemas.openxmlformats.org/officeDocument/2006/relationships/image" Target="../media/image9.png"/><Relationship Id="rId7" Type="http://schemas.openxmlformats.org/officeDocument/2006/relationships/image" Target="../media/image8.png"/><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4" Type="http://schemas.openxmlformats.org/officeDocument/2006/relationships/notesSlide" Target="../notesSlides/notesSlide1.xml"/><Relationship Id="rId13" Type="http://schemas.openxmlformats.org/officeDocument/2006/relationships/slideLayout" Target="../slideLayouts/slideLayout10.xml"/><Relationship Id="rId12" Type="http://schemas.openxmlformats.org/officeDocument/2006/relationships/image" Target="../media/image13.png"/><Relationship Id="rId11" Type="http://schemas.openxmlformats.org/officeDocument/2006/relationships/image" Target="../media/image12.png"/><Relationship Id="rId10" Type="http://schemas.openxmlformats.org/officeDocument/2006/relationships/image" Target="../media/image11.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8.png"/><Relationship Id="rId1" Type="http://schemas.openxmlformats.org/officeDocument/2006/relationships/image" Target="../media/image17.png"/></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slideLayout" Target="../slideLayouts/slideLayout10.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10.xml"/><Relationship Id="rId5" Type="http://schemas.openxmlformats.org/officeDocument/2006/relationships/image" Target="../media/image26.png"/><Relationship Id="rId4" Type="http://schemas.openxmlformats.org/officeDocument/2006/relationships/image" Target="../media/image25.png"/><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0.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0.xml"/><Relationship Id="rId2" Type="http://schemas.openxmlformats.org/officeDocument/2006/relationships/image" Target="../media/image28.png"/><Relationship Id="rId1" Type="http://schemas.openxmlformats.org/officeDocument/2006/relationships/image" Target="../media/image2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0.xml"/><Relationship Id="rId2" Type="http://schemas.openxmlformats.org/officeDocument/2006/relationships/image" Target="../media/image29.png"/><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p:nvPr>
        </p:nvSpPr>
        <p:spPr/>
        <p:txBody>
          <a:bodyPr/>
          <a:p>
            <a:r>
              <a:rPr lang="zh-CN" altLang="en-US" b="1"/>
              <a:t>应用驱动图分区</a:t>
            </a:r>
            <a:endParaRPr lang="zh-CN" altLang="en-US" b="1"/>
          </a:p>
        </p:txBody>
      </p:sp>
      <p:sp>
        <p:nvSpPr>
          <p:cNvPr id="5" name="副标题 4"/>
          <p:cNvSpPr>
            <a:spLocks noGrp="1"/>
          </p:cNvSpPr>
          <p:nvPr>
            <p:ph type="subTitle" idx="1"/>
          </p:nvPr>
        </p:nvSpPr>
        <p:spPr>
          <a:xfrm>
            <a:off x="1828800" y="3897630"/>
            <a:ext cx="8534400" cy="1752600"/>
          </a:xfrm>
        </p:spPr>
        <p:txBody>
          <a:bodyPr/>
          <a:p>
            <a:r>
              <a:rPr lang="zh-CN" altLang="en-US">
                <a:solidFill>
                  <a:schemeClr val="tx1"/>
                </a:solidFill>
                <a:effectLst>
                  <a:outerShdw blurRad="38100" dist="19050" dir="2700000" algn="tl" rotWithShape="0">
                    <a:schemeClr val="dk1">
                      <a:alpha val="40000"/>
                    </a:schemeClr>
                  </a:outerShdw>
                </a:effectLst>
              </a:rPr>
              <a:t>Application Driven Graph Partitioning</a:t>
            </a:r>
            <a:endParaRPr lang="zh-CN" altLang="en-US">
              <a:solidFill>
                <a:schemeClr val="tx1"/>
              </a:solidFill>
              <a:effectLst>
                <a:outerShdw blurRad="38100" dist="19050" dir="2700000" algn="tl" rotWithShape="0">
                  <a:schemeClr val="dk1">
                    <a:alpha val="40000"/>
                  </a:schemeClr>
                </a:outerShdw>
              </a:effectLst>
            </a:endParaRPr>
          </a:p>
        </p:txBody>
      </p:sp>
      <p:sp>
        <p:nvSpPr>
          <p:cNvPr id="6" name="文本框 5"/>
          <p:cNvSpPr txBox="1"/>
          <p:nvPr/>
        </p:nvSpPr>
        <p:spPr>
          <a:xfrm>
            <a:off x="7320915" y="4699635"/>
            <a:ext cx="2327910" cy="368300"/>
          </a:xfrm>
          <a:prstGeom prst="rect">
            <a:avLst/>
          </a:prstGeom>
          <a:noFill/>
        </p:spPr>
        <p:txBody>
          <a:bodyPr wrap="square" rtlCol="0">
            <a:spAutoFit/>
          </a:bodyPr>
          <a:p>
            <a:r>
              <a:rPr lang="zh-CN" altLang="en-US">
                <a:latin typeface="黑体" charset="0"/>
                <a:ea typeface="黑体" charset="0"/>
              </a:rPr>
              <a:t>汇报人：廖宇健</a:t>
            </a:r>
            <a:endParaRPr lang="zh-CN" altLang="en-US">
              <a:latin typeface="黑体" charset="0"/>
              <a:ea typeface="黑体" charset="0"/>
            </a:endParaRPr>
          </a:p>
        </p:txBody>
      </p:sp>
      <p:sp>
        <p:nvSpPr>
          <p:cNvPr id="2" name="文本框 1"/>
          <p:cNvSpPr txBox="1"/>
          <p:nvPr/>
        </p:nvSpPr>
        <p:spPr>
          <a:xfrm>
            <a:off x="10367010" y="6489700"/>
            <a:ext cx="1798320" cy="368300"/>
          </a:xfrm>
          <a:prstGeom prst="rect">
            <a:avLst/>
          </a:prstGeom>
          <a:noFill/>
        </p:spPr>
        <p:txBody>
          <a:bodyPr wrap="square" rtlCol="0">
            <a:spAutoFit/>
          </a:bodyPr>
          <a:p>
            <a:r>
              <a:rPr lang="en-US" altLang="zh-CN"/>
              <a:t>Sigmod'20</a:t>
            </a:r>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Conclusion</a:t>
            </a:r>
            <a:endParaRPr lang="en-US" altLang="zh-CN"/>
          </a:p>
        </p:txBody>
      </p:sp>
      <p:grpSp>
        <p:nvGrpSpPr>
          <p:cNvPr id="9" name="组合 8"/>
          <p:cNvGrpSpPr/>
          <p:nvPr userDrawn="1"/>
        </p:nvGrpSpPr>
        <p:grpSpPr>
          <a:xfrm>
            <a:off x="10795" y="15875"/>
            <a:ext cx="12171045" cy="349250"/>
            <a:chOff x="17" y="17"/>
            <a:chExt cx="19167" cy="550"/>
          </a:xfrm>
          <a:solidFill>
            <a:srgbClr val="FEFFFA"/>
          </a:solidFill>
        </p:grpSpPr>
        <p:sp>
          <p:nvSpPr>
            <p:cNvPr id="10" name="矩形 9"/>
            <p:cNvSpPr/>
            <p:nvPr/>
          </p:nvSpPr>
          <p:spPr>
            <a:xfrm>
              <a:off x="17" y="17"/>
              <a:ext cx="6380" cy="550"/>
            </a:xfrm>
            <a:prstGeom prst="rect">
              <a:avLst/>
            </a:prstGeom>
            <a:ln>
              <a:solidFill>
                <a:srgbClr val="C0BBB5"/>
              </a:solidFill>
            </a:ln>
          </p:spPr>
          <p:style>
            <a:lnRef idx="2">
              <a:schemeClr val="accent2"/>
            </a:lnRef>
            <a:fillRef idx="1">
              <a:schemeClr val="lt1"/>
            </a:fillRef>
            <a:effectRef idx="0">
              <a:schemeClr val="accent2"/>
            </a:effectRef>
            <a:fontRef idx="minor">
              <a:schemeClr val="dk1"/>
            </a:fontRef>
          </p:style>
          <p:txBody>
            <a:bodyPr rtlCol="0" anchor="ctr"/>
            <a:p>
              <a:pPr algn="ctr"/>
              <a:r>
                <a:rPr lang="zh-CN" altLang="en-US" b="1">
                  <a:solidFill>
                    <a:schemeClr val="tx1"/>
                  </a:solidFill>
                  <a:uFillTx/>
                  <a:ea typeface="Heiti SC Medium" panose="02000000000000000000" charset="-122"/>
                </a:rPr>
                <a:t>工作负载均衡化失效</a:t>
              </a:r>
              <a:endParaRPr lang="zh-CN" altLang="en-US" b="1">
                <a:solidFill>
                  <a:schemeClr val="tx1"/>
                </a:solidFill>
                <a:uFillTx/>
                <a:ea typeface="Heiti SC Medium" panose="02000000000000000000" charset="-122"/>
              </a:endParaRPr>
            </a:p>
          </p:txBody>
        </p:sp>
        <p:sp>
          <p:nvSpPr>
            <p:cNvPr id="11" name="矩形 10"/>
            <p:cNvSpPr/>
            <p:nvPr/>
          </p:nvSpPr>
          <p:spPr>
            <a:xfrm>
              <a:off x="6396" y="17"/>
              <a:ext cx="6463" cy="550"/>
            </a:xfrm>
            <a:prstGeom prst="rect">
              <a:avLst/>
            </a:prstGeom>
            <a:grpFill/>
            <a:ln>
              <a:solidFill>
                <a:srgbClr val="C0BBB5"/>
              </a:solid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b="1">
                  <a:solidFill>
                    <a:schemeClr val="tx1"/>
                  </a:solidFill>
                  <a:uFillTx/>
                  <a:ea typeface="Heiti SC Medium" panose="02000000000000000000" charset="-122"/>
                </a:rPr>
                <a:t>应用驱动代价模型</a:t>
              </a:r>
              <a:endParaRPr lang="zh-CN" altLang="en-US" b="1">
                <a:solidFill>
                  <a:schemeClr val="tx1"/>
                </a:solidFill>
                <a:uFillTx/>
                <a:ea typeface="Heiti SC Medium" panose="02000000000000000000" charset="-122"/>
              </a:endParaRPr>
            </a:p>
          </p:txBody>
        </p:sp>
        <p:sp>
          <p:nvSpPr>
            <p:cNvPr id="12" name="矩形 11"/>
            <p:cNvSpPr/>
            <p:nvPr/>
          </p:nvSpPr>
          <p:spPr>
            <a:xfrm>
              <a:off x="12834" y="17"/>
              <a:ext cx="6350" cy="550"/>
            </a:xfrm>
            <a:prstGeom prst="rect">
              <a:avLst/>
            </a:prstGeom>
            <a:grp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b="1">
                  <a:solidFill>
                    <a:schemeClr val="tx1"/>
                  </a:solidFill>
                  <a:uFillTx/>
                  <a:ea typeface="Heiti SC Medium" panose="02000000000000000000" charset="-122"/>
                </a:rPr>
                <a:t>实验结果</a:t>
              </a:r>
              <a:endParaRPr lang="zh-CN" altLang="en-US" b="1">
                <a:solidFill>
                  <a:schemeClr val="tx1"/>
                </a:solidFill>
                <a:uFillTx/>
                <a:ea typeface="Heiti SC Medium" panose="02000000000000000000" charset="-122"/>
              </a:endParaRPr>
            </a:p>
          </p:txBody>
        </p:sp>
      </p:grpSp>
      <p:sp>
        <p:nvSpPr>
          <p:cNvPr id="3" name="文本框 2"/>
          <p:cNvSpPr txBox="1"/>
          <p:nvPr/>
        </p:nvSpPr>
        <p:spPr>
          <a:xfrm>
            <a:off x="178435" y="1064895"/>
            <a:ext cx="11518900" cy="2676525"/>
          </a:xfrm>
          <a:prstGeom prst="rect">
            <a:avLst/>
          </a:prstGeom>
          <a:noFill/>
        </p:spPr>
        <p:txBody>
          <a:bodyPr wrap="square" rtlCol="0">
            <a:spAutoFit/>
          </a:bodyPr>
          <a:p>
            <a:pPr marL="457200" indent="-457200">
              <a:buFont typeface="Wingdings" panose="05000000000000000000" charset="0"/>
              <a:buChar char=""/>
            </a:pPr>
            <a:r>
              <a:rPr sz="2800" b="1">
                <a:solidFill>
                  <a:schemeClr val="tx1"/>
                </a:solidFill>
                <a:latin typeface="黑体" charset="0"/>
                <a:ea typeface="黑体" charset="0"/>
                <a:cs typeface="黑体" charset="0"/>
              </a:rPr>
              <a:t>我们提出了一个应用程序驱动的分区策略。 对于给定的图算法 A，我们已经展示了如何学习它的成本模型，并开发了分区器来细化边切割或顶点切割分区以适应 A 的成本模式并加速 A 的并行执行。</a:t>
            </a:r>
            <a:endParaRPr sz="2800" b="1">
              <a:solidFill>
                <a:schemeClr val="tx1"/>
              </a:solidFill>
              <a:latin typeface="黑体" charset="0"/>
              <a:ea typeface="黑体" charset="0"/>
              <a:cs typeface="黑体" charset="0"/>
            </a:endParaRPr>
          </a:p>
          <a:p>
            <a:pPr marL="457200" indent="-457200">
              <a:buFont typeface="Wingdings" panose="05000000000000000000" charset="0"/>
              <a:buChar char=""/>
            </a:pPr>
            <a:r>
              <a:rPr sz="2800" b="1">
                <a:solidFill>
                  <a:schemeClr val="tx1"/>
                </a:solidFill>
                <a:latin typeface="黑体" charset="0"/>
                <a:ea typeface="黑体" charset="0"/>
                <a:cs typeface="黑体" charset="0"/>
              </a:rPr>
              <a:t>我们的实验研究已经验证了应用程序驱动的分区是有效和高效的。未来工作的一个主题是扩展我们的成本模型以处理在同一图形上运行的多个应用程序。 另一个主题是为各种算法找到其他成本指标。</a:t>
            </a:r>
            <a:endParaRPr sz="2800" b="1">
              <a:solidFill>
                <a:schemeClr val="tx1"/>
              </a:solidFill>
              <a:latin typeface="黑体" charset="0"/>
              <a:ea typeface="黑体" charset="0"/>
              <a:cs typeface="黑体"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p:nvPr>
        </p:nvSpPr>
        <p:spPr/>
        <p:txBody>
          <a:bodyPr/>
          <a:p>
            <a:r>
              <a:rPr lang="en-US" altLang="zh-CN" b="1"/>
              <a:t>Q&amp;A</a:t>
            </a:r>
            <a:endParaRPr lang="en-US" altLang="zh-CN"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9600" y="275167"/>
            <a:ext cx="10972800" cy="1143000"/>
          </a:xfrm>
        </p:spPr>
        <p:txBody>
          <a:bodyPr/>
          <a:p>
            <a:r>
              <a:rPr lang="zh-CN" altLang="en-US"/>
              <a:t>图分区算法</a:t>
            </a:r>
            <a:endParaRPr lang="zh-CN" altLang="en-US"/>
          </a:p>
        </p:txBody>
      </p:sp>
      <p:grpSp>
        <p:nvGrpSpPr>
          <p:cNvPr id="9" name="组合 8"/>
          <p:cNvGrpSpPr/>
          <p:nvPr userDrawn="1"/>
        </p:nvGrpSpPr>
        <p:grpSpPr>
          <a:xfrm>
            <a:off x="10795" y="15875"/>
            <a:ext cx="12171045" cy="349250"/>
            <a:chOff x="17" y="17"/>
            <a:chExt cx="19167" cy="550"/>
          </a:xfrm>
          <a:solidFill>
            <a:srgbClr val="FEFFFA"/>
          </a:solidFill>
        </p:grpSpPr>
        <p:sp>
          <p:nvSpPr>
            <p:cNvPr id="11" name="矩形 10"/>
            <p:cNvSpPr/>
            <p:nvPr/>
          </p:nvSpPr>
          <p:spPr>
            <a:xfrm>
              <a:off x="6396" y="17"/>
              <a:ext cx="6463" cy="550"/>
            </a:xfrm>
            <a:prstGeom prst="rect">
              <a:avLst/>
            </a:prstGeom>
            <a:grpFill/>
            <a:ln>
              <a:solidFill>
                <a:srgbClr val="C0BBB5"/>
              </a:solid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b="1">
                  <a:solidFill>
                    <a:schemeClr val="tx1"/>
                  </a:solidFill>
                  <a:uFillTx/>
                  <a:ea typeface="Heiti SC Medium" panose="02000000000000000000" charset="-122"/>
                </a:rPr>
                <a:t>应用驱动代价模型</a:t>
              </a:r>
              <a:endParaRPr lang="zh-CN" altLang="en-US" b="1">
                <a:solidFill>
                  <a:schemeClr val="tx1"/>
                </a:solidFill>
                <a:uFillTx/>
                <a:ea typeface="Heiti SC Medium" panose="02000000000000000000" charset="-122"/>
              </a:endParaRPr>
            </a:p>
          </p:txBody>
        </p:sp>
        <p:sp>
          <p:nvSpPr>
            <p:cNvPr id="12" name="矩形 11"/>
            <p:cNvSpPr/>
            <p:nvPr/>
          </p:nvSpPr>
          <p:spPr>
            <a:xfrm>
              <a:off x="12834" y="17"/>
              <a:ext cx="6350" cy="550"/>
            </a:xfrm>
            <a:prstGeom prst="rect">
              <a:avLst/>
            </a:prstGeom>
            <a:grpFill/>
            <a:ln>
              <a:solidFill>
                <a:srgbClr val="C0BBB5"/>
              </a:solid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b="1">
                  <a:solidFill>
                    <a:schemeClr val="tx1"/>
                  </a:solidFill>
                  <a:uFillTx/>
                  <a:ea typeface="Heiti SC Medium" panose="02000000000000000000" charset="-122"/>
                </a:rPr>
                <a:t>实验结果</a:t>
              </a:r>
              <a:endParaRPr lang="zh-CN" altLang="en-US" b="1">
                <a:solidFill>
                  <a:schemeClr val="tx1"/>
                </a:solidFill>
                <a:uFillTx/>
                <a:ea typeface="Heiti SC Medium" panose="02000000000000000000" charset="-122"/>
              </a:endParaRPr>
            </a:p>
          </p:txBody>
        </p:sp>
        <p:sp>
          <p:nvSpPr>
            <p:cNvPr id="10" name="矩形 9"/>
            <p:cNvSpPr/>
            <p:nvPr/>
          </p:nvSpPr>
          <p:spPr>
            <a:xfrm>
              <a:off x="17" y="17"/>
              <a:ext cx="6380" cy="550"/>
            </a:xfrm>
            <a:prstGeom prst="rect">
              <a:avLst/>
            </a:prstGeom>
          </p:spPr>
          <p:style>
            <a:lnRef idx="2">
              <a:schemeClr val="accent2"/>
            </a:lnRef>
            <a:fillRef idx="1">
              <a:schemeClr val="lt1"/>
            </a:fillRef>
            <a:effectRef idx="0">
              <a:schemeClr val="accent2"/>
            </a:effectRef>
            <a:fontRef idx="minor">
              <a:schemeClr val="dk1"/>
            </a:fontRef>
          </p:style>
          <p:txBody>
            <a:bodyPr rtlCol="0" anchor="ctr"/>
            <a:p>
              <a:pPr algn="ctr"/>
              <a:r>
                <a:rPr lang="zh-CN" altLang="en-US" b="1">
                  <a:solidFill>
                    <a:schemeClr val="tx1"/>
                  </a:solidFill>
                  <a:uFillTx/>
                  <a:ea typeface="Heiti SC Medium" panose="02000000000000000000" charset="-122"/>
                </a:rPr>
                <a:t>工作负载均衡化失效</a:t>
              </a:r>
              <a:endParaRPr lang="zh-CN" altLang="en-US" b="1">
                <a:solidFill>
                  <a:schemeClr val="tx1"/>
                </a:solidFill>
                <a:uFillTx/>
                <a:ea typeface="Heiti SC Medium" panose="02000000000000000000" charset="-122"/>
              </a:endParaRPr>
            </a:p>
          </p:txBody>
        </p:sp>
      </p:grpSp>
      <p:sp>
        <p:nvSpPr>
          <p:cNvPr id="4" name="文本框 3"/>
          <p:cNvSpPr txBox="1"/>
          <p:nvPr/>
        </p:nvSpPr>
        <p:spPr>
          <a:xfrm>
            <a:off x="430530" y="1176655"/>
            <a:ext cx="11366500" cy="4399915"/>
          </a:xfrm>
          <a:prstGeom prst="rect">
            <a:avLst/>
          </a:prstGeom>
          <a:noFill/>
        </p:spPr>
        <p:txBody>
          <a:bodyPr wrap="square" rtlCol="0">
            <a:spAutoFit/>
          </a:bodyPr>
          <a:p>
            <a:pPr marL="285750" indent="-285750">
              <a:buFont typeface="Wingdings" panose="05000000000000000000" charset="0"/>
              <a:buChar char=""/>
            </a:pPr>
            <a:r>
              <a:rPr lang="zh-CN" altLang="en-US" sz="2000" b="1">
                <a:solidFill>
                  <a:schemeClr val="tx1"/>
                </a:solidFill>
                <a:uFillTx/>
                <a:latin typeface="黑体" charset="0"/>
                <a:ea typeface="黑体" charset="0"/>
              </a:rPr>
              <a:t>顶点切分：切分顶点，每条边只保存一次。被切分的顶点会被分发到不同的节点上，增加了存储空间，并且有可能产生同步问题。但是，它的优点是减少了网络通信</a:t>
            </a:r>
            <a:endParaRPr lang="zh-CN" altLang="en-US" sz="2000" b="1">
              <a:solidFill>
                <a:schemeClr val="tx1"/>
              </a:solidFill>
              <a:uFillTx/>
              <a:latin typeface="黑体" charset="0"/>
              <a:ea typeface="黑体" charset="0"/>
            </a:endParaRPr>
          </a:p>
          <a:p>
            <a:pPr marL="285750" indent="-285750">
              <a:buFont typeface="Wingdings" panose="05000000000000000000" charset="0"/>
              <a:buChar char=""/>
            </a:pPr>
            <a:endParaRPr lang="zh-CN" altLang="en-US" sz="2000" b="1">
              <a:solidFill>
                <a:schemeClr val="tx1"/>
              </a:solidFill>
              <a:uFillTx/>
              <a:latin typeface="黑体" charset="0"/>
              <a:ea typeface="黑体" charset="0"/>
            </a:endParaRPr>
          </a:p>
          <a:p>
            <a:pPr marL="285750" indent="-285750">
              <a:buFont typeface="Wingdings" panose="05000000000000000000" charset="0"/>
              <a:buChar char=""/>
            </a:pPr>
            <a:endParaRPr lang="zh-CN" altLang="en-US" sz="2000" b="1">
              <a:solidFill>
                <a:schemeClr val="tx1"/>
              </a:solidFill>
              <a:uFillTx/>
              <a:latin typeface="黑体" charset="0"/>
              <a:ea typeface="黑体" charset="0"/>
            </a:endParaRPr>
          </a:p>
          <a:p>
            <a:pPr marL="285750" indent="-285750">
              <a:buFont typeface="Wingdings" panose="05000000000000000000" charset="0"/>
              <a:buChar char=""/>
            </a:pPr>
            <a:endParaRPr lang="zh-CN" altLang="en-US" sz="2000" b="1">
              <a:solidFill>
                <a:schemeClr val="tx1"/>
              </a:solidFill>
              <a:uFillTx/>
              <a:latin typeface="黑体" charset="0"/>
              <a:ea typeface="黑体" charset="0"/>
            </a:endParaRPr>
          </a:p>
          <a:p>
            <a:pPr indent="0">
              <a:buFont typeface="Wingdings" panose="05000000000000000000" charset="0"/>
              <a:buNone/>
            </a:pPr>
            <a:endParaRPr lang="zh-CN" altLang="en-US" sz="2000" b="1">
              <a:solidFill>
                <a:schemeClr val="tx1"/>
              </a:solidFill>
              <a:uFillTx/>
              <a:latin typeface="黑体" charset="0"/>
              <a:ea typeface="黑体" charset="0"/>
            </a:endParaRPr>
          </a:p>
          <a:p>
            <a:pPr indent="0">
              <a:buFont typeface="Wingdings" panose="05000000000000000000" charset="0"/>
              <a:buNone/>
            </a:pPr>
            <a:endParaRPr lang="zh-CN" altLang="en-US" sz="2000" b="1">
              <a:solidFill>
                <a:schemeClr val="tx1"/>
              </a:solidFill>
              <a:uFillTx/>
              <a:latin typeface="黑体" charset="0"/>
              <a:ea typeface="黑体" charset="0"/>
            </a:endParaRPr>
          </a:p>
          <a:p>
            <a:pPr marL="285750" indent="-285750">
              <a:buFont typeface="Wingdings" panose="05000000000000000000" charset="0"/>
              <a:buChar char=""/>
            </a:pPr>
            <a:r>
              <a:rPr lang="zh-CN" altLang="en-US" sz="2000" b="1">
                <a:solidFill>
                  <a:schemeClr val="tx1"/>
                </a:solidFill>
                <a:uFillTx/>
                <a:latin typeface="黑体" charset="0"/>
                <a:ea typeface="黑体" charset="0"/>
              </a:rPr>
              <a:t>边切分：顶点只保存一次，这增加了网络传输的数据量，但好处是节约了存储空间</a:t>
            </a:r>
            <a:endParaRPr lang="zh-CN" altLang="en-US" sz="2000" b="1">
              <a:solidFill>
                <a:schemeClr val="tx1"/>
              </a:solidFill>
              <a:uFillTx/>
              <a:latin typeface="黑体" charset="0"/>
              <a:ea typeface="黑体" charset="0"/>
            </a:endParaRPr>
          </a:p>
          <a:p>
            <a:pPr marL="285750" indent="-285750">
              <a:buFont typeface="Wingdings" panose="05000000000000000000" charset="0"/>
              <a:buChar char=""/>
            </a:pPr>
            <a:endParaRPr lang="zh-CN" altLang="en-US" sz="2000" b="1">
              <a:solidFill>
                <a:schemeClr val="tx1"/>
              </a:solidFill>
              <a:uFillTx/>
              <a:latin typeface="黑体" charset="0"/>
              <a:ea typeface="黑体" charset="0"/>
            </a:endParaRPr>
          </a:p>
          <a:p>
            <a:pPr marL="285750" indent="-285750">
              <a:buFont typeface="Wingdings" panose="05000000000000000000" charset="0"/>
              <a:buChar char=""/>
            </a:pPr>
            <a:endParaRPr lang="zh-CN" altLang="en-US" sz="2000" b="1">
              <a:solidFill>
                <a:schemeClr val="tx1"/>
              </a:solidFill>
              <a:uFillTx/>
              <a:latin typeface="黑体" charset="0"/>
              <a:ea typeface="黑体" charset="0"/>
            </a:endParaRPr>
          </a:p>
          <a:p>
            <a:pPr marL="285750" indent="-285750">
              <a:buFont typeface="Wingdings" panose="05000000000000000000" charset="0"/>
              <a:buChar char=""/>
            </a:pPr>
            <a:endParaRPr lang="zh-CN" altLang="en-US" sz="2000" b="1">
              <a:solidFill>
                <a:schemeClr val="tx1"/>
              </a:solidFill>
              <a:uFillTx/>
              <a:latin typeface="黑体" charset="0"/>
              <a:ea typeface="黑体" charset="0"/>
            </a:endParaRPr>
          </a:p>
          <a:p>
            <a:pPr marL="285750" indent="-285750">
              <a:buFont typeface="Wingdings" panose="05000000000000000000" charset="0"/>
              <a:buChar char=""/>
            </a:pPr>
            <a:endParaRPr lang="zh-CN" altLang="en-US" sz="2000" b="1">
              <a:solidFill>
                <a:schemeClr val="tx1"/>
              </a:solidFill>
              <a:uFillTx/>
              <a:latin typeface="黑体" charset="0"/>
              <a:ea typeface="黑体" charset="0"/>
            </a:endParaRPr>
          </a:p>
          <a:p>
            <a:pPr marL="285750" indent="-285750">
              <a:buFont typeface="Wingdings" panose="05000000000000000000" charset="0"/>
              <a:buChar char=""/>
            </a:pPr>
            <a:endParaRPr lang="zh-CN" altLang="en-US" sz="2000" b="1">
              <a:solidFill>
                <a:schemeClr val="tx1"/>
              </a:solidFill>
              <a:uFillTx/>
              <a:latin typeface="黑体" charset="0"/>
              <a:ea typeface="黑体" charset="0"/>
            </a:endParaRPr>
          </a:p>
          <a:p>
            <a:pPr marL="285750" indent="-285750">
              <a:buFont typeface="Wingdings" panose="05000000000000000000" charset="0"/>
              <a:buChar char=""/>
            </a:pPr>
            <a:r>
              <a:rPr lang="zh-CN" altLang="en-US" sz="2000" b="1">
                <a:solidFill>
                  <a:schemeClr val="tx1"/>
                </a:solidFill>
                <a:uFillTx/>
                <a:latin typeface="黑体" charset="0"/>
                <a:ea typeface="黑体" charset="0"/>
              </a:rPr>
              <a:t>混合切分</a:t>
            </a:r>
            <a:endParaRPr lang="zh-CN" altLang="en-US" sz="2000" b="1">
              <a:solidFill>
                <a:schemeClr val="tx1"/>
              </a:solidFill>
              <a:uFillTx/>
              <a:latin typeface="黑体" charset="0"/>
              <a:ea typeface="黑体" charset="0"/>
            </a:endParaRPr>
          </a:p>
        </p:txBody>
      </p:sp>
      <p:pic>
        <p:nvPicPr>
          <p:cNvPr id="74" name="图片 73"/>
          <p:cNvPicPr>
            <a:picLocks noChangeAspect="1"/>
          </p:cNvPicPr>
          <p:nvPr/>
        </p:nvPicPr>
        <p:blipFill>
          <a:blip r:embed="rId1"/>
          <a:stretch>
            <a:fillRect/>
          </a:stretch>
        </p:blipFill>
        <p:spPr>
          <a:xfrm>
            <a:off x="8595360" y="4055745"/>
            <a:ext cx="3559175" cy="2282825"/>
          </a:xfrm>
          <a:prstGeom prst="rect">
            <a:avLst/>
          </a:prstGeom>
        </p:spPr>
      </p:pic>
      <p:pic>
        <p:nvPicPr>
          <p:cNvPr id="75" name="图片 74"/>
          <p:cNvPicPr>
            <a:picLocks noChangeAspect="1"/>
          </p:cNvPicPr>
          <p:nvPr/>
        </p:nvPicPr>
        <p:blipFill>
          <a:blip r:embed="rId2"/>
          <a:stretch>
            <a:fillRect/>
          </a:stretch>
        </p:blipFill>
        <p:spPr>
          <a:xfrm>
            <a:off x="4460240" y="1866900"/>
            <a:ext cx="4105275" cy="1509395"/>
          </a:xfrm>
          <a:prstGeom prst="rect">
            <a:avLst/>
          </a:prstGeom>
        </p:spPr>
      </p:pic>
      <p:grpSp>
        <p:nvGrpSpPr>
          <p:cNvPr id="3" name="组合 2"/>
          <p:cNvGrpSpPr/>
          <p:nvPr/>
        </p:nvGrpSpPr>
        <p:grpSpPr>
          <a:xfrm>
            <a:off x="4460240" y="3693795"/>
            <a:ext cx="4095750" cy="1414780"/>
            <a:chOff x="1265" y="5341"/>
            <a:chExt cx="6450" cy="2228"/>
          </a:xfrm>
        </p:grpSpPr>
        <p:sp>
          <p:nvSpPr>
            <p:cNvPr id="77" name="矩形 76"/>
            <p:cNvSpPr/>
            <p:nvPr/>
          </p:nvSpPr>
          <p:spPr>
            <a:xfrm>
              <a:off x="1265" y="5341"/>
              <a:ext cx="6451" cy="2229"/>
            </a:xfrm>
            <a:prstGeom prst="rect">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cxnSp>
          <p:nvCxnSpPr>
            <p:cNvPr id="78" name="直接连接符 77"/>
            <p:cNvCxnSpPr>
              <a:stCxn id="77" idx="0"/>
              <a:endCxn id="77" idx="2"/>
            </p:cNvCxnSpPr>
            <p:nvPr/>
          </p:nvCxnSpPr>
          <p:spPr>
            <a:xfrm>
              <a:off x="4491" y="5341"/>
              <a:ext cx="0" cy="22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80" name="图片 79"/>
            <p:cNvPicPr>
              <a:picLocks noChangeAspect="1"/>
            </p:cNvPicPr>
            <p:nvPr/>
          </p:nvPicPr>
          <p:blipFill>
            <a:blip r:embed="rId3"/>
            <a:stretch>
              <a:fillRect/>
            </a:stretch>
          </p:blipFill>
          <p:spPr>
            <a:xfrm>
              <a:off x="1265" y="5362"/>
              <a:ext cx="1852" cy="2029"/>
            </a:xfrm>
            <a:prstGeom prst="rect">
              <a:avLst/>
            </a:prstGeom>
          </p:spPr>
        </p:pic>
        <p:pic>
          <p:nvPicPr>
            <p:cNvPr id="81" name="图片 80"/>
            <p:cNvPicPr>
              <a:picLocks noChangeAspect="1"/>
            </p:cNvPicPr>
            <p:nvPr/>
          </p:nvPicPr>
          <p:blipFill>
            <a:blip r:embed="rId4"/>
            <a:stretch>
              <a:fillRect/>
            </a:stretch>
          </p:blipFill>
          <p:spPr>
            <a:xfrm>
              <a:off x="5865" y="5549"/>
              <a:ext cx="1520" cy="1700"/>
            </a:xfrm>
            <a:prstGeom prst="rect">
              <a:avLst/>
            </a:prstGeom>
          </p:spPr>
        </p:pic>
        <p:pic>
          <p:nvPicPr>
            <p:cNvPr id="82" name="图片 81"/>
            <p:cNvPicPr>
              <a:picLocks noChangeAspect="1"/>
            </p:cNvPicPr>
            <p:nvPr/>
          </p:nvPicPr>
          <p:blipFill>
            <a:blip r:embed="rId5"/>
            <a:stretch>
              <a:fillRect/>
            </a:stretch>
          </p:blipFill>
          <p:spPr>
            <a:xfrm>
              <a:off x="4686" y="5362"/>
              <a:ext cx="460" cy="420"/>
            </a:xfrm>
            <a:prstGeom prst="rect">
              <a:avLst/>
            </a:prstGeom>
          </p:spPr>
        </p:pic>
        <p:pic>
          <p:nvPicPr>
            <p:cNvPr id="83" name="图片 82"/>
            <p:cNvPicPr>
              <a:picLocks noChangeAspect="1"/>
            </p:cNvPicPr>
            <p:nvPr/>
          </p:nvPicPr>
          <p:blipFill>
            <a:blip r:embed="rId6"/>
            <a:stretch>
              <a:fillRect/>
            </a:stretch>
          </p:blipFill>
          <p:spPr>
            <a:xfrm>
              <a:off x="2889" y="5362"/>
              <a:ext cx="820" cy="880"/>
            </a:xfrm>
            <a:prstGeom prst="rect">
              <a:avLst/>
            </a:prstGeom>
          </p:spPr>
        </p:pic>
        <p:pic>
          <p:nvPicPr>
            <p:cNvPr id="84" name="图片 83"/>
            <p:cNvPicPr>
              <a:picLocks noChangeAspect="1"/>
            </p:cNvPicPr>
            <p:nvPr/>
          </p:nvPicPr>
          <p:blipFill>
            <a:blip r:embed="rId7"/>
            <a:stretch>
              <a:fillRect/>
            </a:stretch>
          </p:blipFill>
          <p:spPr>
            <a:xfrm>
              <a:off x="5461" y="5484"/>
              <a:ext cx="738" cy="757"/>
            </a:xfrm>
            <a:prstGeom prst="rect">
              <a:avLst/>
            </a:prstGeom>
          </p:spPr>
        </p:pic>
        <p:pic>
          <p:nvPicPr>
            <p:cNvPr id="85" name="图片 84"/>
            <p:cNvPicPr>
              <a:picLocks noChangeAspect="1"/>
            </p:cNvPicPr>
            <p:nvPr/>
          </p:nvPicPr>
          <p:blipFill>
            <a:blip r:embed="rId8"/>
            <a:stretch>
              <a:fillRect/>
            </a:stretch>
          </p:blipFill>
          <p:spPr>
            <a:xfrm>
              <a:off x="2928" y="6767"/>
              <a:ext cx="740" cy="440"/>
            </a:xfrm>
            <a:prstGeom prst="rect">
              <a:avLst/>
            </a:prstGeom>
          </p:spPr>
        </p:pic>
        <p:pic>
          <p:nvPicPr>
            <p:cNvPr id="86" name="图片 85"/>
            <p:cNvPicPr>
              <a:picLocks noChangeAspect="1"/>
            </p:cNvPicPr>
            <p:nvPr/>
          </p:nvPicPr>
          <p:blipFill>
            <a:blip r:embed="rId9"/>
            <a:stretch>
              <a:fillRect/>
            </a:stretch>
          </p:blipFill>
          <p:spPr>
            <a:xfrm>
              <a:off x="3385" y="6473"/>
              <a:ext cx="440" cy="420"/>
            </a:xfrm>
            <a:prstGeom prst="rect">
              <a:avLst/>
            </a:prstGeom>
          </p:spPr>
        </p:pic>
        <p:pic>
          <p:nvPicPr>
            <p:cNvPr id="87" name="图片 86"/>
            <p:cNvPicPr>
              <a:picLocks noChangeAspect="1"/>
            </p:cNvPicPr>
            <p:nvPr/>
          </p:nvPicPr>
          <p:blipFill>
            <a:blip r:embed="rId10"/>
            <a:stretch>
              <a:fillRect/>
            </a:stretch>
          </p:blipFill>
          <p:spPr>
            <a:xfrm>
              <a:off x="5619" y="6809"/>
              <a:ext cx="580" cy="460"/>
            </a:xfrm>
            <a:prstGeom prst="rect">
              <a:avLst/>
            </a:prstGeom>
          </p:spPr>
        </p:pic>
        <p:pic>
          <p:nvPicPr>
            <p:cNvPr id="89" name="图片 88"/>
            <p:cNvPicPr>
              <a:picLocks noChangeAspect="1"/>
            </p:cNvPicPr>
            <p:nvPr/>
          </p:nvPicPr>
          <p:blipFill>
            <a:blip r:embed="rId11"/>
            <a:stretch>
              <a:fillRect/>
            </a:stretch>
          </p:blipFill>
          <p:spPr>
            <a:xfrm>
              <a:off x="5142" y="6755"/>
              <a:ext cx="510" cy="310"/>
            </a:xfrm>
            <a:prstGeom prst="rect">
              <a:avLst/>
            </a:prstGeom>
          </p:spPr>
        </p:pic>
      </p:grpSp>
      <p:sp>
        <p:nvSpPr>
          <p:cNvPr id="5" name="文本框 4"/>
          <p:cNvSpPr txBox="1"/>
          <p:nvPr/>
        </p:nvSpPr>
        <p:spPr>
          <a:xfrm>
            <a:off x="248285" y="2271395"/>
            <a:ext cx="3575685" cy="645160"/>
          </a:xfrm>
          <a:prstGeom prst="rect">
            <a:avLst/>
          </a:prstGeom>
          <a:noFill/>
        </p:spPr>
        <p:txBody>
          <a:bodyPr wrap="square" rtlCol="0">
            <a:spAutoFit/>
          </a:bodyPr>
          <a:p>
            <a:r>
              <a:rPr lang="zh-CN" altLang="en-US" b="1">
                <a:latin typeface="黑体" charset="0"/>
                <a:ea typeface="黑体" charset="0"/>
                <a:cs typeface="黑体" charset="0"/>
              </a:rPr>
              <a:t>存储：</a:t>
            </a:r>
            <a:r>
              <a:rPr lang="en-US" altLang="zh-CN" b="1">
                <a:latin typeface="黑体" charset="0"/>
                <a:ea typeface="黑体" charset="0"/>
                <a:cs typeface="黑体" charset="0"/>
              </a:rPr>
              <a:t>14</a:t>
            </a:r>
            <a:r>
              <a:rPr lang="zh-CN" altLang="en-US" b="1">
                <a:latin typeface="黑体" charset="0"/>
                <a:ea typeface="黑体" charset="0"/>
                <a:cs typeface="黑体" charset="0"/>
              </a:rPr>
              <a:t>条边，</a:t>
            </a:r>
            <a:r>
              <a:rPr lang="en-US" altLang="zh-CN" b="1">
                <a:latin typeface="黑体" charset="0"/>
                <a:ea typeface="黑体" charset="0"/>
                <a:cs typeface="黑体" charset="0"/>
              </a:rPr>
              <a:t>12</a:t>
            </a:r>
            <a:r>
              <a:rPr lang="zh-CN" altLang="en-US" b="1">
                <a:latin typeface="黑体" charset="0"/>
                <a:ea typeface="黑体" charset="0"/>
                <a:cs typeface="黑体" charset="0"/>
              </a:rPr>
              <a:t>个实顶点</a:t>
            </a:r>
            <a:endParaRPr lang="zh-CN" altLang="en-US" b="1">
              <a:latin typeface="黑体" charset="0"/>
              <a:ea typeface="黑体" charset="0"/>
              <a:cs typeface="黑体" charset="0"/>
            </a:endParaRPr>
          </a:p>
          <a:p>
            <a:r>
              <a:rPr lang="zh-CN" altLang="en-US" b="1">
                <a:latin typeface="黑体" charset="0"/>
                <a:ea typeface="黑体" charset="0"/>
                <a:cs typeface="黑体" charset="0"/>
              </a:rPr>
              <a:t>通信： 需要同步</a:t>
            </a:r>
            <a:r>
              <a:rPr lang="en-US" altLang="zh-CN" b="1">
                <a:latin typeface="黑体" charset="0"/>
                <a:ea typeface="黑体" charset="0"/>
                <a:cs typeface="黑体" charset="0"/>
              </a:rPr>
              <a:t>v2</a:t>
            </a:r>
            <a:r>
              <a:rPr lang="zh-CN" altLang="en-US" b="1">
                <a:latin typeface="黑体" charset="0"/>
                <a:ea typeface="黑体" charset="0"/>
                <a:cs typeface="黑体" charset="0"/>
              </a:rPr>
              <a:t>，</a:t>
            </a:r>
            <a:r>
              <a:rPr lang="en-US" altLang="zh-CN" b="1">
                <a:latin typeface="黑体" charset="0"/>
                <a:ea typeface="黑体" charset="0"/>
                <a:cs typeface="黑体" charset="0"/>
              </a:rPr>
              <a:t>v9</a:t>
            </a:r>
            <a:r>
              <a:rPr lang="zh-CN" altLang="en-US" b="1">
                <a:latin typeface="黑体" charset="0"/>
                <a:ea typeface="黑体" charset="0"/>
                <a:cs typeface="黑体" charset="0"/>
              </a:rPr>
              <a:t>两个顶点</a:t>
            </a:r>
            <a:endParaRPr lang="zh-CN" altLang="en-US" b="1">
              <a:latin typeface="黑体" charset="0"/>
              <a:ea typeface="黑体" charset="0"/>
              <a:cs typeface="黑体" charset="0"/>
            </a:endParaRPr>
          </a:p>
        </p:txBody>
      </p:sp>
      <p:sp>
        <p:nvSpPr>
          <p:cNvPr id="8" name="文本框 7"/>
          <p:cNvSpPr txBox="1"/>
          <p:nvPr/>
        </p:nvSpPr>
        <p:spPr>
          <a:xfrm>
            <a:off x="186055" y="3932555"/>
            <a:ext cx="4445000" cy="645160"/>
          </a:xfrm>
          <a:prstGeom prst="rect">
            <a:avLst/>
          </a:prstGeom>
          <a:noFill/>
        </p:spPr>
        <p:txBody>
          <a:bodyPr wrap="square" rtlCol="0">
            <a:spAutoFit/>
          </a:bodyPr>
          <a:p>
            <a:r>
              <a:rPr lang="zh-CN" altLang="en-US" b="1">
                <a:latin typeface="黑体" charset="0"/>
                <a:ea typeface="黑体" charset="0"/>
                <a:cs typeface="黑体" charset="0"/>
              </a:rPr>
              <a:t>存储：</a:t>
            </a:r>
            <a:r>
              <a:rPr lang="en-US" altLang="zh-CN" b="1">
                <a:latin typeface="黑体" charset="0"/>
                <a:ea typeface="黑体" charset="0"/>
                <a:cs typeface="黑体" charset="0"/>
              </a:rPr>
              <a:t>12</a:t>
            </a:r>
            <a:r>
              <a:rPr lang="zh-CN" altLang="en-US" b="1">
                <a:latin typeface="黑体" charset="0"/>
                <a:ea typeface="黑体" charset="0"/>
                <a:cs typeface="黑体" charset="0"/>
              </a:rPr>
              <a:t>条边，</a:t>
            </a:r>
            <a:r>
              <a:rPr lang="en-US" altLang="zh-CN" b="1">
                <a:latin typeface="黑体" charset="0"/>
                <a:ea typeface="黑体" charset="0"/>
                <a:cs typeface="黑体" charset="0"/>
              </a:rPr>
              <a:t>10</a:t>
            </a:r>
            <a:r>
              <a:rPr lang="zh-CN" altLang="en-US" b="1">
                <a:latin typeface="黑体" charset="0"/>
                <a:ea typeface="黑体" charset="0"/>
                <a:cs typeface="黑体" charset="0"/>
              </a:rPr>
              <a:t>个实顶点</a:t>
            </a:r>
            <a:endParaRPr lang="zh-CN" altLang="en-US" b="1">
              <a:latin typeface="黑体" charset="0"/>
              <a:ea typeface="黑体" charset="0"/>
              <a:cs typeface="黑体" charset="0"/>
            </a:endParaRPr>
          </a:p>
          <a:p>
            <a:r>
              <a:rPr lang="zh-CN" altLang="en-US" b="1">
                <a:latin typeface="黑体" charset="0"/>
                <a:ea typeface="黑体" charset="0"/>
                <a:cs typeface="黑体" charset="0"/>
              </a:rPr>
              <a:t>通信：需要同步</a:t>
            </a:r>
            <a:r>
              <a:rPr lang="en-US" altLang="zh-CN" b="1">
                <a:latin typeface="黑体" charset="0"/>
                <a:ea typeface="黑体" charset="0"/>
                <a:cs typeface="黑体" charset="0"/>
                <a:sym typeface="+mn-ea"/>
              </a:rPr>
              <a:t>v2</a:t>
            </a:r>
            <a:r>
              <a:rPr lang="zh-CN" altLang="en-US" b="1">
                <a:latin typeface="黑体" charset="0"/>
                <a:ea typeface="黑体" charset="0"/>
                <a:cs typeface="黑体" charset="0"/>
                <a:sym typeface="+mn-ea"/>
              </a:rPr>
              <a:t>，</a:t>
            </a:r>
            <a:r>
              <a:rPr lang="en-US" altLang="zh-CN" b="1">
                <a:latin typeface="黑体" charset="0"/>
                <a:ea typeface="黑体" charset="0"/>
                <a:cs typeface="黑体" charset="0"/>
                <a:sym typeface="+mn-ea"/>
              </a:rPr>
              <a:t>v3</a:t>
            </a:r>
            <a:r>
              <a:rPr lang="zh-CN" altLang="en-US" b="1">
                <a:latin typeface="黑体" charset="0"/>
                <a:ea typeface="黑体" charset="0"/>
                <a:cs typeface="黑体" charset="0"/>
                <a:sym typeface="+mn-ea"/>
              </a:rPr>
              <a:t>，</a:t>
            </a:r>
            <a:r>
              <a:rPr lang="en-US" altLang="zh-CN" b="1">
                <a:latin typeface="黑体" charset="0"/>
                <a:ea typeface="黑体" charset="0"/>
                <a:cs typeface="黑体" charset="0"/>
                <a:sym typeface="+mn-ea"/>
              </a:rPr>
              <a:t>v8</a:t>
            </a:r>
            <a:r>
              <a:rPr lang="zh-CN" altLang="en-US" b="1">
                <a:latin typeface="黑体" charset="0"/>
                <a:ea typeface="黑体" charset="0"/>
                <a:cs typeface="黑体" charset="0"/>
                <a:sym typeface="+mn-ea"/>
              </a:rPr>
              <a:t>，</a:t>
            </a:r>
            <a:r>
              <a:rPr lang="en-US" altLang="zh-CN" b="1">
                <a:latin typeface="黑体" charset="0"/>
                <a:ea typeface="黑体" charset="0"/>
                <a:cs typeface="黑体" charset="0"/>
                <a:sym typeface="+mn-ea"/>
              </a:rPr>
              <a:t>v9</a:t>
            </a:r>
            <a:r>
              <a:rPr lang="zh-CN" altLang="en-US" b="1">
                <a:latin typeface="黑体" charset="0"/>
                <a:ea typeface="黑体" charset="0"/>
                <a:cs typeface="黑体" charset="0"/>
                <a:sym typeface="+mn-ea"/>
              </a:rPr>
              <a:t>四</a:t>
            </a:r>
            <a:r>
              <a:rPr lang="zh-CN" altLang="en-US" b="1">
                <a:latin typeface="黑体" charset="0"/>
                <a:ea typeface="黑体" charset="0"/>
                <a:cs typeface="黑体" charset="0"/>
              </a:rPr>
              <a:t>个顶点</a:t>
            </a:r>
            <a:endParaRPr lang="zh-CN" altLang="en-US" b="1">
              <a:latin typeface="黑体" charset="0"/>
              <a:ea typeface="黑体" charset="0"/>
              <a:cs typeface="黑体" charset="0"/>
            </a:endParaRPr>
          </a:p>
        </p:txBody>
      </p:sp>
      <p:sp>
        <p:nvSpPr>
          <p:cNvPr id="13" name="文本框 12"/>
          <p:cNvSpPr txBox="1"/>
          <p:nvPr/>
        </p:nvSpPr>
        <p:spPr>
          <a:xfrm>
            <a:off x="186055" y="5693410"/>
            <a:ext cx="4096385" cy="645160"/>
          </a:xfrm>
          <a:prstGeom prst="rect">
            <a:avLst/>
          </a:prstGeom>
          <a:noFill/>
        </p:spPr>
        <p:txBody>
          <a:bodyPr wrap="square" rtlCol="0">
            <a:spAutoFit/>
          </a:bodyPr>
          <a:p>
            <a:r>
              <a:rPr lang="zh-CN" altLang="en-US" b="1">
                <a:latin typeface="黑体" charset="0"/>
                <a:ea typeface="黑体" charset="0"/>
                <a:cs typeface="黑体" charset="0"/>
              </a:rPr>
              <a:t>存储：</a:t>
            </a:r>
            <a:r>
              <a:rPr lang="en-US" altLang="zh-CN" b="1">
                <a:latin typeface="黑体" charset="0"/>
                <a:ea typeface="黑体" charset="0"/>
                <a:cs typeface="黑体" charset="0"/>
                <a:sym typeface="+mn-ea"/>
              </a:rPr>
              <a:t>14</a:t>
            </a:r>
            <a:r>
              <a:rPr lang="zh-CN" altLang="en-US" b="1">
                <a:latin typeface="黑体" charset="0"/>
                <a:ea typeface="黑体" charset="0"/>
                <a:cs typeface="黑体" charset="0"/>
              </a:rPr>
              <a:t>条边，</a:t>
            </a:r>
            <a:r>
              <a:rPr lang="en-US" altLang="zh-CN" b="1">
                <a:latin typeface="黑体" charset="0"/>
                <a:ea typeface="黑体" charset="0"/>
                <a:cs typeface="黑体" charset="0"/>
              </a:rPr>
              <a:t>11</a:t>
            </a:r>
            <a:r>
              <a:rPr lang="zh-CN" altLang="en-US" b="1">
                <a:latin typeface="黑体" charset="0"/>
                <a:ea typeface="黑体" charset="0"/>
                <a:cs typeface="黑体" charset="0"/>
              </a:rPr>
              <a:t>个实顶点</a:t>
            </a:r>
            <a:endParaRPr lang="zh-CN" altLang="en-US" b="1">
              <a:latin typeface="黑体" charset="0"/>
              <a:ea typeface="黑体" charset="0"/>
              <a:cs typeface="黑体" charset="0"/>
            </a:endParaRPr>
          </a:p>
          <a:p>
            <a:r>
              <a:rPr lang="zh-CN" altLang="en-US" b="1">
                <a:latin typeface="黑体" charset="0"/>
                <a:ea typeface="黑体" charset="0"/>
                <a:cs typeface="黑体" charset="0"/>
              </a:rPr>
              <a:t>通信：需要同步</a:t>
            </a:r>
            <a:r>
              <a:rPr lang="en-US" altLang="zh-CN" b="1">
                <a:latin typeface="黑体" charset="0"/>
                <a:ea typeface="黑体" charset="0"/>
                <a:cs typeface="黑体" charset="0"/>
                <a:sym typeface="+mn-ea"/>
              </a:rPr>
              <a:t>v2</a:t>
            </a:r>
            <a:r>
              <a:rPr lang="zh-CN" altLang="en-US" b="1">
                <a:latin typeface="黑体" charset="0"/>
                <a:ea typeface="黑体" charset="0"/>
                <a:cs typeface="黑体" charset="0"/>
                <a:sym typeface="+mn-ea"/>
              </a:rPr>
              <a:t>，</a:t>
            </a:r>
            <a:r>
              <a:rPr lang="en-US" altLang="zh-CN" b="1">
                <a:latin typeface="黑体" charset="0"/>
                <a:ea typeface="黑体" charset="0"/>
                <a:cs typeface="黑体" charset="0"/>
                <a:sym typeface="+mn-ea"/>
              </a:rPr>
              <a:t>v3</a:t>
            </a:r>
            <a:r>
              <a:rPr lang="zh-CN" altLang="en-US" b="1">
                <a:latin typeface="黑体" charset="0"/>
                <a:ea typeface="黑体" charset="0"/>
                <a:cs typeface="黑体" charset="0"/>
                <a:sym typeface="+mn-ea"/>
              </a:rPr>
              <a:t>，</a:t>
            </a:r>
            <a:r>
              <a:rPr lang="en-US" altLang="zh-CN" b="1">
                <a:latin typeface="黑体" charset="0"/>
                <a:ea typeface="黑体" charset="0"/>
                <a:cs typeface="黑体" charset="0"/>
                <a:sym typeface="+mn-ea"/>
              </a:rPr>
              <a:t>v9</a:t>
            </a:r>
            <a:r>
              <a:rPr lang="zh-CN" altLang="en-US" b="1">
                <a:latin typeface="黑体" charset="0"/>
                <a:ea typeface="黑体" charset="0"/>
                <a:cs typeface="黑体" charset="0"/>
                <a:sym typeface="+mn-ea"/>
              </a:rPr>
              <a:t>三</a:t>
            </a:r>
            <a:r>
              <a:rPr lang="zh-CN" altLang="en-US" b="1">
                <a:latin typeface="黑体" charset="0"/>
                <a:ea typeface="黑体" charset="0"/>
                <a:cs typeface="黑体" charset="0"/>
              </a:rPr>
              <a:t>个顶点</a:t>
            </a:r>
            <a:endParaRPr lang="zh-CN" altLang="en-US" b="1">
              <a:latin typeface="黑体" charset="0"/>
              <a:ea typeface="黑体" charset="0"/>
              <a:cs typeface="黑体" charset="0"/>
            </a:endParaRPr>
          </a:p>
        </p:txBody>
      </p:sp>
      <p:pic>
        <p:nvPicPr>
          <p:cNvPr id="76" name="图片 75"/>
          <p:cNvPicPr>
            <a:picLocks noChangeAspect="1"/>
          </p:cNvPicPr>
          <p:nvPr/>
        </p:nvPicPr>
        <p:blipFill>
          <a:blip r:embed="rId12"/>
          <a:stretch>
            <a:fillRect/>
          </a:stretch>
        </p:blipFill>
        <p:spPr>
          <a:xfrm>
            <a:off x="4462145" y="5306060"/>
            <a:ext cx="4103370" cy="142367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Common Neigbor</a:t>
            </a:r>
            <a:r>
              <a:rPr lang="zh-CN" altLang="en-US"/>
              <a:t>算法</a:t>
            </a:r>
            <a:endParaRPr lang="zh-CN" altLang="en-US"/>
          </a:p>
        </p:txBody>
      </p:sp>
      <p:grpSp>
        <p:nvGrpSpPr>
          <p:cNvPr id="9" name="组合 8"/>
          <p:cNvGrpSpPr/>
          <p:nvPr userDrawn="1"/>
        </p:nvGrpSpPr>
        <p:grpSpPr>
          <a:xfrm>
            <a:off x="10795" y="15875"/>
            <a:ext cx="12171045" cy="349250"/>
            <a:chOff x="17" y="17"/>
            <a:chExt cx="19167" cy="550"/>
          </a:xfrm>
          <a:solidFill>
            <a:srgbClr val="FEFFFA"/>
          </a:solidFill>
        </p:grpSpPr>
        <p:sp>
          <p:nvSpPr>
            <p:cNvPr id="11" name="矩形 10"/>
            <p:cNvSpPr/>
            <p:nvPr/>
          </p:nvSpPr>
          <p:spPr>
            <a:xfrm>
              <a:off x="6396" y="17"/>
              <a:ext cx="6463" cy="550"/>
            </a:xfrm>
            <a:prstGeom prst="rect">
              <a:avLst/>
            </a:prstGeom>
            <a:grpFill/>
            <a:ln>
              <a:solidFill>
                <a:srgbClr val="C0BBB5"/>
              </a:solid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b="1">
                  <a:solidFill>
                    <a:schemeClr val="tx1"/>
                  </a:solidFill>
                  <a:uFillTx/>
                  <a:ea typeface="Heiti SC Medium" panose="02000000000000000000" charset="-122"/>
                </a:rPr>
                <a:t>应用驱动代价模型</a:t>
              </a:r>
              <a:endParaRPr lang="zh-CN" altLang="en-US" b="1">
                <a:solidFill>
                  <a:schemeClr val="tx1"/>
                </a:solidFill>
                <a:uFillTx/>
                <a:ea typeface="Heiti SC Medium" panose="02000000000000000000" charset="-122"/>
              </a:endParaRPr>
            </a:p>
          </p:txBody>
        </p:sp>
        <p:sp>
          <p:nvSpPr>
            <p:cNvPr id="12" name="矩形 11"/>
            <p:cNvSpPr/>
            <p:nvPr/>
          </p:nvSpPr>
          <p:spPr>
            <a:xfrm>
              <a:off x="12834" y="17"/>
              <a:ext cx="6350" cy="550"/>
            </a:xfrm>
            <a:prstGeom prst="rect">
              <a:avLst/>
            </a:prstGeom>
            <a:grpFill/>
            <a:ln>
              <a:solidFill>
                <a:srgbClr val="C0BBB5"/>
              </a:solid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b="1">
                  <a:solidFill>
                    <a:schemeClr val="tx1"/>
                  </a:solidFill>
                  <a:uFillTx/>
                  <a:ea typeface="Heiti SC Medium" panose="02000000000000000000" charset="-122"/>
                </a:rPr>
                <a:t>实验结果</a:t>
              </a:r>
              <a:endParaRPr lang="zh-CN" altLang="en-US" b="1">
                <a:solidFill>
                  <a:schemeClr val="tx1"/>
                </a:solidFill>
                <a:uFillTx/>
                <a:ea typeface="Heiti SC Medium" panose="02000000000000000000" charset="-122"/>
              </a:endParaRPr>
            </a:p>
          </p:txBody>
        </p:sp>
        <p:sp>
          <p:nvSpPr>
            <p:cNvPr id="10" name="矩形 9"/>
            <p:cNvSpPr/>
            <p:nvPr/>
          </p:nvSpPr>
          <p:spPr>
            <a:xfrm>
              <a:off x="17" y="17"/>
              <a:ext cx="6380" cy="550"/>
            </a:xfrm>
            <a:prstGeom prst="rect">
              <a:avLst/>
            </a:prstGeom>
          </p:spPr>
          <p:style>
            <a:lnRef idx="2">
              <a:schemeClr val="accent2"/>
            </a:lnRef>
            <a:fillRef idx="1">
              <a:schemeClr val="lt1"/>
            </a:fillRef>
            <a:effectRef idx="0">
              <a:schemeClr val="accent2"/>
            </a:effectRef>
            <a:fontRef idx="minor">
              <a:schemeClr val="dk1"/>
            </a:fontRef>
          </p:style>
          <p:txBody>
            <a:bodyPr rtlCol="0" anchor="ctr"/>
            <a:p>
              <a:pPr algn="ctr"/>
              <a:r>
                <a:rPr lang="zh-CN" altLang="en-US" b="1">
                  <a:solidFill>
                    <a:schemeClr val="tx1"/>
                  </a:solidFill>
                  <a:uFillTx/>
                  <a:ea typeface="Heiti SC Medium" panose="02000000000000000000" charset="-122"/>
                </a:rPr>
                <a:t>工作负载均衡化失效</a:t>
              </a:r>
              <a:endParaRPr lang="zh-CN" altLang="en-US" b="1">
                <a:solidFill>
                  <a:schemeClr val="tx1"/>
                </a:solidFill>
                <a:uFillTx/>
                <a:ea typeface="Heiti SC Medium" panose="02000000000000000000" charset="-122"/>
              </a:endParaRPr>
            </a:p>
          </p:txBody>
        </p:sp>
      </p:grpSp>
      <p:pic>
        <p:nvPicPr>
          <p:cNvPr id="6" name="图片 5"/>
          <p:cNvPicPr>
            <a:picLocks noChangeAspect="1"/>
          </p:cNvPicPr>
          <p:nvPr/>
        </p:nvPicPr>
        <p:blipFill>
          <a:blip r:embed="rId1"/>
          <a:stretch>
            <a:fillRect/>
          </a:stretch>
        </p:blipFill>
        <p:spPr>
          <a:xfrm>
            <a:off x="6469380" y="1132205"/>
            <a:ext cx="4775200" cy="5168900"/>
          </a:xfrm>
          <a:prstGeom prst="rect">
            <a:avLst/>
          </a:prstGeom>
        </p:spPr>
      </p:pic>
      <p:sp>
        <p:nvSpPr>
          <p:cNvPr id="7" name="文本框 6"/>
          <p:cNvSpPr txBox="1"/>
          <p:nvPr/>
        </p:nvSpPr>
        <p:spPr>
          <a:xfrm>
            <a:off x="60325" y="1173480"/>
            <a:ext cx="6351905" cy="4246245"/>
          </a:xfrm>
          <a:prstGeom prst="rect">
            <a:avLst/>
          </a:prstGeom>
          <a:noFill/>
        </p:spPr>
        <p:txBody>
          <a:bodyPr wrap="square" rtlCol="0">
            <a:spAutoFit/>
          </a:bodyPr>
          <a:p>
            <a:pPr marL="285750" indent="-285750">
              <a:buFont typeface="Wingdings" panose="05000000000000000000" charset="0"/>
              <a:buChar char=""/>
            </a:pPr>
            <a:r>
              <a:rPr lang="zh-CN" altLang="en-US" b="1">
                <a:latin typeface="黑体" charset="0"/>
                <a:ea typeface="黑体" charset="0"/>
              </a:rPr>
              <a:t>定义：计算每对顶点的公共邻居数即</a:t>
            </a:r>
            <a:endParaRPr lang="zh-CN" altLang="en-US" b="1">
              <a:latin typeface="黑体" charset="0"/>
              <a:ea typeface="黑体" charset="0"/>
            </a:endParaRPr>
          </a:p>
          <a:p>
            <a:pPr marL="285750" indent="-285750">
              <a:buFont typeface="Wingdings" panose="05000000000000000000" charset="0"/>
              <a:buChar char=""/>
            </a:pPr>
            <a:endParaRPr lang="zh-CN" altLang="en-US" b="1">
              <a:latin typeface="黑体" charset="0"/>
              <a:ea typeface="黑体" charset="0"/>
            </a:endParaRPr>
          </a:p>
          <a:p>
            <a:pPr marL="285750" indent="-285750">
              <a:buFont typeface="Wingdings" panose="05000000000000000000" charset="0"/>
              <a:buChar char=""/>
            </a:pPr>
            <a:endParaRPr lang="zh-CN" altLang="en-US" b="1">
              <a:latin typeface="黑体" charset="0"/>
              <a:ea typeface="黑体" charset="0"/>
            </a:endParaRPr>
          </a:p>
          <a:p>
            <a:pPr marL="285750" indent="-285750">
              <a:buFont typeface="Wingdings" panose="05000000000000000000" charset="0"/>
              <a:buChar char=""/>
            </a:pPr>
            <a:endParaRPr lang="zh-CN" altLang="en-US" b="1">
              <a:latin typeface="黑体" charset="0"/>
              <a:ea typeface="黑体" charset="0"/>
            </a:endParaRPr>
          </a:p>
          <a:p>
            <a:pPr marL="285750" indent="-285750">
              <a:buFont typeface="Wingdings" panose="05000000000000000000" charset="0"/>
              <a:buChar char=""/>
            </a:pPr>
            <a:r>
              <a:rPr lang="zh-CN" altLang="en-US" b="1">
                <a:latin typeface="黑体" charset="0"/>
                <a:ea typeface="黑体" charset="0"/>
              </a:rPr>
              <a:t>代价函数：</a:t>
            </a:r>
            <a:r>
              <a:rPr lang="en-US" altLang="zh-CN" b="1">
                <a:latin typeface="黑体" charset="0"/>
                <a:ea typeface="黑体" charset="0"/>
              </a:rPr>
              <a:t>			</a:t>
            </a:r>
            <a:r>
              <a:rPr lang="zh-CN" altLang="en-US" b="1">
                <a:latin typeface="黑体" charset="0"/>
                <a:ea typeface="黑体" charset="0"/>
              </a:rPr>
              <a:t>顶点u的入度</a:t>
            </a:r>
            <a:endParaRPr lang="zh-CN" altLang="en-US" b="1">
              <a:latin typeface="黑体" charset="0"/>
              <a:ea typeface="黑体" charset="0"/>
            </a:endParaRPr>
          </a:p>
          <a:p>
            <a:pPr marL="285750" indent="-285750">
              <a:buFont typeface="Wingdings" panose="05000000000000000000" charset="0"/>
              <a:buChar char=""/>
            </a:pPr>
            <a:endParaRPr lang="zh-CN" altLang="en-US" b="1">
              <a:latin typeface="黑体" charset="0"/>
              <a:ea typeface="黑体" charset="0"/>
            </a:endParaRPr>
          </a:p>
          <a:p>
            <a:pPr indent="0">
              <a:buFont typeface="Wingdings" panose="05000000000000000000" charset="0"/>
              <a:buNone/>
            </a:pPr>
            <a:r>
              <a:rPr lang="zh-CN" altLang="en-US" b="1">
                <a:latin typeface="黑体" charset="0"/>
                <a:ea typeface="黑体" charset="0"/>
              </a:rPr>
              <a:t>   计算方法： 从指向</a:t>
            </a:r>
            <a:r>
              <a:rPr lang="en-US" altLang="zh-CN" b="1">
                <a:latin typeface="黑体" charset="0"/>
                <a:ea typeface="黑体" charset="0"/>
              </a:rPr>
              <a:t>u</a:t>
            </a:r>
            <a:r>
              <a:rPr lang="zh-CN" altLang="en-US" b="1">
                <a:latin typeface="黑体" charset="0"/>
                <a:ea typeface="黑体" charset="0"/>
              </a:rPr>
              <a:t>的邻居中，遍历的选取两个点判断是否为共同邻居对，即遍历</a:t>
            </a:r>
            <a:r>
              <a:rPr lang="en-US" altLang="zh-CN" b="1">
                <a:latin typeface="黑体" charset="0"/>
                <a:ea typeface="黑体" charset="0"/>
              </a:rPr>
              <a:t>u</a:t>
            </a:r>
            <a:r>
              <a:rPr lang="zh-CN" altLang="en-US" b="1">
                <a:latin typeface="黑体" charset="0"/>
                <a:ea typeface="黑体" charset="0"/>
              </a:rPr>
              <a:t>的入度</a:t>
            </a:r>
            <a:r>
              <a:rPr lang="en-US" altLang="zh-CN" b="1">
                <a:latin typeface="黑体" charset="0"/>
                <a:ea typeface="黑体" charset="0"/>
              </a:rPr>
              <a:t>*</a:t>
            </a:r>
            <a:r>
              <a:rPr lang="zh-CN" altLang="en-US" b="1">
                <a:latin typeface="黑体" charset="0"/>
                <a:ea typeface="黑体" charset="0"/>
              </a:rPr>
              <a:t>（入度</a:t>
            </a:r>
            <a:r>
              <a:rPr lang="en-US" altLang="zh-CN" b="1">
                <a:latin typeface="黑体" charset="0"/>
                <a:ea typeface="黑体" charset="0"/>
              </a:rPr>
              <a:t>-1</a:t>
            </a:r>
            <a:r>
              <a:rPr lang="zh-CN" altLang="en-US" b="1">
                <a:latin typeface="黑体" charset="0"/>
                <a:ea typeface="黑体" charset="0"/>
              </a:rPr>
              <a:t>）</a:t>
            </a:r>
            <a:endParaRPr lang="zh-CN" altLang="en-US" b="1">
              <a:latin typeface="黑体" charset="0"/>
              <a:ea typeface="黑体" charset="0"/>
            </a:endParaRPr>
          </a:p>
          <a:p>
            <a:pPr marL="285750" indent="-285750">
              <a:buFont typeface="Wingdings" panose="05000000000000000000" charset="0"/>
              <a:buChar char=""/>
            </a:pPr>
            <a:endParaRPr lang="zh-CN" altLang="en-US" b="1">
              <a:latin typeface="黑体" charset="0"/>
              <a:ea typeface="黑体" charset="0"/>
            </a:endParaRPr>
          </a:p>
          <a:p>
            <a:pPr marL="285750" indent="-285750">
              <a:buFont typeface="Wingdings" panose="05000000000000000000" charset="0"/>
              <a:buChar char=""/>
            </a:pPr>
            <a:r>
              <a:rPr lang="zh-CN" altLang="en-US" b="1">
                <a:latin typeface="黑体" charset="0"/>
                <a:ea typeface="黑体" charset="0"/>
              </a:rPr>
              <a:t>例子：</a:t>
            </a:r>
            <a:endParaRPr lang="zh-CN" altLang="en-US" b="1">
              <a:latin typeface="黑体" charset="0"/>
              <a:ea typeface="黑体" charset="0"/>
            </a:endParaRPr>
          </a:p>
          <a:p>
            <a:r>
              <a:rPr lang="en-US" altLang="zh-CN" b="1">
                <a:latin typeface="黑体" charset="0"/>
                <a:ea typeface="黑体" charset="0"/>
              </a:rPr>
              <a:t>(b)</a:t>
            </a:r>
            <a:r>
              <a:rPr lang="zh-CN" altLang="en-US" b="1">
                <a:latin typeface="黑体" charset="0"/>
                <a:ea typeface="黑体" charset="0"/>
              </a:rPr>
              <a:t>是按照边划分的，尽量保证了</a:t>
            </a:r>
            <a:r>
              <a:rPr lang="en-US" altLang="zh-CN" b="1">
                <a:latin typeface="黑体" charset="0"/>
                <a:ea typeface="黑体" charset="0"/>
              </a:rPr>
              <a:t>F1</a:t>
            </a:r>
            <a:r>
              <a:rPr lang="zh-CN" altLang="en-US" b="1">
                <a:latin typeface="黑体" charset="0"/>
                <a:ea typeface="黑体" charset="0"/>
              </a:rPr>
              <a:t>与</a:t>
            </a:r>
            <a:r>
              <a:rPr lang="en-US" altLang="zh-CN" b="1">
                <a:latin typeface="黑体" charset="0"/>
                <a:ea typeface="黑体" charset="0"/>
              </a:rPr>
              <a:t>F2</a:t>
            </a:r>
            <a:r>
              <a:rPr lang="zh-CN" altLang="en-US" b="1">
                <a:latin typeface="黑体" charset="0"/>
                <a:ea typeface="黑体" charset="0"/>
              </a:rPr>
              <a:t>相同的主节点数和边数，但是实际的计算负载与</a:t>
            </a:r>
            <a:r>
              <a:rPr lang="zh-CN" altLang="en-US" b="1">
                <a:solidFill>
                  <a:srgbClr val="FF0000"/>
                </a:solidFill>
                <a:latin typeface="黑体" charset="0"/>
                <a:ea typeface="黑体" charset="0"/>
              </a:rPr>
              <a:t>入度</a:t>
            </a:r>
            <a:r>
              <a:rPr lang="zh-CN" altLang="en-US" b="1">
                <a:latin typeface="黑体" charset="0"/>
                <a:ea typeface="黑体" charset="0"/>
              </a:rPr>
              <a:t>相关，显然</a:t>
            </a:r>
            <a:r>
              <a:rPr lang="en-US" altLang="zh-CN" b="1">
                <a:latin typeface="黑体" charset="0"/>
                <a:ea typeface="黑体" charset="0"/>
              </a:rPr>
              <a:t>F1</a:t>
            </a:r>
            <a:r>
              <a:rPr lang="zh-CN" altLang="en-US" b="1">
                <a:latin typeface="黑体" charset="0"/>
                <a:ea typeface="黑体" charset="0"/>
              </a:rPr>
              <a:t>的负载大于</a:t>
            </a:r>
            <a:r>
              <a:rPr lang="en-US" altLang="zh-CN" b="1">
                <a:latin typeface="黑体" charset="0"/>
                <a:ea typeface="黑体" charset="0"/>
              </a:rPr>
              <a:t>F2</a:t>
            </a:r>
            <a:r>
              <a:rPr lang="zh-CN" altLang="en-US" b="1">
                <a:latin typeface="黑体" charset="0"/>
                <a:ea typeface="黑体" charset="0"/>
              </a:rPr>
              <a:t>的负载</a:t>
            </a:r>
            <a:endParaRPr lang="zh-CN" altLang="en-US" b="1">
              <a:latin typeface="黑体" charset="0"/>
              <a:ea typeface="黑体" charset="0"/>
            </a:endParaRPr>
          </a:p>
          <a:p>
            <a:endParaRPr lang="zh-CN" altLang="en-US" b="1">
              <a:latin typeface="黑体" charset="0"/>
              <a:ea typeface="黑体" charset="0"/>
            </a:endParaRPr>
          </a:p>
          <a:p>
            <a:r>
              <a:rPr lang="en-US" altLang="zh-CN" b="1">
                <a:latin typeface="黑体" charset="0"/>
                <a:ea typeface="黑体" charset="0"/>
              </a:rPr>
              <a:t>(c)</a:t>
            </a:r>
            <a:r>
              <a:rPr lang="zh-CN" altLang="en-US" b="1">
                <a:latin typeface="黑体" charset="0"/>
                <a:ea typeface="黑体" charset="0"/>
              </a:rPr>
              <a:t>按实际的计算负载来分区，每个分区的计算负载都为</a:t>
            </a:r>
            <a:r>
              <a:rPr lang="en-US" altLang="zh-CN" b="1">
                <a:latin typeface="黑体" charset="0"/>
                <a:ea typeface="黑体" charset="0"/>
              </a:rPr>
              <a:t>6</a:t>
            </a:r>
            <a:endParaRPr lang="zh-CN" altLang="en-US" b="1">
              <a:latin typeface="黑体" charset="0"/>
              <a:ea typeface="黑体" charset="0"/>
            </a:endParaRPr>
          </a:p>
        </p:txBody>
      </p:sp>
      <p:pic>
        <p:nvPicPr>
          <p:cNvPr id="14" name="334E55B0-647D-440b-865C-3EC943EB4CBC-1" descr="wpsoffice"/>
          <p:cNvPicPr>
            <a:picLocks noChangeAspect="1"/>
          </p:cNvPicPr>
          <p:nvPr/>
        </p:nvPicPr>
        <p:blipFill>
          <a:blip r:embed="rId2"/>
          <a:stretch>
            <a:fillRect/>
          </a:stretch>
        </p:blipFill>
        <p:spPr>
          <a:xfrm>
            <a:off x="1491615" y="2240280"/>
            <a:ext cx="2200275" cy="570230"/>
          </a:xfrm>
          <a:prstGeom prst="rect">
            <a:avLst/>
          </a:prstGeom>
        </p:spPr>
      </p:pic>
      <p:pic>
        <p:nvPicPr>
          <p:cNvPr id="15" name="334E55B0-647D-440b-865C-3EC943EB4CBC-2" descr="wpsoffice"/>
          <p:cNvPicPr>
            <a:picLocks noChangeAspect="1"/>
          </p:cNvPicPr>
          <p:nvPr/>
        </p:nvPicPr>
        <p:blipFill>
          <a:blip r:embed="rId3"/>
          <a:stretch>
            <a:fillRect/>
          </a:stretch>
        </p:blipFill>
        <p:spPr>
          <a:xfrm>
            <a:off x="748030" y="1678305"/>
            <a:ext cx="4104640" cy="301625"/>
          </a:xfrm>
          <a:prstGeom prst="rect">
            <a:avLst/>
          </a:prstGeom>
        </p:spPr>
      </p:pic>
      <p:sp>
        <p:nvSpPr>
          <p:cNvPr id="16" name="文本框 15"/>
          <p:cNvSpPr txBox="1"/>
          <p:nvPr/>
        </p:nvSpPr>
        <p:spPr>
          <a:xfrm>
            <a:off x="140970" y="5799455"/>
            <a:ext cx="6328410" cy="645160"/>
          </a:xfrm>
          <a:prstGeom prst="rect">
            <a:avLst/>
          </a:prstGeom>
          <a:noFill/>
        </p:spPr>
        <p:txBody>
          <a:bodyPr wrap="square" rtlCol="0">
            <a:spAutoFit/>
          </a:bodyPr>
          <a:p>
            <a:r>
              <a:rPr lang="zh-CN" altLang="en-US">
                <a:solidFill>
                  <a:srgbClr val="FF0000"/>
                </a:solidFill>
                <a:latin typeface="黑体" charset="0"/>
                <a:ea typeface="黑体" charset="0"/>
                <a:cs typeface="黑体" charset="0"/>
              </a:rPr>
              <a:t>顶点和边平衡等静态指标</a:t>
            </a:r>
            <a:r>
              <a:rPr lang="zh-CN" altLang="en-US">
                <a:solidFill>
                  <a:schemeClr val="tx1"/>
                </a:solidFill>
                <a:latin typeface="黑体" charset="0"/>
                <a:ea typeface="黑体" charset="0"/>
                <a:cs typeface="黑体" charset="0"/>
              </a:rPr>
              <a:t>并不能确保 CN 等应用程序的工作负载平衡</a:t>
            </a:r>
            <a:endParaRPr lang="zh-CN" altLang="en-US">
              <a:solidFill>
                <a:schemeClr val="tx1"/>
              </a:solidFill>
              <a:latin typeface="黑体" charset="0"/>
              <a:ea typeface="黑体" charset="0"/>
              <a:cs typeface="黑体"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9600" y="275167"/>
            <a:ext cx="10972800" cy="1143000"/>
          </a:xfrm>
        </p:spPr>
        <p:txBody>
          <a:bodyPr/>
          <a:p>
            <a:r>
              <a:rPr lang="zh-CN" altLang="en-US"/>
              <a:t>通信代价与算法开发代价</a:t>
            </a:r>
            <a:endParaRPr lang="zh-CN" altLang="en-US"/>
          </a:p>
        </p:txBody>
      </p:sp>
      <p:grpSp>
        <p:nvGrpSpPr>
          <p:cNvPr id="9" name="组合 8"/>
          <p:cNvGrpSpPr/>
          <p:nvPr userDrawn="1"/>
        </p:nvGrpSpPr>
        <p:grpSpPr>
          <a:xfrm>
            <a:off x="10795" y="15875"/>
            <a:ext cx="12171045" cy="349250"/>
            <a:chOff x="17" y="17"/>
            <a:chExt cx="19167" cy="550"/>
          </a:xfrm>
          <a:solidFill>
            <a:srgbClr val="FEFFFA"/>
          </a:solidFill>
        </p:grpSpPr>
        <p:sp>
          <p:nvSpPr>
            <p:cNvPr id="11" name="矩形 10"/>
            <p:cNvSpPr/>
            <p:nvPr/>
          </p:nvSpPr>
          <p:spPr>
            <a:xfrm>
              <a:off x="6396" y="17"/>
              <a:ext cx="6463" cy="550"/>
            </a:xfrm>
            <a:prstGeom prst="rect">
              <a:avLst/>
            </a:prstGeom>
            <a:grpFill/>
            <a:ln>
              <a:solidFill>
                <a:srgbClr val="C0BBB5"/>
              </a:solid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b="1">
                  <a:solidFill>
                    <a:schemeClr val="tx1"/>
                  </a:solidFill>
                  <a:uFillTx/>
                  <a:ea typeface="Heiti SC Medium" panose="02000000000000000000" charset="-122"/>
                </a:rPr>
                <a:t>应用驱动代价模型</a:t>
              </a:r>
              <a:endParaRPr lang="zh-CN" altLang="en-US" b="1">
                <a:solidFill>
                  <a:schemeClr val="tx1"/>
                </a:solidFill>
                <a:uFillTx/>
                <a:ea typeface="Heiti SC Medium" panose="02000000000000000000" charset="-122"/>
              </a:endParaRPr>
            </a:p>
          </p:txBody>
        </p:sp>
        <p:sp>
          <p:nvSpPr>
            <p:cNvPr id="12" name="矩形 11"/>
            <p:cNvSpPr/>
            <p:nvPr/>
          </p:nvSpPr>
          <p:spPr>
            <a:xfrm>
              <a:off x="12834" y="17"/>
              <a:ext cx="6350" cy="550"/>
            </a:xfrm>
            <a:prstGeom prst="rect">
              <a:avLst/>
            </a:prstGeom>
            <a:grpFill/>
            <a:ln>
              <a:solidFill>
                <a:srgbClr val="C0BBB5"/>
              </a:solid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b="1">
                  <a:solidFill>
                    <a:schemeClr val="tx1"/>
                  </a:solidFill>
                  <a:uFillTx/>
                  <a:ea typeface="Heiti SC Medium" panose="02000000000000000000" charset="-122"/>
                </a:rPr>
                <a:t>实验结果</a:t>
              </a:r>
              <a:endParaRPr lang="zh-CN" altLang="en-US" b="1">
                <a:solidFill>
                  <a:schemeClr val="tx1"/>
                </a:solidFill>
                <a:uFillTx/>
                <a:ea typeface="Heiti SC Medium" panose="02000000000000000000" charset="-122"/>
              </a:endParaRPr>
            </a:p>
          </p:txBody>
        </p:sp>
        <p:sp>
          <p:nvSpPr>
            <p:cNvPr id="10" name="矩形 9"/>
            <p:cNvSpPr/>
            <p:nvPr/>
          </p:nvSpPr>
          <p:spPr>
            <a:xfrm>
              <a:off x="17" y="17"/>
              <a:ext cx="6380" cy="550"/>
            </a:xfrm>
            <a:prstGeom prst="rect">
              <a:avLst/>
            </a:prstGeom>
          </p:spPr>
          <p:style>
            <a:lnRef idx="2">
              <a:schemeClr val="accent2"/>
            </a:lnRef>
            <a:fillRef idx="1">
              <a:schemeClr val="lt1"/>
            </a:fillRef>
            <a:effectRef idx="0">
              <a:schemeClr val="accent2"/>
            </a:effectRef>
            <a:fontRef idx="minor">
              <a:schemeClr val="dk1"/>
            </a:fontRef>
          </p:style>
          <p:txBody>
            <a:bodyPr rtlCol="0" anchor="ctr"/>
            <a:p>
              <a:pPr algn="ctr"/>
              <a:r>
                <a:rPr lang="zh-CN" altLang="en-US" b="1">
                  <a:solidFill>
                    <a:schemeClr val="tx1"/>
                  </a:solidFill>
                  <a:uFillTx/>
                  <a:ea typeface="Heiti SC Medium" panose="02000000000000000000" charset="-122"/>
                </a:rPr>
                <a:t>工作负载均衡化失效</a:t>
              </a:r>
              <a:endParaRPr lang="zh-CN" altLang="en-US" b="1">
                <a:solidFill>
                  <a:schemeClr val="tx1"/>
                </a:solidFill>
                <a:uFillTx/>
                <a:ea typeface="Heiti SC Medium" panose="02000000000000000000" charset="-122"/>
              </a:endParaRPr>
            </a:p>
          </p:txBody>
        </p:sp>
      </p:grpSp>
      <p:sp>
        <p:nvSpPr>
          <p:cNvPr id="3" name="文本框 2"/>
          <p:cNvSpPr txBox="1"/>
          <p:nvPr/>
        </p:nvSpPr>
        <p:spPr>
          <a:xfrm>
            <a:off x="10795" y="1150620"/>
            <a:ext cx="4545965" cy="368300"/>
          </a:xfrm>
          <a:prstGeom prst="rect">
            <a:avLst/>
          </a:prstGeom>
          <a:noFill/>
        </p:spPr>
        <p:txBody>
          <a:bodyPr wrap="square" rtlCol="0">
            <a:spAutoFit/>
          </a:bodyPr>
          <a:p>
            <a:r>
              <a:rPr lang="zh-CN" altLang="en-US">
                <a:latin typeface="黑体" charset="0"/>
                <a:ea typeface="黑体" charset="0"/>
              </a:rPr>
              <a:t>分区原则中还应注意分区之间的</a:t>
            </a:r>
            <a:r>
              <a:rPr lang="zh-CN" altLang="en-US">
                <a:solidFill>
                  <a:srgbClr val="FF0000"/>
                </a:solidFill>
                <a:latin typeface="黑体" charset="0"/>
                <a:ea typeface="黑体" charset="0"/>
              </a:rPr>
              <a:t>通信代价</a:t>
            </a:r>
            <a:endParaRPr lang="zh-CN" altLang="en-US">
              <a:solidFill>
                <a:srgbClr val="FF0000"/>
              </a:solidFill>
              <a:latin typeface="黑体" charset="0"/>
              <a:ea typeface="黑体" charset="0"/>
            </a:endParaRPr>
          </a:p>
        </p:txBody>
      </p:sp>
      <p:pic>
        <p:nvPicPr>
          <p:cNvPr id="4" name="图片 3"/>
          <p:cNvPicPr>
            <a:picLocks noChangeAspect="1"/>
          </p:cNvPicPr>
          <p:nvPr/>
        </p:nvPicPr>
        <p:blipFill>
          <a:blip r:embed="rId1"/>
          <a:stretch>
            <a:fillRect/>
          </a:stretch>
        </p:blipFill>
        <p:spPr>
          <a:xfrm>
            <a:off x="496570" y="1518920"/>
            <a:ext cx="3323590" cy="3895090"/>
          </a:xfrm>
          <a:prstGeom prst="rect">
            <a:avLst/>
          </a:prstGeom>
        </p:spPr>
      </p:pic>
      <p:sp>
        <p:nvSpPr>
          <p:cNvPr id="5" name="文本框 4"/>
          <p:cNvSpPr txBox="1"/>
          <p:nvPr/>
        </p:nvSpPr>
        <p:spPr>
          <a:xfrm>
            <a:off x="5995035" y="1150620"/>
            <a:ext cx="5834380" cy="645160"/>
          </a:xfrm>
          <a:prstGeom prst="rect">
            <a:avLst/>
          </a:prstGeom>
          <a:noFill/>
        </p:spPr>
        <p:txBody>
          <a:bodyPr wrap="square" rtlCol="0">
            <a:spAutoFit/>
          </a:bodyPr>
          <a:p>
            <a:r>
              <a:rPr lang="zh-CN" altLang="en-US">
                <a:latin typeface="黑体" charset="0"/>
                <a:ea typeface="黑体" charset="0"/>
              </a:rPr>
              <a:t>在边缘切割分区下开发的算法可能无法在顶点切割下工作，反之亦然</a:t>
            </a:r>
            <a:endParaRPr lang="zh-CN" altLang="en-US">
              <a:latin typeface="黑体" charset="0"/>
              <a:ea typeface="黑体" charset="0"/>
            </a:endParaRPr>
          </a:p>
        </p:txBody>
      </p:sp>
      <p:pic>
        <p:nvPicPr>
          <p:cNvPr id="8" name="图片 7"/>
          <p:cNvPicPr>
            <a:picLocks noChangeAspect="1"/>
          </p:cNvPicPr>
          <p:nvPr/>
        </p:nvPicPr>
        <p:blipFill>
          <a:blip r:embed="rId2"/>
          <a:stretch>
            <a:fillRect/>
          </a:stretch>
        </p:blipFill>
        <p:spPr>
          <a:xfrm>
            <a:off x="6485255" y="1858645"/>
            <a:ext cx="4468495" cy="3215640"/>
          </a:xfrm>
          <a:prstGeom prst="rect">
            <a:avLst/>
          </a:prstGeom>
        </p:spPr>
      </p:pic>
      <p:sp>
        <p:nvSpPr>
          <p:cNvPr id="13" name="文本框 12"/>
          <p:cNvSpPr txBox="1"/>
          <p:nvPr/>
        </p:nvSpPr>
        <p:spPr>
          <a:xfrm>
            <a:off x="6043930" y="5200650"/>
            <a:ext cx="5454015" cy="1198880"/>
          </a:xfrm>
          <a:prstGeom prst="rect">
            <a:avLst/>
          </a:prstGeom>
          <a:noFill/>
        </p:spPr>
        <p:txBody>
          <a:bodyPr wrap="square" rtlCol="0">
            <a:spAutoFit/>
          </a:bodyPr>
          <a:p>
            <a:r>
              <a:rPr lang="en-US" altLang="zh-CN">
                <a:latin typeface="黑体" charset="0"/>
                <a:ea typeface="黑体" charset="0"/>
              </a:rPr>
              <a:t>PageRank</a:t>
            </a:r>
            <a:r>
              <a:rPr lang="zh-CN" altLang="en-US">
                <a:latin typeface="黑体" charset="0"/>
                <a:ea typeface="黑体" charset="0"/>
              </a:rPr>
              <a:t>在每次迭代中，每个顶点收集其传入邻居的页面排名分数，并相应地更新自己的分数。很容易在</a:t>
            </a:r>
            <a:r>
              <a:rPr lang="zh-CN" altLang="en-US" b="1">
                <a:solidFill>
                  <a:srgbClr val="FF0000"/>
                </a:solidFill>
                <a:latin typeface="黑体" charset="0"/>
                <a:ea typeface="黑体" charset="0"/>
              </a:rPr>
              <a:t>边切割分区下编写这样的算法</a:t>
            </a:r>
            <a:r>
              <a:rPr lang="zh-CN" altLang="en-US">
                <a:latin typeface="黑体" charset="0"/>
                <a:ea typeface="黑体" charset="0"/>
              </a:rPr>
              <a:t>，其中每个顶点都保留其传入边</a:t>
            </a:r>
            <a:endParaRPr lang="zh-CN" altLang="en-US">
              <a:latin typeface="黑体" charset="0"/>
              <a:ea typeface="黑体" charset="0"/>
            </a:endParaRPr>
          </a:p>
        </p:txBody>
      </p:sp>
      <p:sp>
        <p:nvSpPr>
          <p:cNvPr id="17" name="文本框 16"/>
          <p:cNvSpPr txBox="1"/>
          <p:nvPr/>
        </p:nvSpPr>
        <p:spPr>
          <a:xfrm>
            <a:off x="106680" y="5591810"/>
            <a:ext cx="5269865" cy="645160"/>
          </a:xfrm>
          <a:prstGeom prst="rect">
            <a:avLst/>
          </a:prstGeom>
          <a:noFill/>
        </p:spPr>
        <p:txBody>
          <a:bodyPr wrap="square" rtlCol="0">
            <a:spAutoFit/>
          </a:bodyPr>
          <a:p>
            <a:r>
              <a:rPr lang="zh-CN" altLang="en-US">
                <a:latin typeface="黑体" charset="0"/>
                <a:ea typeface="黑体" charset="0"/>
              </a:rPr>
              <a:t>副本可以有效减少通信代价，但是也会带来额外的存储开销</a:t>
            </a:r>
            <a:endParaRPr lang="zh-CN" altLang="en-US">
              <a:latin typeface="黑体" charset="0"/>
              <a:ea typeface="黑体"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应用驱动代价模型</a:t>
            </a:r>
            <a:endParaRPr lang="zh-CN" altLang="en-US"/>
          </a:p>
        </p:txBody>
      </p:sp>
      <p:grpSp>
        <p:nvGrpSpPr>
          <p:cNvPr id="9" name="组合 8"/>
          <p:cNvGrpSpPr/>
          <p:nvPr userDrawn="1"/>
        </p:nvGrpSpPr>
        <p:grpSpPr>
          <a:xfrm>
            <a:off x="10795" y="15875"/>
            <a:ext cx="12171045" cy="349250"/>
            <a:chOff x="17" y="17"/>
            <a:chExt cx="19167" cy="550"/>
          </a:xfrm>
          <a:solidFill>
            <a:srgbClr val="FEFFFA"/>
          </a:solidFill>
        </p:grpSpPr>
        <p:sp>
          <p:nvSpPr>
            <p:cNvPr id="12" name="矩形 11"/>
            <p:cNvSpPr/>
            <p:nvPr/>
          </p:nvSpPr>
          <p:spPr>
            <a:xfrm>
              <a:off x="12834" y="17"/>
              <a:ext cx="6350" cy="550"/>
            </a:xfrm>
            <a:prstGeom prst="rect">
              <a:avLst/>
            </a:prstGeom>
            <a:grpFill/>
            <a:ln>
              <a:solidFill>
                <a:srgbClr val="C0BBB5"/>
              </a:solid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b="1">
                  <a:solidFill>
                    <a:schemeClr val="tx1"/>
                  </a:solidFill>
                  <a:uFillTx/>
                  <a:ea typeface="Heiti SC Medium" panose="02000000000000000000" charset="-122"/>
                </a:rPr>
                <a:t>实验结果</a:t>
              </a:r>
              <a:endParaRPr lang="zh-CN" altLang="en-US" b="1">
                <a:solidFill>
                  <a:schemeClr val="tx1"/>
                </a:solidFill>
                <a:uFillTx/>
                <a:ea typeface="Heiti SC Medium" panose="02000000000000000000" charset="-122"/>
              </a:endParaRPr>
            </a:p>
          </p:txBody>
        </p:sp>
        <p:sp>
          <p:nvSpPr>
            <p:cNvPr id="10" name="矩形 9"/>
            <p:cNvSpPr/>
            <p:nvPr/>
          </p:nvSpPr>
          <p:spPr>
            <a:xfrm>
              <a:off x="17" y="17"/>
              <a:ext cx="6380" cy="550"/>
            </a:xfrm>
            <a:prstGeom prst="rect">
              <a:avLst/>
            </a:prstGeom>
            <a:ln>
              <a:solidFill>
                <a:srgbClr val="C0BBB5"/>
              </a:solidFill>
            </a:ln>
          </p:spPr>
          <p:style>
            <a:lnRef idx="2">
              <a:schemeClr val="accent2"/>
            </a:lnRef>
            <a:fillRef idx="1">
              <a:schemeClr val="lt1"/>
            </a:fillRef>
            <a:effectRef idx="0">
              <a:schemeClr val="accent2"/>
            </a:effectRef>
            <a:fontRef idx="minor">
              <a:schemeClr val="dk1"/>
            </a:fontRef>
          </p:style>
          <p:txBody>
            <a:bodyPr rtlCol="0" anchor="ctr"/>
            <a:p>
              <a:pPr algn="ctr"/>
              <a:r>
                <a:rPr lang="zh-CN" altLang="en-US" b="1">
                  <a:solidFill>
                    <a:schemeClr val="tx1"/>
                  </a:solidFill>
                  <a:uFillTx/>
                  <a:ea typeface="Heiti SC Medium" panose="02000000000000000000" charset="-122"/>
                </a:rPr>
                <a:t>工作负载均衡化失效</a:t>
              </a:r>
              <a:endParaRPr lang="zh-CN" altLang="en-US" b="1">
                <a:solidFill>
                  <a:schemeClr val="tx1"/>
                </a:solidFill>
                <a:uFillTx/>
                <a:ea typeface="Heiti SC Medium" panose="02000000000000000000" charset="-122"/>
              </a:endParaRPr>
            </a:p>
          </p:txBody>
        </p:sp>
        <p:sp>
          <p:nvSpPr>
            <p:cNvPr id="11" name="矩形 10"/>
            <p:cNvSpPr/>
            <p:nvPr/>
          </p:nvSpPr>
          <p:spPr>
            <a:xfrm>
              <a:off x="6396" y="17"/>
              <a:ext cx="6463" cy="550"/>
            </a:xfrm>
            <a:prstGeom prst="rect">
              <a:avLst/>
            </a:prstGeom>
            <a:grp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b="1">
                  <a:solidFill>
                    <a:schemeClr val="tx1"/>
                  </a:solidFill>
                  <a:uFillTx/>
                  <a:ea typeface="Heiti SC Medium" panose="02000000000000000000" charset="-122"/>
                </a:rPr>
                <a:t>应用驱动代价模型</a:t>
              </a:r>
              <a:endParaRPr lang="zh-CN" altLang="en-US" b="1">
                <a:solidFill>
                  <a:schemeClr val="tx1"/>
                </a:solidFill>
                <a:uFillTx/>
                <a:ea typeface="Heiti SC Medium" panose="02000000000000000000" charset="-122"/>
              </a:endParaRPr>
            </a:p>
          </p:txBody>
        </p:sp>
      </p:grpSp>
      <mc:AlternateContent xmlns:mc="http://schemas.openxmlformats.org/markup-compatibility/2006">
        <mc:Choice xmlns:a14="http://schemas.microsoft.com/office/drawing/2010/main" Requires="a14">
          <p:sp>
            <p:nvSpPr>
              <p:cNvPr id="4" name="文本框 3"/>
              <p:cNvSpPr txBox="1"/>
              <p:nvPr/>
            </p:nvSpPr>
            <p:spPr>
              <a:xfrm>
                <a:off x="430530" y="1192530"/>
                <a:ext cx="11366500" cy="3837305"/>
              </a:xfrm>
              <a:prstGeom prst="rect">
                <a:avLst/>
              </a:prstGeom>
              <a:noFill/>
            </p:spPr>
            <p:txBody>
              <a:bodyPr wrap="square" rtlCol="0">
                <a:spAutoFit/>
              </a:bodyPr>
              <a:p>
                <a:pPr marL="285750" indent="-285750">
                  <a:buFont typeface="Wingdings" panose="05000000000000000000" charset="0"/>
                  <a:buChar char=""/>
                </a:pPr>
                <a:r>
                  <a:rPr lang="zh-CN" altLang="en-US" sz="2000" b="1">
                    <a:solidFill>
                      <a:schemeClr val="tx1"/>
                    </a:solidFill>
                    <a:uFillTx/>
                    <a:latin typeface="黑体" charset="0"/>
                    <a:ea typeface="黑体" charset="0"/>
                  </a:rPr>
                  <a:t>代价模型</a:t>
                </a:r>
                <a:endParaRPr lang="zh-CN" altLang="en-US" sz="2000" b="1">
                  <a:solidFill>
                    <a:schemeClr val="tx1"/>
                  </a:solidFill>
                  <a:uFillTx/>
                  <a:latin typeface="黑体" charset="0"/>
                  <a:ea typeface="黑体" charset="0"/>
                </a:endParaRPr>
              </a:p>
              <a:p>
                <a:pPr indent="0">
                  <a:buFont typeface="Wingdings" panose="05000000000000000000" charset="0"/>
                  <a:buNone/>
                </a:pPr>
                <a:r>
                  <a:rPr lang="en-US" altLang="zh-CN" sz="2000" b="1">
                    <a:solidFill>
                      <a:schemeClr val="tx1"/>
                    </a:solidFill>
                    <a:uFillTx/>
                    <a:latin typeface="黑体" charset="0"/>
                    <a:ea typeface="黑体" charset="0"/>
                  </a:rPr>
                  <a:t>	</a:t>
                </a:r>
                <a:r>
                  <a:rPr lang="zh-CN" altLang="en-US" sz="2000" b="1">
                    <a:solidFill>
                      <a:schemeClr val="tx1"/>
                    </a:solidFill>
                    <a:uFillTx/>
                    <a:latin typeface="黑体" charset="0"/>
                    <a:ea typeface="黑体" charset="0"/>
                  </a:rPr>
                  <a:t>对于给定的算法</a:t>
                </a:r>
                <a:r>
                  <a:rPr lang="en-US" altLang="zh-CN" sz="2000" b="1">
                    <a:solidFill>
                      <a:schemeClr val="tx1"/>
                    </a:solidFill>
                    <a:uFillTx/>
                    <a:latin typeface="黑体" charset="0"/>
                    <a:ea typeface="黑体" charset="0"/>
                  </a:rPr>
                  <a:t>A</a:t>
                </a:r>
                <a:r>
                  <a:rPr lang="zh-CN" altLang="en-US" sz="2000" b="1">
                    <a:solidFill>
                      <a:schemeClr val="tx1"/>
                    </a:solidFill>
                    <a:uFillTx/>
                    <a:latin typeface="黑体" charset="0"/>
                    <a:ea typeface="黑体" charset="0"/>
                  </a:rPr>
                  <a:t>，估计算法的计算代价</a:t>
                </a:r>
                <a14:m>
                  <m:oMath xmlns:m="http://schemas.openxmlformats.org/officeDocument/2006/math">
                    <m:sSub>
                      <m:sSubPr>
                        <m:ctrlPr>
                          <a:rPr lang="en-US" altLang="zh-CN" sz="2000" b="1" i="1">
                            <a:solidFill>
                              <a:schemeClr val="tx1"/>
                            </a:solidFill>
                            <a:uFillTx/>
                            <a:latin typeface="Cambria Math" charset="0"/>
                            <a:ea typeface="黑体" charset="0"/>
                            <a:cs typeface="Cambria Math" charset="0"/>
                          </a:rPr>
                        </m:ctrlPr>
                      </m:sSubPr>
                      <m:e>
                        <m:r>
                          <a:rPr lang="en-US" altLang="zh-CN" sz="2000" b="1" i="1">
                            <a:solidFill>
                              <a:schemeClr val="tx1"/>
                            </a:solidFill>
                            <a:uFillTx/>
                            <a:latin typeface="Cambria Math" charset="0"/>
                            <a:ea typeface="黑体" charset="0"/>
                            <a:cs typeface="Cambria Math" charset="0"/>
                          </a:rPr>
                          <m:t>𝒉</m:t>
                        </m:r>
                      </m:e>
                      <m:sub>
                        <m:r>
                          <a:rPr lang="en-US" altLang="zh-CN" sz="2000" b="1" i="1">
                            <a:solidFill>
                              <a:schemeClr val="tx1"/>
                            </a:solidFill>
                            <a:uFillTx/>
                            <a:latin typeface="Cambria Math" charset="0"/>
                            <a:ea typeface="黑体" charset="0"/>
                            <a:cs typeface="Cambria Math" charset="0"/>
                          </a:rPr>
                          <m:t>𝑨</m:t>
                        </m:r>
                      </m:sub>
                    </m:sSub>
                  </m:oMath>
                </a14:m>
                <a:r>
                  <a:rPr lang="zh-CN" altLang="en-US" sz="2000" b="1">
                    <a:solidFill>
                      <a:schemeClr val="tx1"/>
                    </a:solidFill>
                    <a:uFillTx/>
                    <a:latin typeface="黑体" charset="0"/>
                    <a:ea typeface="黑体" charset="0"/>
                  </a:rPr>
                  <a:t>和通信代价</a:t>
                </a:r>
                <a14:m>
                  <m:oMath xmlns:m="http://schemas.openxmlformats.org/officeDocument/2006/math">
                    <m:sSub>
                      <m:sSubPr>
                        <m:ctrlPr>
                          <a:rPr lang="en-US" altLang="zh-CN" sz="2000" b="1" i="1">
                            <a:solidFill>
                              <a:schemeClr val="tx1"/>
                            </a:solidFill>
                            <a:uFillTx/>
                            <a:latin typeface="Cambria Math" charset="0"/>
                            <a:ea typeface="黑体" charset="0"/>
                            <a:cs typeface="Cambria Math" charset="0"/>
                          </a:rPr>
                        </m:ctrlPr>
                      </m:sSubPr>
                      <m:e>
                        <m:r>
                          <a:rPr lang="en-US" altLang="zh-CN" sz="2000" b="1" i="1">
                            <a:solidFill>
                              <a:schemeClr val="tx1"/>
                            </a:solidFill>
                            <a:uFillTx/>
                            <a:latin typeface="Cambria Math" charset="0"/>
                            <a:ea typeface="黑体" charset="0"/>
                            <a:cs typeface="Cambria Math" charset="0"/>
                          </a:rPr>
                          <m:t>𝒈</m:t>
                        </m:r>
                      </m:e>
                      <m:sub>
                        <m:r>
                          <a:rPr lang="en-US" altLang="zh-CN" sz="2000" b="1" i="1">
                            <a:solidFill>
                              <a:schemeClr val="tx1"/>
                            </a:solidFill>
                            <a:uFillTx/>
                            <a:latin typeface="Cambria Math" charset="0"/>
                            <a:ea typeface="黑体" charset="0"/>
                            <a:cs typeface="Cambria Math" charset="0"/>
                          </a:rPr>
                          <m:t>𝑨</m:t>
                        </m:r>
                      </m:sub>
                    </m:sSub>
                  </m:oMath>
                </a14:m>
                <a:endParaRPr lang="en-US" altLang="zh-CN" sz="2000" b="1" i="1">
                  <a:solidFill>
                    <a:schemeClr val="tx1"/>
                  </a:solidFill>
                  <a:uFillTx/>
                  <a:latin typeface="Cambria Math" charset="0"/>
                  <a:ea typeface="黑体" charset="0"/>
                  <a:cs typeface="Cambria Math" charset="0"/>
                </a:endParaRPr>
              </a:p>
              <a:p>
                <a:pPr indent="0">
                  <a:buFont typeface="Wingdings" panose="05000000000000000000" charset="0"/>
                  <a:buNone/>
                </a:pPr>
                <a:endParaRPr lang="en-US" altLang="zh-CN" sz="2000" b="1">
                  <a:solidFill>
                    <a:schemeClr val="tx1"/>
                  </a:solidFill>
                  <a:uFillTx/>
                  <a:latin typeface="黑体" charset="0"/>
                  <a:ea typeface="黑体" charset="0"/>
                </a:endParaRPr>
              </a:p>
              <a:p>
                <a:pPr marL="342900" indent="-342900">
                  <a:buFont typeface="Wingdings" panose="05000000000000000000" charset="0"/>
                  <a:buChar char=""/>
                </a:pPr>
                <a:r>
                  <a:rPr lang="zh-CN" altLang="en-US" sz="2000" b="1">
                    <a:solidFill>
                      <a:schemeClr val="tx1"/>
                    </a:solidFill>
                    <a:uFillTx/>
                    <a:latin typeface="黑体" charset="0"/>
                    <a:ea typeface="黑体" charset="0"/>
                  </a:rPr>
                  <a:t>相关自变量</a:t>
                </a:r>
                <a:endParaRPr lang="zh-CN" altLang="en-US" sz="2000" b="1">
                  <a:solidFill>
                    <a:schemeClr val="tx1"/>
                  </a:solidFill>
                  <a:uFillTx/>
                  <a:latin typeface="黑体" charset="0"/>
                  <a:ea typeface="黑体" charset="0"/>
                </a:endParaRPr>
              </a:p>
              <a:p>
                <a:pPr marL="342900" indent="-342900">
                  <a:buFont typeface="Wingdings" panose="05000000000000000000" charset="0"/>
                  <a:buChar char=""/>
                </a:pPr>
                <a:endParaRPr lang="zh-CN" altLang="en-US" sz="2000" b="1">
                  <a:solidFill>
                    <a:schemeClr val="tx1"/>
                  </a:solidFill>
                  <a:uFillTx/>
                  <a:latin typeface="黑体" charset="0"/>
                  <a:ea typeface="黑体" charset="0"/>
                </a:endParaRPr>
              </a:p>
              <a:p>
                <a:pPr marL="342900" indent="-342900">
                  <a:buFont typeface="Wingdings" panose="05000000000000000000" charset="0"/>
                  <a:buChar char=""/>
                </a:pPr>
                <a:endParaRPr lang="en-US" altLang="zh-CN" sz="2000" b="1">
                  <a:solidFill>
                    <a:schemeClr val="tx1"/>
                  </a:solidFill>
                  <a:uFillTx/>
                  <a:latin typeface="黑体" charset="0"/>
                  <a:ea typeface="黑体" charset="0"/>
                </a:endParaRPr>
              </a:p>
              <a:p>
                <a:pPr marL="342900" indent="-342900">
                  <a:buFont typeface="Wingdings" panose="05000000000000000000" charset="0"/>
                  <a:buChar char=""/>
                </a:pPr>
                <a:endParaRPr lang="zh-CN" altLang="en-US" sz="2000" b="1">
                  <a:solidFill>
                    <a:schemeClr val="tx1"/>
                  </a:solidFill>
                  <a:uFillTx/>
                  <a:latin typeface="黑体" charset="0"/>
                  <a:ea typeface="黑体" charset="0"/>
                </a:endParaRPr>
              </a:p>
              <a:p>
                <a:pPr marL="342900" indent="-342900">
                  <a:buFont typeface="Wingdings" panose="05000000000000000000" charset="0"/>
                  <a:buChar char=""/>
                </a:pPr>
                <a:r>
                  <a:rPr lang="zh-CN" altLang="en-US" sz="2000" b="1">
                    <a:solidFill>
                      <a:schemeClr val="tx1"/>
                    </a:solidFill>
                    <a:uFillTx/>
                    <a:latin typeface="黑体" charset="0"/>
                    <a:ea typeface="黑体" charset="0"/>
                  </a:rPr>
                  <a:t>分区代价模型——算法</a:t>
                </a:r>
                <a:r>
                  <a:rPr lang="en-US" altLang="zh-CN" sz="2000" b="1">
                    <a:solidFill>
                      <a:schemeClr val="tx1"/>
                    </a:solidFill>
                    <a:uFillTx/>
                    <a:latin typeface="黑体" charset="0"/>
                    <a:ea typeface="黑体" charset="0"/>
                  </a:rPr>
                  <a:t>A</a:t>
                </a:r>
                <a:r>
                  <a:rPr lang="zh-CN" altLang="en-US" sz="2000" b="1">
                    <a:solidFill>
                      <a:schemeClr val="tx1"/>
                    </a:solidFill>
                    <a:uFillTx/>
                    <a:latin typeface="黑体" charset="0"/>
                    <a:ea typeface="黑体" charset="0"/>
                  </a:rPr>
                  <a:t>在分区</a:t>
                </a:r>
                <a:r>
                  <a:rPr lang="en-US" altLang="zh-CN" sz="2000" b="1">
                    <a:solidFill>
                      <a:schemeClr val="tx1"/>
                    </a:solidFill>
                    <a:uFillTx/>
                    <a:latin typeface="黑体" charset="0"/>
                    <a:ea typeface="黑体" charset="0"/>
                  </a:rPr>
                  <a:t>Fi</a:t>
                </a:r>
                <a:r>
                  <a:rPr lang="zh-CN" altLang="en-US" sz="2000" b="1">
                    <a:solidFill>
                      <a:schemeClr val="tx1"/>
                    </a:solidFill>
                    <a:uFillTx/>
                    <a:latin typeface="黑体" charset="0"/>
                    <a:ea typeface="黑体" charset="0"/>
                  </a:rPr>
                  <a:t>上的代价</a:t>
                </a:r>
                <a:endParaRPr lang="zh-CN" altLang="en-US" sz="2000" b="1">
                  <a:solidFill>
                    <a:schemeClr val="tx1"/>
                  </a:solidFill>
                  <a:uFillTx/>
                  <a:latin typeface="黑体" charset="0"/>
                  <a:ea typeface="黑体" charset="0"/>
                </a:endParaRPr>
              </a:p>
              <a:p>
                <a:pPr marL="342900" indent="-342900">
                  <a:buFont typeface="Wingdings" panose="05000000000000000000" charset="0"/>
                  <a:buChar char=""/>
                </a:pPr>
                <a:endParaRPr lang="zh-CN" altLang="en-US" sz="2000" b="1">
                  <a:solidFill>
                    <a:schemeClr val="tx1"/>
                  </a:solidFill>
                  <a:uFillTx/>
                  <a:latin typeface="黑体" charset="0"/>
                  <a:ea typeface="黑体" charset="0"/>
                </a:endParaRPr>
              </a:p>
              <a:p>
                <a:pPr marL="342900" indent="-342900">
                  <a:buFont typeface="Wingdings" panose="05000000000000000000" charset="0"/>
                  <a:buChar char=""/>
                </a:pPr>
                <a:endParaRPr lang="zh-CN" altLang="en-US" sz="2000" b="1">
                  <a:solidFill>
                    <a:schemeClr val="tx1"/>
                  </a:solidFill>
                  <a:uFillTx/>
                  <a:latin typeface="黑体" charset="0"/>
                  <a:ea typeface="黑体" charset="0"/>
                </a:endParaRPr>
              </a:p>
              <a:p>
                <a:pPr marL="342900" indent="-342900">
                  <a:buFont typeface="Wingdings" panose="05000000000000000000" charset="0"/>
                  <a:buChar char=""/>
                </a:pPr>
                <a:endParaRPr lang="zh-CN" altLang="en-US" sz="2000" b="1">
                  <a:solidFill>
                    <a:schemeClr val="tx1"/>
                  </a:solidFill>
                  <a:uFillTx/>
                  <a:latin typeface="黑体" charset="0"/>
                  <a:ea typeface="黑体" charset="0"/>
                </a:endParaRPr>
              </a:p>
              <a:p>
                <a:pPr indent="0">
                  <a:buFont typeface="Wingdings" panose="05000000000000000000" charset="0"/>
                  <a:buNone/>
                </a:pPr>
                <a:endParaRPr lang="zh-CN" altLang="en-US" sz="2000" b="1">
                  <a:solidFill>
                    <a:schemeClr val="tx1"/>
                  </a:solidFill>
                  <a:uFillTx/>
                  <a:latin typeface="黑体" charset="0"/>
                  <a:ea typeface="黑体" charset="0"/>
                </a:endParaRPr>
              </a:p>
            </p:txBody>
          </p:sp>
        </mc:Choice>
        <mc:Fallback>
          <p:sp>
            <p:nvSpPr>
              <p:cNvPr id="4" name="文本框 3"/>
              <p:cNvSpPr txBox="1">
                <a:spLocks noRot="1" noChangeAspect="1" noMove="1" noResize="1" noEditPoints="1" noAdjustHandles="1" noChangeArrowheads="1" noChangeShapeType="1" noTextEdit="1"/>
              </p:cNvSpPr>
              <p:nvPr/>
            </p:nvSpPr>
            <p:spPr>
              <a:xfrm>
                <a:off x="430530" y="1192530"/>
                <a:ext cx="11366500" cy="3837305"/>
              </a:xfrm>
              <a:prstGeom prst="rect">
                <a:avLst/>
              </a:prstGeom>
              <a:blipFill rotWithShape="1">
                <a:blip r:embed="rId1"/>
                <a:stretch>
                  <a:fillRect/>
                </a:stretch>
              </a:blipFill>
            </p:spPr>
            <p:txBody>
              <a:bodyPr/>
              <a:lstStyle/>
              <a:p>
                <a:r>
                  <a:rPr lang="zh-CN" altLang="en-US">
                    <a:noFill/>
                  </a:rPr>
                  <a:t> </a:t>
                </a:r>
              </a:p>
            </p:txBody>
          </p:sp>
        </mc:Fallback>
      </mc:AlternateContent>
      <p:pic>
        <p:nvPicPr>
          <p:cNvPr id="6" name="334E55B0-647D-440b-865C-3EC943EB4CBC-3" descr="wpsoffice"/>
          <p:cNvPicPr>
            <a:picLocks noChangeAspect="1"/>
          </p:cNvPicPr>
          <p:nvPr/>
        </p:nvPicPr>
        <p:blipFill>
          <a:blip r:embed="rId2"/>
          <a:stretch>
            <a:fillRect/>
          </a:stretch>
        </p:blipFill>
        <p:spPr>
          <a:xfrm>
            <a:off x="1365250" y="3786505"/>
            <a:ext cx="4513580" cy="447675"/>
          </a:xfrm>
          <a:prstGeom prst="rect">
            <a:avLst/>
          </a:prstGeom>
        </p:spPr>
      </p:pic>
      <p:pic>
        <p:nvPicPr>
          <p:cNvPr id="7" name="334E55B0-647D-440b-865C-3EC943EB4CBC-4" descr="/private/var/folders/_v/qdf73nn94wqdrxnl278tf70w0000gn/T/com.kingsoft.wpsoffice.mac/wpsoffice.iBtvdFwpsoffice"/>
          <p:cNvPicPr>
            <a:picLocks noChangeAspect="1"/>
          </p:cNvPicPr>
          <p:nvPr/>
        </p:nvPicPr>
        <p:blipFill>
          <a:blip r:embed="rId3"/>
          <a:stretch>
            <a:fillRect/>
          </a:stretch>
        </p:blipFill>
        <p:spPr>
          <a:xfrm>
            <a:off x="1367790" y="2585403"/>
            <a:ext cx="4624705" cy="488315"/>
          </a:xfrm>
          <a:prstGeom prst="rect">
            <a:avLst/>
          </a:prstGeom>
        </p:spPr>
      </p:pic>
      <mc:AlternateContent xmlns:mc="http://schemas.openxmlformats.org/markup-compatibility/2006">
        <mc:Choice xmlns:a14="http://schemas.microsoft.com/office/drawing/2010/main" Requires="a14">
          <p:sp>
            <p:nvSpPr>
              <p:cNvPr id="14" name="文本框 13"/>
              <p:cNvSpPr txBox="1"/>
              <p:nvPr/>
            </p:nvSpPr>
            <p:spPr>
              <a:xfrm>
                <a:off x="6318885" y="2193925"/>
                <a:ext cx="5264150" cy="1957705"/>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sSubSup>
                        <m:sSubSupPr>
                          <m:ctrlPr>
                            <a:rPr lang="en-US" altLang="zh-CN" b="1">
                              <a:latin typeface="Cambria Math" charset="0"/>
                              <a:ea typeface="宋体" charset="0"/>
                              <a:cs typeface="Cambria Math" charset="0"/>
                            </a:rPr>
                          </m:ctrlPr>
                        </m:sSubSupPr>
                        <m:e>
                          <m:r>
                            <a:rPr lang="en-US" altLang="zh-CN" b="1">
                              <a:latin typeface="Cambria Math" charset="0"/>
                              <a:ea typeface="宋体" charset="0"/>
                              <a:cs typeface="Cambria Math" charset="0"/>
                            </a:rPr>
                            <m:t>𝐝</m:t>
                          </m:r>
                        </m:e>
                        <m:sub>
                          <m:r>
                            <a:rPr lang="en-US" altLang="zh-CN" b="1">
                              <a:latin typeface="Cambria Math" charset="0"/>
                              <a:ea typeface="宋体" charset="0"/>
                              <a:cs typeface="Cambria Math" charset="0"/>
                            </a:rPr>
                            <m:t>𝐋</m:t>
                          </m:r>
                        </m:sub>
                        <m:sup>
                          <m:r>
                            <a:rPr lang="en-US" altLang="zh-CN" b="1">
                              <a:latin typeface="Cambria Math" charset="0"/>
                              <a:ea typeface="宋体" charset="0"/>
                              <a:cs typeface="Cambria Math" charset="0"/>
                            </a:rPr>
                            <m:t>+</m:t>
                          </m:r>
                        </m:sup>
                      </m:sSubSup>
                      <m:r>
                        <a:rPr lang="zh-CN" altLang="en-US" b="1">
                          <a:latin typeface="Cambria Math" charset="0"/>
                          <a:ea typeface="宋体" charset="0"/>
                          <a:cs typeface="Cambria Math" charset="0"/>
                        </a:rPr>
                        <m:t>是分区</m:t>
                      </m:r>
                      <m:sSub>
                        <m:sSubPr>
                          <m:ctrlPr>
                            <a:rPr lang="zh-CN" altLang="en-US" b="1">
                              <a:latin typeface="Cambria Math" charset="0"/>
                              <a:ea typeface="宋体" charset="0"/>
                              <a:cs typeface="Cambria Math" charset="0"/>
                            </a:rPr>
                          </m:ctrlPr>
                        </m:sSubPr>
                        <m:e>
                          <m:r>
                            <a:rPr lang="en-US" altLang="zh-CN" b="1">
                              <a:latin typeface="Cambria Math" charset="0"/>
                              <a:ea typeface="宋体" charset="0"/>
                              <a:cs typeface="Cambria Math" charset="0"/>
                            </a:rPr>
                            <m:t>𝐅</m:t>
                          </m:r>
                        </m:e>
                        <m:sub>
                          <m:r>
                            <a:rPr lang="en-US" altLang="zh-CN" b="1">
                              <a:latin typeface="Cambria Math" charset="0"/>
                              <a:ea typeface="宋体" charset="0"/>
                              <a:cs typeface="Cambria Math" charset="0"/>
                            </a:rPr>
                            <m:t>𝐢</m:t>
                          </m:r>
                        </m:sub>
                      </m:sSub>
                      <m:r>
                        <a:rPr lang="zh-CN" altLang="en-US" b="1">
                          <a:latin typeface="Cambria Math" charset="0"/>
                          <a:ea typeface="宋体" charset="0"/>
                          <a:cs typeface="Cambria Math" charset="0"/>
                        </a:rPr>
                        <m:t>的顶点</m:t>
                      </m:r>
                      <m:r>
                        <a:rPr lang="en-US" altLang="zh-CN" b="1">
                          <a:latin typeface="Cambria Math" charset="0"/>
                          <a:ea typeface="宋体" charset="0"/>
                          <a:cs typeface="Cambria Math" charset="0"/>
                        </a:rPr>
                        <m:t>𝐯</m:t>
                      </m:r>
                      <m:r>
                        <a:rPr lang="zh-CN" altLang="en-US" b="1">
                          <a:latin typeface="Cambria Math" charset="0"/>
                          <a:ea typeface="宋体" charset="0"/>
                          <a:cs typeface="Cambria Math" charset="0"/>
                        </a:rPr>
                        <m:t>的入度</m:t>
                      </m:r>
                    </m:oMath>
                  </m:oMathPara>
                </a14:m>
                <a:endParaRPr lang="zh-CN" altLang="en-US" b="1">
                  <a:latin typeface="宋体" charset="0"/>
                  <a:ea typeface="宋体" charset="0"/>
                  <a:cs typeface="宋体" charset="0"/>
                </a:endParaRPr>
              </a:p>
              <a:p>
                <a14:m>
                  <m:oMathPara xmlns:m="http://schemas.openxmlformats.org/officeDocument/2006/math">
                    <m:oMathParaPr>
                      <m:jc m:val="centerGroup"/>
                    </m:oMathParaPr>
                    <m:oMath xmlns:m="http://schemas.openxmlformats.org/officeDocument/2006/math">
                      <m:sSubSup>
                        <m:sSubSupPr>
                          <m:ctrlPr>
                            <a:rPr lang="en-US" altLang="zh-CN" b="1">
                              <a:latin typeface="Cambria Math" charset="0"/>
                              <a:ea typeface="宋体" charset="0"/>
                              <a:cs typeface="Cambria Math" charset="0"/>
                            </a:rPr>
                          </m:ctrlPr>
                        </m:sSubSupPr>
                        <m:e>
                          <m:r>
                            <a:rPr lang="en-US" altLang="zh-CN" b="1">
                              <a:latin typeface="Cambria Math" charset="0"/>
                              <a:ea typeface="宋体" charset="0"/>
                              <a:cs typeface="Cambria Math" charset="0"/>
                            </a:rPr>
                            <m:t>𝐝</m:t>
                          </m:r>
                        </m:e>
                        <m:sub>
                          <m:r>
                            <a:rPr lang="en-US" altLang="zh-CN" b="1">
                              <a:latin typeface="Cambria Math" charset="0"/>
                              <a:ea typeface="宋体" charset="0"/>
                              <a:cs typeface="Cambria Math" charset="0"/>
                            </a:rPr>
                            <m:t>𝐋</m:t>
                          </m:r>
                        </m:sub>
                        <m:sup>
                          <m:r>
                            <a:rPr lang="en-US" altLang="zh-CN" b="1">
                              <a:latin typeface="Cambria Math" charset="0"/>
                              <a:ea typeface="宋体" charset="0"/>
                              <a:cs typeface="Cambria Math" charset="0"/>
                            </a:rPr>
                            <m:t>−</m:t>
                          </m:r>
                        </m:sup>
                      </m:sSubSup>
                      <m:r>
                        <a:rPr lang="zh-CN" altLang="en-US" b="1">
                          <a:latin typeface="Cambria Math" charset="0"/>
                          <a:ea typeface="宋体" charset="0"/>
                          <a:cs typeface="Cambria Math" charset="0"/>
                        </a:rPr>
                        <m:t>是分区</m:t>
                      </m:r>
                      <m:sSub>
                        <m:sSubPr>
                          <m:ctrlPr>
                            <a:rPr lang="zh-CN" altLang="en-US" b="1">
                              <a:latin typeface="Cambria Math" charset="0"/>
                              <a:ea typeface="宋体" charset="0"/>
                              <a:cs typeface="Cambria Math" charset="0"/>
                            </a:rPr>
                          </m:ctrlPr>
                        </m:sSubPr>
                        <m:e>
                          <m:r>
                            <a:rPr lang="en-US" altLang="zh-CN" b="1">
                              <a:latin typeface="Cambria Math" charset="0"/>
                              <a:ea typeface="宋体" charset="0"/>
                              <a:cs typeface="Cambria Math" charset="0"/>
                            </a:rPr>
                            <m:t>𝐅</m:t>
                          </m:r>
                        </m:e>
                        <m:sub>
                          <m:r>
                            <a:rPr lang="en-US" altLang="zh-CN" b="1">
                              <a:latin typeface="Cambria Math" charset="0"/>
                              <a:ea typeface="宋体" charset="0"/>
                              <a:cs typeface="Cambria Math" charset="0"/>
                            </a:rPr>
                            <m:t>𝐢</m:t>
                          </m:r>
                        </m:sub>
                      </m:sSub>
                      <m:r>
                        <a:rPr lang="zh-CN" altLang="en-US" b="1">
                          <a:latin typeface="Cambria Math" charset="0"/>
                          <a:ea typeface="宋体" charset="0"/>
                          <a:cs typeface="Cambria Math" charset="0"/>
                        </a:rPr>
                        <m:t>的顶点</m:t>
                      </m:r>
                      <m:r>
                        <a:rPr lang="en-US" altLang="zh-CN" b="1">
                          <a:latin typeface="Cambria Math" charset="0"/>
                          <a:ea typeface="宋体" charset="0"/>
                          <a:cs typeface="Cambria Math" charset="0"/>
                        </a:rPr>
                        <m:t>𝐯</m:t>
                      </m:r>
                      <m:r>
                        <a:rPr lang="zh-CN" altLang="en-US" b="1">
                          <a:latin typeface="Cambria Math" charset="0"/>
                          <a:ea typeface="宋体" charset="0"/>
                          <a:cs typeface="Cambria Math" charset="0"/>
                        </a:rPr>
                        <m:t>的出度</m:t>
                      </m:r>
                    </m:oMath>
                  </m:oMathPara>
                </a14:m>
                <a:endParaRPr lang="zh-CN" altLang="en-US" b="1">
                  <a:latin typeface="宋体" charset="0"/>
                  <a:ea typeface="宋体" charset="0"/>
                  <a:cs typeface="宋体" charset="0"/>
                </a:endParaRPr>
              </a:p>
              <a:p>
                <a14:m>
                  <m:oMathPara xmlns:m="http://schemas.openxmlformats.org/officeDocument/2006/math">
                    <m:oMathParaPr>
                      <m:jc m:val="centerGroup"/>
                    </m:oMathParaPr>
                    <m:oMath xmlns:m="http://schemas.openxmlformats.org/officeDocument/2006/math">
                      <m:sSubSup>
                        <m:sSubSupPr>
                          <m:ctrlPr>
                            <a:rPr lang="en-US" altLang="zh-CN" b="1">
                              <a:latin typeface="Cambria Math" charset="0"/>
                              <a:ea typeface="宋体" charset="0"/>
                              <a:cs typeface="Cambria Math" charset="0"/>
                            </a:rPr>
                          </m:ctrlPr>
                        </m:sSubSupPr>
                        <m:e>
                          <m:r>
                            <a:rPr lang="en-US" altLang="zh-CN" b="1">
                              <a:latin typeface="Cambria Math" charset="0"/>
                              <a:ea typeface="宋体" charset="0"/>
                              <a:cs typeface="Cambria Math" charset="0"/>
                            </a:rPr>
                            <m:t>𝐝</m:t>
                          </m:r>
                        </m:e>
                        <m:sub>
                          <m:r>
                            <a:rPr lang="en-US" altLang="zh-CN" b="1">
                              <a:latin typeface="Cambria Math" charset="0"/>
                              <a:ea typeface="宋体" charset="0"/>
                              <a:cs typeface="Cambria Math" charset="0"/>
                            </a:rPr>
                            <m:t>𝐆</m:t>
                          </m:r>
                        </m:sub>
                        <m:sup>
                          <m:r>
                            <a:rPr lang="en-US" altLang="zh-CN" b="1">
                              <a:latin typeface="Cambria Math" charset="0"/>
                              <a:ea typeface="宋体" charset="0"/>
                              <a:cs typeface="Cambria Math" charset="0"/>
                            </a:rPr>
                            <m:t>+</m:t>
                          </m:r>
                        </m:sup>
                      </m:sSubSup>
                      <m:r>
                        <a:rPr lang="zh-CN" altLang="en-US" b="1">
                          <a:latin typeface="Cambria Math" charset="0"/>
                          <a:ea typeface="宋体" charset="0"/>
                          <a:cs typeface="Cambria Math" charset="0"/>
                        </a:rPr>
                        <m:t>是当前图</m:t>
                      </m:r>
                      <m:r>
                        <a:rPr lang="en-US" altLang="zh-CN" b="1">
                          <a:latin typeface="Cambria Math" charset="0"/>
                          <a:ea typeface="宋体" charset="0"/>
                          <a:cs typeface="Cambria Math" charset="0"/>
                        </a:rPr>
                        <m:t>𝐆</m:t>
                      </m:r>
                      <m:r>
                        <a:rPr lang="zh-CN" altLang="en-US" b="1">
                          <a:latin typeface="Cambria Math" charset="0"/>
                          <a:ea typeface="宋体" charset="0"/>
                          <a:cs typeface="Cambria Math" charset="0"/>
                        </a:rPr>
                        <m:t>的顶点</m:t>
                      </m:r>
                      <m:r>
                        <a:rPr lang="en-US" altLang="zh-CN" b="1">
                          <a:latin typeface="Cambria Math" charset="0"/>
                          <a:ea typeface="宋体" charset="0"/>
                          <a:cs typeface="Cambria Math" charset="0"/>
                        </a:rPr>
                        <m:t>𝐯</m:t>
                      </m:r>
                      <m:r>
                        <a:rPr lang="zh-CN" altLang="en-US" b="1">
                          <a:latin typeface="Cambria Math" charset="0"/>
                          <a:ea typeface="宋体" charset="0"/>
                          <a:cs typeface="Cambria Math" charset="0"/>
                        </a:rPr>
                        <m:t>的入度</m:t>
                      </m:r>
                    </m:oMath>
                  </m:oMathPara>
                </a14:m>
                <a:endParaRPr lang="zh-CN" altLang="en-US" b="1">
                  <a:latin typeface="宋体" charset="0"/>
                  <a:ea typeface="宋体" charset="0"/>
                  <a:cs typeface="宋体" charset="0"/>
                </a:endParaRPr>
              </a:p>
              <a:p>
                <a14:m>
                  <m:oMathPara xmlns:m="http://schemas.openxmlformats.org/officeDocument/2006/math">
                    <m:oMathParaPr>
                      <m:jc m:val="centerGroup"/>
                    </m:oMathParaPr>
                    <m:oMath xmlns:m="http://schemas.openxmlformats.org/officeDocument/2006/math">
                      <m:sSubSup>
                        <m:sSubSupPr>
                          <m:ctrlPr>
                            <a:rPr lang="en-US" altLang="zh-CN" b="1">
                              <a:latin typeface="Cambria Math" charset="0"/>
                              <a:ea typeface="宋体" charset="0"/>
                              <a:cs typeface="Cambria Math" charset="0"/>
                            </a:rPr>
                          </m:ctrlPr>
                        </m:sSubSupPr>
                        <m:e>
                          <m:r>
                            <a:rPr lang="en-US" altLang="zh-CN" b="1">
                              <a:latin typeface="Cambria Math" charset="0"/>
                              <a:ea typeface="宋体" charset="0"/>
                              <a:cs typeface="Cambria Math" charset="0"/>
                            </a:rPr>
                            <m:t>𝐝</m:t>
                          </m:r>
                        </m:e>
                        <m:sub>
                          <m:r>
                            <a:rPr lang="en-US" altLang="zh-CN" b="1">
                              <a:latin typeface="Cambria Math" charset="0"/>
                              <a:ea typeface="宋体" charset="0"/>
                              <a:cs typeface="Cambria Math" charset="0"/>
                            </a:rPr>
                            <m:t>𝐆</m:t>
                          </m:r>
                        </m:sub>
                        <m:sup>
                          <m:r>
                            <a:rPr lang="en-US" altLang="zh-CN" b="1">
                              <a:latin typeface="Cambria Math" charset="0"/>
                              <a:ea typeface="宋体" charset="0"/>
                              <a:cs typeface="Cambria Math" charset="0"/>
                            </a:rPr>
                            <m:t>−</m:t>
                          </m:r>
                        </m:sup>
                      </m:sSubSup>
                      <m:r>
                        <a:rPr lang="zh-CN" altLang="en-US" b="1">
                          <a:latin typeface="Cambria Math" charset="0"/>
                          <a:ea typeface="宋体" charset="0"/>
                          <a:cs typeface="Cambria Math" charset="0"/>
                        </a:rPr>
                        <m:t>是当前图</m:t>
                      </m:r>
                      <m:r>
                        <a:rPr lang="en-US" altLang="zh-CN" b="1">
                          <a:latin typeface="Cambria Math" charset="0"/>
                          <a:ea typeface="宋体" charset="0"/>
                          <a:cs typeface="Cambria Math" charset="0"/>
                        </a:rPr>
                        <m:t>𝐆</m:t>
                      </m:r>
                      <m:r>
                        <a:rPr lang="zh-CN" altLang="en-US" b="1">
                          <a:latin typeface="Cambria Math" charset="0"/>
                          <a:ea typeface="宋体" charset="0"/>
                          <a:cs typeface="Cambria Math" charset="0"/>
                        </a:rPr>
                        <m:t>的顶点</m:t>
                      </m:r>
                      <m:r>
                        <a:rPr lang="en-US" altLang="zh-CN" b="1">
                          <a:latin typeface="Cambria Math" charset="0"/>
                          <a:ea typeface="宋体" charset="0"/>
                          <a:cs typeface="Cambria Math" charset="0"/>
                        </a:rPr>
                        <m:t>𝐯</m:t>
                      </m:r>
                      <m:r>
                        <a:rPr lang="zh-CN" altLang="en-US" b="1">
                          <a:latin typeface="Cambria Math" charset="0"/>
                          <a:ea typeface="宋体" charset="0"/>
                          <a:cs typeface="Cambria Math" charset="0"/>
                        </a:rPr>
                        <m:t>的出度</m:t>
                      </m:r>
                    </m:oMath>
                  </m:oMathPara>
                </a14:m>
                <a:endParaRPr lang="zh-CN" altLang="en-US" b="1">
                  <a:latin typeface="宋体" charset="0"/>
                  <a:ea typeface="宋体" charset="0"/>
                  <a:cs typeface="宋体" charset="0"/>
                </a:endParaRPr>
              </a:p>
              <a:p>
                <a14:m>
                  <m:oMathPara xmlns:m="http://schemas.openxmlformats.org/officeDocument/2006/math">
                    <m:oMathParaPr>
                      <m:jc m:val="centerGroup"/>
                    </m:oMathParaPr>
                    <m:oMath xmlns:m="http://schemas.openxmlformats.org/officeDocument/2006/math">
                      <m:r>
                        <a:rPr lang="en-US" altLang="zh-CN" b="1">
                          <a:latin typeface="Cambria Math" charset="0"/>
                          <a:ea typeface="宋体" charset="0"/>
                          <a:cs typeface="Cambria Math" charset="0"/>
                        </a:rPr>
                        <m:t>𝐫</m:t>
                      </m:r>
                      <m:r>
                        <a:rPr lang="zh-CN" altLang="en-US" b="1">
                          <a:latin typeface="Cambria Math" charset="0"/>
                          <a:ea typeface="宋体" charset="0"/>
                          <a:cs typeface="Cambria Math" charset="0"/>
                        </a:rPr>
                        <m:t>是当前分区的总镜像顶点数量</m:t>
                      </m:r>
                    </m:oMath>
                  </m:oMathPara>
                </a14:m>
                <a:endParaRPr lang="zh-CN" altLang="en-US" b="1">
                  <a:latin typeface="宋体" charset="0"/>
                  <a:ea typeface="宋体" charset="0"/>
                  <a:cs typeface="宋体" charset="0"/>
                </a:endParaRPr>
              </a:p>
              <a:p>
                <a:pPr algn="l"/>
                <a14:m>
                  <m:oMathPara xmlns:m="http://schemas.openxmlformats.org/officeDocument/2006/math">
                    <m:oMathParaPr>
                      <m:jc m:val="centerGroup"/>
                    </m:oMathParaPr>
                    <m:oMath xmlns:m="http://schemas.openxmlformats.org/officeDocument/2006/math">
                      <m:r>
                        <a:rPr lang="en-US" altLang="zh-CN" b="1">
                          <a:latin typeface="Cambria Math" charset="0"/>
                          <a:ea typeface="宋体" charset="0"/>
                          <a:cs typeface="Cambria Math" charset="0"/>
                        </a:rPr>
                        <m:t>𝐃</m:t>
                      </m:r>
                      <m:r>
                        <a:rPr lang="zh-CN" altLang="en-US" b="1">
                          <a:latin typeface="Cambria Math" charset="0"/>
                          <a:ea typeface="宋体" charset="0"/>
                          <a:cs typeface="Cambria Math" charset="0"/>
                        </a:rPr>
                        <m:t>是当前图</m:t>
                      </m:r>
                      <m:r>
                        <a:rPr lang="en-US" altLang="zh-CN" b="1">
                          <a:latin typeface="Cambria Math" charset="0"/>
                          <a:ea typeface="宋体" charset="0"/>
                          <a:cs typeface="Cambria Math" charset="0"/>
                        </a:rPr>
                        <m:t>𝐆</m:t>
                      </m:r>
                      <m:r>
                        <a:rPr lang="zh-CN" altLang="en-US" b="1">
                          <a:latin typeface="Cambria Math" charset="0"/>
                          <a:ea typeface="宋体" charset="0"/>
                          <a:cs typeface="Cambria Math" charset="0"/>
                        </a:rPr>
                        <m:t>的入度</m:t>
                      </m:r>
                      <m:r>
                        <a:rPr lang="en-US" altLang="zh-CN" b="1">
                          <a:latin typeface="Cambria Math" charset="0"/>
                          <a:ea typeface="宋体" charset="0"/>
                          <a:cs typeface="Cambria Math" charset="0"/>
                        </a:rPr>
                        <m:t>(</m:t>
                      </m:r>
                      <m:r>
                        <a:rPr lang="zh-CN" altLang="en-US" b="1">
                          <a:latin typeface="Cambria Math" charset="0"/>
                          <a:ea typeface="宋体" charset="0"/>
                          <a:cs typeface="Cambria Math" charset="0"/>
                        </a:rPr>
                        <m:t>或出度</m:t>
                      </m:r>
                      <m:r>
                        <a:rPr lang="en-US" altLang="zh-CN" b="1">
                          <a:latin typeface="Cambria Math" charset="0"/>
                          <a:ea typeface="宋体" charset="0"/>
                          <a:cs typeface="Cambria Math" charset="0"/>
                        </a:rPr>
                        <m:t>)/</m:t>
                      </m:r>
                      <m:r>
                        <a:rPr lang="zh-CN" altLang="en-US" b="1">
                          <a:latin typeface="Cambria Math" charset="0"/>
                          <a:ea typeface="宋体" charset="0"/>
                          <a:cs typeface="Cambria Math" charset="0"/>
                        </a:rPr>
                        <m:t>总节点数</m:t>
                      </m:r>
                    </m:oMath>
                  </m:oMathPara>
                </a14:m>
                <a:endParaRPr lang="zh-CN" altLang="en-US" b="1">
                  <a:latin typeface="宋体" charset="0"/>
                  <a:ea typeface="宋体" charset="0"/>
                  <a:cs typeface="宋体" charset="0"/>
                </a:endParaRPr>
              </a:p>
            </p:txBody>
          </p:sp>
        </mc:Choice>
        <mc:Fallback>
          <p:sp>
            <p:nvSpPr>
              <p:cNvPr id="14" name="文本框 13"/>
              <p:cNvSpPr txBox="1">
                <a:spLocks noRot="1" noChangeAspect="1" noMove="1" noResize="1" noEditPoints="1" noAdjustHandles="1" noChangeArrowheads="1" noChangeShapeType="1" noTextEdit="1"/>
              </p:cNvSpPr>
              <p:nvPr/>
            </p:nvSpPr>
            <p:spPr>
              <a:xfrm>
                <a:off x="6318885" y="2193925"/>
                <a:ext cx="5264150" cy="1957705"/>
              </a:xfrm>
              <a:prstGeom prst="rect">
                <a:avLst/>
              </a:prstGeom>
              <a:blipFill rotWithShape="1">
                <a:blip r:embed="rId4"/>
                <a:stretch>
                  <a:fillRect/>
                </a:stretch>
              </a:blipFill>
            </p:spPr>
            <p:txBody>
              <a:bodyPr/>
              <a:lstStyle/>
              <a:p>
                <a:r>
                  <a:rPr lang="zh-CN" altLang="en-US">
                    <a:noFill/>
                  </a:rPr>
                  <a:t> </a:t>
                </a:r>
              </a:p>
            </p:txBody>
          </p:sp>
        </mc:Fallback>
      </mc:AlternateContent>
      <p:pic>
        <p:nvPicPr>
          <p:cNvPr id="15" name="334E55B0-647D-440b-865C-3EC943EB4CBC-5" descr="wpsoffice"/>
          <p:cNvPicPr>
            <a:picLocks noChangeAspect="1"/>
          </p:cNvPicPr>
          <p:nvPr/>
        </p:nvPicPr>
        <p:blipFill>
          <a:blip r:embed="rId5"/>
          <a:stretch>
            <a:fillRect/>
          </a:stretch>
        </p:blipFill>
        <p:spPr>
          <a:xfrm>
            <a:off x="1365250" y="4575810"/>
            <a:ext cx="4513580" cy="609600"/>
          </a:xfrm>
          <a:prstGeom prst="rect">
            <a:avLst/>
          </a:prstGeom>
        </p:spPr>
      </p:pic>
      <p:pic>
        <p:nvPicPr>
          <p:cNvPr id="16" name="334E55B0-647D-440b-865C-3EC943EB4CBC-6" descr="wpsoffice"/>
          <p:cNvPicPr>
            <a:picLocks noChangeAspect="1"/>
          </p:cNvPicPr>
          <p:nvPr/>
        </p:nvPicPr>
        <p:blipFill>
          <a:blip r:embed="rId6"/>
          <a:stretch>
            <a:fillRect/>
          </a:stretch>
        </p:blipFill>
        <p:spPr>
          <a:xfrm>
            <a:off x="1367790" y="5294630"/>
            <a:ext cx="4511040" cy="62928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Common Neigbor</a:t>
            </a:r>
            <a:r>
              <a:rPr lang="zh-CN" altLang="en-US"/>
              <a:t>对应的代价模型</a:t>
            </a:r>
            <a:endParaRPr lang="zh-CN" altLang="en-US"/>
          </a:p>
        </p:txBody>
      </p:sp>
      <p:grpSp>
        <p:nvGrpSpPr>
          <p:cNvPr id="9" name="组合 8"/>
          <p:cNvGrpSpPr/>
          <p:nvPr userDrawn="1"/>
        </p:nvGrpSpPr>
        <p:grpSpPr>
          <a:xfrm>
            <a:off x="10795" y="15875"/>
            <a:ext cx="12171045" cy="349250"/>
            <a:chOff x="17" y="17"/>
            <a:chExt cx="19167" cy="550"/>
          </a:xfrm>
          <a:solidFill>
            <a:srgbClr val="FEFFFA"/>
          </a:solidFill>
        </p:grpSpPr>
        <p:sp>
          <p:nvSpPr>
            <p:cNvPr id="12" name="矩形 11"/>
            <p:cNvSpPr/>
            <p:nvPr/>
          </p:nvSpPr>
          <p:spPr>
            <a:xfrm>
              <a:off x="12834" y="17"/>
              <a:ext cx="6350" cy="550"/>
            </a:xfrm>
            <a:prstGeom prst="rect">
              <a:avLst/>
            </a:prstGeom>
            <a:grpFill/>
            <a:ln>
              <a:solidFill>
                <a:srgbClr val="C0BBB5"/>
              </a:solid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b="1">
                  <a:solidFill>
                    <a:schemeClr val="tx1"/>
                  </a:solidFill>
                  <a:uFillTx/>
                  <a:ea typeface="Heiti SC Medium" panose="02000000000000000000" charset="-122"/>
                </a:rPr>
                <a:t>实验结果</a:t>
              </a:r>
              <a:endParaRPr lang="zh-CN" altLang="en-US" b="1">
                <a:solidFill>
                  <a:schemeClr val="tx1"/>
                </a:solidFill>
                <a:uFillTx/>
                <a:ea typeface="Heiti SC Medium" panose="02000000000000000000" charset="-122"/>
              </a:endParaRPr>
            </a:p>
          </p:txBody>
        </p:sp>
        <p:sp>
          <p:nvSpPr>
            <p:cNvPr id="10" name="矩形 9"/>
            <p:cNvSpPr/>
            <p:nvPr/>
          </p:nvSpPr>
          <p:spPr>
            <a:xfrm>
              <a:off x="17" y="17"/>
              <a:ext cx="6380" cy="550"/>
            </a:xfrm>
            <a:prstGeom prst="rect">
              <a:avLst/>
            </a:prstGeom>
            <a:ln>
              <a:solidFill>
                <a:srgbClr val="C0BBB5"/>
              </a:solidFill>
            </a:ln>
          </p:spPr>
          <p:style>
            <a:lnRef idx="2">
              <a:schemeClr val="accent2"/>
            </a:lnRef>
            <a:fillRef idx="1">
              <a:schemeClr val="lt1"/>
            </a:fillRef>
            <a:effectRef idx="0">
              <a:schemeClr val="accent2"/>
            </a:effectRef>
            <a:fontRef idx="minor">
              <a:schemeClr val="dk1"/>
            </a:fontRef>
          </p:style>
          <p:txBody>
            <a:bodyPr rtlCol="0" anchor="ctr"/>
            <a:p>
              <a:pPr algn="ctr"/>
              <a:r>
                <a:rPr lang="zh-CN" altLang="en-US" b="1">
                  <a:solidFill>
                    <a:schemeClr val="tx1"/>
                  </a:solidFill>
                  <a:uFillTx/>
                  <a:ea typeface="Heiti SC Medium" panose="02000000000000000000" charset="-122"/>
                </a:rPr>
                <a:t>工作负载均衡化失效</a:t>
              </a:r>
              <a:endParaRPr lang="zh-CN" altLang="en-US" b="1">
                <a:solidFill>
                  <a:schemeClr val="tx1"/>
                </a:solidFill>
                <a:uFillTx/>
                <a:ea typeface="Heiti SC Medium" panose="02000000000000000000" charset="-122"/>
              </a:endParaRPr>
            </a:p>
          </p:txBody>
        </p:sp>
        <p:sp>
          <p:nvSpPr>
            <p:cNvPr id="11" name="矩形 10"/>
            <p:cNvSpPr/>
            <p:nvPr/>
          </p:nvSpPr>
          <p:spPr>
            <a:xfrm>
              <a:off x="6396" y="17"/>
              <a:ext cx="6463" cy="550"/>
            </a:xfrm>
            <a:prstGeom prst="rect">
              <a:avLst/>
            </a:prstGeom>
            <a:grp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b="1">
                  <a:solidFill>
                    <a:schemeClr val="tx1"/>
                  </a:solidFill>
                  <a:uFillTx/>
                  <a:ea typeface="Heiti SC Medium" panose="02000000000000000000" charset="-122"/>
                </a:rPr>
                <a:t>应用驱动代价模型</a:t>
              </a:r>
              <a:endParaRPr lang="zh-CN" altLang="en-US" b="1">
                <a:solidFill>
                  <a:schemeClr val="tx1"/>
                </a:solidFill>
                <a:uFillTx/>
                <a:ea typeface="Heiti SC Medium" panose="02000000000000000000" charset="-122"/>
              </a:endParaRPr>
            </a:p>
          </p:txBody>
        </p:sp>
      </p:grpSp>
      <p:sp>
        <p:nvSpPr>
          <p:cNvPr id="4" name="文本框 3"/>
          <p:cNvSpPr txBox="1"/>
          <p:nvPr/>
        </p:nvSpPr>
        <p:spPr>
          <a:xfrm>
            <a:off x="430530" y="1192530"/>
            <a:ext cx="11366500" cy="1630045"/>
          </a:xfrm>
          <a:prstGeom prst="rect">
            <a:avLst/>
          </a:prstGeom>
          <a:noFill/>
        </p:spPr>
        <p:txBody>
          <a:bodyPr wrap="square" rtlCol="0">
            <a:spAutoFit/>
          </a:bodyPr>
          <a:p>
            <a:pPr marL="285750" indent="-285750">
              <a:buFont typeface="Wingdings" panose="05000000000000000000" charset="0"/>
              <a:buChar char=""/>
            </a:pPr>
            <a:endParaRPr lang="zh-CN" altLang="en-US" sz="2000" b="1">
              <a:solidFill>
                <a:schemeClr val="tx1"/>
              </a:solidFill>
              <a:uFillTx/>
              <a:latin typeface="黑体" charset="0"/>
              <a:ea typeface="黑体" charset="0"/>
            </a:endParaRPr>
          </a:p>
          <a:p>
            <a:pPr marL="342900" indent="-342900">
              <a:buFont typeface="Wingdings" panose="05000000000000000000" charset="0"/>
              <a:buChar char=""/>
            </a:pPr>
            <a:endParaRPr lang="zh-CN" altLang="en-US" sz="2000" b="1">
              <a:solidFill>
                <a:schemeClr val="tx1"/>
              </a:solidFill>
              <a:uFillTx/>
              <a:latin typeface="黑体" charset="0"/>
              <a:ea typeface="黑体" charset="0"/>
            </a:endParaRPr>
          </a:p>
          <a:p>
            <a:pPr marL="342900" indent="-342900">
              <a:buFont typeface="Wingdings" panose="05000000000000000000" charset="0"/>
              <a:buChar char=""/>
            </a:pPr>
            <a:endParaRPr lang="zh-CN" altLang="en-US" sz="2000" b="1">
              <a:solidFill>
                <a:schemeClr val="tx1"/>
              </a:solidFill>
              <a:uFillTx/>
              <a:latin typeface="黑体" charset="0"/>
              <a:ea typeface="黑体" charset="0"/>
            </a:endParaRPr>
          </a:p>
          <a:p>
            <a:pPr marL="342900" indent="-342900">
              <a:buFont typeface="Wingdings" panose="05000000000000000000" charset="0"/>
              <a:buChar char=""/>
            </a:pPr>
            <a:endParaRPr lang="zh-CN" altLang="en-US" sz="2000" b="1">
              <a:solidFill>
                <a:schemeClr val="tx1"/>
              </a:solidFill>
              <a:uFillTx/>
              <a:latin typeface="黑体" charset="0"/>
              <a:ea typeface="黑体" charset="0"/>
            </a:endParaRPr>
          </a:p>
          <a:p>
            <a:pPr indent="0">
              <a:buFont typeface="Wingdings" panose="05000000000000000000" charset="0"/>
              <a:buNone/>
            </a:pPr>
            <a:endParaRPr lang="zh-CN" altLang="en-US" sz="2000" b="1">
              <a:solidFill>
                <a:schemeClr val="tx1"/>
              </a:solidFill>
              <a:uFillTx/>
              <a:latin typeface="黑体" charset="0"/>
              <a:ea typeface="黑体" charset="0"/>
            </a:endParaRPr>
          </a:p>
        </p:txBody>
      </p:sp>
      <p:pic>
        <p:nvPicPr>
          <p:cNvPr id="6" name="334E55B0-647D-440b-865C-3EC943EB4CBC-5" descr="wpsoffice"/>
          <p:cNvPicPr>
            <a:picLocks noChangeAspect="1"/>
          </p:cNvPicPr>
          <p:nvPr/>
        </p:nvPicPr>
        <p:blipFill>
          <a:blip r:embed="rId1"/>
          <a:stretch>
            <a:fillRect/>
          </a:stretch>
        </p:blipFill>
        <p:spPr>
          <a:xfrm>
            <a:off x="7283450" y="1192530"/>
            <a:ext cx="4513580" cy="447675"/>
          </a:xfrm>
          <a:prstGeom prst="rect">
            <a:avLst/>
          </a:prstGeom>
        </p:spPr>
      </p:pic>
      <p:pic>
        <p:nvPicPr>
          <p:cNvPr id="15" name="334E55B0-647D-440b-865C-3EC943EB4CBC-8" descr="wpsoffice"/>
          <p:cNvPicPr>
            <a:picLocks noChangeAspect="1"/>
          </p:cNvPicPr>
          <p:nvPr/>
        </p:nvPicPr>
        <p:blipFill>
          <a:blip r:embed="rId2"/>
          <a:stretch>
            <a:fillRect/>
          </a:stretch>
        </p:blipFill>
        <p:spPr>
          <a:xfrm>
            <a:off x="7283450" y="1703070"/>
            <a:ext cx="4513580" cy="609600"/>
          </a:xfrm>
          <a:prstGeom prst="rect">
            <a:avLst/>
          </a:prstGeom>
        </p:spPr>
      </p:pic>
      <p:pic>
        <p:nvPicPr>
          <p:cNvPr id="16" name="334E55B0-647D-440b-865C-3EC943EB4CBC-9" descr="wpsoffice"/>
          <p:cNvPicPr>
            <a:picLocks noChangeAspect="1"/>
          </p:cNvPicPr>
          <p:nvPr/>
        </p:nvPicPr>
        <p:blipFill>
          <a:blip r:embed="rId3"/>
          <a:stretch>
            <a:fillRect/>
          </a:stretch>
        </p:blipFill>
        <p:spPr>
          <a:xfrm>
            <a:off x="7283450" y="2375535"/>
            <a:ext cx="4511040" cy="629285"/>
          </a:xfrm>
          <a:prstGeom prst="rect">
            <a:avLst/>
          </a:prstGeom>
        </p:spPr>
      </p:pic>
      <p:pic>
        <p:nvPicPr>
          <p:cNvPr id="5" name="334E55B0-647D-440b-865C-3EC943EB4CBC-7" descr="wpsoffice"/>
          <p:cNvPicPr>
            <a:picLocks noChangeAspect="1"/>
          </p:cNvPicPr>
          <p:nvPr/>
        </p:nvPicPr>
        <p:blipFill>
          <a:blip r:embed="rId4"/>
          <a:stretch>
            <a:fillRect/>
          </a:stretch>
        </p:blipFill>
        <p:spPr>
          <a:xfrm>
            <a:off x="609600" y="3538855"/>
            <a:ext cx="10058400" cy="492760"/>
          </a:xfrm>
          <a:prstGeom prst="rect">
            <a:avLst/>
          </a:prstGeom>
        </p:spPr>
      </p:pic>
      <p:sp>
        <p:nvSpPr>
          <p:cNvPr id="8" name="文本框 7"/>
          <p:cNvSpPr txBox="1"/>
          <p:nvPr/>
        </p:nvSpPr>
        <p:spPr>
          <a:xfrm>
            <a:off x="561975" y="4079240"/>
            <a:ext cx="9926320" cy="460375"/>
          </a:xfrm>
          <a:prstGeom prst="rect">
            <a:avLst/>
          </a:prstGeom>
          <a:noFill/>
        </p:spPr>
        <p:txBody>
          <a:bodyPr wrap="square" rtlCol="0" anchor="t">
            <a:spAutoFit/>
          </a:bodyPr>
          <a:p>
            <a:r>
              <a:rPr lang="zh-CN" altLang="en-US" sz="2400" b="1">
                <a:latin typeface="黑体" charset="0"/>
                <a:ea typeface="黑体" charset="0"/>
                <a:cs typeface="黑体" charset="0"/>
              </a:rPr>
              <a:t>计算代价主要是入度的平方估计, 而通信代价大概由平均度数确定</a:t>
            </a:r>
            <a:endParaRPr lang="zh-CN" altLang="en-US" sz="2400" b="1">
              <a:latin typeface="黑体" charset="0"/>
              <a:ea typeface="黑体" charset="0"/>
              <a:cs typeface="黑体" charset="0"/>
            </a:endParaRPr>
          </a:p>
        </p:txBody>
      </p:sp>
      <p:pic>
        <p:nvPicPr>
          <p:cNvPr id="13" name="图片 12"/>
          <p:cNvPicPr>
            <a:picLocks noChangeAspect="1"/>
          </p:cNvPicPr>
          <p:nvPr/>
        </p:nvPicPr>
        <p:blipFill>
          <a:blip r:embed="rId5"/>
          <a:stretch>
            <a:fillRect/>
          </a:stretch>
        </p:blipFill>
        <p:spPr>
          <a:xfrm>
            <a:off x="362585" y="1417955"/>
            <a:ext cx="6731635" cy="13081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代价函数学习</a:t>
            </a:r>
            <a:endParaRPr lang="zh-CN" altLang="en-US"/>
          </a:p>
        </p:txBody>
      </p:sp>
      <p:grpSp>
        <p:nvGrpSpPr>
          <p:cNvPr id="9" name="组合 8"/>
          <p:cNvGrpSpPr/>
          <p:nvPr userDrawn="1"/>
        </p:nvGrpSpPr>
        <p:grpSpPr>
          <a:xfrm>
            <a:off x="10795" y="15875"/>
            <a:ext cx="12171045" cy="349250"/>
            <a:chOff x="17" y="17"/>
            <a:chExt cx="19167" cy="550"/>
          </a:xfrm>
          <a:solidFill>
            <a:srgbClr val="FEFFFA"/>
          </a:solidFill>
        </p:grpSpPr>
        <p:sp>
          <p:nvSpPr>
            <p:cNvPr id="12" name="矩形 11"/>
            <p:cNvSpPr/>
            <p:nvPr/>
          </p:nvSpPr>
          <p:spPr>
            <a:xfrm>
              <a:off x="12834" y="17"/>
              <a:ext cx="6350" cy="550"/>
            </a:xfrm>
            <a:prstGeom prst="rect">
              <a:avLst/>
            </a:prstGeom>
            <a:grpFill/>
            <a:ln>
              <a:solidFill>
                <a:srgbClr val="C0BBB5"/>
              </a:solid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b="1">
                  <a:solidFill>
                    <a:schemeClr val="tx1"/>
                  </a:solidFill>
                  <a:uFillTx/>
                  <a:ea typeface="Heiti SC Medium" panose="02000000000000000000" charset="-122"/>
                </a:rPr>
                <a:t>实验结果</a:t>
              </a:r>
              <a:endParaRPr lang="zh-CN" altLang="en-US" b="1">
                <a:solidFill>
                  <a:schemeClr val="tx1"/>
                </a:solidFill>
                <a:uFillTx/>
                <a:ea typeface="Heiti SC Medium" panose="02000000000000000000" charset="-122"/>
              </a:endParaRPr>
            </a:p>
          </p:txBody>
        </p:sp>
        <p:sp>
          <p:nvSpPr>
            <p:cNvPr id="10" name="矩形 9"/>
            <p:cNvSpPr/>
            <p:nvPr/>
          </p:nvSpPr>
          <p:spPr>
            <a:xfrm>
              <a:off x="17" y="17"/>
              <a:ext cx="6380" cy="550"/>
            </a:xfrm>
            <a:prstGeom prst="rect">
              <a:avLst/>
            </a:prstGeom>
            <a:ln>
              <a:solidFill>
                <a:srgbClr val="C0BBB5"/>
              </a:solidFill>
            </a:ln>
          </p:spPr>
          <p:style>
            <a:lnRef idx="2">
              <a:schemeClr val="accent2"/>
            </a:lnRef>
            <a:fillRef idx="1">
              <a:schemeClr val="lt1"/>
            </a:fillRef>
            <a:effectRef idx="0">
              <a:schemeClr val="accent2"/>
            </a:effectRef>
            <a:fontRef idx="minor">
              <a:schemeClr val="dk1"/>
            </a:fontRef>
          </p:style>
          <p:txBody>
            <a:bodyPr rtlCol="0" anchor="ctr"/>
            <a:p>
              <a:pPr algn="ctr"/>
              <a:r>
                <a:rPr lang="zh-CN" altLang="en-US" b="1">
                  <a:solidFill>
                    <a:schemeClr val="tx1"/>
                  </a:solidFill>
                  <a:uFillTx/>
                  <a:ea typeface="Heiti SC Medium" panose="02000000000000000000" charset="-122"/>
                </a:rPr>
                <a:t>工作负载均衡化失效</a:t>
              </a:r>
              <a:endParaRPr lang="zh-CN" altLang="en-US" b="1">
                <a:solidFill>
                  <a:schemeClr val="tx1"/>
                </a:solidFill>
                <a:uFillTx/>
                <a:ea typeface="Heiti SC Medium" panose="02000000000000000000" charset="-122"/>
              </a:endParaRPr>
            </a:p>
          </p:txBody>
        </p:sp>
        <p:sp>
          <p:nvSpPr>
            <p:cNvPr id="11" name="矩形 10"/>
            <p:cNvSpPr/>
            <p:nvPr/>
          </p:nvSpPr>
          <p:spPr>
            <a:xfrm>
              <a:off x="6396" y="17"/>
              <a:ext cx="6463" cy="550"/>
            </a:xfrm>
            <a:prstGeom prst="rect">
              <a:avLst/>
            </a:prstGeom>
            <a:grp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b="1">
                  <a:solidFill>
                    <a:schemeClr val="tx1"/>
                  </a:solidFill>
                  <a:uFillTx/>
                  <a:ea typeface="Heiti SC Medium" panose="02000000000000000000" charset="-122"/>
                </a:rPr>
                <a:t>应用驱动代价模型</a:t>
              </a:r>
              <a:endParaRPr lang="zh-CN" altLang="en-US" b="1">
                <a:solidFill>
                  <a:schemeClr val="tx1"/>
                </a:solidFill>
                <a:uFillTx/>
                <a:ea typeface="Heiti SC Medium" panose="02000000000000000000" charset="-122"/>
              </a:endParaRPr>
            </a:p>
          </p:txBody>
        </p:sp>
      </p:grpSp>
      <mc:AlternateContent xmlns:mc="http://schemas.openxmlformats.org/markup-compatibility/2006">
        <mc:Choice xmlns:a14="http://schemas.microsoft.com/office/drawing/2010/main" Requires="a14">
          <p:sp>
            <p:nvSpPr>
              <p:cNvPr id="3" name="文本框 2"/>
              <p:cNvSpPr txBox="1"/>
              <p:nvPr/>
            </p:nvSpPr>
            <p:spPr>
              <a:xfrm>
                <a:off x="178435" y="1239520"/>
                <a:ext cx="11599545" cy="4831715"/>
              </a:xfrm>
              <a:prstGeom prst="rect">
                <a:avLst/>
              </a:prstGeom>
              <a:noFill/>
            </p:spPr>
            <p:txBody>
              <a:bodyPr wrap="square" rtlCol="0">
                <a:spAutoFit/>
              </a:bodyPr>
              <a:p>
                <a:r>
                  <a:rPr lang="zh-CN" altLang="en-US" sz="2800" b="1">
                    <a:solidFill>
                      <a:schemeClr val="tx1"/>
                    </a:solidFill>
                    <a:latin typeface="黑体" charset="0"/>
                    <a:ea typeface="黑体" charset="0"/>
                    <a:cs typeface="黑体" charset="0"/>
                  </a:rPr>
                  <a:t>学习代价模型</a:t>
                </a:r>
                <a:endParaRPr lang="zh-CN" altLang="en-US" sz="2800" b="1">
                  <a:solidFill>
                    <a:schemeClr val="tx1"/>
                  </a:solidFill>
                  <a:latin typeface="黑体" charset="0"/>
                  <a:ea typeface="黑体" charset="0"/>
                  <a:cs typeface="黑体" charset="0"/>
                </a:endParaRPr>
              </a:p>
              <a:p>
                <a:endParaRPr lang="zh-CN" altLang="en-US" sz="2800" b="1">
                  <a:solidFill>
                    <a:schemeClr val="tx1"/>
                  </a:solidFill>
                  <a:latin typeface="黑体" charset="0"/>
                  <a:ea typeface="黑体" charset="0"/>
                  <a:cs typeface="黑体" charset="0"/>
                </a:endParaRPr>
              </a:p>
              <a:p>
                <a:r>
                  <a:rPr lang="zh-CN" altLang="en-US" sz="2800" b="1">
                    <a:solidFill>
                      <a:schemeClr val="tx1"/>
                    </a:solidFill>
                    <a:latin typeface="黑体" charset="0"/>
                    <a:ea typeface="黑体" charset="0"/>
                    <a:cs typeface="黑体" charset="0"/>
                  </a:rPr>
                  <a:t>对于给定的算法</a:t>
                </a:r>
                <a:r>
                  <a:rPr lang="en-US" altLang="zh-CN" sz="2800" b="1">
                    <a:solidFill>
                      <a:schemeClr val="tx1"/>
                    </a:solidFill>
                    <a:latin typeface="黑体" charset="0"/>
                    <a:ea typeface="黑体" charset="0"/>
                    <a:cs typeface="黑体" charset="0"/>
                  </a:rPr>
                  <a:t>A</a:t>
                </a:r>
                <a:r>
                  <a:rPr lang="zh-CN" altLang="en-US" sz="2800" b="1">
                    <a:solidFill>
                      <a:schemeClr val="tx1"/>
                    </a:solidFill>
                    <a:latin typeface="黑体" charset="0"/>
                    <a:ea typeface="黑体" charset="0"/>
                    <a:cs typeface="黑体" charset="0"/>
                  </a:rPr>
                  <a:t>，学习计算代价和通信代价</a:t>
                </a:r>
                <a:endParaRPr lang="en-US" altLang="zh-CN" sz="2000" b="1">
                  <a:solidFill>
                    <a:schemeClr val="tx1"/>
                  </a:solidFill>
                  <a:latin typeface="黑体" charset="0"/>
                  <a:ea typeface="黑体" charset="0"/>
                  <a:cs typeface="黑体" charset="0"/>
                </a:endParaRPr>
              </a:p>
              <a:p>
                <a:r>
                  <a:rPr lang="zh-CN" altLang="en-US" sz="2000" b="1">
                    <a:solidFill>
                      <a:schemeClr val="tx1"/>
                    </a:solidFill>
                    <a:latin typeface="黑体" charset="0"/>
                    <a:ea typeface="黑体" charset="0"/>
                    <a:cs typeface="黑体" charset="0"/>
                  </a:rPr>
                  <a:t>训练数据：</a:t>
                </a:r>
                <a:r>
                  <a:rPr lang="zh-CN" altLang="en-US" sz="2000" b="1">
                    <a:latin typeface="黑体" charset="0"/>
                    <a:ea typeface="黑体" charset="0"/>
                    <a:cs typeface="黑体" charset="0"/>
                    <a:sym typeface="+mn-ea"/>
                  </a:rPr>
                  <a:t>训练数据人工生成</a:t>
                </a:r>
                <a:endParaRPr lang="en-US" altLang="zh-CN" sz="2000" b="1">
                  <a:solidFill>
                    <a:schemeClr val="tx1"/>
                  </a:solidFill>
                  <a:latin typeface="黑体" charset="0"/>
                  <a:ea typeface="黑体" charset="0"/>
                  <a:cs typeface="黑体" charset="0"/>
                </a:endParaRPr>
              </a:p>
              <a:p>
                <a:r>
                  <a:rPr lang="zh-CN" altLang="en-US" sz="2000" b="1">
                    <a:solidFill>
                      <a:schemeClr val="tx1"/>
                    </a:solidFill>
                    <a:latin typeface="黑体" charset="0"/>
                    <a:ea typeface="黑体" charset="0"/>
                    <a:cs typeface="黑体" charset="0"/>
                  </a:rPr>
                  <a:t>误差：</a:t>
                </a:r>
                <a:r>
                  <a:rPr lang="en-US" altLang="zh-CN" sz="2000" b="1">
                    <a:solidFill>
                      <a:schemeClr val="tx1"/>
                    </a:solidFill>
                    <a:latin typeface="黑体" charset="0"/>
                    <a:ea typeface="黑体" charset="0"/>
                    <a:cs typeface="黑体" charset="0"/>
                  </a:rPr>
                  <a:t>MSRE</a:t>
                </a:r>
                <a:r>
                  <a:rPr lang="zh-CN" altLang="en-US" sz="2000" b="1">
                    <a:solidFill>
                      <a:schemeClr val="tx1"/>
                    </a:solidFill>
                    <a:latin typeface="黑体" charset="0"/>
                    <a:ea typeface="黑体" charset="0"/>
                    <a:cs typeface="黑体" charset="0"/>
                  </a:rPr>
                  <a:t>最小均方相对误差</a:t>
                </a:r>
                <a:endParaRPr lang="zh-CN" altLang="en-US" sz="2000" b="1">
                  <a:solidFill>
                    <a:schemeClr val="tx1"/>
                  </a:solidFill>
                  <a:latin typeface="黑体" charset="0"/>
                  <a:ea typeface="黑体" charset="0"/>
                  <a:cs typeface="黑体" charset="0"/>
                </a:endParaRPr>
              </a:p>
              <a:p>
                <a:r>
                  <a:rPr lang="zh-CN" altLang="en-US" sz="2000" b="1">
                    <a:solidFill>
                      <a:schemeClr val="tx1"/>
                    </a:solidFill>
                    <a:latin typeface="黑体" charset="0"/>
                    <a:ea typeface="黑体" charset="0"/>
                    <a:cs typeface="黑体" charset="0"/>
                  </a:rPr>
                  <a:t>回归方法：梯度下降的方法</a:t>
                </a:r>
                <a:endParaRPr lang="zh-CN" altLang="en-US" sz="2000" b="1">
                  <a:solidFill>
                    <a:schemeClr val="tx1"/>
                  </a:solidFill>
                  <a:latin typeface="黑体" charset="0"/>
                  <a:ea typeface="黑体" charset="0"/>
                  <a:cs typeface="黑体" charset="0"/>
                </a:endParaRPr>
              </a:p>
              <a:p>
                <a:r>
                  <a:rPr lang="zh-CN" altLang="en-US" sz="2000" b="1">
                    <a:solidFill>
                      <a:schemeClr val="tx1"/>
                    </a:solidFill>
                    <a:latin typeface="黑体" charset="0"/>
                    <a:ea typeface="黑体" charset="0"/>
                    <a:cs typeface="黑体" charset="0"/>
                  </a:rPr>
                  <a:t>防止过拟合方法：</a:t>
                </a:r>
                <a:r>
                  <a:rPr lang="en-US" altLang="zh-CN" sz="2000" b="1">
                    <a:solidFill>
                      <a:schemeClr val="tx1"/>
                    </a:solidFill>
                    <a:latin typeface="黑体" charset="0"/>
                    <a:ea typeface="黑体" charset="0"/>
                    <a:cs typeface="黑体" charset="0"/>
                  </a:rPr>
                  <a:t>L1</a:t>
                </a:r>
                <a:r>
                  <a:rPr lang="zh-CN" altLang="en-US" sz="2000" b="1">
                    <a:solidFill>
                      <a:schemeClr val="tx1"/>
                    </a:solidFill>
                    <a:latin typeface="黑体" charset="0"/>
                    <a:ea typeface="黑体" charset="0"/>
                    <a:cs typeface="黑体" charset="0"/>
                  </a:rPr>
                  <a:t>惩罚系数</a:t>
                </a:r>
                <a:endParaRPr lang="zh-CN" altLang="en-US" sz="2000" b="1">
                  <a:solidFill>
                    <a:schemeClr val="tx1"/>
                  </a:solidFill>
                  <a:latin typeface="黑体" charset="0"/>
                  <a:ea typeface="黑体" charset="0"/>
                  <a:cs typeface="黑体" charset="0"/>
                </a:endParaRPr>
              </a:p>
              <a:p>
                <a:endParaRPr lang="zh-CN" altLang="en-US" sz="2000" b="1">
                  <a:solidFill>
                    <a:schemeClr val="tx1"/>
                  </a:solidFill>
                  <a:latin typeface="黑体" charset="0"/>
                  <a:ea typeface="黑体" charset="0"/>
                  <a:cs typeface="黑体" charset="0"/>
                </a:endParaRPr>
              </a:p>
              <a:p>
                <a:endParaRPr lang="zh-CN" altLang="en-US" sz="2000" b="1">
                  <a:solidFill>
                    <a:schemeClr val="tx1"/>
                  </a:solidFill>
                  <a:latin typeface="黑体" charset="0"/>
                  <a:ea typeface="黑体" charset="0"/>
                  <a:cs typeface="黑体" charset="0"/>
                </a:endParaRPr>
              </a:p>
              <a:p>
                <a:endParaRPr lang="zh-CN" altLang="en-US" sz="2000" b="1">
                  <a:solidFill>
                    <a:schemeClr val="tx1"/>
                  </a:solidFill>
                  <a:latin typeface="黑体" charset="0"/>
                  <a:ea typeface="黑体" charset="0"/>
                  <a:cs typeface="黑体" charset="0"/>
                </a:endParaRPr>
              </a:p>
              <a:p>
                <a:endParaRPr lang="zh-CN" altLang="en-US" sz="2000" b="1">
                  <a:solidFill>
                    <a:schemeClr val="tx1"/>
                  </a:solidFill>
                  <a:latin typeface="黑体" charset="0"/>
                  <a:ea typeface="黑体" charset="0"/>
                  <a:cs typeface="黑体" charset="0"/>
                </a:endParaRPr>
              </a:p>
              <a:p>
                <a:endParaRPr lang="zh-CN" altLang="en-US" sz="2000" b="1">
                  <a:solidFill>
                    <a:schemeClr val="tx1"/>
                  </a:solidFill>
                  <a:latin typeface="黑体" charset="0"/>
                  <a:ea typeface="黑体" charset="0"/>
                  <a:cs typeface="黑体" charset="0"/>
                </a:endParaRPr>
              </a:p>
              <a:p>
                <a:endParaRPr lang="zh-CN" altLang="en-US" sz="2000" b="1">
                  <a:solidFill>
                    <a:schemeClr val="tx1"/>
                  </a:solidFill>
                  <a:latin typeface="黑体" charset="0"/>
                  <a:ea typeface="黑体" charset="0"/>
                  <a:cs typeface="黑体" charset="0"/>
                </a:endParaRPr>
              </a:p>
              <a:p>
                <a:r>
                  <a:rPr lang="zh-CN" altLang="en-US" sz="2000" b="1">
                    <a:solidFill>
                      <a:schemeClr val="tx1"/>
                    </a:solidFill>
                    <a:latin typeface="黑体" charset="0"/>
                    <a:ea typeface="黑体" charset="0"/>
                    <a:cs typeface="黑体" charset="0"/>
                  </a:rPr>
                  <a:t>学习</a:t>
                </a:r>
                <a14:m>
                  <m:oMath xmlns:m="http://schemas.openxmlformats.org/officeDocument/2006/math">
                    <m:r>
                      <a:rPr lang="en-US" altLang="zh-CN" sz="2000" b="1" i="1">
                        <a:solidFill>
                          <a:schemeClr val="tx1"/>
                        </a:solidFill>
                        <a:latin typeface="Cambria Math" charset="0"/>
                        <a:ea typeface="黑体" charset="0"/>
                        <a:cs typeface="Cambria Math" charset="0"/>
                      </a:rPr>
                      <m:t>_x001C_</m:t>
                    </m:r>
                    <m:sSub>
                      <m:sSubPr>
                        <m:ctrlPr>
                          <a:rPr lang="en-US" altLang="zh-CN" sz="2000" b="1" i="1">
                            <a:solidFill>
                              <a:schemeClr val="tx1"/>
                            </a:solidFill>
                            <a:latin typeface="Cambria Math" charset="0"/>
                            <a:ea typeface="黑体" charset="0"/>
                            <a:cs typeface="Cambria Math" charset="0"/>
                          </a:rPr>
                        </m:ctrlPr>
                      </m:sSubPr>
                      <m:e>
                        <m:r>
                          <a:rPr lang="en-US" altLang="zh-CN" sz="2000" b="1" i="1">
                            <a:solidFill>
                              <a:schemeClr val="tx1"/>
                            </a:solidFill>
                            <a:latin typeface="Cambria Math" charset="0"/>
                            <a:ea typeface="黑体" charset="0"/>
                            <a:cs typeface="Cambria Math" charset="0"/>
                          </a:rPr>
                          <m:t>𝒈</m:t>
                        </m:r>
                      </m:e>
                      <m:sub>
                        <m:r>
                          <a:rPr lang="en-US" altLang="zh-CN" sz="2000" b="1" i="1">
                            <a:solidFill>
                              <a:schemeClr val="tx1"/>
                            </a:solidFill>
                            <a:latin typeface="Cambria Math" charset="0"/>
                            <a:ea typeface="黑体" charset="0"/>
                            <a:cs typeface="Cambria Math" charset="0"/>
                          </a:rPr>
                          <m:t>𝑨</m:t>
                        </m:r>
                      </m:sub>
                    </m:sSub>
                  </m:oMath>
                </a14:m>
                <a:r>
                  <a:rPr lang="zh-CN" altLang="en-US" sz="2000" b="1" i="1" u="sng">
                    <a:solidFill>
                      <a:schemeClr val="tx1"/>
                    </a:solidFill>
                    <a:latin typeface="Cambria Math" charset="0"/>
                    <a:ea typeface="宋体" charset="0"/>
                    <a:cs typeface="Cambria Math" charset="0"/>
                  </a:rPr>
                  <a:t> </a:t>
                </a:r>
                <a:r>
                  <a:rPr lang="zh-CN" altLang="en-US" sz="2000" b="1">
                    <a:solidFill>
                      <a:schemeClr val="tx1"/>
                    </a:solidFill>
                    <a:latin typeface="Cambria Math" charset="0"/>
                    <a:ea typeface="宋体" charset="0"/>
                    <a:cs typeface="Cambria Math" charset="0"/>
                  </a:rPr>
                  <a:t>与学习</a:t>
                </a:r>
                <a14:m>
                  <m:oMath xmlns:m="http://schemas.openxmlformats.org/officeDocument/2006/math">
                    <m:sSub>
                      <m:sSubPr>
                        <m:ctrlPr>
                          <a:rPr lang="en-US" altLang="zh-CN" sz="2000" b="1" i="1">
                            <a:solidFill>
                              <a:schemeClr val="tx1"/>
                            </a:solidFill>
                            <a:latin typeface="Cambria Math" charset="0"/>
                            <a:ea typeface="宋体" charset="0"/>
                            <a:cs typeface="Cambria Math" charset="0"/>
                          </a:rPr>
                        </m:ctrlPr>
                      </m:sSubPr>
                      <m:e>
                        <m:r>
                          <a:rPr lang="en-US" altLang="zh-CN" sz="2000" b="1" i="1">
                            <a:solidFill>
                              <a:schemeClr val="tx1"/>
                            </a:solidFill>
                            <a:latin typeface="Cambria Math" charset="0"/>
                            <a:ea typeface="宋体" charset="0"/>
                            <a:cs typeface="Cambria Math" charset="0"/>
                          </a:rPr>
                          <m:t>𝒉</m:t>
                        </m:r>
                      </m:e>
                      <m:sub>
                        <m:r>
                          <a:rPr lang="en-US" altLang="zh-CN" sz="2000" b="1" i="1">
                            <a:solidFill>
                              <a:schemeClr val="tx1"/>
                            </a:solidFill>
                            <a:latin typeface="Cambria Math" charset="0"/>
                            <a:ea typeface="宋体" charset="0"/>
                            <a:cs typeface="Cambria Math" charset="0"/>
                          </a:rPr>
                          <m:t>𝑨</m:t>
                        </m:r>
                      </m:sub>
                    </m:sSub>
                  </m:oMath>
                </a14:m>
                <a:r>
                  <a:rPr lang="zh-CN" altLang="en-US" sz="2000" b="1" i="1">
                    <a:solidFill>
                      <a:schemeClr val="tx1"/>
                    </a:solidFill>
                    <a:latin typeface="Cambria Math" charset="0"/>
                    <a:ea typeface="宋体" charset="0"/>
                    <a:cs typeface="Cambria Math" charset="0"/>
                  </a:rPr>
                  <a:t> </a:t>
                </a:r>
                <a:r>
                  <a:rPr lang="zh-CN" altLang="en-US" sz="2000" b="1">
                    <a:solidFill>
                      <a:schemeClr val="tx1"/>
                    </a:solidFill>
                    <a:latin typeface="Cambria Math" charset="0"/>
                    <a:ea typeface="宋体" charset="0"/>
                    <a:cs typeface="Cambria Math" charset="0"/>
                  </a:rPr>
                  <a:t>类似，只是训练数据不一样。</a:t>
                </a:r>
                <a:endParaRPr lang="zh-CN" altLang="en-US" sz="2000" b="1">
                  <a:solidFill>
                    <a:schemeClr val="tx1"/>
                  </a:solidFill>
                  <a:latin typeface="Cambria Math" charset="0"/>
                  <a:ea typeface="宋体" charset="0"/>
                  <a:cs typeface="Cambria Math" charset="0"/>
                </a:endParaRPr>
              </a:p>
            </p:txBody>
          </p:sp>
        </mc:Choice>
        <mc:Fallback>
          <p:sp>
            <p:nvSpPr>
              <p:cNvPr id="3" name="文本框 2"/>
              <p:cNvSpPr txBox="1">
                <a:spLocks noRot="1" noChangeAspect="1" noMove="1" noResize="1" noEditPoints="1" noAdjustHandles="1" noChangeArrowheads="1" noChangeShapeType="1" noTextEdit="1"/>
              </p:cNvSpPr>
              <p:nvPr/>
            </p:nvSpPr>
            <p:spPr>
              <a:xfrm>
                <a:off x="178435" y="1239520"/>
                <a:ext cx="11599545" cy="4831715"/>
              </a:xfrm>
              <a:prstGeom prst="rect">
                <a:avLst/>
              </a:prstGeom>
              <a:blipFill rotWithShape="1">
                <a:blip r:embed="rId1"/>
                <a:stretch>
                  <a:fillRect/>
                </a:stretch>
              </a:blipFill>
            </p:spPr>
            <p:txBody>
              <a:bodyPr/>
              <a:lstStyle/>
              <a:p>
                <a:r>
                  <a:rPr lang="zh-CN" altLang="en-US">
                    <a:noFill/>
                  </a:rPr>
                  <a:t> </a:t>
                </a:r>
              </a:p>
            </p:txBody>
          </p:sp>
        </mc:Fallback>
      </mc:AlternateContent>
      <p:pic>
        <p:nvPicPr>
          <p:cNvPr id="17" name="图片 16"/>
          <p:cNvPicPr>
            <a:picLocks noChangeAspect="1"/>
          </p:cNvPicPr>
          <p:nvPr/>
        </p:nvPicPr>
        <p:blipFill>
          <a:blip r:embed="rId2"/>
          <a:stretch>
            <a:fillRect/>
          </a:stretch>
        </p:blipFill>
        <p:spPr>
          <a:xfrm>
            <a:off x="178435" y="3920490"/>
            <a:ext cx="9462135" cy="1524000"/>
          </a:xfrm>
          <a:prstGeom prst="rect">
            <a:avLst/>
          </a:prstGeom>
        </p:spPr>
      </p:pic>
      <p:sp>
        <p:nvSpPr>
          <p:cNvPr id="4" name="文本框 3"/>
          <p:cNvSpPr txBox="1"/>
          <p:nvPr/>
        </p:nvSpPr>
        <p:spPr>
          <a:xfrm>
            <a:off x="178435" y="6187440"/>
            <a:ext cx="4554220" cy="368300"/>
          </a:xfrm>
          <a:prstGeom prst="rect">
            <a:avLst/>
          </a:prstGeom>
          <a:noFill/>
        </p:spPr>
        <p:txBody>
          <a:bodyPr wrap="square" rtlCol="0">
            <a:spAutoFit/>
          </a:bodyPr>
          <a:p>
            <a:r>
              <a:rPr lang="zh-CN" altLang="en-US" b="1">
                <a:solidFill>
                  <a:srgbClr val="C00000"/>
                </a:solidFill>
                <a:latin typeface="黑体" charset="0"/>
                <a:ea typeface="黑体" charset="0"/>
              </a:rPr>
              <a:t>对于某类特定的算法，得到特定的代价模型</a:t>
            </a:r>
            <a:endParaRPr lang="zh-CN" altLang="en-US" b="1">
              <a:solidFill>
                <a:srgbClr val="C00000"/>
              </a:solidFill>
              <a:latin typeface="黑体" charset="0"/>
              <a:ea typeface="黑体" charset="0"/>
            </a:endParaRPr>
          </a:p>
        </p:txBody>
      </p:sp>
      <p:sp>
        <p:nvSpPr>
          <p:cNvPr id="5" name="燕尾形箭头 4"/>
          <p:cNvSpPr/>
          <p:nvPr/>
        </p:nvSpPr>
        <p:spPr>
          <a:xfrm>
            <a:off x="4830445" y="6241415"/>
            <a:ext cx="714375" cy="260985"/>
          </a:xfrm>
          <a:prstGeom prst="notchedRightArrow">
            <a:avLst/>
          </a:prstGeom>
          <a:solidFill>
            <a:srgbClr val="C00000"/>
          </a:solidFill>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6" name="文本框 5"/>
          <p:cNvSpPr txBox="1"/>
          <p:nvPr/>
        </p:nvSpPr>
        <p:spPr>
          <a:xfrm>
            <a:off x="5819140" y="6187440"/>
            <a:ext cx="4639945" cy="368300"/>
          </a:xfrm>
          <a:prstGeom prst="rect">
            <a:avLst/>
          </a:prstGeom>
          <a:noFill/>
        </p:spPr>
        <p:txBody>
          <a:bodyPr wrap="square" rtlCol="0">
            <a:spAutoFit/>
          </a:bodyPr>
          <a:p>
            <a:r>
              <a:rPr lang="zh-CN" altLang="en-US" b="1">
                <a:solidFill>
                  <a:srgbClr val="C00000"/>
                </a:solidFill>
                <a:latin typeface="黑体" charset="0"/>
                <a:ea typeface="黑体" charset="0"/>
              </a:rPr>
              <a:t>对于特定的图搜索对应算法下的最优分区</a:t>
            </a:r>
            <a:endParaRPr lang="zh-CN" altLang="en-US" b="1">
              <a:solidFill>
                <a:srgbClr val="C00000"/>
              </a:solidFill>
              <a:latin typeface="黑体" charset="0"/>
              <a:ea typeface="黑体"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混合分区搜索</a:t>
            </a:r>
            <a:endParaRPr lang="zh-CN" altLang="en-US"/>
          </a:p>
        </p:txBody>
      </p:sp>
      <p:grpSp>
        <p:nvGrpSpPr>
          <p:cNvPr id="9" name="组合 8"/>
          <p:cNvGrpSpPr/>
          <p:nvPr userDrawn="1"/>
        </p:nvGrpSpPr>
        <p:grpSpPr>
          <a:xfrm>
            <a:off x="10795" y="15875"/>
            <a:ext cx="12171045" cy="349250"/>
            <a:chOff x="17" y="17"/>
            <a:chExt cx="19167" cy="550"/>
          </a:xfrm>
          <a:solidFill>
            <a:srgbClr val="FEFFFA"/>
          </a:solidFill>
        </p:grpSpPr>
        <p:sp>
          <p:nvSpPr>
            <p:cNvPr id="12" name="矩形 11"/>
            <p:cNvSpPr/>
            <p:nvPr/>
          </p:nvSpPr>
          <p:spPr>
            <a:xfrm>
              <a:off x="12834" y="17"/>
              <a:ext cx="6350" cy="550"/>
            </a:xfrm>
            <a:prstGeom prst="rect">
              <a:avLst/>
            </a:prstGeom>
            <a:grpFill/>
            <a:ln>
              <a:solidFill>
                <a:srgbClr val="C0BBB5"/>
              </a:solid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b="1">
                  <a:solidFill>
                    <a:schemeClr val="tx1"/>
                  </a:solidFill>
                  <a:uFillTx/>
                  <a:ea typeface="Heiti SC Medium" panose="02000000000000000000" charset="-122"/>
                </a:rPr>
                <a:t>实验结果</a:t>
              </a:r>
              <a:endParaRPr lang="zh-CN" altLang="en-US" b="1">
                <a:solidFill>
                  <a:schemeClr val="tx1"/>
                </a:solidFill>
                <a:uFillTx/>
                <a:ea typeface="Heiti SC Medium" panose="02000000000000000000" charset="-122"/>
              </a:endParaRPr>
            </a:p>
          </p:txBody>
        </p:sp>
        <p:sp>
          <p:nvSpPr>
            <p:cNvPr id="10" name="矩形 9"/>
            <p:cNvSpPr/>
            <p:nvPr/>
          </p:nvSpPr>
          <p:spPr>
            <a:xfrm>
              <a:off x="17" y="17"/>
              <a:ext cx="6380" cy="550"/>
            </a:xfrm>
            <a:prstGeom prst="rect">
              <a:avLst/>
            </a:prstGeom>
            <a:ln>
              <a:solidFill>
                <a:srgbClr val="C0BBB5"/>
              </a:solidFill>
            </a:ln>
          </p:spPr>
          <p:style>
            <a:lnRef idx="2">
              <a:schemeClr val="accent2"/>
            </a:lnRef>
            <a:fillRef idx="1">
              <a:schemeClr val="lt1"/>
            </a:fillRef>
            <a:effectRef idx="0">
              <a:schemeClr val="accent2"/>
            </a:effectRef>
            <a:fontRef idx="minor">
              <a:schemeClr val="dk1"/>
            </a:fontRef>
          </p:style>
          <p:txBody>
            <a:bodyPr rtlCol="0" anchor="ctr"/>
            <a:p>
              <a:pPr algn="ctr"/>
              <a:r>
                <a:rPr lang="zh-CN" altLang="en-US" b="1">
                  <a:solidFill>
                    <a:schemeClr val="tx1"/>
                  </a:solidFill>
                  <a:uFillTx/>
                  <a:ea typeface="Heiti SC Medium" panose="02000000000000000000" charset="-122"/>
                </a:rPr>
                <a:t>工作负载均衡化失效</a:t>
              </a:r>
              <a:endParaRPr lang="zh-CN" altLang="en-US" b="1">
                <a:solidFill>
                  <a:schemeClr val="tx1"/>
                </a:solidFill>
                <a:uFillTx/>
                <a:ea typeface="Heiti SC Medium" panose="02000000000000000000" charset="-122"/>
              </a:endParaRPr>
            </a:p>
          </p:txBody>
        </p:sp>
        <p:sp>
          <p:nvSpPr>
            <p:cNvPr id="11" name="矩形 10"/>
            <p:cNvSpPr/>
            <p:nvPr/>
          </p:nvSpPr>
          <p:spPr>
            <a:xfrm>
              <a:off x="6396" y="17"/>
              <a:ext cx="6463" cy="550"/>
            </a:xfrm>
            <a:prstGeom prst="rect">
              <a:avLst/>
            </a:prstGeom>
            <a:grp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b="1">
                  <a:solidFill>
                    <a:schemeClr val="tx1"/>
                  </a:solidFill>
                  <a:uFillTx/>
                  <a:ea typeface="Heiti SC Medium" panose="02000000000000000000" charset="-122"/>
                </a:rPr>
                <a:t>应用驱动代价模型</a:t>
              </a:r>
              <a:endParaRPr lang="zh-CN" altLang="en-US" b="1">
                <a:solidFill>
                  <a:schemeClr val="tx1"/>
                </a:solidFill>
                <a:uFillTx/>
                <a:ea typeface="Heiti SC Medium" panose="02000000000000000000" charset="-122"/>
              </a:endParaRPr>
            </a:p>
          </p:txBody>
        </p:sp>
      </p:grpSp>
      <p:sp>
        <p:nvSpPr>
          <p:cNvPr id="3" name="文本框 2"/>
          <p:cNvSpPr txBox="1"/>
          <p:nvPr/>
        </p:nvSpPr>
        <p:spPr>
          <a:xfrm>
            <a:off x="178435" y="1064895"/>
            <a:ext cx="11518900" cy="5015865"/>
          </a:xfrm>
          <a:prstGeom prst="rect">
            <a:avLst/>
          </a:prstGeom>
          <a:noFill/>
        </p:spPr>
        <p:txBody>
          <a:bodyPr wrap="square" rtlCol="0">
            <a:spAutoFit/>
          </a:bodyPr>
          <a:p>
            <a:pPr marL="457200" indent="-457200">
              <a:buFont typeface="Wingdings" panose="05000000000000000000" charset="0"/>
              <a:buChar char=""/>
            </a:pPr>
            <a:r>
              <a:rPr lang="zh-CN" altLang="en-US" sz="2800" b="1">
                <a:solidFill>
                  <a:schemeClr val="tx1"/>
                </a:solidFill>
                <a:latin typeface="黑体" charset="0"/>
                <a:ea typeface="黑体" charset="0"/>
                <a:cs typeface="黑体" charset="0"/>
              </a:rPr>
              <a:t>从</a:t>
            </a:r>
            <a:r>
              <a:rPr lang="en-US" altLang="zh-CN" sz="2800" b="1">
                <a:solidFill>
                  <a:schemeClr val="tx1"/>
                </a:solidFill>
                <a:latin typeface="黑体" charset="0"/>
                <a:ea typeface="黑体" charset="0"/>
                <a:cs typeface="黑体" charset="0"/>
              </a:rPr>
              <a:t>edge-cut</a:t>
            </a:r>
            <a:r>
              <a:rPr lang="zh-CN" altLang="en-US" sz="2800" b="1">
                <a:solidFill>
                  <a:schemeClr val="tx1"/>
                </a:solidFill>
                <a:latin typeface="黑体" charset="0"/>
                <a:ea typeface="黑体" charset="0"/>
                <a:cs typeface="黑体" charset="0"/>
              </a:rPr>
              <a:t>到混合划分——</a:t>
            </a:r>
            <a:r>
              <a:rPr lang="en-US" altLang="zh-CN" sz="2800" b="1">
                <a:solidFill>
                  <a:schemeClr val="tx1"/>
                </a:solidFill>
                <a:latin typeface="黑体" charset="0"/>
                <a:ea typeface="黑体" charset="0"/>
                <a:cs typeface="黑体" charset="0"/>
              </a:rPr>
              <a:t>E2H</a:t>
            </a:r>
            <a:endParaRPr lang="en-US" altLang="zh-CN" sz="2800" b="1">
              <a:solidFill>
                <a:schemeClr val="tx1"/>
              </a:solidFill>
              <a:latin typeface="黑体" charset="0"/>
              <a:ea typeface="黑体" charset="0"/>
              <a:cs typeface="黑体" charset="0"/>
            </a:endParaRPr>
          </a:p>
          <a:p>
            <a:pPr lvl="1" indent="0">
              <a:buFont typeface="Wingdings" panose="05000000000000000000" charset="0"/>
              <a:buNone/>
            </a:pPr>
            <a:r>
              <a:rPr lang="en-US" altLang="zh-CN" sz="2400" b="1">
                <a:solidFill>
                  <a:schemeClr val="tx1"/>
                </a:solidFill>
                <a:latin typeface="黑体" charset="0"/>
                <a:ea typeface="黑体" charset="0"/>
                <a:cs typeface="黑体" charset="0"/>
              </a:rPr>
              <a:t>1. EMigrate</a:t>
            </a:r>
            <a:endParaRPr lang="en-US" altLang="zh-CN" sz="2400" b="1">
              <a:solidFill>
                <a:schemeClr val="tx1"/>
              </a:solidFill>
              <a:latin typeface="黑体" charset="0"/>
              <a:ea typeface="黑体" charset="0"/>
              <a:cs typeface="黑体" charset="0"/>
            </a:endParaRPr>
          </a:p>
          <a:p>
            <a:pPr lvl="1" indent="0">
              <a:buFont typeface="Wingdings" panose="05000000000000000000" charset="0"/>
              <a:buNone/>
            </a:pPr>
            <a:r>
              <a:rPr lang="en-US" altLang="zh-CN" sz="2400" b="1">
                <a:solidFill>
                  <a:schemeClr val="tx1"/>
                </a:solidFill>
                <a:latin typeface="黑体" charset="0"/>
                <a:ea typeface="黑体" charset="0"/>
                <a:cs typeface="黑体" charset="0"/>
              </a:rPr>
              <a:t>	</a:t>
            </a:r>
            <a:r>
              <a:rPr lang="en-US" altLang="zh-CN" sz="2400" b="1">
                <a:solidFill>
                  <a:srgbClr val="C00000"/>
                </a:solidFill>
                <a:latin typeface="黑体" charset="0"/>
                <a:ea typeface="黑体" charset="0"/>
                <a:cs typeface="黑体" charset="0"/>
              </a:rPr>
              <a:t>标记</a:t>
            </a:r>
            <a:r>
              <a:rPr lang="en-US" altLang="zh-CN" sz="2400" b="1">
                <a:solidFill>
                  <a:schemeClr val="tx1"/>
                </a:solidFill>
                <a:latin typeface="黑体" charset="0"/>
                <a:ea typeface="黑体" charset="0"/>
                <a:cs typeface="黑体" charset="0"/>
              </a:rPr>
              <a:t>overload分区和underload分区，每次迭代移动</a:t>
            </a:r>
            <a:r>
              <a:rPr lang="en-US" altLang="zh-CN" sz="2400" b="1">
                <a:solidFill>
                  <a:srgbClr val="C00000"/>
                </a:solidFill>
                <a:latin typeface="黑体" charset="0"/>
                <a:ea typeface="黑体" charset="0"/>
                <a:cs typeface="黑体" charset="0"/>
              </a:rPr>
              <a:t>overload中的候选节点</a:t>
            </a:r>
            <a:r>
              <a:rPr lang="en-US" altLang="zh-CN" sz="2400" b="1">
                <a:solidFill>
                  <a:schemeClr val="tx1"/>
                </a:solidFill>
                <a:latin typeface="黑体" charset="0"/>
                <a:ea typeface="黑体" charset="0"/>
                <a:cs typeface="黑体" charset="0"/>
              </a:rPr>
              <a:t>和边到underload，直到平衡</a:t>
            </a:r>
            <a:endParaRPr lang="en-US" altLang="zh-CN" sz="2400" b="1">
              <a:solidFill>
                <a:schemeClr val="tx1"/>
              </a:solidFill>
              <a:latin typeface="黑体" charset="0"/>
              <a:ea typeface="黑体" charset="0"/>
              <a:cs typeface="黑体" charset="0"/>
            </a:endParaRPr>
          </a:p>
          <a:p>
            <a:pPr lvl="1" indent="0">
              <a:buFont typeface="Wingdings" panose="05000000000000000000" charset="0"/>
              <a:buNone/>
            </a:pPr>
            <a:r>
              <a:rPr lang="en-US" altLang="zh-CN" sz="2400" b="1">
                <a:solidFill>
                  <a:schemeClr val="tx1"/>
                </a:solidFill>
                <a:latin typeface="黑体" charset="0"/>
                <a:ea typeface="黑体" charset="0"/>
                <a:cs typeface="黑体" charset="0"/>
              </a:rPr>
              <a:t>2. ESplit</a:t>
            </a:r>
            <a:endParaRPr lang="en-US" altLang="zh-CN" sz="2400" b="1">
              <a:solidFill>
                <a:schemeClr val="tx1"/>
              </a:solidFill>
              <a:latin typeface="黑体" charset="0"/>
              <a:ea typeface="黑体" charset="0"/>
              <a:cs typeface="黑体" charset="0"/>
            </a:endParaRPr>
          </a:p>
          <a:p>
            <a:pPr lvl="1" indent="0">
              <a:buFont typeface="Wingdings" panose="05000000000000000000" charset="0"/>
              <a:buNone/>
            </a:pPr>
            <a:r>
              <a:rPr lang="en-US" altLang="zh-CN" sz="2400" b="1">
                <a:solidFill>
                  <a:schemeClr val="tx1"/>
                </a:solidFill>
                <a:latin typeface="黑体" charset="0"/>
                <a:ea typeface="黑体" charset="0"/>
                <a:cs typeface="黑体" charset="0"/>
              </a:rPr>
              <a:t>	当某些e-cut节点的工作负载过大时，需要使用ESplit平衡。该阶段将 e-cut 节点切割为 v-cut 节点，并将它们迁移到负载不足的片段以进一步平衡工作负载。</a:t>
            </a:r>
            <a:endParaRPr lang="en-US" altLang="zh-CN" sz="2800" b="1">
              <a:solidFill>
                <a:schemeClr val="tx1"/>
              </a:solidFill>
              <a:latin typeface="黑体" charset="0"/>
              <a:ea typeface="黑体" charset="0"/>
              <a:cs typeface="黑体" charset="0"/>
            </a:endParaRPr>
          </a:p>
          <a:p>
            <a:pPr marL="457200" indent="-457200">
              <a:buFont typeface="Wingdings" panose="05000000000000000000" charset="0"/>
              <a:buChar char=""/>
            </a:pPr>
            <a:r>
              <a:rPr lang="zh-CN" altLang="en-US" sz="2800" b="1">
                <a:solidFill>
                  <a:schemeClr val="tx1"/>
                </a:solidFill>
                <a:latin typeface="黑体" charset="0"/>
                <a:ea typeface="黑体" charset="0"/>
                <a:cs typeface="黑体" charset="0"/>
              </a:rPr>
              <a:t>从</a:t>
            </a:r>
            <a:r>
              <a:rPr lang="en-US" altLang="zh-CN" sz="2800" b="1">
                <a:solidFill>
                  <a:schemeClr val="tx1"/>
                </a:solidFill>
                <a:latin typeface="黑体" charset="0"/>
                <a:ea typeface="黑体" charset="0"/>
                <a:cs typeface="黑体" charset="0"/>
              </a:rPr>
              <a:t>Vertex-cut</a:t>
            </a:r>
            <a:r>
              <a:rPr lang="zh-CN" altLang="en-US" sz="2800" b="1">
                <a:solidFill>
                  <a:schemeClr val="tx1"/>
                </a:solidFill>
                <a:latin typeface="黑体" charset="0"/>
                <a:ea typeface="黑体" charset="0"/>
                <a:cs typeface="黑体" charset="0"/>
              </a:rPr>
              <a:t>到混合划分——</a:t>
            </a:r>
            <a:r>
              <a:rPr lang="en-US" altLang="zh-CN" sz="2800" b="1">
                <a:solidFill>
                  <a:schemeClr val="tx1"/>
                </a:solidFill>
                <a:latin typeface="黑体" charset="0"/>
                <a:ea typeface="黑体" charset="0"/>
                <a:cs typeface="黑体" charset="0"/>
              </a:rPr>
              <a:t>V2H</a:t>
            </a:r>
            <a:endParaRPr lang="en-US" altLang="zh-CN" sz="2800" b="1">
              <a:solidFill>
                <a:schemeClr val="tx1"/>
              </a:solidFill>
              <a:latin typeface="黑体" charset="0"/>
              <a:ea typeface="黑体" charset="0"/>
              <a:cs typeface="黑体" charset="0"/>
            </a:endParaRPr>
          </a:p>
          <a:p>
            <a:pPr lvl="1" indent="0">
              <a:buFont typeface="Wingdings" panose="05000000000000000000" charset="0"/>
              <a:buNone/>
            </a:pPr>
            <a:r>
              <a:rPr lang="en-US" altLang="zh-CN" sz="2400" b="1">
                <a:solidFill>
                  <a:schemeClr val="tx1"/>
                </a:solidFill>
                <a:latin typeface="黑体" charset="0"/>
                <a:ea typeface="黑体" charset="0"/>
                <a:cs typeface="黑体" charset="0"/>
              </a:rPr>
              <a:t>1. VMigrate</a:t>
            </a:r>
            <a:endParaRPr lang="en-US" altLang="zh-CN" sz="2400" b="1">
              <a:solidFill>
                <a:schemeClr val="tx1"/>
              </a:solidFill>
              <a:latin typeface="黑体" charset="0"/>
              <a:ea typeface="黑体" charset="0"/>
              <a:cs typeface="黑体" charset="0"/>
            </a:endParaRPr>
          </a:p>
          <a:p>
            <a:pPr lvl="1" indent="0">
              <a:buFont typeface="Wingdings" panose="05000000000000000000" charset="0"/>
              <a:buNone/>
            </a:pPr>
            <a:r>
              <a:rPr lang="en-US" altLang="zh-CN" sz="2400" b="1">
                <a:solidFill>
                  <a:schemeClr val="tx1"/>
                </a:solidFill>
                <a:latin typeface="黑体" charset="0"/>
                <a:ea typeface="黑体" charset="0"/>
                <a:cs typeface="黑体" charset="0"/>
              </a:rPr>
              <a:t>	</a:t>
            </a:r>
            <a:r>
              <a:rPr lang="zh-CN" altLang="en-US" sz="2400" b="1">
                <a:solidFill>
                  <a:schemeClr val="tx1"/>
                </a:solidFill>
                <a:latin typeface="黑体" charset="0"/>
                <a:ea typeface="黑体" charset="0"/>
                <a:cs typeface="黑体" charset="0"/>
              </a:rPr>
              <a:t>将</a:t>
            </a:r>
            <a:r>
              <a:rPr lang="en-US" altLang="zh-CN" sz="2400" b="1">
                <a:solidFill>
                  <a:schemeClr val="tx1"/>
                </a:solidFill>
                <a:latin typeface="黑体" charset="0"/>
                <a:ea typeface="黑体" charset="0"/>
                <a:cs typeface="黑体" charset="0"/>
              </a:rPr>
              <a:t>v-cut</a:t>
            </a:r>
            <a:r>
              <a:rPr lang="zh-CN" altLang="en-US" sz="2400" b="1">
                <a:solidFill>
                  <a:schemeClr val="tx1"/>
                </a:solidFill>
                <a:latin typeface="黑体" charset="0"/>
                <a:ea typeface="黑体" charset="0"/>
                <a:cs typeface="黑体" charset="0"/>
              </a:rPr>
              <a:t>的节点及其关联边</a:t>
            </a:r>
            <a:r>
              <a:rPr lang="en-US" altLang="zh-CN" sz="2400" b="1">
                <a:solidFill>
                  <a:schemeClr val="tx1"/>
                </a:solidFill>
                <a:latin typeface="黑体" charset="0"/>
                <a:ea typeface="黑体" charset="0"/>
                <a:cs typeface="黑体" charset="0"/>
              </a:rPr>
              <a:t>E</a:t>
            </a:r>
            <a:r>
              <a:rPr lang="zh-CN" altLang="en-US" sz="2400" b="1">
                <a:solidFill>
                  <a:schemeClr val="tx1"/>
                </a:solidFill>
                <a:latin typeface="黑体" charset="0"/>
                <a:ea typeface="黑体" charset="0"/>
                <a:cs typeface="黑体" charset="0"/>
              </a:rPr>
              <a:t>从</a:t>
            </a:r>
            <a:r>
              <a:rPr lang="en-US" altLang="zh-CN" sz="2400" b="1">
                <a:solidFill>
                  <a:schemeClr val="tx1"/>
                </a:solidFill>
                <a:latin typeface="黑体" charset="0"/>
                <a:ea typeface="黑体" charset="0"/>
                <a:cs typeface="黑体" charset="0"/>
              </a:rPr>
              <a:t>overload</a:t>
            </a:r>
            <a:r>
              <a:rPr lang="zh-CN" altLang="en-US" sz="2400" b="1">
                <a:solidFill>
                  <a:schemeClr val="tx1"/>
                </a:solidFill>
                <a:latin typeface="黑体" charset="0"/>
                <a:ea typeface="黑体" charset="0"/>
                <a:cs typeface="黑体" charset="0"/>
              </a:rPr>
              <a:t>分区迁移到</a:t>
            </a:r>
            <a:r>
              <a:rPr lang="en-US" altLang="zh-CN" sz="2400" b="1">
                <a:solidFill>
                  <a:schemeClr val="tx1"/>
                </a:solidFill>
                <a:latin typeface="黑体" charset="0"/>
                <a:ea typeface="黑体" charset="0"/>
                <a:cs typeface="黑体" charset="0"/>
              </a:rPr>
              <a:t>underload</a:t>
            </a:r>
            <a:r>
              <a:rPr lang="zh-CN" altLang="en-US" sz="2400" b="1">
                <a:solidFill>
                  <a:schemeClr val="tx1"/>
                </a:solidFill>
                <a:latin typeface="黑体" charset="0"/>
                <a:ea typeface="黑体" charset="0"/>
                <a:cs typeface="黑体" charset="0"/>
              </a:rPr>
              <a:t>分区，同时保证不能</a:t>
            </a:r>
            <a:r>
              <a:rPr lang="en-US" altLang="zh-CN" sz="2400" b="1">
                <a:solidFill>
                  <a:schemeClr val="tx1"/>
                </a:solidFill>
                <a:latin typeface="黑体" charset="0"/>
                <a:ea typeface="黑体" charset="0"/>
                <a:cs typeface="黑体" charset="0"/>
              </a:rPr>
              <a:t>underload</a:t>
            </a:r>
            <a:r>
              <a:rPr lang="zh-CN" altLang="en-US" sz="2400" b="1">
                <a:solidFill>
                  <a:schemeClr val="tx1"/>
                </a:solidFill>
                <a:latin typeface="黑体" charset="0"/>
                <a:ea typeface="黑体" charset="0"/>
                <a:cs typeface="黑体" charset="0"/>
              </a:rPr>
              <a:t>分区不能过载</a:t>
            </a:r>
            <a:endParaRPr lang="zh-CN" altLang="en-US" sz="2400" b="1">
              <a:solidFill>
                <a:schemeClr val="tx1"/>
              </a:solidFill>
              <a:latin typeface="黑体" charset="0"/>
              <a:ea typeface="黑体" charset="0"/>
              <a:cs typeface="黑体" charset="0"/>
            </a:endParaRPr>
          </a:p>
          <a:p>
            <a:pPr lvl="1" indent="0">
              <a:buFont typeface="Wingdings" panose="05000000000000000000" charset="0"/>
              <a:buNone/>
            </a:pPr>
            <a:r>
              <a:rPr lang="en-US" altLang="zh-CN" sz="2400" b="1">
                <a:solidFill>
                  <a:schemeClr val="tx1"/>
                </a:solidFill>
                <a:latin typeface="黑体" charset="0"/>
                <a:ea typeface="黑体" charset="0"/>
                <a:cs typeface="黑体" charset="0"/>
              </a:rPr>
              <a:t>2. VMerge</a:t>
            </a:r>
            <a:endParaRPr lang="en-US" altLang="zh-CN" sz="2400" b="1">
              <a:solidFill>
                <a:schemeClr val="tx1"/>
              </a:solidFill>
              <a:latin typeface="黑体" charset="0"/>
              <a:ea typeface="黑体" charset="0"/>
              <a:cs typeface="黑体" charset="0"/>
            </a:endParaRPr>
          </a:p>
          <a:p>
            <a:pPr lvl="1" indent="0">
              <a:buFont typeface="Wingdings" panose="05000000000000000000" charset="0"/>
              <a:buNone/>
            </a:pPr>
            <a:r>
              <a:rPr lang="en-US" altLang="zh-CN" sz="2400" b="1">
                <a:solidFill>
                  <a:schemeClr val="tx1"/>
                </a:solidFill>
                <a:latin typeface="黑体" charset="0"/>
                <a:ea typeface="黑体" charset="0"/>
                <a:cs typeface="黑体" charset="0"/>
              </a:rPr>
              <a:t>	迭代式的将v-cut节点合并成e-cut节点中</a:t>
            </a:r>
            <a:endParaRPr lang="zh-CN" altLang="en-US" sz="2800" b="1">
              <a:solidFill>
                <a:schemeClr val="tx1"/>
              </a:solidFill>
              <a:latin typeface="黑体" charset="0"/>
              <a:ea typeface="黑体" charset="0"/>
              <a:cs typeface="黑体" charset="0"/>
            </a:endParaRPr>
          </a:p>
        </p:txBody>
      </p:sp>
      <p:sp>
        <p:nvSpPr>
          <p:cNvPr id="4" name="文本框 3"/>
          <p:cNvSpPr txBox="1"/>
          <p:nvPr/>
        </p:nvSpPr>
        <p:spPr>
          <a:xfrm>
            <a:off x="178435" y="6080760"/>
            <a:ext cx="8506460" cy="521970"/>
          </a:xfrm>
          <a:prstGeom prst="rect">
            <a:avLst/>
          </a:prstGeom>
          <a:noFill/>
        </p:spPr>
        <p:txBody>
          <a:bodyPr wrap="square" rtlCol="0">
            <a:spAutoFit/>
          </a:bodyPr>
          <a:p>
            <a:pPr marL="457200" indent="-457200">
              <a:buFont typeface="Wingdings" panose="05000000000000000000" charset="0"/>
              <a:buChar char=""/>
            </a:pPr>
            <a:r>
              <a:rPr lang="en-US" altLang="zh-CN" sz="2800" b="1">
                <a:latin typeface="黑体" charset="0"/>
                <a:ea typeface="黑体" charset="0"/>
                <a:cs typeface="黑体" charset="0"/>
                <a:sym typeface="+mn-ea"/>
              </a:rPr>
              <a:t>MAssign </a:t>
            </a:r>
            <a:r>
              <a:rPr lang="zh-CN" altLang="en-US" sz="2800" b="1">
                <a:latin typeface="黑体" charset="0"/>
                <a:ea typeface="黑体" charset="0"/>
                <a:cs typeface="黑体" charset="0"/>
                <a:sym typeface="+mn-ea"/>
              </a:rPr>
              <a:t>遍历分区，最小化通信代价</a:t>
            </a:r>
            <a:endParaRPr lang="zh-CN" altLang="en-US" sz="2800">
              <a:latin typeface="黑体" charset="0"/>
              <a:ea typeface="黑体" charset="0"/>
            </a:endParaRPr>
          </a:p>
        </p:txBody>
      </p:sp>
      <p:sp>
        <p:nvSpPr>
          <p:cNvPr id="5" name="椭圆形标注 4"/>
          <p:cNvSpPr/>
          <p:nvPr/>
        </p:nvSpPr>
        <p:spPr>
          <a:xfrm>
            <a:off x="7687945" y="1064895"/>
            <a:ext cx="2098675" cy="713105"/>
          </a:xfrm>
          <a:prstGeom prst="wedgeEllipseCallout">
            <a:avLst>
              <a:gd name="adj1" fmla="val 70692"/>
              <a:gd name="adj2" fmla="val 72456"/>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b="1">
                <a:latin typeface="黑体" charset="0"/>
                <a:ea typeface="黑体" charset="0"/>
                <a:cs typeface="黑体" charset="0"/>
              </a:rPr>
              <a:t>将</a:t>
            </a:r>
            <a:r>
              <a:rPr lang="en-US" altLang="zh-CN" b="1">
                <a:latin typeface="黑体" charset="0"/>
                <a:ea typeface="黑体" charset="0"/>
                <a:cs typeface="黑体" charset="0"/>
              </a:rPr>
              <a:t>overload</a:t>
            </a:r>
            <a:r>
              <a:rPr lang="zh-CN" altLang="en-US" b="1">
                <a:latin typeface="黑体" charset="0"/>
                <a:ea typeface="黑体" charset="0"/>
                <a:cs typeface="黑体" charset="0"/>
              </a:rPr>
              <a:t>分区再分区</a:t>
            </a:r>
            <a:endParaRPr lang="zh-CN" altLang="en-US" b="1">
              <a:latin typeface="黑体" charset="0"/>
              <a:ea typeface="黑体" charset="0"/>
              <a:cs typeface="黑体" charset="0"/>
            </a:endParaRPr>
          </a:p>
        </p:txBody>
      </p:sp>
      <p:sp>
        <p:nvSpPr>
          <p:cNvPr id="6" name="椭圆形标注 5"/>
          <p:cNvSpPr/>
          <p:nvPr/>
        </p:nvSpPr>
        <p:spPr>
          <a:xfrm>
            <a:off x="2710815" y="1417955"/>
            <a:ext cx="2456815" cy="349885"/>
          </a:xfrm>
          <a:prstGeom prst="wedgeEllipseCallout">
            <a:avLst>
              <a:gd name="adj1" fmla="val -94791"/>
              <a:gd name="adj2" fmla="val 153663"/>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b="1">
                <a:latin typeface="黑体" charset="0"/>
                <a:ea typeface="黑体" charset="0"/>
                <a:cs typeface="黑体" charset="0"/>
              </a:rPr>
              <a:t>平均计算代价</a:t>
            </a:r>
            <a:r>
              <a:rPr lang="en-US" altLang="zh-CN" b="1">
                <a:latin typeface="黑体" charset="0"/>
                <a:ea typeface="黑体" charset="0"/>
                <a:cs typeface="黑体" charset="0"/>
              </a:rPr>
              <a:t>B</a:t>
            </a:r>
            <a:endParaRPr lang="en-US" altLang="zh-CN" b="1">
              <a:latin typeface="黑体" charset="0"/>
              <a:ea typeface="黑体" charset="0"/>
              <a:cs typeface="黑体"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实验结果</a:t>
            </a:r>
            <a:endParaRPr lang="zh-CN" altLang="en-US"/>
          </a:p>
        </p:txBody>
      </p:sp>
      <p:grpSp>
        <p:nvGrpSpPr>
          <p:cNvPr id="9" name="组合 8"/>
          <p:cNvGrpSpPr/>
          <p:nvPr userDrawn="1"/>
        </p:nvGrpSpPr>
        <p:grpSpPr>
          <a:xfrm>
            <a:off x="10795" y="15875"/>
            <a:ext cx="12171045" cy="349250"/>
            <a:chOff x="17" y="17"/>
            <a:chExt cx="19167" cy="550"/>
          </a:xfrm>
          <a:solidFill>
            <a:srgbClr val="FEFFFA"/>
          </a:solidFill>
        </p:grpSpPr>
        <p:sp>
          <p:nvSpPr>
            <p:cNvPr id="10" name="矩形 9"/>
            <p:cNvSpPr/>
            <p:nvPr/>
          </p:nvSpPr>
          <p:spPr>
            <a:xfrm>
              <a:off x="17" y="17"/>
              <a:ext cx="6380" cy="550"/>
            </a:xfrm>
            <a:prstGeom prst="rect">
              <a:avLst/>
            </a:prstGeom>
            <a:ln>
              <a:solidFill>
                <a:srgbClr val="C0BBB5"/>
              </a:solidFill>
            </a:ln>
          </p:spPr>
          <p:style>
            <a:lnRef idx="2">
              <a:schemeClr val="accent2"/>
            </a:lnRef>
            <a:fillRef idx="1">
              <a:schemeClr val="lt1"/>
            </a:fillRef>
            <a:effectRef idx="0">
              <a:schemeClr val="accent2"/>
            </a:effectRef>
            <a:fontRef idx="minor">
              <a:schemeClr val="dk1"/>
            </a:fontRef>
          </p:style>
          <p:txBody>
            <a:bodyPr rtlCol="0" anchor="ctr"/>
            <a:p>
              <a:pPr algn="ctr"/>
              <a:r>
                <a:rPr lang="zh-CN" altLang="en-US" b="1">
                  <a:solidFill>
                    <a:schemeClr val="tx1"/>
                  </a:solidFill>
                  <a:uFillTx/>
                  <a:ea typeface="Heiti SC Medium" panose="02000000000000000000" charset="-122"/>
                </a:rPr>
                <a:t>工作负载均衡化失效</a:t>
              </a:r>
              <a:endParaRPr lang="zh-CN" altLang="en-US" b="1">
                <a:solidFill>
                  <a:schemeClr val="tx1"/>
                </a:solidFill>
                <a:uFillTx/>
                <a:ea typeface="Heiti SC Medium" panose="02000000000000000000" charset="-122"/>
              </a:endParaRPr>
            </a:p>
          </p:txBody>
        </p:sp>
        <p:sp>
          <p:nvSpPr>
            <p:cNvPr id="11" name="矩形 10"/>
            <p:cNvSpPr/>
            <p:nvPr/>
          </p:nvSpPr>
          <p:spPr>
            <a:xfrm>
              <a:off x="6396" y="17"/>
              <a:ext cx="6463" cy="550"/>
            </a:xfrm>
            <a:prstGeom prst="rect">
              <a:avLst/>
            </a:prstGeom>
            <a:grpFill/>
            <a:ln>
              <a:solidFill>
                <a:srgbClr val="C0BBB5"/>
              </a:solid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b="1">
                  <a:solidFill>
                    <a:schemeClr val="tx1"/>
                  </a:solidFill>
                  <a:uFillTx/>
                  <a:ea typeface="Heiti SC Medium" panose="02000000000000000000" charset="-122"/>
                </a:rPr>
                <a:t>应用驱动代价模型</a:t>
              </a:r>
              <a:endParaRPr lang="zh-CN" altLang="en-US" b="1">
                <a:solidFill>
                  <a:schemeClr val="tx1"/>
                </a:solidFill>
                <a:uFillTx/>
                <a:ea typeface="Heiti SC Medium" panose="02000000000000000000" charset="-122"/>
              </a:endParaRPr>
            </a:p>
          </p:txBody>
        </p:sp>
        <p:sp>
          <p:nvSpPr>
            <p:cNvPr id="12" name="矩形 11"/>
            <p:cNvSpPr/>
            <p:nvPr/>
          </p:nvSpPr>
          <p:spPr>
            <a:xfrm>
              <a:off x="12834" y="17"/>
              <a:ext cx="6350" cy="550"/>
            </a:xfrm>
            <a:prstGeom prst="rect">
              <a:avLst/>
            </a:prstGeom>
            <a:grp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b="1">
                  <a:solidFill>
                    <a:schemeClr val="tx1"/>
                  </a:solidFill>
                  <a:uFillTx/>
                  <a:ea typeface="Heiti SC Medium" panose="02000000000000000000" charset="-122"/>
                </a:rPr>
                <a:t>实验结果</a:t>
              </a:r>
              <a:endParaRPr lang="zh-CN" altLang="en-US" b="1">
                <a:solidFill>
                  <a:schemeClr val="tx1"/>
                </a:solidFill>
                <a:uFillTx/>
                <a:ea typeface="Heiti SC Medium" panose="02000000000000000000" charset="-122"/>
              </a:endParaRPr>
            </a:p>
          </p:txBody>
        </p:sp>
      </p:grpSp>
      <p:graphicFrame>
        <p:nvGraphicFramePr>
          <p:cNvPr id="6" name="表格 5"/>
          <p:cNvGraphicFramePr/>
          <p:nvPr>
            <p:custDataLst>
              <p:tags r:id="rId1"/>
            </p:custDataLst>
          </p:nvPr>
        </p:nvGraphicFramePr>
        <p:xfrm>
          <a:off x="7424420" y="5300980"/>
          <a:ext cx="4741545" cy="1541145"/>
        </p:xfrm>
        <a:graphic>
          <a:graphicData uri="http://schemas.openxmlformats.org/drawingml/2006/table">
            <a:tbl>
              <a:tblPr firstRow="1" bandRow="1">
                <a:tableStyleId>{5C22544A-7EE6-4342-B048-85BDC9FD1C3A}</a:tableStyleId>
              </a:tblPr>
              <a:tblGrid>
                <a:gridCol w="1580515"/>
                <a:gridCol w="1580515"/>
                <a:gridCol w="1580515"/>
              </a:tblGrid>
              <a:tr h="389255">
                <a:tc>
                  <a:txBody>
                    <a:bodyPr/>
                    <a:p>
                      <a:pPr algn="ctr">
                        <a:buNone/>
                      </a:pPr>
                      <a:r>
                        <a:rPr lang="zh-CN" altLang="en-US"/>
                        <a:t>数据集</a:t>
                      </a:r>
                      <a:endParaRPr lang="zh-CN" altLang="en-US"/>
                    </a:p>
                  </a:txBody>
                  <a:tcPr/>
                </a:tc>
                <a:tc>
                  <a:txBody>
                    <a:bodyPr/>
                    <a:p>
                      <a:pPr algn="ctr">
                        <a:buNone/>
                      </a:pPr>
                      <a:r>
                        <a:rPr lang="zh-CN" altLang="en-US"/>
                        <a:t>节点数</a:t>
                      </a:r>
                      <a:endParaRPr lang="zh-CN" altLang="en-US"/>
                    </a:p>
                  </a:txBody>
                  <a:tcPr/>
                </a:tc>
                <a:tc>
                  <a:txBody>
                    <a:bodyPr/>
                    <a:p>
                      <a:pPr algn="ctr">
                        <a:buNone/>
                      </a:pPr>
                      <a:r>
                        <a:rPr lang="zh-CN" altLang="en-US"/>
                        <a:t>边数</a:t>
                      </a:r>
                      <a:endParaRPr lang="zh-CN" altLang="en-US"/>
                    </a:p>
                  </a:txBody>
                  <a:tcPr/>
                </a:tc>
              </a:tr>
              <a:tr h="389255">
                <a:tc>
                  <a:txBody>
                    <a:bodyPr/>
                    <a:p>
                      <a:pPr algn="ctr">
                        <a:buNone/>
                      </a:pPr>
                      <a:r>
                        <a:rPr lang="en-US" altLang="zh-CN"/>
                        <a:t>liveJournal</a:t>
                      </a:r>
                      <a:endParaRPr lang="en-US" altLang="zh-CN"/>
                    </a:p>
                  </a:txBody>
                  <a:tcPr/>
                </a:tc>
                <a:tc>
                  <a:txBody>
                    <a:bodyPr/>
                    <a:p>
                      <a:pPr algn="ctr">
                        <a:buNone/>
                      </a:pPr>
                      <a:r>
                        <a:rPr lang="en-US" altLang="zh-CN"/>
                        <a:t>4.8million</a:t>
                      </a:r>
                      <a:endParaRPr lang="en-US" altLang="zh-CN"/>
                    </a:p>
                  </a:txBody>
                  <a:tcPr/>
                </a:tc>
                <a:tc>
                  <a:txBody>
                    <a:bodyPr/>
                    <a:p>
                      <a:pPr algn="ctr">
                        <a:buNone/>
                      </a:pPr>
                      <a:r>
                        <a:rPr lang="en-US" altLang="zh-CN"/>
                        <a:t>68million</a:t>
                      </a:r>
                      <a:endParaRPr lang="en-US" altLang="zh-CN"/>
                    </a:p>
                  </a:txBody>
                  <a:tcPr/>
                </a:tc>
              </a:tr>
              <a:tr h="389255">
                <a:tc>
                  <a:txBody>
                    <a:bodyPr/>
                    <a:p>
                      <a:pPr algn="ctr">
                        <a:buNone/>
                      </a:pPr>
                      <a:r>
                        <a:rPr lang="en-US" altLang="zh-CN"/>
                        <a:t>Twitter</a:t>
                      </a:r>
                      <a:endParaRPr lang="en-US" altLang="zh-CN"/>
                    </a:p>
                  </a:txBody>
                  <a:tcPr/>
                </a:tc>
                <a:tc>
                  <a:txBody>
                    <a:bodyPr/>
                    <a:p>
                      <a:pPr algn="ctr">
                        <a:buNone/>
                      </a:pPr>
                      <a:r>
                        <a:rPr lang="en-US" altLang="zh-CN"/>
                        <a:t>42million</a:t>
                      </a:r>
                      <a:endParaRPr lang="en-US" altLang="zh-CN"/>
                    </a:p>
                  </a:txBody>
                  <a:tcPr/>
                </a:tc>
                <a:tc>
                  <a:txBody>
                    <a:bodyPr/>
                    <a:p>
                      <a:pPr algn="ctr">
                        <a:buNone/>
                      </a:pPr>
                      <a:r>
                        <a:rPr lang="en-US" altLang="zh-CN"/>
                        <a:t>1.5billion</a:t>
                      </a:r>
                      <a:endParaRPr lang="en-US" altLang="zh-CN"/>
                    </a:p>
                  </a:txBody>
                  <a:tcPr/>
                </a:tc>
              </a:tr>
              <a:tr h="373380">
                <a:tc>
                  <a:txBody>
                    <a:bodyPr/>
                    <a:p>
                      <a:pPr algn="ctr">
                        <a:buNone/>
                      </a:pPr>
                      <a:r>
                        <a:rPr lang="en-US" altLang="zh-CN"/>
                        <a:t>UKWeb</a:t>
                      </a:r>
                      <a:endParaRPr lang="en-US" altLang="zh-CN"/>
                    </a:p>
                  </a:txBody>
                  <a:tcPr/>
                </a:tc>
                <a:tc>
                  <a:txBody>
                    <a:bodyPr/>
                    <a:p>
                      <a:pPr algn="ctr">
                        <a:buNone/>
                      </a:pPr>
                      <a:r>
                        <a:rPr lang="en-US" altLang="zh-CN"/>
                        <a:t>106million</a:t>
                      </a:r>
                      <a:endParaRPr lang="en-US" altLang="zh-CN"/>
                    </a:p>
                  </a:txBody>
                  <a:tcPr/>
                </a:tc>
                <a:tc>
                  <a:txBody>
                    <a:bodyPr/>
                    <a:p>
                      <a:pPr algn="ctr">
                        <a:buNone/>
                      </a:pPr>
                      <a:r>
                        <a:rPr lang="en-US" altLang="zh-CN"/>
                        <a:t>3.7billion</a:t>
                      </a:r>
                      <a:endParaRPr lang="en-US" altLang="zh-CN"/>
                    </a:p>
                  </a:txBody>
                  <a:tcPr/>
                </a:tc>
              </a:tr>
            </a:tbl>
          </a:graphicData>
        </a:graphic>
      </p:graphicFrame>
      <p:pic>
        <p:nvPicPr>
          <p:cNvPr id="7" name="图片 6"/>
          <p:cNvPicPr>
            <a:picLocks noChangeAspect="1"/>
          </p:cNvPicPr>
          <p:nvPr/>
        </p:nvPicPr>
        <p:blipFill>
          <a:blip r:embed="rId2"/>
          <a:stretch>
            <a:fillRect/>
          </a:stretch>
        </p:blipFill>
        <p:spPr>
          <a:xfrm>
            <a:off x="163195" y="1153795"/>
            <a:ext cx="9544685" cy="4146550"/>
          </a:xfrm>
          <a:prstGeom prst="rect">
            <a:avLst/>
          </a:prstGeom>
        </p:spPr>
      </p:pic>
      <p:sp>
        <p:nvSpPr>
          <p:cNvPr id="13" name="文本框 12"/>
          <p:cNvSpPr txBox="1"/>
          <p:nvPr/>
        </p:nvSpPr>
        <p:spPr>
          <a:xfrm>
            <a:off x="163195" y="5514975"/>
            <a:ext cx="7074535" cy="1014730"/>
          </a:xfrm>
          <a:prstGeom prst="rect">
            <a:avLst/>
          </a:prstGeom>
          <a:noFill/>
        </p:spPr>
        <p:txBody>
          <a:bodyPr wrap="square" rtlCol="0">
            <a:spAutoFit/>
          </a:bodyPr>
          <a:p>
            <a:r>
              <a:rPr lang="en-US" altLang="zh-CN" sz="2000">
                <a:latin typeface="黑体" charset="0"/>
                <a:ea typeface="黑体" charset="0"/>
                <a:cs typeface="黑体" charset="0"/>
              </a:rPr>
              <a:t>H-</a:t>
            </a:r>
            <a:r>
              <a:rPr lang="zh-CN" altLang="en-US" sz="2000">
                <a:latin typeface="黑体" charset="0"/>
                <a:ea typeface="黑体" charset="0"/>
                <a:cs typeface="黑体" charset="0"/>
              </a:rPr>
              <a:t>开头即是对应</a:t>
            </a:r>
            <a:r>
              <a:rPr lang="en-US" altLang="zh-CN" sz="2000">
                <a:latin typeface="黑体" charset="0"/>
                <a:ea typeface="黑体" charset="0"/>
                <a:cs typeface="黑体" charset="0"/>
              </a:rPr>
              <a:t>state-of-the-art</a:t>
            </a:r>
            <a:r>
              <a:rPr lang="zh-CN" altLang="en-US" sz="2000">
                <a:latin typeface="黑体" charset="0"/>
                <a:ea typeface="黑体" charset="0"/>
                <a:cs typeface="黑体" charset="0"/>
              </a:rPr>
              <a:t>算法搜索到的混合分区算法</a:t>
            </a:r>
            <a:endParaRPr lang="zh-CN" altLang="en-US" sz="2000">
              <a:latin typeface="黑体" charset="0"/>
              <a:ea typeface="黑体" charset="0"/>
              <a:cs typeface="黑体" charset="0"/>
            </a:endParaRPr>
          </a:p>
          <a:p>
            <a:r>
              <a:rPr lang="zh-CN" altLang="en-US" sz="2000">
                <a:latin typeface="黑体" charset="0"/>
                <a:ea typeface="黑体" charset="0"/>
                <a:cs typeface="黑体" charset="0"/>
              </a:rPr>
              <a:t>相比较而言，不管数据集的大小和稀疏程度，算法普遍提高之前算法的</a:t>
            </a:r>
            <a:r>
              <a:rPr lang="en-US" altLang="zh-CN" sz="2000">
                <a:latin typeface="黑体" charset="0"/>
                <a:ea typeface="黑体" charset="0"/>
                <a:cs typeface="黑体" charset="0"/>
              </a:rPr>
              <a:t>2.7</a:t>
            </a:r>
            <a:r>
              <a:rPr lang="zh-CN" altLang="en-US" sz="2000">
                <a:latin typeface="黑体" charset="0"/>
                <a:ea typeface="黑体" charset="0"/>
                <a:cs typeface="黑体" charset="0"/>
              </a:rPr>
              <a:t>～</a:t>
            </a:r>
            <a:r>
              <a:rPr lang="en-US" altLang="zh-CN" sz="2000">
                <a:latin typeface="黑体" charset="0"/>
                <a:ea typeface="黑体" charset="0"/>
                <a:cs typeface="黑体" charset="0"/>
              </a:rPr>
              <a:t>3.7</a:t>
            </a:r>
            <a:r>
              <a:rPr lang="zh-CN" altLang="en-US" sz="2000">
                <a:latin typeface="黑体" charset="0"/>
                <a:ea typeface="黑体" charset="0"/>
                <a:cs typeface="黑体" charset="0"/>
              </a:rPr>
              <a:t>倍</a:t>
            </a:r>
            <a:endParaRPr lang="zh-CN" altLang="en-US" sz="2000">
              <a:latin typeface="黑体" charset="0"/>
              <a:ea typeface="黑体" charset="0"/>
              <a:cs typeface="黑体" charset="0"/>
            </a:endParaRPr>
          </a:p>
        </p:txBody>
      </p:sp>
    </p:spTree>
  </p:cSld>
  <p:clrMapOvr>
    <a:masterClrMapping/>
  </p:clrMapOvr>
</p:sld>
</file>

<file path=ppt/tags/tag1.xml><?xml version="1.0" encoding="utf-8"?>
<p:tagLst xmlns:p="http://schemas.openxmlformats.org/presentationml/2006/main">
  <p:tag name="KSO_WM_UNIT_TABLE_BEAUTIFY" val="smartTable{bcf826a3-2c25-419c-8e98-75a51080ebae}"/>
  <p:tag name="TABLE_ENDDRAG_ORIGIN_RECT" val="399*121"/>
  <p:tag name="TABLE_ENDDRAG_RECT" val="14*89*373*121"/>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334E55B0-647D-440b-865C-3EC943EB4CBC-1">
      <extobjdata type="334E55B0-647D-440b-865C-3EC943EB4CBC" data="ewogICAiSW1nU2V0dGluZ0pzb24iIDogIntcImRwaVwiOjEyMDAsXCJmb3JtYXRcIjpcIlBOR1wiLFwidHJhbnNwYXJlbnRcIjpmYWxzZSxcImF1dG9cIjp0cnVlfSIsCiAgICJMYXRleCIgOiAiWEZzZ1hITjFiVjk3ZFZ4cGJpQkdYMmw5WEdaeVlXTjdNWDE3TW4wZ1pGNHJLSFVwS0dSZUt5aDFLU0F0SURFcElGeGQiLAogICAiTGF0ZXhJbWdCYXNlNjQiIDogImlWQk9SdzBLR2dvQUFBQU5TVWhFVWdBQUJwb0FBQUcyQkFNQUFBQ2RmVWllQUFBQU1GQk1WRVgvLy84QUFBRGMzTnhFUkVRaUlpSVFFQkRNek14MmRuWlVWRlJtWm1idTd1NlltSmd5TWpLcXFxcTZ1cnFJaUloOC9sQXdBQUFBQ1hCSVdYTUFBQTdFQUFBT3hBR1ZLdzRiQUFBZ0FFbEVRVlI0QWUxOWZZeHN5VlZmeit6dXd6dHY5KzI3M2pkZWJCN1E4N0FYa0hFMGJSdUpXSmFZeHF6aU9JYTh0bzJqR012MFJERWhDaml2UVFRNzVHTW02MGdtQVhrNmhNaXJPRW1QNDZmZ0Q0bHBKU2hBUGp3RGF6NE5lWjBvSk1ZRWV1UWxJZG80bVFrNGxsRWdPZWZVdmJkdjFhMnFXMVczdW05M3YzUC9tTGwxcXVyVTcveHVuZnErdDF1dDFiOGUzbjdsNmh2QkZqQURTOEZBSjNsaUtYQXdDR1pnNVJuNGVKSTh2dkpHc0FITXdESXdzTmxsYjFxRzU4QVkxb0dCUVpJa045ZkJFTGFCR1dpYWdlZkFtZGlibW40S1hQNWFNUEJkNkV6c1RXdnhMTm1JaGhuNFRYSW05cWFHSHdNWHZ3WU1YUHQrNFV6c1RXdndNTm1FUmhtNDhsTzkxSm5ZbXhwOUVGejRhalB3NUxzKzk0WDNacTRFLzNsTmI3V2ZKNk52a0lFck0wZmFwbHYycGdhZkJoZTkyZ3pNdk9tSnIyWnZXdTFueWVpYlppRDNwaDlwZlFsN1U5TlBnOHRmYlFhRU4yMi9mOXBpYjFydEo4bm9tMmZnU3JMOXVoLzZveEVDNGI2cCtjZkJDTmFGQWZhbWRYbVNiRWZ6RExBM05mOE1HTUc2TU1EZXRDNVBrdTFvbmdIMnB1YWZBU05ZRndiWW05YmxTYklkelRQQTN0VDhNMkFFNjhJQWU5TzZQRW0ybzNrRzJKdWFmd2FNWUYwWVlHOWFseWZKZGpUUEFIdFQ4OCtBRWF3TEEreE42L0lrMlk3bUdXQnZhdjRaTUlKMVlZQzlhVjJlSk52UlBBUHNUYzAvQTBhd0xneXdONjNMazJRN21tZUF2YW41WjhBSTFvVUI5cVoxZVpKc1IvTU1zRGMxL3d3WXdib3d3TjYwTGsrUzdXaWVBZmFtNXA4QkkxZ1hCdGliMXVWSnNoM05NOERlMVB3ellBVHJ3Z0I3MDdvOFNiYWplUWJZbTVwL0JveGdYUmhnYjFxWEo4bDJOTThBZTFQeno0QVJyQXNEN0UzcjhpVFpqdVlaWUc5cS9oa3dnblZoZ0wxcFhaNGsyOUU4QSt4TnpUOERSckF1RExBM3JjdVRaRHVhWjRDOXFmbG53QWpXaFFIMnBuVjVrbXhIOHd5d056WC9EQmpCdWpEQTNyUXVUNUx0YUo0QjlxYm1ud0VqV0JjRzJKdlc1VW15SGMwendON1UvRE5nQk92Q0FIdlR1anhKdHFONUJ0aWJtbjhHakdCZEdHQnZXcGNueVhZMHp3QjdVL1BQZ0JHc0N3UHNUZXZ5Sk5tTzVobGdiMnIrR1RDQ2RXR0F2V2xkbmlUYjBUd0Q3RTNOUHdOR3NDNE1zRGV0eTVOa081cG5nTDJwK1dmQUNOYUZBZmFtZFhtU2EyckhWejJWelAxNlVTenUySnRpTWNsNjVzTEFZTzYrbENSZkdnczVlMU1zSmxuUFhCZ1lMc0Nia2xFazZPeE5rWWhrTmZOaFlDSGVkQ2NTZHZhbVNFU3ltdmt3Y0xpSXZ1bDJKT3pzVFpHSVpEWHpZV0FoM3ZSbGtiQ3pOMFVpa3RYTWg0R0ZlTlBOU05qWm15SVJ5V3JtdzhET0lrWjZTVDhPZVBhbU9EeXlsamt4OEtqa1Rkc2p2MkkrK3FGYjMvay9QL2VKOXp6OVNVbE5LWERncDlhVW1yM0p4QXpMbDRNQmVhaTNHd3pxUTg5LzhkVzlraHVsZ3BjRXE1VXlzamRKZEhCZzZSaDRVUEtBcjZ5SDczdmUzWlhVWllFbjZxbk5jck0zWlV6dy8rVms0RXBXNDhYL2ZsMlUzL045UFZramhyYnJhaFg1Mlp2aThNaGE1c2JBcFZUNTMxYS9uSzFQbHp1b2svcHFRUU43VXhRYVdjbjhHSGhBOHFZb1orcksvclFYQlQ5N1V4UWFXY244R05qcVNlNFVweGZaK3VlUzB1UXJvdUJuYjRwQ0l5dVpJd1BuVXNWL1lhU1NQdFlwcW8zUzVmRklMOUt6WVRYelkwQzArRm5kdnhHcm9LM2Z6MVRpLzNZTXRkdzN4V0NSZGN5VmdiTml0VStPb3BYMXV3VzlkMkpvWFlnM1BieDlFUVByU3VrWWZzZEt3VjFxc0R1RldwOGtYeDRQNjlmT0ZOK09vWFVoM25RWmFaSVh3K0FGNlhnc1NhWUxLbXI5aTVGUEZ5WHRlQmIvczl5ZG9od2pYNGczblNVdmprZkFhbWg2SklrNElsa05rK2VJY3BoWGVydzVqVmpTUnpMTlVhWmpDL0dtWHZKNFJBSldRdFZEU2JLN0VrQlhBcVI4dWlqU01TQmgrVmRsN2pTTndNU0N2Q25XQ3lRUkxGNk1DdkNtMDhXVWREK1VzcGxWZWZGL0d0UG01MUxkTVJvLzlxYVlUMmFtaTcxcHhrV0V1N0hrVGhGT0Z4VXdEWVR1R1B0WTdFMEZYaVBlc2pkRkpMUFZlb0hrVFhIbkRWZkVxYjBZNDBmMnBxaFBQVmZHM3BSVEVlTkdPVjEwRVVObnJ1Tmg0YXA1T1B5R3ZTbWNPMXRPOWlZYk8vNXgrMUxuRk8zanJBTEloSlNmK0tOU2M3QTNxWXpFQ2JNM3hlRXgwd0w3ZDRVcnluSjJwcnJWMnFTeDN0NU1FSHJIM2hUS25EMGZlNU9kSCsvWXM0SXpKY21CZDM1ckJucnBJOEl4Y3ZZbUs4M0JrZXhOd2RUcE05NlZ2Q25LeVlWQ1FZZWdQY0xhQm50VGdkT0l0K3hORWNsRVZkY2tiMHJhY2RXVEc5VFh5ZDRVOTdGazJ0aWJNaVppL1I5SzduUWFTMjJxWndEYWoycnJaRytxVGFGV0FYdVRscFlhUWpqNVdMaGlIL3hFUDdoZUE1M0l1dVRlMUE4MmNMTWRrdlZLU0NaZG5tQnZxb0hnbGc3SThzbzg0Yzd6ZEJHUU5FeVMrcE94NWZhbW53eC93WGovUzBmK0ZlbHE3OEEva3paSHFEZlZRSEFsK1R0YUtFc3E5SVk3TG5STlNSTDNkRkdyQmN0NjlkZmR4WkdOU0o4VE16MjNYaEoyNnZXZjFqRHdNbm1IQ1k1UnZ0Vko5b3lSZmhHQjNsUUh3V1BKOXRRUFpLT3B2ZUhLcDR2Q2FwVEZZdGh6cWsxZk9ocTFsQkloS3RDYk5uczEzclA4Y0pKNGIyNi9MRW51UlRBWFZRUjZVeDBFVzkwSVk1Vkk1anVvOFlkTGU2eDVCM1hoVUlaUGtwMEk3OURzQzNUZUZjOEhaeXZRbTg0REhDTEhCYTdvTzFPRlJkajZRK2NVUUpnMzFVTUFybmlVMjcvOE45NXcwN3FhK2xQazAwVXRlTUczN2pGeWFDRG9ldXRjeVEvenBxdEpVdWVyMC9Dd2R2MnNHaWRKdEFZdnpKdnFJWUFHSk1JT3BCOW5OVko3dzVWUEYyMlBhcFN0eTNybzNmd3FXclkrTDV3cFNiNVhpWWthRFBNbXFGcDNhc0R3ZmxqZ3ZURk81UXZJUWQ1VUY0Ri9BMUtEMy9wWnZlRjJzdHBLL3cvcUk1QTAzRTBTS2V3YzJMeDE2OWFUNy9wTThRY0QzdnlEdi9XZElMMDFjbGJpbmpESW02QnErUTdWWkVRd01QRHFuTUI3ajJRTk5VSkIzbFFYQVh3QWY1VTZKMis0VU44TFY3UlJlZnFZWWFoM0VmVEU1UkZvQVdHb1FqdUtJRzhhMXozYkNKTVFuNFVmOE43dzlmaVMvU0hlVkIvQitXcTlQKzhMZDc2bmkxcUhnU3U2SytCTlVMVjhmS0ZVblVFdzhlcWN3SHRQZFZyQ1pDSGVWQjhCTksrcjFEbDV3eDBreFdzdjdORVljKzBFZnFndXRqYzkrWmt2L09penZkZVljSWIwVGRCdTFkMmdnNTFwOTdFaXRIdmJJNU1CR3ZubTkzemlQYTk5Nm5GVGxnQnY4a1dnQWRXQzZoWnZ0S29ySUs3TUYrNThUeGU5SUxBcGl1aE5mK3dUSDNnMmJUQ01LM0FCM29UblNQcDFIOTJoeDhCMUowbGMxMXczbi8vaUQzZFRtMDBqN1FCdjhrQmdKQVoyT0kxUHdaaXB1UWhmdU1ycG9udHhrWVAyZG9qRy9lMjN2UEhuM3ZmTU04LzhRSDQ5ODh3SG5uN3RzMC8xVE5YRFVNeEwwMXFGLzR6VHdnQnZ1bXRSWjRCU0ZqL28vcG5kclo3ejVwWjRVek8xKzZSY0trbjh2Y2tEZ2FGTUZJT1hSNjVqbHNMcVIvbkNuYVMwaTM5MTk0ZFUvSWROZCt5ZGdubEc0d0s4Q1dnK1VvMzFEbnQwY09CNHJxTkNlbEV6TTd0dEFPWHZUUjRJREdXaU9FWUhaMUVmTzhvWGJ2cEJsSlQ5dWhOcjFacXZlVi85T3FmcTlBcjNzbW9GLzIrYmN2cDdFd3dCNnA5QmJMWEd6cE92dzhSNVFRY2NKYitNQnh6OXZja0RnWWxua01QaXpmYklFcjlrVWQ1d3V6bjFlSE5ueWN5cEM2ZG8zWUZKbWI4M2pkMW5NYVpDVVE1TzZiYkdCVS9WZVpvR25VaCtHZGZVdmIzSkI0SE5aSERLWFZ2OHd1TWUzbjZscFV4ZnVQczU5WGdUNFZNT0ZteUxqL29mdlpsNUo2Yml2YjBKZjRmN3dxVE5RNDV6RWFmMkN4NlM4K3o5MmlkbkpodW5pdDdlNUlQQXhzRGRtQ2M2YkFXNXhuV3NKMHg4NFdLak03dTJSNjRvVmliZGgxN3hZOEsrdGdteXR6ZEI4eDluVER4eGJMKzZmcHROVzdjKzNTT2JqVk5GYjIveVJHQ2lHZzl2SmxOajdPSWpQbTRmSG5qRDdSRHYyWi9keFJzMDl4S3hDNER4dXJFY2IyODZySCtlVjRDQm9aNUwrd1hKa3JZUnZqWUNHbFc0Ym12alFPanJUUUVJREVVRGQzVTM2Z3lhUThTNEFHb2RiUHZDRmJ3VCtmREhlVUFSZ3IycFBCMjB6amlIYVBsNkUzYm5kNkxZc2dXYWRxczFqZjJIUjJKbDc4Q2syOWViQWhBWWlqNnVxTDZHYkhNU0QrQUJXSWNadm5DVjAwWDlPZUZ1VXUwWmNHYmVidkwySm1oL3pCMmRuNTFqbHkwbjdGdU52WXloUExFdGYyS0k5ZTJiUWhBWWlzYW02SjRoYnVIaTV3Q00zWnU4NFE1UVpYN3RMZHlrK1JmWVErdU1jd2h2YjRMZVA5YVBtOElNYkh0VVJRQU9zM3dySUhRK2NMVk5xajM3cGhBRXBxSzd5elBVK3k0aXlkbzM0WDZ6MThoVVBsMWtIaENaNkZsNk9ZNm5iSzI3NTBnUE8vUFRTRWFqcm9NcVhlY1Y3YWN1L3pHYWJPNUJQYjBwQklFT0ZjcEExNUxVc2Q5RWpxcTQ5WVdMM1hqaE9qSFJzTEp5TVpZOU1PTDM5Q1pzOXZ0R1paNFJadzc5WEM5Z2R3c3FnYTNXZW5wVENBSVRFZGg0Ky9hMEpsMTE1TmUrSHltQ3k5NDNlY09ka05Mc2ozbEVWQWQ3azNuRlo4VE1yWVNuTncxanpxUDNiVDJJSUEyUHErejY4amZBeDJuY2J2S2NOd1VoTUNIR3picmJwc2lGeWEvOFZBOFp3c3Z1VGQ1dzVkTkZNWTdNTEl3VXA0TEVVTFpOYVIvckNnb3IvOTZjR25RanZmRmFIRng3dTJNb0tSV0R3eVZ0ZTVKeTdCa2FtTUw4ZmJ4M3VYNnRySWNrUVFnTXVscXRqdjhLcFZGWFNNU1Q3L3JjRjk1Ym9NUHVUZjV3dXdYZE1ZNXpodGc0eHp3YmFGNDZoeGhJcHRvQ3BtTWhXUDhQb3FGRjMzeUpYVnZITm1RelpTWExSQmNndW1ZU1ZQMlo2dFVGSWRDckF1aytvQmdaWStjZWdZeW4xemI5ci9BbWI3ZzdtWHI2YjZwR2M3ZHpYZ1djbzFucEhsMVhNdFVXTUgzU0JMVzE0MEh0VkowT3gxbWZkMThvcG9xN0JCUFdEVjJ2TzFxN2doQm9OWkVRbTZNamMvUzhZMmJlOU1SWEV5OFYzdVFOZDgxUEZ3MlF0SFJiK293SWRQbGo4aWJRWU4wOTk2d04rNENsYmN1RDQxVGhGclpVU3B6b2p5NUlLZ2E2TGlZYnhweEJDQlJBaFdEY29YSkJzZHR0N2swLzBoSXNWWGlUUDl4RGlldFROMWdyazRvOEtIMXpkU0paYWd1OFNXOGZOdFN1YjhIcU5jaFM3RG1zem5JT0NmcHludXFROENDUkRjK2F1VjNiYmEzbUlBUmFUVUxZamRzZVdVclNSUWx2Mm43L3RPWG1UYmpqNU5kODNwWFlYcmZUUldUY2JjSHNsWGUvcW5UQnBLb2tlOVg3UjdwSDBXcGg3VC9WUndWSmNWeGc5VTU0bUJXdHA2YmNEYlE1MjI3NkMwK1h6T3NreVp0THdtLzRBNDBtRUFVaDBLc2k2Uml3OVMzeDg0MjZrbXkvN29mK2FJU0ZPUFZOTFcrNGVlOEhkc0xWeDZMVzVpck9JYlJHZWEyUVQ0Q2ZlMW8xWVVMY1dyWjVDL1lzL2ljdnppR1hyVVgxMlc4S1EyQmg0eGl3blZyaUZ4Ymw1azMrY0MrUi9menlPa3F4TU50REN5ck9JYlE2dkx3Skd1cXN6ZGNxOHhZZUF1MVRjeTdzQzlOKzFaeW9GRFBBWjJrWlkvaDRVeGlDRXFTWkFNOHBMY1ZTbDVzMytjUEZoWXZaNVRkTW5ORzBuSGZGT1lRV29ZODNZVU50V3AvUUtxOFU3b05HeThScEF0RjNLcFdvQ2M0Z2wyMEE2ZU5OWVFoVVJJVXdqb1NXb29xNWVaTS8zSFUrWGJTQk5jdjJEV2NmYjBMWGZHR2hadFMveGFiZm9oSDlvdTFkQ21TeS9yU2pqemVGSWJCQjdnYlpaTk1ZRnVmbVRUaHY5SHdFNTBoL2ZsbWViaGp1Sm5PUmFiYTIwTWViOW9FalMwOFNZQ2YrdElMNWUwVCtEU05DcUp3cWVuaFRHQUlyRVpkZzhwRTF4V0lpSGIzSkg2NVFERmJTdFZhbml3Wm9rbVVPNGZWR3hoQjAzWXY2ck9tRXUxRWpudnJ5WDRRUVQvUENxTlhubkY0WUFuUFJFSE1NUmwyM3BsaE1wS00zQmNBOUF3dG4xekswSExFWUpjdHNpOUFlZlpPOTZvY2hQZ1RhalJVLzRFa0Npc3Fwb2tmZkZJYkFTZ1hPNjIzTm16Vnp4RWhIYndxQXV6TnpKYmp6Ync0akdobFpGUmxtYXdvOXZBbUhaYkhmenBtQXpqMlR6WmNRZVdDS05NbzNJSmQxcXVqaFRaZWd5UitCRVJwRzRGTE9NZ3gvSEwwcEFDNW1LVnh0S3gyckZGazVoL0FaNmVHU1FleVdCcXUrY2NHNEM1SDN2T2sreHlkcG15cDZlRk1ZQWp0a2hEZTFKMWxFcktNM3RRTGdIbUtlL0RwZGhEVUxLVU5RWmh4S0FRYVB2bWtmQ0xKMWN5RVc0ZTZFYVJrQ2x3QnN5NUdHOGdhWXpUYVdjdmVtUUFRR1lLbTRBL0NPN0VrV0VldnFUUUZ3c2RtZFhYSDNWQlpCamFtTXlqbUVqemNOZ2FGZFUwbUJjaHc5bWphRWNRbkExc2NZaWp5RGJMYnRKbzlWaUVBRUJtQ3ArQkxnM2JZbldVU3NxemNGd0tWR0NLeE1yK2tpekZsRUdjZGtrSzBrajc2cEI4cE9iTG9DNGpZUjRGU2ZFZm9ReXh1MCtqeXRsdmdReG5WVE5NamQrNll3QkphaU1Xb0h6RElPYml2eVJveDI5YVlRdUpkZzR1eGFtOU5GNTJpVHRYMTM5eWFhZzdValBrOVMxUU9BQjNxbENONS84Njk2cXVqdVRXRUk5TmJrVW5UUjJJczV1WEwzRzFkdkNvRzdwcWVMQnZEa3JITUlqNUVlRG50TWd6TDNoNmltSElKV1EwZUNVZjVESWxGTEx0UnlDbUYzYndwRFVDaEtkNHM4Qmt3SGRhcnF5Rnk5S1FTdWNyckk5akRxbUxEb3ZHZjQ1R3piVFI3ZUZOSklWZHM3QVlDR2hjSWVSQjFVYTFCU1ZFOFYzYjBwRElFQ1NBM1NBdkk5VmJyd3NLczNCY0dsTVJFOFBuRlpLK0RDRFE4dXNIb080ZUZOeUpENVEwQ2hHRGRBcTM3Y1EwTzJFMis5eC9RRWJkbWN2U2tRZ2Exc2pFT0FCMVdKNWg3djZrMUJjSVZ5ZWhMd1p4bTIxeUx3S2ZiUmRtMmEzT2ROUStERmZ4cGpLeHZqY0lpdEh6L1NFS05kbGI4VVB3R0Y5cW1pc3pjRklpaEJVZ1FkQUhoYmtTMCs2T3hOUVhEUHdNYlpkYkI0OCtaUUlsVUg4OGtkTE5IZG03ckFUdnhLZ0V2a1NWOW5PKzVhNlAxTWx6cVhEVkdoYmJ2SmZVMHZFRUVPeFhCekNRQ2JIL3c0ZTFNUTNCMndjWGJGSDlJWXFKMnJXR3lqOVcxbE9Ic1RqUm9QYktxQzRtZzBkYUhMaWtNMi9SaFFsenFYb2RQYks2dHozeFNJSUlkaXVEa0hnRlozTitTTEszYjJwaUM0NjNpNkNLdER4ZnFSc3pmUnQ1M3V4WDJpb0kyYzlGU25kZ3pRRGVzVHV1U3B6R0dxNk94TllRZ3M0RVFVUGhYYisvdVZDcUlrY1BhbU1MaERNSEoyN1VXQjNMQ1NDZHBqM1c1eUgrbmhZZUprRk4rZ0hxaTlybE43Q0JFVjM2N1VaSE9ZS2pwN1V4Z0NEU2haQk9WWE5IRnkrdm1FbkwwcERLNTh1c2gwZUd3K3BrWFUrdklQUHJYOXV2OGpGQTd4dWRrSEZjNTlVeldwbi83azl1dit0N2NsSFlDb1BSclFnd2l0bTVXSzJQenBaM3R2K2NZK3lSMm1pczdlVkluZzBROUN1ZTBTbmdvQjdXMU9LeExOUGRyWm04TGdic0xUSzF6eEJ6VnpKd2dLdUpMK3p1MmZvc0s2YUk5OXd1dnNUZnVneWpZKzJScGlZWW4rYzk1dHMrMER5S1E3R0VtSHZVN04rV1l4ZjdFSEttQWQ5Z1JGRGxORlYyK3FSUEFSS2xmLzBmYk5HVDcxanVyeEhWVzY2TEN6TndYQ0hSTTUyWitWUEYwMCsyNy90OExUY1poRHVJLzBrQjFiaHoxSWlYdE51VnBjNnlRSVIzOU5JSi9PUzJtZWRxVFBJMG56Ny9iZm1JTDhtR0JJQ2RTQXF6ZFZJUkQxRVliU0k3V0VWdXV6Q2FFcFI0Q0VCcU9uMnFnRkNwMjlLUkF1elF6U09xRi93Z3MwTnFpb3gzb0kvKzJ2T29PL0YrbGpxemoyN2R3M0RVR25aYVh6NnlENmRhK0dQemZhSmVnREVGUEhVWW9Cd1E1RTZnN2EwSkRObUd1bTZmT1lmL3ZuWGd0L2NVdzd3YUI5cXVqcVRSVUlOb0hsRzYvcVFuSGZORU9UM21GVk5aSkZnNkRycFR3TEZqaDdVeUJjNVhUUm5RV2JWNys0cXoxNGlEZStGeFI5bHZvUnFnNzI3U2IzdmdtcmpYWitRN2l2OUpJYmY5QnEvUTRrS25YcXRLWDBFcE41VUxlVHBGMk9wU0hidEN4WEpEK0oyZjlFR3o2dTBxSFhob1lZdGs4VlhiMnBBc0U3aytSUGoxclhldURMSXdWVTZ4SlJsS1JaS3NneWgzM3dUTHZqZjJkdmdpb1NCSGNmc3MwdSszekRFZk1pazIxMkFQejJDUlg1SEg2SWpxcURmbXMweCtYY055RXhScGZBbjZERTFnZEhCYVZoMnpGbU5Ub2lUWElGNkJ3VTNteGdycEVrMGdTK0NsTjlPMFZjNitMOHE0c0MrNk56OVNZN0F0Z29vK25lQk1vN1ZaQ0pJZlpVa2ViQkRtUXg5bHg1cWpuZnVIdFRJRnhxUk1GU2NaVmJuRG5iVjFmOUdIRWZDUzFiWGRpcm9XcXNHMFVWU25MMUpwcVMzeTVrbEc1aE5QQldFaUFFMVRVdVVXaXNQZlJVVTlSRm5mdVFxZklvQkUxdHN0bmNoK0c5ZDVlcG9xczMyUkhzSk50OXhJcytweG9uS3BMS1EyN2RBTEprb0hQaG9tL2N2U2tVN2htWU9idDJGMjFndmZKbzJ2ZU9UTWZIWWZ3eFFWdnNjd2pua1I1VmtOTk11L3IvYnJMZEpoa3llRnVKSlZhTjNRVTV4S21TQllLWG9LblV6YW5KRGlIUjlqU1ZicDBsYjZNcGM4VlUwZFdickFoZ1d2QW1LaGZQckt0ZVgzR09mUXhaS2sxVFRZMGRkdmVtVUxoM3djelpwYlk0c2UySnEyK3pDOGhuU3dEd3RIZUhhSXQ5RHVIc1RUUUgwM1Fod29oT1dyVmFIU2hST2NCUTBWM1EwYUxyWlM2R29LbXFBWDhwcENtc0FkeE5IbmVaS3JwNmt4WEJBMW43UVNQVmV6TCtZOFJsSGhTY1cyTmxWWE1MdVh0VEtGeDZzc1FFL2VuUHpaUTVLSDRuUW43RFRQRWsrWW91aW95ZGdranFPdEtqNXZaa3BsNjZneDVoS2dRZEtGRTVYQ2RJUFpVeUZBSXdTTlJPeU01QVhOR2VYZWxCbWh1alhCbkFlQTRraGxPMGVUSlhiN0lpQUhxRlF2S21nMXc1M1ZEOU0vYytPNGh4SkdkWmVNamRtNExoRHRITy9OcGJ1SW5oQmRLOHBsQ3o0RldIRzJTSXB0a3ZsdUxxVFZBRmM1Y3A1cWY3dS9uK0s5WkFaZHdqSHR0UktWTW1RTVdhTllxZVhwemx3di83bUxYUWdMUTZTUmRGNWw2QmNydDZVdzgwYVlDUkR1ajY3OUNOK0JqbWJYR2YvUjFBVGt2SHVvSFIweXh4US8vZHZTa1k3b05vWjM1VkRUUWE0a0ZiN0RtaUxpNU9rM3VCYkZlYlBCZTZldE14NnUvbjJlU2JUcktYQ25xWWJDVEZDazd2U2JKaUFIT1VPeUVhSDlyN1ZlcjB0b3VGN2FPdXlxbWlvemRaRVVCYmxkcEF6WXl5Mk5sRkZNcUF0MkR5QmthZkZBUk4zSHA2VXdoY0duYWdyZUl5VjRFbTdMZVZLWVpUL1dLU2pyRGhvaWdyMzd0NkUxWFVVVGsvU3FEd2FScERaZmJUZ1BoM1RMS1JKQ3NHc09xVjJ5MXFESlJLV3N3RjkrZW9XSEk0R25WVlRoVWR2Y21LNER6dnRUWktLTkl6S0didzFMNGNLZFlzT3VqdVRlRnd4OGhOZnIxdzBTWUdsN2VQbU9YV2NDTE02TnQxdW5yVEdMVVpWRDJTTHh3S3A1NUs2U2FZTTJ2SnBSZ1I2RUIwZWVHUmx2cXVhNUxuSXRINVNnMmVXTkdUUFN4UG45ODRlcE1Wd1ZuZTU1TlB5d05DQVdNdkwxQzlJYWZmVmFVTERydDdVemhjV21iR3gwK1hlU0s1WU5Pcml0dnNJZDRES1JrMW1rWVB5Sks2ZXRNQTlDc1Rva3dGZEJKWnN5TTJXdnA1RE40TUlhZTZNbEZNZ1BGbFo2T0hmYnVZVHIxL21VWXZpaXBQbmp0Nmt3MEJ0QnJ0Rk04bGxpajFrQzJ4c0hpZ0FzN0RGTCtYQjV1NWNmZW1HbkM3U0U1KzNXbkdVdTlTcVRQZUhrbjVSTU5RYnZXbFJIQjJvQ3FGU0g4SW5KVHJ2SWc3eS8xWWJMUzBwU0tJMGZMRUtFOHpRTGJ6VUhaRDZQZXlrTzQvNlMzT0ZDRVJvcXljS2dKWnV6cUZpc3lHNEpGWjgzQ0dKV2F0aVZCQlQ4TXlNYUtLZkYwcGJ0RkJkMitxQVhjZnlja3Z1UWRmdE1IdTVWRXRVc0NLZnFKaXV3bnFYMVVLZ2FJRG5CajhEaHJxZmdyMW1KaVRjSXZ0SnJtNlNRbkdtR2NraVNCUU9id1FqY1ZVem5lSnVpcE9KcllnNTRXY1RSdXlJVGpQZXlQZGJwcGdvYTNWaWtJYVE1cW5WY1o4VVNQY3Zha0dYRkVINmFIQUg2VzVqMnBPUkdWa3I5cmdpam1NUEFZcGw3a2pMVEdYNHpOSkY5aFFOcEt5cU5uNlZ1c1NpWlBIeDJJU2NUdExYUDUvam5uYXFwemE5d05WV2dpUE1adnEzNlFyOSsxQzZ1THRabExjU1NqR1NQYzJCSjFrTDAwcjZzdXBsSE9DMEV6RFlraEpUOGJTdmtqSzVoVnc5Nlk2Y0R0SVJYN3R6c3VZcUhyM0NXOWIxaW5XSjYvTHdsSm84OStNU2pLZEFFdlF2ZFFIYVk5bkM5eG5tRXp1N0tvbUVlS1ZqS2xhNWdacXVxTktaMkd4QnFGV3lSM01WUjQyenJMUjNjdC9ReEZvZ3hZRTBDR2RwSG5FMlBaQzBqQkVFSWFtQnhQU2sxRkdFcEtDUlFUY3Zha08zTHRJUlg3Sk5XTVJWb2FVMFVXODZpcXo2SnQyUS9ScDhtQUpCakl1ayt0cEJ1SEFjaFd2bWtTSXM3bFo1Y3hMcHJvc1Y5SThEbStFMmlOSmxpNmFxeDJXa3NZMWFFRUFIVkttWlFlSlNkcFprUDdUNDdETUZHbDBhSW1YbE0wcjRPNU5kZUNLU2tnYzRaLyt2S3lKcUZjUUkxZmlWa3RJTFJYU0J3SDVpYndDbjJmdjVvc1Fvc2pUUEFadmpvbkt0aVNUQXBTZ0JKTnE2VDBwb1JRWWFOV1MxT0QwVW5hSGdBWEJnN09laDBxVXg3WmlLcVUramtLSmxDQVN5b0phdjF0UGJ3cUZLNTRUUFN6NHMrZUhzWkhVOU56ektwMUJvRmwwck5iQTRrMFFsZFY2V0h1RzZ5UkRRUDhuS0xKTUlzU0xUSGVrUEJDdzFHVk1LbnJCMG1pcWc0VlZUUlhWb2d4aEM0S2QyZFplRDB1VSs1bkttU0o5ak5nd2JEYUFpUzkyOTZaYWNNVklHRW5DcS9UQTR0dFZXK01aSWUwcmVqWklxZ2hEZ3pSTjBRLzFZUWtrMDdwUFJZNnlJUDBmb3N6R0l1RThrdkpBZ0ZSTlZXa2VGZytwNURkVS92VThWYTBiQzRKeFByWVYwemQ1ZmE1eXBralZVeDJZMThJYWtOblRtMExoaW1hUG5nditrVnZhQU5oenp5TGF3dEptMERtaWp6U0hFTXRRZW05NndjeFhobGlrNGpsZGxNbU50OHpJQmlZb2VST2huOG9wQzZFSlppb05IS0pPRlMwSUR2T0JnTTV6S21lSzk1TTN0Y1NUb3NjRmZ5emozOExUYmZKV1BMM1N3SGFBRnBTa2dVQ3BucGE2QWxMMjBHellneVhtQjloRVNaV1RDREhTTzFCeFVWM3VxOUk4M0tXaUx2S3d1Qkh0clNwVkVya0dMUWg2K2RoMmczQk1KWjNISkd0TE1qbUFDWlJHUjA2d2dKQm4zeFFNVit3TEVpWHdwOVRtTDhCU3Z5SXVDV3JKNjg5UXJIY0FQLzJZbXZvL3ZiS2QvR1ZiM1lSQmJJWGR0cFJJazYxZE5jRUUwZmRWYVJaT2R3WGJXVGo5TDhaL2ZVVWFHRFFqMkp6TkF5bVJNaXNjQS9KWkNsM3BQVWdRYTlTZzArOGk4L0NtZW5DN1lPenNPbkxCMW1TYUhtRTlWU0dROUxvcURReVRVNVFjbHBROWtnK0d4YnFIekpkb21nNHN4VkxYV3ZLbU1jSnZtN0tKNVE1NUtRM1NpcDdDbE1sVGJrRndsbzljT3doVG1WTWNvc3phbG1NRld5RnZxZ2QzSCtuSUw4TzZzT2V6bVY5eTBmcm5WVG9yS09vY1FoeUcwWHRUNjZOWmtjZkVXVDhMMG4vZE1wK1VRT3djbmNxeVZtdU11dHFxTkF0VGJIazJkbzZaWWxWVEtrT1BZR3VVQWhIaldLWFA3aUdLM044eXlNWC9XRDFMVFVFeHdRTHVQZnFtZW5BYk9WMjBnYy9BNlZLb0Z0T21VczJMT29kb0VTWHkwcFVDQTRLWENGOFpHZStRU2UxeTRseEN3N1BUUEpqZWtLNlJLczNDK0h3MVU5b0JTbU5ORlM5Um1SR0JRQ0pxeWw0R2kvNkxWU3hEeXlOU25vRm1CMjk2K1h1ZThicisra2dDWWc5NGVKTWpYRk41SFNReXYwNU55YUxLTi9MeXFtNlVZaWVVWHFuRUxmR0d0WG5tb1NpcENqcDVFN0t1VnVZeHlwU0poVndZZWRPZUxFczljNlJLMDdDWW9KV1c5Rm9FUU9rcERDcXF4WmVJZkdSUEp5WnFGMUtpNnBraTRTdzlNRWtKQnVSR0hkRlVYVDdES0U5dnFvWmJ3cDhKN2txd3JaMTJscVgyLzJCdm9pcFVQa01uOU5XR2xTb2c3cS9idFlsR1dlbkFEcEZLNitYK2c3QUFBQ0FBU1VSQlZDU0NabHUzVmRVRHpLY0tzN0NveE9WamZKZ24zd3JLRW9mK0g2Q3lpc3c3bUVaeHVlcVpZcXNEbWF3dERCVjdqTHE5cm1xZE0zczh2S2tESUh4VXp3cWhPL2wwVVExRmlsNWJjTU9aTjFsTHVqMVcyZ3M2UjMyeDVoRGlCYmdLYnhMUFoxZUcxME1ZMXZaSTcwMUR6Q2VybW9WMk1ESkpwak1KM2NXZEtnNnhDS1VFTlRqQU5BckoxVFBGVmdkeVZkZXFmVlR1ZDQxVWdPYnc0cnlwTlpDTU1FT0tHTE1oRldrTHlJV200NEZTVFNjVFlzMGh4S0cvVWhreUVqR0J1eWNKSFNZUmVtOGkrSktxUXVCUzBGT1EwSzJvSUJlcU9EQnNSWkRxN0NJUVpYeTFRK0RhdGxJN2tLVGFtNFFpMHViNngxYW9FcmRBYjBxSEVzSUk2emhGd1JnZURQV21kQkhpUUMzNURNR1hlaXcxbFd1WXVGY0djV3JlZmFKTGxqcE1Jc2liOXVSc0xkR2VqVlJwR3U1U1NhWG5JcDdhMUpESlZ6ekFRa2JXWE9KY2tkTElqREdmM1ZjNmtLSjZJa0xFb0RMblMxbXF0MkwzOUtacXVPYlN0bm9GQzRwZmJETm5xUnNUNmswN0F1bUpVcjVZdTFVZXRKTEdJK2l5Q2pGQUpNcXdSMHdpam13bGtRL3NxU2t1VWRsSWxZcHdPcmd0alIrUE1VL1Y0RXl2VWlPOVJHVWpUY1JNSkdyazdreUFkNGVZejE2dnp5Q0ZRL1g4YXoxVTVYNjkrVUpHWWcxNWVKTWpYSE54azRJTmJYT3lKWWk1RkVoSENoU3g3SFdxU0lPRGx0M2JYR2NYa1NoVlhFd2k3dVZwTkRma1RhZHF4QmlWdFZXcENLZUQyMUpYT2NFOERpdlBlcTJxZEl6YTJxcFVDb3R4d1lra2EvVXduekw2azFQUW1sNDBuSXB1MTZDbk45V0NLMDR6SWkveFJrdXVkdnFsNnhESWtySENnRHQrdXN5cEhieEo5QmhLRmQ4aGRDT3o0dlM5djEwMXhSZ3p0bFdwQ0tkRG9GTTFkb2g1b3IzcE1FWnRiYlVNS2F5elRrdURsRXY4TEk3U2lTc3A1aC8wOENac0p1dkJwWVlXK1N3ZE1waS9vVjRsRU1aeUhSTE41dFJMbFNXeDVaeGVsa3YwR0lwYmpCR2VmVkJEU0pWczZXOEU5alBkOHY4TllmTWRXWnIrZGxPMHFlSUVTekVnU0V1K3hDUktQUk16eFQwVm14U3VYejBsZFVHQmhYclREaEtGVjdTMkxzam15a3hpSWx6dVFJOEpmR1YyMXdTV00rU1pDdTJ3NXhCaDJDY1JOQmc4eUxSay84OHhZejhMeWYvM01hNjhRQjU1cW1oRGtPTHBJZ3hsYk9zd1U2VEJZR2tOUmJaeDdpRVBiK3FCbGZYZ2lpWUcxSlJhemJuYjZWWEFZdVlRNHYwbSt5bURIU0NyTkczdm9jdytpU0J2T2xLTnR0WGxTMVJhS2txY2MwOU9WVTJoWVJzQ29WTTdxSE9ZS1pJMzJadVlVTkR1K1R5OXFTYmNRL0hJU2hNU2Q3d0xTWmxPOFBiVXdvWUlQMTYvU2wyZ2ZSQjFpU1VxZEducm13SjFBL09WdkdrZnBWTWxhUm9jWWx4NS9CaDVxbWhESUlDSWx1eFVCcmxENEVheVVBbGhrcHJWVTlIb0gvVHdwZ2h3N3hJcjBzOU8rRU9lZjQ1MForeEFMYW1MOE8zVlg4MWlDenQ0VXdkTFZMYUxSUTkvYXROcytDNkVyUzZmWVVubHNVZmtxYUlOZ1RCSXJJWmN5TmFORVp2U3FNZ3BXclUrdEtEcUNnMTdlbFBOaGptZGtQUkQwUzRvbnhoWWxKWktJczhoeEZkTmxCbUNZaUhXSXZYdFJKZnVZZ1B6M1ZHVWlhK3NuS2hTRWU1aERuVytrbjBkU1o4bFFMcURoUmdRQ0hXRVhKM2NEVEZiUmQxelNCSUEyQy9MWXIxSmxCYXZkZmV6MVRuMU1UNlo4bnc5OG5hVGFFNlZqa2ZHS0ZxZjY3TFFwYnNnQzBxMWxtcnFoYXd0RFltV1FuWGNkQm13b2xmUUt0UUxMUWpTRFB0RXZaSzdpMEo3dFNFRDdFMlRvblFPUVhkdmlnRjNRbFNWbnZJYzdLcWxjb2RnbGc0QXVIUUtYdVZpTWRhaHZuYUIvSmpRMlF1aU9ubFBUYk9CT1k5VUtZWEZaQ3k1cmtZT01VdEZyNkRtc1lRdENOSmNsMWlnc2tEdU1paWdoc2UrTkdQQkZTbkszWnNpd0JWTnJiWCtSREtybmhxcWkrVnh1a3VuNEZWd0Z5cU9kWlZVTzRtWVlIMnI2QzdPTVUxZkJVTUdIS2hTQ290SGs1eXFrUWl4b2xkUXM5akNGZ1JwdGc0V3FIVFlMb01DaCswR0c3QTRjZTdlRkFIdXk1Q3BaVjhlQjE2cExwWmI1R09DSDRkMzB0SUJoVW96TEd2Zm9CTDdzbkNJd29ydVlveHBSbkkrNjI5a2lCY3ZTbE10bDE1QkxjVVdwdVpoMTVZQ2dhc0RUcGRCQWEzTktJZEdiT1hNSmM3ZG0rckQzYUtHenI2SlB4Y2pmWlZPNkpHV2hnMWpGT2Vkd3NoWGF6bjlJZWl6MHJHUEphb2pUbUl4bjBUb1lWeHE4clh3WjJHU1pLK01BeVNpK2M4L3dwV2xrZGNQdHpKeDhIOExBcUZUOUpIS2dGTWVGT2hSMEtCWXlSY01NelNqdXpmVmh5dkdMVzhMaGJxNGZCT3NkY2tMMVFLeDh1ZWR3b1BsZ1pTYXZqSThBSDNXMXd6R2tFRHR2ZVR1WXF3ZktRNGhYMWt6UGV6YldsaXBON1dWU0hFSTRVNHE3ZHEzbXBXOHVxQUZnVWd1M0hkWHpudU1OR1NOeXRYa1FJNFZJZXEvOUxicGtzOUg1dTVOOWVFT2laVCtmQXlKcWZXY2dGNVhWZlpRbkhVSzU2VlJrWnE4T2p4R2hiWmtRMHlnblVUc3BkbTYrdnpvK0hrdm1wZEFWYlZrRmtXbkk3MDhhWG9qOWdxbUluUXRiMHJVWk01aEN3S2hRd3pxTG1TRkU2UWg2OFFmTEMrVllHcnkrMU01MzhKRDd0NVVHNjVZb0NxTm54WnVjbldCKy9qMDh1OURadW5Gc2xkV0dZZWxVVkdXenYwL2VlM0lrcjZET0RML1RkT0orbllrUXZBalpOcnNaNUN2dk5wRExxT2ZXNGdSVnFrNzIwRUFtY00rWEhHY1NZdEVGbG9RaUlSaS9ES1ZjdzBSUkdiT2puNnNTanZ1S1N0eTdnV0czTDJwTnR3SmN1TDBlNDRMdEY5YmxLaER1MHFjUElmb0pXMGwzajk0aklUMExmbTZtRUNwL21JU2NVL2t1cHBYTWxrTFpsVDZORWhBZzBUOWFFMDBGYVVsa1RFQ3lEcTVoOHFEWDduVTZwQUZnY2dzckJ2Sm1vaUdyQmtlNjlmNEtlT0ZuRy9oSVhkdnFndDNWWmJINFJGUUxTODlOR2tPVWZqUWIvZ3oyOEM2bXZxRlZndkdxd01iQWE0dDBqOWc2QzR3bjlLbllRWVVaN1ZTS01qK2l0bFkxdjVuVXZIT2E3WitPUHVjY3g3dmZXTkdJRlFSSlZsbm1Hb1gyTEpwYkVmUEdHV2NldU9KbThIZG0rckNGV2YwZHVQQ240ODI4VWp2S01xbE9jUmo5bzBpSmFzaFNOMjlyVDNGdXFjT2JDWW95NFprRy9ydWd1cGZWdjBLaFo5QjFuS1hSUWxRYTNsZTFFTnA1cGFYK3ZsL1FYLzFyUVVCWlNicWxkR3JXQ0c1blNwUGtyYXVtR05FcW8zUnBaNlR6TjJiNnNMdG9yazNSbk95STZwYU1keFFxL2srR3BBMW00K1VqN1Q1UTZEZTdzQ2NUelRLdTNLQ0FhTElWdkwyUzdNN1NrempnT3R5UGd3ZEZySXFzZlI0VkUrVDE2dlA3Q2ZzRklYNm9BVUJaVGhHNjVRQnA2aWpCMExobGJ3bGtRdll4NHl5YVBFaGQyK3FDVmRNTDkrMGVBc0RTaFJqdWhNbDV4Q2ZWemFIMkZCM0dKWEVUa0ZhbHprMUp4WGVkQ0FuT0VNWVdiVWY2THNMbXVMdHlma3dkRm13UUlrOVJMWHFPVGV4NG5HYUpyWFA4UlI5aHFBRkFlVTRSaGhaVzVIcUVFZjYwOGJ0UzlUWU5ORVk4aWw5bWdIQ0hNWHUzbFFUN2hDc2pmRTQ1c2hGcmxxc042amUxRU1Ec2puRVJOOHA1Q3FjYm1pRlM5T0Y1Sm14UkhYK1JySnNLZUZNUDRrZ0x6aksxZVEzNTVnNUQwazNZNHhTdlVrTWJ1K0loSThhZWdWSlRWWEFnb0N5YmlBTVpmcEdzbXkxNWhIRHhHOVl6bGVGSlg2OHV6ZlZnN3M2eStQQXNWamd1cERaRmgxV05vY2ZxcFZjVHV3V29yNUhXYktUY2tJTlVWK3NFSk9JMUFWQndVaktrQVpvSUhCU2pqbEdmZG9jNG0yTnJNdkxjaDVpK3N4aEgxWnJlWmJLNTc4RkFha2h6OG1hckZUeGhGQ2tnV04xalRPVmR5Q1IyaGlrVVl2NzUrNU45ZUNlRXlOcEs3YzQ4d0pMNmlGYUJld1laZm1rdjJkNmg5V3J4QzVvek9iNHVvdzlMUEpJaWhGenVqMGh1NXFQUEtVMExlcFQrcklNUTVSNVdwYURoTElvMVZqMDBVbGJaSGpJQ2xXcnRDeTBJS0RFQkVQcG01Q2xmQlEzVGs3TFdrSFNnelJaajYxTnNBaWh1emZWZ2l1bXM4cDRlQkgyaFpWeENJOUdtWkVJQzdMbGFnaUZhWlp6WVRscWYxQk0wU25qR0tNb3cvYUFJZmN4cGlrcVN1K3BmNzNRUktSbkNaUUh0STlxY2tYN21mSGEvSTVDQ3dMU1FMMnFERVA0ZENicjZIY3NxWnUvN2doaWJzbWN2YWtlM0x2MFdFN25aa1preFZTTjlpU2x3b0pzdHZTd3V1NGtwWFVPWEFJdFNrTXM1UjBpYmFkRjBWWVBSVm1OT3M3N3ltSWE4ZVByMlhwSk1ZYkcyM0pmbDBWVGF5RlA0OU95dHRNa3d4aW4veTBJcUJpYThjblFCZk5wb3dQVnNKMUJMdjRuK0tkRlNSUDN6dDVVRCs0WlZvRWJveVlzRENtVFZwSGtscTZMRnVTYlA0VmZlUTdSbitWQnI1V3JUaFlqL2s4S1JRcUpXQnJObHFySDZtWlVtbjBNK1hSZWFudUk5SWlrNHNXZ01oOWo5YklKbEpUSU0yQkRnS3BvV2lnN2RRZEp5T1pFVjNNNGNzSFVnZW5iQ1RuaFhFUE8zbFFMcnFnRG11M0V1ZG9XcnB5ZXFUU2hBUXQ2K0ZCUGhkSW9TM3JwYjhwYVlCNWprWkpYWDZJa3lTWnQzY3l0RkIxRFNDTEJ6K0l4cjZRdmkwamZXWi9Pd3ExV0o5bkc5S203UjFuU0U4Y3hEQWl3YkJvQ1NZTlVzWDZWbWZOZzVsWkZvSEJQZmRwVUVTNDhTT05ZbDZYUFduQUgrRlN5S3JCd0d3TUs3QUZjcVhIdkpGOTJDYkpzc0hPbXJsRUVsQUZacUpYcG0vTlNmTEVSU285NnA4dkZFQnBwTTJNL282MnlIWWd3ek5WcC9uOVVVQWVGZndLU1oyUGFSL0xkZ1VJYS8xc0xBbEtHOFVtN29QY2NCVG5xYzhPU0hvMG1Dcm1hdVJVN1kxSmpvQWRTQjY2WVJ6YStmcWszVEN2RlI1ak5GekFCMUt5TGZYeW91NVFjeGl0dHVxbjVoOXJkQzdNUzZpT0x5eFQ3eVJNZGhOR25QQThZZGpMcFBONnBUdTBsNUMzcUs2UWhSNzFkRUhTU3I2UnhXWG95WWQ4d1J5dmtjTG0xSUtEc0UwQ1lUUXRSQUJDK0QwVnBHOURKRm1DVXNqWWdpVzNNckNTZlU1Q3FTTVZIbWFqb09uRFBrWTQ0cmZtY2FGRFZVazk4a2t1M3pxQmhwbW5FS2NrZWlQVGtxTGJ1NXNXVWI3ckFXMkVXY2FXWDdJNlJ5M3VVOUR5clkwcEdjb3dMUlVoQmZOekt1WjA4MlJEaUNpM2V4L0dKWWZscEplMWtvOXc4UTlDTkRRRXFKSmIzWnFyZm1UeE9qYkhZNkFQTCtyTzR3dDA1QURVMEU0VlVjNzRWTDVjbnlWc3J5NmtCVjJ5R1prdWNsU1V0UllJZVBKM2JPWkozNHE0UFBWUWhtMlREK0R4RjRJMWNURmtKc2w0WUlaK0RhOUdJN0lTU2RyT0JwNUtSSnNOOVJVaEJ6RnpzYzR0cDVEaHdYQmpxanZQMDBFMU9pNmxENytWU3lscW9KWmpOK1NDNFIzdEp3czhmTkxVRkF3Q2FkbDlsblF1U2JIMGVRTkQxdlZVbERpQlpJTnk3Vk1KcFZRbExGWS9WT0o4NHdZQU0yNzB1eUY2SUtHSHArQUQvMTc4T001VUdWZFJIN21XUmdPTU53cW1QVUFUQmRoWWwvVGVQeW1tYXJNOGtQb3RPaWxIWkpZMjNxS2VnOUhkTm8wcE03SEhaRUpDYUlWQXk2NDR2Y1NWNERDTHhNQzVOdzgwelNITGRBMGJNcEp1M2J0MTY4bDJmZVRmV2ovUjY4dy8rMW5lQzlOYklVRTROdUpnMTJUWXBOcFRYc0ppYXlCTUI0Z29ZY0E5dTk4RU1HazFBYlIzRndUY0dsWVhSVlZrcGNwZjE2cHRudE1uUUJSRlZuSWxwWFdDamtFbFdTZjFyYXBZY0E2SHpBcGp2Rmk5QzBWRDBBbE9lR2FiL0pTMFZBaXNDekV0TndVR3E1ZXV3L1JDalA1UkFCM2tualZIK0FmUllMWnlpdVRxNGo0WHJMNkpPb3dGVEgyamsxU0t4YkVpTmVuWGlwVW1CVlVzTXhEY1AwNUV3RHFCb21BUUxmSkZ3SG9QS3pGbTBLbWxWN3pVVXRUbE1rbCtHdTVkQkhpeWZCa0hhVElnOU8xQW9KNkFGNkFOWmxvZW9CUkhQLzJ2QTBqNUdERURWYmZnUE9FNHdYUHV5SWlEdEhTank4UkhkZmkzTTJ1QnVzd2NpTEI1SHV0cUxvTi9UUnMxZnVBL29ETmVGdnZRYWNBZFUwbFN2ZDJtbDEzb0ErMXNBM3NmT3NtRkdhd2lpbjIyMS9xTjZkaTdjQ0hRV2NsQ2ppZzZtd0hGNGpvTWV4VWxyNnpEWmJ1dXpEU0RQZFgwVXFydXRqMnExZmdjaWIwQ2QzUHJYY0hORXFYQ29lYlBkZXBSbVVhWjhYdklPYURRaVFFM1VnUHlaZGhFR05nL1FnUHg0a3J4Slh4Yk5GUFZSODVmNmUxTTRYT3Jhb3pYbTgrY21Ld0VlSGRTdGIvaDYrTHM5RlVJaTRSZkJ1NnpkU2FiQTVUK1IwN2Fsdk5wREhHOS9IK0s0TWFXVTcwUUp3bmlySVNORW1jWVJZNGd5RGhQQVFlRjYzZE05K1B1T1ZQY0E3bS8rTVB3NU1CVG1LeDZETGlNQ1V2YVRrQ0xaL2tXQzhhMGtnU1VSZ1VKMG1PVWljWGdZN2FHVTFkc2wrMUM0NGJyUTV3eUhlMDRGaVpaT3IzdEpwYzlsREcyZlpBaXg4Y2JyVGlhbys1L0dQYmw2cmJhUGlDTGg3L2FGU0NBcVBUaFhXNXRCbkRlNHA0ODdCajNtWWVxMWJsYll0MmZacVk4RzZST1pvTzUvT3dMVXZqWE1VQ1Rma1paR1RSdEl2OGxRK2diRTZjZTJoZ3d4eGZ2YmIzbmp6NzN2bVdlZStZSDhldWFaRHp6OTJtZWY2cVZQVEMwdEdDNk5lVTNybW1vcHl4WCtYZkZRYnhacSs3OGcwYy9IdzlrQmhidDJkVDl4cHVLNGhybk1QazFEUVlOT0hFYVpOcHdneTdWRDBwejh5aXo3MVM2S2J2Wm5rbnAzRlFoUStkYi9GU2dLTUQ1TEVxTkxuMFAwOVhxNEZwazdHTzZIaVlhOVJXS05WdGFqUDlyYmZ1TS9IQlgxL2VWWDk5NytWNHFDbXZjVGgycXcrWjllM2R0KzNUOHE0Tmo2cWFlUzF4ZWNYQWJ4QXRCcEd2YlE2UW81dVJ6NjlOY25iL21sbnluS3J2emVVOXUvMEM5S2F0MVhJa0R0ci9pK3A1SzMvUEhmS0JUMHNmZjJidnpkUWxpK3hVYmdRQll0Y3lnWTdobll1V3JMNHd0OEVCdkFUdXdoeWtPZ2M3Yi9xUmlEaitPZUlsdHNjQjRJZXFCMHVsZ3o2cFFXQ2hmYnllQnQzenFBVnlRdnJwbVorcEZRRTg1QjU1NHA4eEFpRDB5UkM1SFBBUUdPYlExcjV3c3h5Yk9RWUxpWFlHZlRqZUhNMW10ZmZMYVh2T1VYZjdBL0V6VjhSOXVqa1RIZ09PTENwSE1mSXB1ZFljd0JBYmJaWW5QUVpQWlN5VVBoMGlCNVdRemR6Q2EzU1JKeEhsRHpPWFdnSWtRZWVmVkE1Y2dFQ3hjQllnOHRUV1hwNVhOQWdHTmIyOWRxOUVBYWs0YkN4WFlvMndoc0RIeGE4S05uQkViODJmNTdUY05KeXo4SFBMdFJzV0FMbGg4eExHbkdVWVpsVWErVVByNWdEZ2dtWU5SUmZLVHowaGdJZDVtV3g4VktMOUNlWHI4Nkw2Nzg5RDRJY09JMnE5ajJXN1pIdXhBOThzTVlPWFY4QkIyd3FSMFo1UnpWQmNJVnkrTndickg1NndvK1ErbjZ0ZVpCQVFJOERSRjN5TDhER2svTnRvMGgrc0ljdllDWTZBandsWi9tWHhWMFppNFViZ2ZNTko0bWN5NDlTc0loUW5uekgvN1hKNS8vSU43aDljb29pdXNxQVNCeGw2TUdvSEZxUnJVQjBYdm02QVhFUkVlQUo3Nk1Xd0lMTU1pemlFQzR1UHk3Sk12akx3VWdkSGdVTE1mem8zU2RlTkl3bCtRRGdES05xYmxuYjZnRG4yVkVoTkVSNEt6K05DTEFPYXNLaEhzSlZrWmZzUW95bFZiNDcyVlpyM1FJV01PejhSVE5YY0N5bXlHTDhCOFhJV3dOOVZhdjZXV0k2QWdtWVBJMEFuVUxVaEVHVnl5UEc4OVdMUWc3RllNR0ZDWUw4SUlCWGFaRGxJdUVCbS9RMmhZTnZLSGdzb2JWT3k4aFFkdGJiY3dNc1JGMG0yNGYvTWdKZzdzUGo2M3BqWGRoSi9yMWE0b21mNXlnTGNlVXJtZGIwQzZDZHJzL0I5UDZ0cVE0MERpeUpaaDdYR1FFT1BCNDBkeEJSeXNnREM1MjZQWWhmRFNBVllxZ2hpazdNQjNFWm56NXJFcGYxUGd4NEJqRjA5aXBhcWh4RlRIdW1yd3YrTWdJY0V2QTJodjc0cHR2K2pDNE9PU2cxL3JuQzg1Qk95NUpuc2pwMENTNHRrZXl1SWtROGhTdnI4Q2pTcGJkSmpRUVJocEsyN0pvcytNaTJBZVQyNHMySWJ5OE1MZ2RNSEk1eklUNlducEQ3b3pRTGNOU0VQYjg4Zm9LYkNZTzdJLzZISktNN0VubUhCc1hRU2Yrd2VGNTJoOEVWeXlQMjFhWDVnbFowajNVdkZsM0RGVUtydGpudDZWeUhRT2RtSDBGVk5TcURoY2RMbDVuNkdpa2xDd3FBbXlOM2lhcFgrcEFHTnd4R0ZrYVlEVmlKd3greWs2RFMybDRUUnVCSkJXNkF6QkdrcVJHNEV6VER5dnFjT0FicnpOVWxEc0ZveUxBanl5Y09CVzdGSW1DNEtJTFJ2eWFRQjBpQUwrbTdlb1NRUHZuYytxVTZwNFhIZnZBUGJrMUphNWVubHBUUU9TbHJubXB5aFExUGlhQ3laSXNkVGtTRkFSM1A4SHJ3TEdJdVNZRC9QZktCWndUd0hoZkR5bVg0Q3lCL2lUV0NpOHVhYlNyQ3NibXNWK1ZhSzd4TVJGQXMxaXg3REpYVTN5Vmg4QmRvdVZ4V01QU3ZZS1FydXJGRzJQNTBqcEx2eFB2cU42bHl4bGFIR2p0ellwdjRDNGlBdXpaTHhvd0liRElJTGpZK0dnSFdJRWcwbXhmODc0RGJ3VXcrTkcxL0dJbzJ2UjhuS3hCaHVPTS9CMXI2V1gxNU1xYlpyOE04UkJFYklyOFRBaExIUVMzQXhYRVljemhpMmdRTUhhRVRtaFhWMDZQSUNiWGRYRUxscDNGYW5pd3crMVhnNGUyYm50VW5XeU9LZUloNk9nYnl6bGlyNlU2QkM0ZUU3WWZ2Z3lERkxJR2QyeklOQ0NNNVoyb01HUzFja0dEVlY1MURORTRjZXQwc0FzN0NORWZMVTgwQkxqc0VxZGZqMmFiVFZFUTNESFlPQWNycnliYk5xajZ1TXRrKy9sZjEwUkJGY1pyR1Y0elE0N3ZhU0Q2aW5DMmV1Q1NhZEwweHlGYXNSREFFZnc0RFpFTGJmWFRoTUFWYzVMNHgxY2VDbG1DNnlSd1BkNHZNU0ZPUGtYYzZpbVY0QzRZeEJucXdVRHZobE9oTUhab2VLZ1hDd0U4M1Qwbms1Y2pVUWhjMGV6dlJqZmdNbVF0Rkh3SnJySnJ2MEJFUk9rVTZsb0swd2pkdXFPdjJySHpZdkdaWVRMcFcySjQramdJOEFCdE94ekVvbk9Hd0JXLy8rbldTdnJZQXdPWlU1LzBsSmErV0FlY0g2azVjU1VOcndNMW9vRXdEdEV1YXBlTGs1RVROeTB3NG9qN05RcTNZZ3VwNGlDQWRydDBCTE5ReUxMZGhzQ2QwL0o0QzQ3K09WYVdBb3M0SjhHcjlCRzV6TTMyQ29rYnU5MlBzV1lEWTFmWGR6UFIrR2xqMW1MQmNSQjBOVWN3R3pYTFhuZ0kzRU9xdm4yNzRvQllxSEwrdWNUeW9tNUNRU2liL3ZKcGFoRDQvSGJiM3pnNVI4ZWpvNTAwL25KWERBUXdVVnlsTllnUXVLTCtsdm9DK2NtSGhMcWEyVStsSG5HV0hUeG5xaWJ0Z1JDdTVUaVdNazRDUnJHeVJUQjBkWjk4d1FpKzRkWE1HQWd1RzUvK3lZK2dJaFFDRnlvR1hQV25BU28wV0RiUUhXcFFreW5oYkxHaC9CTm0wTzNpdFJRdmpiU2dDYXJieXA1N0xXOE5QRG95aGRKSXdmb0lZTzA0L3V3OGtuVWFOU0Z3NTdVODNwcDQxWmJNR2p3ZVFOZEJKc24rbnduNUhEclJyQVNmLzBQTlFvbFBmcHlJM0JpNTU0QSt1N3pPNlo0OVFzcjZDR0RvdnhTZlBuVWtJd1R1eTZpUzdqcVc0SjRNcDYwQkhWN2VOeDJvUlhVSTZMS3NDVUhkY2wxQ1VBMFJZZURkcTJvTkc1L0ExMFVBSCtiMmFULzB0QzFPR2dJM1hSNGZSVWVKWGhxZ05WdUZLSS8wRG9VM05ieFNuUE1FZFN1Z3NjaXp3eUs3WDlVQzkyM1k5TG9JWUpIZHEvM0l1V3JtSmdTdVdCNS9VM1RBK0FzQjdwUHNXZkc0WVViWHlVd203cGJNbTZCdTFSbDBmdGk3YWczakhHZFNhZlVJMTBNQTdiWmYrK0dCYkE1SmcrQ0tPdHFQRGdkcVMxQnRvNTg5UjNjYXFaRE9VTHBFdTMrWG1uVkhGYk01Zk9iZDFzQWFZTU1yTVBVUVFMc2RmejVoSnJodVRBaGNjY0tnVGlOclFJMTEvN29oemlwT3U2Qnl2OVpGWDFvaWI0STlwNEExeTlSMmVGWkhWaG8wa1JPbjF6YzBHYU9KYWlFNGEzb1p4WStHRUxqQUQxeDMvQXB5U1AxeFZPdGRYMUF4enJmZ0tuOGFva2Z5cHR2bmd1MS92c1lXMERoZ05RVitoZWUwVUh3RHQzVVF3QkQrcEFISW9VV0d3TVdGdC9vN0oyWEU0bmZWK3VXSWFvbFlzZDh1NXhYT3RDUzd0MlRITUh4RGRYeXpYVTJGbXVMaHByMEpEb3VkcXFCY3cxZVRuM1ZOdWd6cFF1Q0tqdUEwT3Z4enJQcUJPM1ZmaDNsZldZS0VaMFR4dWw2S2FVeXcrVFBCUlQ4NkRjbjY4bEZJcnBoNWFpRDRyWmc0NXEvTEgrNjhsc2ZGYkN4MFFmZS9kOS8rRDhwc1pjZGg5OHBSTEdFR2xvQUJjZkFnL3ZLNFdFbUkrMGxGV0pHbUsyZ3l0Z1JjTTRSMVoyQkk5WE1hMjh6blJMM2ZqYW9YVnNIb1dxV3BiRlFDV05seU15QUdaTkZmMzhwNmtYdFJyZDlJdldrVVZTc3JZd1lpTVRDaENub25rclpNemJXZXFQY0JYMWpKVk9qK0M3RGVlNTQ2VlN4akJxSXpNSi9sOGEyaGNLYlllM1ZpTGhaMHZpSTZjNnlRR1ZBWmdHTjljSjJxNG5yaHJRRnBoVC9oQndXMENGSzFlOXBJRmpJRERUUFF4UXE2UFlxTFlwRFcrcUNYbXl4UXNnVnlYb1N3a01SUmpURWdsc2NqdnhqKytkeVphcjJ2VUNZbGZZc3c4bVNzWEE1TG1JRVFCb1pVOGFjaFdVMTVObjlzNWt6bFErQ21YRTd5SGFFNStnS2tVK0djaUJtd015QmVKSXBhT3g4OUt6aFQzYzhtS09pSFF2V2VJdVlnTTdBTURKeFQ5VHlLQ09XcmU2TEdpNzl4MzhYSlhudnFSOFRMcXBpQlNBeUlRNlRsdDRpQzFWLzcrMFZmU2lML3BtYjZndnNUd2ZBNEl6TXdQd2JFOHZoZXJBSzIvclBzUzdIZm1Ub1c2azlqNFdVOXpFQkVCbWlLRTJ0NWZQT251Nm96SmUySVlGdXRvZEFmVjJsVWhLenMvbVZBTERoSDJXRGRldjZEdlpJdjFYZ3RWZmRRMHBlYm9xNlo2TXBoR1RNUXdNQ0E2dis5Z0p4eWxxMi85S005VXFYK2lWdngwOTJtTzNMaEhHSUdsb0VCc1R3ZStqcGZhc0dUejcvN1dkV0o4bkRjbDV2RUFtVGtSZmRsZUJDTVlRMFlFTFh6S01DU2ozNzAxcFB2K3N6L2U4L1RuOHdkUjN0ekVLRGJuS1ZIWlp5YUUzQU1NOUFVQTlrM0ZyUitFRWM0aldtYmVHTnFsYjV0R05ONjFyWGNET0NuSStkN3hUMVBKN3JTOGtmQmxwdGxSbmQvTUhBMlgxY0M3WEczV1h1SWQ3dDlmendjdG5LMUdNaC9od0lyNlh5dXFFZlRCZDc0SDROWnJhZkdhSmVUZ2NGOFBLaW85VFNtNVdQVXpGMVRURXBaVnl3R3NoZnZpclUvOXYxSkxMQ2dSN3h4ejExVFJFcFpWVFFHOW1PN2prWmZOTENnNkVIVXoxMVRURXBaVnl3R3hEZkNOUjRRVVJSMW4vVVFnWEhYRk92NXM1NllETXgvZVR6dUR3M1J5eGczMmpFcFlGM01RQ1FHNXI4OEh2ZmxwakYyVGI4Y3lYaFd3d3pFWkVCODRCVnI2Qnl2aU1kVGFRMGk0bHVOTWJsa1hmYzdBenR6ZEtKY2RUc2V5eTlEcFFmeDlMRW1aaUFlQTVkNWxaL2ZUY1N1aEg0VUorN0ppbmhjc3FiN25ZSHorVGxScmpuaTcralM4dmpGL2Y3UTJQNGxaV0R6TS85cTdsZkV2ZHNPdUdoRTUxelNoOEt3bUlFRk1FQkg5S1lMS0lpTFlBYldub0VoZEUxdlhYc3IyVUJtWUFFTTRISStiOXd1Z0dndTRqNWdZQUxleEJ1Mzk4R0RaaFBuejhBMWNLYUlxKzN6Qjh3bE1BTkx5OEErZU5QQjBxSmpZTXpBQ2pHQXA5MTU0M2FGSGhoRFhXSUc4TFI3eEsyckpiYVVvVEVEODJZQVRydnp4dTI4U1diOTl3Y0QrTG5rZTRxcEQzL3FWeFVKQjVrQlpxQ2FnVVBOVzRjUEpYRi9aYTBhQmFkZ0J0YUFBZnpBNjFTMTR6aUorNEZ6VlQrSG1ZRzFaT0JTMHpXMXpwUHJhMmtzRzhVTXpKTUIvRTVadjFUQVpYSmFrckdBR1dBRzdBekFlMWlhNDY2SHlaRTlHOGN5QTh5QXlnQjhEbUs3cndwYnJXNXlVUmF5aEJsZ0Jtd013T2NnZEovUTB5eE0yTFJ3SERQQURMVGdjeEM2cjd0Q2o5Vm1kcGdCWnNDTGdVZjBYUk84NytTbGhoTXpBOHhBcTVOb2YwbndnZVFHazhNTU1BTmVETURuSU42Z3k3Q1JSUDNDdWE0SWxqRURhOGJBUU44MXdlWnR6ZCtSWHpPZTJCeG1vSklCbUI3cDMxL3Y4S0h5U3ZJNEFUTWdNVEJKYm80a1FScUEzNUovb1U3T01tYUFHVEF3QUorRE9OVkVmZWo1SDB2NG1KNkdHQll4QTJZRzlwUGtVOHIxN0RkL1d3OE83aVhKbmprYnh6QUQ1TmF2OEFBQURPUkpSRUZVeklES2dQWEhEdy9VMUJ4bUJwZ0JNd1BXSHorOFk4N0hNY3dBTTZBeWNFWkRPc09mZTJwcURqTUR6SUNSQWZ3Y2hQbnFHL054QkRQQURLZ01ISnBkQ1dMVTFCeG1CcGdCSXdQMEUreEdoOW8yNXVNSVpvQVpVQm00TkhvU1J2Qlh5VlcrT013TUdCbUE0dzYyaXora2JHU09JNWdCbFFIN1FDLzVNalU5aDVrQlpzREVBUDAwcDdsM2VwRXBIOHVaQVdaQVpjQytQczdmcGxUNTRqQXpZR2Fnd3B0dW0zTnlERFBBRERBRHpBQXp3QXd3QTh3QU04QU1NQVBNQURQQUREQUR6QUF6d0F3d0E4d0FNN0F3QnJiKzVRL1lyNzk1c2pBc1hCQXpzTm9NUEdnK3RKREd2SGkxRFdUMHpNRENHSURQb1ZSYy9LSGpoVDBNTG1qRkdkaXA4S1VrdWJuaUZqSjhabUJSREZ4N3o5UFA5bEtQdXZrTjc4dXVwei8xVk9abS9EN1NvcDRGbDdNV0RIdzNlWTd5ZmZETi95YStsY0lmNFYrTFo4eEdMSW9COFViU3JscmMxdWZSeS9qdFBwVVhEak1ERmdiRUcwbmxwZkN0SVhnVHY5MW5ZWTZqbUFHVkFiRk1QbExGcmRiRDRFMWZYaGF6aEJsZ0Jrd01ISVBUNkgveXI1TWsvSzZzaVRhV013TWFCczdSbTdTN3RQc0p2eXVySVl4RnpJQ1JnUUY2azNaRUJ6OEZmZDJZalNPWWdmdUhnVmQ4OGRsdlF6OUpyNXZsWllhVWl5Nm1lSW1PR1BpSndOczZPY3VZZ2Z1S2dZLzk3Y3lOc3YrbTFia3RTckNuWXdkKzFVd3IxNlZsR1RPd3JnejhoOHlIWnY5TnB4b2VwU1JIT2liQTBYWjFjcFl4QS9jUEExdURtUlBsZDZaVERiZ09uaVQzdE93a2lkYkx0R2xaeUF5c0l3TzA3WnA3VVhaald1czJiamNCTlVseVp4MEpZcHVZQVdjR0xsTUgybjdqcTJiWCs5dUcvT2J0cGxhcmw1d1ljckdZR2JndkdIaE9PTk12L0hzM2F5ZVlYTHZkaE40MGRWUENxWmlCdFdSQUhHTDlzMU5YNDRib1RkcnRKaHpwOVYzVmNEcG1ZUDBZMkR4RDcvaFZkOFBNMjAzb1RTTjNSWnlTR1ZnM0J0Nkp6dlR6N2xaWnRwdGFFT2V1aUZNeUErdkdBTzBlZmF1SFZaYnRKdkFtL21GTkR5bzU2Ym94TUlHZXllc05QOXQyMHhYK0xNUzYxUSsyeDRNQk9BdVViUGM5TXJUSzIwMC8vaXRaL211SmFjczNTOEgvbVlIMVplQWN2T21YdmN3cmJ6Y05rbmFxNGRGRStWcUVsMlpPekF5c05BT2J2Y1MzTzVtQS84bmJUYjE4SVcrcjk4S1Zwb1BCTXdNMUdJQVhrcElEdi94RDlLYmlkdE9Wd3RMRGxaR2ZNazdOREN3L0ExZmYyM3Y3MzNDQUNhN2hPOU1wYlRkOVNXSTZiZTRBZ0pNd0E4dk9nRGplOEMweXpNMFAvdEpJbHJSd0RlSlVrVlVFeTl0TkQvSmtxWUl6amw1bEJxNzF3RXZnT3BDTUdDZUpPcXVCOWJudGtaU29NbERlYnRybkw2dFVzc1lKVnBlQlNaTDh1Ly9TU2VRUjJDYTRsem9rRy9oL1k2aTgzWFRJYjYrdmJsVmg1RlVNd05jWlh0bHE0UUxEVVNFcGZWT3lFSVpiSExYZGtVV1ZvZEoyRTNqcFFXVXVUc0FNckNnRGx6U1J1UXF1VW56aEQvZUpsSE0vME05NC8wQk1hYnNKdlBaa1JZbGkyTXhBRlFOWHhHdm04RTlhcnhzcllWQURudkVWVmRyVStBbW9rYmFiQmtuU1ZoTnhtQmxZRXdidWlqVTJuQ2NWVDNRZlFsRDVEQkU0d3FtdjBVTlFVOXh1Z2dHazB1UDVhdVQwek1EeU10QVI4eGhjL1M3MkdqMElLbXQ2SUpyNjJ0RUZOWVdQNmYwRTZQRGRzZkl0a3RNekEwMHhjQzFkOU1aNVU4RlpxS3U2TG9FQ2YvT2VOb250cGpmZHd1dkpkLzMyQjdFUXBjZVR5dUFBTTdES0REeVkxbTVheXU3bmxwQno3ZVpCdklGQm1yY2ppTzBtOUtIWnBmUjRVaGtjWUFaV21ZRngrcm5WaDdDNmozSkxhSUg4SWcvaXpVWnh5Q2JGbUFOaXUybm1TWGgzVzVkODg3ZjdPakhMbUlGVllxQ2Jmamp5SE9wNVlYMkFuR3NxR2JJZjhHVldzZDBrZTlPQnBEVU5ESGc2cGFPRlpTdkZBRXliQk41RHFQS0ZsMnAzMEFOa1N5NERkb3FPVVkxeW5jaHFLWVJkb1U2dVNjb2labUJaR1hoQmVnYVZsZ3NLdTdkanFONDNaZEFkYWMxUGpqT0ZKcUFtMjI3YXV2V3UzOE5nVzVONEF2SURqWnhGek1BS01mQlF1Z3hPcXc1N00rRFlWU2t2eHZheWJteVdxdkp1Q0dxSzIwMHZsWWFUcyt4WTNNRXN5SGZNd0NveXNKOXV5T0l4dmVKWXF3ZkJRbGVGcHBWUHdWWWIzRVcxaGQ5dWdvVjM3V2RmTWQxRnRUcE93UXdzTXdPWHFRdnRZTFVmNVVqeG5GRnlQUS9pRFlpMGppQWxVZ0xsdDVzNnhaNXFscm9Uc0pjMXk4MTN6TUJTTUxDL1BTSWNBL0Nld2lFRk9GZXVydURCNW0zZ2R0TlJ3ZEpoc2FlYXlmZVQ1SzJ6RU44eEE2dkp3RWpBN29IM0ZJNjBQb0RlSkErOWRCdXhtQ3E5dEwvVVdYNjdhWkJ1Ynlsa1hUdjdreWtRSllLRHpNREtNVUNuOUc3UFlOTjJVMzhXaGp0YXA4aDhSL05mMTNHVjNtNXFEYVdYcUtRQ09NQU1yQWNEZFBUaHpzd1dHSG1wSzNnMCtOTjRVU1pTWDlSRlpjY1lLUjN1NnhoK1pYQldOTjh4QXl2T0FGWDc5c3lJUy9DQ3dqUUtJNnI2SmlVNTZacUFHbm50b2xkWTZwZ1Z4M2ZNd0JveE1JWmFYOXlzN1VCWUdicFZlWk95bms3a0RFR050SWkzS2ZkVWE4UWdtOElNWkF5Y1FhMHZidGFpRnlobnZXRVY0dWJzaHpsTGQ5cGY2dXlpbnNKMlUrdFJ1YWZLaXVmL3pNRDZNRUQ3UW9WYVQ5dE5oVVVKdEJRV0tvcis1bUo4ZWJ2cDRlTENvWXNLVHNNTXJCb0ROSW83bmFHbUZZZURXUmp2VE1jWTVGUlNTQ3lxSHhWa2orbmZ4eWlrNEZ0bVlNVVpvTzJsazVrUmFwaGk1Sm5WTExINXJyemQxUHBmYlhOeWptRUcxb0dCRFp6ZmpHYVdVTGc5QzlNZFRJSVVTVld3dk4xVWxZUGptWUdWWitBY25LbTRMYlFQNGNLcmc4Syt3eVRwKzFsNmpFNWExT3VYblZNekE2dkl3QkJxZmZGSTZ5V0VTN3V4WS9Xc1VhV2xFMUFqNmRYbXVQckR5ZXNMbzB4dEdoWXlBeXZEUUJkcWZmRTNsam9RTGkzZzdYaC9UbThJYWlTOU9rSWU2MEdpYlhZbkhUY3NXMFVHc05ZWEZzamhWYWJzN2FhdG1Ua3dDMUsyb0daeCtqdDBVa212SnRuV1daSkFPdDFKQ2sxcUZqRUR5ODRBZlR4dmI0YXk4SGJUWVBhdENGaWhtd1ZtaWMxMzVlMG1UZHAzSm85UDBhUHVhT0pZeEF5c0hnTzBMM1F3dzExNHU2bXdpQUErVmxxWm1PWFIzSlczbThxSjRKZDA3N1ZhKzk3ZFhsa1RTNWlCcFdDQXZPZGlCbVgyZHRPMTRpSUM5Q0JlMHh2TmR0T3NqUFR1dy9TKy9JYkRZa1VwS3d1WWdXVmtnTHdKdW9qc2dzcWRyb1kvWEZ4RUdCdStMSmxsVS8rN2JEY2RKbFBJQmdVV3o5eXFpampNREt3T0EvUzd0OU1aM25QMEpnbytWRnhFZ0ZjSVN3dDlzMHpsdTJOVVk5OXV1aWFtWWp0VjZjcktXY0lNTENjRDFEZjFaOWlHNEFXaXI4ZythVVJ4bUd3MFMxVjVONEgweFpHaUpzT0Q0dHdlcEN4dGIybFNzNGdaV0g0RzZOQnJQOGRKUzN4aU0zY2dmUnlpcDM1NUpjK2l2Um1DTXhWSGlwcEVFNkgvMExQWDAyaGlFVE93SEF6UVZ5R21PUmI2dHA1NFYvQk02b3pHcFZjSTh6eTZteTU2VTNFYnE1eEk2TWVsZE0rdHJMSXFsakFEUzhFQWJRek5WaUVHNkFYMEFhTXI4Z0FNMS9yNnpvZ2R0cHMyeFVBUWg1Q256bm81SVRPdzFBeGdMNUt2a0l0dEl1b3JYaUFQMUhBSStDWm5ROFNyNzBlMjlGZEZsNFJmU0pvNXN5MER4ekVEUzgvQUpWVG4zUXpsT1FUU0VkcXg4dlc3TWF5OWpiSjBWZjlwMThxK1EzVk5sQW9sK3UwTFZ4WE44Y3hBY3d3Y1orNERFR0FTMVlFZzlVMER4Um53UTJGdmNJV0pTcXRHaHB1a3JPTjdac2tWQXFkakJoYlBBSjVheU02ZFRwSVhZeENQbEcrV3Vvd3VkRTV0UjN6Z0kzQTVqT0J3QUVuTzY2aVlrekVEUzgwQWVFbmFEWDBFRHFCaTlVYm5lcVQwVFpTN0VQTU9CMHUyUHZTSzc0ZWtjTDM0My82NWoxWmt3TTNqZkp4WmtaYWptWUdsWitCbFVLR2ZHQUhNbjZCRjhERUVweTA0Mm4ya0lJZERxb1gxQ2lVeUQzNDNKSkt1N1YvTDR6UTN1QWd4MWNoWnhBeXNKQVA0VGtUeTRqOThIbjc4RDBkeU9OUjc0bk1EemVFNWRMdWIvUW9ic2FlVEwrc3B2QWt2UWxRUXl0R3J4Y0RzUzY3VUhZMkZNNVRIWDV2b0tTOGUyWTBUbVl0L3JlZUd3Sk85enYvWkMrZFlacUJ4Qmo2V2RpaC9pNUJzSHFJdjZGNE8vRGhGakt4NGg1am0yNzc1VTY5NjdhYys5YzFQOVNCUStER2JVazZjcGRsUFRKU3lzSUFaV0c0R05uLzYyZDcyTDkxTFFXNTkrcWtiM3pqU0lSNUM1VSsrdEsrTHltUmJ0K1NGaDQvZXltSjAvM0ZZZWFDTFlCa3pzTzRNWE91aE8yMy80MmgyYm9DNmFUUnRySWdaV0NVR2ZoeTlDVllyL3Ntdnl6MVFxQTFqMEVWNTQ2Z0xoY0g1bUlFbUdDZ3RnS056YVgrcDB3bGR0Z2p4bUhMd3dpa3pKMklHVnB5QjMwVDNVUy9sNTU2Y1RjUVBKTkVpeEVPbDNTMW5IWnlRR1ZoZEJqNnJ1aEtFcll2Z0ZsTnhFWUpXNGljdXA1QXNpamlLR1ZoTkJqNEd3elBseXM3NStScUVpeEMwa25qbSs2TUJ2aVZ4ZW1aZ09SblkrblJYOGFZWEJRS2RwQ2Nocm1pM3R3S1ZjalptWUxVWWVNVVhQbEQ0dlU3dEwzVzZHRFNBc3hXWTdnSGV3bldoaTlNd0F4WUdEdE9QVFZ6TzN2NjFwT1lvWm9BWk1ETXdGT2VPTmpWSGJNMlpPSVlaWUFZMERJekZ6M0Y4Mk9PTEV4b3RMR0lHbUlGVzY1aEdlbGQ2U1ovWllBYVlnWG9Nd0xzZ045cWJRL25yU1BWVWNtNW00SDVsQUJiMWJ2U1NHLzM3MVg2Mm14bUl4OENqdlFTdXZ4cFBJV3RpQnU1ZkJoNTliL0w2UDdoL3pXZkwxNFdCL3crRGdjWkZ4Y2Q0YlFBQUFBQkpSVTVFcmtKZ2dnPT0iCn0K"/>
    </extobj>
    <extobj name="334E55B0-647D-440b-865C-3EC943EB4CBC-2">
      <extobjdata type="334E55B0-647D-440b-865C-3EC943EB4CBC" data="ewogICAiSW1nU2V0dGluZ0pzb24iIDogIntcImRwaVwiOjEyMDAsXCJmb3JtYXRcIjpcIlBOR1wiLFwidHJhbnNwYXJlbnRcIjpmYWxzZSxcImF1dG9cIjp0cnVlfSIsCiAgICJMYXRleCIgOiAiWEZzZ0tIVXNkakVzZGpJcE9pQmNJRndnSUhaZk1TQmNiRzl1WjNKcFoyaDBZWEp5YjNjZ2RTQmNJRndnZGw4eUlGeHNiMjVuY21sbmFIUmhjbkp2ZHlCMUlGeGQiLAogICAiTGF0ZXhJbWdCYXNlNjQiIDogImlWQk9SdzBLR2dvQUFBQU5TVWhFVWdBQUNOMEFBQUNuQ0FNQUFBQVlZRWpLQUFBQVAxQk1WRVgvLy84QUFBRE16TXlZbUpnUUVCQlVWRlR1N3U1RVJFUWlJaUxjM055cXFxcTZ1cnFJaUloMmRuWm1abVl5TWpKOGZIeC9mMzhLQ2dvV0ZoWVNFaExnWEgwUEFBQUFDWEJJV1hNQUFBN0VBQUFPeEFHVkt3NGJBQUFnQUVsRVFWUjRBZTFkNTJMMG9LN2NUVFpia2kvWlc4NzdQK3VoQ3R4QVlMREJudjJSdUZDa2tReUR3UGh5NGZ3K09JbVFCZ2lrSS9CNnBlZEJEaUFBQklBQUVBQUNxeEg0dkYyL1ZoZUNBb0RBREFJZjErdlhmZVk2TGdFQklBQUVnQUFRcUluQS9YRzlYcDgxYTBEWjUwWGduM0N1Mjg5NTlZZm1RQUFJQUFFZ3NBc0NyNXZvZjY3ZnU5U05TZytQd1AwcDNldno4SHBDUVNBQUJJQUFFR2dKZ1IvWithRDNhY2treDVKRnMrZS9ZeWtGYllBQUVBQUNRS0JwQkQ0VnVmblh0SXdRcm1zRU5MMTVkSzBEaEFjQ1FBQUlBSUdlRU5EazVyY25rU0ZyYndpQTN2Um1NY2dMQklBQUVPZ2JBVTF1TUd2UXR4V2JsMTY4TnlWK2lONDBieWdJQ0FTQUFCQTRCQUthM09CbDhFTVlzMlVsOU9LdWQ4c2lRallnQUFTQUFCQTRDQUthM0tEUE9ZZzVXMWJqRzlHYmxzMEQyWUFBRUFBQ0IwSkFENmh2MkdydFFEWnRWcFZmUlc4d0I5cXNnU0FZRUFBQ1FPQWdDTHhVZjNQRk54Z09Zcy9HMWZoUzdvYVg4eG8zRThRREFrQUFDSFNPd0YxdDRvZU5iam8zWXovaXExMzlzR3RrUHdhRHBFQUFDQUNCSGhIUW5RMm1DbnEwWFpjeUkxYllwZGtnTkJBQUFrQ2dLd1QwUkFHK0x0V1YwZm9XVmk5aXh6cXZ2cTBJNllFQUVBQUNMU09nZXhvc3VsbHBvNy9yN2ZGYVdVWUgyWC8rL2IyZmNpYno5bngvL1g3bUx0WFNqQnJiM25SZ2NZZ0lCSUFBRU9nU0FiMjkyaFZyUE5kWlQzNWMvWHJ3alo1Zi85NXFQZkRnei9zM2grR1lwVjRIQjJ5ZFN5RTNFQUFDUUFBSTVDT2dGOTFncDV0OEJFWE91KzcyRHgyTCtKNmhOcHJuM1A3U2cxWjYxNXZyenlyWWtSa0lBQUVnQUFTQXdDd0Nlb3JnbXQ0OXpaWjIwb3N2VFJHUC9JR0JUNlBpSUc3alR0N2ZxYWJYam9lbE42bTRJVDBRQUFKQUFBakVFVENMYmpCREVJZHFPWVhlbms1MDlZZU5nSDJFdVkxa09lL0VNTXhkVTZORGg3dVdYUVozZ0FBUUFBSkFvQ0lDWnZuRHJXSVZoeS82eC9YOFIyVTNmNXFKaUwrM3g3L3ZuNC9YeDgvbjMyU2lLbkZSdFNIV3lVR2Z3enNVRkFRQ1FBQUlBSUdWQ0poNUtmUXcyVGgrR0FoVi8zOU1kbVBuM2E2MzM4RUU1djF6VEhBK2syRFVyQkJ6VTBtZ0lURVFBQUpBQUFoRUVkQ2ZsenJ1aEVvVWdMVUpSaXR0RDhsdWpKTmNuek1jK0VPOUtrYVJuYlNGUjZaZ2ZKZCtyUmNpUHhBQUFrQUFDQXdRMEY5Z3dGWTNBMURZSnorL0JqL3EzWS9JYnN6TFRVdGJCbndQTVhnT29qc1JLRTNvWjRZMVJUTGlOaEFBQWtBQUNBQ0JSUVRNY2dvczdGeEVhUEhHeCtmWHNGcy82c3lVSVRlUHhjL0htNWZoTGNPN0pkQWJzOVVTVm4wdHVobHVBQUVnQUFTQVFESUNwblBCMitCYzVGNGZIejgvMy85K3Y5dzZZdHVwNi8vSGk5MlkyYVBnTjhpR3MxTXA5TWJreEJ0N1hBOUVPaUFBQklBQUVJZ2lZUG9Xckh1SUlxVVRXRFk0WkRSK0NPZHc3TVo4N2pLeVduaEVieGJEUEJPY0xhTDhISk1pY0FFSUFBRWdBQVNBZ0krQVhTMmFNSlhnWnovZnNlMkxmWGJ6KzZMTmJzVGx3N0ViSGFTS2tKdkxaZmp1VkFJS2hoY0ZRMFBuY3pSb0RBU0FBQkFBQXZrSW1DNEpxMjY0RUU3WXpaZGNEM3RrZHFNWFpzVW5qc3pPZkpiMjhhT0JGbEl3Yks0VEloMFFBQUpBQUFnRUViQ2htNXh2SUFZTFB1eE4yeFhMVHZ6MjljL3N6WHRnZHFNVjVuQ1ZmNWJZNlAvOGJZdk5DaVpRN01NK05WQU1DQUFCSUxBdEFxWmZTWmhHMkZhKzltcVRuZjN0K2ZqNisvZmpMUlE1TUx0UjBUM2VibnZEZGRiOHQ2RE1oc1hZbEtBOWQ0ZEVRQUFJQUlFZUViRGJtR0N6a1pYV095NjcwUzdDY3hBYkNUUXhuUGhrbGtIZHptbUJaSzkwUTJRSEFrQUFDQUFCaVlBWmJQTkgyWUJ0SG9IanNodmxJdHc1bytGN1UxY3Z1RFVQbTcxcVAyVEJuOHl5T2ZFZkNBQUJJQUFFZ01BSUFSdTZZUSt5Ui9seGFoRTRMTHZSTHNKZGxqVUszckRmZ3JLTG1iZ3N5c0tPLzBBQUNBQUJJQUFFSmdqWWQzanhzc29FbXNRTGgyVTNLaHJESngzK3ZqOWlmb3FOb2wyeEEwOWtRNGFFUUFBSUFBRWdNSThBUnN6enVHUmNQU3E3MFN0aStCTkdQZzZDM1VUM3lMRlEyOWV0Mk5FZW14SC9nUUFRQUFKQUFBZ01FVEJmbUxyeWxvd084K0pzZ0lEZnF4OXBiYXhpSGJlZnoyL20zSlRaMXRnc0srWnZiR2pYRmZPalBRUDRjUUlFZ0FBUUFBSkF3Q0NBSHFXY0t4eVYzWGpMaEI4c2dtT25tQXkvU1Y1WC9LK2NUVkFTRUFBQ1FBQUluQkVCT3h2QTJhanRqUGlrNkh4VWRtT0RNT28vWjlySXZ2MWtNckxEZ25hQit6TUZkYVFGQWtBQUNBQUJJREJHd0E2ejJUM1F1QUNjRXdJSFpUZDJaWmJoS2d4Nll5bXp5Y0ZuemliRGxiL0doOERIQVJBQUFrQUFDQUFCaXdEMVhQWUMvdWNqY0ZCMll5TXFsbnJFaVRCNWxjN0NEOFhZT1RBR2c4bzNFM0lDZ2ZJSXZINy8vdjdoYmIveXdLTEVYUkE0Z2ovYk5jWDgxMzEzZ2JxUFNnL0tibnkxSkYxaGtCVkxoTXgvdHZsczBBYzdTN0loUThJbUVORHJGK0czVFJnRFFxeEc0QkQrYkxjbVliKzF1eHEyQXhmZzA0QUR2VE5sR1RCUmx2aThrWFVyazRVOXBLVzNyZUpWSE5pUG9GcC9DSmdBSi95MlA5TkI0aGtFanVEUHRLMHN1LytaQVFLWERBSUhaVGVqTmNMWGEzeFhhN3VheTdBYmZwdHZhUkYvcVE2OER3ZzBnSURoNVpoU2JjQVdFR0U5QWtmd1p6c3NSMFIxdlQ5Y0xnZGxOM1l4RE1WdTR0VEQ3bjl0c3NSWDZsajRyVU5peXh1TENQNzNnWUIyZGNhc2JSL3FRTXFUSTNBQWY4WlF1YVFQSDVUZFRHSTNjWFl6SWtUOGVVOWF3Y3duUkNVdGlMS0FRQ1lDeHVYWmV6dGxWb05zUUdBVEJQcjNaNXFZNG5jL215RGJhU1VIWlRlK1dvclJ4MmVtUm9Rb1lYYytFKzI1eGhsVXAwNENzWStKZ0ZrUWo1YjBtT1k5blZiOSt6UE5BMkRaVFFudjlXbkFnVllWZjFyR1lmL0hXL0I4ZG1PalBwZ3JMZUdSS0dNekJNd3VDR0RsbXlHT2ltb2kwTDgvMjhXZjZFcUsrTWxCMlExOXJNT3ltM2owZmJUdUprNkhDSC83VHZpVjlja0h5b1lESUxBekF1YnAyRmtLVkE4RXlpRFF1ejlUdDRVQlJ4R0hPQ2k3dVl3aU1ZeTlrU3h0Tms5SUFydWh5ZEtFMmF3aXhrTWhRR0FWQXVZcHdZS3hWU2dpY3lzSTlPN1BOT1dBSjdLSVN4MlYzYnpzNG5ORlZtN3gwTTFsa09HYThtRUZZdHdIbXRvcjRsd29wSEVFREMvSFNMRnhPMEU4SGdLOSt6T055Um45RlErUmM2YzZLcnU1VUVCRjBKc2JaOHJJeEd6c3Y1UmxYVVNNenUxTDBMNDdCSXpub2pIdHpuSVFlQTZCenYyNVFFZnkvZmUrWFcvUFIrdGZXRW1TOC90eHV6N2pMd1pOUEtJeGRsTlE1eGN0cEhsd21BcHRPV3pvelFTcHdBVzdyRGdsNEJNbzd0aTNDcHI0MkVCdG9aMTVSeU5oR3JhQVZFa2VVS0MrdWtVa2FaUGJUTmRWNFRpbDkrM1A5SzNEM0VtQU83MXpKWHF4TjM5RDJndW5oeXpvSldseTJwNmNGYVFZU05rU3V5bXQ4OC9mODNwNy8zRUNONWNMN1ZxajJVM1NGbWNFWWdhOUhGaGovdVJENkhGOU12V1lMNktWcTZWTjNJcGV2Y3BoMnRNa2IxK25hNW9IZUhWdDNBQjdOUWNPMDdUSmI2WURJdUNXaDBEZi9rekxiakszRDZkK3lJelFIN3lZN0k4Y25UOFR1SkFIZU5ZaHZZYkRrdk9ESWxxMzFEYkFCeVNYTVdacE9NMjBtYzdUcXNVVm4vVUswSlA4aTVoUkRRVHZOQm5MZE5aWjlkcTR1SytKMjhDZ0xTbk1XdnJObWphL3ZaRnRHOU9uTjIrQWVWYUNQL053Mmk1VjEvNU1mVkJXTE5WeTUrZmpZZCtRZVhMb2dIMGtzeXJOc096ZFRLbzhIMTkyZWlVazU1M0lqUWhISlZablZaTXRUV3JleEtyQ3lUZlVlVllRQzdRRVF2eVNUTzFtdFdhTFhuWHhaVDFWQ0pVZW1sdFZkZW5NZTV1NHRENUhLTS8wenhzOStyMDB3RHpMd3A5NU9HMlpxbXQvcHFZK1o3Q2hReHpQZnlwZTgyTW9BZU4xR3NmUWVaR2V0ZGJVNy92Y3RKdzJMaE9RazVaOXlHNDVFWmhXMk0yV09zL2FSMkxuL2RJc1RmU1N3NVZucTErOFNCNHZoUXM0d1dJQnpkelkzY1ROSU5HUUlQWjlQOTcwN1VyQmUybUFlV3JDbjNrNGJacXFhMyttL2lldDkxRUE2N2RvYUdtRW5VNklEbHNzWUtMdVJPcVFaMWZkQnREZUtWRTVhUzJTQW9leHM0c3ZWaVBzWmxPZGZmM3RzVVhaT0ZnaWlzUXZrMEkrdHU3UWY5OCtRcmFPMzkzZDNjUWhtTTk3ejBUREV4MCtDNjllR21DZWN2Qm5IazRicCtyWW42a2p6OWlwV0UwZitMRjkwNUZGSnlGYzZDYWF0SVFsMVpBZ1JVNmFyZE1LcGNuZzk1NVJucGRXZEVMcWJYV2VFNHdXdDJnUUUzZFRJaFNUbHV2TXlURzY1akZyTFZqNTROQ294bHFuKzV1NGxtWjlsMnM5clA3QXJaY0dtR2RQK0RNUHA2MVRkZXpQUkRUU08ySzFPR1d3Nk5hdXRJZ3hKWnRPZEM4YnhHL3ZjaW9pU1U0S0hPaitMMDFHNnBkRjVuUlFDN251eGpyUFNhMnhzMzlUM3lHaHhlNmxJYVNDcldRVTBwdFRvdUZyRFppNFlYVDJGTTBNamxKZFBsbmtYaHBnbm1Md1p4NU8yNmZxMTU4cFRKRStScFljWUVBYUxzUUt3Z04xU3dabC83S0JyVlFRWVRCQ2o4bEo5M1VQbURZNTBnUzcyVmpuR1N1T0pxYlNNTHg0V3dmT2xMM21Fam04dHExNHgyUk5hVHZtM2QvRU95cmZkTlYyU1h5cXo2Y3ExVXNEek5NTC9zekRhZnRVL2ZvemhWR1NIMFhWZlEyanI4UUt3b3NadkUxdlM0L01aMHl2YWt1VGM5UURwbzN1VzJBM1crczhBenY1Z21JUnNXamVwQUQ3UkYydkdldkJKcVY1RjRaeUNlRTJjRUd2K21LSERaaTRtQzVISzhnMkFZTWhWWEVsZTJtQWVZckRuM2s0N1pHcVczK21kMU9HL1g4Y1F4VVdwUVhGT2oxUnBYQm5ac0VTWFV0NnhDZ3UyVEJGanB5dWExVmQ4MGpMWWZtVE0wKzd2WHJPelhXZWdIQVpRWmpNblM4S2Vma24xVEduc2d5dXFDRWlGUzRPK21RM0RaaDRBQ3RPZkFSTXExbzFMSmpqQVVaR3I0bXEzd0Q3dUN3ZjUyZ3phbVBTbXVsbFVYQm5na0NuL3V3bWlkSVdsMXpVTE5SNFpwbW9VbmpBN2IyU0c1N0NtcUNjY1VIMlpzbHlEcWRWMGxvQXIrbllxK2ZjWE9lcFhZYmhyN0VCcHVrblY0aUFwQk9qU1ZuK0JkODhxbzV3bk5IUDJ0SnhBeVp1Q1k3R1pMSHRSMkhmSFdncGc1RGo1NnJGQm5nZzlPSUovSGtSbWdadWRPclA5TXBVbUk5TUFaNEpKRjdjZUR1NFdOZ3hxdUxURGxNNWxZTGo0VC8xbkl0eUR2ckF0RUdCbjNXZnVNRDJPazl3OTIwczBFNmx6cUk4b3NCcDNISWl5ZmlDY2x6bkFOZHJmWUk5RnFIQWVRTW1McURGY1l1d1Vld014MmVDMGtzRHpGTUgvc3pEYWE5VWZmcXplNE1rRVRlcDdqanc2blVjWXo3aGwyNkpvQ2hoUFBid2s1VTVsaU9jOGVpY0k2Y2NTOWhmYit0dXR0ZDVZaXVmNGwydmFmUlFGMGJyWThaZU5xa3I4UUxSSm0zZThDUnFZdG1iSlcvQXhKdnAybU5GYXFKRk9GaTl6U0o3YVlCNTFvTS84M0RhSzFXZi9reTlVR0lqcndqQ2VORWN2VjBlSHF4N2t4WmozbEhjZUdwTWtDVW45YTZwbzN1Q1ZEUnV1OFJ1ZHRCNWJMZGg2Q1lMQmZLUzBnellJOWVTMzlTY1BCakRVdXk4QVJNWDArV1lCVmt2SzgzTkxWcTlOTUJXM3ZCLytITVluLzN2ZHVuUEZLSkk3RVBreUdGQ1RXejRTdHdiRXdyZlBON2d1WHJYSWpuS3BJSHhpRXRBVGlkbUtCRGxLNmFQZDJjM08rZzhSb0dvaVlBLzdBempuSFR1WUtSTGhRNEd3azJjdUZBbGRZdHB3TVIxRmV5L2RPdGxsUnlzbHdhWVowajRNdytuSFZQMTZNL1UwVThvUUJCSU5YSVl6eW43QS9aQWJqOVpnRndFU3VEZlVtT0NNVG54QlFnVTVlYXYwcVIwM2ZJK3NaczlkQjdCT0h5WklZL0N1am5Ud3ErRVh5NmVoUW92NmhuaFVPdTBBUlBYVXUwNDVkcXhYczYwYkJTRlhocmdxQ0lxQWZ5Wmg5T3VxVHIwWndwUXBBMHhKQ21hUkh1OGlhblFYSVNOY1lraUVxZkQwbzByUTFNVFdWeS9PYjNuVjBITXo3OFlQL2I2em5ENThhS3lVdXloODBoUVFrN0FuN1hvUnBTWFN5NUhvc3llL3BnbjlkbmxpdUxMcFFFVHorS0tpeDRDZHFuQ05XM1pubGRDNExDWEJqaWdnbmNML3V5QjBlcGhoLzRzdXgvMVN4cGhxT2pIWkVodXlaMG9ML1JBMnhDWFNKWkdxZExOcnVTYzlHQ2VuRUd0YlFSaVF1UENndXpNYm5iUmVZaUlJeVlyYkd6Ukw3N2hqWkwxOWZuNysyOGNmQnhxMGU1WkF5WnVGNXgySkZNUkNkbTRCbHVaTEhsN2FZQjV5c0dmZVRqdG5Lby9mNVlQbi9xRitNZ0VWUldsR1Y5MTNWRjRwUVdGaStxdjZKeVZVejFMUnV2d25KT2hRV21UZHY2OHh4NnhtMTEwSHZxQzIzVmpKbkkyVExwODVzdzBvZEhMbWM1eHB3RVRud1BvbFZwU2xMcjQvT2VzQnpUWUFQTUFuTlhHUGYvaDd1Unl5V3VtZWFJaGxZZEFiLzdzSG9oSmhNUFRhbklvQ2Nvazd1TEZMQ2FUUVY0SmZLLzFNbVVlenNxcG5pWE5ia0p5aWlwTnlzU2hsNGZESHV4bUY1MEg5dkdDYzlkbjlxSVo1eWRKeEhzZ3lVRlA5amZ4UVlFdHJSYk5nVCt5SDRONWtXWTl3R3Q0UWcyYmU3Qml0R0crN3ZKWFo3V3AzVXlYVitQNEpYYm16M25zUnVXYTBDRnZ4QjRhYlJNQnJML3NabDVPK1N5Wlg2VGZOT2hNTkEyN3NkZkk3TUJ1OXRIWlI4U2ZsMXF6M1ljMVVvWEF2aTl1ZjhlYm12ampkbjJPbCtYM0I5bGVFbE4zY0NzNkN6cnZBZTAxd0R6WTU3VXAyMHgvLzM0OW5yZnI3ZmwrZkhVN0k4MkRzMmFxdnZ5WnB0S1N2dWFqZEJ5RDZJb0s3MERzamV3bjRaOXhtU3ZQWitWVXo1THBPV01qS3QxZWhLZXZKakx1eTI3MjBka0h3V3RraDErUTl4TXhqb25kRkkvck15cHZPY21XSmxaamtWQWtvR1dnR3BCTjJVcDVjbVFrbFNUcnJBYzAyQUR6bEpyVnBtQXovZnJucmJUVXJjcjd0eWpiNU9sNWhGUmQrYk1iWjZlTXorUVM5d2t6NGJJV2o1T0hRandsWEdGV1RvOThSQmZVNktjaVVSU3ZnaDFpTi92bzdFRWtCVEMvVmVUR2ZkWUQ3TWFEVnh4dWFHSTlQWkM0ckg0bzdjblBYSGZ3RlJ0TDhaR2E5WUFHRzJDZVJyUGFlSzNvdW1iNlkvQUNwMjJheElMQTJyMFBUL25lVXZYa3o0N2RwSEJaT1RxZlROYzR2d25HZ2JhYzlaMlYwd3N0VEhRWXU1cDZNRkxiZHUrNTNJSGQ3S096QTg1NS8zVWR1WEhzWmtLa1hXMm5QTnJNeEI5bUpGSjk0NFlqbTlFOUVMZGkvZW1zQnpUWUFQUHNPcXVOdkdoK2E1cnBKVzZqaWs1Y1VNblQ1dWlwT3ZKbnR3Z21nZDNJb09Ha3dYTWxUZS81Qm5mZ2hOUDVlVEtQWitWMGZPNTZqWmFyaGtPcG9ZTmQyYzFPT2hPU1huaDhKYm01VVBzV0hidFI3YWM0Mk1yRUx3b0dUQjcyVStCY1NrbXhjc24rM2dtdGJLRDZXUTlvc0FFT3FPRGRtdFdtVUROdGx5YmZ2bjYvZno1K3Z2LzllVk1Ib2hkTG1iSHdSRDcxWVQvKzdMaEd5dUlTTVdFekdZWjQ4YjhnSGZBbUxxcVB5ZWZrOU9vUHlxa2NXQkdWNk5CaDVPdTdzaHY1ZXVURU52VjFKZ2hjNDdHVzNMaVBoSVBkRUx6cVlCTVQvM2dQTk5qTjBBQ0paM2YzVUZ6L2lreFB6WG1BWjY5Z3crWTFCdFViWUI1UWM5cDRVZ2ExVVRVc05kTjNnOG1mVDJKZS96eHpYQXRPRi9LVVBVQ3Fidnc1ajkxYzdwTm4xSjl3Q2c1UTNFQm0yZ3NYdC94VVRqZmZFZjdTcHhaRmpWNG51a2JFM0pmZHpOaG1BNTB0Sks1UldrMXVITHZCb2xZTHIvbGYyNjN2MzEvZVl6b1RxQjNKZzlNSUF1Nnh1RjcvVXNhUlMrVk9QYUROQm5oSi91SDFxVFpGbXF5WGR1TGZTUVArNlhsMzJaZlpobm9kOXF3VGY3YVJ1L0JyVGd3cnVZS21YMmp3czhzd3BQMlZlTXo5c2puSGpzNkY1ZFJsU2U2ZlBIRGRtZDFNVWRoQVoxT3BVLzI1M3JoaVNLZC9ZRGRUbTQ2dUZESHh4OGVQaU4zL1ByeTJYeHNnK1JFWVNSYy9GVnRILzlYOC9mN1AvOVlzUGxhMjN4dUlGektDdzc4NFdMTXBlbW1BWjRXZlhDemh6L3JMQWUrNWh1anVHOFFQN0V3RXlid0FmODRFanJLVjhHZFh4b1RnVWoyc0ErcUt3bDlodUhodVc3L05uSkdjSzZmT0ttT1l5ZUZiMThXdjJLbDNSdlRzU3h2b3JHVnp4bjJ2ZENkWkhvbWR1cXc3RzZoK014SldrY2RQYXpqdjF0N0NEVU5xOUw4TWdwOEtwR3VHYkpYSC9sL2hmUjJ1Qjdobk5IM2NsbXJXL1BSY2JRTCtyT2RQbGxwdldsTW1ISzA4MllRLzU1dmU1T1I2UU1pZlhVKzhUaHcvSkJQczJEelN2T1I0NnlRSjUvYmxuQ1Axbzl5eWpaMnNZaG1sbVp3NlROdGdOMXZvckVCd0s0cUxySlNoaFFTNzBPQ0pXVnUrVU1URUkzYno5eUpIcm0wQWYxYmwyTFNHdE12ZnczdmVEMzBQYUxrQm5wZCtmTlhYSnJlWlZ0M2o4bHRSNU55Q3ZET3FHRXNZUEljL0IrSGgzUFE5SU51ZkhZWGxWTG1jeHZPVmNNL21SYjJUYWNOeTlldzdIcWxtekhlbzdqclo5VDBzZG5namZBckZGanJMV3MwMHQyakF5L0JXc0p1cExSZXVGREd4eDI2ZVgzSXBQVGx5YlhiamFESDEvb2MvS056NmthMnUxNlliNEFVSEhsMHU0TTlxVEI5cWlMeHhOcU1yR0FrWVBvVS9oL0ZoM0MzaXo2NFFSbzJCSk40eTlPQXJSajRsUzZZTmdmcTV0enc1R2MyTGZNalNXM2FIYVJ1eG15MTBGdmk3bGZUTEF5YXVtVlE2c0JzMlhFVk1MTm1OMktqK2p6YXFKMGRPZndiWWtxdUVmcXR3ZUZwakZDdzhIZUo1UU5NTk1NOHhQRzB5bTJtMTZDYklXdlN5SEcyTlFpMldWUTcrYkpISS91OTVRTDQvVXdOMkRZWi9Za0w2WkRXWU5qUkxGc3hZNXFZdkowTmgyYitHNlArOFVBN1RKdGpOSmpvTEpNZ2ZTMjA1VCt3RzYyN21IWTJ1VmpJeE9YSnRkbk1oVTUrRjJ4UjVjWXJzZjduNEh1QmRuaDd1M0FCUEJacTc0bXVUMlV5clNZbncrTm5mVW9kUnk1eWdTOWZnejB2SU1LLzdIaERNRXZSbkZ3SmNaVjlxQjJOeFVTOGNHTi9HSUtoVzFrMVB6aUN2TjRYTGFUVEcyR0VraWxkSkN6TlRuamoxZEw2NERpcEl0VWRRQlU5cFhSbllUUkFuYndxSlI2ZTViazJlVTUzZFhIN2YzcFIxQllyemYvLy9ud3FsNWhZNWZVYzVZdURvYlRKVjR3MXdWQkdWd05NbXM4bFNLMTlpUFF3MU1PSTFmWjVnN0ZUd1p6WlVzd2s5RHdoUHRBWUpoYU0rWVo0N0s0SzdTT1AyR0J2dzJyQml2YUFUSTNyRWxsT1ZwQUtNNmJoNGxtbUIzV3lpcy9yMmtXcnN5NzFmU1kwUHA0V0xtdjdJQ1NxWm1CeTVQcnM1c25XRWJuNlk0UFp2MVVCeUhpbTJCK3pjQU05TFA3N0sxa1psbkd1bVZiOFd3OWxiYUxadTZtSXMvK0hQTy9Ibk11ekduMmNNdWhRN1lSMy9TS3hlZ3BNUk42Qk9RV1RmdjJQZVJtZTdPcjNrM2xqVXhvWFpleDFYNmFuVVdpWW1Sd2E3V2VjT3JwVzkza3JOMnc0a1luc0FPK0dnK0kxUEVvV2NhNmJWeU9qMi9BdXZidktvWG5xSWZtTlFXcXF1RjM5MjlEWHNCMkZzM2Z4V1pNRytCMHNHYlFnTHdianJ5Y21oSFhMMk5HTzlHWFVLVGJDYlRYUzJsUlRZdzgrWkVlekdZUkU4c3Vnei9ZM3QxdVRJWURkQi9HTTNMZlhQYTA1aXBjdjduZ2VFaHdJN044QWNYUWJhWkRiVDdwWHM0SlNUWjVnd2JEeTV6NUxLZ3kyamUrU2dWTWlmWFlocERidWhmaWcyTVJXY0plT292UzROelhYRTVGVFZxRWNrQXhicUZKaTl6VHFkWXJtMzBObHk1Qko3K0RsOWFHU1Z2ckRiRlhLR28xb21Ka2NHdTFualJtNko2ZXkrdVd1S3RubDdhWUN0dk9ILzYvM1pOa2dSUHVrbGkzOVJPU3p6aWU3MjQ4OUYyQTAva2tnZDF2VzZ3N0lieCtoWkg1NlF2cC9UcmxPbjBBSzcyVUpuNjBTRnh6L2tMTUh4MTRtYWxRVlZxNW1ZSERubktWZ1E5blNYNzY2dnJqYjcwVXNEekROK0FYLzJRbFNoRlRWK1RSbkRXSjQ2QjB2Vmt6KzdONjlXckFiMTRramhTQ0wvS2F6aUVtdzVkZTB5MEpUVHNWS24wQUs3MlVCbjYwT2xReXdDUHYzTE1VSVZCMnF6MEdvbUprY0d1OG0ydk50VjVSRmNrWmhkZ2N6STlvQ2RHMkNla214dGRIRnp6VFI1cm1oQVFweVNCbERoWkR5NVQ1R3FLMysyUGRQMXVvTGR1RkRWTmJ4bXpxUFVZUnBVeDFIY0tDb2lwNjVlZHEwNWpONS90UFpRY3dCZWZaM3RGc1hGcDJBMXRSRi9pNWM4UUtqN2syb21Ka2NHdThsMWt1SmJYTTRLMGtzRFBDdjg1R0lCZi9aV1FBUmJENjhxTkRJVFE4eGM2TXVmSFprUFVkd1pOZjFMMUEzRjJFRDk1VWkrV0pOanRwd3FaKzdFbE52QVh0UzNPN3VwcnJQMTl4WCtNekdVdmtDaW8rRlpRR2lFVSt6eFU4a1QzQnJzSm9nNzQ2WjlPQ3BQeE5PVEV2T0FuUnRnQm1JaUNWc2JWZHlzUDN0NkJzUHZIaTFFZ0poaG5kNzhtVndwSEhVSmFlN2lQOWZJMml4djhkdUtVRkZJbHRBOXV6eEVxaHhLWis1Si9wL1ZyMUtuSUFyWW05M1UxOWtNZjhvdm8zS1Q0dVdKRThQODNTU3BaMkp5Wk1SdU1yM0J4Z1pLYnBRd0ZhV1hCbmdxK2R5VkV2NU1uaXVhNEZESDVzVjR3RzdtakRHNjFwcy9DL1ByWDc1MXZYblM4THBTMTEreDZNVUkyZFduYkRsVlRVclk5SzM4UkY3LzBkcWIzVlRYMll4K291VG03LzErUnhNTlRPemE3TFI4ZzBKT2NGTFB4T1RJWURkNWZtUkRBNlUvQ0Q2U2h1MEJPemZBSTdFWFR0bmFxUHp6emJSck82N1hVQnR1RFNTNndLeUI3SUlLUjcxczRlckdueW1ja3I4bTFPb3NYQ1RFa3k4WEdVUTB2ejE2ZmJhY3lqbmxRNVluSlhVSzJTV1VlenBxNjJ3R1AvRkluRnkvRjAvbEsrN0djRG1Mbi95U2puMWN6OFRreUdBM1dTNWs1MGNxZHdidUl5aU5OOEE4RUl2NHN3MHlSTDRUNkpKRnVpNmU2QWRQMVo4L2t5K0Z3eTRodXhuQ0l2K0YreUdMamtpNEIxUDJGc2lINVZUS1N0cVhOeVZDbllJb0lZOGZoZEJPdTFkWloyUFJPRzFSUTZ5MGwwYmNFdlMwZkdrQTlaKzZub25Ka2NGdWN0ekVPbkJ0Y3NOZnFMSnpBOHdEc1lnLzB3S1I4QlpjTkxiUGJldDVLaDBqVllmK1RET1AyWHNIKzFIQXNCazlYNXIwaC9WN01MZUFtak12cGlJSFlYV1c3bEtuc0QrN3FheXpDU0pQakRsRkpnTk9GNkdlRm9jcmhFQkZFNU1qZzkwUTNQd0QyeTdlUWxNai9PS1dVOXFLUkhNVFdVKzRid084cklGL3A1QS8zMzhsUzdwRnhxY1NNdk5qTkdLK21PYzd0bTdXa3ordmI4RXNwUk5lRW83L0JHWjlSUm41TTJOTVIyUExxY3FUTWEzTUFCTkJLb3JZT1haVFYyY3owOGdJaEtrZE9SS3hvSUVtK3RhUWgxYzBNVGt5TEJDeXdQdzl1ekZJOWM3Z3d2YUFuUnZnZVp6R1Y5bmFxSXloWnZyako4WXJiWWN0Q2M1WURwd1BFZWpTbjUwekRaWGhuMUV2bEREck93NFV5VUVGdjhhOGxOUld4K1NVeGFzUlJPemhXSkREcTJodmR1T0pFbDRTbGFPelhoakRleDFFaGdnVDE2MVRWREdSRlMxWTVhaVhLNXFZaWdhN1NmY2UyeXh5dUg5NjZYNE9XNU40eE1JUHViZnVjWThHMkpkNStaaWNMcWFOTEdKTk15Mnl1L0J3WkdDK0xPNXA3bGd2NjhxZjNkck4zTGtoV3JrVFd6WnE4WmwyZE5KSng4OWJjYmZ4cW85SEllVXpGbzVFTGN2blBaOTdzNXVhT3V1QkQ0L2NYQ1I5RFRlOUV6eHB4VjhpSzVvVWRPd0xGVTFNamd4MmsreER0bDFOZFBya2VrU0dYaHBnbm00Vi9Ya2lnSWZjQm5hYVZOL1RoVDc5MlVVcmMwbVpONWtiSmtoZXd0RTd2aktBVkwwUG8xaEErQ1ZCN1hKeTBqYk9nZWJka3pvRlVjYk9jWWVLT3VzdGlybHhkd0ZGS3A3a0xtaDQ1djFNWDYxb1luSmtzSnVRQldidm1iV3h1U09rMlRJWEx0S0RFdnQ2bnBkd2p3WjRRZnpSNVlyK1BLcnA0dm8rVHBjd3puMnU4MDc5V2ZZNzZqZHllTGJ4Ykg3eFA1Z240RXVTUStkV0g2elR2MG14Z0lpY01rLys2K0FpTTNVS1FxdWQyVTA5bmZWTENWeHlvK0k4aVJOOTVGZTVMTk0zL25HUDY1bllPVExZVGFyL21EYmdGdVExU2VVQUFCSlVTVVJCVkI3dnBaWTZuNTRlbEVqRHRuY0RQQy85K0dwRmZ4NVg1VTFNVlYvMU9hNjdzL05lL1ptOEtYZUk3QjZ1OE9TU04rczdiaTFsRVlsOVg3cDN1SkhMdVBwSldXb0ZWWGFuMmhDN3FhZXpjaHN1dWRFVDNCT1lneGRjVzF6ZE00Snl0SDZ6bm9uQmJySnRiMS84cVQ1a2t4TDIwZ0R6MEt6b3oyTUJURHhDNHBjN2NURXU4cURuM2ZvelJRSXo2YXZyaFNJTFZieE9mMVNWSE5sSEdjZHF2M0crSEdaaG9pSXBhbjdVeFZOMFJTbXI5WlVGVk5OWnpWanpOL0tReWFPb0R6VjI3ek1NcitOc2lFQTFFM3RCeVBvUDUxQ243cy9NZ281Uk8xZEhyVzRhWUo3NkZmMTVKSUEzM041aUFuRlVlMWVuM2ZvemhlY3l1M1B2NFFvL3pCUWttcXd2bFhRZ2tQZmo4L2YzY3oyNWRvT0NtS1pLcGZ3S0M3Q2JRaXFyeGJ3Q1hQRXJxN09peEh4eW80YVhBUXZQUGVuME1sOGlLNW9yYStiYVN6clZFYUpDRmQyYUhCbnNac2FEQXBmc0Vzd3Q1cVg4MVNQaFJ5eTdBUTVvV3Y1V1JYOGVDZXRxdW01aXFGSDFIWjMyNjg5VzhzaWs3Ykl0ZE84cC80WVhCcnQwNHppZ2ZPd1dZN2pmeGduZjJUTkZSblRuekRHbUx2dnVXSnBsUEZ4QVh4UVRJeFd6eFJSVDJXTTNNWDJTZEZiZFhnSzVVVDZXT1BOSjcwNkV2V29Xd09qRkQ5UFNQOWM2VmJTbTZna3F1alhZVGFiMWpIZGw3cGVWV3FscldNT1Bpa3VYMUFDbmlyTXlmVVYvSGtwR3d5ZnNVendFWm5yV3J6KzcyRXNtZ1hVUFRmQnA5dUtBbzlYSFNvS2x5azFNVEZZU0xINXFrdkVWWXlKUlVLU25WMzN4aW1FOWRRcWlxaHgyVTA3bFN4MmRWYmd2dk1YNUVIeWwwU0ovSGFhMVo0UkNaTHRSbXo3bHYyZWhjSWVRVXVoT2FldVlXQ2xETUNGMmsyUmNNMkRjQ2pYWk51cGZzSVhNYklDVE5DK1F1S0kvRDZTenU5TUo1Q0w5d1NEYkdVOTY5bWNpeTVualdEZFJHdXdwcUpySkNneEpvcGRZQVBWeDh2RU5saDkxT3dvR0xGWm1pcENTQnR1SlNGWFVLUVQwQ2hSUlVPVkxGWjFWTTVsQ2J2U2F0RVMrU0c2VlAwVzRCTEp2b05DVTZGTCtwcTVYTWJIV2tIRGFxcDl1Q3RoOFlVd0hYWUdXejhwRVQwcTRnY3hyZ0dkcnJIbXhvajhQeEhiTmJFSVFlbERDYVU1NjltZGFWcHc0ZFdDTjY5d2tOTzNyeFFISEhZb3NZS0Z1UDVkSWxUajh0eExxLzdUQUtMSytWYmJwcTlaNlVLZVF4VzVLcXV4dHhobldLRVZueGVTWDJPZ1E4c3ZsL3ZyNS9OUE43L2hXK055RkZNUHBNdTc2ZzFoaG9xMDZvUXhKT1ZrcXVqVTVNdGdOeHhJMmpWa1BIMzdpYk9JQy8yczJ3QVhFU3l5aW9qLzdrcmhxMkM5Kyt0blBkTnkxUDVPZE0wTWpMTEx0eFFISFZFYjFZd3NEZXpjc0VkMlErQzNOWDNHY3pjVFhaREdoNUNwWlpoaExsMHVkZ3FpSnl3S2NSQ1ZWdmxUUVdmdjZPL1o3UHArM202OUxZbU5QcjB5bEkraXduRC95QnJIU0dUcnZ1aXVZMk1KR2p0dzVSRmFmamY2YjRlSm1yTGxtQTd3UlpGNDFGZjNacThXKzRpeWUvL0t4WWErZUl4eDI3YzlyK3hFM0ZBNTBZRzU4SWZ4cCtOekxZTVZDVHMvVFJTTHhXek5oNU8wTHNjQ2xwQ3NxR2hZS1FzWDlsVG9GSVhCeTMxeFc1Zkk2NnkyS2xUSFMvaVJpU2lHc1RNNjliS1lKd3FzaWdzdjFiSFhIbWFHMFc1TWpnOTBrR05OR0hST3lyRXRhc1FGZUoxaGU3bnIrN01ualJqaXJCckplaVljOTdOeWZ5WjN5REdTMUY4VXNGa0R4SVZYWDBLR2tvdzM1RGhWRHpldEtFWFdCTkFVWG11R1NOR3psUkt5ckp5TXdVRmJsaTVNbDBJY242S3kzS0NaekpCd2tFbE1ha0E2ZGhWd2ovMkNDY0NMdnlxKzVUczdTSm5aU0VsSmdOdzZVNkpGcDY0cXo4c1dLS3piQWkzVld2RkhQbjUzUTFMcWtmaDdHRlhHYW84NzltZUlxbVRFNnlyKzQzL0JvdUR5b1I5MWJtSEZ5am02NzBUVjluWk5pdVQ5VGJoOFlBM044MnEzNkYxSnpNdmhweXFyc1RVMlYwWG1nbXpVSzYzK0FYZm42MjJPcXlGNG85bitDY0hKOHJaZ29SUXFxNTlaZ056a0dNbUdCUVNPWFV3NC9UNzBHbUM5RHVaVDEvSmxrcE1FMjh4dkFsUEdNQjUzN005bDZZV2x2ektRdU1ycFFnSnI3K25YUDRPREJsNWVYZWw2WHhYYWdxMFpFTGh5NXdLYjBLdHpFZm5nTUQ4MzBLWmtYb2xMalRIUmVXR1Z2eDVzU09rK2xzNGFKL2g4WW5kUmRQTERsbGFjZUV4M0tWN0dvVlpVYjFkd2E3Q2JEWHVieDM5S3A2alhBR2ZxdnoxTE5uNjFvaE5kejVUaldGbmprLzczN00zWEh1ZS85a3p2T0w1LzVrSXRMSHhkYVNUR1lHRkpNZmFubmN3RkUyOW10aXBHVFZ5KzlvcVY0WHVJVXl0aXpSM00zcWFPRHdpcGZpdW84Q1h0WXN6RCtqM0VLbjlNQWJvRXdoM01INzA0UXpuWDdZQzBiM2l4cVlsOXVzQnNmRGVheEFTMTFWTU1zZlQ1WnRRWjR2cnJLVjZ2NXM1SGI5WGRMQTc3S0NuWlZmUGYrYkY5dHlhVU8xQlhOem1LcXU1TDMyR29HcTJ6a2c3bll2VGhDUk4zbktvZDB3L1paMHE3NnZhVTRFczhsNy85SVN5dnk3MnhkUzhXVlZ2bFNVR2ZxN2F4cUNmOFRmWXVxV2lLK1MvakZyMDhRTGsrZzRrSVVUVkhReEFPNXlBaUp4aHNVY3JZVHd6Uld0Vk9wbUZWcmdGTUZLWk8rbGo5cjZkUmdXN1pjcStZQnltamFRU25kK3pNTnlaUDZZYzh5TkJ5ZUNkNm9lSWhhcDB2ZGl1ZFc2dTVpdGQ1Nk9kdVJydXJ0M0h2cGM0Rmo5VkI1c25rS0xoNit6Ty9qNCtmNzgvZUxCbEZXWFBYLzl2ajkvUDc1K0xDSlF5MWZhWlgxUzJCS2pMVTYwd3ptUURubXlTS0RuWWUyM3JJYi83czhXdlpGOTVzWHJiMnI1ZDFhNndoMmsyNXI4L3pPUFd2cGhiRnoxR3FBMlFJVVRWakxuNVdRRkxucGZsQlRGUE9sd3ZyM1o2SWQyZUZVNm96R2tZK1h1bU5lUXFLK242QlVRY2pBVkJEeEx1cERzMFVjdXZZMFh2U3RnaTRCV1Vobzc0QWVGWktQY3hCOHJrcXJmSEV5VGhoR2tzN2VGaEVjSlVkcEVvRzF1Y2YrNUdHZmZVaGRnYTZrUmhYWnN1VmxMR1hpVWUxZ055TkFHS2VtTFEwKzRveGlVcFBVYW9CVDVTaVR2cEkvUytHbzZEWHZwNVRSc290Uyt2ZG5paGZrTi9RVVRIejRnWW1YN2tqc3J2MjBWNHFsS0RScHRXUm94K0p0ZDVmWVM0NExKdWUrUGdkUm9KZFdJTFYwVjV5VmovTS8yUFFWVjlrOTBPdDBwcjZPbytJa2pUWDUyQ0R6NXhScVg3bkNlN2IwNGNxb20rK3dzK2s3dU9qOHNJaGJHNDNKNHBpWll2dUFHWndNR2hkMjVoVUpLelhBS3lSYWs3V09Qd3VKYk1GWVQ4dzB6d0g4MlQ0YUsxb3hXOFQxWnRlWjNEL05nTUpOOWxDbnBmcTZ1MEl1dkJFMlRaTEs3bEp5cFZUK01UYmlpd0pJMThlMzZkaXNwTGRrUG04ZmxrbG5IcndRWkRlWDRpcGZ5dWc4RFNvRmxSemRUR3Z1cVY4ZG02L0l1WWZITlhYVmR4RUJ5aGZpcVZUQXJZMThaSVVWN1VKNVZkc3VVUys3MndHd1NnM3dUbWhYOGVjTGJaQXhpV0x2cEdiNzFSN0FuMmxxYXNVU2hFKzNuUGIyL3ZwNjJOT25UeGxjei8zKzB0d24xcnZvcVMzWlZiNWZjdWRkUjVWeVBZUGFiRkhhOC8zMUlMcVRVWFFOZG5NcHIvS2xoTTdVZkVwakpQL1NJaVEyMEo0ZlRBeDZoK2JWVW9kQnFER1lwL1diSlV3ODBwR0szS0d6SG9uU3k2a0pnMWZ5MnlBS2xScmdZSjBWYjVMemlhZDBiVE50eGJTajY3VkRaRnZlOGY4ZndaOXBhaXB0L21CbzNQdG9QWVBxQUcrak9JWHJWOVR0S3lOQytQTW4rTWZ6UzVJa2thZEF1M0gzSHh3dGh2ajdUb3N1YU4wRnU3bmRucy8zKy9IMTlhZCt2ek0vZFVNUXZzZjdMYisrdFBRK3VvT3p1TXFYQWpxdllqZUovYU8xU28ySktRWHpoM0txUDU5NU8vajdQQ3BnNHBIaTlKd2tXbTlVekpsT1RmKzVwaDNOaHF0V0E1d3QwTHFNNWYzWmtwdHFyY282aFZ2TWZRaC90ajNYdW9qZC9aOGRjNXZlNlQzemxQL1l1bVNhUkJJdGNoUmdOK0pqVXArK0VGSVFSWjVhZEs5U0t2ZWtNd1dRazNkNmJ0R0MyOGxVMnEzQmJwSnRaNEs1YVpISzVGcVdNbFJ2Z0pjcXJuTzlzRCtibnBveG9LNmpUbytsSHNLZmFRT2x0Ulo0ZmY4K25tSlM2dlo4L05sbExlTXk3NTlmTXNuemE0YjdqTk1Pem1XSUtXUDZhRkFHbmZ6OCszc2JTWC9iSmZORlZiNzBvZk9Gdm81VmhNcVN4VTl4VU5MRVlEZnBMdk1yMnBSbmFzT1dYczFpanFvTjhHS3Q5VzZVODJkRGJvNHpGMTBQZEsva1EvaXpqRi9JWDd2OXZFQmN2cE9jR08zeDdOVGw0UWxWRm5heWE3YU9OSEhVb2Z1QjNYUm9OSWc4ajRBaE55ZnJQK2F4T050VnUyYW02ZEd5REpPTjF2RWMzVTRuVk5tOTJUQ3pOK1RSN2QyVWZtQTNUWmtEd3F4QXdNeE9MSXplNy9lZDVoSlhhSVNzYkFUTS9GcjZONjNaTlJSSUtPbjNqa0hmQWhva0YzRkNsZDNFMU1tWWJMSnoxTTRBZGxNYllaUy9FUUthM0N5OW9DdmZHVVpRWnlOVDdGR05YV2E3UUc3M0VHbFNwL3dVd01rbUswNm9zcHVZd25ocThnaHNlZ0hzWmxPNFVWazFCRFM1V1Z4UExHY3VXdTc0cXVGeWxvTE50T1QwQ3dVTkFTQ2RjTVdPUEExcHdoYmxoQ3JUWjgyTExTQm5vNDJFQXdUQWJnWnc0S1JYQkRTNVdWNVBMRi8xemRrUXBGYzh6aWUzM2RTdTRRR3pjTUt6N2J4eFFwWHBxK1luSTdMdE5UbGdOKzNaQkJLbEk2REpUV0JKcVNBMzJId2lIZGVPY3RqOWlodGU3Q0I4TU9DaUhXSE5GL1dFS3R1dmRXNzhtV1crVFU2VEV1em1OS1krc3FLNlp3djBhN0xGT2R1dytjZ0duOU5ObUZqKzJuMVJSYTU4UHRtaTRoT3FURitOT05rS3E3bEhjdWRyWURjN0d3RFZGMEJBazV2UXNob1oyMW0zajIwQk1WRkVWUVJzVzlac3J5SUZQTmxzeFFsVnRwdmRJSFJUOVdubkZHNWJCQXhzT1dnaFRaTUlLSElUL2o2eVhOeUlWNmFhdEY0eG9lNW1EN1ZtV2F4WUdYUzIrT0VKVmRhVDVLZDdPYTdZWTF5d0lMQ2JnbUNpcUYwUVVPUm04V1VwTFpMcytFNDJLYkNMTFhhdFZMNTlMSCtOeGtma1J3bWFaVjUxREhkQ2xTOW1kZnZKTEYzSGYxYVdDbmF6RWtCazN4c0JSVzdlNFRkbDFGNXZlR1ZxYjFQVnJ0OEVieHA5RTFlU3I1TXg3Qk9xYkhjbVFHdFQrMm1QbHc5MkU4Y0lLVnBHUUEzWVkyK2lmTWtoZmN0YVFMWVNDT2oxVjlkcm1PcVdxQ21uRE1tOWN2SjFuT2VFS3B0ZEpSRzZhY0J0d1c0YU1BSkV5RWRBa1p2Z2lwcjc2MXV1dWpuZGtvZDhUUHZOYVdZRm1nemV5RUY5azRMVk0vY0pWYlpmQkdsMGRyU2VyVnNzR2V5bVJhdEFKaTRDaXR4Y243Ty9tL3hKWHFOL0dFMXhRZTAzblowV2FERjRJd2YxSjV1dU9Lbkt3dEN4WUhLL2oxaFBrcXRScldyOWU1SWFzZ0lCaFlBbU41cTl4UDRHQXp6QTh4Z0ltSG1CQm1Na2NsQi9zcGVFVDZpeW9kZTNGdW4xTVo3d0ZDM1VnZ1N3bXhUSWtMWVpCRkxJemRrV2REWmpwRTBGc2Z2RXR0ZTdTTjRWMnBGcFU1aTJxZXlFS3NzUHZvamZ5UmFQYitOTzZiVzR5UDNKbnJ4MHFKQ2pOUVJvV2xVM0taRy9KNXNWYU0xWUc4bGpDRzl6TXdNeWp0SHVMc3BWakhOQ2xjMWVOeWVMMFZYeG52V0Z2Z3pWVlAwQzZNMTZRRkhDaGdpa2tadEdYNlRaRUs5elZHV2F0TmE0ckZ6djNPd215blU4NDZRcUMwTmpTWEVkajRxVmVuK0ozOGZIei9mMzU3OHY4NGFCNGpiaXorM3grL241L2ZQeklkUEFRREVvY1g5ZkJCTEp6ZGwyaWQzWE9QdlZidWFtR291VHlKRFN5WmExbjFSbFllakE5KzcyZXk3T1VETzdTMEJuY0FaMzZGaEh1K0c1NWVheC95ZnJXenEyN0VyUnpkeFVVMHNmRk9WcUxaeTBFdWRJOXJPcWZMb0p5SWdmYkhrYjdHWkx0RkZYUFFUYzIzNHhYcVB2Ti9nYVRUMXdUbDJ5bnB0cTZyVVZHU1UvbVFPZVVHWHp3dDY1V0d4TFRRM1lUVXZXZ0N6NUNLU3ltNmJHOHZscUkyY1VBVE0zMWREQ1l1bXJqVTJWUlZGY21lQ0VLcHRvTWhxYWxhNlRuMTJ3RzdIRm1kajg3UDErUHg2UHI2K3Z2Ny9mMzcrL1AzSDBlSWlMNHBiYUF3MHpVL2tnSStjR0NMaTlESGl4RzR5b05qQktHMVdZYnFhWjF5VFVCeUxPNVg4blZObDhvcjRoVXQzRzB3Z3BnQUFRQUFKQW9CQUNPa0xkeXR5VUlsdm5XbWw2UXBVdmVsN3FaQ0c2UWc4c2lnRUNRQUFJQUFFT0FucnBUUnNMeWRYMnRlY2EwWjlRNVl2NWdpdmVOZVk4bjBnREJJQUFFQUFDT1FpWVdZSVdBaVpxRlZBYlBDc0h5Wnc4SjFUNVloWjdZZEZOanNNZ0R4QUFBa0FBQ1BBUWtQdmtpbDhEKytmSmQ0ZE90bmZ0Q1ZXK1NKMnZWM3pManZkNEloVVFBQUpBQUFqa0lhQlhGdC8ybnlnUWZkNjVJamVYeXdsVjFvdHV6algvbVBkZ0loY1FBQUpBQUFpc1FVQ3ZnOWcvYXZMdmRyb0IvZmxVMWp0SW5vM0Zybms4a1JjSUFBRWdBQVR5RU5BdlRtRTRuWWNlY2lVZ29GWlJuMjFIb3dSOGtCUUlBQUVnQUFUS0lhRDNlenpaRnNIbDRFTkpYQVQwSXEvbm5ac2U2WUFBRUFBQ1FBQUk1Q09nNmMzcEpvYnlBVVBPSEFSZU43bWdHT1FtQnp2a0FRSkFBQWdBZ1hRRU5MMXA0YjN3ZE5tUm94TUU5TzRESURlZG1BdGlBZ0VnQUFRT2dJQ21OODE4a3VFQWlFS0ZFUUozOVM0NHlNMElGcHdDQVNBQUJJQkFSUVQweXl3TmJIdFRVVWNVdlNjQ2FsdHN2QzIxcHdsUU54QUFBa0RnZkFqb2ZXL085UW5MODFsNVA0MFZ1Y0hLOWYwTWdKcUJBQkFBQXVkRTRPT01PK2VlMDlRN2FLMTJWY0xuRjNaQUhsVUNBU0FBQk02T2dGaDhzLyttZm1jM3drSDFGK3ptdmY5KzJBY0ZGMm9CQVNBQUJJQkFDSUhYSjdZaUNlR0RlL2tJZkdOTlZ6NTR5QWtFZ0FBUUFBTHpDUHdYdTFjdDRPVFdzZHNBQUFBQVNVVk9SSzVDWUlJPSIKfQo="/>
    </extobj>
    <extobj name="334E55B0-647D-440b-865C-3EC943EB4CBC-3">
      <extobjdata type="334E55B0-647D-440b-865C-3EC943EB4CBC" data="ewogICAiSW1nU2V0dGluZ0pzb24iIDogIntcImRwaVwiOjEyMDAsXCJmb3JtYXRcIjpcIlBOR1wiLFwidHJhbnNwYXJlbnRcIjpmYWxzZSxcImF1dG9cIjp0cnVlfSIsCiAgICJMYXRleCIgOiAiWEZzZ1ExOTdYRzFoZEdoallXeDdRWDE5WEd4bFpuUW9SbDk3YVgxY2NtbG5hSFFwUFVOZmUxeHRZWFJvWTJGc2UwRjlmVjU3YUgxY2JHVm1kQ2hHWDN0cGZWeHlhV2RvZENrclExOTdYRzFoZEdoallXeDdRWDE5WG50bmZWeHNaV1owS0VaZmUybDlYSEpwWjJoMEtTQmNYUT09IiwKICAgIkxhdGV4SW1nQmFzZTY0IiA6ICJpVkJPUncwS0dnb0FBQUFOU1VoRVVnQUFDQWtBQUFETUJBTUFBQURwV1hWaEFBQUFNRkJNVkVYLy8vOEFBQURjM055cXFxcDJkblptWm1aVVZGUkVSRVF5TWpJaUlpSVFFQkR1N3U2SWlJaTZ1cnFZbUpqTXpNeEhVdU95QUFBQUNYQklXWE1BQUE3RUFBQU94QUdWS3c0YkFBQWdBRWxFUVZSNEFlMTlmWkJzMjFWWHo3M0plM21aM0hmbmtMejM3cjBHNkhsVytBZ2ZtUzYrRkFqT0tBVGxRNmNETDhRZ1pZL0tDeUdJMHhpU2xHWEpOQ0lrSUdRYUtwbzgvbkFhTEFnSlZLWUpHQktxUWs5UlVSSEJhZEN5Q2tPY3JnUUxndWcwWWtxeEFIOXI3WE5PNzMzTy9sam5xMmQ2NkYwMTAzdXZ2ZmJhNjJPZnRmZGVlL2ZwVm11ZGJvd0dmdnJYUC9xS043NnRmV1BrV1F1eTFzQmFBNFUwOEwvZlBJbzRIUlpxdGtaZWEyQ3RnWnVpZ1Z2S0JlRC8vazBSYVMzSFdnTnJEUlRTd0tPcEY5Z3AxRzZOdk5iQVdnTTNSUU4zVWk5d2VsTkVXc3V4MXNCYUE4VTA4S0duWHMyQmdRZkZtcTJ4MXhwWWErQW1hZUF1clFjZXYwa1NyV1ZaYTJDdGdZSWFvTVhBSnhWc3MwWmZhMkN0Z1J1a2dVMWFDM3pDRFJKb0xjcGFBMnNORk5RQVJ3aFBDalphbzY4MXNOYkFEZExBODJndDBMdEJBcTFGV1d0Z3JZR0NHbmlZdk1CRndVWnI5TFVHMWhxNFFScllJQy9RdmtFQ3JVVlphMkN0Z1lJYW1NTUpySzhMRkZUYUduMnRnUnVsZ1RONGdmVjFnUnRsMHJVd2F3MFUxRUFmWG1COVhhQ2cwdGJvYXczY0tBM0FDYXl2Qzl3b2k2NkZXV3Vnb0FiNEF2Rkp3VVpyOUxVRzFocTRRUnJnNndLSE4waWd0U2hyRGF3MVVGQURmRjFnVXJEUkdyMDJEWHpvTmFNSDMzVmVHN2sxb2JVR1NtaUFyd3RjbG1pNGJsS0RCdTRjVUZnbXVuOVJBNjAxaWJVR3ltcGdUcU93Yk9OMXUyb2FlSFJJMmtlNmQ5cHFQZnAxTDY5R2JkMTZyWUdTR3FEckFrK1ViTHR1VmswRHQwZFEvai83eFM5K1ZSUzl1M1ZyR0VYcm5VRTFoYTVibDlSQUh3UHhoU1hicnB0VjBzQ3RBWFQvSFVUaVkzQUE3MGZocEJLOWRlTllBMDF1Y0orOGtWckcySXMrdVU3SkdqVEJyWGFkakY0NXJSbFUvMVBNeGVZZytwRXVTcFZlODNDM1FZRldTdk1mYS9BcTdOM290UTJxK2FwSTgzV0JyUnA3YjlJRTg4ZFBhK1QwcWtrOWhNZitpVmlnNTBUM1VZcitUQVdlSGgzMUtyUU9ORjBsemI4M3VoK1Fwa0wxODZJSDV4V2FYOU9tZFY4WGFOUUVaL0hVZVUxMVdZd3R6UCtMbjRIWXBBaEJwUjNCWmo4NkxzWkFFZXdWMHZ5dFVmVDhJcUlWdzkwYzNzVHI5alZmRjJqV0JPKzdTUzlDZ0REUlkra1E3SkFUaUE3VGN1SE1pNk5vcDNBamNZTVYwdnkwMlVFQ1BlK0wxYllxaUJzMCtDNXI0N1paRThESExKNmIybmkrR2tLWVZQU24vamtvUmRHa05DOTRiMXlUWHdsYkhjM2poM1lhRFhaREV6ZnZTRzFPZzYvMDJNczJiTm9FY01RVnBzc3N0MWRhcHFXQXRuOVZ2eEpWM2gwajBqaHBVcDZWMFR3VXNkdWtJbG9ybzRrQ1dqakRZRlMrN2JOZitjeUR0MzFydTBEYlBHclRKcmhCam5nQXhldEhBaWhXY01kd0lpL0ltNk5HeUtwb0hvcG9lTG1JZVBxTld3ejBNZlpvQmJYNVN6UUtLOTVsYmQ0RTg1dXlHSGcyS1h1aVBhYmtGY3FQTHJqZmhuZXJKVFIvNjNOZjhjWm5vcC80N3I5MHFzbEoyV2YvWkFaUVh4R0s2TlZIelVwcEdrVkgxb3ByQ0JTYUFHTXYra1E0Z1M1bEtEM1lLUzlNOHliQTl2ZGVlZjZXMC9MUGZ0bXIzeng2OExhLzgwWFo3bDQxV1VBNlVMVWhDWG1CMGh0YXVOOEd6OGlaNjhLYS85QnJJSkZLOTc1NklUamwrdlh0UVUzQ0xTakMwR3FtdXBiaTdTcnV1aFlPcEVTa0praXVDNXpoOGYrVzMvdVNBMWl0L0lKcUdTYm9YUFBGd0oxL1BWUWpILzh6WHhWOE9OcEt6Y2MvQldNY2FGR3IwcmUzNEg2UFV0b05aVHFGTlA4ZUdrcUw5QUo5T2ZDUUhoQ3BsOXRwRkwyclhvb1dhbnVOTDd3c25SWUh5VTNBMXdXT1dwOGVSZit5alg1dzZGeGhSYlVNRXp5cmlwc3Fyc21DTFRZL0gvclQwbGZxN1ErMEEzMCtvRDNXYWhOM3JJSGtXY3pURC9USFRONnlBR1lSemQvNnQ1b1NPUHRZZTlGVnQ3R0Z5eTMwZGJub3FLRWNybnVWWHJVMXhGS2ViQkVUOEdqY3hSb24zcWxSdWF5RXl6RUI1cGhKWHVickFmbk1RWGJ3YTk4U1JDU2dsN0k1SmNSSldteTFLdDNlMnE2d2pOQjRDR1RsbXIvZEovSE10Rmhpd3AwMGRhaUo3Mko0U04vNTkvSjA3bFBHc05HN0diNmV4WFdGVFBCY010WDVMRXB1c3ZKS3RlUzA0amZCaCtRVytCV2ZySTlFVFY0TjgvVWNyUHNDYzl4emFUOXR0YWZmWmhsU1pWcUZUSlhiVzNUeDhFSW5adWFYcnZtZkFUOHEvZmhYZmVUWFh2TGhsM0ZaZldNQ3JNM013eEdUMldxbG9XK3RIdC9QVEhqemYycUh1SG1XdHBmaWRmUDl5aUhGVERBblhXQS9mNUYwY0lEeUpDa1UreHo2VEVEZm1CT25ZMC9IeTFseGVCaHdWVzErUlNMZmc5Zjk2a3VmL0tPUGZqT1YwMXZuVUhMVVR0cFN3UXpBYkJEa01xa3Y5Z25IdUpocGMwMlhydm1Qa3lpVVh2ZGZZbVp1L1RZVlk0ZUloV2RUMzUzRVV0M3o5UEp5aXhnUnBYWk9rUXNBek5mOERtelJYZkZjUVJPY1FTUDNablJLRUtjWkFDZEpvZENuM3dUVWtUanA1K2c1SHNCaDh3R2dYSzlCd04yRFdMd252dm8wUnY3c0FVREo4OW5CeUVtSjRMbk5UQ2R6Z3FUMXhUTG8rZGpkNG93b1MxTU5tditVdUs4bmZsZmo2VVVBMHB0VWtLYkk5amhYKzc5WlJxbG1CM3c0R3pNWC9taWJqYzBTTkg1b1FxNVZxYWdKK2xESGZYMFNtZ0xnSFFwT2NmMG02SUt1T0hrWmdMY3BmNjd1NUw1cXhTME1ERTcvS1BFQm9IaXJDOUQzTVdrRThMU1lXQWNsMDltZUFWQlNMRnBZWExyNTc2SmFuS3ByL21manZ2Nnh5UkVOekI4bUVJZEJMOHpLbWtwRWV1S21WV3d0b0preFR4THJxeGZrb2RjRlV0Z0VJN2JaWWluUW1nTmduR0JKUlF1WWdFYTVPSG0vWUV2YnUxMHBWOHZDMit3cTRlN3RHRDJTYjdqUDQybU8ra1hncWsvWSt6b3FRVXFHWmVmK2xzdlYvTTlBRGtwL1R4ZU84bDhZcjZKeEFWZmJHbVd4S3BXeHd2SmVGdmpjVnp6OTlCc3hlcEwwanU5NVdrdHZlTk16U1FWOWVqbWhYYzI1RitNS0t3dWJnQjJ6RWZDY1E3NVNvekZnZ3R0Zjl2VFRyLzVlRUkvVGd6ZTlYclBBcTkvNFpzMDYycm02VFprZHZ1ZGtxN2t5Mk9hZUV1dnh5d3dMOUU0eDJyL2dBcTYyeHVJWXJQa1ZRR3BmOHJyQTBIOVpZS21hNTNlb1FaU3Z6T2dCaDlBRDNyZHNnbHR0YTVSRHF3STQwRlRzcHBQdW1ma3RUd2JlclE5L09iamp0Tmk5R1JoSkFWMlJXYTlqS200Q3RVaEt0cTRrMHhRNktMWFlFWmxnc1huT1BpNnQxbWQ5dE0vNng3OFRyM2F4SmJodXNSbE1kSlJlY0pwai9PZFV3SXErTzdRUWk0T0R4bXpEN25ncjExb0NnRHFpZGhCeE9acm4reWJnNStzdC9PQVVCRnVlNTVBaW1ybm5TRnJkdFhTY0JYV0pCZGV5NFRiR3NiczJKVFV1dlg5TFNUU1VLV0VDV0FicFdHT29nM0laTHlBMFFSS2hPZEs2WEdTVE96ZjIyZ1NQWnRMRHBIQXRQdDhManBBZU83VncwMmRtQjFUZlM2cnB3VFdqQUJXdUM4eGtCbHVLNXNFTHBiY2tnaHFmZmRxMTQ1KytOVElRS2hhd1dRL000S3FES2JIZ1hrLytPNjROT0NvYTdqc1YrVzJtZVFrVFBKY2xibXY4bkFGU1prY2dOQUVGeVNpZGExMXEyZWVOdUxhbmdTeFpDRm9xZEdFaFZRdElUZTNSdlVzYk5UamFGNnJiQUl2ajJBMlNjaEVsUUROMnh4TmIreENNd2lRbklTVFVMMFB6bjhyV2kzN1V6ZzZXQVovTS9xOWsrTmxPZFFFOUVBNkxqdUp5YTlIU3lLbkpORFFURHEvcGxxQ01DYlpKSWNad2hDcExQV0pDRTFCWWhaS2hkNjJnWnRWZERXTEpJZ1J4bmJZRXQvb3NrdXRyV0FORThFbXIycnA5bTBwR0ZHQ0RJRll2WXBIZkFORnp0V05BN0lVbGFQN09pS1NJSGorMWN3Qi9kYi9MR0NkMmhHcFFjbk5IRWhKN3pNTmlaWlp0dzZzbTQ2SElZcUE4YldwZlkrbXJBS2lVQ1dha2tDTzlseUVBeHZqVUs5MTVxUWx3ZTVTU2U3M1ZwZW9MZDBkVVE1MzEvQ2pMclAwTllqbHl2cHNXcTZTM01zSml1ZHFoc2pFWHpRbFNpdW1wYTRlYm9iWUV6Y2VQbDlNbmdWV1ZlaG5lYWluU3V2WlNRbW1nbUhDeXlidVcwR0tUNGh0dUNoSTJHc0VwWllJRFVvaWhPZ0pzRldkUWFnSlNIcEpieDd3MERxa1hkblJUS001OHRSYng0K1ZrS0ZtS2E2NlBiWFdrZDNzR3BaUzdMakFTZXUzbU5SOUhSNzVUbDh2SUo2R0prSmMzR29rTFhha0dhUUFpblRvcGoxRWJtZ2twbkh2aXBIQlZGZVZNZ0NHa0RVN3d6a1AydUxnUVhhRUpOdEFoa3Z0Q0FCK2lYUVlZbUF2alFBRXl0VlNyYldSMHIrMmsxaVdKa1JhTHpDNFY5L1VHZlFES2hHTmE5R1FkNnBSYytjWTFmNWNHMCtLdXBJV1A5Q0ovMjFKWkZVU1BwZmZPVTlKQjdKVTlWNDNKcjd0SGFFeW5Md3ZLSnIwdTViT2NDZWhPdnFrNmR0ZkcrQlN4THpiQmxIbzBUeVV5SGV5aCtqUUR5eFpwd2JDYkJWNVIrUTlKbnN3emJiS0NMUUdueFJnOW9QS09qa1dBMFBTajQ2ZjVPUnEyMDVJbk13VWkwckVicGFMbU8wemZkM212ZGFaUUZsc2pOek9GYTJoTTlDU3Q0cldiZmp5ZWFVYVB4VllHbGl2T2dYU2FnMTR0b0FPZWtDWWVMaXdtNE9DMk1TNFFlTXVNVHcvRlJaWFlCRFRTa1BZWFRiTzViVlJuWWRreU9aMmdzODQyYXFZY0I5MTg4M2h5Yy9VazVhQVAvcU4yV295djFXNXBBSEVXcE54QkZwMUswNXFQRDBxMGE2aDY3eXF2anFTRURPZWJleUhUakVxZHlNR3RFYjBMeWVjdEZXVWE4cDVoN095K3dZcVNKdUJ6bTEyZHJ6RmtLK0hpcG1qVjF1bTQ4Z09pNy9VejBLNW5zUmJUN1h0WG5xN09tNERQV0I3WHlhZnFjYVJ3ZW1uL1lOOTBkYVd2QzlEeWRySEdTRHV3WkpyVy9CbkpGRDI0dEhTZGd1SnAyT2N5VTl5aUdjZ25DNnhzTUtQZVdRU3lISWI2Rnk5L1E0VHFxeTlwQXZiTjV6b2JNNmpJZXhkYlIxN2tCMUlUS0F2NC9Bd2VpTEExNTZEVFhuUmZLbmQ3K0VPbDJobU40bm4rM1FZd1c5aFRVazlTZUJjQVkxbE1FNHQzSVpjMnpXUm9ZZ3NPV0c1RFBTQ2RaZ2hveFVxYWp4L3dIOUhvNWJQcTVuUzVyVStlbWdFaGR5amJVazFKRGY3SmZpcVo1b2VTZ1dydzJIQ2hyQW0yU1IwR2J3Y0FGSGZWWWhPRUl6TVVuL1JzMldKbWFlTWlHL3lHZEVaaG5qa2RNU3FsQmZXQVAyaDc4Y2ZnRnVreVJhSldocS9kTU90VHhHQm1hdEQxb0RldGVSbzRjRzF0RHd1bzZqUFdsaCtwVkMyTmlDTlJTMlV5NzJwK0xBazd6ZERqd3FTaXJwdEZLbXNDRXNTY2VFZUF5RnlxTHBIWUJPSElUQXZ6UmVqZVZvdGVOVnVDVFozbFZtdFBZbXF6U2E2a3JzSkYvaGt3dmptb3Vkc3pzRy9zNXVjQWFQVzVmcHlBWWNhZE9CRWIxbnlzaU5EUTZaQ2NsZjIzVFVpaXZHT3J5TUVHeElJZkdXdmtpMXk3TEdBTUlrZFo0QldXUzV2Z0FJSVlNei9QR0NlRlJlbUFqc2dFZ3NoTWE2UWRxYms0b2FXbE1abTZFRDN3ZmczRGtSU0lGSmdTVkFSUmM3Y2R0REVXUEhzQWFQVWVyczBxb3V5OHFHQ2dOcXo1TGhoQkNpaWlOV2FzaWNGWlBZVmhaby9scHNvc2VMZEdMY3hxNTI0Q2NRMDlkZDVZYUpCQ3ZRaGRKVmh4RTR6UTBIRGY3RS8yQzNNM2xKcGdRM0hxamU4UEpicWx4eTlzS0s4Z2crcXVQTDRHWTZqUTBxZmFEbXZ1bHRSZ2VJRVJBRnE5aFlZZFJJdXdFM3RWQmtwZElqV2srWGlsRVh3b2lOK3dyOGl3TGltU093d3ZJWW1TWUd0RVhxQWQ3SlhDZzJVOGQ1QndPWVRTSnVEckFsdDZwenhXTG5XSUpDODN3UlNhUXpyMlVSMUtndDV6VURuMFVRblhEUUo4aENuUXBvTFNlUWgxU0ZpYXI2Q0pXZDhSc1BQVjZrUDAwdm9PQ08ybUpWOW1Da3lraGpRL1U5UW5QZzZvVHExYVExZ2w2a21qc3JPUytHbnh1Z3hRRS9Bd1JKOXRBZDV5VUVxYmdNOFhqM1FtT3hBc2ZFNm50NkM4M0FUeFk3T2JwYUNYQjlHV1hyVG5hVktSV2QzZUh0QkI0Smx3Tmt3cjR2UFo4Q1IrQUc1MXFlaGtRZC9Rc0FVRlVxYzlKeG5JSUJ5SWU4UkN3R1dVMXJ6YThnaG1SdFpZRXhQb0hMSWRKbHJ4ZnRKZ1JmSXVXeDQyVDNBYzlNNUFadDlSdDNSd2VST3daOTdWR1Q2QVlPRkJyYmVnL0J5dFpDYWdVWXQwbnFXZ2wvdVNOUzQ5UjhhYVdxY2d5NE9YWXhtbUM2dERza2hFbjJYUWVJdXdvS29zS05QZ29oVnlCUmFsaldwK1N2SkoxRWtNbHhoZ2h0RFdRaGQwZDZ3MVdlQUdzUkRZR2oxcytPZ3NoYVE4QnBtdHBIRFZuMU13Z3hRZTBUa1Q1SzhMRUtIaVUyd1hyV1FtSVBwSXB6NmQ5U1dSMTh4ejVLUG5xcXZzQlNRN1ROWDVuSVNlYUl4MFViNU15eDJVelBxMHlwK2h1SVFzT05qaUxoclNQTDlPRFIwc0pIS3lUV3lVMmZvNENhcUtBc05oU2l3RVFrSVBDNVkxYW50VGZNb01TRkt5dW9JSnRra2QraFBKazlKUlVVYmtKb2lmRzMweG5PK3NMMXBYSElEMVNiNXhBVWhsTC9CaVVwOW9VRzhRbnY2TWpGSGVUM2lORjNONmZWSVYrQ1F5V3dFY1ZkMm81dU5GdHVTSkdJbzVGb21WSU5IU1VBKzBKSERMNXg1UWtYWXRWU25vT2FKMUp0bXQrUFk1N2FUV1RBVVR6Q0NHOFVUeUZiWUx4ZDZwbUV1NUNTU1JHZXpYMCtmRHcwSUh2Qjk3NnNOVmxiMEFDRkNhaEx2aTBMaU9SaXBMdy9WblRFWVNqOUpKVUo1YTlySkFhN2xSelhlVkFFZlduazFnSDZpSEpxaU9FaWxZdUNpS3JYYnU2L1k1c2wwTGllMmw0K3VqM3JvdThSSlk0Y1E5OW9Hbm0rQUFaU05XdWcxQXZEaVlDVjByU010TklJbk13QXRNQkJyYUFLZmVDRStRQm9iRGNSREpneEFmRXhwdTFJRk8zdlVKb3c2cVR3Q2ZSa3BmRkEyMFFHR0lkanNCSEZYZHBPYmp0VXpVRm5BQ3VVWG1GWkRTVWVZZ3U2VUQzSGxnVW5Jam9PWVJtVXZwZzg2K2w5Q3lLcXVZWUFRcGpDZHBENEI0Y0k2TWUrNWVhZVpvSlRQQkJqQ0R5RVBSd0tZSHExcDRjRkRSQzNSSUZGa1loY0t3NW5xWlBLY2FRQWlidnhDc1pPcTlDazhxT2RDVEZQeWZUV3ArRzl4TEJlZ0M4ZExQYXBsYUluc29haWphR2oxWEZyczRRNjhub2w2YlJxcGdndngxZ1NIRVVndXJPOUp0RnVUcm9wWE1CRk5nSWgxNWxUSVNEUk5hVThzZGxhM0RRVFV2d05vREV4TWI3UXlNbGcxbVRJemV6di9FS2REd3M1SVBMbEdkcWM4UXNCZUpiTEtpc0dPazBDbDEwWkRtaDB4YXRyRGFBMjdLVkgyWkVjaGVpTWlKdGtZYmkrMmFqK2cyZWpWbVVSOXlvM1ZEY0lKMExPa2tZNExjZFFIMmsxdE02U0hCTmQ2a1M3a0ppQUdrM2FTbDlUUFprMWdyVXlBL2hPZHBzVVJtSU5TYWd6VHY5WVhoSVJwNlNxOHBNWDZDZi9GRHIwVE5hM2xPejlTbmlKNE1uZkVzWG1Ea1FlUXZUUUM1RWMzSHo1VnNoM3dtOWx0ZWNUS1ZQSERiR2FDOUtOb2FqYlBXc3RNaS9jczN6bllhdFVDcm1JQ3ZDMHcwTmhpd3p3Q2hOeVRjQWliQWcwZkorL0RpeEVGanlaMGRnVkRQWFIydXFlZ0Y5bGdVMlZ4QUM1ZkRERWQvWHJXUG91OW9VWFd1UG9OdUswN1JUSGl1MjZEbTUrQUNTZlk0ekVwdGZXekM2ekJ5cWNLRjRRWXpHM2pLNTdLRlBuVXJHNnc2c3czazUwcW9VaWJnNndLWEdsT3NJUVdZeVVkbEFSTW9adjJLdXl1MFp4ZkV0alRtQzJmeFlCd1hicFEyNFBrYkxQUlNpQ2REcTY1SnR2NTNBTVRnL1lieVAwYlFSZnVUTEZsN21icENzbGZHMEpLYUh6SmxvVHZxTkxLR0xqQXBUeFczUjE1TlRBT2Ixcmd4eCtSMnZKU1dVemxVUXNsbWhJNXBnbTFxcTdPSit1UUFkT2lmc1BWV2NoT0lJak4zek1OTHZTY2pUOHdLRDRlTWRtbWhtaGVJTndSUk82WG55ZEJ3T2MvVmYrQ2JodS80ZGdKcjNqZUg1QU9NUUxiblEwanJHdFE4TDJUQXlIN2FtUzh6cStpNjdiU242TC9hMW1qei8rbVVaMEsxb2xzaHBrNjk5bndsRThBaVpuQnBEd0FWeXI2VGVBTUJ4MU8wa3BuQUZabjVoVk90bTBlRmE4c05kQ3RiQW1uRTlleWcwbHJnRE4wanlZNHBhQzJnZDUzSno0bFNCaVlvOHFOOUlVQnN0UnJVL0RZeGo2VGIwTTBUMUhia3JpMWIwMFgvc29tUXZqMUNpWnl2bnQ0ZnRiWGlYaUNBa3FEMlFla2tLVnpkWnlVVEhFQUc0L3lLQUVxWndnTlRGcnlidGdycHdSR1oyUnpwRm54VzlJSVFIYTZubzBMaFh0Qk9EK1BoMkY0amdDWW5CT25WSDI4Yk9HdmZ0WUl6aUNLTTlldmQ4TGEwclVPYytRWTEzd2Z6U0RLajBUMm5YU2VYcFN1R1lPQkUxSnJ2dVFJN2l6d3pkbXhUMFRHVnVyVmxudjFrNlM2bDNJZEFTT1ZNTUVKTC9mbHI5UUU0WWI3UDVHR0IxakJ0RlJKNURFeWtyUXplbzRZdnVpTThNK05sMEdXR1ZKRmlKUy9BdHl3aHk2Nm9SL0RxTTFFZmhBeDNMQ0xLdDdXRWZuQ01IcEFhMEh5ODE1QWRyZkZaeGJsTXVnSlkvR2ozUkExY1c2TytjVW5sMGE4UkVXdE5vZE1TaHBNUkYyTlZNZ0ZQWnlkNlgxMElkVVFBVkltZnJ3SW1JS1VoY1JmVVRad2VOdmYzdjdXVFZIZy9XZmFKRjhWZldja0xURmtTNlRvWUMzTGZ1VEs1NHhKVHloak5oSHVpS1ZDUmpqSWFxVUh6U1h5a2x5SHRLSGJ6MDdBRHN3Q1lqN3hsbzhhMU5ZcWlkb0VPRTlReGRPcGI1Q1Y0elg1V01nSHJycWN6ZUFhaERnbnd2Z0llcm9BSjlrQWZhVmZ2RS9rTmMwV1NxWFVWMmZzY3VXb0Y4RXBlWU1pU1NCOUNyTjIzM0J5eE8vYlV1MXJPd01QelhaVW12RG5OZDVRaXBMUEdRUk5QRFo5d241b1NPMHFPclJIQ3Q0NEdYakNmc25reGxsRlp5UVNzdXgyZHpXMVk5SWdBZ3dJYmdnSW13SE5INlZ6dkUvbU83eEhKNEdyRkVVaVZlSFpTQ3VEbU9DMFV6UEFaRWZvWHp1RFEwWkc3Qjk3YkhMcnJYVFVIWUVBV2wzREZ4R3JRL0JCTUlFbG54TDUzYStTU05BQXY4RENPbWR2Y3VIbW9URndtUHVMTkR1Y0FzL1ZYRDVWTTVVekF1anZWbWFMTjdna0FQMWZraDhIbEpuQkZaZzRLK0J5TjNUNjQ5YTJ6TlZScnRvb1hTQlpoUjFiS09TQVV1NXNEcGdDT01VelNvamdqZDRQTmFUNXhoOEkxQ1lKSVFzY3AxZ0lRNXhnSndtZGdDbFNrck05OWJvSEZyOFlaN3k5Mk5jQlZaS3VaWUF4dG1McWpwU21lcTBkSDBRL0t4Wm5ueUxqYXhsR01YRFI4Wk1SblhhMXo4RDEwN0l1NTVScGtBRlc4UUFkOVU5ckowSFFVNFRRdUhWVUFieEFsVDcyakpkOWJPbkpVbXVEbU5KKzR3eE96UTJlcDYxc1VPVnNGS21iUTMyTUJuTGlhQmczU0pJTTlMZWVjK0FFOHl0QmFkckdhQ2ViUVJ1WXBtZ0wwSzU4N2l1NmR5a1dSbXlDT3pHU0RxaGlpeFI4QjhOY0JzNllYa3pOTm1JTUtPNEloK2tZU1J1anh3OEkrUmpzRktHa2lja0JtWHdPNHM4MXBubmluTkhGM2J0VGMrVWlCb1dXMDlCUzZZRUIyWXlYWkdtVUgzRUZ1aitEcGJsRlZOcUt6b0ZCRHJnUHBLVTJFdEV3VGpOSHlYV2JMT3lNaUYwVTlFK3d0ZFlFdk0wRWNtY2t1Q2JGcDluYmdxdHdtVGwyVkFuZ0ZMNUFzd3JJT3pkbnJoNy9JcVBvTW85U0hITUtwVEcvSDF3VXVkSWd6MzV6bW9VUk9EVHpiVG1seUZVT3dJTnNiT3JaR0FCL21xRW9BOUx3WWgrMlNSalhqVkRNQkJhWE9NeHo5TEdCUjlQMFpxTGM0UkFPWkNjYkFSTnJLa0J1WGk4eTBPQ0RSemhBclVLemdCZUtuU2hxYnl6QjFaeEM5UlFQeHlNeTZScTNlbGVXVllOYUFkdVF4Szc0QnpmTmtDT0xDQTBzN2Q1V2hKSjBzVE9yWUdtR3ROQ25GUlI4OXk2YkFVdVFsamFxYTRNODllSG11bXcrOEpuckhYOHRCZlFDNUNhYUVtdmU2ZStVaU0rcDN2eTU4clBucktuaUJiU1ZKb1RYVGdwa3VXbDh1aW56SWNyZ29TM01ieE1TcENIdEtxRTFvbnRjam9Dd05Eb3E0TFlyRUFaSVRVU3ZIMXVqOWhrRkVsQlRTSG1RdnNZd3IwRU1RZGRWTVFDcERtcGlDYlk3S1JXYlUzZmg5azFpUjBxQjhYS0RMZ29pRGd5WlhiTGFqQld4S3hOcUxzalEzUnpOaFlLSXh6VzhRNzBoYlVxYWJ3T09UMWlNUlpjZlc2RUNxeUd3bk04anVDL2xrOFJzb3I1b0pCanhnOUdtUWxJS3A4S1NVY2pnNmRsU3FLVGNDTzhjbFd5dEJTa1lsNXRSNjhkaHNEbEhNUkdsRmJKMmhuWEFFTnFiNUdYaWcxQk54M0JBU3U5VjlFZkV4YzZ0cG4xdGhuMUJ5U3pNbGVxS2VHME5hTVJNNElqTlFaSytVaW5pUHQzaWFDdFBBbzFIU0M3RC9nZm5MRFowdVdtcmJXSjZleW1pQTZNaFdvODFwUG5ZdjBoUFR3allTTldBTlhvaFFwOUFaMHFHSlBDKzl1ZDhtYXFjbXRTV1hWc3dFOXNnTWJlb3VTaW1Pd3lLeW9KQ1Zmbmt2a0FRSHkrMkdSelJ5VGxLVytpaVZlcXM5bVY4V21XcE04MGxrNm1xblF3NFRuNmNLOVdYMm9ET2tpWUZENnZrRUF5SXViQkExV2RkaW1zVVFWODBFOXNqTUZHcHNGeE04d1NZTHlFNG5raGJHSjU2aVl3TWdMbXhUejBoYjRoWTZJamZkVHlEdnBlTDNKYVVpbnlNMGxJbmZtT2FUUmRFVFJmaXVIWGRNS3J3VWtZWE5jOGliWFlCT1JNMXpTQnRFN1NJSFhpSmcxVXhnamN6UTBhUXd4SlZUTFZsQU5obm1taElBSTZLa0Y1aFJ6MGlIVnJvaDRBZ3RINXpHV0hlSEtKWGFXUlE0WUd4TTgzejNHUUtVV3hTRkZDV3RuNE1EMmJMY3RqVzZzMGZOZTlMT1REdytyZDAzWWZiU3g0ZlVUY0gwMXJhZG1BWmROUk9NbFFxMk5CRmEvNUZncFI0Q1VCbWlyV3hqckhlWjVzdDdnVDQ2cHJTVDBpcVM2YU5sTW9melBKUlpvQXBwOGZtWWJFTTBSbzlJOVd0K1F4SFdvaHhDNW1Wb3R5NUZlRFBpUW9TWjNScHQvdlNIWDZaRXVCQzF6eUh4TTNpWUErY0JiSzFZV3dVK3d2WnQyQVI1U2F3UXVRbW1TdnBVWnovL1dSODlZRkRaK2J5UDFoWFdvb1BTYXdFbGlIRCt5V210Z3poQVcwRnZzd0srTFljaUFmQlMwSGl3bmEybWl1SDZOUjhUTHJ1bWNqS3NLbDQwa2gyZDdFRTgyWG95M2hvcGRSai8yd0ZlSE5WOFBISHNxTlRCeWFtKzBXbTRFTDZjT28ySlNKalFHYW8zTHpjQllWcFR5Y2hNcXd0cXBlSnFTZ09Ec2w0Z25sSEs5azIzaEg3OHF6N3kwdC84OEplUFNCK0ZibW91ak1jaittUlI5dVFhMDN5WCtFZmE5M1JldWdxYlJabVBQd0FIc25HUWhIV1phZjJmeklua1JXRWpiT1hoT1FoZkRkTjdsT1hEYnJBYkUyckVCRGt4WEFDNUNRWXV3VTljdEFOd0h0d0JIRTgxK0NublFCTy9Yblkzd253bnluandOejBzK3FwNFhNa0VhRXp6bzFpS0hSK2pKZXR1ZzdqczJlNkRDNW0vR01mODVqN0tia3A1UVJaZXRxZXZmODExSEFDRWw4bE5ta0J1dVQ3a0VKa2dpY3prNWU3SmV6TXdaMFRxMUFBVktRektlZ0UrbVVMWFpXTmlkMSsxME1GYlN6OUE0aTFwcXpITnA0VExHOEZ0TUxLdXpBc01nU2w3aktmQXRLYncwMlpubEplRmtyVXMzdzJ6ZHUwRkh0cTdYVUFiTmNHaW0xQnVDQ2xFSmtqVzBYbXBMMEo5T09xblJLcnRxQXlEUzN1Qk1mV0xKSmtEN0d6ODhkYzk4ODdvd2R0ZS96Y3U3ZlVTS0llbmV4TE14alNmRUpZOXJCSldGemhNVzBhWWJCRmVPaFBwUFVLMUpjbUR2T0J0a2VQVCtpVFV1d0JiY25jKytIVGg5STIvWWlGa2dwbzBnZG1UdDBRNkZabWc5c2hNYTV2NlB2ZHk1NnNzN1FXbTFDL1NzWTk2NDNVYnhNS3VwSnZHTk04WCtNRkYyYTJSai9rWGszaXk3VHBoaHNObzFCbE1UdW5YbmxUcEpYLzA0WmNOR1hMaVk4VlR4MU54MllXRWg2NjRxa2tUaUpsb3RVaUpJaFBFa1psUGpDM3c1Si84NWtkZnd4YVFtZHJDMHBpYVgxZ3FaS0RTWHVDTTJXNG9KaWJqSFZqc0JTWVM5TVkwbjRTOHltNk5mTXp6QXlzYUdqd2ZpMWlJbDg4RzFjM2ZJV3YyZkt4NDZwaWlhUGg3aUZTcGF0SUVjcjdrSmhpclorZEVwLzJCSVlDaS9ZVGVLc2t6eFVsU0t2eFoyZ3NjS0VsS1hoY296S2Vqd1RaeHNlT29OTUNzcDh6MXVGbzB6NXNTY0ZGMlBXMXdhUmJVSEdjOHJ5YkNvaVFmZ3ZIeU9UUGd5SndYQzNKbTd0YS8rWlpURTJLVzBGYTJGRGFiMVZacTBPN01wZ1FBQUNBQVNVUkJWQVFGZUpTYllFb0t5M3BkY21YdUJkVm52djZYZmF4c0VMMWRINGEzYmxCMlRUK2tmcEhhWHZKTlY4cTl3SlM1emN4M2RXaWVEUURpVy9YTEdrZGdKWVQ1UW81b2J4NXZqVElEanBaS2JWZEhlMUgwVTY0NmdwTnFtOWdRK2ZyVTZ4bzBnZDVOSUM4M0FmUko2Y0lrT1BETUpERGFnM01UM1NpeEJ2WU5VSkVDdWo0dWdwL2lLa0dFMTlYU1ZuVm41c1NHVHoxcGg0MXBmanZXUkRrMXB2elpNbWVLdEswcUMrTVpYdVFGNHExUlp1bUM5czQxQngzRU9DdUpFV0x6S3IxQWd5Ykk2dGxUbHB0Z29PemFOb2xOTXl0VnZiYVBGaWM2SUpQZklJckw5d0s4L0VIUHNnQjJodWY2aWxPU1h1UUZHdE04c3dBdWV2VkpGVk5LRHNBa2hIa0lpdDdZTmdhdlNDY1pxcDduK0l6d0x6TDRlcEhxTXpzTXZicngvSlFZUU9vMTNwT3ZBN0VKYkpFWkVNYVQ3SHFPZVd1WVdiMFpyTEFYNkJtZ0lnVThIS1VtTVJZWmlyOUs0MFBPS1JuL1VpQndjNXJ2RUF0SUV3RVh4VkNTWXcxSkszNFZyTWdMVEpuYjNCTXpjdDc4VUtwekRWQmliZ1NTb3VzeUVrbEs0SFNVU0EyWW9BZ3pZaFBFejA3MjBjSCtiOGZSMzVnRTlLMjJlTzk0NkdnZEJwZjFBb1ZmUUJ4bXBReEdoOVFqOFFMTmFYNUdMQ0M1TEZoR0xOVm16SFJsZDhMNC9sNW1sVy92ZVU5UnZjalVqcHczUDlUWGRuY3orSHB4Q0pKWDZRV2FNNEV1WlNndk5vRTlNa012RWo1MTlNRUMrcTRpY0h4MCtWNUFEWTN5VndjZDRoWUZzM3JhZ2xiTmFmNHNmbFlsWEFnWTFWQzZNV1hYMk5CUVcrSWgyQm9xcWxsMlI4NDFvVHFwdU5SN3krU0pwUEMxYjVtVzlSU2JNMEVSL3NRbWlJODBzajc3dWU3dE5Rdm9XK2t4eWFNaTNCcTRnNUk3Z3VTaVJsWVVnM2p6aFJrTjZiYWduK1kwdjBjc0lBbVlLSWFTaEFWRThyRTlKUGM0SFZzalJQajJIZXp4c2krN2ZEVndNWWl1MUFzMFpnSkR5bEJCYklJeERaZDhaR2JEdmVidkVIN1B3d0NIZkk4OENGejFvYWNjYVlUOWhxUEtlN00zMmJOdWhYcHV0djZNMUhNcTZHTk1pSTFvdnN1RS9VRjBBWU41Rkh4ZjY1ZVlkanRmbDRPSWgyQzhsY3MrMVhBT096bWlDb0QzWStkK3VjZEVIUURoS3NQRVhWWlRBeWFJeFpTOTRrRnNnbzVpdDJjcXNUVjJSbVphZUVuODRwMDhtV1pjWkM5d2JLdlJZTzlUL1JiODc5dnFKVjhwUE5GNnVZS3MyQXQwbE95OURJODFhUDVBVWE3L0tkaU9IcWdWekdXR2FWdVJ2ZktXclNZRGl3MlhEVGdqYm5LYXdVeUwwTjI5ZGxxeVpQcFFnZmNvMGRLbVRsQmpKbEJNQ2wveElEWkJGK3BDdXNpb1lPcU16TFRJZFg5bkJ0MG84cmZxVGd4UXZyREgzUmIrZDVHbmxFQ1NTNXNoLzVQZ04vVEpna2xvZDVYd0Z4bmNHalRmVjVSOUx0UG85QmVNa3Fkd0VIMlNPdHVYZUFGK3VDVmV3TEUxZXA1bk1yLzd6ZmN1UEh5MldxU0NxL1FDalptQXBaYSs0a0ZzZ2lIVWhkVE82UFRNR1pscHRUNCsrb0VNdGxrVWVZSFlXYXJlNWY5M3phNzBFbmNMU29jNjBKUGZsQXhsVDN0SFZaZUVjZFFaNENFaE5xTDVXTGUrY3h5ZGs5dlpuOFhVSy9VOGJtUWNLeTJmNjJCSFhqd1JqVmtQdWVzQ0Q3azNwWTRlTlhBZk5LL1NDelJsQWhaUi9Jb0hxUWxja1prRFoyUkdVN1VqSy9JQ1hXWDZvdjhuamo0QlR0WUMrMjRVbzZhVHZtclVBRmN0U05jQ0RXbytIb0srY3h4ZHlrZlMxeTNxVUVzZWh0MVJXdDZ4MUdaQlBBUWwwY0dPR2dTOURJRkgzSnZTREthbDJBZk4rbmRFbG80Y29LWk13TjNOcE1KSlRlQ0l6TFNHenNpTVEyd056RjdnV0FQWXNuTklVaUsxYmJRVUxQRUN1MjRVbzJZb3UrRm50QkVVMkF1Y2hoRWIxSHhYS1ZiNm5icTVlL2RuaWpGRjJGMXArY0tzc0piRW9hbVkzU3pORFNsYnR0NEhVTUZWZW9HbVRFQ3k4a1VUa1hCU0V6Z2lNemlsRVF4a20vb0JFMFVINzc1R0RkVkMvKysvM05FbGdXTlJwTmUxOEUyTDhpSjYyRGdqaVFTVUc5UThPeUxoRjhzaHlaNW45MmNJT3NTaVFiRTlNZUQyZ3Zpd2VxakdRRHREWmhvZFpTQUZpdVFGcnZLK1FGTW1JQlc4bVBRbDJ1NUlUZUNJek55cG9rTFpTYUhUcEREZ3NiUFNVOEhMSCtobjRzSFJxcDdWMEZ3eEl4dTF0WTRjMlFZMWYwWXMrTDRVYXJJMEVuNEJGR1BxVVAwV3JhaUJkQWk2dGtablVrdWEwcWpTRVBLTG82TTJBaFZoRFptQXVjSURVck1YR0JQRi9LSDE4MlJ2S0xHcmlzZjNvYjFPQUlXUXBid0FMMzhneTRXZ0Q2QThONUx1bTJYMEVxd1o2Yk9kbE55Zlk4SnJSdk1kcHV6NWFyakJGUlpGbHdiQVZjQVI4V1ZMYVhuZmhhUEJlY3ZqdTEwVzQ3cTJSbE9KRnJYK2pPd1FLcmhLTDlDUUNVaEdaUUhSV2tCcWdwamJucUZDMm5wVXVJRjNSVjRnSGsxU0x6QXYvTVBzTDhrb3lWNWtqUW9lcXdZMVA0ODRDZU1DejVhdExsdXRMbjFSUzQzQjdIaXhxWUszcndJdjROb2EzUW0vM2MvV3JZS05vQUZ3ZTJXcElST1FQUHcxSGRreGxOUUVYUjR2K1NmblErZmxGY2hzOWtxM0w3c1c0RmNxUUp5SnJPZHU3bWpLMys3V3EwVHI0TmFVTkNyd0FsM0NzNnhjYXREOG1DbExsM01id2tVUnpna3hOZkE2WDNRYUt4MkNqcTJSM3hxaFd2SUMwcFBTRUsweTljMllnRGs1VTlhVmNDVTF3VkNSYkV0b1NuSFlDK3hMc1hONFpiMUF2TCtVZW9HQ3IwUGE3QXB2SWt4Sm93SXZNQ1E4MGQ0aHB5RW5JTlo4UEZzSWR6d3pZU3dlUno4d3FscHhIVGxaV0ZSSVgzUXpaajBVOU1tTGJ1dzVvbm1WWHFBWkU1Q3N5VEMzeTIxQ2hTWndSV1pNWWdWTEcyU0M1WHNCL2s0NWV0NFZzWXM1N1ZTRUdDTjlJU2dmU3hyTWdTZzRnMnhTOCtwK24vUXBHSHEvRkxJUWVjcjN4bmw2RVdsQ09BUmJIVktZLzVzcEN5YWtPYUlvOUlKU2tvWHdtakVCc1pBRXdTWHNDRTNnaXN4SXVuRGlzQmZZZFZhSEtzcXVCWkwzV2N2OHp5UEZ0bzI4RUs3VEN6U3ArWGlneVBiRllPUThaQkt1SDNLNFVYbUJFMEVMZnZkVDlzc0JsblpkZW1JdFd5TUxxaHhFRksvU0N6UmpBcEovVEtJaG5RcVVJVFNCS3pJajZNR05jbFZlWUUrcHArZm1US3ZwU0MvTXFUWlRvaTN5QXR1RWVhSDFaTTgycVhuMXBBb1BleDhSNHNFUGt2dzh2VVJiZHFGTUtDbENFS0VjRWw3Tld5TmVhUWs4a01sd2phVkdUTUQ4ZFZsYk1pL0FyMThNbTZDUnlNeVkrTHdvcmRMU2E0RXA5UnNKNzVvTWhYaEtqRnNqb253aWtXbURNQ2RCekNZMVgyVHIySks2UTV3VG5rTXFubDdrWGlDOE4yOWthOFMrNnZsQkl3RGh6Z2NkMzJMM2dmOURrSElqSnFCZUU4SlJPOGdERUdnc2hrMHdKalRoOEpiMHlqaHpJcmtqUnM4aWx2WUNZK3BYK1A1dDhUcFljYWUyZVNkWlZtMWw5Z0w3dGhvRE5tWmVaWTdGYU9ncnpJa29ORCtrVCtGME1SUUYvRnV0QTNYK3JrYWg1T3NCekVWNFY5TEkxb2luWXNFcFpXc1RvNjFFT3ZSWmdldUdpdXBwRUJFSVVoTVFMYXdoZjRsSnQ2a1VTc1JGMkFRZEppZ01ENFc2VE9xblJQUXlLUlgrTE8wRjR1bFZORUlmS1hhbjVJejFkQ0tSaGJub0JURTdUTEVoemU4cDRoSWJZQU1yUWFQTDZ6Z25UT1lpem9aazdJT0w4TTJkUnJaR0hNYVJEQVNJWHlhRmx4a05tSUQxWGVnVkQ2MCtoQXVib0t0VWNCRXlhS0g2R1JFVk9VRXIyWUZ3QTU1ckhGdFVNZ1hnN3J3SUxlbGp4SHJhU29xK1QvNHUxYUVQZyt1NlRMSEN4c25XUTZMNWJVVjhZc1BKd0xZRmN3VTFnWFBiNWFaTVdxUzhBNkNHdi9RUysyNlJYeUVHYnI5bTlJNnZaazQ4Ly9odWs4UmN5VmZRbE1MRS84T0J4d1pNd1BJV2VzVURGbkFTRXd5VjNHMlBRbzJxejMvbXdYZWRHeEJMNFl5SVd1QkMwS0NzRjFCYlZrbEFpbmEzUFNFN2hLWXV6TWwyd3p5dWpvUEVHOVY4L0dTRmZSRzlqdU5kUVY0SjRTeDV2OVNJckN2NnNaRTlJSVl2dW82Sm5ueFQraXp1LzRjQ1BQTUM0eVNBUk5YeFNrVHhJUDh2anJqVmFRTGlGd08zd0NzZStNZWdneVlvR3BuNUN0TFQvUjFpeDVPNlFBcDI3VzVmMmd0Z2YwVXB2QUpxdFI1T3hyU2JEYjFteklSbFhvQlhKQ2Q2YTF1K1djM0x2UmFXemlGek12c1lmWEhJZlVpNkNLK0kwV3BHbURiaERWaUhzTVJPK1E0N2dTQTZ1K0lqb3g5N1FSMTVLQllLL0ErdlhPbzNBUXRRN0JVUE1oTVVqTXo4aHRKVEtOeHdBTFFLMytvczd3WE9GSDkyZXh2UW1Xd2NKMjMyRk9HdHBPejc1QzFwRUxOWnpjYytSakJqYjR1Y0pybk41SndVNWtrOWdrOFA4ZSt6blBweDZOc0puQ1loUEZYZmlhSi8ram45b0t2bmFPNitoT1RIaDl4OXNYOXZiUWRKMTI4QzdyTFlLeDdVZGZhUUNlTDFVSGg5d3h4ZzVONzd4UytBdmc3OU9xQnhFajZlY05KQTgyTm5wYmRpckd4NTdrV2lTc3hzQVJrTUVyRkZaVGR0T1R3ZERFdzFyUGtEMW9UQUNBT1pVSzFPZXJlb1Q2UkZJMlpNbUplR0ppMkZJV0VKOExncFp0aHZZNWNVdUp2S1c2S0pwYmZsZ1dvM0FiTmU3QlVQcmJGRXRmSCtVUlRyb2EzaEUyMStyMk5nZEEzUnRXaVkyRTFTM2d2RW9aNTlPMTBOaXFuaVZDdUdzc25tTWZoc0V5RjJHVUdOTnF6NWJiSytZRGtPeVhaQzBuUDlLQTBpZG9sd09EcUdWaHVFR1NJZmUxamhEbkxHQTRzV1VuNE5jOWZuSXNtYVFxcmRCTVFvRnBwRlh2RWdNOEdZN0NTTnpJQ0RDUmpwb01FbGNlUk1SRkt3R0hXMUg1UmVDMkNLcDdUbG9wekN1OFUyQkdNbTYva1Y1NVF3WlFnNXVHK09TWjRZTFYyRjRwcm5nNHJ3SXdqSEh2RG9NVXZ3Rm9rTDNDUDVSSzE0V1Q1eENSWEQ0NjJSSkpqREZ4ZkpxOUJtM3I4dFpmVzJBMTAzVzEyM0NaamJncTk0VUsvOW1nUUU3VUNkU0ljQk5GVTlWMk43amdZOVh3UDI3dUh3aVpORWVTL1E2b00zd1NPSWRlVytzM3RMUlRkNjRaQUl5NFFDLytHbFVJZm9OYWY1T09oMVpCRkdCK0VSbE5vK1BkTThJNzVGRHkwdnpYcDZmNVo4dk02U3JSM2ZyeFRMM3Q1Q2F3R2FFNU9MNGxYazZqWUJ5MUR3RlEvcUxaRzlnUGhkVXBhYTRnT1lXT21PZUNuUTJrYURMUjgyaSsvRjhMVnUwWmVDanYwWXp0bzVTUk9PVEhaa296anBCb1B1WkVpRS9hdlFCUDBBbVA2WkNwaGRvdGVnNXJ0TVByUWltMGYzVHhPMnZaL0RoVkpuUkZrVS9PVXcrWkdYTHQ5RElJSlMxZmFJSElkZTJwUnpKV0l5ZkZYQjFib2VlSmZrQ2k2S3hTWWdwakFTTVJOeC9Gbm12a1VtR0RLamdRVitySk9INHFFOVJSdnZwTWhNbG4yTzBWa0ZMeEJQTE9jeHk0NFB1S2tmZGxSWndaalRMc0NVZEtpZUFUUDRsQXlKWG1ockZYTlRSdk5qSmg5ZzQrN0liOGxVR3pqOVRCL1REbEVXYmVQNVlkMUtpZGd6WXlJbjNKVGVpYzkzZVlSNWpkd0ZTZEd1eGM1VUxkQXhlQWlPQkxFSm1DWHNNdmFMdk9KQitjdUFDUXBGWnFieDlSSnlzOTQ1aGg5Rk1GczJWZkFDc1VCSC9xNy9NSXJhZmd5emRodlRTcDhzNmhVN2JUTWwxTFJrenpTdWVUVmZwTXQ0T3hmZ2RNZGVrNEhPby9qaUlPRElJMlVRckVVV01na25XREVBN0RBNTJjejJTSHhuZ2JjYWx5NktCTytENmxWK3BaQjRxTmNFUkxGVjlCVVBLbFFkTUFHMmhaUkVtenhjeWJsZ1RnN1FJcDBZR0pMNXgyRVJoWnVwa1JVcmVBRjFTeUpnZjB4UndlQ2R3V2tmK0NTMXNObVlVRThOQ3JsQzg1cnZFeGYrZTRGeVJReTF5WCtiQ1Fma1V3SVBnUnJ5bkYwbXB6YWJPVFZsQUxONHE4Z3Y4dkZ5TUFKVjd5RE5VRzZrMkdmUnZGY3o1U1pnRG91KzRrRjlyeXhnZ2lLUm1VZVRmUllwMk90ZDJFWmVUKzNYK2FCOFhJQXV0eUQ1ZjNSb0twMEJZelpocVNQbEJXU3pDeDhDbnZ0bGJGN3ppQ1lqZWVNVEhha2lzQ0ZZK00wTkppeXk3d0ZRUTJHL0laT1RiVXFUaVdpS050NDlDYTlDdHZ3bWFMNjJUaE13dDFoZEhDT2o0bzR5OFFRbUtISm9uYXpHOEV3RWRuRmp3cWlnNHlwZWdIL1NPb3A2bnU0eERTK0d0QWN2cllLV3psVTBMelNpVlJOZXIwN1M1dFpNODVwbk8zbkRqL0JFUWtWczYwY0pHMlJlMmV1SnpvQVkySjNIV3lQUmVFRllRQ216SDZMTHo4bVJWZk5MQk5acEFtWWJidVVjR2NRSWtXUmVRR0NDTVpPVDBadkdYNFhuMlhiZnA4czVxQWJDVXI3bVZhS0Q4YTFWN3dUVWxjNkFDWk16MmpMdGthcEVkMlhVVjQrOEdrcGZHeVd5WkVuTk04ZWVCZm10Z1ZnUndEeE50RUZmTGtTNlNNdWV6QnlJZ1pFUWI1NUZtOUtIWWdPdzUvQ3U5NWxxd0FRZXZ1dXFxdEVFekZMeFZ6eHdGQ2RnZ2huWlUvZnpIdkVQb2wydUhWT0xTdzhpNzgwRE00Q3ZlVFV2Z01VcnBYTm5ENThtbmdGakVsaGVZTVNkRVZXWlZKS0phQW1hanpjZFRsTjF3bnYyV0FNNGJ0SldRWHdYU0xhUDN5Q2xPUzNCRldvTEovT3ZHL0dKQmg5L0hmdm9zdXp1TWVCcldtZGRmU1pncnJDMjRNTTV0WDd5bnRPbFVnaE0wQ2NyUmZIam5UYTBaNUs0T2owTy9wUFlMakFDQVFsN0Z6RjBVQ0V1a0J6RU8yY0tDc3NWR3g0d1pTLzJBdDVkOWtJbWRCRmFYL1VKcDJITkgzQVhMa3Y4SzJ5dG5SNWlJUXZsdGlrd2tpYmU4TWh1WGZFajd1OWtnNW1VYlUwNk1SdThHcG1rREZreTdLa3M4R1dEYWpNQk13NjVkem5ET25NT2NVTklnUW1VQlVTblJiZVRwZDBRamJTWndlaFNGUWJBMkxMQXBTQzBQNWJpNXZIVUlIVTk2WnV3eTd2empYeVFiZlovTTlLVmFOMnFqcWtDTmlKcVNEdStqdU82MHBxUHAxbDdINCtPb3VqN0JMMFR5akNaQVJoZnJiWU9KVzE1MHA1NE1jOVlEekl2Y0JidlErYlU1dFJIZGdNSWdYV3dyM2x0ZGJXWmdEa3E4WW9IdFQyZCtBUmlJMEZmOW5GaXRueGVmUHpHeTEzdkVRSGZvejh5V3hjcURTcDVnVllmRWpsWC9SL0Q2UENPbnp5bmZkNElkSWlvY0dEUnlQWTd5dVZvL29CNHRtOWpidlVkRlhuNVczanNkV2tVNzBjV3hCeUlCNHZYWHpBR21CUkZYT2J4MlEvSjVWK1dUWUdoODV6amJGbUFta3pBN0NJb1dQZ1ZEK284d1d1Q09YUkZhVmVnazd2eDBUTlB0VDFmQTQ2TVRud1lnYnBCTlM4UUx3YjJiYjE4S3FTMVZ0aVFGUXppMEludmxCVGwzd21sTk9aQTlTOGJDSVBTYnRyR25TbXYrVGhHOHBZODdWc1luUS9PODNBclpHcHNDRnJxcXNPSkZUVUxIRUZHSCtibUhtbUIwa1cycWExOHFvQ0U3OXJvS0F3aUcxaU4yZWpYRDZ2SkJNd1lGaGJIaXNNQmFVQjJiTTAvMVhQaUVleG5pQllsRWIxTlJXbURHbmpIRHd0KzZlazNWQVVaWTJsRG1QWjZHZ0tZdHkwc2ZBcmdQMlZ2NUlSaU0zYUJ5aW5SOUo1Ukx5alFoUWt2NnJJMFB5T21vK2pyRjZ5cDNLMHVvSy9OUWgxbE9ueHRhM1ZxK3ZZdkJ4UDBBL1JqajJKdFB2a252LzRsSHh5Z1BrN2YvYXN2L2Ywbm56eE5Xbm8rK1FEZ3hJUEFsOUFyYlVxOXhBdFYxbUlDMVdNbmZmRDZwRFBoV3NkdGdwOSt5Ujk5em45L0paRlM2ZDYzZk9TL1B2bmtaMGpFSTZtOEkxeDltVkZDeW9XRG9WSEpDOFNIVDQvbFJ0U0x3UHZqT2FpTGpSZytVeXVBT1dzcWdCdFg4MnFrYmNWZHJ1WnZEWm5yNkN0Tlh1NzBBZjVSRStZdVFScGp3S25UYXRsTVM2UEZPc2V3aWhSem1mODdiazdpR2c0TzduclJpR2JQaTdHc3lscE1vSmd0ODRvSDlkbzNxd25JUFZqVDg4TzZHYUtoZnhPM0FRei9yaTNRUzFVdjBQcDBKZHdMTWcvOGZ3YjRRWGlRbWR4aEp1VEY1emJUTk90Y0pYWkRGN2JhWldzK1hwQkdmMWRuNWc5R2tNVnZReDI5WTI0STFQc1RaT0c4MWhnOVdjZkNEQlgyZEt6M2JjM1BxV0hiV2hVRGVWTmExTkkrZ2hYcTZqQUJkNCt6cW1RQnRrY2FrQjFiTzAwUXo1VkVLWlBDKzE1ZUR0clhlSW1tcGlBcWNDY0pldjV6VUhFdEVGL3h3Zmc3MTRqZi9Rb1NkbGVEaUxLWXRBNEpjVXl0L1lIcGxCNmY1L2JTNGlLemZNMy9IMlk3aW43c2Z5WmN2T2RWQkhxOG5aUkRueVNNaVV4T3hGd2VPR2xRak55NmN1d1NEV3M2Y2hKTEtycG81dys3OEpPWG9GLzFaM1VUS0FubWkrREpHV25PcjRKVWFwY0o0RlFjS1J3RDU3YjhXS1RkWkRQa3FMYXl3Q0xsNmw3Z0xraFFldkN0bDNISG01ODNJc0RmS3NJSDQwN2paMkJNelRPUGc1TllINmdubHRvcjBQd1hFdHVVbnZpcWoveitTLzdYQi84QkYrUk9nRFo0V0ZEK3ZKYUdSRUkyRTdIYmExczAwU1VhMXJScndUWkIxTXcvemRCMUFlc1N4Q1MwcEZKbEV5ZytoNHNqcWhtcElQeXdjanVYQ2R4ak1ieE0zS0QrZDd6cW95ZXc1OFVJVklMQWNRQWxWSDE3Ukh4U2V0MnYvb1VuLytTTHYwNlZpenVCMWpCZU8yOHd0Y1NwQlBxZkFkbTJZTG9LemY4T00yNytlNndkRUVDcjNvdWl0L3dWcFQ2ZGlHd004cXJvUXFPV1pIRlk4ODYzdisxTmIzajkwMDk5N1pkKzJWTlB2L29OYjN6VDI1OTVKeFl0Q1liems0ZjFpYk9hS3NoWWZqL2hiVjUzWlZVVE1EOVkzNlN4bUE1Wndyckd5clB1TXNHdGZ2VGdKOTcrcHU5NXc5UGYrTlNYZnVsVHIzajZEVzk0MDV2Zi9zNVI5S0NYSjVLQnpNTGRFNGQrUDVHaG1TME9xbnVCMXFORFlpT1RYcDd0S1Z6RzRmaTdHSXZpL21tTU50UnVERlJiUk9aS05FL2hFRFA5UUloL3JaNjIyRU96T1plRVk3QVA1RU9OWEExWnZoZTQ3eVUwUmE5YlhvemxWbFl6Z2VKMXJtMW5rVWNTeXRBSGFzMG13Qk1hV0F4eVpFYklvQjJ0RGkvUXVrUENHK25laGIwN0wzUTcyWXh4WUZycTNXZ3ZKdHkyZVh2WEs4dHIvZ1BVZEpIdS9VV2RiQ2ovL2tWRE14ZHFxT283YUZUejh3aVRoTFptQjhEb3lSaGNEbFlsRXlnV2g5cmt6eW9RQnFsYUhTaWpYaFB3S1pGdHJidFFKcDBCVmR1VERXcFlDK0ExaWI4TlJyVDBYZTBGai9KY1A3a3B4RE5RZENGcnlSZHJaS2hTckNxYTMveThZYXFJKzE5ekt1MlM4ZnBweTB5bUxTS3pnVlkxcjgyN0lCbllqNHlBY2k3aWIxbElWVXpBUEdKRHNOQWphVFh3bGI2RllQV2JnRGUyUjRzZUxEbGFPdnN2ZGxrYUdhQkJMVjZnMVhyUFgyZGw4YiszZnBIUmhiU0F4em1XaGFiM0tKb0lHeEx1amhCWGhsWlI4My84c2plL00vcUp0NzB1UFNxUTlacjhRQ1BKazBreThZanRhbk5DamxGNnhHM2JyUVVpTFVmRHgxMEwvT1hreXBwQWNiZXRMK3Zwd1JiN3VmcE53THZqQzYvV3B1RHYySXNScXF6TEMrQ2xMQi85cG1kR0Q5NytQWC8xTXRTbm94N3k5bFFWUDRYUnJnTXZDKzVDQ2Iwc3NGSjVLWnJQY3ppSElQYTBtMGUyUVBoazJRSXZEK0oxMXBhM1BTMUhqWXRPWHV6VnFNUkRjWnB5cXJhbkYyblptNm5mQkIwYUVkNCsrZFZjRXo5S29MWStMeERvS0Z6ZFRYWFBSOURpN3lETW9TYi9TQTMzYldKMFFMRnh6WnRkb2hTL3VvbjZ6cWJESExJVjBFZTdIV3ROU2FBZ09FZ2VNN2xnVTdLWDY5WU1VV3JOcjZudDZVVElaTzBtd0FNYUNBN3l0eGNXWGt2SXFJRjJmYndBM0dpeTlsVGZwQk1PZlg3OTRXSWJaMGhYc3JBVXplZDR3M0M3Mzg1Q2VWbGl2UStSeFVSNWloRWoxWnFsZVI2MERZSlJtK0diK1ZxR2RJQ3g3NmhiVVRDa1BscXdUb3NkdVloVDROWnBBajFFZGJwZ1NzL1JnazEybzBSdlplU3ZqeGZBeXVzb1pvMVBxZE9Td2ErbFFEdlRXZzhKbHFQNW5DUUh0bnNQS2tUaWp4R25sR2p4V3V1OHZBZUNjWEN3NzRnLzlZSFNUam00RVptaElaRmFtRXFmN0xwTndMMGZzVm9mZGdSaGFZZ0lCNGpMUE5mSEMyREVYY1pjOG5aVU9nR3FGMEE3L0tSTGJDOThPWnJQc2tDdWJ5Y0xwUGNOSUFtWE9rUkNXOHZtaUJVR2pOSys3emltRy9LWWdVT0V3cjFlY1FPb1hGZGlnVmM4Z1BHNlRjQnJRVFVzcG80MTF6Wk1jRlJOWjlmR0MyQkRrTjZtNUJpTGZLOC9neG9tMWRSZ3RGNk81bzB1VVpoYTEzWEtJYWFheVRiS2xLR0lPdVAxM1BrSjkvR1F3eE9SbDNLc0VqSzhyVXdSaGpqU21DMDRKZFZzZ2c3b3haZkdEaXlUQlBHNUI1UnpqZUVTV1hpQm94TE42bStDcGRSSlFwV1g1UEsxN1FiVWNKeTByZUZ6T1pyUE1FcXhRWXNRU2hYU0RVOE5BMEpuaTdjait3elpjRGhsOHBoSGVwdVZ6MWQ1eFFPRXI5a0VmZWozTWFWVFY4QWFBNmZxYWd5OUhGNEx3MEY3T3lrakVGMjd5WjJDSFptNjV5UG9aQW1hSjJGZXNwQ0lRdEh0UlRITkFaek9CaW5RbGFITGh6V2FjMHg5dDdtemp1Tlo3d0RqM01YT1NzSVJEZFEzQlBFUEVxUmZLd2pKVks4SitJc0phdE9mdmhJend3R3RWYXF1eHZEdzdXYklYa2tSYzU0MjRVR3dBcUtSOTlZYVYrVi9TWm9IbTdlMUx3Z2NPSGIvQTlaRld5WVU3V0VyQm9yMGptWWdsd1FITlIrdG93eHJWYjFPK2FyeW5lemlCa3B3Mk1iR1lyMG00RGo1RWZmenNHTlBSdkhJcXA1L3ZvakoyV1JhR2d4VG9SYmRIa0t5OU53d3pNTVpzTnRoTkNIR2tqUVBidDYvQ0dmUVJhbDlHNE5kVkNUZnI3RFZtN0JSdW9veDRlVktmZlNzNXNXN3llWTBRNGpPWjhUVFpLYnQ5U3pTSE5BMldJTk9FelVZY0VlaFZoUHdubXpDUGMwWE8yYWo1eW00dXpRZ3hRdTNoejlVdkZFRExmQWdUeFprQjhVVVQ1dFQ2eU8wb0ZnZ3R5VE5nNk9EeFErY2R0TlpOOE5waDFRaGR2WXo0SjVtS0pRdllrREh2dmtoYzVXY2tpUmRIYWFsbTVEQmRGVCtGUStrZ0ZwTndJRnFaZEFEL1FIUk5OMi9PYXN4YkFqMENNY0JCbGV5TmRjRWRtVnA5dFpXRWk0MElYeHBtdGQyUVhRMXhiNlVINk5HZmplU2xvZjErVVBxK1lpMTVwcUk1c0JvQy9XNkdtaDdWVjd4UUNMV2FvSU42RmM5R0s3VkdKMm4yVWZPYXVoYjV4S3EwMFdCS1FwNXVHRVJuNkgzYThzdlRmTVUxZXd4QjV0OVpIZHN6S2ozeXpxMmhQa0d0RUt2elI5eWdFVDVsSUhqRzU3Z3UrYnZMK1ZsV2lxRUZEakVYelpwRVp3QVA3V2FZQXcrMUJIQmN4dzdaRnFOOVFJc3JVbzFIdnVKeHVzWkdVRmZIR2gxdHV3VTZLZTJpakt3TVlndFJmTzA2TGgvU1N6K0JuS09Pd0hrS2dwNHhIN0NleG5KczIybzV3a0JuK2N3Qm8xNDlXS1liTk5WTFZkOHhRT0pYYWNKYUVaU2taa3p4eUhORkNkSXRRMzlxN1VhUnBQeHpIY2d2Q01lWldXVUhLS2F0S3pWeFlCTDAvdzJTZm5FVHF2MXM1UTV0SE5KRHhxUzFOQkVVNHByNzFDRERrRHNnc3BUWTZXMndLRGpUVVpZZ0ZZODE0ZEUxdFFXQzFhbkNVakIvTzBhREFNN0I3QlI4dlViTVlmWEZCRWVXTjhRdE9ac0NQbG9wcnMxdFMyRWw2YjVEa3Y1NE51L25ENmRkLzRZaVh6YzVtOTlmZGg4ZEZEVkM2UEpNTTVBN0FLbzJIdnVXRnQwTXQ3YmlyUktRSFZkV0tuYy9HOVhnRTIyT2sxQXRQZ2huenMyaFhSYjRNakd4UXJDRHN3TkFmMXdMOUtsWEJLTTE5cjJwMHZUUEQxa2Fmb1JsN0I5Um5tc2hkODRramo5UVkxSGQ3UTgzZ1ZmMDNpSGxHTnhtUEhlT1lSVkE4eFoyYlovdTNKUmFqUUJYWVdoclNLV0FwZ0hMSWxpa1cwTGZBVkJjR2pHaG9EZmErdWFmNnp5MGZ4ZHdHbFlhU1RBcFduZThBSk83bWRxVEQ2QnNTWFpnbTk3bGhXSmhOSlBPbnM1NWczTHZyVUorY3VKdFdaRmdXUjZSenFVaTFTbkNXWnN6czJ1eXcrZkpYRURPWHZYRlhPY25WTDRzSzdJQUtNdEFjWnJQV2xabXA5cUE4NTlCeFRLaWRPRFM0Rjg5R1JlQ1BCRUtGMjQ1OS83Yjg3SVpaM0RYY1JQMDBpWVRPNjNzNTJvd1hpU0JidkxkWnFBYnBQOXdJY1AxSm9zMzJXdDR6NVBmcW1RQVEzY1RlMjNPTjdINDk0K0FkazVPNnN4U0xJc3phdmh4YUk2OXQwa0t5MXpWUHBPdStnWktKUXBXVE5rV3RtTE5KNHBYZGlyK3pYdVB1dzlMQm1LcDgySVQzSDNGSHEyd2QyODFXa0NER3hLanMwZzhTYVpHOXk4WHBzYUhJYmQrNE5uV0ZqajMxRUJEdkdzMUhkZ3NpVE5KOCtZMjhpa2dQaVFRTHp5cUoybEZnQUFCZzlKUkVGVTI2NHhSTkpTdi9qMVdyc2hLREoxWWE5YVRTanRnSFp5ckt1eld1RXJIcmgxblNaUVAvMzErR21PTFFaMG5QN0JqbitOb1ZPc3c2RC9YRG9wd0RNdGpYb0Y4TDJveTlMOE1CVTVQL1lXREE0VTFtUHRCY2lYbzJmVFI4N1hObC8zQjk4Yi9mTmZ6b01aZ3VEaDQ0NnExUVJQclpjdFNLSE9UWkZWMEZwTmNQY3ZqKzcvUTRjVG9EaEd6OHJDeWdHZElabXRJcUowQ256dkswaDNTWnAvTVk4di9ITkhCY0Nxd3ZwSngwREl5N0pYNDVZZ1QxMkQ5R3VNeFdoa3J5eExBL0U0M3p0Tk1BWHViUkdCWlprQUd3TG5DWE5la0dzTlVmc3VWclg1TDc5Rjg4aUJkVnQ5V3dKUFAvU3kwN28wZnhmRGpwSzZRT2pxOUZZZm92MXRWMjBlanMzUkUzbG8vUkJhUDdmcko3dGtpblcvNG9IWlg1WUpac1hpRlV0V2JhSHV6dWhCc0tVaVc3RldhK0M4ZmxlSW15QnluWnIvT1NWMno5L3A1cGY4WHR1UFlkVFNsRFl4SU0wVXRtL0NuclQyVnp5d3JwZGtBbHFsWERSajNHVlRWUzhadEhrQng4MTZCNFBZcFJydmlIR2dWUVhYcS9tUGtkemZYNVduVFB0NVlJdVJRUzliSExxT3I4b1N2SXAyOWIvaWdhVllqZ2x3WmFqWU0zSVZHcGIxU1JmVTdLbll1cGE4eWJtc3l5cFlOV3YrUDMzdnZXK293bzZ0TFlKVEQ5cTJpbHBoMkJuZGdOaGcvYTk0WUNVdnh3VDlHeE1icEpYOEQrYUdKeGExR01vNXNCZlFpU0xuTlZ4dncwS1ZxNkQ1MlRMdWxwOHRhUWRXeURwRmtiR3lTK2FhdWw3eG9GaFloZ2x3MHB3d1gxVHU2NFpQeW0vbm1NS3pab1huRURVQW9sWG1QV1N0cnJic1NtZ2VrZExHcDJsY1k2Z3JTRnFiY1lvVG9yc0FQVzYyMlVkMngwb0JzVDZrWWxHcVpaaGdhajNTc0lwdzNZRndtaGI5N3JIaTdVWnhTb1JHUFdkbFRSV3JvZm11Njhzbk5Xa0JaT1pSOU1QMVVic3FTblI5cys1WFBDaFptamNCdHNEM1Q2OUtjZlgyU3pmajl2TWtPd0FYRGo3aDVxOTZPMGllWGwyUUZkRThOTkZ3Mk9qVzZFWU13VzBhWmpXLzRrR050ZVpOZ0hza044QVBzN1lRRzdRdExOazZyaGR2T0IvcGJtSEg0U1RscUZnVnpVTVRFNGNJOVlCaHQ1c3dCRHR3QWdoQTFmcUtoMWpCM1laTmdOUElsVjRLM0xwY2pNU0IvZDdEQmx2blpJRW55c0gvTm50WXVES2FoeVlzK3l5UkVrVkltOFBWSG9LSmtHYzh6dUovenRoeW54SEVyM2hReEpzMkFiNXh0OUordUhPU0dLRkZzVUhiN2w4RlpBcGRIaVNhWFR1MXRMdXFtZFhSUEliM2VWVnBQZTFobjBOUDljcFVHVjVBbTV4TUFXYnNCU0xwS3g3aXhnMmJZTERhQndTYm84V0VqY2ZXdXBXSEkwVnlmSjNTTkpGZVFnVGZleVZmeHkyVFh4M040OEM2eVY4TEdkak5Wa2FuVjlwbXl1Tk0vWE9QbkhHS0pYckZReXhSc3lhQUg5Ni9VdFZWN1B5aHhZVi9ldGlQYk9TZ1FhVGlwNkdkUnI5dXZVcWEvNzlOSHB2aVVQYkNacmFWZzlFWlFaSjJuTnlybFNuaHlWN3hFQk5xMUFTejRuT2tVNzZycU5oZXJDWVBvTmkyalFkK0ZiN3JSMXB0RFdMWTNhSGRxM2lhRktoYUtjMTNHN3c4OFdpeHg2R0FpcGVNMnN3ckhoSWhtalRCN0Y0NzZXWWxQL2ZTT3kzdmhSTndCTEVHNUhtdElRTy96TTl1MUF1c2t1WnYvYTVmVTVWcVgxcXA5VFZxUE9SeEZocHJhalJHajdXTGNkNmtDVzZmRitQbHVtR1BvUE4vUVV6ZG9keXVuYjA5dHM2aHZkSUgvZXhUWDIyMXVsWFhmRFhwYjJSckhQMnE1STRLUUc2RkpYL0Z3NDFVVmExQzBaZnlvdWp2NC8zNlhYeTZ0djVUMU5YNEd3TzFTckFtZG5NMDBNd3JIbTZPZnBxU1JBWCtvaC8vMmo0OTU4ZU9iamFva2dQUkgzaXF3ZG5kMGZzYS9LZEdBNDI4NHVGUGpmWktDNm9GWkR6ZmdJMWZRTFRmZXRGTkNVZVhWdGk2WWFNYStCaE5OM1cvNHFGUmptOENjY01MT00rMDZYVldsTjRJVDdGZUM5d0V1MTliR1pwNHhjTzFGZmE2TUphK1dac2U4bk1YVi9GUkllRzgyNFd6aHE4MXNOYkFpbXFBVGdiaTVEZ21KTUVHQ2M0cW5jNnRxRVhXYks4MXNHd05uQ1hQdDNmSFAwMndKc3ZtYjkzZldnTnJEVFN0QWJ5NUwwNmVwVUQ2dzF3dmI1cWROZjIxQnRZYVdMb0c4SUtLT0RtakF1QkpZVDF3L1M3TzBybGVkN2pXd0ZvRE5XcmdEMk1ud0JjSW5YUS9GVmcvdHVPc1hsZXNOYkRXd0FwcllGTkYva0l2eUh6UC8vaTFGUlp5emZwYUEyc04rRFR3S08wSjd2bjJBNzdXNjdxMUJ0WWF1QUVhdVBQSzBUKzVJVTdnL3dNcCtoWkxBa2pqVkFBQUFBQkpSVTVFcmtKZ2dnPT0iCn0K"/>
    </extobj>
    <extobj name="334E55B0-647D-440b-865C-3EC943EB4CBC-4">
      <extobjdata type="334E55B0-647D-440b-865C-3EC943EB4CBC" data="ewogICAiSW1nU2V0dGluZ0pzb24iIDogIntcImRwaVwiOjEyMDAsXCJmb3JtYXRcIjpcIlBOR1wiLFwidHJhbnNwYXJlbnRcIjpmYWxzZSxcImF1dG9cIjp0cnVlfSIsCiAgICJMYXRleCIgOiAiWEZzZ1hHMWhkR2hqWVd4N1dIMDlYR3hsWm5SY2UyUmZlMHg5WG5zcmZTd2daRjk3VEgxZWV5MTlMQ0JrWDN0SGZWNTdLMzBzSUdSZmUwZDlYbnN0ZlN3Z2Npd2dSRnh5YVdkb2RGeDlJRnhkIiwKICAgIkxhdGV4SW1nQmFzZTY0IiA6ICJpVkJPUncwS0dnb0FBQUFOU1VoRVVnQUFCM0FBQUFESkJBTUFBQUFnTUw1R0FBQUFNRkJNVkVYLy8vOEFBQUR1N3U2cXFxcDJkblpVVkZReU1qSVFFQkFpSWlKRVJFUm1abWE2dXJyTXpNeUlpSWpjM055WW1KZ1BacVNRQUFBQUNYQklXWE1BQUE3RUFBQU94QUdWS3c0YkFBQWdBRWxFUVZSNEFlMTlmWkF0VzFWZnp6eDQ3OEc5ekxzTjNEdHpueHA3aXNCRHF0VGJyNUpBNEE5bVRDdy9xTko3a0ZCWVduSEdwUGpRQ1BlZ0pWQ0F6bGhHSU1Ua0hpeFE4a0ZtckxKQURjbU1Md2wrWURoVEVFR3hZQTUvQkVPbEttZVU4SURDNXh5S2lJbGlaYSsxZG5mdjd0NmZmZmJlcDJmZTZUL08yWHZ0dGRmK3JiWFg3dDVmdlR0SmxwZUZCUTdmYk1IMCtHRlptdVB4VTljWFd0T25wT25SaFZiQUwvaWxPZnphY3ltdHNzQ1ZhUldlUDNSdm1oN01MK1hTU0ZpYUkwcFYvdGNvcGZTcWtHZThMLzBHbjREdVM5TzdQdVZkY0ZsTGM4U293UHZUR3krS1VVNS95cmo2MzlNMHZlRVREL1BVSFoveUxyaXNwVGxpVk9BSjgrTHJEOGNvcVNkbC9Payswemk5N2hQTjBsTnIxbHlhbzJhT1FKRXpjT1AwRndKSjc1L1lQMGQ5MC9mNFJMYjAxSm8xbCthb21TTlE1SUVoZXZLRDQwRHkreVYyOVR0UTIvWHY4UXByNmFrMWN5N05VVE5IcU1nOXUrakxHMThPVlVDUDVGNGRrSzduZmpFdFBiVm16NlU1YXVZSUZybDZpTjZjL25Ld0V2b2llSlhhN2ZXeFowQkxUNjBaZEdtT21qbkNSVlkvL1RocHVSUFU4K2JVdHltWG5scXo2TkljTlhPRWpIeVZXdTVweURJV0wvdTVxT1dHLzAxT1MwK3RWZTdTSERWemhJeXNVbTk1WXh5eWtFWExmaUsyMjNYUDQxdlFhdW1wdGJwZG1xTm1qcUNSdFJGNjlUY0dMV1N4d3RmMlVjVWZEb0JpNmFrMW95N05VVE5IMk1nOTZOWHA3YkNsTEZMNlIxSERCME5BV0hwcXphcExjOVRNRVRqeWVmUnJyenNCQXlOMkUzK1Y3a3dCT3NyTHJuS2pKcFlOdDJHUW9OSFZFWHIyVHRCQ0ZpajhVVlR2NjRJZ1dIcHF6YXhMYzlUTUVUcnlaUFRzbTZHTFdaUjgybVlTNUlHN25KeXFWK3F5NGRidEVUcEdybjBhdXBqRnlHY3ZkN01yeUFoMzJWVnVWT215NFRZTUVqajZFUHIyMXdjdVpVSGlWMUM1dlRDbEx6MjFadGVsT1dybUNCNVpROSsrcE5OVEUxVHVLSXdSbDU1YXMrdlNIRFZ6aEk4TTBMbHZoUzlvQVNVTVFiZFFONldscDlacWRHbU9tam5DUjg2dzRlNkVMeWgrQ2JSTS9iUkFCUzg5dFdiWXBUbHE1Z2dmb1QyQmZ5TjhRZkZMSU5XdUJTcDQ2YWsxd3k3TlVUTkgrQWc5bHJ3ZW94WWV0RjBKekpmWXRXUEg3TXkxOU5TYXlaYm1xSmtqZkdRVnZmdFNydVJ1b21wYmdXeTQ5TlNhWVpmbXFKa2pRbVFmM0hzalFrSFJpempCaGh0cTNtM3BxYlVLWFpxalpvNElrUUc2ZDRTQ29oZHhqSm9GV2cxYTdweXExK2V5NGRidEVUNTJpTzZkaFM4b2VnazVhamJ0V3U3YWg3LzIzZTk2eTgxTWtUK1dweHBnS05ENUp4dHd4REpIWXNEaFgvRytTcHhjOG9hYmRURDgyb2MrODFJY1FqRGJuQ3J5Ui9CVUd4Z0tkRjdKTmpnaW1DT3h3ZUZWOFY0TG05azMzTlcvOWRMWHJiL3QxOVhxZk9RVkd6K2dUbzJka3R0clZvZkdYNy9IN09sNVBhMk1oZmRVS3hnbG5uQUJLeHpoelpGWTRRaG5CaStTZjJ0SVhxWDRmZjJydnZjM2JNdVpvWXpNZ3YwLzdWSnhQNi9pZlI2a3YwT1ZHcDJlSTl6TXZkd25ZVWIrTTFYa0QrK3BWakFVNkh5U3JYQ0VOMGRpaGNPbjRnRmtpWjZsQ1ArczVhek1EUE5uUnBERnNaQ01YWEVTek1kUVVuOG1xSE5MelZxcU15Y3NyL1ZXS2llRTkxUXJHQ3A0SHVsV09NS2JBNllEeTB0WkxSNzFEaUNLbit4UXFpRVAyUFZhWjVnNU02RmNvMGtzWk42WXlyaWZ3RkVjeUJJWFFjdnROR3REdTU5ckFuL0s3dzJGOTFRckdHMzAzaWxXT01LYkk3SEM0VjE3cndMdEdtNXE5Y24wSEwwME0rSGJSamIrc3lQakh2SEVwOG9TRjBITEVWRG1YdlNWVjNCVjJKL3lLTDN3bm1vRncxMDc1eHhXT01LYkk3SEM0YXhkM0F5RHlyTjBJWnVXbTZPQXpJRC9BN1ZpWkRza24xMXd5QklOMHNNazIya21MM3Yxc2VjUFVTSGxMdTRJbnBva1poaHkrTDZwWmh4UnpORWJlM1MzNzdkODZlTXYvTnJMaXJaeTh5OC8rRmh4ZmVtUnIzMVhRVS9mYUM0aFIrWk16MGhIM0pSaVV3azduN2xLMDk1c243VFNUSzMzUTZqdUhSVkRIRTlORWdNTUZUenZkQU9PV09ib2pUM21NdkNNTjZYbVBOVFYvelBrS1M4MnlzK1JNOVB5clphdGtvczliYkUvd0ZQU3REZnpCamFhdGZTb0NEU0plYnNpMUVPeFBOVUFvdzRxWU15QUk1WTUrTnl5c2xvQ1dzQ2phRDVjbDNST3J3eW9JYTJQVGNYWnVQZm5TVmoxZTZjbGxaL1JEQ3l0dEFVUmNzU2JkUzM5WHN4K3Jzb2V5MU1OTUZUd3ZOTU5PR0taSXpIZzhLNTNFSUc4NGNxbWcvZ0hSdFNUS3dVZ0MvZGVIWUlQZi9CREEvakRTM0xpNlROR1BPMnlORnptaXV5YUZuWnEvc2Z5VkFPTUpxeGdjUU9PV09iZ2kwTFRZSHBHRWJ4Q2JXVkhWdGpxaUJLM1pJa0NMVWUyVEtDMGdqanZCSS8xR1lsTTA2ZTNlSkxrU3BFb1NWc0lLVWRBV2RleU55RTc3L2YvRVlxeStQblJycVVwODRrd2t1VDNoeFlnTnJhVTByb25pRGdXYUk1RXhMRkllM1MzSk10NVFyVjRLaFZ5RDlXeHJJMkovRG5LeUVSU016d0NGaGhWbEp2T3BBYzU1Y0RHcm1iMlJjVnpSSk4xTGY0WXN0TXlickZFalFMMVAwZGRpMVBsTzRieWl0VmtPdHRQajRDbGhwZ2ZQSVpTRjIrT1JNREJIQkpBbWE4UTlsRFZseFY5UXBqSGNtWStNdDJTcHhiVUhHVmtSVlR5ajhOWDB2Mk1Da3hUR1QrTlBvS2R6aVpCcGllWk5kUG0zd1pkYVJtWEQwa0s1WFgvVzFxWkhSSUZHRWxTVFFIcU1BUzVkd280Rm1tT1JNQ3hVSHQwcU1vcXl3aXJUem1OUzhtU3FhdEtRcExrS0NNVFNZMHdqbTYya0ZnNmp1ekJRdWVQUzd2UkRZbHhvbWJOdERoMndUQzBqTXR2U1dncHc4K1dWbWFIUkFIR1FoMVZ3TEZJY3lRQ2pvWGFvME5WVmxuSWlZcCtWRVhuSVpyQlQyV05yT0xOVVVoV0VWb2g0SGc3cCs0amR5cDlaNGJ2NTVKTVhMVkVSaUVBYm5uZndLcDR6SDBIV1lVcGM2U3FmOWFuVnJJZG1BUVliRU5HWVg4MUFrZ3gzS3NkU3E5WUJSeUxORWNpNEZpb1BTckx1SWQ0UzFIdXlxTzdVL3BhcmVRY0xaRnBlQTdUOURWRjhnUzUwM1NySUFqL2ZNQ3hKNUFXR2pScnBvTkhjMjEzaWVVajMvL3U1alZLMHpjMGFlOSs1NmQwSXJ1azFXQ3dSOHl2dE1wc0UxNml2MVYzZ2NHbkhoZHVqanFPQmRxamt4R0xUTHh2cXR5VngzZVpTR2VTQ2htSjJiMG5OLzU5eWIzSkd5NnZ3WklPQVRwM3p2Q0FyK1VJR3pGcnBpdWZKcVJPbFN5UjFqOU1NSlQ0UENlWWNFUXlSMkxDNFZudE1PSjRWL2lPVWpwZm9UbFhNckFFTi9mbVJhWjdFcEhVY0pVZGQwbU9zQ1EzelpwWWFDQTNicExMZUNSUE5jRW84UVFPbUhCRU1nZmZmekVPckcxZzhTdjArTHV0TG1hQUhOcStzcHQ3ODRkOGVrMVNKdlhjZHlRcGl5RzVhZGJFaU1aVnp2dEYrMXFmQ1VZVGRxaTRDVWVzaG12Q0VVcC9yM0pQc0ZsS0o0cDRPWnZJb1gwSXVybDM4VUtoYkxNV051cU56S3VLOHdoejA2eFowakdZVHJNQUdNbFRUVENhc0VQRlRUZ2ltWU9XY1RYVkVrcC9yM0luekxYWU5WVUxwUkdCamlQSlVVYW1sbEZQUWU0MGxVMGQ0L0xlVDlYWkZ4bHoxS3dCZFJzMDFVelBSdkpVRTR3RzZtQlJFNDVJNXFCbFhFMjFCRE9BVDhFajhLMWlWNTVVTUo4djBuU21YUnZ1THBZcDNRSTlnNlN4Rk1kQ2lEbmdTYk9PWmFPaW1nOEhSL0pVRTR5TzJqbG5NK0dJWkE1YUtORlVpN05paThpQWpsbHVoNU1pT0VRZTlieXo2K1JVUWdKbHV5eHdOZWhOVWhTTEllYW9lOWF4Y013c0c4cHplWkU4MVFTam8zYk8yVXc0SXBtRGxuRTExZUtzMkFJeUdKZHhHYVlUTlBpREduUTVjbVFhamxyU0JObFRpY1JIV1lyOE5LcWFnSGlSSEtGbTNRcHNySisyaGNUeFZDT01OckFnRkNPT09PWm9MdU1HMFRXNFVPTXlMa1BBN0FtWEJrdU9ESm1HbzVaMGpPeVNXWnUxSVV1NVcrTmRjQ1JIcUZrM0ZNYjF3amllYW9UUlRUdm5YRVljY2N6eE9GbkdaZFhEWjZmTzFUWGw2TjVuMkJva2J4SjhsQ1ZJbnNQcWdvT25PR3BXeDJOYXQ0UmI0azQ5UzRpWUVVYUlRaVV5alRqaW1PUHhzb3hidmlTN0k2a0xUbkowN3hWcXVLMEZUdHkvZXFvdVpnRXBqcHJWRVpLZWRWb3RGc2RUalRCcW1NSkZqRGppbUNNeDRnaG5BbitTVDZnTmFaNm01VFpFMmJJckIrTG8zcXlDOEdxcWNjaW9Ga2ZUTmJPRmpPY0lOT3RXeERGazFxMFh4dkZVSTR4dTJqbm5NdUtJWTQ3SHl6SXVxNTk5Y01EMGFlcWF5cEVoVXpQVVU2alAxRnBsZ1hkL2xSKzJxMHVJRm5QVXJJNXJHOHlpV3krTTQ2bEdHSFhVd1dKR0hISE04WGhaeG1YMU9BQUgxQzBaNWNpUTJWWjVzVmw1WE11QTcrbjJxNlBzdk5CVlU4aThYaGpIVTNlaGRucXdiR25FRWNjYzVtcXAxMkkvWTlqaWRHMFNZT090VXJkSkkwY3htYTJLeFFuTFIyS0cxUkVUOHM5RlNoL0NqcHJWSU5QT2xXczFXajBTeFZQTk1PcWdRc1hNT0tLWWc3K0FwcXVXVUJid0tOZG1HYmM4MzIycUxOalJ2WXUzRE01RmdmQ2RBKzJHYUpFNVd0aFJzeG91NDdwbG5GbGxNNHdhNm1BUk00NDREZGVNSTVnSi9BbTJXY1pOYURTZnByZVU1VHE2ZDNINndha2dFTmVjMUNVSW5GR0RqcHJWc0JuWExlTTBYRE9NR3VwZ0VUT09PQTNYakNPWUNmd0pOcjZOaTBXZHNJY2h1N2FVNWVhWW5pblRHd2wwejB2VGc0cCtkWitKZUhVVjcwdklVYk1hYk9PNlpaeUdhNFpSUXgwc1lzWVJwK0dhY1FRemdUL0JLOWppOE5oVWpkQXo0cnFyWkhGMDcrSkFURUhnSVN0Q04vK3FMRHB3Z3FObU5UU2JhTFlhcVJHSjRxbG1HQTFVZ2FKbUhGSE1RWWNxNi9ZQkJ0TGZxOWdUOUMzZDI3aFFISmxjZW1JRm9YRjBiNXFtRUhjTndRRDN4cFNFOWVyWFViTWFkc3lyVzhhTjg4UTF3NmloRGhZeDQ0alRjTTA0Z3BuQW4rQkppdGRVTDVFMzNHdEtMclJGbWluVG13bFVhbnFub0Q4VENLZEZyRS8vcnBxSjJBOUJLMjAzSW9xbm1tR0lvTU9GelRpaW1JUGVUZE5XU3pnYmVKTThBdC9TTGZSZ1NiemhxcmRPNVNnbXM0WTFSUDd5N0pvSElON0RBUzdUSjBlazlwcUpKdGlIdk5yMTB5aWVhb1loZ2c0WE51T0lZZzdhVHFTdGxuQTI4Q1laM2RLNENuTkdiR3BsYzJUSXJHSHRra0IrSjFnYnNhajZmRmhycVNFWWMwUnFyNW1Bd2J4dUdhV3JiQUZEQUIwdWFJRWpTc08xd0JIT0NMNGsyeTNqSnQ0YkxyUlVkdkYzODdkWnNHOWJIUXNMNTREVFlSQlE1R1AvdE9oMVY2QzBnakU4MVFKR0MxY0lnZ1dPR09hd3FaWVE2dnVWYWJlTVczd1hUSFpHRk9GeGRlOURiQTc4MEtuZlpKSDFjNytLZVpQbXFObmEvM3ZsOFBYL2RvekYwLzR3N2NnOWxLYzZ3dkJtcmFZZ1J4eWh6SkU0NG1pcU1XZjhiNzlpL1VjZUZtVmMrZFZYclAvY2kwU0thOWh1R1RjaDc5VzhaZURvM253UEpYV1BjV0xxSGE3SVkvRzdhZllId3hTdURid04wV2V0eGpxa2dUelZGWVlPNGp4cHJqZ0NtU054eFRHUHp1MjhYMFdmK0lkVnd0OUZRdnIwYVVWeURhMlFpTnVHZkROaVU3OGVsQ05EWmhCVEpYT0JNTFdIRC8wZnI1SjZGbkxTclB6azY4WVJVMk1UamFMVko0eW5Pc1BRWXV5ZTZJd2pqRGtTWnh6ZFZaYmtmQmE2Z2JCOTZTODRRYi9nSUpFa2tFNUlCajRnQkhJenVFMXMvaHB1VGdMWllSZTRZNnBmaDE3VXRDZWtXWTJtaW53YXRGcC8xYnZZTDl5U01LdDJHVGZNNUpRN0RKVkM4OUhkY1lScHVPNDQ1dE83bmhzK3NmYTJYZVlTeFRhRmo3RncrcmFYRHRudjNUcXJRMnpDY3JOcmFzZ3lRQzdwT2NpVU0wZUd6Q0NtU2o0aGdkZVQxVU1XdWpHdVV2b1dJczJzVUgwVmxQclpLVHN4WklTN09VRTF3MTAxaEtkMmdHR2xuaXRUQnh3aHpKRjB3T0dxcW82ZmJiQmt2ZVFKYzRXZlFUYllLZjN6WXhaa0hXYjlYVjBuZGNTa21KZHgrUWY3TkV1U09jckpkRVhWMGphUm54MDZCVmJ0N2NRVVFKNGgwaHA0UmVRTHdQblRtSGhsSDQ2ZTNRZUNlZ2tOT0FONGFoY1lDbzNtSW5mQkVjQWNTUmNjY3luZXlMeU5VME13SU55QWxOWGROUDNYeFBJQm9mdmN5R1NNZ210WnZFdzNSTFppOVVZaU5VZUdUSklpSjYyUXdJM1B3ZitMNVR6OW9FNFFxUVVXUEFhZzZQTS9tNzFLWmJOZTZOOVRPOEd3VU0rVnBSTU8vK1pJT3VGd1ZWYkR6OTZudVFYSlErWkhCK3lmbmZMQzN6bi9JaVBwemlxSFhLckxjaG1YRHBCT1U3NWZRaUl0WjdETVBlNHFJNnVoOHVyZHUvTVZUQmJhUnB3MWtqd3lZSXpyUnp5TjNWZGZhN0Z1R2VDSjJ3bUdYS081cUoxd0JHaTRuWERNcFhrOTgzMzgxTkpENWg1c09YVnRDSDB4dUo3RENKMVBOTFZjeHVYdHU5eWhTQ1dMdjhlQXd1SExJYlJTZ3BsNnZta1VERTZkSEZIZmRwamRTZFAwWDVUMGg5S2JGc3U0L2h0dU54Z2xiRytCYmpqOE45eHVPTHlaQVlaYWQxRGFoTGtIKzhiMG95bi85UFBhUGpoTTY1eFR5NUtmQkpuVGFxKy9JaHQyTnhqZk5VVjZ3cmRXRmM4YkpWdVp3QXRtTXE5bkpiR1hnUkhEYURHSmNIWEkyRFlxWGRqajlqY2hwK0ZtNXR0VE84THdidm1PT0h5YkkrbUl3Nk05aHZ6NGlSeWM0V2gxV0V4NlBBUnhsMDVxRGRNSzViNWRJN1lqZEdSQXFubXRqd1NkdDdNcUtFK2tncG12MnpkMmhhakE1Q0VnTFlhdTZySk9nSTJtRFlscGxPNER5ZkRhcDI5UDdRaERyVmZIbEk0NGZKdUR0dnk1VjB0SHJTWFpIaWg2YTJpUjIreUJ4UjEraE41UnhDUTV0U1NVbHByZXhrMks1K05kcFRCbWNYWWRLTk9iQ2NXdElOMXFwdlFzVHEvOHF4ZXdPVnc4MG1NOUU4QnoweG9tL0QxN2FsY1lBbTR2d2E0NFBKdURQaExVb1ZxOEdBR0YzRis4UEhNR0RlUU9UVEd6RkxRUW8zUjhiazFBbXZsNVRjMVNOM2xOVDlBOWE0WDU0SHFPVi9tdXZveXdPLzF1L0FkcmhKenhBWlN2bnBYamJNZkFWbHY1NFRjN3d3aisvbmtXNGR1NmRJWFJsalFmcFNzT3orWkl1dUtZVDNzeDkzRXhEc1ViK2RQTGgyVFI1WnlLelBiaFVRcVhjWVM4aVd4OFhsc3EzZEsveTd3MDQ2cTdGWlNzaWdCL29uRmsxbitaUXB5S1RPMXZUNVhNNlRSN2Qwdms0aHJXR3JPWVRtRldmNmR0YWxkS1p4aGRDMVRrNjR6RHJ6bVN6amdVZW5VZ2o0cHVLUGZYNGhqVEZlNnhIVVJDRnNwZENGTUt5WGtwWXlVSDlTanRYNmt0ZWdvSFNvbW1oRU9PeWZIUHRabVF2VTI1SGdVVURUTVNzR3Q2UGRiRUNTMDlxMFZxWnhnV3NsMVlPdVB3YXc2WXd1MVdMUzdLYW5uWld2NllHSEx5aDlkeWR0NXdEU01wbFd5Nkl4VzljQlZYc1phcG5XalpCVnk0TlVRdFJrZ3BucmgzQlpwYmNFQ0djUDNkY2lzbHdXS01YWko5Z0ZIVUNTOEJjeHAzby83Wnc0NkFkT3pkWWVpa3VxZDF4K0hWSExSMXJWTzF1T3Nzei9HVXNrMU13RVhLWnN5L082YlpSQ3lYeDZtV3k3akZqa2RkdXp4R1dMZTB4VldKdUVNWmN1eFVOTWZRTmhiby9IUHVWZ3pkMmt3OUNScXdITlZGVHhEYmFaMFlOTllUR01rU1Ixbk45NVlMRWdOMEI3NzVJa25ZYUI2dXV5V25VNEJQb053eFphSkNTZ3d5ZHJhVm1sMTdzaVFKRGZkOVF3WmowWkxNUkhvMlpIZStYTHNtVklvSjVReHdORVVmQTdIb0tDblY4Smt3Z3dJWER5Tlo0aWhyZGJOOHBnNmhjcW9HUXMvTWphemtkQXFzb0REVG9jcDhqSTg3dHBUaTZkRmtYdTlFQVIramN0bnZOYVZBWThMdi9zby9jTDdlZjJRVVcyY1lJVkpETHRLOXVlMzBETFBXeFFXTjlRUUdkNWVGbTZNWE9HYUZoL09UeEN0UHd1RkV0ZFBPelROTzBMZU15N2pGMm8yMmxSMmlySE1iQU0ra1l1SDNxVGI4aStPaDVXYkRrZzd2OWh3MFlCNkRmczNuWDRQSGE1UjZYd3VIMFJkejlBTEhxT2dNMDZTTzRBN1BZdDVSZHB4ZC9XQUN2bVZleGkzMlgrem81Rk5mMmJENmdRS0srd0FVYmNPdkt6VndHdDJOdGd5bGJJTW1yWGVha1dwcTh3YkpUc2s5Z2NGZnk1ZzJzRWMzUnk5d2xLdDl0SEZkN0liODlydC9LR3ZZeURvNlFvOHp6cG11SUZ1SlFTNGVYdlFYWG8rUk13R1Z2YXZLOWhBT2dGdmYrMWFMaUpWQ3N5eW0vai8xZ2hxTFFVa3lBdjBpM3BoNkFpTlo0cWpjazQxZXBoU2o3dER0S21tdUVMaFdhNkdyTFRGSE50TkVDODNqbUNaZ2s5VUJrM1pqakRmZzNoNm1URFpZMjBYRlQ5c1dxVkVVZlEzTXF4MWQxS1RNSGVrSmpHU0pvNnJLcDZURlUzRVQzV0ZhSmMwVG90a004ekx1SVJaYVlsQVZPVUsyQTFVeXAwOFlGenZ5WW9iTWhvTmRES0pDSndQVU5IMmpxWmdjMmZZYWJMVEY1RzZER2pEYUV4akpFa2RWeVU4c2QrV2dWWFRycVZVbWM4aDJHWGVZNG1VYVN0Tk16czJwdG1CODErMlh5eS91bXJxaFdsbUJFeitIV2wvUFRNWHNJMS96dVV6V2FGSk5zdVpJN3drTTJ2WFEyc2daM1J5OXdIRWZIbHNEbFlvUFAxL2Vicm1NeXgvTTVtTTJhSlZIMjc2L0FFNytUNWdpSitqdFVXZGRIUnNGbmxDUWJ0d3laZU8zdjJtRGozcU00d1kxWExRbk1PaTAzWEpvVitvYjJ4ejl3SEZXckFiUkhpYmpTMmFsdWZTQkZXbzh0L1ZjQ2Qwc2JYWTVUVkRnajZ2bG9TZzhUMjJUeXI2aDVsMXd5dDhrZ09aSDVuM0kyRktFakJ0UGlaN0FnRE05MkxWd2MvUUR4MzNwQVhrQW5UL21hL0dUUC9YT0RkNUZFMkxsQzBrYWJyNlRFWjZvMG9zbWxETkk0emVOWXV3dVpWOGs4YlBvZit1Zk1tT1lJV2RyVXU0WXlNSzZuVm5RZkJ3ektLODlYM0VNMUlndytPVEZ3czNSRHh5cnY4TXJsWlp4OSthcjRqTDNCQ3ExM2FzcDAzbUF0Mi9EV1E3SXZIYUlFdjlSVXdURmNVSjVZNHdSdWpGcjMxdVFDNGxEL1MzVVk4UDh2T1dIc0xiSEVkc2dJZUl5N2o0aUZoY0swVkt4WWZDaDVSSkgzVTlwR2ZlZ1R1d2NHMkZkR3g5NjFCaTFPNVZMQ0t2ZmdUTGZYQkxFQU81UTVtMkJ4anhwbW9rTXZRbi9CV3B4L2NnQ0VIL1BhYS9KdWdzaTRpM2o5Z1FHL3hSZXRTZTNNRXRrYy9RR0I5ZWZlcTIzQ212TStZL2VXVTVZSzRVTmlhOTFFNVZub0E4YVBUaHRwK0lzN1lzNXZkaU5OVzd6TFo1Q2Q1VWZ5MnlROER2UVZwTVhqWGF0U1EwVzd3a012b3JiUHBFb3NqbDZnNE5YK0NicW4vbXBmc3RsWEg0dk43NktVSUQ2WnJ5NXRnWTVOTWYxOW9LTCtnNmR6OXdweElUNVAyTm12dkZsTzluQXk2N213em4yTW01UFlQRGpQaGR1anQ3ZzRFNlVnNDlFWHNZdG5vMVRPMGRtSDFuNE5BUFptZy9CaWFscXFhaVlxajYzbFJxVGI1TXBzUDdyZGlWT0dDKzdtc3lrMzJtVEhDdytRUlFMaDVFc2NVaXIrQkNxSi9JeUxyK1h0L2JpU2dFQzhadjNHY2htdzZXZGp0TXlFeDFTWmRqL1hISkhEbENyc3hyaThzbVlsbldvNjlwOERvZlRBMnd1MmIwYUcwWmZ6TkViSEx6R3NYb2lMK051bzB2WXo3UFFJUGM5RFI5OUxwUENkanFXMS95SFRwV2lBZ1MraURxdmY0OVpOSC9Qc2pVeTJFUUo1dnllT0hvQ2c3OWgwRjZWaW15TzN1RGcxYnVRWmR3aHVxRHRFUGZxZTVHOWVRenFOd0dWN1hRc3IySTcxdTJTMHF2QVU0YW94cjh4Z3VJYmxscEw2em5rYjIxRE1JcnJ5dEFUR01WK3BVV2JvemM0ZUgwdVlobTM2Tk5Pclh6cXlpNDYvTGMxbU84Wk1uTHQ0MTUwRDdMWmp0VVFGU2w2RHlueW82YmkrQXpBVHBQdkVPeFFEZW1ieWI3alBZRlJISjIvYUhQMEJnZXY1MFVzNC9LZEVuWmJDYTZpdTY4MzUyUldSOHlMR3hMQXNkbDF4N2NMKzVKSHF1QythcDNJRlZKanE4bXpEM1QyZGJaSVYwOWdGQnZpdHBwcVJ6WkhiM0J3T3l4aUdYZEducm5YckFwWi9Pb0ltTVdoTEhITkdQWG10SjVqeUdqc3VsYW45aWlHdlFUangzdFBTSTJqQm5EcVVNUlRyaWN3aW5kSEZtMk8zdURnYnJHSlhqSnRPRW5IcU9VeTdsRHVtYkpDMTBiSUt3NWxrZTBMUUQ1dDVOaEYzclExR21xd0xUQktjOHZyVFNlc0k1cVFHbG1keWpmdTdEU280YUk5Z1ZHc0JtVU5UV21NdDlPZ0JvejJ4UjVjeFJ5OHhMaEYwZEllZkQ3RHNDR0tEM0dicXp2U01tWUFMeTMzV0JROEtLSjFudDBJbWUwbnF3dHBFZjgvaHhEMXEyK0h5Tk5hV3FkQnpWWTBzRDJCUWErZHRuY2F1SmpqdzkvK3JyZWtQL25PL3luYWJuQXV4aXpDSHV6aEJRZUhpbkJhUzRZV2VzaFkrSHpHSFZsYVJlTkRYSnNINDdQUWg5c1RNZ05HYjNzL21UYmlNTERTeVRvRXlBMkhWdThpUzZ0T2FGQ2pmMWhidzdCZzdBa01mblIrZDNPc1BuOGZEY3ArYm55cTFQdmVkSzhNMndYbXRZY3ZIQnd0S3RWYU1yUlRwY1cxUWhhNjNVcW9FU2JFZGF0R2xFYXVEcEcxNWF3ZlkyUkpmM09DM08wVlA2bnNCUkdwVTZKZDFCbWlHcTA2MlVTeUN2YlZGL3poSDFkcHE0OTkvSkZwRmUwVTZnbU1wQk9PU3VPUFVJTkQ0NlhwRHhZSkk5dkZ5Q0pEYjNBUUlKcnhNUFJ0Uyt5bXdBbVo1MXpMdDBvMTBYNWd0bk1kbzd3M05ST3dvL3ppSmpWSlpzZ2VjY1drRGNGTXlSSGtqcHFScjJwOWZaTURNeXBiL0FERnBxOWoxNUNDYzI2cTZRbU1wQnVPd25pcmYwVEdLSC81TGg1MjJLYmVTd3NCNVg5ZmNIQkFOTVMvVThLYkx6QWgrMHkxVW1od1l0TlRvYTFRRzAxeHVCTFVlaUN4TW8rcCtGYXZTZ3RIVFB6ZFgzTy8zajhXSlpqRFpIRU5ScjVqNlZwVDFDRm8xeDQxY0RaU1hmeTF1VE0yeXhEaVBZRlJiRmh5TkFkWDVNcUlMTEx4a3IvODRJZS84ajZJYkdFU00rYVU4MWorZGJNSEYrNFJCNWRJcmVpMkpYZ1RHNW5KTU5YRkg4dGprN0NFdjQ3eDJpYmpvOHo4TjZaTktvdHp5VmF6WHBMc0NZMm9vWFpkTHRmaXRsSDR1UXdBMHZqVS9FNlRZUi95cVpaeCtmTkF4TjFZNUc2S004VjdBcVA0V0kyYk9iaHlmTy9PaldKVzZsdEgzSE9ZMnh1OHRHV2VUdllJZ0lPTHBCa1B0UmUxOEdzSjVEZWFwd25rUmdlMEdvZ1M1N2hSSkQ2SHBiZWFUU3EvTlIvYkVLQ01ib3QrYngrK3BSUW9UYUFaUFBYVUhOOXl2ZFhJVEUzeldvTmFSdi92SzRjaTR2VzN2cTBwb0dTMUMvUUVSdElOQitwNER6blF2OHRLamRjR2REWXVxMm1EbDVaWmlrQmZjSEE4NU92VEF0MTgvL3ltSk92RlZvSjVUL21nb3FoQ3RPalplbkJNbUlPMmlDaGpoYnV1U3FDSnptcTF5N1Zsa2x0UHB4YW83UE1XQnkwMGJ3YzRzRTkzdUt6VnVreUtmWkljZGVORlUxbXFJNDI2OU9taVljeGhEcjVScmZaYUI5Q09jTnV4M2t2Ynh1cHVENzg0T0xJY1BOVzExOURXaWloV3k3akhVR0xyRlQyWnlEUGt2TnRJd205NE5OMkplUGc2VTVvMXN0aEdEN0ZBNTU5VFcvbWNieHRMeUZTNXVJZE1HK24wN1pJdFR0MXZ6VjFCd2d3bEZ6eWN0ZU5mVDJBVURYZmFVTU5zamxXc3p1YWVPL2JjK0RxMGsrdUViR2Q3ZU1iQjdUQ0FxcDV6R3FNMHFjMHk3dW9RU2t6M3lrenFBTFdqY1lOaHhISXJKa3p2QmNuc2FtWnBTRkJHVHlpNzYrOVVLVkNlc0lrRmJNa1QyWWVRcVB4bU10MlZqb2g4UlQ1THRRMVpsUlBQVFluNmVFOWdkRGNIZlRCNXE2bmxKRjMvRXpEVG5XYUNJZDdaSHA1eGNKaEQwRUhSRGd5YXRKTlhRRmlxWHlDanhyMmV0WE8zS0Npc09mV0RqZk84eFlzRXVnczdUL1NYd3E2K0RJdDArOWxvdm01WWlsTUZhTEN3cDBxbUFVZXJGM1NHc0hpbUo4dnJiQVE4bm1xekp6RDQ1SlM3T1o2Sjltb3ZHckloeHhDU2JxdnNyNkIzdFlkdkhBU1A1cmpWRXlVS0pSVGtFN1NWZm9Ic0VIbWtIYjJHVkxyRk5UbDNXWDdWdkFJTml0UDBvQ0dwWjFIcWRDbTdhbFFuelJzV2RZT0xwK2w5N2JOYlFja2hHTmRUYmZZRUJsOE9jamJIRmJTRjdDTk41SUY2TDVWNFRFZDdlTWRCMEdqR1kwK0Nzd3RwQW42alh5RGp3MkRlNDlNV1FzMncwYVBCQjY3S05Va2J3NFpDYlpsUkV2RXdCZ1VBQUJUWFNVUkJWR2wyU2prNVFzbXQ0Y3NBVEZ0TWFaMUplM3JrV3p0K2xPZ0pETDRCdzlrYzIyQ3VtNW5FRnJTUTRycU0yeHNjcEJGMUxnOGs2blVoamNCWStxbXVDYkkwSDZQU3dzakFqUjdOQVBMZmxmS1hvME9wVXl1eUxJUzhEMHFvdWcxSkFxbGxFeTBCRG9GYUxPTk9wRDA5dW5GdGxWbm1DMEI1UFlEUnpSdzBJanVYV1lCdWI2Mit0NHkxUnV0a2p3QTRFQlROZU55cUFld2VRZFUwSHBrVXgzK01iY3BZUVhGMTI5TURlMHVSbmFvazVwbmhDaUFHOGdBMEszcTliVjVzMTgwRkx4cGlYZVBjdTlLZUh0MkdqOW9TTzFGNkFvUFcvUjNOc1lyZzN5VFhleHZNMytwN3kza0ZhaGQ3aE1DQmtNNUFoelFUNE0wUkpOL1NicTJZWUhrS2d6YUsza1RldWhzZUkrMjh3VmxHTVZYeW1DZ1oraEU0Qkp6cWJTSURTRzcycEdsR2E0Y3JJSjg1cDl1d3RZNVh2L0s5WXcxekxCaEo4c20vLzFlZWNYd1VUTGd4bFV0RngycmVDWUQxWXVCQXBXYW9vRnkva3FyWHAyUXJIcWZLV1pja0llOWJIMWQ1TktFVHdOWVlpdXdqVGRsd2g1Z3NQTXl1dnE5MWpyYW14RmhKMndoVFdkb01rcHNObHhybEZtVzZSejRlT1lPTTZpZDVvMERZVjNTamZsK3NjY3hBV25nWVNmSThWbzdtSUs0T09PZ1I4c00xZGFvSWVxRmt0SFpCY0tBaUEyWXowekt1UVovS0lNWmwzTlVSRkplMlhvQ3ZSSWloWTJUT1JCS2ZmVG9WYVdKNEY3TlVqNk1IbUcvZUVobjZFWjRoVENVV2JIL05KOElBODNCbG5peXZNNVJiekY4cHhSY0pJNUNvNFk0RWd4L0N0bFhBYXYxM3dIRUNxaWs3d3ppaXV0WXFoOXkzL3pnUStCQTAxQy84bWZTcERMQUN3blFMWkovSGRQV3NUQ1VLUWpseVp5S1JUd2h1aVRReFBNQXNKWVFyK3l5ZWlRejlDTThRcGhJTFBsd2JMWXJmc3FhVTZiNXlscW9tWkFCeWkvbXJXb29rd20rekI1SWtJc1dCa1NRalFDMi9FeUVRZHh6MHdOMVJhcmJMeXJ2YlNoMEJqQXVBQTREVGJJNXFkWVZVTStsVEdlQUVOWmRPbXlBVGQ3NnRLb2MybEtPNFRPVGhKZXlJTkRFOElRVEZJdWNoaXlydnUySyt5T0Vad2xRV2luTk1qZHNiMTV6bk9aRWZpRGNFdWUxSGlieWdHVERyN3RweFlDVGNLOVE5STNjY2FLeU5USzQzbzI0enZVK2JxUmNHQndBbnNIdE5IY1M0VVorS2VRS08wQnlWVnNtOG82eC92bGZzU1k3U01vR1NUSkNrM21MQTNadFAvT0NhcjJiRUxVcU9HcDYxTlJQTHh3ZEdmZTVxZFloWmlqV01ROGtEbzdnTjc0aWlOR0dTcU9tUnhJSEJQL091MlRmaWpHTU5WZnNwdGU3SHpKampaakpOSWx3QUhBQ2MxZysybWpxSWNhTStGZk11czRkbUdYZUd5ZElYYVNzWlFpaEgva3lnOEhQRDFOMlpGY3pDZnJBamhIaTJ4UHc5Q1VzMHF5RkQ0RFVLSHlNVXJYa29mVDdSUFhhcmxsRVo0VnR2MDFUTkh3TkdlZnFCWnJUdGlvT01OVmFxbm13eUQybWxIak1pWEkweGlzRFhGeHdNRXJYS0l3RmNLM2lNMnVqMEtiTFFWaHZsTXU1L0lVR3RMa3FSdmZXZlk0Wk1wSTlJUnJ1Znc1bndHUXM4Y0h2QXljTkdqMU1VdHJod2ptcGtTZ0NZWHF1VlVib09lZmlNc1dKU21XN0R0WHpLSXVnTHBTRHptcEluaCtTYU9QOHdxTjhLQmJXYlVnRXNoMVFISENQZ1Y3ZS9KR0V0dXoyQzJvWmNjQlhGdHY1elNPMEJEZ2JzREtDa1dRdWlRRERyVXpEelRuVnpBWUVuL3g0V2xiNjY0RGIvNTVnakV4bEhKQ1RkK0d1UldvV0xmajNibC9SWGo4MkFlYWRLN0U4b0IyUWFzK1A5OUVEQXl5YVN2Z1padUx2ZEszZEx1ZzBMMlhSQmF1Vk1wbm95S3dhTUpCbUFZbkRWbW9RSTNSRUhiWlhkRXlVMHd1eiszcHkwdjBnNG1EWXpNSmgrNFc4QUxIQXA3VnBZaGJ1Q2ZGRDUreVJFZHg4czVCVC9PV2JKaWlqOEQwZ0srejBReVdXWVAvUkxydlJHVnFiMUtKQWpRRFUwN01iZUVRQ1AwbS9Ba1I1dnVDZkY3SnZBd29KNEc5YlhacFdCVHlycnBsRmp3Q2dtbFpWVnloQTc0amhHNjA0clZWc2g1cW50WmR3UlptTS9CeTErVHVnTERnWm5BR0QxaldrRUxIQXA5U24wcE1lM2RLTndjZGJlOVduQmJQR2ZZN0daeUhtSUpQaTVLNUtyOEtoa29NQkJsZFNqVUk3Z01qVWkwRlBvdVR3TFJxTDdqTVpiNVVqZWtaaUJXSDF0VmtYU1hoaVdvWmp3cXBMS1VBUVlTVEZ2b1h0QjFnbkg2aERNMEg2aWxscmhJT3FhRUtVZ0ZJS1hlTWVzYy9VRkJ6LytTZDFYQXRnVytwQjJxN3VrdDZSSlBXTkVTVGZIeEdyM20yT21UR1Nla1J6Mk94YkpWZmlrWk1DQXR2cXFYTEZET1lMTDFNVkM1N0JxVUZlSE1CMDNLMm5zdGNBaldkNEI0NUE4U21Tc3hZSUM1RkRqaUFDRDkvb0FoM3BWMGdrSGRmelVyWStaZzNXbTIxNDZBd3h3OVI4SGZ3L2xtcnhtT1hXR3ltajFJVTdZWUFWWHl5Ui84ajVLU0RlT3RDVTFFM1BNbG9ua015NUpmQnlKNlh4UFpjRUZVMVI5dkNTYTFXRmlwK3lnb0UxdzFSSG5TcWRBZTBneEFUZ0V2ZlcxV1loTWttcFVNYTZJalZBRUdBbE84UUp3elMzSENVZU93bTQxVktsRldjTTlyUkVnc29uNUxnUU9maXJJVGtzSGtXRFdaL1ZidnZRN0wvektMeFo2UC9pQ1R6eFdYbDk2NURObHdrMjNkcHZrS0RFVHdSU3p4dXNxVWF2REFnYjhuNHQ1ZXhUT0VXUk5zd2E2WThaUjlKWFp0QjZzZmVNZ0YvMXRWLzVRb04wMGR4dVNsTkVCZ21BL0dpc2RzK1RBTVBpU3BGQ1FCTEVMamlFVHBYbURBNlN6aG52VUtxV2NyU3NVYm5IUTBsV1JiS3FXa0RqMEw4a1JjS00rRHlCQ3NKYitlbkFxc1lTT2xLTzhUR1RCV3k4anEzYzduMVFnMXI5TnpOcW5zRVN6Qmp4VUZGdHA4cjlacjNrTXlkdE10VHZzbjAwclNkc2FUYWxUSnVBM1hBOFZsdHBTTTBhQWtaVDNXczNvM0FFSHpTbnJoMzlzZk4vVytTTGhvSm5GbzdZU0FzV296MmJoQVByLzF3Z3k3WUk1Q3N4cXpOdEllM09OVm91dzhTQy9OcVRlWFdOZVZDUkhpSm11K0E4d2xvMWJyRWY3NXl4d2dKd3duY1E2Lyt3YnU2M2pJRENkYnJGakRGdjhjRXNkYW5aZ0pFbDRHRW55VWJUR2c5cHBOWHNjWnlodFIydUFKeGF6ZkRXdUM0UURoMDNWSkVoTmpUSmkwdWNZTFdYNHVmNXdLYzg2a0tQTXJNYVBmUVR0bE5Oek9KSWZHOWN5OWlvaTA2d0JjSFVBZXJ6dCs0ZnM5NDA4RGU1YU4xN0tmbTQzbUNsNkgwdVJQVXFrekl6NE9XQi85WXAydVNBQ2pHUnRsK0c0TVZYY2pnaTlQWTRCYUNYZFdGYlo0VjdwcFBNRndvRlAzS0xQWHVsVkQ1bjBPVVpMYVgvZThLSzZTTHRZampLek92Tm4zN0x4ZlExU25TSDUxcGNOMTMveUpmcHVSQ05MN0toVXN3WUlmTE1KTGZEVFJjcVZJY1pWanlaODFyUjNCQlc1Mi8rL3ZiL3hBOG1LNGpiQTJTUEFTSzY4TC8yblI0bGl4czBSQjg0RUNEUHliYTBaNWNueVNZS0xnd05IUlR0UzNRU2lRWjhuN0pNN3lYL1hmKzZkNy84TlFaaERNRWVKbVVPT2k4SnFwZG1WQWVxZkNtTU1lTDJZUFp6R2NqMW5rS2p0amNqeUdScHVFZ2tHVytIUTcwNjF4RUhqQlpNVkhwbktURUcwQzRGalZPNmlVeXZDVXd6NkdQTzdNK1RnaUdubW5ySDNPU3cxZS80dnBxLy9rUytMMmx6OUgyOVovOGRqa1NLRUIyQ3U5bzRnZ1VNVzNOUjJsU0ZIRkJoc2VVbytjcTh3VytIWUJDUElINmlWSkYzb1l1QjQ0QlZ2c094VG12WFJXYU5UV281MWtIWEsyKzlNWVRRYmdyMnV1V3ArcHAyY2NwWEcrTHZCWUsrR1A3MURZYTBzMjJBRWZlKy9sYWRHdUdRNGZObTFaaU5ESk1jNnlBeGNGekU1aUdhT3k3aUYzVTRrZXhHS3RDNy9IV0d3WldwVC85WUt6UkNkNXBZVnI1VHBrdUh3WlZlcHJSVEVJTzZ0S0NzdU9ZaG1qc3U0aGNiSDhrWGhJdG41dnlNTXRobklORXRxQTRVK0VpRlpwYlhKakR5WEN3ZThvZUhEcnRibUE4WWc3dTJFSUJSekVNMGNsM0VMM1NhU1RVUkZXcGYvampEWUVhSDZUUk4yV0toMC9UU1hYdExsd2dFbm1mdXdxOTVtamRRZzd0MG9ZekhSSUpxNUx1TnkxUS9UcVZjamRJVEJsbWprNzRPNmdhUFM1M0hWeTRVRGxyNTgyTldwRm9LNHR4T0NVTXhCTkR0TDJlV3lqRXZhN1pvMjREZ2FvU09NNUY3cCs2Q09oU2ZIWUFUM0dUcWhtTXVGSS9Ga1Y4RkE1bUNPbFpDWkdTOGNSeEROWm1BdTl3a2UzOHQ4SFdHWU5vSlkxdkVoR0NIZHNlU1dzWm5XdFdWNTJyUys0RWc4MmJXdG9ZYVNZeVZrR282TG1oUkVzd0dZeTNrWjk2cnZ1WXR1TUpMa3hNc2syUzRZWWE0RnJzdUZ3NWRkblZwYWpwV3diTGlXUmh1Q3VaeVhjWi9nZXdqVURRYTgrelMxVkZUSEJqYVF2Yk9ueTFOUHUxdzRmTm0xYmlORExNZEt5QXhjRnpFNWhHWWQxMC92OXpLMHJDcWhJd3gyR0l1UHNUYVZQczlxME9YQ3dlckZpMTJyK3JVSmhYQnZtM0xEODRUUXJPUDY2V2I3eEpLNTlPOElnKzE0ZEo5WGF3T2xaVnpiOC9MYStlRmdrTXVFdzVjK01rdXBhU0hjVzExYXpKUVFtblZjUDUxNEdWcFd4dXNJZ3kwMyt0Z25RRy9SejdlTWU1bHd3REt1RDMycStyVUpoWEJ2bTNMRDg0VFFyT1A2NlhDdWZtWGJWQjFoc0tQNW5ZZm43Y0w1a1dQdVUrdVZxTXVGQXo1NTRNT3VsWDFzUWlIYzI2YmM4RHdoTk91MmZuckYrRTZPb3pXNndZRFRuQTRjUzVLeDR3dm1lRUtYTE5XR2RybHcrTEtyamVVcW5oRHVYVWxmWkNpRVpyT1VYYzdQbWllNUx5RHBEZGNOQmh5TFB0WUx0a3Fsd3dSbFc0VlcvemdUSmF3K0pzYUU4T1hDNGN1dWdvRXNnam00WXBwWmNGNDBsaENhRGNCWXpzdTRKM050VnBEWXZSc005ZzdMUEROS0pRNDhpMG42Tmk0czhMN3VyUzkvK2F2ZS9lNlh2M1hJSWo5VFpoSURsd3lITDd1S0pqS0hjMmJlWmNNMTI0azRobUFzNlhobTdYK3BaWXdNcHpPcGN5cFN1c0ZnSjFmQ0NiUnpYOVJ3SlZiQVl5TEJRdVVsTCsrUzRmQmxWN2VLeWRISW1WdW1DOEVkUURQTit1bDk2cDFFVncwSEVEdGJzeHNNMk4rejUxeVdKSU95NGRJcVZkbHFXVURlT2Jsa09IelpWV0pxRFNtQWUydEtpNWtVUURQTit1bE1QZTl6dis5M3ZyckJnRy9oSFBtb0FCcmozbW1MV3YybElXdXM0clhWWm1LVVM0YkRsejVTV3ltSk9kbzVVNlpmM0lRQW1tbldUL2ZWOHo0VHo5c3YrR2NKeHJLcTBjQmdxNDArdGozZ1dmSE1hZlpreFNmc2d4c2YrazUwcWZUTm44aWtMSmNPaHkrN3lxMmxvZ1p3YjFWUmtla0JORk92bjJxNnc2eGpPL2FyZWljWThJRlFlYy9WRlJ4OWduQlBuVzBJTFhjOVV6RmNOaHkrOUZIWlMwNFA0Tjd5Z3FKVEEyaW1Yajk5b25xUjZIN2ZxN2owaVY3cDAxTURBM3FvQjE0cWdiNnBJK2txRjlKaGNsbXpsK2l5NGZDbFQyRSt1LzhBN20xWGNIQ3VBSnJObUVQS1craW0rdjJmUTBXdnNyc0JPc0ZnRzU0MnVoY3A1cVM5eXBKWjVZSUpyQ1JkTGtLR3k0YkRtejZGK2V6K2M3Unlac2Q4b2JnQ2FEWUFZMG43bXhQbFVpMmJTUnA3dGxzWEdQQ0pYQ2x5ZDJ6MDdWQjF3Nlh2SE95b0JGODJITjcwVVJsTVRzL0JGOU5Nbm5paHFRRTBHNEt0cEI0N1ZMNUdrTXNmMGZPWXRndU1oRDBuVCtjcFZNaTdEMlpRM3dVMGs5NU15R1hENFZFZndjVG1ZQTZWc0d5NFprTXhEdlg2S2ZQVlRDNkNiVXE0TFUvcFRPMENBL2JUenZNK1R3M3NJYmlNZkc4RjhHbm0zbG5xWmNQaFVaK2FrVTJSSENwQjVYV216TDFPOTYrWitsRnl2N0pWbkhsYWd4Rk0zUVVHM0hUdUNqTG1DcUpsMVo5RVVFOTZzMUl2R3c2ZitqaFZ5b3cxMjJYRHRUT1orbEV5VXo2QTlwV0RYN3N5SlZ4ZFlDVDMrOW1uakhDd1phcTNQYXZuM2xudXk0YkRwejZTdWxhVHFPR3EweTl1U2c1M0pLOTlDZldqWktnOG04Yi9BNWU5L1FtWHJHTFVNTmc1aE40ZXVQeUYzRXlHQUdnVGdLZDZoZXF5NGZDcGo4cWdVdm9NckN6MUFpbjdCU0xtcUZubUViSHlVY0sySkJ3b3l2bjBsaUtoTzdrTGpPUXBQOUc5d0daT21qWStiNUtMK0FnTXI1cTd1bXc0Zk9wVEdORHFmd0pXdnNRTmQycGxCVHVtR1poSzlpaGhUV2xzSjhJSDErSmhqTUFRT3lwZElERzlwa3IxU1I5QlNUM0E0Vk1uVzFuYm9QdXk0VnFaYXdDbWtqMUtkbjN0YmJnZ01FNVVoZ0Q4OUR6MjF6SFgyS1F2T0RRUWd5VWRRaDJzQnhPL1FNRllxMzdlaCtGYURNRldra2NKNnluTG5zT2hkRjg4REp3ZWsrNjVaRHJUV1hKYm9iUVg1ZllGaDRncFZuZ0V6dWhwTDF3c3pIYmxySUJtM2pZZHNES1Y2NmN6elFZL082d3VYRDJBUVh1bmp1U282YTAvUmFJOFMxZHFYM0IweFQ5UHZpRjR0K3JtT1kvZ2hlZWx5ZGZiL25DbzFrL2g0SWU3L29veFNlb0RqQmw0elo0YzZTYWtSUnA4emFDb0h1Q1FXeUlrbFFZazZzWDBrR1VIbGszTG5VLzFWNHBxL1JUNjVMZjhGV09TMUFjWWVOQ2pZaWZXSVRRbTlTcXZTVDJuOUw3Z2NBTHRoWmxlMFpyblU2ZGVZSVFRUWljZ2VSeDhLdFpQb1p5WWt3UzlnTEVQcmZOVVZtMWs5bGlQZ3I3Z2tGa2lLRTE1ZmxEUVV1TUl4MHIxT0h3L0EyZHRqeXEyR2ZYQk9CcGhLYjJBOFNqWVFucDhQNmI0UHF4SGFkNis0RkFDREpXUVF3VjQzd1lmQ3EyYjNCbnFKbjBzdUFuaTNCT1ExM3FDL3g1UVpXdEVuY3F3eURTQkFoY05nNFpZVzIyNGEwT0FKNXQ3Yi9ONm9QUUZod2RWM0VUc29wbW5icGt1Q0RkTmI4b083dTZtQU5xcTJVUy9pQWJjNnlheFU2NSt3UGdvNkgwemEybndYTFNIZWxkRUs4T2NoTDdnbUZNTjErdzB4STAxSUhGRk55Yy9yWnQ0Nnl1VHVHdDFVUCtaL05UZlk3MHVYaExyQzR4OTBMejE0UDhtUnB1d2hDMEo4aUNrdFo3Z0NLS2NXdWd4czNHYXZsYk5jS0ZUSnFqZFhVODZmQjZsN1luU252RmVwUGw5bFVFc1FCTHVDWXlFTlZGMnZiMk84RG1NZEg0Zit6bXEwd1BHK29Jam9JcHQwWHhBRXMvS2JRZ2hLV3hIRTd2YTAwbk9aYTU5NmVNdi9DNFVsbjdqQngrajZ3OGYrY3d2RVNsVnZvenJYSkErUTA5Z2NKQXoxUDQxbVlBWitoOXZUR0JlV1NDR0R2WUZSMmc5UmZsMDkyNzFkMFNXQ3gwZU1CZnlzRG1DVGtkRFdmS2ZPTXRwUFlGUmVNVGFDSTF4ODY4THdwOE5HQUhtMTdkakxlTml5WDNCVVpnaHd2K1ZJWnArSzBKUml5bUM5aXBzVE9jcy9YNDBrK2JuenB3RjJHWHZDWXdTN0JVY1hyTE5Gdi94Qlo5Zy9RK2NOTHM1WnNsUGFvOTl5MHdCQW4zQkVVQTFoY2daK3VMbGZlRHlkN3JsNjQwS204aklNR2pUWHFleVhONXBQWUZSNlhVUHRsWFJNdGZIbUxycmJ5cS9LazBkNmdzT05VSy9LYzlFazY5ZjFoRXVHSXYzS2Q0em4rRWVlSXZvbk8yd1l1L2ZmSVcyYy9jRWhnQnM3YjExWXhRRDNudHVDVXdSZ24zQkVVRlZWZ1F0QmFYdmlGUGFna3FCYVU1MmJTMm8rRXRmN0VlRWgrNC9lM2h4NnZZRlJ3UUw4SkdCZE50YWhPSmpGWUVibTlMMU9KM1pXRXIxcVp4UGZ2c3JYNWV1di81Zi9iM3hZbEgxQlVkb0sxd1o0YVBvd1N4MFFZdVcvenpVYy8xVGk4YXhMSDlwQVE4V2VJQm1CSzlQUGNqcXVZaS9neTAzL2NHZXcxekNXMXJBYklIUER0R2IrU1NnbWY5Q2Mvd0J0ZHgvZWFHVldJSmZXaUJKL2h1NThrOWtqdzlqOE9XQ3B6MCt0RjFxZVdrdDhDUnF0Nzl3YVJWc0tyYjJuYUJ4cEZNWm1vVXY0MHNMZUxMQUNianh6Uzk3a25ZaHhQd3BXN2J3c0duNVF1aTZCSGxaTFhER3pscjV2dXl5YWlmWGEvWDV1NDAzV2VSOFMrclNBcjIxd0pNM2ZtaXFCdmYvQVE2QlFhbWdNMGpLQUFBQUFFbEZUa1N1UW1DQyIKfQo="/>
    </extobj>
    <extobj name="334E55B0-647D-440b-865C-3EC943EB4CBC-5">
      <extobjdata type="334E55B0-647D-440b-865C-3EC943EB4CBC" data="ewogICAiSW1nU2V0dGluZ0pzb24iIDogIntcImRwaVwiOjEyMDAsXCJmb3JtYXRcIjpcIlBOR1wiLFwidHJhbnNwYXJlbnRcIjpmYWxzZSxcImF1dG9cIjp0cnVlfSIsCiAgICJMYXRleCIgOiAiWEZzZ1ExOTdYRzFoZEdoallXeDdRWDE5WG50b2ZWeHNaV1owS0VaZmUybDlYSEpwWjJoMEtUMWNjM1Z0WDN0MklGeHBiaUJHWDN0cGZTQmNkMlZrWjJVZ2RpQmNkR1Y0ZENCN0lHbHpJRzV2ZENCdGFYSnliM0lnZlgwZ2FGOTdYRzFoZEdoallXeDdRWDE5S0Z4dFlYUm9ZMkZzZTFoOUtIWXBLU0JjWFE9PSIsCiAgICJMYXRleEltZ0Jhc2U2NCIgOiAiaVZCT1J3MEtHZ29BQUFBTlNVaEVVZ0FBQ3NrQUFBRjFCQU1BQUFCU09Jc0lBQUFBTUZCTVZFWC8vLzhBQUFEYzNOeXFxcXAyZG5abVptWlVWRlJFUkVReU1qSWlJaUlRRUJEdTd1NklpSWk2dXJxWW1Kak16TXhIVXVPeUFBQUFDWEJJV1hNQUFBN0VBQUFPeEFHVkt3NGJBQUFnQUVsRVFWUjRBZTI5QzNSMDJWVWVlS1hmYm5lMyt1OWYxLzM2ZitIR3BVNkEyRE9rVlJNSVdRNTRTU0UySkR5aW1tQVB3VU9XdEVLNllYQ0lpZ0UvZ0JBSkV1dzJEK3VhUmJEYk02QXlBM0dibDhwQXdHMHZJcEdZNFJGQUZaTk1USWlSZUpoWG1GRkJZQkhBZVBiZTV6N08rNXhiZGVzaDFiNXJTWFhPUHZ2c3M4OTM2MzczbkgzT3ZaVWtmREFDODREQUp6eWRUdng0NFR4MGxIMWdCQmdCUm1BbUNHeE5uR1BUOU9HWjlJd2JaUVFZQVVaZ0hoRG9USUZsMCtONTZDbjd3QWd3QW96QUxCQ1lDc3R1enFKbjNDWWp3QWd3QXZPQXdPNDB4ckpIODlCVDlvRVJZQVFZZ1ZrZ01CV1cvZGhaOUl6YlpBUVlBVVpnSGhDWUNzdmVub2Vlc2crTUFDUEFDTXdDZ2ZWcFJBelN5MWwwamR0a0JCcENZT1VUWC9xeUo1LzZ1b2Fzc1psRlErQ0d3ckpyTlhjRHZQZmRqMzMwdjN6Z3Y3N3N5VGNwWm96TXpxTEJ5djI5UGdqYyt2eDhUL2tqMTZkUDNKUHBJcUNHRFBaR2J2emRIM3IvNjNzR3ZlYUNqeG5aTEZka0JHYU1RRG5kZTJqR2puRHpWeGFCZXhSbWZNRjQvZmlEbDJlS3VTTHo0SGhtdVRZak1Ec0VMb3B2OFFPejg0RmJ2dG9JM0NxK1ErSno3QWpxSDN5R1pVUzdkclV4WXU4WEdZRkJjWVh3akd5UnZ3Ymo5ZjIwK0JMUjUvZU9ad3hycjN4eXBwakV6UG40WnRrQ0l6QVRCRzYrLzVWZlJWL29vNWswejQxZUJ3U2VwMUJpSSs4Y01IbjI4RG9neFgxWVdBU0dlSkhzTEd6M3VlUGpJckNpenZEUHg3Vkg5VmQrVStIdTlORkdyTElSUm1BMkNOeUxYK2Z6MmJUTnJWNEhCQVlLSVQ2L29TNzllRmMyMjhnUXVTSFAyQXdqVUJlQlBuNlpXM1Zyc1Q0alVDRHdISmtPMHp1RmVOelBsWitXN2JiR05jZjFHWUhaSVRDQTd6SXY0YzRPLzJ2UThvRk1oK2wyWXozNmo1TGR6Y2Fzc2lGR1lPb0k0Qkl4ejhlbUR2dDFhbkJkWXNNMGJYQlg0TWRWaG8rdUUyRGNsMFZEb0F2ZlpIN24wYUtkOVViN3F6NWwyMlQ0NllkTG11V3ZhS09uakkxTkZ3SDhIamUxWWpGZHo3bTFlVUdnVTVJaEp2WWJkT3RIQ3N1TmhYc2JkSTVOTVFKeENOQ2pPMGR4dXF6RkNGZ1JVSit5YmZSeDJFOG9hUGJNMmpJTEdZRXJnTUI5K0MzZXVRS09zb3Z6aThCeVFZWGlzMUZDL0dCdWUyOSt1OCtlTVFKK0JPakpuWE8vRHBjeUFuNEVMaFNhYmVBcFc2bTVMV0dibzFvU0pweThXZ2dzNFhlNGRiVjhabS9uRFlHN0ZKWnQ5ajJhdHpJeTNtZ2NZdDd3WTMrdU53SkQrQXJ6ZHRucmZZNG4zenZ0S2R1VFJsdDhMckZzMnFoTk5zWUlUQkdCVS9nS056djJtS0x6M05TOElJQTM2K3A0WWJOdXRjbnllYk5HMlJvak1EVUV1dkFOSHZQVnkxUHpsUnVhV3dSb0VaWElFUDgxdk8xcU9VT2poM1BiZVhhTUVmQWpnTi9maG9jZS9nYTU5Rm9pY0lCZnBQTFlhYmFQdEVUTHIrVnFGbFMyTmpVRWFMdnM2dFNhNDRhdUt3TFBsZ3lMaWFhZjFOb0ZteHpYdXE3Zm5XdmZMNXJwOFZiRWEzK2VKOTdCbXdyTE5yMXJoVjc3MVpwNEo3Z0JSbUFTQ05CYzdHUVNsdG5tWWlIUVVXaDJ2K0hPYjRIMTdZWnRzamxHWURvSUxPRzFjZGxnVzAzYTB0MTZUQmR3Zm40UXVGdGgyYVovRkJrSHM2dnowMW4yeEVUZ2xpbWFpR1EwaGdseHgzSnJJczRLbzBPOE5ocTAvenNUZkluaXJmUkxHL1NVVFRXTHdDU2ZzZ1ZQTzgwSGU1dnQvNkpidTcrM014VUlSbU9ZSUhjTUh6NmVuUHVuUUxJTkxpdjhhTk9iZU9TZTM1ZXVuY2w1VHM4VkFoZDR3eTZQWnAreVRSSUliVFc4UDJ5dXdMdnl6cXgwcDdQVmJrU0dDWExIYWZyOWt6c0hYYmdzbXRzdXU5eHI4aDNPZXE5WHNzYlhydlVtT0Q4NkF1cFR0cmRITjJTdm1hVXAzMlB0ME15RDlNVnB1akVGUDBabG1DQjN2R2VTUDM2SVk0L210c3NPSnVscWtzQ1ozSjdDbWVRbVJrTUFlRkE2VGtZejRxeTFucVo3emtJdW1ERUNzTVdrNmQxNzFoNE5SbVdZRUhjQWZUZTlsbEIyb05udHN2YzNPUzR1ZmF3U2dFU0QwWTNLTHFjYVFXQW9jV3lUOTI3aEhQd2dBNytXcTVIek5Ba2pFQzQ2bVlSZHplYm9EQlBrRHFEaFNkM0ZxKzJ5eTcveFZPK1piL2hWclZmMXNnRDFacjBhTmJVbmlFUk5UMWpkUkVCOXluYnQyTlFZUzdJN3VjSEdXSDV4NVNRQjlwdktPOVBHWUpnUWR3UnBlUFR6WEc2WGZWOG1CaUxmTWJvdGhIcGlnMjdoRmd5OWVUQTd4aG1hY05XdU1wamRhYmcxZUxxc1lZdHNyaWtFZ1AybUVjc2JoMkdDM0RHc1A1aGQvcVJYdnU3cDlKbHYrSFI5UlBIYzc1T1JYY0xyNGl4SnlwOVhTcjlMTHE2WEJxaDM2dFdvclQxbzlsZWxhcmZQRlh3SVRQWXBXd2dablBoYTU3S1pJUURzTjhFZG5GVzN4bUtZRUhkQWFMbmVrdTB2ZndteUp4MjNQNmR5RWxOZFpVQXdSSjBrd2JuZTkvejhCejZNdVpIdlNRQjFQUzlWeDZKeWNLWHhZRFlLcVZrb1RmWXAyMlIzT251RlpvSGNGVzhUMkc5L0NsMFlqMkdDM05HdU5aajlvVjFreS9KNFVCN08zcVh1T2p3RnJkc0p2Rmx1N1c4Z1NqOEsyWkZ2U29NMGJYcVRwSG5tdHNhNERaaldXTklzQW5CMnBPT3dXZVBKZXNxdjVZcUY5RjkvNE5kaE12dUlmT25IVnEydkIzZlh4cVB3TmkvR1pKZ1FkOER6aGRFUnorV2ZrcjdvbEh5b1ZibmNVVm0wQ3dvUEp1MTA3VVNvWUQ1UFZuWGlVdmpzejJXYzZoaGFzQ216dWUyOVkvakJWVzBJVFBZcDI3dDRIbU1EWFpmZCt0U1h2NzRIRnlNZW0zcmhSUExyemU4b3NmazVMc01FdVdNM212eHVkQWxlNVYvRjBFRFh5clkyUEJ1UHdrRDhxL05lOVNIL01iWWVobVVRbEZOTXF6VnUvcnY0NDB5dHF1YXk2ZXgrVmh2bFhCd0MybE8yRzNHMVlyWEFlaXRXZDNIMVlHSmFIU2ZUd0FGL2p1ZzhxcUVmZXZtYmVzOThwZnY2dnZXWnZYL2hMdlV6VElRREllNkFIN3gvSU1KTWt2d3c4aVlkLy9LemYrM2ZQLzZobDFPK2ZIanNRdDEwS0xiTFhsVDBDSFEvNmxneDg4M2x0ZCtGRWg2Ni9udWZwRnlmem4wekNteFcwaEZvSytlMDZmMnR1Nk12R3VpT1h0ODhYc0xsY1RtTmZnSTVWZU00VDRNM1AxUDRkZWZFb1hRakF3VjNsQU5LdHgwMTQ4UWg3b2dkTFArUjZFZWFmc1Yvemh0ZS9pMFU1ZDVCQURnOWtqeWlIWTdmSWoyNkNNUGFFWDlyRVU2dWh4M1ZyWlRva2U5b1NTN3FTZkJ3S2pFZ3ZWM094eUNRL3hCaWZuS2JYZ3o5K0NmR3U4cGllbkRsZFlEenFtTXF2ZG1OKzdXZzkvVUt2MjRmVy8zS2Y2ejQwRnFZSkg2R2NWUlN4RUh1dUloYVd2cjR2QitQL0s1ay9lTkFtUGRyQU1rZHFZaTJ5MmJTSTdhMFN0eVNOS0tUNEtEblNWMzE2c3U5ZEg1NEhZQnp1aGZ0RlN0T0dZRk1PYW1iVTI2ZG0wc1NtV1duc2g4SFIyYVhZZVNSaG9yakxWYjFMVkhzR2hmN0djWnFVUmVHdUFPSVBBeFpzZXYxNjFYcnlMMXZSeEVGQ002bHdudEZ2ODVLRVdsc2xObjRCRlk4Y2F2WEc4c2V1dzBsQ1VSbnB2S1lpYzhITG5NaE1CVGZxUHcvN3dsdzRUUTUrYzAzVmFkZ0tndkZjTW9qMnFGZnV5ZzhzMDV5YU1pSEd2YkxQOEF3VVlDR3VBTURtNXNCU3orY2QrSWY2M292eVdmWjhKQ1p1b0F3cEJwU3hKZFk5a1N2SDVHSE82Z1Z1cUxxSjczeWlTZGVCMzBvam5lKzRRbnBlTzBibnk0SzhMT29aUDNFcUVkMVc3Q3FzSEJtQ09EQXBqbzR0ak9URTdIeTJDZUxTODB6dTJ6T3NTeG1zK3hONmRxSDc4ZUoyZndLMkJHSHBSRFVRd3hqV2pRbFFlNW93MllBczVvc3VaRjM1TE5rSWFWWERpaHlRdjFZazB0UHFWdmJsWWdpQnB0VlBqcTFxeTZyT2VxVlllTi9haWdzZitnemNwQkRnV0ZvYXZMN2NnMy9XQkNIUUxjNGkvUzVGMWVKdFpwR0FFWnRjS3cyYmRaaUQyYlphY3NpVjBVZGRLYzZMUHVZcWwyQTlpOU5ITU9vclJxNUVIZEFaL3dqZzVXdTZNU3JETlAwQ21TSU4xQS9sSWNPcUlxOGFJVmtIeHd6V3hyQUljeW1SYTZMT21qZk5leTlBUmk0UzB0VC9aamdTYW5OaWVraUlDNXZjU0tqcHBMVGRXOVJXaFBUYnp0Zk5ZdkJSVXdFNzhlS0wwVCthUWt4Z0ozOE9MSTVHTXN3dHJxVnJCL2dqaFZ3d1F0YTd1V2JLNU5TcW91RGRQaW43V250b1VUZWIwUHgweE9wWW1RU3JpMWxrT3lxTnNBRzNhUHluNkZTNVVaZ1drSzhOMHd4UytZQ0FlMHAyOHU1Y0dyeG5CQWp3NVBKZHh4RG1VZWhacFl6dXJDcmZ4YXlhSmVscXpaenNReGpxMXZKZ3R3QkxDb0ZVS3VLZWVvVGhKT09sNzBBNkMvRW9iM0txV0lUK2Jsa2kzUkdvTEJkdjNObEMyM3l3VG1URWVQeDBPSld4aUdERXRENVMyeUpVNXovUDV3L0J4ZkNJN0d1UFlWN0hESkdrREJvZ3ZQb1J6NWNmVFhPakxPdzhpbEY2YXBSQm9KWWhySFZsV1JaZ0RzZyt1c0pHZVRSNVllUEpZdFNFdTQ0ZHpyVWl5Tkppc3l1TGxyUk5wQkxTU1V1aVFPWS9SalYvQkxjY2VuU2ppL1BJMlJVYnpER3l4WmNEYk84S1FURUtBcS9XWGdFNWlWTk5jcDJOQVQ2aEw0bW5FUjJvREdJclEyeHNIVkNyNkVsdit6aFJUQkZoNDFsb3huRzFyNGtnemE4WDBsc1owZlNWNU01ZlcybzBpb0gxc1d4VThsd242KzJ5M1VKSlpKR1pCTHZuRkhjZklEMmZUZS9McFQ2aHV6b0VGN0h6bzVHZXN4cWswSkFlOHp2ZkZMdHNGMGZBZ080UnRRQmxFOTdqTEtleGlBMlV4UWtKbko3RWJxRng3NUZqeGFGb016R3N0RU1ZN0VyaTRMY0FRemw1Qjk4bVJZY1h5Y2JWTkxsWXdIbmtwaW1GVHVTSUJtQUVYazFUQzd6cER1Qm9ISlpGY3pqY1Z3SzlFUWZTa1A3VDNDNzJaRmVrZlB6Z2tBYlRrOTF5RkgvZWZGd0Fmell3ak1RQ3IwMWdBUHl5bDdJVGh1ZElhM3lSUmVXVFFaSmtvL0I5aTMyT3JFTVk2a3JpNExjTVhTdk1OMkNPd29jcnFjbW9KbHloTkdTMmx6SFNySWc2Zml0U0hYbEpMb2VkVFhsU3lNZUhzZk55OVl6SUxmWG5jb1hTRzZSMC9FSWxEZDBPSlVqM2JQam0ySk5Gd0pFV0lHdG42NjZkZVJET01XdFVBVmtwNXp4THlDSmg5VzFVMUcyYWRxTFpoaXpxaWJwbHE1b0JYa1d4OTJiOXFLMmNPL0VYa3JTdkFmSzRoNTJXV1c4RENUT0FiUFRPbnEyNHl5VkN2SUhRRHgzQTd6WnJVbzFyTWtoS0IxYlMxZzRCd2hrY0hxcVkzc09QRm84RndqLzRJVTBQaTdkUUp3VFc4Qkl3SjB6MFJZdC9FRGV1dll5aEFJNGNsWFp1V2lHa1N0WjAwTm80TmhhSW9USTUvWmhIcTFpT2U0UGhVR3g2S2lHZm5mQm9qS3J3TzFpampZS083YlBBZFJxMlFwMFdiNHk0dVB4YnNTckp4RHpiZDAyNStjRmdYVTRQZFZoSGJYTWk2dlgxUTh4YWR5ZmVQZXduZUFzRmlZM3Q4OXpWNHBIN1JYYUtkd1VYeHgxM0NmS0J0Qk9xMUFiNnpQSUhWMVhUT0FVZklCd3dxV3YrWHdZcVd3SDdrRXQ1U0lndXQ3M21iR1dIY1FHVFpiSVVTK1BRMS8yckkxSXd1Ym1ENUpSVGphRlFIN1RGK2ZhdHpHbXFRYlpqbzZBdU5vM2RYSGplUncyQlMvWCs5Si9YbElUamVPZ0Vqd2taUjU5K3Nvb2pKUXJSVE9NYVZTVEJMbGpDRTYwdEVxWXpRbjBIWmFpU3BSM1QxNVpvbEQwYXFWQ0x4ZXpQbU1zNjVocHZLSEpkazJOUWpJQVRUZ09pN3psY3hBelRNMGNwOGxpajBYVFIyQVhUM0o1N0UvZmdZVnZVVXdhenlhT3d3RE84bVd0VnJyaWUyRWJzQ1o5S3RzeDdjVXpqRmxYbDJRQjdzQ1l4cDVlQ2ZMaVM3M1dzaFJKb2k1MVlWV1MwSmhETVVoaGhYcW9nVDMwYTEreTYwNXVrUS9lMlg3ZkdYeVd6RjZBbmRwdVN2VTVPVkVFK0NuYmljSWJZWHlKTHJRSXhURlZzdHJieFU3Sk0vdDIwU0dXMlY0NkZjOHc0ZjZFdUFOWjBUSm1wRjJ2MWhLbHlUWjJRV0ZwcW5naUt3MUFRMWtma3d1ZDZUYlUybkNXeWdVSG9CbFFCcUkvbDZ0WTAzMHdzbTh0WWVFY0lJQ3pNdW5nKytIVXo4a0E0YmZ4VmJPZTRMcVdiNUhGMHRvUVBZUGoyRkpHRFB4MlMwRWJLc1F4aktXeUp1cURyWDFOSm1keDBtOUJyZ05pT0VMZjVUNXBuVWdHelpIckx1aDROZ0JJZGVWa0ZrM041SUlkNGNJZzNMYk9pclR6RSs4UHR2Q05zd0lYVEJVQnVsenlreDE0cEhHcWZpMU1ZMXNJdm5XRnFWRUljSXg1Vk0vaVV2NjFzRjNrR1pSWnArUlFVSC93NS9BcnlCMUlnb1ozZVZRMlNEcUlpTXJGNnloUWZFR0JaYlNzNkJnWnZLSEZuVkN4OHFsdEh0UHNnWnN0VFdSbWNiQmtqWiticWl5WkFRSzRrRnNkZkthbWZnb09FUDBnSll6dFZodGEyYXhuSmQ5bVpKdXdVZ1RUUmoveERCUGhTNUE3aHRDcFBkM1FCUWpoT05IbGVsNEVGbVFwMWxUR3h0Z2I3OUtVWEx0TUkyN0IzUnlrbmQ4UXZKUU0xa3JMN2tRR2JiYmN4Vnd5V3dUS1oyRGdOTUZ4UGx0dkZyQjFndDIrN2JOSk5KRE1XL1VNRnMrc2JKclYxc0dhZGFOVVBNT1lSazFKRm5BYWg2TTZueEV6eG96czZFNmhEQ3Qyd1p6Q2VHYWcxdlRSbEF6QmpNSDlwaHBJOHZ1WTl4Nzd2S2k1d1NtMHVXMXRnNFh6Z01BQXprOTE2Ti9aZWZEd1d2c2dKbzJIays1amNGaG9jYURZTUd0ZXZjczkrTWE4eFZJbEdVSkJITVBZYXV1eUVIZWdoM3JZZEFBeU9NS0kwcEtFZjd2c0VscHE2VjZGOGgyb3RCRlNvbkt5SDNqczRYbnE4TnBodHc5dHJqcktXRHg3QlBKWkM1d2xQS3piZG1idjVQWDFRTUMvUGVrTzRyaTA1dUpYa2tjTkxhejVZckNtakFKTDl6dFFFc2N3WlJWUG9nL1dmTnhCZTE3VituUURnR3FYcXRpV0F5MGw2RXJiWlpWWlJSczBsQkNDell3dXN6aWxxeFQ1QWRpSFk3L0kyejZmNTBCYTFjVlJ0M0xIVUlzNU4yc0VEdWhNRi84bWZyM1B1cnR6MXI2WU5EWkhUSTd1OWVIOCt2aktWbzFZQitydDY0WDBMaGJyRjZVR3craEdiZmtnZCt5Q2V5ZEt6WHdTSHNNNG1ZWUpoUkQyWld0ZDBNZ2ZNRjZSNWQ0MERyRHByV1plTFNyY0FsVTRObjJhZHh1amRaczJ4a2w0aEdSRFprNWs2M1NtaTM5MUJ6eHowb2tyNjhZU0FYODhhZjlQb1ptZHVvM2szNGtqdlY0YkN1dzBWb05oZEtPMmZKQTcwSk5EcFdZSEpIRHNLMEo3cGd0NmUxSVJSV0UzSllFMHVMMC9IajBNRmtkZVJRZWdDc2VaMUthUnZOc0J0YVlZdEtQcGMzYTZDT1RMQlhTKzRWOXJ1cTB2ZW1zRHhIM3lvNUFNV3Rtb2kzVVBmVFBId0JoOVdMTXpRdzJHaVhJR203ZTNKS3JqUFVwWk95cSt6SzBJODd0UStVVFNvKzJ5Y21zVXpka2pqWHZqdDhFTndleXFaTmFUQkUwOFBCcjRJRmtVWlhmQnpyYlhFQmZPRkFIOHRsWEgva3g5V2JqR3R4QjVmUVduY1JSb3BhZTIxUVB4clZCQ2xVbXluSUg0cSszR2hsQVV5VEIyQTVxMEMvWjgzSUg3RUJYdzFrRUFoMzJrclJudmdPS2xKS082VXA2ZWxNM3ZUWVA0c1N5YTNaUE5PTk41NE5zZitiMVhpUjA3YloxQ3EwZk9VaTZZT1FJNEFLa09aU3ZMekgyNzlnNFFrMFdOVnNhQkFvZWY5dVVxbjlXdStGWm8rMkl2UU9waXNRNlV4VEdNcjkycUxNUWRHS0ZRSG9MSVFBREhZV1hDbmRvQ1Jia1VPNll3M2dBRXVjWnUvQjdISGxRNmwrMDYwekhiWlpNbDd4dTdTdHZyMEtveXFpOUxPREVYQ05CQUI3OVE0amliQzZjV3hRbkNYQnN0TnQ5M25BeGIzeFByYmFvanZoRHF4WXUvOVhMbjBsRXZubUVjQmpSeGlEc29jaXA5WVlzTk01SklzeWhsVDdVN3p5NzBUTGw5b0NBZktmdWZncFdNaXAwWkxWbmlUTWRzbDAzNmNaTURQTU9SYTI1T2Y3aGdrZ2pBMTAwNnZuZVNUYkZ0RllFcGJaY2R3UGw5dnRweVJDNy9YaWowVEw4TnUrT29UTDFwT1FwSEVRZTVvd2NkMjZrc0R5RUxSeHpkWEdpa2lyYVVjVHVhRW9MNzQyY0NGTFd1UFBLbGxyQ0JVSWhsR0JjSXdHYVZrYm12WVM2YkFRTDhsTzBNUUJkTlRtbTdiQWN1d2FQYW5XeERMVGlVOGQwV0NKd0JqaG9NRStkTWtEczY0TTVxWlN1RExCeHhONVMyT3NlbWNiRmtpMzQ0SW84OTNCTS9Hdy9lR0NwdkIraHJhRC9FSUdxL2hIQjJvN0xOcVhsRFFIdks5bVRlL0x2Ry9reHB1eXdPMDNacXd6aEFEaWduelZUOXYwUCtkc3RscVFiRHVFeW9jdG95NE9PT052aFRrVDZHYWZIWVZxMDRjaGNLUVNlMFhYWlAwcVU3NEFrSkJuR1JYdFFkUVB2SzZKOE1XUC9oSFF1T1RhMXc1VTlsd1VYa2lVTkxPM0pGVHM4WkFnTThSZVdoekpybXpOUHI1czRTb1g0ODRXN1JUUDY4ZGlQcjRpc2hMWnZSMlBMRWFXZ0FGU0laeG1sRExVQVBkbFNSa2tQOHF2aEE3ckQxWFkxS05jcWNxc05JMmk1N0lxbVJvRVdDTEg0YlhBYzhlcjVreFpNOEFGVTR6alNWWjlPV0pOa3lXRmdxbEpKZHNIUWs1VGs1YndnVWl3WjR6cWV4ZTNQZStqODdmd1lJdUxKS1BnbGZpQnhidFMzMzBUbDUzWjJDc2wvbnR0TUI3VWlHY1J0UlNycGc4VWlScUJrTWRsWHdvVFljRDZvNnJoeXc3S1pVaGdOeGhkOHEyL2ZGaDJXVERLd2NTV2JkU1hwUURyUjFqUXRsRis5QTJXMm02MVo1NkkwYVZhNktPRFVmQ09SM1ZUaFJlT3pNaDFPTDRNVVc0bDBOeGliVVpkeXJWM0ZSZENOTDZKeFVjMlVYY2txVVZqT1ZRZm1SSmhzdmV3b1dmWE1yaWhGYzVtM2srMC9qdGo0bENXQXZEeVBYb1NrRkpMdzNpWjFkNjE0ZmxCNFNkZTRvSWxjbWQxZlpQSWE2WFdYZ2ZQL2ZkZFZYNVFQdzFuZHVWRzNPelFBQi9JWlZSN09UdmhsMDUrbzBlWUNvVHh6dlBqUXlBcFhUNkE2cUZuRCtEcVRkUWRra3FjRXdoY25RNXdDYTlIRUhNZFZKYnFYWStMMFRzaXJLTzFYUFVIQUJUU2tnSVlOVHRHUWxVMGFYWHVzVTNkM3dxaFNGK1F6U0dIbXJJK3BDTy9UWkIyOE53ZzVWNHZKcElsQThtQWhuQ28vV05OdGU1TGJFcExIWlNiWUZUeVNRQnl6eWdDamZ6MW1FT1Q4QnZ4cm5uam8xR01aalJTbnFRNU0rN2lBQTkvTXFiVkRHb3hqYktwYk16SzVxZVJkcUtpRGhwZ05xKys0YUFRTUs1aDZialZra2p1MnljQzFhbElNaXVpVUd0VmhobGdoMDRCdFZIWWV6ZEdXUjJoYVR4cU5KZHhrSlpJUW5ING9kZmkzeWo0WmVqaWRyUlFkcU1FeHNqNFBjMFlPdXJlYldNdkVOOXJHeTNHNVhEZUNpSlJXa3JnZ2hyQnlrOFh2SWd3NVhIdlNGdTRYM1JjRmROVGk5cUFPZmRMTE9KQUVuNXc2QllySWxUcnp5YVBqYytYcU5IQktUeGgzUm8xdS84VlJ2N2EydnZteStmeklWMWJCT2kyYndqYUJyOTJZR3FSL3cxZzR6ekNlL2FlM2JmOEt3Y2VPcjdtd2FRaUVJY2tjWHZNb2ZUaXNtWk1xQTFHRVh4WmtTYlZWR3hhTFdPdGlHdnY5T2VxY2xCQkgvaDFBbmt1WUhvQXJIbm1iMVhtK0lSRk91c3ZSVjJxenluSm8vQkdoTHRqanIrSDlqL2p5OGxoNkpTZU01OWUwL0Z2RC8wNmE3U285UTc5ZTNLdTRCSWtwQUsxK1BISHVOREtFSFBvWlo2VkFYdjFrenNud0FZOFpMVFpobmc5eXhCU2J6eUdZeFVqaXltektrSFdXL1A0RzBxU2poVE9NRkgvamJhZnFOaXRpYnVZQTZrWU1VZEIyT0U4M2VRQ0YvcmRDZHBYdk12cnVjUytZQUFmeDJWRWY4REdrT1hML0NMdlFKOGhiMFlBVXU1dUxRYVdqY0RsSzhkTHUrRmFvSFRwMUExVlA0WEF2Y2ZFTU1nemJ3ME1JT2Y0S3lkOWpkQzNKSEcrcm16STVKUE5EZG1PUG1yOGszRFJ6THJza0NNUEZMWkU5ZEV3dFk3a0NWeU5YTUEySDlVck80VzBaQXRBSi8xbmgwemEvT3BiTkFnR0pxNHJURGY5K0laQmJlWGRjMjI0ZzRiUi9hd3RRN1gvTjYvR2g2S3gzTi9NL3JZMWhNd2JlVEJKLzVDajVTMVFFZEQ4UDhHQlIvK3hmRHZ6c3QyUmZ4NUtIakd4Zmtqbld3bDY4VzVheFZMTmJKYmNTa1Q4dlFRNmt0QnQrM3owcEJPSkdCTytycmRWeDF4TXBuNFh5cEJlSzlNbE1uMFlPV0o3Nk9Xc2NoMWpVUTBKNnkzVFFVV0RBQkJEcHdaZEJRNlNYdytkMy9HVnI0OFF4U0tnMk4zUzVOcGV0UVJkNWk4YksybmVSSHdLbjB6U0ZIMEhVM3c4QXZjcTM5YkpMZ3lGV1pLdVZyYkE3L1F0eEJzZUFXZWxZRXZaVGRXQ0dYcGZJYkI5L2RrcktVWFBsd3R2YlBMbldwTHcrOTA5YlFYTnI1ZHRsSHRIS0lrWnhvb3Joc0YxcjIzT1BpakxEV1pCRVl3a21xRHQ5TzhNbjZzVkRXTTBRY0xnMThuZURmRVQyblNZVkNRMk1qc29TdEhOYzNVNHkyOXU5SHJ2T3ZmS0YxYkVaZHBaZmJCSG85Z1R3T2tKV0I2eENyT1Fkd1hTanljUWR4OURtMlU2elZ4UzUrWVozR0Q3b3hIVVdaemFQZSttN2daNk4zb21tdGJBRlNrUkZoclNabnA0WkE4YVlOT0ZkdzZCR3FxYm14VUEwSkducysvZnpBWnhVOTd3TDhDZzBWQlNOL0R2R0VqbEliNnVIeGxnUDQ5M0NRcHYwTUEwUFpIeVFmME9LNTVFMEhCZFYyTEtrRWt5SHVJSzdhUnMwbFlXZTBxQ1lhYU9LZ3EyZy95bEsrWFZZZnoreU9kcXJFVXhYTmZtK2l1c0ZLdFJEQVM2azY5bXJWWmVXUkVCQ0J6Nk9rbmFaZldocUF3WXo2Z0gxWk1tcmlGQXlPZFAzMTBCVnhPRi9jWFRubFo1ajNwR3N0MHNYdjJWRlZLK21LQm5TMnlUVXVvTlRuTzYzUTdhTXlhdUt4ZzVsWkhUU2dKdElQZXRBbmIvV2JBc1FSUmd4NUROQmVzRlZXbUMwQ2RIV0xNdy8vZmJPMDJmcDVqVm9Yazl3OVlJcnZxbnBGb3pQM3hMdFNqRTUxNEh5T05KZk1vR0orbklSYjh6UE1ickUwMHdXTDhxd2U4M0E0dm5BRExQTzBUZEhOVlZSQTlzWmp3Nk05OFNJYW9KNUhOVE1nYi9XbHJxRVRpWkRSZGJSM0hOTGk4dGtpa0Vmanhia2ZOVGcwMnk1Y3RkYkZEcytUaTFUZWlFcXJPQ09Sb3F2N3lEOE9Fbk5WRWZKdThXV1FodHJ1R2w2R2dXL1hXV1ZVSHE1MVJDTjZmREp2SjhRZGhCYmVrNHJGTHg4bHUzMXZxb1FXNC9LT0JteHVpWDZmS0dwNEVZNjRVV0FKN2NVMXJUVEptYWtpME1IVFZCNkhVMjE3TVJ2ckU5cC9vTzJSeWxCNjNDQWlQYkRuWHZ2M05MU0xudUR4ZjNxVXlpSXZ3enhiUER0QVkwNDVTcnd1bWpCZW1pTHNCcmtEYTJQbmlzMjkrcHA5NmQ1VUVuMTA1ektxcVFOVTFaUnA2OWhSVkhWRGlaQTZOOFFzbUM4RXhNaEtuUHNScDVqejFhRzU5NlpOWUE5S0FoSU83Nkowb3pubmFZM05FZmIwdDdKRi9wVVBWL21Wa3o1cXV4aG10L3kxZ1I2cVNUZVJmRmV1WS9RZTVBNjBoZ1AxZkVPWUVvd0lPRHlCNGlHNkkzWE8zVVN4Z1VQV3VFbUE3OGlpK0RSZHZ0c3grbitVb1pjMWoyOXJ4WmhtblJBQzVaeEw0TDhSMHVmeWNSSG9JTkozOUFVYmtrWmRMbkh0MDlyL1NJSGVVL1FQVnA5YVVRME5VZGZCTU9ERFdXNEV0UlF5Sm1yUjdqUmxnMEh1eU1BYU1qVFJNYVJINm1qWjNMaUpDL0FnTG1hUkIraktvZmZLdXovMGNxeXNic0NvNFEvZFp2WWlLdEQzUVRSVjUvOXNnWTNvMXhWUm9hOUlDZnlJNGFFcjB0ZTVjRE1UWUpkWG1uRHFGS1ZIdFIxY3ZuUlVvYm4wcXFQUUsyNEwveHlUZWIycWoyR2VWNjZjQzNZcEtCZHRpTWNPSFhIWklIZDB3VWNFY0NCOExZZk11bmZUeVcrQkYzSTR4TjFxdmwwMjkxcithTGtyK1VwbzhmSFFwNUdYaVRWWHVjV290T01FUlRUSUtqSUM0dXRlUU83YlB5UFg0dlNvQ0JTVFJ1MFpCR0tyMnF6NGNUMFhHZEwxZkRTS2t3UHhYWEJNNW5XTFBvWVpsbXM2WWwvMnBWeTVpODNJMnc2a3dpQjNkS0R1SGFpQW4zaHNTNVdubjl3RkQ5Q2I4SkZ2bHlXZmxYOXhKRzAyUUtjNTVtdWpYdVpLMjc2TTYrdGxlc0lTTHdLWmd2S21WNWNMeDBZZ2owZ3EwMmN3MnNhelVIZCtCcy9BYWtQaTBqMjZxZzdMYkkwRWVlSTJyRm55TVV5MzNMRWs0cWN0dVM1RkJSekxjMEh1UUc3SE9Yb1BQK0hZa0MxUFBkMEZEMXpuUVhXbUQ1cldROTUvb1ZieDUyaktFdk8xY1kraXJmNFV3cEYycWZoZFhzelNZWUVvZlRxKzk0c0p6U1I2blUvZDlLbllCYUpmYzdYcUJwQ01hNmhmS2tvQUFDQUFTVVJCVkF3Vm5IUzcra1p2THdCZkltYzFYVkIxTUl3VWx1MkRsaGE2cENDQ0kwQVY1QTVDNjFqOEdnNWFQbmIxWmlyeUREeUlvOGtCYUZxUFVkbk1oNkxTOTVYTTJtNUl1S2NZNGN6SUNQQlR0aU5ETjByRmZGT0gvdlU5eGU5N3pWc2NjbzJMWmFtWm5mb08wdHNMMEpmSU9Xd0dxZzZHdWF0aWFtSkZqYmU3VUhQVjdtQ1FPd1pRTjIwbEl0enJCc0Z1dlhFcE9oTTN0ZDVDVmR2aHVOMEVYYVhGNjZpdnpjMzNQMUg3K0ljL0YzU0FGU0lSNkNxblhiLzhJNDJ3V2lRQ2ZZSDJzYWJlUVhHOXNTeHhqSXRsbDlEZXB0WklPSHNydzNwMGhKVlJBMVVkRE5PdndxNEhGclYxa0IzYUd3bHlCOWFGL1F2RkFDRXlobXh2Ykh3cE9xUFBUZXhXQ1ljMC9mZVBpZVB4ajN6bzVSbldUby9zK2tFcFJmbEhIUWdIcmJOQ2N3aW9UOW5HZlYyYWEzM1JMTFhwcWpJdWpDNks2NDFvWG94VlhFUE9KU3c4cVFzdS9UZ0Mxb1JEdncvWWJhR200eXR6V2c1VnhZcWYxanRjQ1hMYzBvUGMwY2Rtei9PTkNzNUZOTHZIalV2cG51Qll4MU1iRXppbzUyemx0N0V2TzZwaWRJNHNPdkNQTnNLS1UwQ2dtSGZoMlliamNncE5MbkFUSFFKNVgwY2dRM0hNTWtaVmtRWkdMcGFsMGQ1R3BSeVhPaVhueEwrbzc0R1BZYktTTzhTWWMxLzFBWVdicXFqSUJibWpqeTZlSkhuMHBlYmRxV2lscVU4ZkJtb2IrWldtUlZoMm9TL25xbUtWVy82L1gzMWM1Y3dVQXVHWVM1aktMSmtoQWx0NHFzcmpjSWFlTEVEVEdRRnRVQmhKVit2MFgxQlhveXo3UWZUaWxlUks5VUNCMXljUHcwRFJSbDVYc09HSmFnbXJGZ3BxaVRjT1FhcEw2T05tK1ZCQ0xkejB0c2JPMDRiL3FOaG92dEN2VFdSd1VOOXllUUhYNXZlN3lsQ09RTXc0WU9Kemo4dEtCTlJkZk5xZHR0VGlSQk1JaUVtamNWMklSM01PNjdSQWJ4RFFGdTZyK2tPOC9NNnFmRXpxWDJHZE54ZDdmczVqcW5nWUJqWUtGQmJXMGJBUmd1aTV5UVhWRFl3S2EvQkpMTHVkQ0x2TzhLNVVZWkpKR3FGR3NXeCtvV21oRTZqdnVsZlNJOFRPUXV4VUNLbEpkcHh0MTBHQUJpUjR1c1J4WHFjdTY5WkRRR3lYTlVJRHRIZXBuR0ZIbVR3Vlo4dWhPOERTZWl4TGcrTWZLTi9BY3VLd3JJZzlESE5YdGZkZ0M1MHg5bnNkVkRTczJJUU02a2V3N0FEMTROalI2MDgxVHhoRUxWejJ5VnRqcWN2VFZ6cko1NTd1b0VVZUYza0FtcCtpdGpqNytYL3RWanMvYmw0SFQ4UjIyVzI5SytMUm5CTmQ3TW5uS3lubGVGRlRIZURKdk5TRTN1ek5ER284ZEZ4dWp6Sjh0TlgyTU15OTFSYURIanBqckE5MW5kdlFpR1Y5M0xHRUJuZVNObjdBY1dKemJXb3l1bkZHc2V5QXZEVnVDajBUbTl4NWNaSjlad0toTmU1ZlUrczZOMVFEQWZYeE85Zm1vQm9HV2RXRmdBaFJudW5GWXZwdmlIVTFLVjlNN0NXUm5HempCWDBwU3dMcDVTNVV1QTAxUlBEQ3VmNnZtdkV3ekhvNVppTXFMamNjbEFZNjd1RnFpRHNJcnIzeWx4STJTcHV6U05BOEpHcG9zb1VueFZ6cTZqbVhQY1VVWjlQVHF3enNNY3Q2QUpxaklqeFgxYkU5UjU1ZE4xZjZCUE94M3EyaFhheXJTWGxoeUl4MjVpb1hhTEFsNlllU3lBQnI1NkJWREpMM1F6V3czTU13ZDVjTDUrSW1ibnlydHB4RHVDUURaM3pjUWZlcXZlUVUxUEJveGJnNk1SMFBCbHFiR1hscnVOdHo3UnZPTndSZmFtYmtMSnJVSHZlUWl6azlSd2dNeGVuUC94dHp1em55OUtxNzBrYU16ZGtDOFVXdHE2V0RodUE0dGlOU2wyVnBlOEdyeUphd1c0NUU3Zlp6cVk5aDNsdlVYQ0tMQmxkMG5FTTRZbGtmR3NTeSsvUXJqR2k3YUdnMm54VFBOaUx0RmwveSs1ZXhtdVYrMncxTkZYeWhFM285dWc4cGl4c3NtaEVDWWxkUWZubnhiOWxPOEN4MEVHUnpZYWVMNGpyN0hvc1JwekV3eW4wbjJuWXdzS1Y3dEwzZ08wVkJEMzF4UHYycVZvNWlHR0o4ODg3U2RSUDVBYlR2NHc1YXJOOVBPdWluWjRWZTliVit6dmxlU2NWVUZBWllRNng4R290VmNDbzNGSU5WWmdYUGhmYjJ0cW9VVTRpVUNhMnF3N2s1UWFBTEo2czY5dWZFcTJ2b1JvWW9tNU1Gd2o1cU4xQ09DYXlpL1RSVmF0bEJPc1hDYUphbHR4Y1VqeERoaFF0SHpPaE1UR2xEbW1Td3NGNjVXejIxVU1ueVZJZzdpR1VQazEzaDZhUll4djFlU2NWaGlwQ3ZLaUo3Sm45UmtMWmRGcGNiblNlcURYZWJsdDJha0hZQkFtTnc3S3ZBWmJORFFIM0tWdjhlek02djY5YXlHSUlhdENSV25HS3UxQUtROVhSTkxLUmRGaEwxY3dzSlNCVzVjOHZJYWc4WGwzb1hxMGErVkNHR1ljUkdRWE41eUZ3R0tqM3NRdnMrN3FBM2poMGxxQWFITDRKYm1zVEV2MVp5b1l6bnZaSktWU0xQbUhNblRwanhwTnA5bnNIb3JmL3Q5cm5TbUo3cFF2OTlTT242bko4aEFtSVpHTCt5ZVBCcG05U3BFSlBHUTkyOGlOanM2V0pQZmpmOVdMSEgvZEt1MU1IemFDOHlwVWpKZDg0S09WV05mRUZZRE1PSXp1MFg1b3RQdUxPMGlyVCsyUVdIZkYvQ25HWHpzYXdaZ05IdGlmd04vK1JicStSN3I2U2lHbk9ub1FwOTZCVWNSMHB0L05tSTJBNW9GVEhiQllNK3BDeFZXRFF6Qkdqc2c5OEJPbWJteG5WdldFd2F0L1Z1Q3NJODE4WHVQSXdQRDhXcnNVdHlWSlhwZktvaVo0NVd2amJMNHZ5ckVEV2hpV0VZTVlRN0wrM25pZnM4N05DRmI2R1BPMVNXalkxbjMxUHIxWklYNEVOVUxJSXdNS1luZW5jaDN3YUxjT3hvUmZkWUlraWFpanZiQllOUlhycE5jTW5VRUJEWE9YNEo0UEN1YWs3TnBldllrR0NjRGIxclN3UjdTeGU3ODBBekcyS0RsR0ZMVkNLcVBIWWJrRXBvNWV2cktnSFNDeHhtSUxWU0tWTXhERE1rYzRZdjFhK0NsZGJLUkJlcStMaURXUGF3V1AySzhoUnNEK05pemNJTG10MzVmQ2lkalY3OTZoQVE1UWEzd3NCU0hiZUtTc1huUVFDcFFvOC81d0VCV3MwVTM0STBmZnM4ZUhRdGZlZ1R4QWJqdEZIc0c3enBZQXhnQ1Y2dzdMbGVKUEtuYU5Gb3g2YUxNK1AwQjZTU0FWYTFiWVNRZElwa0RNTnNvVFZ6eDhDOTlGdmZoU0gxTThRZCtlb1hXWTY4SDBBRFc4NTlxV3JybFBPK1YxTFI5KzFtVXhRekJNS01rd3pTZlVXdFZnYVJNckd0WllLVnA0ZEFHNzhBK2RHYVhyTUwxbEliRVRaSFNMc29yaE9keTJEeUs2SVBKM1lFTDlCaXkxNm1TRmU2MkxUTXgwTVF3QkUxb1lsaG1BeXRtZkdIZFdNWnFQSXJ4QjNFc3Z2RlV3bW03Y3FTbk9yQmE3eWlEM1FoN3NZWGd3RTI2OW91ZTVxZVJIdGxLR2JnWmZUcW4xR2JCVk5HUUZ5eitOV3FGYjJhc3BkWHZia080bXZTS1VyclJPZmd3dDVMYUxidUlvNW9sbjBKdEh6blVzYTFqODVFanBBaUdFWnNNVERqbGhlZWtXVUc3ZnU0Z3dJdmUwa2IxT0NJWkZsWWJsUDZLZmZaU0lzbHU2anBCYTFvUnJ6SFFLeDhtbmV2UWRUZDBQQlFDRExvdnc4cFJ6VVd6d2dCUEYvaU9KK1JCd3ZRYklZSUc5dGx4ZlczR3Q5LzJIaDNtVDkrdVcydjFjYUdJa2psUjFIdlJMR3hoS0xJY1Z3RXd6aTJHQ1JkMXcwQ25NbWdmUjkzNUN3N0JEVTRJdU95ejQwYm1nb3MvTytWVlBDaUNHNEV5K2JqR09PZWNIT2NYOWZxUWYralpoMkt5NXlaRlFMcjlJMkZmN0ZMdHJOeTlBcTM2OWd1S3lLc08vRWQ2K0NWSmVqTFVXdUFaelBNc2pRVy9YSzE0Wnhnb3ZhQlJUQ01XRmM5Vjl1ZytiUGJ2UkIza0lzN1NSODdHYzJ5UzNXKzJhZkN0TzYxTFIrQkFWVVRLNStlT0luTmVFaUdTSmx6bzFBdExwOFZBblRCNFhkcmIxWWVYUDkyeGFCMVgrL29FbDNTRzdyWW1ZZEpPR3p5RnlmTWNiWUdhTkpOWTducDVTNW82VU5CUVl0eGEyY1JETk9ISml6R2J2aEdsaUh1SUpiZFR2TDdRZVN3NEtMR1duNGVRNDI2MDlBakpSSFA3UWtnak8yeXpyTWNWWURZTXN0R1FUVWZTcnQ0eGlMamNmUGg4Wlh6UWt3YU4zVy8yd1M4TG5YbllTUFRkdkZZL0w1ZGJZZ216K3hsbGZRQ2xPNjBxanlsYUpzVUZBUTVHclFqR09ZVVBUR1h3YjE3OGJHS2p6dVdVR0U3eWU4SFBrMnBiNW14VTFVcTFKSWk1aDMzWEVjRUJtUzlqVTZuTlp6UWZMSm0wV0xrWGNaYW40VlRSaUIveXRiN2Nvb3B1M1RkbWhPVFJvUDg2UDVXSTdvMm9CZjYwRGpTdFlRMHhNdlBhRWpEa3lJVjI1b3czN3NRcm8zMUloam1BRDNSeDh2NG96S2VVQ1pXOFhFSHNleG12djRYR1plRWVVUUlqd3FKUG5vQXgzRWxjcVpvZWMrSXRwcnFIYktZbnBzbFkwalFwZytwTVV4ejFVa2dRRmRNM0JCbUVzMHZnczExdXRDTW5wTFVXQk16MUVwQlJzdnFnbVdQU3FtU29KYk9GWkdSdVpWQncrWnY5NGw0YnhwRkJ4RU1RNTB6R2JYdG16cGpIUjkzNUN3ckVMQU1sSTJ1Z3VDZVNEMnEyeUd2NDFpV2Z0bkJ2STBZUG1UQ1pzc29HRU5Ba1kwSWhoK2pDYTdhS0FKaWxoUVJZR3EwMVlVeWRvRVhtakY3RnRIYTFXZ2tJQ0I3Q01yaXJ1aW9SangwNGplSjNwVHZpS2xVaXdEOVppVnlwN0JEWG9ZUlRHaDZ1ZXZaWWhEa2pqNDJlMTdzUUkyS25pYnRHanNVaTdCczJuTDN2Q3BCWjhKUmk5eG0xT2F3eW5ZZ1JkK0JxUHZ6emZlL292N3hDNEhtdWJnMkFtMzh0a1NOWUdxYjVnb0NnVjFFMkJpazFkMWlBS0dkTTdBbk5xS2EvRVZORWN0dWUzR25UVnpucGtvK1Fvd0xJR0tIdkF3alJzWjdlalBBT1MxZFZ1YUQzREhFWmpmRWppOUlIWmMxUFltc3hySXV4TTkvR3B2dytDaTFsSUhpdzFMZW5oVDMwZ2hGZTNXN2xNNlZPVkV3bFZjT3NEdTFqejNURWt2R1FVQU1qYnhYekRqbXVTNGcwTU92dVRGYjZOT1gveXdhb1YyeGwxUU1qc3p0L21TSElzQTdQcFBMNkl6MCtvSlNWM3dSSXZlYVpHREV5ekJpTGUya3RKNG43ak9IOUpWS2tEc0cwQ3F1em0zaFoxeVFDMlpxVUNIeUNMMVhValhUQlJkOHUzdUZ0bXU3ckdxclpvN21IWTZ2Z0dLcVdNNUR1R29jVWNOa3BTSE9lQkY0TVlIUE55OHZTT01WaXRHbmNWRmNFUExScG9HRFlCOVg4Y1FtSmMyNlJHN2Vrem1BVnEzOFdFeVhEMDJycHFRTFZyd01JM1piR1FSM2orK0pyU0IzRUdMSFNiSU9yY054WXZwbFNOYnRuVFgwU0JCNnI2UmFheGRjTUorYVZuVXdMa3lINDN6cDJyQ0Y1RXQ2Ny93Y1U2eEthS2F3cXNxc09URmZFaTdVK0cvTXU2ekdXUmlMd0VxRzRJZS9MTEgyV005RVFFUTg5L1dDQTBTK25FU3M2TVY2SGk3WFRaSmhOZGRLUFYxVlBwNms2L05FdDEzWmpmeEptaUREQ0NJMDJobWtIbTRJY3NjcDloeHM1c3kxWjVnM0JkMGFMNWVGdTZIL3ZaS3ErUzF3Smh4dTdhUFBxVy9OVDdINm5CNXFmNnNpTXpNMFFENHk1WVlrSDBtanpUcUhOK1J1Tk1LQ0VBSmlac2ZidUVJNGpWTXVCaFRibWdreHdpMkRhNzB5cGVrVjJkUGloOW5vT2pUaUQwS05ab2hIUlJYTDV5NWNiSTc1SU5tTi9FbWFMVERqWlpnTHZLak4wYTd2K1ZxeGw4em5mQ2R2VlFSOWZZUmQ5Qnh1Y0J0Rk92Z0oxNEwvdlpLcUJlcWlLckxrMnVBekhEdVdJb3ZvWm40U0F1cjBqZHEzMU5kRlJSaElPQkg5UDNya3JiZkhlU3NDSFVMKzBsckd3bVlRRUxObi9Xb1hJYlBEdkluNy9VdjJ0T2lWYjkzSjhKUTVtSktHemF0dXQrbW1xbnVTcXgvUVY4RTFTbFp0QmhsbUM0MFpReUs0czdSVVEzSXV5QjI3WUJPM2F1VEJEY2VkUmphNWJtRjZ1VnhKRDhDNHVDT2VLM0pIWm9CZFBIWVVsdUlPYXNWRk42Qk9PMDIvNmE5MGJmZW4waUFtNkxtTWJVWGt5UHhSQm8zWFBiNnQ1YkRHNHBFUUVLTUN4eVU3a2tXdVpDQ3dUdDl5L1hvVTNMdVphOTl0cm82cGRvQWZENFhrQU0wNU5rdlNBcElSQWE0c1lWMUgxZUpIQzEzRmxSRklEZEFIdlVleVJnY1ZEQnA4anBmMGd0eUIzbE9JWlJldFY5RVd1V0UxZlZEajhkb2tBNGZGRlB0RXRXTFA5ZEdIUzN0WkpjMVFLMEtQYXNEbCtPVkpncmZDN2NxQ0pVVWhreE5MQVl2bUVZRTJmZ09pbGhIbTBmc3I0dE1GWW15RXZnY29UVnQ1SDlaRDg5OTIrUXhURitzWncwUmhoMFo1N3RnRDhkaE8zcVQrc1lWMm83Z3JTZnFvNldNWTRrRmo0bm12U2J5U0YwSHV5S0JSNnZnNk5oL3hJQ3h3NW9iVWdEOEo4NERBZXlYVitrdm9Rc2g4UHV6MlJsY3FzeGZVUGR6ODVUNkhxRTFObjFYMU9EWFBDUEEycm1tY0hXS2NjcG1yYUpHazVhTUtwK2wrVVdELzdKV0w1UjI4dWwycndGam1ucG9jWVBHeHZZSGtBZ3VEazFWUmVRazFmUXhETGEzcUxmbDdTVVo5M0lHTjB2aVlBaDkrQjZqcDA1anhidUZrK0wyU2hhYjRwRnZXaVNvemN2bDJXVE5DYldpQ0FDNUh4QlN2U3VzMmtMSk9INUZvbFZsT3pEVUM0aDBHZTNQdDQ5VjNyb2ZYaEVGOUtLeG03MW02NmUwb2pNcUtRTUFXVmpSSU82K043T1lZNStMUHBzTGh2T0FIV0JwWTFDcDhEREpNaHFhT0N2WDhFMzcveUVlaWZhelQwdXBJV1JvWDB2ZzRYOVRabHdwdFNhQzRHdC90RGxLYkNLSHQyS3pwTWtJenBDa2lFTzVUb2hoOVZ1alJ1cWhTb0dlR2lKUXU1UHljSXBEaDJicHpQS2ZlWFJPM3hHYUNnaU9MVG9sQlRpRUYycmdzU3F5Znd6UTl6d3RPOGFTNXVISVh5cHpqSUtycEdnVVh1MUFEamdnbmdnelRReWNQdGE0OHgvZE1BdjRNSWh4YUZUbEwzTHBLa2c2cWVzTVBxRGFzODkyRzB3UU1MbmJkN2NuTnV0SkV5UHV1MGx5ZWJ6cnpCd0FLRzd2cERpWXB1TjdDbE91NGdNNGJJU2lYTXN0bmk0Q1llTDFqdGs1Yys5YkZoYXN6RHZHVXVLb0FnUUQvNEVPbFpYQUJMN0VxcDhHSFJGcHFhbVYwOVZiRFo2MVVCUHVnK3FaZVlNa0hHU1lEUTBZUXBPOFBONGE0ZzRBVU9QYlJ2TE9qdWNPM2V1STVEb3YvRmhGY0ROdUI5MHFxdFFqT1ZWVm01SVNqeHFqZTBFUEJ6WHl2SHZYenpLcVNDenZRZWRkc3hsZVB5MmFBQUo2czBDQnFCbTVkc3lZRm44SVZyQnhMaFAxR0x2UDlzaXVxd0xhdmNqalV4cHF1NVpRQkZpb05WUmt4cm5MdUlSQ2JIbVJ1L01QTTJDV1FXd3N5VElaKzdGVnRVMnJYa0NnS0hhamk0dzZhZlFzY3haMnJITjRyWnNyTUlDSnlXeW9uZy9CN0pTdGxURkVBbzVpTXFFVlZyZzE5Z2tOSG9sS1FVc1dEY2ZTRnVaUUtqR1FYVERyUG82SE5nbGtpSUdKUVJzQndsaTVkeDdidDIyVUhjS0ZVWERrc282NTJCSWJTRUJQU2NOajFrajZXSGRzTGFSRHNEaEZTckJWcWwzVCsyNVpvY200NXlEQUg2SWZHTFVETkxidG5RdHFGS2o3dW9LblhlYVdiK3Avcmd1YnFmTGN6YXB0dUgzRkRUNWhmaElNV0hkQ0I0MFI0N2Y5Zi9QQWtmV0VjNTFCWTZJSEo4alQ1alhMcGpCRVk0UG1QbWlETzJOR3IzZnc2d2F4Zk5hY29MVWR1ZVVUTzJkR3NJdVE4ZnFyYnk2dlNlUFhNYmljalI1eHhXVEhtcnNLNkh3UjE1MUFOYmJrR3V0aDZCOHIxaU1FOXpwMFJ3dDhRZHhEN1hBcGRzVzdyakVDalVydldVQlpHeDRkUVNheXJyWXBHQXY5M29Zdk9sY2E4YmdZNmNPUmUrdzFtK2RoOEFCVmNjeFd5UVBlNE9CLzlMWExweEJFUVh5anZGM1hpUGl4Q0F4ZDRtUmxyRlhpSmx1TVJXSGxwK2FDQWdFRTFMRnZDbXE3cmxxanl4R3BMbkc5M01GTk1iY0MwY0lYbTUzdFdTeUFNTWN3cCtuaW8xdDdTQldweGtEdjZhRE92SThhY3ZqRWkrRjlocHJaa3k4VzhWMUtyaDMwczc1TmFXWjZsUGxWZTI1VnlLWVJsUmFvYnNrdG5jdDlyakF2bkJBRXhIT0NUTmVuVGdZUmtYbzE0S2FXcmVkdDN1ZmNGa01hNlBQdGV3cHF1TFZGRWxkdldMaFVzZW13dExZWnhZRnFRNHdHMjBuTG9KcWRRNkdPWUFkWmVWV29ETVo0cEFpMFQ1STRobUN4WDlyYXdBYzl3ZWhuODM5QmE4R1ZqM2l1cDFSK0NBNlUvV2xtZXplUEhyaDBoU3FXNzhxRStNYk0zSGtCV3Q1WEtuSmxUQk9neTRtMWNFejg3UGFRRFkxalZSZWxlM3ZoNllERWNUdFZ4NmFkWXhEb3Y4MHJDUTFVME9JVkduWmNuZW9RSGNRSkZhWjNSQmRnazVXZVlKVFJFZTF0TDk1NE4zRXFDM0hFQkprdG16M3R6V1pyWEVtMGZCV3U2a0lWYkFIa3JCcCtxNDZhMmtGQWZYWVZDTG5ieEJDSWx1WW1sSEMrNkd4NzY3RkxmejN3YVhEWW5DSWd2UU56M2FVNWN2cEp1MkxmTGlyY0diT1k5NnFZN3ZyN0JkU2ZGLzhRcTFZbWpBckxicXJVc3YrSmxVNm9lY0xrNDhDWGZIVXp1cUFwU0xzUXdGTGxRYnkzZDlPMlNBVE1aNUE1MHFZb0Y3NktEVWw0MStLOGd0T2xrWUZXVmNuRHIycVFFV2ZXT0pNdmFCS2kvRVlMSmNvOHRiVWlKZGg3SHBydm9pVlJnSk9rYllFaFpNSWNJYk5IM2llK0lrejQxWXRKNHFEZlRRZmpQaFJTZVVEald5K1g4ZXBwZmdDUVVxMVRic29LVTdvSlpPMGtVTEp0K1IwdlNsNUlYNkJJZFgvYjdmeGsvUGRQaEVNTlEzRlNKK1FPSk90ck5YUWh5eHdHNHRGcjZtM2Rub3hUSWlmdDdhZnFOc2lDVWpucXZwR2FFQnAwbm1sRE5uaEtjNWt4RzFSSzUwL3pyTU1RNnh6YU5RcllFQ3A1elU2ang1OHdSRUJlL2IrUE16RjI4SGc0NFNQRUNyNlV6MGNWbnZSdVk2SGV1V2hVWXNCUUd4MTRsVUZKNFhVc0RYNmxNT0lKMXkybTNWQXJKUHBiSmg0ZW5nZ3lUb1NHWkswNURYQlBrRHJTNFg3bThpM2w3WDVhN2pvS3F0cHFDQ1VkK0tXUm9WQjJFcTZwVmpxSXpydk5BYXFRQjl0eVJsOHBhTWx3VGNHRy9sUHVUcENPU0E5Q3duMk5EbFFVelJRRFBWREZMbXFrajE3MXgrM1pac1IvclVuVCt3TW1aVkE2MEtsOVRSSEF5M1NnSUR1R3MyaGRiYUVhT0o5MVJUbS9jby9MOG40T01xYmtndzdUUnlFbmxHbmk5V2VWc3FRRlVrUHVwNjlEdytLU1NpcnROK3VaS1VxU1dnYWpXem9wY3pDY01qQStGM2dINkhUbjQ2SUhxa2NmOHloWWF3K1BjbzFVV0NaS2xYeUN2QWlObHFaUkFzL2I1aXFURXlka2pJS0tGL2x2bTdMMjhEaDZzMDJXV1gwRlZoeWo2ZGtuNTBGeDZvQXpoRXZFR2hLUEtsSkpDVXJkdnRoU3pGL1RHY1lVV0l5OVV3ZU5FTWF4bFFneERFM29wNmsvdll0RnNxTmtRZHhDckNzUkV4UXZoNXF0VU0vREM4dzRVZktrdTllYmI1YnlpQzNXOVpDL1oyUVZWcVl0U3ljcGpILzNBUzk5L2dMYkU4UTAvLzJtLy85aGp4cmRBcWxJazZUUWRGVG5ySjlwZHRaYXdjSzRRNEcxYzB6b2R4QVhHZGxueFdwSU5jdUxVUDNhQ04xbWxMY2xiUVlhdTV3VW9MaUNybHpYRmpSVXYrdk5TcGlZNldGZ2V0aCs2cmZSM1FjL09NRUlIdlphQ2gwQzYyMVZsYStvQUt2aTR3NGpiTG1kUUE0N1BVczNkN0lMc3UxUlpLQmY1WGtuTnpBVTBaQjMyVnNFWjBGQU9jY1kxTzBxV2JyK2Jpa2pQb01VZFhjajUrVU1BdjlMRkQwbk5uM2ZYeWFOZFJOb3krYzVBZklJZGhVdHlFejlkQjVRckUybkJsbzd4cUdEdmM2c3RPdWZRNnZkYlMwRW9icjJnZ1llVlBxcWFUb1lwVklab1pDL1AzZWlGWTVPb3YxUFV0bnd1UWJrNitjcGpCdWsva3JYL1d3LzBvZ0toVlMyWVRSUjNyUzEwdzNLNkt1VXExUWRWMWFPOERNR3hINGRWYlVkcWlCVmJqa0lTVStna1ROYytFMXcyRFFURXpkWTNGcG1HRnd2UlJvWlhqV1U1WlFoaXZPWnVIUVF1NnJZYU1FZ29jR2V6U0hEU2hzOGRLN0lEYUJHT095MXJLUWpsa01IL2RlelNFdkkrV0xJeVRGR05qTjI1cE94eU4zQW5BYTBnZHd5Z1JRM0hQd1lSSHQvei94V3QvdEFYWVA3aFZwR1AreHhXNC90VHJQOUlYRFdNaWxpak14MDBZajMyZzVZN1VNL2ZQdDFjZ25aWVllWUkwQjI3V09LZXVUZlgyb0VNcjdaaXBDVDFGT052UUZPM3VvRzVOTkptUzZxWEpEMlFxTU5idVJqc09aWmt4TkJ2N1VUV1Z0Ti9ncGJwK0E2MXdNdzVHYVpVZlJFYWV1U3ZRLzdIRHp3RDZFSS95QjM0blYwdHRQUFBsNUN6Mk01bi85cnZQLzRINy84cXl0Y2wyU1NyWWhzWGFDRnlteFNGVUZ1YVM1anRrQnUyZjVzV2JWV0V0YlNiaWFwQXY2M292Y0ZwK3B5ZERRTDA5UWpOQ1dmajJyVnJGUmpHenFPbklIL25rNzNRM0J6Q2tUQjVmNjkwWkdqUk9hbEZtbkJNVXJERjlNU0Q4RW9ITllCbGZzR2pKSXFjREZQVjNDSmJiMzB5ZzArbnU2VTZobDI5M0hFQUNqdWxlcDc0YlJEcXgwTXRYU3VRQjRJdkF6QnR0R1lkb0pwR2FONXdic3FUVDBqVGQ3M3RyVzk4N1d1ZWVNWG4vYzJYdmVLSkoxLzd1amUrN2VsM3dhRGJvcXlLQ05jalZhYmxsc0JEUHc5ckZUZzdFd1FHK0ZVS0xrZk14TFZyMStnRklHMTlqdmxtajg2Q1p3WlBXR3lsNlp2L1ZxNHFLdEIvNTNDckQ4V09tT3J5MytyOUN4eGJ1bytWRHorZHZ1c2JQc2V0VUpZNEdhYlVTS3FOVE9sdEVUbW95c3pVRXZqdDVRN3M5b1pSNy85QnNYSjhpNkVURWd6VGRMUFFnVFFjUlM3dzJRWFZ2WUJPeldKYTQ5djJWaHBBcTZ0ZURTNmNBd1NXNmFMMUIzL213TTNyNFFKT3JlM2IrOFhHMXpzbWM4Z2R4M0JsQm4vNjRSeHVZWHZUT0xWZGFDZkFNQ3UvbVh2OThKbmNKWHQ2QUxvKzdxQzRyYVVxaGlPazQvYmZzT2dFUkprMGVGMG5XOGVCR25seEc1UjlQc2RaVWJTby9aWWkwak83ME9xT0x1VDh2Q0h3SHZvbUhjNmJXOWZVbjcrMjlyODdlbmJ6ODN0M3ZxYmxLTXpGejlLNXN2eHpWYVB0dEs3Q0J1VnQ4Q25JTURmZi8xUnY3ZHMvUGFiWkVIZmdncTAxb3JEeXlSa1VpZVBPMzQza1I5a2pDQmhVZytnbE1uUXBsN3ZUcUZ4VmRldlZLT21BU2VjOFJkanBnY3BaRFpPc09oTUVEdUEwOFRhdW1VQmZ1OUV1bml2YjBYS1pRdVVOVjJGejhxWVpKc1FkK0xpRjY1R29QMy81VSs5S24zbnJWNVJiRFdwMWMxMGVsR08zb2trTUg2ZXpNbit0OWhWbGhNRVI4TW4xY0ZCdjdyOVdqSEJtOWdpSWJWeGx2SC8yRHJFSFRnUkVWQUd1SytOd0Vta0hWSGVjQmhzcmFKaGhndHd4Z0c0ZE51YTliT2hBZnVFQ1BSU1Fuc3ZsN2pUdFZuTVhqMUJDTTVGVmIwVzhmSlVOMUY1dExwd1JBcWR3bXFZeTNKbFIvNjVUczBNNlY3Wi9tNjV1WWhYL2RlcXFXVXZlTU1NRXVXTVh1blZTeThOSVpiaVJTYVJGcTAvUkRYWEJLZWZ0THJKOVJTMWk4UXNIOVphZGdZb1p6c3dhQWZFY3ZQVEZtclZEM0w0VEFYcE9GYTRxeTdIbnFvVExYdzBIQzYxTmRhR2Q1aGdteUIwNGxUNjJPakttY0YxNTZrTk05TFlqYlE3QUtlZUppTFNocUlFemFkb2kwWXBTVUdYYW9CSHJYMVdMVTlORllBaG5pYy9UZERFZnRUVVkycGlQYWlFaHVaNDhnSVp3N2oyTlRRWURhS2M1aG1tRE5SOTM0Tmdndk9sMkZKeXpndGFvTWowY0VkMHZqQzgwT3E3Y0FvUDU0bGZYRVlYdWdrcHJsSTV5bmVraHdOdTRwb2YxMkMzdDJwNHd3TUdxVFY2MGxrSHBjWkdaM0dlekROTUZwMXNlWjdIVGpvY3RQTFVpaW9CVzVYbWRDSVR2UjFSRUZYeUdRSzRkV2MydDFnT0RZaUp5MDNGVHdkZFlCRFlodU0xenlaUVFFTnU0M2o2bDFyaVpjUkRBaTNqRE1DQ0dXKzZnd0FYVU9qRnFOUzVvbEdHQzNMRU9uZHB2dkE5Z2NLRGFGZkcwbzlpV3dLc20xL3VwZGRINFhZNndENTU5eHlnMzFtbldtemdDWFRoTDZWcHI0dTF3QStNak1MRE9rZ1VSdUY4N3RRUW4rSEQ4eG9NV29KbkdHQ2JJSFZ2UTJsblFwZm9LOWQ0cmFkaHYyQzJhcG14VEswdnBxdEVhQ2pCZXRHOHRZZUhjSUlBYmNLVEh0dWZHTDNiRVJBQVp3RUtYNHRXSDd0QnJrTEhNbGthU05Na3dRZTRBS0NZeVQ0YlZMbVhLTDhDTjN1YUlENDNzallTZXRWSWZMODRXRmJVZFhOb0dqVE5yWlJiT0RRS25lQjR0MDlDNWNYRFJIWG04QWdDMzliU3FiSm1pVStoOHhEWkJjblp6Y0dsbDdFU1RETk9HUHZtNEE4ZnZFNWtuUThQN0NoTFFVQkVhVmVUMkRJWnhHd3dYWDRDNVl2SExjWkZtMHptNTl1NnlOQXFCMEd3enlnZ3JUUTZCR3hKNzdqb3U5d080RnUzOExTdEkrQUFBSUFCSlJFRlVLL3c2OVpZMjVudVRESk1GdUFPWDJ2WWE4N3d5VlBlOWtsWE5QTld6Qm5VTXRVaEJGN29waHRhM3BIY3J5SlZ4QjBuMFNGdXV5T25wSVRDRWt6U1ZSNE9tMTZYcjFkS3oxY0lWQm5lMmJiM3I0RG4wUEorRTAyOXJSWnV4TVdUTk1VeVFPd2JRcGNzeFhIVlZoZWxDcmZkS0duWXV3TEZqUXpxcUFCRE5kNGJkcFFZeVNvTVl1ZDByYzV5WVJ3VEVMdmVKQkxqbXNidFgwS2ZkOUhzTHJ6dmw3TEdRNUo5dHVOSjgxeHF1L2plNmkxTnJ2OGcyeHpCQjd1Z0d4cnFGUzNVL3QycStWOUt3ajRQczV1NW9ZQ3dQWUF3ZHIySWZna2JMOElJRjg0UUFmaWZTbExkeHpkTTVVWHlCeFpjaXBJcFBJZGxEZm4wOGllbXFVbEhKWkkxT1l4WFRjcVk1aGhsQ2YxcXlhUzJOai9QYXNkQVVhMlp4REozQm4zNUlZWnVBUmJUUTJCMk5YdG9yT1B2QU1WZnBOdjUrbWtBSHViZzJBbkNPNEdqVnJzY1Zwb1FBN2cvWW9iWld1cERjc0RhTHEyS09rSzNRSDBEeHNiVnFvOExtR0tZYjRBNGM2KzQwNnJzd1Z2dTlrcVlQNFBwRHBuUkVDWFJUUkl6dUt4YkJORU1JZVRuWjBjbzRPeDhJaUcxY0UxbXJuWThPWG5rdk1LUXFmcEx3bHlEbDJCT0xWRnlOZVMxOVJsSVNReUpMWVlPaWJrTU1FK1NPd1lUZTFBa2RzQit0YUpUV3dVQmpkN1FETUhhT1RROGNRM2U4d1pJQ0t2RXhsd2hnSUkzUDBseWVtdHdwdkdiVFIyQUkreU9ZMkxPN2lxUUVoL3ZheGsyZmpVMWo3VDZRdENtR0NYSUhzSS8vcGFzZUp6MUY0bkZhQWxQN0IyY2c4a0FiTzVHNlFiVlRNSFlPV2hBaHNYdlFkc1hxZzZaWllVb0lpS3ZUTVVDYWtnL2NqQmNCdUlyZ1dQdkt6OEFQNTVOVldFaWoxWlhmZUpYVkhGeXREMXNMbWhVMnhURHRBSGZnL3NQOVpsMG5hME93YXo4MjQxdURPMEJqVzZzd2dvRk5EMXhSaUd3eThlbjQzckptQ0lFaGZhTjJRbXBjUGpzRWNEQlRIdTl3K2RFbGxZZVM1WTVqaUllRHcwdFg3UWJsRFRGTUZ1QU9YR1pyTmVoMmJrcnN1Q0VzOVg5NzhhMnRlMjZIOFZhRUp1NE9PYVNKekxhMUt0N1dUcXdsTEp3VEJIZ2IxNXljQ0k4YkNzdGV1aFF2QkNrOEFpUm5Yd3JCa0FGY3JSTS9tbUdZSUhjQUtzcGpzQTMxQys1RmQxcTZMWXlNZTk0cnFhc25DWHAvYm9wSGszUmdWUDk3SDNaRzVKdkJlelRYdUZZVUFqakFjVjJXVVFic1NoLy94STY5Z0tYMUVSalFPUkwvM0t1VS9WSnJ6Y0hFd0V1VENHVHFIV3FHWVVMY01hbDd4cTV0Q0kwcmh6YTUzdlVxZjlEZ1JZV0E0bkZlbVpkVDNRYWpFN0pkVGplR0FKd2lPRnFOMmNzTmJUVVgvRy9hdGF0blQ0eWs2RVE1MWord1QrSitpVnBmNStnaWFLd2RPOHFhRkRmQ01OMEFkeUR4T2U0bTQvUmx0UGRLbWkzQ1RhSzVJUGdmNDFsTnY5UnNCU1VZbno2M0Y3RjBQaEFRKzMvY0E2UlJ2ZlMvNW1OVXF3dGFyeGpMd09Ya0dZdm1td3c4ODJnYy91MU1BY01tR0NiSUhXMHZHQ1AzY21EZGgxYi9UUjlZWTJOa0wvU0svKzFONmJmL3JDN004N0E0MWh5Zk85cGc4VmdJWE1DWFlRSzN3dnNkcjdVWXk5ZkZyWnpSV2NKL3Znc1hocEI0UE5SeUF0WDJQcmJnckZhM29BbUdDWEVIcmlmczFIVXNySTltRDAwMXZEOTVOeU9iVmJZYURCbVkxaVZKMStxeHBNREpHU01neGovTlBhWlNkT2RlMTk3NVFvRS82eUR3WXJySTRaOTMwaUcwdnUvWWJSbG1MbE1KR1RUQU1DSHVnSUNCYzArYkd3Qjd5Zmp2bGJUWWhmQk04VmkwcGJRNUVZWTRXczJaWTB2Tkk3Qk9sKzllNDRaUEhVK3BOTjdRWWhpOEJTTXNQTVFEWUs0K0wzZUJSUCtCcTVUa0I4NkhHcnpWNmhhT3p6QkI3cmlvdHhqbDYwRVQ3NVUwN2VPbytNUVVOeTVabjB6a3BIRS9GOWZnU2tiWGJ1TUF3RGRzdjNHamkyend4L0E4QmFmSUt5Lzl2WllmSlppSFQyTDNrOTdvK0F3VDRnNmN3cC9yelk2WWIrSzlrcGFtaDRHcGg2WEtLS0pNUExJd1NsV3VNeFVFeExLMGZYZmxPQTdBcXhIT3g2blBkWFVFZmdkWUpmMW1YVm83ajYreE9xdGRxMzZGNGJnTWt3VzRBeDVKYU94eHhTYmVLMm1CQ0tMVGF5Mkx2RmtSUkU1NDdhdFpTSnUydGdzWDNTVDJ3d3pUdEdsWEY5M2VmM2pUN1M5c0FJTjJtam9mSG12QWZHRmlYSVlKY2tjM09MQXZYQWwrd3JDNENLQ084VjVKU3pNWGsza0NXRzNwZERveElMVlJ6dFZBUUd6amN2KzZkQTFUcW1ybWV1SmFWZVBjMUJHQWVPZFVYdGMrSnNPRXVBUDJ0aFhNT0RhRWVCWHNrSlVWNEc3SExnNHg2NnQzcVlEaGlROHpZZm02c1VYQXNaRmtBellFNEZLQTQ4UldOSllNaGdTTnZTcGpMRWU0c29IQVZrRXBSa21qZ3ZFWUpzZ2Rnd1ozTCtFekgrTy9WOUtHWG1meXI1b2M4dXYzYmNqUGtXeFMyN2lTZG9QWHdCemhkUzFjZ1pCNTh4djNMTWlNeFRBaDdvRHc4aDNQaGpXTE94N1JlZ3JIMk8rVnREVUFXRGNXUExiWlQ1TGxYb05BMkp0ZzZYZ0lpUDJWelcvandpV1drL0ZjNDlvVFE2QVRXRmRxcU9GeEdDYklIZkROZlh0RGZpWTRKb0JqN1BkSzJ2enBUUHBDZ0QwanpRRmg2d0hMeGtRZzM4YlYySmlnZEFmWnUzbXJwWGxPaklVQTBOODBObk1sWXpCTWlEdGdvMWh6UTlua0ZMNnU1ZUZjR3V5U2l1ZTlrcmFUQWxqWEMrWGFqSGhrY0FrM0NJU25JUzRhRlFFUjBIZCtyVVkxaTdPWTVwWW1SdmFDSzdvUTZMaFdlRndWUnBPUHpqQkI3bmhQb3lNNGhXVXZYWjI5RUVUc2ZxK2t0U0xZUHJNV05DT0VTM2l2R1V0c1pVSUk3TkwzeHZtMUdybFZ1QVltZXdjZjJUT3VpQWpBK3J6M1FkMm1VQnFaWVlMY2NkRG9YWHdnK0pQK3U0SHBsMXF1OTByYWNJTWRiWk5jQno2WVRvemQxak9XUlNFZ1h2UTBnUW5OQVh3ZlY2TmNZS1daSU5DZXhCWnBzeWNqTTB5SU80Q0Z0ODNtUnBiZ0hvUGkySEJhRVRNLzFITzlWOUphOWI5UGN1TWNiTXM3dDdiS3dubEJvRTNmck0zRzNhR0hRWnU4Q2hyM2NORU4zc3FtOC96emlBd1Q1STRMMy9zZjY1L2NwdDRyYVcrNU04SHR5ZmZYWTN5N2d5eWRJQUs0RVdBU3U2WXhLanVkc2RJRXdibm1wcDg3SFpaTlJtT1lJSGRjM0c0MWVvSXkvTWJTNFI3S0pnbE8wZUR3dkZmUzZ0VHk3MXJGelFnL3JSa3piR1ZTQ0lodFhQdU5teC9nVjVFZlIya2MxMFlOL3VYalJzMjVqSTNJTUNIdXVISG1hbkEwdWJnVTRHdnJqc3FDWWFIbGU2L2thSzF6cmV1THdLUzJjWW5wMTFTMkNsM2ZrOE05bXlvQ2piMVhjcXBlYzJQemp3RCthdElrWGh5eVMzWS9adjRCWUE4WmdRS0JwdDRyV2RqalQwYUFFT2dRR3pZODlVcVNENUpaM3NUSDM3SXJoY0R2NE5kMi9QZEtYcWsrczdNVFIwQk03RDAvMVRlYUI3QVRuUTdmS3NKb2xya1dJekJCQkJwNnIrUUVQV1RUVncrQk5wSGhac09PMzZUOUJmQk1lTU4yMlJ3andBZ3dBbGNNZ2NsczQxcnBFSGRQNmFWUFZ3eHlkcGNSWUFRV0NnRjRIUWNjKzgzMmVXVXJKOW1KUGxUWXJNOXNqUkZnQkJpQmlTQ1FJUjgyL1p2UkpjbmFmdEIrSXQxZ280d0FJOEFJekNjQ1lodlg4NXQxN21lS2tleWszNm5ack50c2pSRmdCQmlCNWhIb0VDRTJ1bzFyK1FzcWt1V1h5eloveXRnaUk4QUlYQ1VFNEhVY2NEUzZqZXZHZ1VTeUUvOUp1YXNFTnZ2S0NEQUNDNGpBZ0JoeHU4R2UvOFY4QzVlZ1d1L2o0QTIyeXFZWUFVYUFFWmhMQk9EMzUrRm83SWVXaytUbTN4UHNXdncvbXN0dXMxT01BQ1BBQ0V3SkFiR042N0NwMWxiK2FzR3V4ZWRtVTZiWkRpUEFDREFDVnhFQkNxRTJ0WTFyK1RleWdsekx6OVpWUklWOVpnUVlBVWFnSVFURU5xNUdmbzFvNVVPZnJ3UmtCYzlPOE9Yd0RVSEFaaGdCUm9BUm1DQUNXOFNGNDcvUFplWFAveGNMeFlMeFJqY3ZUQkFJTnMwSU1BS013Q1FRRU51NHhuek45dU1mZXZsVFpZQkFUL0RMWlNkeDN0Z21JOEFJWEJVRUJrU0tvMnpqZXU5N0gzdjhJeS85ZHk5NzhrMDZyNnI1bmFzQ0JmdkpDREFDakVEekNJaHRYQ290TnB3N2E5NXJ0c2dJTUFLTXdGVkI0RDBOVTZwcGpsOHVlMVcrQyt3bkk4QUlUQUtCQTVNV0c1WThPQW0zMlNZandBZ3dBbGNEZ2JzYXBsU0x1WVpmOVhVMWNHVXZHUUZHZ0JFUUNJaHRYQlp1YkU2MHoxZ3pBb3dBSTdDd0NOeG9qa3lkbHM0WEZsM3VPQ1BBQ0RBQ1F5YzNObGZBS0RNQ2pBQWpzTEFJTE5zZjFtcU9ZY0VTdjF4MlliOWUzSEZHZ0JGSUpyK05LMDM1NWJMOFJXTUVHSUhGUldEeTI3alM5R2h4NGVXZU13S013S0lqY0Yram9RR0hzYzFGUjVuN3p3Z3dBb3VMd0xxREdCc1Z0eFlYWCs0NUk4QUlMRG9DcDQzU3FkMVlnejkwcytpbmkvdlBDREFDVnc2QmdaMFlHNVUrY09WUVlZY1pBVWFBRVdnS2dlV1gvcjhUUDg2YmNwYnRNQUtNQUNQQUNEQUNqQUFqd0Fnd0Fvd0FJOEFJTUFLTUFDUEFDREFDakFBandBZ3dBb3dBSThBSU1BS01BQ1BBQ0RBQ2pBQWp3QWd3QW93QUk4QUlNQUtNQUNQQUNEQUNqQUFqd0Fnd0Fvd0FJOEFJTUFLTUFDUEFDREFDakFBandBZ3dBb3dBSThBSU1BS01BQ1BBQ0RBQ2pBQWp3QWd3QW93QUk4QUlNQUtNQUNQQUNEQUNqQUFqd0Fnd0Fvd0FJOEFJTUFLTUFDUEFDREFDakFBandBZ3dBb3dBSThBSU1BS01BQ1BBQ0RBQ2pBQWp3QWd3QW93QUk4QUlNQUtNQUNQQUNEQUNqQUFqd0Fnd0Fvd0FJOEFJTUFLTUFDUEFDREFDakFBandBZ3dBb3dBSThBSU1BS01BQ1BBQ0RBQ2pBQWp3QWd3QW93QUk4QUlNQUtNQUNQQUNEQUNqQUFqd0Fnd0Fvd0FJOEFJTUFLTUFDUEFDREFDakFBandBZ3dBb3dBSThBSU1BS01BQ1BBQ0RBQ2pBQWp3QWd3QW93QUk4QUlNQUtNQUNQQUNEQUNqQUFqd0Fnd0Fvd0FJOEFJTUFLTUFDUEFDREFDakFBandBZ3dBb3dBSThBSU1BS01BQ1BBQ0RBQ2pBQWp3QWd3QW93QUk4QUlNQUtNQUNQQUNEQUNqQUFqd0Fnd0Fvd0FJOEFJTUFLTUFDUEFDREFDakFBandBZ3dBb3pBMVVUZ3gvOW00UGo1cTlrdjlwb1JZQVFZZ2ZsQUlFdER4L2JNSFYzNWpIZDk3Y3lkbUtJRGk5YmZLVUxMVFRFQzAwZmdWb2hqMC9SdytsNXBMYjRFbkh5TEpydk8yVVhyNzNVK2w5dzNSaUJaRHJQcy9xeGh1aDk5dkROckw2YlgvcUwxZDNySWNrdU13RXdRK01WWHZ1N3BnbW5mOEVSNXZPNnBYaUhkbTRsZlVxTjk4bVJUa2x6djVLTDE5M3FmVGU0ZEkwQUkzRG9nSGp0UjRmakV6eVJwdXFPS3A1ODdKVDgrWnZvTno2akZSZXZ2akdEbVpobUJxU0t3aFR6MmlOSGsrM29vM3pUa1V4WjAwWXYwMFNtM09ydm1GcTIvczBPYVcyWUVwb2ZBTHRMWXg1cnQvUWpLejAzNWRDVVplcEcrWUxxTnVscjd5SDg1ZGhVMUpaK3IvamJWS2JiRENDdzRBblJkMjZia0hhQzNqVm1EY3dCT1dHOENzM0JzZC9KNHpGVi9aNEV4dDhrSVhEOEVWb2pHYkR1Mm5nY2xsOUVkL3RFNzhiclJScE9rUSs2OXNFYU5DYXAySjgreWM5WGZDVUxKcGhtQkJVTGdKdEhZdHFYSHVKMzIyQ0szaTdycDk5b0x4cE1PeWIzRDhZdzBWZnRnOGl3N1YvMXRDamUyd3dnc05nTFBJUnJic0lFQXMxZWIyQ3FEZlo0UFd3dkdGTjVGN3AyTmFhV2g2cjNKcyt4YzliY2gyTmdNSTNBOUVWaisxTTkvdWtjTUpmNTlpNnViOTFDNWRjeDZtcTY1YWhueWU4Rk15NUEySU9pQ1ljdmFYQU9XNjV1WVJweDZudnBiSHlHdXdRZ3NEQUlySDVZWkZuakt2VnVnajRYMmg2c0dEcmtOeGd1d3NtTXJHRmQybzVjKzBoclhTRFAxSVlSaUhmTTNZejIzTWtmOWJiUmZiSXdSdUY0STNPZ2lkYXJIbnFPTGJWUjd5RnJZdDJ5anRTcUNNQU1yejNjVmppVmZtZnoycVVqL0lDb3llWlpONXFlL2tiQ3dHaU93Z0FqOE1CS25mdXc0Z09pZzRnUFd3aVVIKzFxVTZmSDdpUVJtTFkzTlN2VGNxYkRzckhySDdUSUNqRUEwQXZRNGdVNnl6ajFaR1dyYXRzc215Vkw2WUd5aklycmJpbFcvbW5vUWU1N0NXUFpxWXNOZU13S0xoTUI5QmNFKzg0Ylhsc2RyZnNJQmdYdTdiSkxjRzcvczFLWkdkeHlOWEJQeGtGbjJtcHhKN2dZak1CWUNOek1pdk51ZjNvb3ljNE8wdDYyNjk4YS9Qd0FhaFgxZmt3bk1XbjJiaGJERExEc0wyTGxOUm1EZUVOaEMybHo3d2xpM0lOWUloMzBpdkpUR1BuTUZYTDMyWXhQYU1SdmJrOG5yd2I0Tk8xQ1RiNXBiWUFRWWdibEI0QzhoYWQ2T0p3UFBkbG1JeTlyanRXWm53Y3FEK0JCWnl5eTZQaElNeGNRRGUzMzZ6VDFoQkJnQkdZRmJNTjVLYjEvS0luKzZEL3F1YmJIOWROVmZ1U3h0NHdJYWhBeTJTOGsxVE9DREY4eXkxL0RFY3BjWWdWb0lBTjJsZDg1cVZNRUtyZzFiL2ZRbzBsS0diNklGVTljNk1Ic0tTREhMUm40aldJMFJ1SzRJMEZyV1pwM2VkWUE2SE50bGsyRzZIMmNLbXoxT0lHeGdmN29oenNpOGE5RnZVVExMenZ0cFl2OFlnUWtqTUFDNis4RmFiV1JRUXdtL3JuenhlV0ZnRVB2TUxJWmxrd1M1dGxYVXZYNmY3MEdrbUdXdjM0bmxIakVDZFJEQUJhamJ4M1ZxbU50bG4xTk4rOXZwU1p5dHRpRHE3Rm9IWnJzQUxyTnMzQmVDdFJpQmE0dkFpNEVIZG1yMWprSU15cUxWdmRYSTl0bllvU21zZTIxQ3MyMTFWRnpMa2JsWGhvMXFjUEJZZHU1UEZEdklDRXdVQVdDN211OFNNTGZMRHFVbHJ6K044eGFIMERpQ25sNWc5dFpQd2srY1AvUFBmd0VhWGVsdXhua1pwWFh6SjUvcXJiMzFmNzAwbEduenhwVmpXV2QzalA2eGdCRmdCSklQUDczMno4NWtIRzRlM0RtWDgwbUNsTG1qaWtJNUlNYWNJZ3ZOclhTdlNNWiszazFoV1JHWVJiYTFIdmQvU2UrZG42T1UvS2YwTzVTOE5mUHVqM3pxeTU1OCtrZ3BXL2twOGhyK2ZmZGw4cUwwVUNrME15dWYrTkovKytSVDN5VUsvdXlMbjE1NzYxZjhkVk1MSlN1L1ZSaitXcTBmTjd1aVpNTmUwU0xWVzAyZitjcGZyZFJXZnZIMXdPYXZ2cXdrZWNyczc4cmo2UDczVS9tZnZUNzlsejliMW5HWENCVjNkNUpRMWJJTlRqQUNpNFBBRmw3bGQrU0xIQ1Rhd0hVQVVkbWFpUFRKckZ3cGl3M0dWcFdnWGZINFF1WU96SXFmWlBqV3FsS0NraDBwYjBtdVBOVkQvMUpwZUExYXl4MFVQZk0yL1Avd0o2YUJUYjJmbVp0NEFPM2YrZ0tzQkllVjMyL3Rpa0w4LzNBTDlmTmorUmNQcWhLUk9pbks3Si8yVnYrUGdydHZGQzM5RTZXNnBiOS8vTFJvajM0ci9hOVJlbHZVY1pma05wM2RTWUpWRmE4NHd3Z3NCZ0svSks0MWlWYUp0czZWM21kcDdkL2VhcU5kZWY4VjdGY3lCMWhLSzJZR0tHaVRwR0ROOGJUWXpSNDJwTkRxRm1RRFA0S3dUSFhnMzVIY2FDZE5IL2s1NUt0UEZKeTVLaGNhNlc1dUExbDJ1Y2lrNmZjWmlza3RMTDM5UmIvMmdmZERoNVJYaCs5Q1hqdE96UHF5cEp1cmE2M212M2grSXl1dGZhZGN5OUxmUWE2SkxFdlA5Y0c5RnZ1ZUpPNFNLdlowSjFoVkdPRC9qTUJDSVFDTFZJLzhtMCtCQzI2djdEWmRaRWRsRmhMSXU1ZXlJQ0xkZ1RyS2R0bTdhdndLVFc2L0NNdFNZQloyZE5tT2RwcCt6Vi9wUWkvS1Fxd1Zhc3ZDT3NRMVB5QjRKa2sraUVaV1M1dTJSQmRWNEVDKzZ3Q0xmdmFuL1ZjaXphL1dsVmVnTlAybUZvcHBxaTMxWkR5V2xWdjlSalMvREN6K3lPZCsycS9EUjZyTUhDejlIYUFPSE1DeThDVlllelVPWncvUmlFeVZXZ2tWZTdvVHFrcjErUjhqc0dBSW5OTFFDcTdLYXRoSmx5aFNSM24wOC9Cb0tZaElaSERSS3VQUGRUME1FVFlDWWRuY0xkeXhVQkNnVWc5ZUFmRGxTUUtLMVhZR3pJUldreXlza3l6M2l0YXdoUzJ3RWMyeU1CYjhlblJ2Qld2bEk4TEt6VDhCWVRteVJQb3VNOGt1NUxUanBLcG9TM1Z6ZFRoQlpxdnROUDFIV0FuWlZ1NU1ZdW52SURjRUxIdWFRaUQrQXZLQy85MGw1SkNuT3pMTGFrWnRmV0VaSTdBSUNBQkpuVU0vOFFxN0xQcExWNThVUWFDUjJtRlJHdmxwYnBjOUNNM2lUY3R3dVJkeGdxeUlIV2hhcDJRVmYxRGhoVVhKRW5WZ3A4aGFQMWYrN1N1N3BIWlVGY1BEQVp0VkRubmR6N0tmOUxJdkpoTVBJRDkvczZoSjQraTl5Z3FtOEYwd1VnQ2pBOW56UXVQZGo4SHhJalR6RTVqQzQ3Z29zMzg2VzRVekJERDh6NklXN2ZBNHJ5eFkrdnMvdnV6SkhqYjhLRmJiU0JMTWlOKzhkSmVnUVY5M0VuL1Z5aDlPTVFLTGc4QlFUT3FIY0lYdEZMMkdOQXpJaWh4OEltT2VTZm1ZSkpLVU5MNmtxTVB6WXlyS09nZVZoWFpGdUxKRy9yT0UrSXhxZVY4UUxBdWtFemd1ME1PalNxa3JSUjFBZWhwaVdkQ2hINDk0SUhseG1vZEZ4ZjFLaWdpZzlRNndWd3NUNGtBaVZqVm9Pd2J3WE96aGJQVzBlanl2QzYyVTl4MWhXTzh2UkFwNm9QVW9ERURmQWN0M2tFelRWdTZEdXlUWUhVL1YyQTZ5SGlOd2pSQlk2WWxoMVRwY1lLdEZ2dzd3Y3BOL3lSdkNzblYzR05EZUwyWGF2cXN3V3RHVzk3TUt5em9EczgrS1VTSk5pQXRiSW1Kd1ZHU2RuemdvazFnV2FFYTVEWUNaRWhLbmpTNlllR0NsdDNaWmFGRGp4MFVPUCs4Q2xiZklnaUVJdG1WQlhaWk51bURCYkxWMU0zMmtiQm5QYUhuZkVZMXAvVVZoRzdRZVhlbGhqSU5HNGRXRXhsa1M3bzZ6cXR4blRqTUNpNExBOC9JcmNRQlhXMGt4UThpa3FRUUJ2SmlQdHZ0SW9tQ1NtS01LcGE3OERKamNDZFpTRlo0bnhSWWRnZG11TUVvVTBjcHJpMUhacW1yTGtxT2d4bEZaQUswZGxobElnTTJ3alRaMDY0RzdjU3lZSHpTR1B5bHkrTm1CV3hhd1dIV2dpaktZcmMyeTlsYTMxNlVsVE9oTk5USVZiV3Y5UlNHK2N2SFI1OUtwRjZpVlhqcExPc0h1T0t1V3hqbkJDQ3dRQW9OOExIZUJWMXZSYisxNm96Vm5oWDhLUmQ5bkh5eW1heUxTK0ZHeGc2bUtSdm9xU21WRE9VcVFLVkhUWE90bVB1Ykd1R3dWMUlCNk1ReVpvTnBSMlY1ZnZ3MzBJbGgyQ0NZZU9LMkdnQWtabGRIQ0VhU3lsQ2dXMWpiS2RtbWNyZ3o3cFNKNzB0N3E2b0UwNHlCRU50WHE0SW5VWHl6RGtmZWpRL0YwYncvU1ZaeklWUkxSSFZkVjFSbk9NUUlMZ2tDV1B6N2ZnU3VzaXVJTklTZEhESGFsNVpwWVlOcGdRejlhc1pWenZhNDhzMjdMbEZzWXVpY25NRnJzdVN5a2RKczRLbkx1VCtTVlNnM3VORHVLYmllQ1pkZkJ4QXNVRmowQVNiRmtoK2FHa045VDdPTHp3alI4TEtTMXg3TDJWaCtSOXpSVERHVy9hRUY4OXFEZEkwV0VJOTVIdXlLeTBNWjBXZW9xR1lKV29EdXVxcVZ0VGpBQ0M0VEEvVVc4RmErL2locHcvaTBOaTNCNGRsd1hsUTVVMGc2WnVDdHpmd0ZmR1dBOWtDeGJaUWxRMFlObHBraGNwUHVVeEVtcTVPTUFjcUtnVUxSK1pxQjJWSlowdEloQjBvNWcyVDZZVU52YWhidzhka1ZvejhwR0tJRWhnMnJVT01KWXRnOEd6RmJWZXlGcXJLcnRaaUE2VWtRWVpIMUJ6dmc0U2owdlMxMGxFZDF4VlMxdGM0SVJXQ0FFaXFFZ2hUV1BxbzUzNUUzK3VQcGNiZm12bFB5cERLNVo3ZEFXWTBSOVdGbmJjVmlDTVZHMWlaZmVNV3R3ZlRFV0gwQlRFb25qMEhiUFlWVVNINERhVVpudnFnTk1ISVZxTEZXcVZva2xNQ0hmQ3lnTUs5OE8wQldaVWFrcVV0VkpaYVQyV05iZXFuSm5wSTFaMWZTRUdsUDdpeUwwYnEwNEFlOTdvbnFSZ2Fza3BqdHVvMVdYT2NVSUxBb0NnM3k5QjBjZjhySjNYK0UzR09SSTJ6M2pzQkhiWmRGc2RWaU43THFORDFYYXl4Um1JamR1RmdRR1ZtUkd4dGEzdzQ2cXJBTTU5V2JTajJWWjVmYXhCVzFMZ25YSUdtUHdEZ2lycVFORkVHcTkrWEFKNnN1TmlGQ3ZNb1JPTWxDcEFnQUVCdlJRdXF1Z0NBbFJ2VWtVcURsS1lycmpxRnBZNWs5R1lLRVEyTTFIVkgyODFzNnFyZ1BybGh0QWt3VEdsTSt2eXVKU3ROUmVNTjI3SC8vbExqUmdNNEo2RWljcHhxSE9qaVJvNnhTQm02U0VtOFRwTXFYc21vd3NXU3FTS3V0QUhhVTlXSUEvS2pTZG4wdFFTV1czVXhCSWJJMVdaYy9JVWh1RTBqQjl0TEdzSEpiQXpiMWFnT0FBQklwS2dqOVNxWFdKQ05FWWFxT1BqcEtZN2ppcU9qSGtBa2JnT2lQUVMxdlV2UXU0L0tRSk4yNWlraWFiRVBROHFvdUNHTTlzbE5XV003c1JIRVU3V0ZZTnkxTDBVcUorc254dnp0eTBvQzc3T0pBZVpTdDlNQklxNjNUQUZlVTNlbSs4OGR5b29ndVdvSkk2NUVVc3E2QTJMVUt0NnJYNldPdTRsSTdHc29wVmJGVzlSM1JCb00wZTFQNWk4M1NhSGl3ZGtSTDJrcWp1Mkt0S3RqbkpDQ3dPQXJjS09zRExUNzdXWUd3b1hjTkxVVUZPRlRZaURvbElrblg3SEI3MWRPN01MY0VRV3VGZkdQYktkd0xVR3VaclhQUW93R1plRHovNnluNWZxVUJKcXF6VEJsZlNSODRValdBR3NOSFlyUTJDaW1XSmNmWjBNNXEvbzdIc2ptd1ZXMVdERGwwUWFNaXEvY1hxNUo1MFE2MU0ya3VpdW1Pdldwbm1GQ093UUFqY2x3OTJhSVNpek9lVjVmYWhuU0M5UVBYaEdpK0NwcVFJbkxsaHFRRmk5Vm1BU21lb3h4Z3lJd3h3bXA2VFBsQzRHbDFjVXRxdWJLb3BsWFdJTU5PMWYzQ3NLdmx6Vk9sRTFtbURLeFhMMHVhSFRia2MweFFIUHlxbG83SHNTVmtmRXRocTJwSWxYUkRFc2V5UlhLMUlFMVVhSlZIZHNWY3REUE1uSTdCUUNOektOMWppaXczVm5VK1pQUHNjcERtWjFRQ25qU2FsMENPT21tejBCV0dCNnVsVTFmNnVOa2hFSmpsU1ZZYjVRMVZiMEZqRmJLQnpqem9NVm11VnVRT29kbFRtaVBwQXN2WVYvMU1wQ3lhV29JS0tUaHNFbFMrWWs3Y1RDSU1FZURXRUhJMWx6MlhucUIxWmtIU2g0VGlXM1ZmcTVSbWlTcU9FbWpuUjliWHUyS3ZxbFRqUENDd0dBaXVpbXpSQ1VVYWFQWmtaNk5LQ2E5WnhmSXNOcXc0cXk0c3Z6M0dNTHYvVG5WZlo2c1BMKzhCQVN5a0NNdEpvSThtSnU2YzFCZ3RYdXFaaUtjK29MQXZ2ZENpTzIzLy8wcVp2a1JITG5za0ZiVEJTc1d3SFRXN0k1WmltT0hJVm9obU5aWTFXNVllaWt4b3N1NjI3aDNtaVNxTWtxanYycXJaR1dNWUlMQXdDQTZRQ3BiZks0dEVGRm51T2M2V3F5R1NvTDIxV2dxdFdIdGxhYXVnaUdGb3FZVm54cm1sZGkvSzAzWGRWTGxxU1YrL2tBaVd0c2l5OS9ySG81dHFYSFN1cXJneXg3S1ZjMmdZVEZjdG1hRkFwUjExeXVGSWFqV1VWcTIxb1J0MHIwQVdKZHF2UitndU9FQ0dlbzB2NllTL0p3R2l3Ty9hcWVnT2Nad1FXQ29GZHVIUVVEbHhXMXBsTzhkTHlISHNtV0dLNzdLRlU4RHhsWkNzVnVKTHJlbGcyd1MyZ0p6WjFtdXR2eXlYclVpUkFscXRwalhYdzRhZnFlS2lsS3R0elMxaEIwV3lEb0NKUUxGYkwwUTV1bjVEdWE2T3hyS2RWYktNTExjU3g3Qm1xNndkUnBWR0NiZ2U3WTYrcU44QjVSbUNSRUNCS3JLS0UwUFg3bFdIa0JWMWI3bjg3Smxpd0h3Q09iYW5nWG1Wa0t4VzRrcnQ2V0phV2VJNXM2bjFzN0ZJdXVaRGp5bktCa3RaWVZtdzZSVnQwUE5KU2xPMlpBTXNLT2pVTWFlSVpzNnlDWE5GTm9rcTlSUE83ME5YRTFxcUZMbjh5QWd1SkFFVUpEK1d1MzZVTVBFTXNxMStMWUlrdU5DVWV1ZTdhU2lDM0s2WE5zS3gxeHl6VlFBZlY2Zkt1MHJaa1ZrbnFMSHNyRS95YS85ZEdna3JWSWhOZ1dYRzNPUzYwaTAvYTFGRTlCakpqbG0wVmJzbWZkQWIxa3JqdVdLdkt0am5OQ0N3Y0FyaWJTcDJLcXdQUGRwcSs0YlhPNHpVL1lRR01lRVBaVk5CV1JyYVdLcHJJRE12U29wRytZNVpxZGNGL2xSSjdTdHVhNlRLcnM2ellZUVhHOG1PdjFIUW1BaXhMTnpEVEY4R3lHNFhWR2JPc2NSTkF2NGdxOVpLNDdsaXJGbjNsVDBaZ0lSSG9JNm0wNUs2dksvdTZCaG9IeTVxT05KbFVocGVkYXVqbXFLT0sxNVhIei9LeVROczFKY1FVOFZDMit5NUxrVkhWckpJeldEYjVRMENpT3Fyd3FsSk56Z1JZVm9SNmRiS2kvUk5TVjY0TXk4WjFoMW1iUjkxd0FBQU50MGxFUVZSVy9vWndtaEZBQkM2QVZ4UkdoTjl2UFpHZ0FjTGJsckl4eVRaU2xiS2dkbW9kaGJwdDdkb2VPQU5Qajh3cVpzVGpPZHJRMXF4RGtnTndVclAzdmk1NlhoeDdqb3FWZUFsVlcxVmVQQjlRMHJPZ0phVWNkY1ZZOWh5VGVGd3hsbTJSMDlJL3JUdk1zaEkybkdRRUNJRXVFSVU2NGM2VVNTNHd5WDVOcURwZ1VvbnRKamR0Z1FXM1ZieHdMNDFpb0NQdDBYeFVNU01lOThRdHRWbFlOa24rN1BYb3V6Z2VORHpRQlFHV0ZWUHNsbDVMTEJkdEZPSXJ3N0p4M1dHV0xVNHNmeklDQlFMSUtNcUUrMWI2U0ZHR24wQUNxM0krSXAyaFRYbTdiRVFkUlFXdVZNVUhVUWhYdVdWSWJETGRNT2J0c3JaM1ZGRXp0MzRENlplT2x1S1VKV08yM1lhSzVWaFdMQmNaVmdUTG5oWDJyZ3pMeG5XSFdiWTRzZnpKQ09RSTBLVnpLTVB4WEhVWUNndFJ5ajR2V2RXZU5yZkwydlhjMG5WN201a1V6U3dySTYrcEVZOU8xQllEeTVzQUM1dC92Z3MyNGRndkJLN1BBTXNLT3IzVWE5TlRDV21yRUNzc3UvTGVRdXorRExSS0Zidmd2anBEc2ZUWFRZaldrcmp1V0t1Nk84TWxqTUQxUjRDZVF0K1crNm05V0JWR2tOcmxLaXZiMG1MTW85aTBxWDM0NE02WDJlUWc2OWpDc2hSQ1BqSnFiQUdmS0RIZ3BHY1o4UnJWbkdOWjB2d1VNR3BuZXNWUWlPL0l5b1pTQlRKaTVsMUtGWmE5U0RmTEFsY2kxQ3JXNjBMVDJtazdBTkdSWXROTmlQYVNxTzdZcXlydGNvWVJXQ3dFNkRWOENoRm9GenJFU01zcGNCdzBkSjBGeDVNL2c5ZnNEMWd0NG1ENDBsSUNmR1FHWnBFODVGY21BSW1GQTZwb1hHV2RHNytxTlBpWDBMdWduUkRmWldqbFJERU1HVm9VcXpDOU9pd2IxUjFtV2YxOGMzN2hFU0NpT0paaHlOS1duTVVuVzFXQlVtckpFRzBvSzJnV3BSK0RlVDVRMEk2bENIZHJXc0t5TkFoVVl3TllHWXlvTWVCNzFEQ3pyUUdTcVN6YjBRYkFGMkJXRTVtV1FpemJRZWMyOVhyRVF4V0RYeDJXamVvT3M2eCt2am0vOEFnTWdRY1VOcm1oTXh4Y1c1dTFZT3FEU1MxVWF0Uy8xVXYvU1FKTVc1R05wQUlHN0tIZ25obVlwV0Roa1ZRNWFjY3RmbWxqMlFOdFJ5K0ZQV1N6dG5TSVpRZUl4SjVlazNaRlZCMjhPaXdiMVIxbVdmMThjMzdoRVdnRER5aHZ2N3BiLzZHcW9SN09DMkdHSnJWUXFWSGx4VGpMUjRac0dVWE9zQ3dGWmc4MWZXTERIVm1vODZWY0pxY1BvUFdqVW5DZzd3bytkVGhYMW9CRWlHWHBwWktyY2cxTVU2MnFIMWVIWmFPNnd5eXJuMi9PTHp3Q0Z6b2pEdlNsZFlqY210RlFIMjRkTUttR1NnM3RsWXdDcjZDM2JaUWxyckJzQWkrT05lelNVcEpzNUdac0dQa0FXajhxV3ovUTM3U0FsSEpaRnRzVElaYlZYbkNkR3htQ1pTbGFlM1ZZTnFvN3pMTDI3d3BMRnhpQlU3amlsY1hvVEpzNjQ1SzRFbElJZ3BVaGkvaTN5OTRsQnN5Z3QyK2FnK3ZVR3BhMUJtWnBLZWxFTW5LUFBoYVh5cFNrenJMVkhKN1VrRkphU2dVekUySloydE9tb0lzMnRoQ2Y0OUxhMVdIWnFPNHd5NVpubGhPTWdFQUFXVlllcXQ1bk1seFBIbm1GY2FOclVSOFphdFVHRk9yRlI3d090UkxJOWkyL3JwMXJnU3NiYWdWaTJYTkpkbW9HUXFWU0tYa0FyUitWK1FNOXhvR2hpSW9LU3owbHNRUTZhVXNXdFVGUWJSL0FMV2x5Vm1oaXd4TDFVcGkyNk5XcE5NaVY3Y3JwWUt1ZzNGWGJ3T3BxZjFIaUprUkhTUWVzU3IxREc4S3UxQjFIVmFITC94bUJSVVNnRFJjT2hFakxvMit1MEorR1JxWmxaVXBRcE5RV0NaRFVNaG9kbythZUpNMlRXOVlSTGhWZUdMUk1yUlVjQlRyQThhM2NUdUJEWlIzSXFmcDRDMUFsWm00SmROVG0yaUNRZU9oWlZMaFVLK3JyZGZRVzh2TmNaMHY5R1RHMVpwNEx0Z3A2WFdoWG9qNnNxZllYSlc1Q2RKVEVkTWRSRmR2amd4RllUQVNHY0RuS0xOdWxVYWFDQlVRb0hUTjRSYTNJMEdXbUR6bUxRdkY1UXpBQThzdUpXZ0k1SEF1ZkdWSWhNQU96eEZrYmxmcnpVdXUyaFVxaFRLbXNBN21Uc2dnVE1mdUVnM3hIOTRBOXhhNTR3YUxVUVlwMm51UTZYV2ZYS3lQQlZrRzFDeUEyejdJeDNXR1dyYzRVcHhnQlFtQWRMa2NwWW5EREVvUEZCYWJ6ZUxnb3p1aWZiTjh0d3JaOU1Od3lEQVByU0tOQnRSaGMwWGJNNHBCVDlxNHRSUUhVdW5vT2VGWFNoZHozS2hyd0hLeEdVMG94WmNKODE0Vkd0SUR2RUVUeXcycTBmcmVURzQ5NU5XNjQxVW14TEpGM29Edk1zdWIzaENVTGpnQnlvblROcit1Y2dQQjBEYWJ3Z2RZSGl6b1hhdnJySXFCd2F1VlRxUCtvcGw5bGUwWmdOb1BXdGtzRklOM0xNdU5QSEVERm8xSUZjdW9nR01oZTQ1TlN0MHdzZ1FuMVBuRUJBdmtlZ2ZES2VhaWFnV2kvTkpHL0NQRlFDRllDd0pGV3VOV0pzV3hFZDVobHBYUExTVVlBRWNENXFrUURtVFp2SnBEV1laZEJpMUl4LzVCb1pPSzIxTGtRMU5SVGd4VzU0cFpLUW1wMU1KNFRVaUVIZFltMDdna1BRSXVLR1ZSY0xUSVV0VHdyYzVDQTRNU2VuTGVsKzJCQ1pmVlRFTWlqN2VVZUNMYmx1aGdtV1R1V0pSbEk4cmVpM1JjQWpxcjFRZC9mcWdqQ3FuY05ZdmRWdVYwUnUyZ3BvanhEc1dKTFNVUjNYRlZ0emJDTUVWZ0lCR2pHM1NxNmVyYzFBb3R6MnJjWEtzSFBMcEtBRklTd1ZCaFFuQmZmVFhWa2xQckNzcllkcyt0Z3BYcHo0MEdZR29zVzBjMXF2OWtCNU41UkZPRW44T1dsbkxlbGgyampUQzdaUW9rc2VESGtGYnBERGFVaCtsbkhQRGh4VDNqOG5DUkRzQkJvTmVtQmlqUkZRWSt3VnRWZmxOQTdMS3lkZEphRXUrT3NpaTN5d1Fnc0pBSzdjUEZ0RnowL3NMTXA2Tnc1TG5RQ24ySWpWMkN5M1VJanVJVnBFeFBLQVlOcmFXeXRGRUVHQ0Y4cnhiRlR5U2QzMS9SVHBtZm9ZNnRxRGxiVlNxdVZWRXUxb1cwNUtKd2tpS1lTazE3T1FGRGltOUQ0VVc0SExQWkJJOStSZkNvTnk3VzJxbXdiOUFPdEVxWFNyYXlzUnVlbDZpL0tZYml1R1NxMG5TWGg3amlyRnJiNWt4RllPQVJ3ZDA0UkIzMlJnNlF3SFBlV1NHUm8rNmV5YmNGVmNSMnN0b3pDZnVXT1VRYUNuamFNUzFaQVVvenNnQU9peDl3WUtwR0k5QUN6UDFpMStDZHBCT0ZScGNPcVV2NWpNNXVTUk5EcVpTRzVnZDd1RkRueFNjdGZSTVF3c1RoVHkyeTVpRmJGYitHVXJhSVZyYjhvYW1PZjFYRTFpdUZ3bCtCTjdVNXAyTklkZDFWaG12OHpBb3VIQU03YjE4UmxBNWU3blV1UnlkWWlydi9rdlk5OUVxamk4ZmQvNVg4NERvQzVaZDBoQnRKOVQ4VUxvM2dBcmVYMGVLRU1SOTFXVmg3LzZDOGZvSmZwMS83S1IxdWtKN0t2S3VvQUp3Vkc3NDkvOUE5K21reXNmZnBIaFkzSFAvcUJEa2x1Lzl4SGY3L3FQSGljUGl3YVNXNTFJV05FVTdCdGlpcThXS0w5d2hQMU02SlY2TnlIc0JtNGgvemVSMytmcWx2NnUvelJqM3lZbE5LditiVmZlU3gzajVUZEpWVHM2MDZnS3RYbmY0ekFBaUl3Z0l2dEJVZ0tON1Awa1lvY0ZDUXdIQmZjMTNSTE1KVzRkdW4vTzg4VUsxcW1aeDIxZ3RSWEN5YWt4Y2c3TjBjL1BmQ3ptUGxnbW42MTFvWTlLNFo2dWFQN3BBTytmMmVXcG45SFZQaUw0RVhBVkRldlRoK0hVRTJFU2dycHBqQUUvd21XTzErSUd2OEJ6S2EzVzJWUm5vQjNrNlhwbTVQa2g0MmxQVjJUdGxJVlRkQTZvTmtxRFkxTEhXck0wdDlCcVlHSlZha2hkd2twK2JvVHFDbzF3a2xHWUtFUWdKY1F3bURyY3ovd2Z2amNkdlNjMXBhQkI3d0h4aFcwWTk5VEFiZTRIeG5sUUFqeUdyMVJiZ1ptRTVqY3Ara1gvZDZuZm9FY0FUQXF5Z0lMNnh6QU5ncWNEWC9QNTM3YUIzNzlxeUFSdXFsMFFhYzhmQ3liM0R4QXZiVnZmNHJVYjUvSm5vaDBGMHZ1d0E4N0JzYlBZb2NXbWNGLzlsWW56TEsrN2d4SzF6Q3hhbmFVSll6QWdpSlFjWTZiUjErRWwwMDVuN1lEdFlRNjZyRm4xeVFwTGthZkdPVXdWcFVmUlRQS01UQjdxVWxQaTBadjZ5V2FZcEd0ZWd3MTkwbmF4UUFsRElhTDQ2RldvZXo0N0JhYStIa0lTdWFvc3FncGFGYm8yMGcydVI4NlJVZGcvRHdYTEp2VHJLMDdBeUhNLzY4Vy9lZFBSb0FSZU4rQnVDNiszZzNGQ3FsOGxsc0JTbWcvK3RvemIzM0RhOS80eHFmZTlpNjBlZWFwc0E3bHgwYjVVa0Y3UmtrdXVEQ3RydnlVOFAvMmhxdVNKcjhQdlh6TksxNzJpbGMrK2Nhbjk2bHdkNjBGbjM4b0RLWHBONUhROTYvN3pCdGYrOFEvL0x4WFBQRzZwNTd1SFlMbXlocEtYdkY1cjN3U0padHkzZVhmTE94K2JVdVdsK243TWxMNHJsTGdTa1MwZXYvYTI5NEFmcndNL1hoWDJrSkxsdjRPMXQ2RzNnSUM2TzJxMUo2N3BGQnlkaWRjdFREQm40ekFvaUd3L0Vtdjc2MTl3Ky82dWswVW12NWpuMHJ5Ym5YQmErWGRMWjk2UjN0OXVOQ0ZXYnUzRm16eXRMeUg4Uzk4eHRQcE83L3MyTmRjb093bFloaDU4eWVmVHA5NXc2c3ZBOXExaTIrKy9FMjl0WGQrMFptcjR2SlB2aWw5SjhadXI4WVI2czdWNkFWN3lRak1HUUsvUktPdDczYnlSRzEzd1o2MmpvVW1WbmEvMVc5cCtjQWQxL0RYNUZKR2dCRmdCT1laZ1pWZG90bjAyLzdObjQ0elppeTdpSXMwaDVoYmFjUmNhWmNUakFBandBaGNVUVRNalZwSXU5OHlhbS9LeGE5VFkvL29xQ2E1SGlQQUNEQUNWeHFCR3dkaU5LditQeCt4VDBNd1E2UFkza01qV3VCcWpBQWp3QWhjTXdSdWRsV0NwZHplaUozczVFOSszUWpzM0JyUlBGZGpCQmdCUnVBS0lyRHlXeWJON296WUQ3QkVHMlB2NXQzckl5TEkxUmdCUnVBNkl2QkRmMC9uMmN2UnVsaysrVFZNTjBlendMVVlBVWFBRWJpV0NDeC82c3VlZkcxNXZPWW5SdXdrdmlKcUcrdDJMWThtakdpVHF6RUNqQUFqd0FnVUNPQTdBODRoYzEvd2hRRkZEZjVrQkJnQlJvQVJpRWNBbnlVN0EvVjE3M3NPNCsyeEppUEFDREFDaklDTUFENlVBQ0hkbFl6ZUh5Q1hjSm9SWUFRWUFVWmdmQVR3RFZibkNieTFNUERiTmVPM3hCWVlBVWFBRVZoSUJPRGRXbTlKUHM3NDRlK0Z4SUk3elFnd0FveEE4d2pnSm9PbjRRY0ttcmZNRmhrQlJvQVJZQVFBZ1pjQXphWVBIak1XakFBandBZ3dBcE5CNEs5bWQxN05KRHNaYk5rcUl3QUkvUC9JckladU90cGNYQUFBQUFCSlJVNUVya0pnZ2c9PSIKfQo="/>
    </extobj>
    <extobj name="334E55B0-647D-440b-865C-3EC943EB4CBC-6">
      <extobjdata type="334E55B0-647D-440b-865C-3EC943EB4CBC" data="ewogICAiSW1nU2V0dGluZ0pzb24iIDogIntcImRwaVwiOjEyMDAsXCJmb3JtYXRcIjpcIlBOR1wiLFwidHJhbnNwYXJlbnRcIjpmYWxzZSxcImF1dG9cIjp0cnVlfSIsCiAgICJMYXRleCIgOiAiWEZzZ1ExOTdYRzFoZEdoallXeDdRWDE5WG50bmZWeHNaV1owS0VaZmUybDlYSEpwWjJoMEtUMWNjM1Z0WDN0MklGeHBiaUJHWDN0cGZTQXVJRThnWEhkbFpHZGxJSFlnWEhSbGVIUWdleUJwY3lCdFlYTjBaWElnZlgwZ1oxOTdYRzFoZEdoallXeDdRWDE5S0Z4dFlYUm9ZMkZzZTFoOUtIWXBLU0JjWFE9PSIsCiAgICJMYXRleEltZ0Jhc2U2NCIgOiAiaVZCT1J3MEtHZ29BQUFBTlNVaEVVZ0FBQ25JQUFBRjFCQU1BQUFBa0x2dkdBQUFBTUZCTVZFWC8vLzhBQUFEYzNOeXFxcXAyZG5abVptWlVWRlJFUkVReU1qSWlJaUlRRUJEdTd1NklpSWk2dXJxWW1Kak16TXhIVXVPeUFBQUFDWEJJV1hNQUFBN0VBQUFPeEFHVkt3NGJBQUFnQUVsRVFWUjRBZTI5QzV4c1MxVWYzRE1IN29PNTU1N1pjTzg5NTR5Z1BTZ0JydUtkL3NJWEl4Ry9HUTJRZkQ0eWJRUjVSSjM1MUFzRU5OTkc0YUpHcDMzd01zcHNEQkVPR3JveFFTNzRtT1loZXVFak15cUowVStkRnZNWkViRkgxQ2hxbkRiR255OGthNjNhdFhlOWQvWHUzVDF6WmxiOWZqTmR0V3JWcWxYL3ZXdnRWYXRxZHpjYW5CaUIrU093K0xKK012TjBNdjl4Y1krTUFDUEFDTXdPZ1lmTjNHeENCMXV6MDU4bE13S01BQ013ZndRZVBnL0wrVW56SHhmM3lBZ3dBb3pBN0JDWWkrVzhhM2I2czJSR2dCRmdCT2FQd0MzejhEbFg1ajh1N3BFUllBUVlnZGtoTUJmTG1ZeG1Od0NXekFnd0FvekEzQkdZaitYY25mdTR1RU5HZ0JGZ0JHYUh3T0k4VnV2SnA4eHVBQ3laRVdBRUdJSDVJOURTVE9mYkoxTmc2YjJQdmUvanYvbTVQL3VzQjhLblF1K1pUQ3h6TXdLTUFDTnd0aEhRbCt0WEt5dTc5S1EvK3JJYm1oVldDL3VWNVhKRFJvQVJZQVRPSUFLcGF1R1NnNmswdlBMa0YyclM4c0w2VkdLNU1TUEFDREFDWnd5QmNXN2VNRE4xUlBMS2s3OUpFeWdLdlRNMmFGYUhFV0FFR0lHcEVMaERNM1FyTmF5cjMva2NUU1FXUG5rcUZia3hJOEFJTUFKbkRZR09adWUyNmxEUHNwM1g2NURLTWhnQlJvQVJPRE1JUEtSWnpwcTh3L2ZyOWpnNU9qUERaVVVZQVVhQUVhZ0JnY3VhNVV5YU5ZZ0VFVXYvWFJPN1ZZOVVsc0lJTUFLTXdCbEJZRU96Y1h0MWFmVytWSkg3eUxxa3NoeEdnQkZnQk00RUFyY3BGaTVKN3E1TnA4dmJoV0QrdXFUYVlHVkJqQUFqY0NZUU1ON0FYS3ROcWNWMmJqcjU2NUpxUTVVRk1RS013TmxBb0pVYk9NelV1TEJlS2dJQm83TXhWTmFDRVdBRUdJR2FFTkMvM3ZoYVRWSlJ6RkpiR3VYYXdxYzFhc2VpR0FGR2dCR1lBb0ZVMmpmNlhKOUNrdGwwc1pPSmZveFp3MlZHZ0JGZ0JHNXVCRlkxeTFtcmtidWNDdG5WdjB2azVvYVd0V2NFR0lGemk4Q2RtdVdzNHczTUFpcjU2NXJOZ3NRNVJvQVJZQVRPQXdMSytTRXdvanUxRHVrdmhWbGVyMVVvQzJNRUdBRkc0TlFSME4vQWZIUzkrclRKZEM3WEs1U2xNUUtNQUNOdzJnaGNFWDZoL0g5U3F6NlhTR3hOTDhUWHFoa0xZd1JNQkQ3OHd2N0tkeDZaVkM0ekFtNEVEcVhScE04OU4xTlY2aE5SS0g5ZFVsWDR1TjM4RU1qZWU3cyttbCtYM05OTmpZRCtCbWJkdnh2VVFkUEp6L0diK2c2NUVNcmZtZUtkQ3VuYWZxTng1NWQ5eVlVWU5BOXlHZ1NXK3VLT3lmNlBwcEZsdDZVZk85cXg2VXhoQk00U0FwZHdGdnpibi9tYzV5YkpqemNXVTM3YW42V0xjMVoxR1dZMlUzelUrQVltRFhnRHhOWXQ4NndpeVhyZHJBZ3NkdUUyL1RiVS9tTmdOSEhYdEhlekRvWDFuaHNDczNzREU0ZUFoenJyK3hLbXVZSENIVjBvQkk3aEx2MVJHdkZTTjNsekcwcFRQZTFQWmdqZVkyY29tMFZQaGdBK2I0dTBPVm5qVW01ME9rdVptR0gyQ014eU9pdmFYMUh5OGRuRlpnbnZUQTBHeHBTdTdnc05ia3V1NDJUNHBCSjlRdFVmcTN1M1FPbnNTdklpcGNUWlUwVmdGZStVUE5YNkJpYU1DMTNhMGFtT2p6dEhCR1k1blJXRTcreHZLYVhvN1BpZXpIQjVXc3pVWUlDZm1TVFNZOGppL2oyUEloSGs5OHp5Tk1rZHljcFJoQTdNTWc4RVp2a0dKdWpmU1pLOWVReUQrd2doTU5QcFhIUzgxS2wyc1ErenhYSWhTYy9OMUdEOEZCak9JcUxVZ3RJMGI5TXQ5cE5INmNyWFdWcEsrZWRrNjhSek9sbmJkSy9JZjd2VENiTmEzNTRrZGZ1eFZoOU1LRUZndHRPNTZQemVKRmtyU3ZFNU1GNmpFUGNzRFFiSVZpMmxPS1ozRU5JbVdEY3NHVXF3Y1hrbElDemQ0M0ptNXBndEFtRGJsRlR6RzVnTitPSjUvcnFrMlY3QWN1a3puczVTQWZoTndHcHZqSUZsTDd3K0tVMzluS0hCUUpkVGVWdERMTUZPMU00bnlVUHp1bWVRMWowZ3hkTkpRK1FVQ3pOOUE3UFJhQ1ZKOHhSSHgxM0QwZTRaVDJlSjhYR1NITWo4Wko5Z0dYZENMV1pvTURES3FXNmxRM0dLVFUyQVlEMDBrS25yeXBDYXVnTVdFSS9BSWQwczh0L2I0eHRHY2NMT0phOHZvcENhR2RQTXA3UFFIQXgwMVIvc0s3V01Nek1ZZENydlFJRWVMV2xsdHc0Z0NEdlBTa2ZWc3VEblZOYXVXby9jeW92QXJkSm8wbWZkWnlwZ3QzTFoyelZYekFHQjJVOW5NUWd3MEpXZmtlTVNwN09Dd1ZoODhyTWV1SkU4K1BMUDN6Y3dmdmlQS0lRVzNQVGE3OGlnNWF5ODRBWUl0aFRoczhnT2syUjNGbkpaNXVRSXpQWU56RWFyK28wNCtWaTRoWTNBSEtZemRnb0d1dnBURjBLa212MnlSakdwd2Zqd0M4RUNpblR0aTNScEhlV0U4Ukt5YUp2aFNQZ1V2VUYwQ1NBSWp5SmFrcDhSdm9HTW5VNC9QUE90R2VMZGtpYzE2Rk9ISHJlb0FmZzZCTEtNaVJDWXgzUkdoY0JBNzA2a21NYmNLbkU2SnpNWTc5ek9iMmZNM0tXNm5kcjlTT3V0UFVVVGl2b3ZLNFJKc3NNa3FUdllaWGUvTVlWcmIwdGp5alFJeUIrK0VIZWJzdEU0amRDOExleXVIK1VGenN3ZGdibE01MFlEdk1acGZvNEY3c0Z3aEhBQ2c3SDRjK0pPTHY3ZjNTeGdiNnV1TVlDamIydmRnWVNkZ251U0hOenB5Y2trRFNyeHdzWkI1V2hDcFE2NWtSK0JMdDR1ZWRyME0xYXEyYTU2SjFicWpSdnBDTXhuT2pjYXE5VVh1YVR3dG03QjlFRkFLZDVnWE9ya3QzS2VLYXd5bUdqbDZGU0tIR3BmNUlRZXFKVDRQSHhYaUNMYWJIZjUvNHRQUVZjRGRGNHpoWFA1ZEJDQXUxNUpXdGluQm9WV3RWTWZOUWhrRVJNZ0VKN09pcUNsSjcvZ2JTdmYvK1VLeGNqKzJhdXZmNjFCS29vWUxCOFZ4Y2x6Y0t3NGZPUEZHb3gzZ1NZaS9mQVhmdlJYN3Z2STA2a3N2dEVEMURwV0R5RkJKTVB3ZFJlUVV0RnhURVByYUdNM0FidnhwK0M2YjNYS1o5VGsxNFpiK0JBUXYzdVJYOGltajY4YS9aYVNkVmcxcWR3cURvRTBOSjBWRWIvYUZkZi9CeFNhbHYxc3JQOW1qYVFVd1BBVmZwMUNqODZXK3NhUkJ1UFB4VENTNUJ0K0krdDc4ZmVSbEsyazhGYnY1VXJSV3lEYWZ0QVllZlA2aVRMZ0ZRY3NIb1VCVUhoVWFnWjZCbk0vVFZ3a0lKbXJKa2FnclYzTzNZbmJCeHNzM3Y4MXdYcXVuQ0VDNGVtY2Q3ejA4L2tkOE4wNVVjdjhKVEY0VGNQMjFOOVBjRnl5dlJKbk1QNU9ObzZyZjZoby96Z2c0cmU5UXhwQ2RvdHkrSzhGSmNXUUF1VVFDQlgzcm1FQW1oSE9lNkdNL25XTzJHOG9OZlhHZW1tN2NpUldsOE9sNlJHZ1oyOStKYXVlWjU1ZUQ1WlFOd0xoNlN4N1cyem5Geis1M3BSVTlWUHVJbWF1bTFxRmVWejJWbHpqU2xGZzQ4TW1LOFpndkRzYngzZElxZUlUN2VrYk1VdGI1eU5CaFA4ZFpOZUdoSlJxR3pBbytpQ1hiR1VtOHptRm1iZUVDQUlFWUhpS2VyQ1pONWx1S0xqeVdUcWFkLy9jMzR3UUtKbk9zdGNOZWVYeGMxZFMxYzlPeHVINTVzcHhWWHRUOUlHQndQV2lhT2NpRE1hN01pMy9oZG42S2RrS0Y5NUZVdDRHcHRPYytuWUwxZ2M4UjFPdVVnYnZJM2lZODhuUHV2LytCMkNNTXIzMUZmY3I2YVd2dkNFcjhGT1JhMmN4NHNCVDFNYmxWQ2pINm1XYnc2RzBVeG5rQmV5MGJEb0xTRDZrWFgyWHk0WGZpMEhKVlFsQ1VvL0JuUVR5VnNuWGFwVWJEUG85SVZEekM2eHU4VXM0OXhxTkpkQXpXY2xyYVlOSXMxTGtRaXpuREpOa3R0V3RKMi9EUEF6N2JSYkw0a2VlQWRwUktsUzB1SkFBWGMzKzNLaXpaeWFhQ09odllJWlhUV1piTHA5ZEJLS21zeG1DMjdmSEE0WkhKUGV0QVN2dHBHbTNtb3dDUXNJN0gyVUdBNzRlbE5MekhQM0NEUTZxMDNmSUZXODZvZHA2aUtENmNVNjB3dXVPamsxU0cvdjB1YWVYWUlqKzJselV3TkE2citETTNCRXd6a3djekYwQjduQVdDRVJOWi9wU2RERmp4WC83Nmd2bkRHdmQzdEJ4SFpFM1hEdnZoRkFZbEJnTTBBTFRhNXd5T2hpRmhIL3FtY3NGdlFqdHFoL25oRmlDR3h0RG15SDI2ZmV1eFU1ZFlkeU4xcUtJbDJQTldjUEV1U013eE11WnAycVJucmtyelIyV0lCQTFuWitZWC9ZczA3T2s0a0k1UzFZZEVQQzVhemR5Y1FacFlQbUNSenBMRE1iamhZWS81TzREM00xUElSOVRPVjI4aWkyMGU1MXM2WWxiUXBpNlhhSzhiTjBTV2k3THN2RXAvT2F5RGFDVWwrc0dicWRYbEh1bjRycDZENStjbm9MY2N3VUVZcWF6V0c3ODFrZUFOMHVPTC9GL1owZFd1clJBaTFTRER3UkIyZkJ5UFEwWmpNdDlVdkdlZlplR1pOMnZ0NG1qbHpPMHNLelpzREZTOHZvSk12RHlxWHRyelpTeGdUMm9KNk1NQmdxZEJGNUZJdmJoTk4rdVluVEl4U2tSNk5JRmxmKzJwcFRHemM4Q0FsSFRtVFovY09QbldGNThsOGVEb2lpNXhqWDB4ZTFjekg0YTlySGxyNmJEbVA1MWJHYVN2QlljbEJTcDZJS2E3S285SGdLTE81U3Jjam55ajRDR0p3NjZSZW9LSmJ4cVVrUWg2SHFEU0l6WCtpVllmVEpobGdqQXdrNUpaUSs5V1dyQ3N1dENJR282ZC9DeWIwR1hpeW5tSURrUDE3U295dTJROVkwMWIxWDl3YW9FYlViSVlMeEg2UGZ0M3I3emZiQlJ6dExHTnB0NUVUSWRJSGlPRDZoc2RyNGRhM0doQTB6N3RvaU1Nb0JhTFlMZzRNUWpBRDBIblVtbmdJQVN5b0xMa2pSUFFRWHVzbVlFMmhIVG1hNjdjTE5XOGNKamNrMXJ0RnFRWEZZVmJkSk9IYXFQUzNaWkFnYmpDbGh2U0lFM1FQTk4wR2F1NmpZMldjdUxrRUZDbWRsUytXVWVOWXY2ZXNiTWR3K0V3ekJ1NWprMUszc2pDKzlhR1JRTW5Kc2ZBbTI0WWtYYW0xL0gzTk9NRUlpYXp1aVhac2RwOGgzMEk0ZEMyVHN3cnZrNkJnbE5SNU9KU2JpenZSNXExZkh1NGJlZ0thU0RRT3REd2FMc2dIZVEwbFNhSUdKNjRGT3BER1ZSODYwUWc2ekw5aE1DRmg1ZjRGK1c3TDdQTVREdCt5cVpQbDhFSUQ2dnBNQ2xuYTlhM0Z0bEJLS21jd3N1K2c5bVhhVFpEVEJ5ZEVsR3hYMmFwbFBYZmdYMkVYUzN4c0RnTkJpWjBYZnNiUlZEb1dlRXBpb29yb2NmS2gvbkhJS2dadEdWUDVlNTdxR2dSQ2ZpS3dEdzBtNzZlK0dhZVNLQXp6b2xIYzJ6Yis1ckZnZ000WEkyeXdTM2srUjdKVS9tbFRuOXZ1ejIySk84eFNjdVFLTldxa1VUWDY0VFhHK0w0NVpPZ3lFMFh6bnhDVVo2NXU0cFlVd1l1MzRJRXcxUzBHLzF5ZTlHeEVXbzdRTDJFSDQrd0ZoMmZQMUlldFJ5UWpMejU0d1JPQllYTmZ2UHIzZk5HTzdaaTQrYXpvZlh2akxYWkpCZGU5ZkVGZTk0dTk2WFJqZksxU0lYRzU4Wmc2aG1nTjFuTURLaitPWkFVemlYSkVhbmhERTNnS0lGYmhlUTVTUW94Vm1KRHc5RnJwTkhFSWZZUTlpcEhNYTRrMm1zcVE3b3dsVTFJU0RPQ2VOMXhhVGRVVFgxd0dMbWlVRDhkSlpha2NzRjEzNVBFcFJQWVhkY2g0S0cwS0tDdFZGazUxbU1HTzNrSlVjbWRSdU1iV2dIN21QVDBVSWhkWWhydWFBY0FrRWIwUmc1aXZyb0hPcTlHOFdOeGhyU1pvQjVVQkxzcGFiSElLUW0wQU9xY0ZVVUF2bm1JMTdhYW91V3FINllhVDRJeEU5bnFZLzhKalRGdU1ncThmMXNUdk9RMXZlWXhYQmwwSGR6RzR6c21SOXNDUU5wZ1hUTk1pTkJDK2lqWGF0eW5CTUZyZVZRaFRKZDRDeGhobmpzS0NTQzZnWWdaTGVVaXhubWc4QVlya2FSeXU3RCtlakV2VlJHb0FYWE1tNDZ5eTZ5WFNEbkxnMVoxZXY3a3JYNHhHTk5vUTJQZ3JNOGg0NXRjTEV6QUlaZFMwNGJxSkJPckFxZE1DQ3VnNEs0QUFUTmN2YUJvTVJCQzg2U1hHckVTLzNzcElKbm15dHJCVSs4STcrQXJBWWZGc0g5c0ZJSnpGQWZBdExsRUZjMy9DSmNmYjJ5cEJraEVEK2Rjd1d5ZWUyYWt1akJKcTVBSWxiMGNnbFRaclpCV01oc09BMUdGdVYwYWEycFEwTlE3U3RHYU5YVk92bXVGVHdHZkhpNGptdHB2Vk9oL0Robm93RnFOdTJXQmdVZmNsVzhZME1NRit0Qm9BT1hvMGc3OVFobEthZURRUHgwTHZUTDFwS3VOOGlPOGNZNEtWanpYQXZvNjNscHlzd1loSVh1TzZmQklOVWl3a3RpVWE5b2lLNkM2dUtTb0dXRklUS0xGamp1ZEVGbTVJTm1GcVJGOUp0Q244MElQbWFaQndMOEJ1WThVSjVUSC9IVHVWQ29EZE1Sa21OaTA2R2tIeTg0aXh4YTIyWlJuQzZIYm1IUUJxVjJiL1FXVkl3SFJvYytWVWVOZHIwS2hZV2drT0V1ZUxYY0dKU0thNFlYQlZMUVBiNVZQeW1sOVZRVURrSE1abEhrM0traWtLMGw2T0xDdithcEtzT2RUNGZBR0s1ZzNIUXUrc0hwQ0VtTC9ZbmFlNEY4dlZsdzVqbW5GNWpYVHBwQkw5RFJleUhHWVRDRzBBYlNYc0hreVZFWVZ3dGp0cUhkU2M3ZGdsS0U2NXJ6NTVrMk5GdkxTNkhNQXZZUVBzNEozeEdxK3NFK2FRTVFzK3lyWlBxOEVkakF5NXFuOG50eDN2cHhmL0VJdE9FNnhrM25RdVpRWEh2Vkx4T1ZpMzJvMlNrWWl4eSt0RjdYQmxGMjVySVFidWNHMEoxdU1FZzFvSjdZekNZRnVQU3Qrd0VRTmlWWDVydEd5SkV0c2svRGRUVnF0ZUlRT29TMHF4R053cTFSQVV3TVBXaFBBVU1LRitlS1FMYVlvS3RiOHZDZnExN2MyY1FJVERDZEM5bXI0c3JiUHM5ZlFZWGJGeHhBalc3S0NuRVZjdHNnN2lEUXpqWVkyVDBiWTBWU1UxZDBjZlBYUFEraEFDblF1YWNLcGFnYlRSNDJKRzlRRitHNDhHMGVwSFd4YU9jRDN4dWlNM05wMWdnWWIyQ3V6Ym8vbGo4ekJDYVl6b1VPQzJKaUsxK0tJZXJJSFRzbytKUWMycHN0cFR4bHRnWGk5Z0l5YklQUmhoYVFkZ09OWkZVSCtIWmtnVDYzaS9qb0UxQktVZFRZd2dVTXprYTYzVjNxSTNoOEFMNThNK1lwUUYvcmRCUldqR3ZuaDBCTFhObnNmekJXUHorbHVLY0tDRXd3blF2cDJaZGlXSDVYRzI2SUh5M1kxRndLVlRVK1lkRjJCL2RQb0Y0elBOa2FPMm1xU25ueVlDY05oeFpSMmlSdTJENTZOTnExS0t1bHl4OURzMldkNUNzQkp5WmZOZEZ2anpQREhaQWpWQTlLNDhyNUlDQU9idURGeFdTdjJ1YWpCZmN5UFFKanVINlIwN25vVEVacjlnc1M1cDRJc3E0YXRJeURkbDEwN3FsSytBS29PeXlRaWUwQWcyb3dWcUVNS2NyZ3RZSHhSRk1QZjcyT1J2YXVmckp5Z29JcUhPZEVzVHVhV0Y4aDI0SU56NnRIeE9sd0NMMzJmQjB4ZmU0SXBIQTlpclErOS82NXc1b1FhTU5Wakp2T1NvZnl4WFhkdk5CcG5nT0ZUY25pQnBHOW9hUXdUSmpGSUlNVkxGQmxtQVlqaFFhUTlsUWVYMzRER0kwNjB2OW5QdnhzcUhrUlBRV1dEWWFJWWg4YWp5TDQ4cTlyY3B6NlVwb3ZGS0ZYaFdwbFY2SFhvSGR1dFdEQ0xCRVl3L1VvRWwrWldXSTlVOW54MDFsUkErMElwaU9GMWxqcUFPVk5La1hKNC9yZWRYQmVZWmtvUzVGMnJYdWp1V0V3c3FQbHVzWkdrN3g0NkxEeW53MERvUFJ0RGJUYWt6OXRHdVJJTnZOT1Fwbk1wdzlQcTBIY1dnR1JqOXlYQ3FuRWRUVWhRSGNQM1VuNGo5L0FyQW5XdVl1WllEb3J1c21yUDFKb2pRK0ZwdWdRS21zTmg2UEYzMUs3Ti9LR3dSZ0RPNlE0RTNMc1d0WC9BUWxZK2ZMS1A3YU9qNXVnbTF5TVlJSDZLckdNNDdoRk9EM2xDdEdjTzIwRU91TGladjkzVGxzZDdyOGFBaE5NWjZVRHVkMXlvTkRJcTF0VENGcTJEVGRLVDZOTVdVQ0J5d0VaaHNGSWdSMVNuUEZ1T2RlMzczOUIrdFp2UkRlWDdOcEpvRzkzbFdITDNVeUNPa1JkeTg0QkRLUE9DVFRvV25tdlMwZ0xycHNKQXZvYm1GR0I5NW5vd1VLblFtQ0M2YXowSTE4aTJ5eG9WMUtZNnY1ZmxDeHpFUXRCa2JrV2RCYzY0cU1iRE9ra0t3b0grZ0dmY3psUVBZYXV6VGhvZ0YxV0RhRlZaTUJpQTN0SXJPT2NTMzh0WmVIbmNkRG5MamhSMGxaUjVOd3BJeUFuRDE0WFNDZW5yQTUzWHcyQklWeTd5T21zZENEUDgrNFV0RFlJOGo4LzZXNFpGZHpUNTlEeEM2NjlvYjR3R0t0WWdyUWYxZkZoMk4yRDZpcTdYVzFvRnVmek5yckFDdW5JMFBhaHBLbFFOaXpMcWxRcTJRNUk2aWxsenA0eUFodDRiZk8wZDhyYWNQZlZFR2pERll5Y3prb0g5T0lSdE56TmFSamt2TmJNaTJhRzFzNythcE05b296Yis4R29ZUWNZZWxJUUZpRGRKY3ZoVHpDTjZ3R09Ea2p5UHlTOERWTm8xdlBXcWhVU1hwV0crV1B0bE9rdzBsMUJRMS9oREpYWk9aZnJRa0NlNllQckFpbjQrSytyUzVaVE93SXBYTHZlNUZMeGtrUEtXLzRFbGc3OGN2QWtlZERPK1p0NmFtajlmZUtwUkxKcU1PUUNLWCtETXRBT3FzQXBNTjA5dFVFZkJqTzVLU0p6dUtYSzhlWXpkYTNqbkIzdFhZSTcvNmxYZ0ZZeEJIVXJHSHBOQmhkcVJFQ3UyT0M2WUJyVktKcEZ6UXVCQ2FhenBoSWFEMGpMR2ZGT0xQdURuSTNHQU9ycmZiaVNkVG5RbE5JTFEraFNHZ3cwM0ppMmRCWmZxUjBNWTlLTkwwZnVFMkhUNmJUcm1rMTNVSHpmenBra1RRZDNHV2tBQTdlTWNGa2pycDhoQWkyNElrV2FmTWszUTlWWWRDUUNFMHhuVFdKWFhQak1oMXZzUURFWUxUMEdoa2RwRXFZdGtNM2ZEVWdaUUpmU1lMUWdqK2trd0s5VWJlY05GV0tlSlc5M0p5L0dadWkxdS8wb2JzOXhUdGowaW1wdU1PRW1ZS1dHaGh3dTFvVUF4YTd3cWxEaTcyT3BDOWQ1eXBsZ09tdHFkY1JGeng2WEcxQ2lkeE0xSHJXd0RSeVJTMlcxV1NqZkI1SExBUWJWWUtUQUMwa2Ewa0FycXVvRUE2TDBBdFZCbVF5clh0WEhxdFFKQTlMV0d0MHRWZmFsc3VPblIzb1BYRHBWQkZKeGdiUC9tNmVxeXdYby9ET2ZmV1BsMy81MnZRT2RZRHBySGJmRlJSY3Z1Znc2RkZaR1dyMVpLRE56alV2UDdqLzRMVTJ6V2VPeit2L0dvbVdFRHZRcStuZHprSUVUQmtNZVA0MzFldE5nR0hNQngzN2k3alJBSFVPclNOTTlCRlpJTzRhMFIrVFJCNk1pWEtTMS8zcVloMnZuaXNDcXVNRFovOWpiY3E0cW5wL09McmNGenQ5UjY1REdJRFJ5T212OWJnaGxhSVZPdTBQZnJGV2JCWHJUZTlla0t1VjNrN3hyd3RBVjlDY0EyZm5USE1DQ0t0eFZzRm81eFdESU1HZlBZbklUMnNxaEFadWpCUjFYMk8wNmhtYkI3eWdwZXNyUVBTZ29sQnNHRGJyQlhCVHB1YkZibERsMzZnaFFrQXp1QjVINERjeFpYcEQzOVNYT29ZMllpVFdZWURwcnNyRWRKTnlCb2JEZkQybTFWb0h1bEUyTG5CUGtRWFZqeVg4RkI3M1N6Tm0wVEF2cVFrWmZNUmpJaXVsQUUrQXZYUDdvdmxiNTZWcXBBNUlpVGFEYXJnM05nckhnZ3JrTHJKQk9DZ3JsdHEzMXU4SGdMbGJjMFhJTFkyb3RDR3lMSzV6OTM2MUZKZ3R4SWZBdXd2aXRMOFU1TlVLRzkzMHBmV0IybXRRR2VaSFRXZXVtQmUwZ2dRRzVrb3BQcmRvc1VFaDhaRkx6TW42SDIvV1g0TmhlbTlNd0k5NVQyOVZvZVdFVjJFTWJINHJCUU1tWWRIdVlTeXJKWE80bXIxRllhR3RxOGtOSmpSUVVDRVVYaWk2b0IrQXVLSlFEOG81QmlpdjJRUlp2NE1aaE5TY3UvUTNNME5KcFRncWQxMjdJWjd2KzB6QzgvMS80TzJDS1ZreVhwTXJnNDZlekxuME1reEhTUFkybE5ueGNLMU9GbHN0SHVnaWxkRytTL01oK0F6MU1mZUhTQWRsZWMwTWgycVlpeGN6bUJrT2VuNnQ0TEtvTk9pZ0RwRTIxSGJPejhqSU9KVzZUTER2T2FYNHBINFFmRHNxN2NYQjBvT2NxajBlSEtDYlZnd0NGci9DT0VFbTV2ZXFSejFJRUFsZlFhVnBabzhKZjBCZjJwa0I0ZXczdzRJV0xtODU2WndOc2lLdmxqOEgva3QwaGFMbUF6UHU2aUtJRUpwTU9YcmFBYWJjZ043TGJ5N1FnR1FmdEFJMFVkalBiQVhGa01PUWhrR3FSZUdxOVd3Z2ZndGlrV1pRamN6U1lYaFF6UldpTHc2aXlEZmdwMVdiWUJpaGNJYndnKytYUEdTQndpSGRSbnVxWXlqTlE4dVlYU1RDdlorUG9nSmtodjZjR04yS0M2YXlqU0tZUWx0aTRoWk84U0s5emxNYkE1ZDlVdVRmem4xR29PaWhwOFJ3Q2dVVDJaZE5kUjlRTkVFY0dJMU8yV3BTd2dib3JUWmRTS0ZaWVhsRW9kemVnYmxHVkhlYzBJd0xiQVFpTHhvN2NNV2djaWdnN21qQnB4Z2hrMXhpdURDYVBjekJqSGM2LytQY2d1UG5QKzREVlBGbEZTZzF1eEFUVFdZZVpsc3FvQktRMzZWV3UwaUd3ZWVjdTJLSTNVeU84bTFUN1NsNGwwTnllRmtVd2RsMjlaYlRjWUdBRzAxYUEyVi9WeHFhRlgwNjNmQVZKOUJnSUdmcENnd0gycUZwcnFvSTFmTVZ3d3hDbEZlSTVkd1lRV09yalJjblQ2QXlvZFA1VW9CM202L3Y1d05LazEwYklLemcrdVl3c004RjAxcHZLY3o2Z2huekRVV2ZRUzZpdjE5RERvNkJKN0dRcDE0cVcwbktPQ3BLU28yamdza0l3czBQb2xBeEdGek9RRk5FbWI2Qk10M2d2WitpQW9DcHZmWkRGSGVWaVFwa2hkQUZwUitjWjZ3NjVYaGtzcmFLMC9TQUxWODRiZ1NGZWxEeVo2NHQ1YTNNKyt4c2l2dDlkakcwc2ZueFJXOWdXdFJQbEpwak91bHhwMU1BUGlwbVNhTHZVZGJnbWJDaTNuRW5vVmxFblYrc0hCVW5KMGI1UDRRc3FOVmxXR2d5NVFWVFI3VUwwaTkrQ0kvOWZ1UmgydHg0S2VlbEhua3FkdkVGZEd0dEIrS0NvdUVHK2dQTGl1dFlWNGRMc0VKQTN0N2pXVlo3RnM5UHRuRWltYzRrcXN0a0dRdFY1cE1JeXdYUldtelZFb0JVdit2V29HZGtIVHQrSkhGaTNyQXZoWk1kN1JVZlM1R1hWUllYSVlmYytvY2doRFlZOGRsd3htSVM2NTF2K2RBYXIwcUo1Z09xZW1HTndscnZJYWpEVEdZYWVrNzJVU0VDTVN0bVlZYTRJcEhTUjViL051Zlo5TVRvN1JuRFZ6VGQ1M0s4My9mZ0hLRHR1T3V1ZFNlc3RqWjVlYTVaSVk5K0M1Slo4OFV0MlhQVWlXNmllNHZEcGNySEs2OGdDcXpRWTBqK3V0clhlNkVBMzBrQ1QvVEtjUVYwcGIya01ZdUtXelBMNnFxSXViMkR6TFpVVW42ZlFTdFRVL1BNVXU1a3d2YTRacndwejVnaXNhakJYdkRsemFaeXhFQ0NYTTJtcWRKcEZsZWVSS21tTVYyOWZwVVRtNVVzL2NTODAwUmErYWhMVlhzYTVYU0pUcHhyWXpENnZxK3hGUGdYZHZjRlRZSk1HZzhRQ3IwK0JRcUl6MXdMSHVpbHFMbTJEbU9Ucm5XeGx4R05zV3NaRTllWnh6cVYzZk9UcDJEaDdCeUpLaHNaRWo0NGRqZVF1MEhVU1hVM3l2eUt3YmgwdURGVXVoVEtrbXhkbTRQTWE2QkNSMVo5SXF3THNVYlFLOS9rNDQ2ZXpJVUhZOC9CWHB4ZE42Q1paTHNwYXJwTzdValJVNmQ0UkQxa3FuNC9YQVJoQ0szQnBNRWdzOE81cDNVWVg4QVRZRDMvaFI1LzZteDk1UmgreXlmZEV0OVFZTjZDcGVuQkFxOVFLdVQrUHZXbXBxZkZGRnlpa0ZqTjZQZmFtZFIwcXhPd1JSaXQ3Y1JqRnpTMkIzYjA0QTUvUFNJVWJzS1YxUnZGQXVTR3QxVGdMaTgvMXJxbmpwN01oT2ZPTGlwMFRvMTR2a2kzbzZUUlpnZ0Uycy93aDNrV3F6OWtRQyswMXlhdC90b0ZiamYvcXRZMkdOQmpJaDJuVFpJZ3NJMGg1V3ZuS3lGWW1HODZUa0xZRmYzWjU4eTd6VEp6aExRVEpITUcvTEV1QlQzeElWRWcxSFBJSUtIVnVxMmhObE1QTklOWjhvZWtGVjJQR2lhVnk3RHpDMk55T1I2djQ2V3dJa0Q2blQ3RE9Uak55VDZmSjBxMkYzOWpCMjBqZlAwNlJkQ1I1OVUreWFEcEpLMG1EMFVjWmtOYTAydmpDbGVlSzl2ai9kVldGVUxnMDVDRVgrZ3lLN3ZSY3BaMHBrRXN1Zjh5UzJ1L3Q2b29ZcFZDd3VSZ1c1d3dFak5pSTV5NDNHbkV4Rm9FdTNxWGFDcmJSRUE1ZjdEeDZDZ2pZODNUWGdicTQ2YXdMUUd0TWFWZW5lMHB5M2V5cUxzS2NZbWRrV1dNYVlpOU5qWlFYanJGdVB5OWFtY3hneUEyWEVLdlZWaWY4N1pmZGVGdXk4dnFYL0xNVG5UNUpLUVZsNHk3WkVEaWRxYXFGb3Z0RmZ5SzVOVjlLbmYyV0VYZmMwcGhhZ3NDaEJxeTZDVnpTa0t2TEVSQ1JKK1BXRkxZZ2NoNlIvZGp6OUlRekpXNDY2d0krSnE5NVQ2ZDdTclF1MlhKWGJpZTdXUVZwbXBjRWtXeXV1MkZqaUVvMFBaVkF6Z3lHREN3WWpydS8zV3hxVU5tNEZka0dzcnBTalBGektVK251NHlucjRzUElQdkEvUk9uci9sRnR5eW1saUVnWWxIeVNsZnhZTXA2dU1EMVE4SzFxU01nTEdma1BDSUpQclk5TW5NQUFDQUFTVVJCVk11SjB1T21zNmJCWDVKVytHOVpvL3NLQzhpNjdxeUZzYXhsRlNLK3A3UGhwUGVadkZXVWV1U1VTc1RNWU1oakFLRnRlTCtRMm1wUTJiaXRsQzZ5SnNtdlBGYWsrejcra2FlblJPbFZWSWJ1bDhnSGJjVXV1RmtGQkl3M01BOHFpT0FtSGdRRXRxWlhLTHlvbnFlTlRsN3M0NlR6OFdKZDNIUldwZEtYd0dQVDJKTStaRGtQVkJGNUh1eWF6QTlJWWxNV3hTZVlFZC9EbVBoSE9ydGF5Z3lHM1BiUXp5ZW9qUFBJa3htUFVrRThGL1Y5K0tVL1FHeTJLaXBLRWllL3pCVjc0MmJSQ0F6eHF1WkoyeHVObHNHTVRnVEVyRGU5U3hISTMzSzJNSW5Da2V1WlpGR09uODVxZStuRTRTV1B1OXFyeUNwZFMxVVVIcnJNbnd1SHlHVitMd2dRZlU3eEFQa1BkSEZxS1RNWUZDb0FUaE5GbFhYMitYaW9zK2hDRG92UWJSdEdNUEtwdWZpZlg3enZxME02QXVWRE1kU082MmFMZ0w0ajUxdGJ6VmFIY3lwOWlQZTh0VE11ck9Fb2FzeGtqbncrWi94MFZ2cTZuSUpLZCtOTWhoUVZQV3VzSXF2YmNxNFdaMVZUNURKZEkyanE4OVFXa0g5ZDBjek1ZdjFkNGxVaXlDMmIxWE10MDBacUZGclpkREpXMTNqTm16Nk5ONVN2MG5MeElCQ25IS3h3cWNXMExsNlpQRzB4SUxVaGtCS3FSNFk4TWhuK2VhUng5MG1DeDJyRVQrZEM1dEkyU0x4MnNrRnlnMjgvRm0zR3lHeU9RbFFmNXhhTnpMajFvZys4a2VsekZnbUd6YUlYSzRlOTNpM01OdVQyclBwNUVzaVRqTEtjNHJsb2pocmFlNCtoNFU2RHR4SUhLWUNZNTNDNXJ5Z0VWdkhLNU1sNFdFWkpZQ1luQW1LMzJab1VROFRhb2pvbFpDdHJqK1dNbjg2RjhFUHNlOVE0Umgxc0Y3SGdVM05EWkhWYnp1MDhlaWQ4clIyMUhlVEJqbmlVRjg3a3BzR3ZGckhYdThVV1BPUzIxS3E1NXducXFOakdBTlcyUTlNQnJ4RXZpWDhwRDBQRmVtUDFQM2NBdUVNSEF2SllORjRnU0UwSEM1T3FJRURINE8wSTFRYWlIRGNUQnNqcU5UN3gwem5YSG45YlBYbGVROXFqdURYZ0VCdWQ1RExVVEQ5ZnhkUDNmZVFseVFQKzFKN01HNThMS0hYTElLcEZyTCtuMGNJUFNBZHExZHp6TkVlaUxPZVF0TFVHMXZkR0xjU1dVdWdSMGdlUnZuMjJ1U1BCSFNvSWJJdUxuZjMzM2VsS0E4NUdJYkJCaUQ3UzVPMGlPYzYxRnhKOGJsdjhkSllxUEI2N3hsK0NIR01tZGo2MmtOVnBPUmNMMzNtSVRQbEd1K3dRRHJUNmJBS1oyaDNKNlBqc2c3eXIwanUyYkxLandReEp0SHl3cnFTcncreVNqWXk2dmhYSWtBeGlaYkl1aTQ3UGxJQndWRERwbEJHUTI1ZHdnU0RGK1NHbnJQSk4wYjNBYzlmVWxjaFJzekE3NGVLYmRQSFRPVk9CVnRRL2hvV0IwTTNjQ2pkVkZlVmpaRzQ2NjdyNUUyQWJtYXg3QjNwY2N6Yk12Z3NwWkRsVEVIaTFjWWh5SWJuNzk4aXVuUndQZFVyYVd1cjJ2YjYzaU1pY0JGUkdrWEZYS2lDRXEyYUFnUEVHNXRvTXVyaUlJck1nNVlFeGRscGorN2JMZFY3eENwTDMyR1g4ZEJaaXhiYjZQaFlXeFB5T2k3WUdMT2NTU1VPSkpOQmF6OElJY2c3a1VoSTlyM2NWZ3BrVkJtTkRhR3A1c3liM2JNdDBMV1BlSGM4ZWRoYXdmdCtiVmc3QjRFMFhJR0RMT2RzTFhGSDZZWFozaWc5K0E3TWlqRVl6RWZtemxybGlLMlhMWUhZV0I5bDE4VGlvMGROWkNLZHQ5ZXNuVk1oMGk3TkhkSHY0REdDbXVGaHo3cG5EdUxWWXpwdFZ0QW05YTFLVnNqQVliWUdCWllvVXhqbGtvNkhPTmcxTVN3Z0dkYzJqSnIwdUVaeHpDQVNmRnZUQWQ3cGtQQmRSSkg2ODFYTTFXZ1NwTmVYRnNaVlJUQi90NU5FcENxbkhjbjRNUlIySWZyT3pNMTZIVU5NdXhuSUtnWm4wb3JWeVVyNGdpaHkxc0V5dHdpVU14alpxZmVxV2d4NTN5NHB5dm15MlRNaURHQmtmTERUMmZVMWE0RkUyZlpWSTc4RDRyZHNvMUlEcjVvV0E4UWJtYUY3OW51OSs4SVozaFA0V2lOeU1HRHNja2V5bHlHMHRna1hqNk9sTTdFOUFTUy9LdXBYUHlwTUlOUm9iMkxLRWNSVjVrcWJKdGVEZkNpTVZlbVlEcGR3QmdTdGtOaUFUdmJmOEh4VUo5V1hKSU1aWXptelB3SHpXM1JGd0dxLzg4MnVqb0tZQ2lDQUxWNTRTQWtPNE40dlVPeVV0emxlM1djVExPajQ5UktDalhBaDRlWFBVUlc2UDVZeWV6Z2dzbWRrZmxCQm5ycEhubEtia3lqN2JxSU5CTTR1SHlHT3ZWc1krZjdraHZ2YTRaOHBSeWgyUXVOTFlSc0dPQjVEQ3FHWXZhYi81cE5aTWxZOStTQTFJV3l1TWZZdTllUmF2VHdka1J0MHc4U0tac3lZRTZNWVExeHoreHp4YmErcjRISXNSa1Q4YnpBM0UyWXlET1hGWUJVZWxnOXlXOVJYczBkTVoyR2wzcUhqNVdWN3drYk5qZzBnYUd6U3ptS0tlNWhxMUFUdmpQWk5UbGlOOXpzeHlGcXJMOXU3UDIzMWd1ZGxqcVlSWHpBNVJDM0d3ejZuZTdqM09HYUZCQndSeW5ETUNxTk5nNmVMbGxtbnJORFE0ZDMxbW9jUWRjMkFFdFcxalREWW9kMkM2a2VId3ZQb2RQWjBiRGZIU1pUUHZKRFByTXV5WjA1MlpEYnd4OXAxVmtpaU9aOWltcFpOc1NSYnpreXpubmtsVnloM285WHFqRGY4aG1TL0VLM3hhZHV3N3dxVnhUVnlJM2lGcWs3Ykp5T2hoWVJxMThJNWh5MmtnZWxhSzRuVVhjZFd2aHlmSldWSDVyT3N4Y004aGNYekhqSU81QmdPN0NydkNjbnJzYlBSMGJqVHdtK1hocGNzOGlhTlIvcU15T1NObURuRWs0WnRDK0xDN1dqTXM5QzBia3JORTdoQ1IyWTYzbkJ2ZWM1TjV4MVV5MFFmQVVzVEtEdmdPNFZKV1RtZzU3VUJJWlhIY3NFNEVMdEgxRnY5aVpuV2RmWjlUV1MyQnBtbHg0bzl6d21iRGtYQzVQQTVYOUhSdXZBZDFnWmN1OHlTUDhHN2xsRURtR0ZzM0F3elpzWGJiU3NJZWw3Y2RXYzdkZ0ZSaE1BNnhjMWNnd04yeUgvejZKWGViQ0dvczFMN2puSWR4M3IxYmt4VEdINzFENWhiQjFKa2gwSWFyazZXam1YVnlvUVMzQ1U1cmxTVzhzNjBJS0k1eHVteWdGRStRTDNZNk55NzFRY2liMUM2ekdSN25DUjJqRGsyMXVaVmZSUmJiTDcwenNNcWtYZWdkUzFKQlNFSGkxVVlML2tQeXVOMEZ0OGpCRStIRXBJWExpMUg4NUZsNE51cFUrWmtIWW9XeGh5WDRxVEtzZkFyalo4dHB3WEpHQ05scGl2aDc5SXpvZlhiVndQdmRzU2Nzd3AramNyM2hxQmhNMVVPbkVORTZkam92ZFVDSTRiZWlXRWk5Y2owYXduaUZEUXlwYWE4b2IvVVpmZWcyMG5LT1NVOVRmWi9hRDU5MEUvcHhmYzlqU2UrQlZnb1JsdE56bkxOeGVacGYrK2tEQkpZdDF2WGowcWtoQU91cUxLMmZtZzducTJNQnArVXJEWWplTEI4clRNS3R6SEo2cGszc2RENkdMcThhUGVKc2hMUmNya2YyeFVwaHk5bEZZZFpZR3dQZmdTcm9sbDVqZ2hGNmt6QVlBNVJzR1g1Zm80V0FxWGExZVhla054Y0xkZWFBMUJ2d1FpQ3Nid1J3allacHA0SEFNZDJna1RmU2FTaDRrL1daUlJLdE9kUkNuR05PNTYzU0Nwa3VpMmVwRmptZEg0ODlIaGp3ZFpIb2ZTTmVaeDRpWjlCeWlzVy92YlhlQ2ppMVpEazM5WjYwVWg5NnZWc1lXRy9BUW1zQWhlUEo5ckF4akdIRlUweVpXS2FyNlRrY3B2SVBFS3BJVjE1dEY4eWpSTGFjUVloT3MxTDhaazRTRi9rNlRVVnZrcjZ6aUpmbDFMVnhIbmljU0cxb0hab3RMV1MzbDhIRUdUZWRLUnI2V2swMEZEb28xM3ZHWHVjZUkrZVJUdE5MdE12dnVIVzJ2ZDh4bDMzcFNNaHlZcTkzNDNjamk0emVvNmVVb3A4ZW4vQzVWS3ZsYkpHeWt5bFJxaTdLaklvcGxFcGloaGtna0wyQnViSS9BOWtYVWFUWUNiS3RTWXJ6d0Y3WFdoQ0JRNGxmQXpGRWRzL2tqck9jMnlEQTlsamFLTmQ3eGw3WFpveWNRY3Nwek51QjNneEtJVmQxQWFXdVcwMEtBdGJmSmQ1OWludldOQnJ3dUFycVdRaW5IRG50SG5CMVZncG1SVnkxTmlxZEpDTzk5WlFsbE1pV2Mwb1FaOWg4akJjb0VKZWFZZGZuVVhUbXc2OGJZeFByV21zTmIzQkJFU0ptSS9nWTRrWHhMTzZqcGpQK3VQcUtiVTRPVVc2VUNXK0lud0pDWmJ5SnJLQzlvTC9rMHh3RlJWcE9zbTVldDl2UTZIYWZlMjd3WmNWN0VRSVB1RVlMNURRMjJRd09LcWJJVjNZUXdkVXdRS05iSnNKcUIwUncxU3dSMktCcmJzK3hXZlo1am1YVEt6TDJkNHVKUlh5dmZPREh3dE1jMDFYeHNHTmR5WFNtdGJyOG5nOUZ6REhKalhObHlNWWRLSTJ0N0pDa1dlUmJRdklIMkdaa3Rja0ptY0VRajVyUzkrWkZzOVprNzE1MlVZVjR5Mmw3N3JteVdTWlROazZrMmRoWHBxV0Y1elV5dmMzbER6eHo4dlRMdWd3dVRZcUFtTkw4YUpzVU54OS9GcC9iTityRnNaVXRnMm9YSVhoQ0d4S3JPTGw5WDdlQlZlSHBUQWVTWEJkMWlHMGpGOEZrT1RkdEhRdktJY3F5OTdFR1NjQzVIbU9idFVLR21aTUdJMFUreDFsUmt4L0xxZlVUelM0dVNSUFIyVGd6bDRJSzVkRnBNWWtpR0tVS01aK1JHNEh3aWkwOUNSQ3NpZEpPakJMTTQwVmdUR2dINTRlM0xWZllDSWp6S2RhMEZPU1J6VzlRWUxGUGQvU0FMc3UrVVpzVlU2Z01UMmRjajE1ck9scVBvUUtTYmUwY3ZLVHpscU1pSjNWUWx1MzlIdHBoM3J5SmlFT2NGR1V6SnczR0Jzb09CVXlMaGhCYkRnZ3MrTEljN2U1N0gwczZld2RVS0FmTGQ1eFRselZoaVpZTjlya0ZXMG9XV2tlMEprbFI3cXpkRzFNRUFvdDlCTHY4M21DOEloRVFKdElDZEVEM2RMTlV5REFMbGdYNU95RE02a0VWVGRablM2WEl2SkRyMjN1U1hPS1RBZzlreDNWNlVhS2J4ejRvbm9aVzQ4ZWd2UDNXVVNGVEdveFY1RXVTZzZMR20xc3RlWTRZRFErRlpJUHFMbTREYi9sZWtyam9JVTlibDM3cGhmMjNmcEZPc2t2a0dpL2JkSXVTaGRiRnFPTC84K2FUaGVRa2hKOGlwUGNtYWNLOElRVEVKTEx1eWhiaWJIbWl0cUEwQ3hFdTBIWHhlRktsMHhsdGcrMEtZbTlDYnB6RFJUTXlkR3VJMXlpc3lRMTIyeDVZVGtIZFF2WFNZR1RXYUNkdjZNOTBKdnB5em9raXFCdWdiUGxsRytDWWtxVG5WMUdyZVZnZnViOVBvOWtGY21SN050MmlaQjR2eXB3a3VXOFFTem9UM0FoMEVHcytrdVFHcHdwVnhEbXRFR01iY1E2dnNMRTNNQnZpcDJuRWl2TElyVUhaZENhVHQrWnNtNjFVUTA1ZjNvNVdnYjI4YUdmSVBiUkRqS0YzTHhzTlJDSmtpNlRCRU5ISW1MZWRRQTMzWUcyTmtTSVh0KzVhZzNxTTE4MmcyY1VXY3RHN1gzYWRUYmxNaHJPVW5hN2lydDNjb2xCa1dHZ3d5ZjlBTE5ycWdna21BdUp4WmErM1RENHV4eUlnOXRhdDEwNVN2S2N0ZTJvSlhVMnloYTd3dUR3R29XdzZkNkF2VHhRcjI4Q0tpZ3VTWVZ5MmRDd0l3Z1lkRkFTUld3MHVXN2RCT2M4UmYyb3VEVWJtR2xwSW1yM2g2YWxnNk1Kc01BQUZNTzJiRmE3eU1JcXpqVnh4a1FYb3BKVWsvL3J2ZGtvQ0xnM3hMc0NtU3ltVDl1Y3BkRDVwZWwzVEZNUGxDUkE0Skx3OUUzUUNPY3dxRVJEUElqT3dMOHlBU1pWdGlzK09ES29KQ3pjcWF0VGNFSythZitKVFcwOVRza3ZRMmxPdDl0S2dhR2xJWnpIV0k2MFJGRFpzTjFSaDZVTHZvWU1CcEQwYUREU3hZZFpNYW5leVZ5L2JKRGNFb0tMdEFKbFBGSUl6bXlKWEJCODFCbWY2NjhXUGl1QW8vWWtlbmdmK2VxNDVSUVRFYVFvT2VOUjRDWVFmdG14SWpEek9DV3laanlWYzF3TkRURlljaEtjcDJpWmZZRUF1VmNPVFZ2UkQ1ajYwSGhGbXVHa3EyUSsrMEpPQ2RxRTdMamNZcXpqS2lLVXkyTzgxVTRWQVdZWTVFMHR2VjZNRlZLRk1mQ1l5RklOUVpCL1Q4UEdPQ0dHYmhhU1BsSWFjUFRzSWpQRytDTHhqZkhZMHZXazBFZUc1WlVOZllXTTJEYXBWaENqa2xpQUtkMjdkNGlCQ2VEcVQwK1p6RlVWb01qdjY1SlplVVBIbThLejZpVWs0eGdXL3lOMFJYSXpUZCtPSGx1QTBPRFFZbm5jS3pPN2dDL2xDTHF6RkRzaitGeHhZMHJTcUhBUWE0b0dqUWlXSjUySmt6QUNpa212UUdJT1R2c2Via0QySVZsTFZoZlB6UUVDOHN6NVJrR2dlYXQzVWZZaHdmYzhZQTgyQ1V0OEZkMC8yUlV2aEcyNGFZckppZURwdjQ0emJjYmNVSzNDbzczbnFOWElYR0V2ZFE4dlRla2o2elpvc1dTRC9MTFE1TVlCT2t5YXdaeHNmdTdLbDV4UE1sbSt3emhhcnlZb0lJcDg0cXcwaVBmSzJES0paRkkrNUlGUkZrNGNFSDUxTEtLaU8zQmlCY05DWmRQb0lpRHZvamFldnlIblNBTzkzeXpBZEVuVy9aSnhnSytRbWtuQmRQU1loT0oxRnkzVlBWK0lnVWRsQ01XdU1OamprRjlGR3ZYWGFjU04wRGw3WXcyV1Bka2dlSTFSVTM4WmMwQXdML3NsK1FHczcrV1RoSzBkWlRrSnpsOVR4L3hQenFHVHhMWnR2aTJVRkJaR2JrdWo2UEliQlcrQzZHSmsyZHdRNmVHZXVOT2ZlNzdudWtFRHQ2VU1Vem4zcE5JQVp1SnMxRkt0cVdkS2w0ZG1sZ3RPb2F3eXgwcjhEUkxXUjM4R0Q5ajYwRFU0V3cyUUFwekprazJoZ2U2YlNTcmt3R0FQUzFaU3ZzR0wyU2orNGsyOXdOeHJ3Nk5nVGNZQWpxODVCSUFPMzdLaFFTVUpSNjNHcHN1VDV5OWtaUU1JaHFFSWJoajlSSENMdmd6TXpSa0FzTXNKaDZobXJjQTdGbzdreFR5R0tNR2ZwTk5nb2pJNEluZlhjK0FTbmM0cjkreTFubjZvVmczamxPZDROblNIeXVsVWdLbGxPTTloelN6amVSemZkWmtCb0cvb1VTR1V4MlZHQW1iNVVhaTNJWUZTQzFWd1RseU9xR1FVWGZFRmpLYm9GS2tQYWtlWFE1KzNac29KME9BbHhka0NrWElLRStMaHU3Z2pRSEM4UHZzMWRyNXU3d3pIYzhPWXhtU0hTZ3BzdE9HWllyTjhseHk2Q2ZNdXlxSCtHcG5ObWJnNzBGa1dwUzZvVUp2ck8xTDkzUEVEZS9hS3RtYU5WcjJrNWgyRWZrUHk5a1NsSktYZWd6OHhnWUZhK0dxQndxRmw0aUlUMnNGUldrUi9DUTBOWXpwRmQ2YUNrb0VGb1F3dWJ0SUVIMG9HanVVVTZ6bjdlbUNJZEFXenhsNWNqZ3lwV0gweVlMUUxrdVJSemRiYWRYUnpwNUlqcGMwMThPWUJwVGkxSW9HVlBFa1U4MHVmc3BEQ3A5QzVrTy9FRGFVbXluaE9NekRZMHhiUWw2SmRUeVBzbU1BM2x5QkNnRk1sL05GZlRxYjl2YkVvVzQwUVJZbVlWZy9FUUtocU10RFphZnJ0dkNoYmxGSUFUaTYwRE40TkJSYnhDdTJUSW5nSVBwTkNvY3FscHRod1lRZ05yY3kzbmdndzlIcGRWQ3VmUENBSmp1SGI1RERvak9wMEROY2pwMCtlYStIS0F6Tm53RDNGRHRRSjBjWHlSbE1CMEhsUERQRjVxOVhZbzZxVmoySWFpNlRYbWJjZzNPOGlMVm9iaXJVYjA5bUVsdXhvRDdOK1NWQkJVZ3lHZTdTRmZEbXpnWkM0blhKMmQ3UDNMOWFMVFFBN3hLZ216a01yaFVlVWRRSmhUNUR0bGNtblZzWnMzNU15WlFVRHNXcGdldzVsUjcrWlZwQTl6UWpkR1hhQkEyZ3lQQ2R4TXBSbTE4UGlWOUp2Q251bWNXVWFmdHlxMnJrRzRNSGkwM3ZhZUVTTExHTkJhV0RaOVZFT2ZNNXl4amFIdjBFMm5HWXlOSUFxdzNRUElydW45bDVUQWpUMFJPMnhsbHlOU1gyRExBaVRLeGZNckliLzBtYXl0NzhGSXpVbHFBSHgvSDF3eld3VEUwWXczenJhVGl5aWRiSmM2OEoraytWODZ4K0dDS1BZdXhVYStEWUl4MUhuTVR4dXFJSG5zYXZGbFNXSS9BeXhQWUdXdldURjFSREtQclpPbUxPRW5QSSszMUxLVlA0WVdYdVdBV3pNWVlsbnRYd2EzdkVFTHE5K00wTWJGUHowUlN2U1VBaFp3aUxMZy9oUmI5WEZ4cjRYTTJTY1Y5dHp5QkpYR2ZoVGk0THJUUWFDRHQ0UisyNStPSXVldFY0cmtyUldqV2tvSmFYODRNV01GaTN0UXRDS2JwaS82aThyQWRPNWtuU21paW5hUUV3OU1ZTHJXYklpQUg1Z1NYMEpaeTc1S29HOGpnekpVZlBHbjVIUmxHMXI0WEduc1NUY1kxSUdYL3ljZ1ZIZ1NVTSt1QXI4ZVBHemhKTzdZMVE0S21jVndKM1ExSXNNR3JXU1hPcUVROG9HanY1eEVGeW92Y2ViTUlDQmVVZ25kdzJkRzFadE1FZkxVOWdxbG41Z2tYYlF3UmtDd1lCQTVtTlNxRzBrMncrZWNCYVp6Qjd1Q2RQMjN6UTVFT1Z0YUFzYzlmL0xZWStUY2RUTWl0UVBWb1NYbEVPcDEzNjB0QTZnK29RakZzcThTNkxyQnlOeTVOV2VETy90Sjh0M09HaThSNUczU1QyV0NGcnRlTHJXQ25NTURsV0xsRHhHRlNNdDVtRzBRamJIRnZpVktJU3dBZzNwREtGV2NQVTBFanZIU1paZnhOUFU0aDMxdkFMREZ2Z1djekh6VU5tTHRNNE1aQXVDRmdEdVVKeFNpeGozekNzd0Vwak4xaFcwOWNUeTVuVUVzK085YVlQNGVRcjNQNzBVOXlITlNRZ3lvbU52S0lUY2w3SEkzeTdzK0ZsQ2xva0lNeHduZFlxY1UwMEpPbGh2U09YUVJuOTJ6YWwwRWVnN3V1R29ralRoQTYveEVtYXh3Zlk2ejc4TEZjUVdjZldnNkJJNFE5aTdwVEpzOUFud2thWFlZbzl1VWYxbjBVaHQrQzd3UEZNV1lPcnZlMEJicnRBbWttaEN0VFdBNlEzZFo4a3ozanF6UFBqYzF5WHBoRER5aGpRODZyNjlPNzhNeSswSDMzWUhlaTFZYVFwZUt4T3k3blY2ajhWQmhFWXlQNDJlUmJVYVZrbExvV056OFBiWENuOGRyRjJKZGdnc24wc2d2cEtqWkYxbHNFVjd3b2RpUXYxK0k1Tnc4RVZpbGk3MDF6eTR2VEYvMFc0UnlHZm14SkhsdCtIQ213QVZtcytKcTBkZmZnbVh3WWVhZnpzZDBZZkhmaWJ2eE9HZWdqR0tsYkg0TTJYcDFRUFlPeW1qbURTRkl1WlVYbkJteWhCN05xSUZwTUxMeFBNK1V0dGlHbmgwL2kyenlhV1VJVmV3QlFYaUp5MXFWdDdBTi9haUxnWUp4NmJHZitPRG5mcUFMOVZsNitTODk5VThmKzlqOWdzT2JvNWhKejF1TkZTZzNVc1dnSEs2c0ZRRStrbFFybklZd2pNNWRieEx4czNGUkptS0xPR2Y5Q1k3TGFQTnpUTFBSTnd2OTAzbVYyc0UvMzc1OHRsK2RzZUUra1QvUmdjNFFCNTFWMzgwRmRNcENFa1lZTTI5WVpFeURzWmdLVGIrZ1lNSGM1UTZRZjBpbmxaZEEzU1BnRWsreVNMTjBEQjA1c1NSd2hITEcvN1ZTVFNqTXNSNWtRNWxiUVE2dVBBVUV4QTdyMjAraDV3dlJKUnEydTV2ZzNMUWhNOHJlOXRzTURoMmFIS2dNcTlEUzZ6YzJ2Tk01M3p2M0xtVEZRNU9rdzcrUjJxZVZKNU1mWWlIdkxWL1BQeVZ3d2ltVHZRQjlCdU43cU5pV3FraTJYaysrVmlYK1dSL1lvZ0tMYWlzNEMwQzZpbGl2R3AvVnVQVENBSHB5YW96WHdKMzJkQW1PMGhnYk5oMFZPWWtpQ3VVbU9PZm56SHdRMktaTDNweFBaeGV2Rjl6MVRWWmUvbXBFR1ZhVWRFNHB2SFVDRVVOdHNaNzlTS1Z2Nmd4QXNITTY1MS9BK1ZvdjZtTm9tNlVWdzVNejI1Q0oyVEtwYW5tTWt0NGtLSStQTUdaRFlDOTJ6MVJKSXU4d0dIK0JYVUI2eTU5STluYytGOHYzTkdVNTloT0VrMTh2TENkbHk1dmlBc0lac1dpakVzNjBXeXExRGUzeUI0NlRteDRZemhvbW5pSUM0amtlamxDZm9ubzNmOWZTVVVxU2I0UEJyTkw4Mmc4TmEyQXMxak5yZStCcDQ1M08rQ3RBbUg3RTB4REk4TDFzV2JvKzhuT0ptZzV3OWtKTVlqSDlMMkZzUzc4UEZ1WW94SXQxcU4xeWdNbGxNTUNWRmVucUYzNzBUKy83bngvNEppcE5iamp4S01BNjlVMENJcmRmeU85dU9sUnVDNlVjLzBVbmppWTVDUnVGSGlEaWRKYjcyWmdMNGN6OEVUaW15ejJhZjhjWHBzZlA2QkxFSzErQ0l5YTR3OGM1Z1gzVVdIcHZrY1M3N3BzZXdMelRPVHV4Rk56M2VUZXBCai9BZU9LUlhwQlI4N0J2SnA0UjExLytNaFRxVTdjUWlMQnNGVVVyaDJFa3kyRDhBY28yRWdaREprMkg4c2hESDRWRk9nN2tvSTRjWFlHTC9iWTN2UDZWTDMzSi9jLzgwbi80dEdmZS8veVhQdkRLTjl4NEd6akhEbWFkUkpldnA5T00wZ0pvR0xhdFJnTXV6Z0VCV2hLVkJ2UG5vTWc1N21MeEF5L3J2L1hGVFJyaE5rNVU1NWxFQ1FEWW4ydC9kZ1BaOUxRckdZeFA3M1FHdmsrN2NmMnI5ZzErdmZqK0YvWlgzdnJWUnpyUldScUFPczd0a1lMN1hZWEdqck5EQlovSUlmT2FTVlRLYm9QeGEwVWZXZTU3bFRheFdkZ1l5c2FTb3BSWXU5UUIzcDNZUHVMNGFKdGhNOGc3aEY2WGd4eGNPWDhFN29XclV2dmRNUDloM0RROWtvc1RuS2hEMkl5bmkyTDg2L25HMkFIR21xZXpxeXVNQ29UamNZM0crMUVYVE5vZWprc2FiSWtqbjd0S1VJZFE3ekFZNys5aXd6eGQrN3lRREY4ZERHWlAxSkcwa2lkQ0xxVUYzVHBVeXVzclpGWnhKTTFndzIzZzJBcHljT1hjRVZoSzhjS0ZWNDl6VitvY2QxaCtuRlBmNzhhcmt5WHZqRzBCZzdleVBpenBxSHVwdUE4LyswYnk0RGVzbGZJMTZKU0J0UmhYMi9rTXh0TC9tY0tJUmJyK1QvZlZKdEg1bGppVEJQd2RGQlNNYUNoQ0Y0QTMrTmhUZUNPemJSQ3Bid2hhRGZ2QWNtUlJtWENxQ1BDUnBQbkNUMUV0NmU0NHUwYlh6cG04TWNZWlRHZW5acWhWakVsME5yYUplTW9nR0Y4TUdJeS9mZnFyM3BZOCtQcHZ5TGZZYmZGaFNqK1BvTFp4V0xHSG12QUFiTkRhaDN0MTFlSW93eTR2T3VmczI3aXdPMDNhTmx3Vi8xSEIwOVRzZlBZdGpreHZCZ1ozU0ZmRThjL3I2OHhnT2p2MWE0TlNXODZhU3NRaGlOc0x0Snlsd1FESTVCSE9EVkFqSEhoV2RLUXpxMHA1K2l4NThzdEJPWGpQeERyRlFVRmNXUjhDOUhVUmRhOC82bFB2L0VsQ1J5dm91WW0zQVluTCtPZjFpK3Fmem03Y3g2QlFlSTY3MjNtbytOQSs4TlFoZVpZR0E0WXl5cnFtSjFWWi9EYmpGV3Y3dGJ4VVF5Wmlnd2p2R1dubmEraVJSZFNCUUFzdVN2aityYU1YbHBFanNFcUE3K2RsSy9NUU1iaisrV2QzQjlocm5jNldWa1RBT0lMWDhYVTNDVkg3SUM0QUJKMWluWlhCU0l2UTRqR29VWlJDQ21QZEVKaDN5cGdtcWFjYm9ra3Rsanp0V3REbnBxZU95YWVEZ0hCd2dtZGtUa2V4YzlzcnpkTlEwS29MM3dwaWpiNFBjOGY5OGdxeERxRzIxdWxzS1VBRVhENzd6YmU3alorS3k5VGduZGNDaGhrWkREajRsWjk5eDI0QzJCb0R3SmZNYXpYbkd5QXcyeURxZUtLK0hXQnBHbnB3OFhRUnVCZXV5VndtM2VrTzh3ejF2bzJBQnd3R0xsR2JscjRkYk9XZ1o0eTFUMmRMQVVGSVFZbDlUOTNFWlBSZ3ZadGVLSzBERE0ySnhVWTFHQ2ZKdW1TRVBDUlpLdnZFSGI1YVk0NzRVQlNPL0dYUGZZSEhNVW8yMzh1MDV2cWFFVmhLNGFLVS9lUkJ6WDFlY0hIa1BRYVd2TWR5SG1rNGJlQjE4aS9JYTUvT1d1ZEZBWlFMUmlZTHpvamNLZ2piRGZETjBtQ2tpcE9KZWt6d1FBRGUwSkloTUNCbkZXMFE5YWpxRms4b0JOL004bmlqVHBGTW5EMEM0Z0RNbTJmZkVmZVFJU0RDSS83bEhpNklOMjIwV2tCVzNDU0xBU3Jybk02Vy9JeXdBUDNzK1NvbnBXK0FzS05Bb3hrYURCQmRQTHh3VUJPY0xpbFRPekFpVnhWTlFYSEZGNUpsRndmRmUzZWROVXc4TFFUYWs5MDBwNlhtT2VwWG5HWHdXeC9ZSDNLWndGVzZVRHRlSUdxZXpyNSthalZtL1pJMUtPNG83L28wbVk0T2NCWllMaEMyUjdFU2NRZXZhQnpieXNzM3dONmJWTjN5RExjRkhOSHFlVHZpaWhvUjRDTkpOWUlaSjBwNCtlc2E4K0pKVWV5NlkzOWlkdmNLUGlOWDgzUTJwT2RGZkwycHJpMGlYS1lHMTZBek5CaUE4bjQrS0F3U0YyZVVjckl2ZzVNbUdKNzFOWFRUajBHYzNDRHloR1BTK2tCMzY4RFVTUkZvd1ZVTHJRRW5sY2Y4cFFnTUNQS214dGZxNVVYY0gxckxTMFZHdk9ubG43QTFUK2VpWXlOM0NQbzFEVnJGSWhxc25WRGJkR1lHQTlCU05ua0V0Z2NoVmJRNmVIb0VkdmcwMW9oQ0IyQVF5bHhSWXE5cVF3emc1QWNCMUFyT254WUNJdVpXODd0a3B6V1ltNlJmTkQzU3g4aFVYdW9YMDdqdG1aWGlWeThDNytqVk81MjlZT0lLZXROYk8xSEZFRVNkQkZyTTBHQ3NhbUVBZkZwTk1xcGo0TjRQS0Q1WkZWeTQ3SlRUTGFvNVY0VGdNaVg0aUZGNE9Uc1hCTVNaNjkyNTlIVVJPN256bTFiK3BUbHVuQ2pHVzhxM3lDK0tiRFRRUURxdkIrM0FoaGJLOVU1blUrdThqSnY0L3UydG5DMG0weWx4S1dkb01GTE5jY2JnN1NTMkNaM2xtcDRlZ0JQMnZVdDRqWk1lZlpyL3hzRFJOSWxjUGswRTBxT1ExQUFBSUFCSlJFRlVVcmdrZkNScFpsZmdFbHBKdzFrUUZyQ245YmxhY0cxRGk2WldtUlhFVHo0RURoM1dPNTFkS2doYTZuR0svUzA4TmJqZzhVY2ZvTkhZaDRWSFlEd1pUR1hoNVdmZi91eCtZRGxsb2pOYzA5TUR2andmaEdWMnVKdS9ENnAzMjZuOU8wWjArVnlhRkFHeFdSRzhleWNWeWZ3S0FoczRLWXlJR0s1MnpVZ204R1VSay9kQVhYRmFSaEVsZmpiV2JLZ3kxRHFkVmNGR2ZnZ3E3aHUwU2tXOCs3WkNMVHM1TENHdUtuVXdobDJsbmV0cHBsVGJXZERNdUt3MlR6UUZZQkJIWk84d2dqaFNBbDVaL25WRmljYVorR3pqUmVQakRyTzZGdUxnZ2hIS08wVElqZmRCK2tCNkUycHhHWFByYm4zQXZFSXlQRmlWdFZQbmRGWUY2M2swZUpzNnFWcHBDRzg4aGt6dzdBd0dIaEJvS2txWEhiRlZXRVYyRlRBSXFXNDFDQkc2SUd5RURFT1BDNDRiV01TQVRKek9BQUxpaXlJRG13NW5RTWViV1FXY1g1RFcxVEdJUmJlK1VTcSs2aGdDb2t0dFlQZWQrUmxDWFhDUldPdDBWblhXODZodExVdFZzQmpCZTI5MkJnTjJoTlRGZXZhRDYvcEYwUWR0bFBDWnVHWFFLaGNQUWRnSVdvUDlYbk1LYVZtUFdpY2JFK2VHd0JBdW1UR3g1OWIzUmVob20vRFYzVVJ4QUdha0RWOHNGcE1mL3RJT050alQ2b3JDQWtuRFJlTDduK24wZDJxZHprVy9WZzVtZWhaYnNLb21JZUNvZDBNTldqTXpHQ0JaNzVtZzlVUkpuQ3AyYXp3bWhOdTA2OURMMEJjQlNFdml3VTRObVRnN0JQaEkwdXl3SmNrMEh3M25aQU9KaHVISlZ2V0NmYVhwMFVvRXBXR2gvRGpmMnEzTzZleFJBc2xvL0U4QzlaRlZ1S1BWRFBHbXN6SVk2UGZyUGZlQm9ydWhJY1dnYnRYOW9sZEpLM2MxTHYzMkdnMzRDZEpOSndQZUhnZk9HaWFlRGdKOEpHbTJ1R09jRHRPQjBvMmc3U29VeUdxVzA3dG1GTEdWSkhuQUd4NnNjenJyR21vbFhLN0RUSjgySFpiWXF0a1pEREQ5RUNZb2ZwSDV2ZTlOOFRwTnN1ZUR5bzJtUlVDMmI0TnovY2UvNS8wOWp6bGRWcWtOZjVZaTBNWGJKUmlqTHhYaFlGaTgvMzRIOVNLU3BLazdVUVkvZG1FdVRTelcrZmZyc21OSnlQUGppa1FsVyt0MFZ1U2FXYkI1d1FDbHllOHNsOXJmMlJtTWpTUjV6VC91STVCYU1yYnRuRnJueEc2TjI5M3l5VG5LcFd1WlRvMlJBVTB3RjZvaE1LTWpTUTh6MTZMVnREc0hyYklKb2U3NGlBREpHODNCS2JNNEVHeUR5U3JTdGFZcElDdlhPWjA5WFNBWmZMYnBIN2g0KzZuUEZLdS96cXdNQmo2b1V2Z3owNHFsUW9Dd2FzVmNBc3hsVlg5QnFyekl6WWJ4NEpHN2lxbW5nc0FHWGE2anV2dGVDSCtKUTkzZG5XRjVtYytwZnFmRkdERy90bThxZlVpWGd2Nk56THFpUEpSY0J3Vk56OVU2blhYUmFnbmR4UzJWVUNYZktuRmNaMmN3UkpSS2dxbDhUaklNVkc5dGtnWkIzajk3ZGZMOXYrRGhBSFdOdUxpSGtjbnpRVURNNitsWFhhYTJ4NTQzeUV5KzgxL09GdUhyeFVoeHVybU1EbTZXaUJSd09XbG5Ccm0rcEJCbzVPcWR6b1p3cGRqeUh0ZFhtTUpaUEZLNUZXS1puY0hvSUlpdTFBenBZOWFCNHpHZjArbWRXcUxLcHZwY3JvekFrTzZkemNydGZRMzdkTUxDVjN1UjZDSXdxZnhjNWRJMllxNmRKQlI0TElJWkVTbTBCQkJjS3o3ZkJFWE5hVHJEeTR2VEx0ZGhzZTc2RnRMaS91ak15bURJcUtLRXZQaWN5SWVFa0lVYWh5a1Vyem1ISGs2elpwa3NiZ29FY01VMWkyc1A5eVZmNSt5NnRBSGg2NG90L0JoQzdneFMvaFhXUUtJWGlieFg5ZkhBOFpiZzlKN1hkTzRHWDJieURrQ3BPQzQ1Y2pRN2d6RkdvSjFwWGRHdk5JdE84MEVwMS9RTXF5VlJqZWw3WUFrVElmQlRkTy9zVGRRbWh2a2g4ODNDbUVibmxPZGV3UGg1K2RpV2ZwNGdIK1VFSmJNRXBnaFNXVHpybmYvalY1UkdqdXk4cGpNc3BSMnVzME1oSHdrZjNDTmZKZEpuWmpBUUlrL2FDU2xrMVkxTHZwYlphbENOa1BLN0t0V0FtMVVybXFyVExya2N5clZyT0xEaUVIdFRrbWduL1R2L0w2SDczM1pvdmhhV1ZCdlNuVGlmcnluK3FWWWJYeGpQWnpyanlLWlNGaUs3U2hqRE1iNTBWZ1lEM1BMclRiTkQ4VFVzUFpNY0xFTlEyZnZXUXJEaFJKVVExU2g3bms0a2o1bW5SQURlM0lYa1BYVmRXVHBNcWVYS2pjOWR3eWNReWl0dmVNWDlENlNVVlZ4UVk3Q1huOTMvcnFsc2taQTNuK25jYUxTU1pLcGYvZXVVN0EvTnptQnN1OElFMEIya1J4clhwS1I0Ykw3RFdjSmZxZnB3NnJoSXBXNjVrUStCRGJwVjFuelZsZW5nUzJ4V2JueitHdjRCd1p6L3UxWS80Q1ptYzVuT2pRYUVJU2M2T0c2b0NkSHc4UGJLekF3R3hrL3RxeUMrMmpoMHNNRVlBQmFoMGN6ZFFUaWZFZDVJYytqRnBCa2lnUGZQdEtFcXAzcmJKY2ViblkzT01mSFB1b1EwL1Z2NXF2M1pqM1FlMHhsSHNWSGlOSVpIT2l6Wk9KK2R3WUNlSFc5Wml1Tmk0ZmlCUGFMMjdOMkVjWkpZNzAzWWlqQmxiZ2pBL1FPcGZ1OFE3a0IrUk9wWDhXOC84TUNOZnJMeTREZis0aHpzSm5UZG5zVjExWWVFSmZqVkQ0Y0Zzdm1jRklqcFhBK2lNWjZWd2NEOW9UMWJwMm9uVFFDRFNZMnQzWFdRQWdmUndrQUZXM05sN1FpSWs0SGg5VktsVHVHT24yN1B0Vkt2M0VoQllQYlRXWFFHRm5wZDZYYWlMQnc2Q0hwU05SdU0rd3JsWUg4b2FSYkZQQWRrMlBESmk1R1o5cXdQSnNFWmhpQlFrWG95VzEwSWlDTko5VjhUdE1pZlZKZVNMS2NhQWpPZnprSXRzTkJWSDVMZytJVTlxWG9OeGlYRkltNTczbjdxb3VWMDJ0VFFSUUFNSm95TmhxVFpkVXRwQ1ZCMkU2Yk1GQUc2VDFhYXRmZUJCeGgzYXBmS0FpZENZTmJUV1NyVGRtMjF5TXJnSnp5NGcwL3RtZzNHUThXSmRjREdIYU9Dd1VBYUJkVjJWQjVPZVRqTElWSWxnWWZNMDBrRjVMVHpzenFTQkhkODVkbDAycGljby81blBKMGxVckEvcm42WmlTUkhmSFpMTnRack5oamJ4UXZtYmQrUmdCYmN1UlhNRk1UMTZ6L1pWeURZblNLV1hFamhYRzBJd05TQ3RGYWJQQ2tJZzBpQm43V1ZiUHc1V3dSbVBKMXo1VnNWejFIQWJiS1pDM0ZsNmpVWXNQc2pJL3JvTXJnUGJRNmdwc3BSNUwrYzZuQ1dhL0FLRFU3QWpKUWlaMDhiZ1dwSE1NcTFwbGNJcTIrNGxuZkFISEVJekhRNkZ5cGNTWlBkb2hTZk95NTV6YXhtZzRGbk5iZEl1NlVPWk4wT0F6MzBxd1F0MjlNY2F5M0I3TTdrMjBzNHVIcXVDSXpoL3BFM1U1MGRZNVJ6cG91WE9wVTkxN0ptT1owVjRCNWUwWEk2di9Ta2tGdXp3Y0EzSzYrZm9QZ1BRYzV6akVnY2haZSthYUZMYVc3eEQwdFpxak04dFhwVGJsay9BdUpJVXYyUFN2RjFsSHYxSzh3U0owVmdwdE5aVWVZejk1VkNkUGJTVVFscnZRWmpGUi9vVjlmb0o5SzhvY3pzdTFRcmphZGtORng5WGhDWTFaRWtFVDA5T0M4dzhUak9DUUl0dEp6SnlqYytBeis4NzJsZ0pjVmZsMzczZWVkazREeU1taEhvNEMxUy81RWtzV0dmOEZPNzVzdkY0cVpFUUR6UjhhYUg1UDJha2c1VjM5MVk1Qy83bWhMdmM5c2NqN1JWUGsvaVIrVnlTbklyUklyOE1ybUdFWmdlQWMxeW52amtIZFB0bTF6dHp1dEhNbnlLTVAyc0lpQnVwRkhkNnJYRm5UZlRWeXJxMXBubFhRUUVodUxPcFAvK0E2aURuR3ZGYTEwdkFsbzhSaDhDTXpxU2hOdVdtSHErZnBuT0NKd09BcmkzTHRPYVZ3VnhMQW41K0NTUUY2UUxYVEdtbTJpclpnemVUVkxoMzJiTmdsa2NJekFsQXNvdnRnVis2VFhiWEsvK012NlVXbkx6TTQ2QStCV1d1bzhrdlVzYXpvUlhPbWY4QnJpQTZxWDUzZWwzT1JzTkNIQml1cnQ1QVJIaUlaY2pBTi9aRHFubUg0b1d4NGhSc1BmUVI3bG16TUVJekFZQmVrTUQ3MDUvbEJNNkZsdy9zajhiSFZqcXpZNUFCKytncEZuck1PN29rMUQ4Vi9WN3gyclZoNFV4QWlvQ1Y3TDdVN3hJcE5hbytjVU9uTlg3S3BYQ2VVWWdSMkFXUjVJZVZ4aE8vbkxPSEduT25CMEVmbEk4MmJmQ0dpMTk3aDgzd3h4Y2UzRVJPS1o3YUZRbkFIOWYzSlpSTjJlZC9iSXNSaUFXZ1kvaDNmazlzZHpNeHdpWUNJZ054RHEvem1qeC8xWU41M1Mvd1cxcXkyVkdvQ1lFL3V1cnIzMTVUYUpZekVWRVlKWE0zRTU5US8rdnFXWTRsWjh0cUs4UGxzUUlNQUtNd0draUlJNGsxYmYvL2M1dHpXNTZ2OExyTk1mTWZUTUNqQUFqTUIwQzRqMkp1bzRrZmVaekRMdnArNzd0NlpUbTFvd0FJOEFJbkNvQ0hUSjFKM1hvOFAvKzdxc3R1NWxVKzZMYk90UmhHWXdBSThBSXpBZ0JjV0M5aHUvaytJKy8rMDBPc3dtazBZdzBaN0dNQUNQQUNKd1dBdUpJMHNGVTNTOSsvSGRla0xyTkpsRDVCWXlwd09YR2pBQWpjUFlRcUg0a2FlbTk3M2pzSno3NFJ6LzdyQWY2WHFPSkZmZWN2VUd6Um93QUk4QUlUSVdBT0pJVU5IMVRWZ2JmQzU1S2QyN01DREFDak1DcElMQ1VUbWtYeTV2M1RtVmczQ2tqd0Fnd0FqTkRvUGpxMW5JVFdKRmpmV2JLczJCR2dCRmdCRTRGQWZQVWVrWHJHR3JXUEpXQmNhZU1BQ1BBQ013S2dlSTdORU8yYjZxNnVyOHZlVlpRc0Z4R2dCRmdCQ0lSYUUxbEZLTWFCMzZySUZKSlptTUVHQUZHNEN3aGNDWEs5azNIdEh5V0JzeTZNQUtNQUNNd05RTGl0d0ttczR4bHJiZW0xcElGTUFLTUFDTndoaENZdzVHa2hMK2M4d3hkY0ZhRkVXQUVha0JnRGtlU0V2NXl6aG91Rkl0Z0JCaUJNNFRBWWRsS3U0YjZ1ODdRZUZrVlJvQVJZQVNtUm1DeEJzTllLdUtSVTZ2SkFoZ0JSb0FST0VNSTNGRnE5bXBncVBGSE9zNFFkS3dLSThBSVhGZ0V4TmNrMVdBZFF5TFdMaXk4UEhCR2dCRTRud2g4NnYrWWZUcWZ5UEdvR0FGR2dCRmdCQmdCUm9BUllBUVlBVWFBRVdBRUdBRkdnQkZnQkJnQlJvQVJZQVFZQVVhQUVXQUVHQUZHZ0JGZ0JCZ0JSb0FSWUFRWUFVYUFFV0FFR0FGR2dCRmdCQmdCUm9BUllBUVlBVWFBRVdBRUdBRkdnQkZnQkJnQlJvQVJZQVFZQVVhQUVXQUVHQUZHZ0JGZ0JCZ0JSb0FSWUFRWUFVYUFFV0FFR0FGR2dCRmdCQmdCUm9BUllBUVlBVWFBRVdBRUdBRkdnQkZnQkJnQlJvQVJZQVFZQVVhQUVXQUVHQUZHZ0JGZ0JCZ0JSb0FSWUFRWUFVYUFFV0FFR0FGR2dCRmdCQmdCUm9BUllBUVlBVWFBRVdBRUdBRkdnQkZnQkJnQlJvQVJZQVFZQVVhQUVXQUVHQUZHZ0JGZ0JCZ0JSb0FSWUFRWUFVYUFFV0FFR0FGR2dCRmdCQmdCUm9BUllBUVlBVWFBRVdBRUdBRkdnQkZnQkJnQlJvQVJZQVFZQVVhQUVXQUVHQUZHZ0JGZ0JCZ0JSb0FSWUFRWUFVYUFFV0FFR0FGR2dCRmdCQmdCUm9BUllBUVlBVWFBRVdBRUdBRkdnQkZnQkJnQlJvQVJZQVFZQVVhQUVXQUVHQUZHZ0JGZ0JCZ0JSb0FSWUFRWUFVYUFFWmdEQWxlZS9NQ04vc3Jydi9wUDV0QVhkOEVJTUFLTXdIbEE0SjNQU1dTNjlubm5ZVUE4QmthQUVXQUVab3pBNHM5SnMwbWYvMloveHYyeGVFYUFFV0FFWm83QSsvOWhTZnFsNlZTNDFDR0R1Zkw2QjFMS0pIYzNweFBJclJrQlJvQVJPSFVFTW5zbXJKcnovK1kwT3I2N2p6SmZSd0hPeGY5TTh1OCtOYTl6NlJsdis5WnBCc050R1FGR2dCRWdCSzQ0amFWRzNKc0NxbmVqcE90NWNQTnlCOHVmUElYQXFabytCVHAvN1ZRU3VERWp3QWd3QW9EQUlwcXljTnF0RGhRWnpudE9DZ0ZYdHJHdmJ5NEk4OHpkaVgxZm4yZVAzQmNqd0FpY1V3Uis5VmtQM0VDTGd1a1Y5K2ZwZ1ZmUk1odXBPNVZIZmdjMnYwdGJuRjlKZ2JTaTJOTEt3aWR2T0lDdWsyUjk4b2JjZ2hGZ0JCZ0JHNEVyWGJJcEIzck5rLzRSVVpNdG5SeGZJaXQ1ajJZNEc0MmZRS0dQaVJkU0krY2hqZWVUYXBUSW9oZ0JSdUFpSTdDQk51V3FoY0Q3eU85Y3QraVJoRFlJdldhNWwyUy8xaUpGMU1yV0FYMU95MnJYT2hBV3hnZ3dBbWNDZ1cwMEtZNk5HNHBUamlxcStKY29kTjFxVE5IR1Q3SEljeUNrcUZEeTZEbjBWSE1YVjM3ek4ycVd5T0lZQVVhZ0JnVElwcmlXc1cwd05SWDlRN0tRUCtwUURoM2NsYWFqWXRha0xuVHNmRURNdXVOcDVkK1NQR3BhRWR5ZUVXQUVha2RnaVV6S25rUHVyVkJqcmJjZGZEWnBxUU5Ocis3YkZRMlVtYmc2eTNuZmM3MWFuN2tBZDZhTkhTZW40dTY2RllxbDNzcVdNeFlxNW1NRTVvakFaVElwbTQ0ZThiaW55L281V0EzU1Q2SE1MWU5JUmJMVGQ3dHFKSzJUdkYxbTYvd2NvMHBobTExbmQvWEp1bzB0WjMxZ3NpUkdvRFlFSGtZbVpjMGxEMWE0TG5JcDdVb2ZaTjdsWmp2RzdvN2NkVWlGZGY0OS90cnFOYmZRTUFNZFZ4YzkyNWFQWU1zNVc0QlpPaU9nSXJENE9jKytnUVpNcHU5Vks5WDg3Y1RoOUMwUGt4V1ZNem8vUkpFSGJuYnFiczlkaDlSSFFOT212N3A2VFFjRU8vYkJxZ3VjVThzRnRweHpRcHE3WVFRYVM3K25XazJ3R1VreThzQXl3RXIzeXpWREQ5MGpTWkl2b1VUZkxqYnRIZmtxUVFMNnBGdFNVcDJmbC9ySjFXYWRBdWNrYTh5V2MwNUljemVNUVBZZFJXakI4clRqZ2FXRkhPN0k0OEJ4ek5NalJTVVBVZUttU2xIeldCbHdaVk9vZnFUS1gxdCs2VGYzYTVNMVIwSEhiRG5uaURaM2RhRVJlQmRhSnpOdGVTQnBJNlA3NE11Q3g2SjZKR1ZrMm5MeXh5cTNzYitSVHdTNXBQN0d2bWJubU43MlhKeHpQR1FlR2lOd0tnalFFWGEwVDFvNjhlaVNJcGZyT0dlanNlRGI1dkdJRXVReEN0enpzZ3lEMVNMcTJ2UzJ2bmdWZmJhY0YrK2k4NGhQQXdINnFnMDBUdysrNHFWNWVzbFBlMVR4SCtmRTNab0tXeXJpQzVoOGRock5NU1R2dWNvVzFzNG0wT2tCNEl5VDRXaVllMEZ3eHZWbTlSaUJtd3lCeXlrWm4ydWYzNHhTbkxaelBGSEpSMVQ1ZGc3eUdnTmJRRlR2T2JMVWFJRHkzVmtGT3FQd09HdE1EMmZMZWRZdUNldHpQaEhZUU1PNTh1V3hnNE9aQ1duTnliN2c5dzJkL0VUc29MeGRmejExNk5zaUFqdSs4cE16T3RIcFYra3MxOEFwTGZZNXovSUZZdDNPQ1FKUFFNTjF6VzBKWFVNVWdjVjlWeFVzck4zeFR5ZHpSaFFINjkzeWlFVUVFNXB1R2FETlhiakQ1S2wyTnpyWDFFTzJuT2Y2K3ZMZ3pnZ0M5UHFPL2UxdWZ1MEdhR25keHprYmcyVFozOUJUTTBSNW9mQ29DQStzdVp1M2NMTUtsdXViN3VvTFNPMno1YnlBVjUySFBIY0V3UFFrMTQ4bTZCWWIrQTRmRFpMZUJKSUVLOHowME01Nm95RisvTWhqR3RNa1dXKzBPTkNadzQ0ZU9xL1djemc0d3dqTUJnRnk2Tllua2QyR3FlbWJtK05Rdk5MZFNTaHNLbHFJdmZkZFozTlVmNzhCUzNiM3lYeG5tL05OSFB1dnp2a2VPSStPRVpnbkFrT1lhRDgrVVljcHRORENtVXN2R0VrQnc4bVBCdzFSM0RVcHdQVXBMR2ZQVllVMkUzYmQwWDQybmZVWGpyaVVBaGJzYzE2NDY4NERuak1DdUxseWJYK1NUdTNqbkE4clhuNXMrYjYydzk4RExkYUR2elFrTE9leVUwUkxHSEV3RjU3VnZMUFZPU2JTMTVteTVUekhWNWlIZGlZUXVCY3M1OVpFbW9qOUd0Vk9QYUx3UUI5S21oTUphelRFeHZsdXFKV3duTzVYMDdzWTVteGdvSFB5VGYxUW56ZHIzUklBd2o3bnpYcjFXTytiQndHWWFCTys4MjNISmNmS3R0QmZUenIwQWM1MHorblFUSmJZSVhKYVRuU1o5NEZ0Zm9IT0svOEpmamI1d2UvNlplaDBxYk9lYVRpTGowOTkrcXY2SzYvL2huL2drZTNSNDY4SXpvRFArYzVuM0VoV3Z2K0xteDZ4VEdZRUdJSGZ1N0h5blVjcURKZTcxMGRxdWRGQU03aWxrOHBLWUtRZ29ibVNhV09LMzFodnRGR2E3NWk3NklHK0VNUjl4UDYyN1B1UXhVYVJWTWo0dlBPRi9iZCtrVWI3YjhtLzA4ck93anMrL2psUGUvNk5ubGEzOUhPb0xxYi9jTko0WXVCZGU5RnE2VW1mKzdQUGY5VVBpY0xmdkFCTTdqZitkaUZ2NlZkZkJyYnh4U2NGcGNoZGZxN29Ka2xlMXl5b2VjNm54NitKVmw3THVmaVBNN0VybjVmTHdzelNmYWlvK0Jtb3YzbFo4c08vb05WeWdSRzRTQWhzNENTNXZxWU1HU2lHZ3prczJaeFJHc3ZzZ01US0VuNm1rd2MzOCtaaUpRNmJQSUZFMzRia3RweWd2MWlscC81QXB6aHAvMzFLQjBqWlVzcU83TktyK2pqT1JIR25nV3V4amFRSDM0RC83M2xTVW5KNDlSOWxJc2lPWFpHbThBZmtRK2ZTTm9xQjlLL3MvdTlNcVliK1hUMnk2ajE2eUorOEw5b2E3N1JlNlJaVnJ5bWsvc1VOUWFabzg5K24vR1pSeXpsRzRFSWg4Q0V4R3hSVFNTWmtwSUdRSmhQL2hrOEw1YXBuZ0dBeGZhSUpuYVFnMXY3aEdLVXdmYzdWT2xpQ2Rlb090UElJdVp6WnI2MUNyUTBZUWVqb1BYQUtpdzU4dmFKWkF4M2txNytJbHU5SndnNHVxNVZXdmdQTk1hSGxYT3hRRnY5bDF1eFNtbFBlWkRaZHhMcTNmUEZUUC9JTTVMRi9vSzd0MUVQOC9BZTJ5Sk51T1VtSjYxL3gxTTk5RGpKOGM5N3JNT05IeTBsdmxFR2ZPRXBPak1ERlF3RFdyMWQvNXJOZ1N1emtZNmNKMHN1TGtFR2JkS0lTSXZKdGFLTWRlN21sWkxFZGxMbUEwaFFkWGN6Q0lyZ01vd3h6VXFEVDQ3aTJrdVJiL200SDBNaEYwK28vSENCd1cwNndLajhtTGNxdm85N0x1VXhYQmpxbGhKYXpEYzc5Rno3MWo3YVI4TjNJdk5nRmxiNzRxYjhESDRubHM3ZkFwZjBISkpLY1Q5MytrWFZ6NlZGbU9aZXc5N3ZwZW44YTVGYU9xQWY0TjRRU0pyQ2NjTnVzdkJqZHpqMVp5WitNd0lWQzRKQitDUUxtWmVFZTBpU2xwYU5FWXVEOTJUVEpZWCttTUswMC8yN1ZEQUhZYmZ5VVk1UVczaUJxUURBVGtzdEtRVTAyUEcrZ0UvYnV2NzVCSWphbEZrTGVtaXc2UDEwKzUySmY5b1pOTmp3NkZlSTZxRFlrZ0J4czduZnNRODBTdGlKL3JwVWtYNHVzYUVGVnNVZ0QwMzQzY21PaVVNVzNpM3oyMzZkSG1lVjhJdlIwVHliM1BaRFAzZTRoRkRDQjVUeE1JQlNPRjhYekhOSVU0UUlqY080UUFJTXhna0hoSERpUmc4UEpvVnU1OXVTK2hYMmNzMXRNUWRsVC9HZUtPbW43VFhiYkJlSlp0aXZRV1pLdWFDclg3UWJiSVdtSDlpZi9oazhoYjh0ZzFJdExQL3VzRHJUUlZ1dnd5OGJyQlJmYWFwZE9CY2VUbi9ZQ0V2R29CdGk2N3hGMDhuZjN5Q0IraWFCUXZHSlV0SUxjYXBMOFlFNUFlN2VTWDBNaysvUlllaXltRlBnZlRUbjQ5K201R0xMSHlqTnFBOWdPc3RyUGVOcnorMUFFeXdrNHJUVWFXQ2p4eVJXNW5HVUV6aEVDWTdHZ0hzTWMySkxEZ2p3NFBMSUVuMmdGajVSeVRCWU5oclliQXl0K1p3Z3lSaGg2VjVDS2hiU3pFUmdTU0QxSFhiZlFwRlVZVVpVUmdyQmdDdWpWOXp6aXUwRHk5bFEyWi83WTZMYWpLM3BZWmpsQktIM1ovcU1hOThyZ3BuaVdnVDkzV0x5NDFZRnVjcXRPaXJTQnNpVlZXdXFiOVdFOVVtRFhGaFpTRU9pcjlJT0JHb1h0RXZieUdIZ1V2VmwrVDBCVHR1TlBSdURpSUFEVGJZU2pYWVg1c0N5SDNZV0M1a3ZBN0FtKzlpZ2JxcC9XY2M1dHQxRlQyL2p6UWxxK2JIUXp0bEJ2Vnl3VTdlNSsxZ1lPUzdrV21BOEpoNWdXMzFLNldLMzNaTkg3U1lmMEN6WXd3dG9qQXNUazBIcGxkRURGUnkzMUM2ZVJPbTllVHE1S3hla2E1VllkQlpGYlh3Ulo4QnF1NU54azJFSjZwTmlqUXg5YTlwOFVGUjFkYWd1YVBXYXBqNUVFOFRoVFdJdEduR01FempjQ3QyYXI4aUhNaDN5YWphR1FKTXJBNFR0d2NUdDFvZ1FXQ2xJK2taZCtIa3BiRTBsUW1VRURTTG1HYWxXUmJ4UFRla0dRT1hqVE1EY3dua0JuUnloSHhxQ1p0Uk1uNjVlbEZPOG5XYkJlWGcyOTdlVUZ5SURNY2hrdDBQMVJ0NkVubHlYeTJUZFhsUWNCeUUyU3BxeUhUMkc1OWlXRkRQaU9MRFVhSlhxazJHUEJuZWVHUUZjZlVXaVF0L0phK3RYNnh6eWNMb1hBcDZqaUhDTndZUkFZWm92Ylk1Z2V1WEcwWmdSTXByMUpJUm1BeEdSRnhORSs4Y0VQZExFNG1sUkl6ai9HNXM2RmVNN1N3Ry9maExTbVVMTHNXRjJocDBteWJyRmN6bnhzY3JpT1pEVzBpN0Y2RFdUcnlVYU5nV1pwZ055UHNKeGpFUEdvd3lMVzNDQ2h5MTNGMXlmZDF2TnU1QXVweFhqN0lDTy9pSTB5UFZMc1VaR1daU0hVbWlTN0N0MVlycU12L0ppeFFCbFoxYWlPMG9xempNQzVSaUROREUwYjVrQVJReHREU1kzOGIxY3dlaTJRWWFabVpTdzNTTlJXc0wzWWswb2NuWFNLTUtmbjFmWGJNeU5DVVlFVDJRMDlRbnF5NVA5RUMxS3dIWnVXc3gxaE9WZEJ4S00xUzlZRnlsWDFGQzFGRW5ZVkxkQ21GZHMzR0JQVlFzRWxlcVRBN2JDY3RGWm9LcjNnUHBCaUh0SHpmVXhIUkExYW1GZFpPYzhJWEF3RTdwVHhTNWdkK2U2eldBWXF6ZzY2UC91VEF0S0dSa1pTalhFaDdsUHgxZTZ5MUNWUm95Q2IySk55ZElJR3NKazNkUVk2anpNM2k2SUN4VmlIMEhJM2Irbk5wTURXeTJ2YnBvZmVpckNjQXhDaDk3Vk5sRkV1TnZOQ2xiSVk4RkZPV2NVV2hmTHRzQjRwTURzczV5R1E4OUFHaVFZNXl2NGdIbWw2TkMzV2hkTTd5cnZuRENOd1lSQ1FyaFpGekhyRnNHR3lLUHZZWUhtVVVzRVZ6S1V3dzR5a2JXL0l4dUE0YmNtOC8xTklPdkV6UUEzT2FlTTBsZUFITjBteEJjNUFwL1M5aHlCQnNiM29ndTRFTzZWS3RPdTluSzFqQm1USEVaWnpBVVNvOXAzT3hCc2JjMzNnS0JZRzh2Mmx3bFNTdTFoZzFBbnJrWUkwMjNLUzQ2NTIwbWlNZ1hFckh4MUNzaUxMNzd1ZlgxelBrZUhNQlVKZ21NVXZ5ZWhzRmdNZmFMWUd0aDdVTFlPQ0xaRExsczR3ellya0ZMSWRJenc3Yng3b0Q2ckVMcEp0REhEcVAxSnBtcW9yWEVHL0xOZWpvSTFxWlhFVUNpeUtFQzNiQmJaZVRvR1MvcUFaeEZwTzdkR3lBVUoxMDVZQ1FWc2N0NEZ3Vjk2dmVIU004bktKSGlqTkJvdkNGWHU1RE13Z3J2STByUGp1RjkzRWE4eGNZQVF1QWdMYnlRRU5jd0NUUTFtUjRSeFUzdVFEbjAyMVBGSEFpSlZrWm5YZWNkK0hPOUNCU3dqeWFRYkRLVjFJVTZKdExxNHhpRXBjUnFxaitrd1U2T3daN1cvSmhrdjJYalZPMjdhVk5acGlFV3lVWWptaGpmVEpCTzhqbEVwSGF5SXRRQ1Bka0IwaVpWbmx4MjQwVzRlN05Uc0ZCMW05OWJ4Y29rZHFTcU9HcTBETmJnb3BDQityUmJmVVNjbVZrQzM1a3hFNHB3ajBreWFON0JnbWg3Skl4Zk11eW9vTm5JN2VwQURRQkZQMnVSZFR0eENjbHVXV1UreUZsUEMxUVpSbVNUS2Q5VEFudmJxdVBCYUk2UkdaVmFmdGEzV3NRK1hWS2o4RWFOS0tWbTBvYWI4UmV1bVZJMy9ickdZQkd1bDJFcStKYm9FN1FORDk5di8rdG05VkpOT3hwSzJjMEFiMmdCNHBWQmNHVWJiQ1JrcXNGTWtJU2hIdG9BdDdsMlRuVDBiZ0lpSndSVzRRNGRSWFp3UDRYb3EzQTdOYThXemlnREtPYzlKWiswMUhVK1F6N1pqTkJsNnZvYUhOUSs4Q3VnNGxRV1BONW9JRHF6NGxVTkk0MndlaTQrZnJpdXlCZHE1VnFkQ3lDRjh2cDdTZ2xGdzl5c3RSR2NEWXNKTXRwS3lwalR0QUNHRkZkcis0VWkxZ0QraVJRcTF0T2Z0QU5kREJKMCt4WDBpV1UzbXNxZ3B5bmhHNEdBamNrYmt3RkViVTF0TGF0dXc0S3RpblF6YUE2U2FEaDFRRDlrc3pBeGs3MnNROXZhbWpSQmJOOExkTU5yR2lOMlk5TW8zTk9FRnFya2ZoUE0rSXhLMkNOa21Uc3VMZmdqWUdwVUxMNnBhVGpHQ3k4bFg3R2s5SmdSb2RxRXd0VTVkR0J5Z1RXTTRTUFZLUVpsbE90SktLbVNSOUtJU1JhMGFXczVjWE9jTUlYRUFFcm1USEJXa3h2S3NDa0tycnhHR1NHUmFWb3lUZndpbFlyUEZvWjhGbFNtQ3FGbThjZW1VS0QxWU5RTnFzYUlPZGxtWGJjT1lhTGRWREpFSGo3SzNGRFpCUXVGZFFkYnZ1cnRxOUVxVUx6WHA1SFFZZ01LMTh3LytSMDBvekM5aGlwTEsxa0tJUzRpem5idDZrUkk4VXhGdVdrKzRFOWJLaE5GUWt2M1prT1l0Tzh0NDR3d2hjSUFTV3hGaHBWM3BOSFhkZjNTVm80ZFR4cCs5Vkc4cDhHL25WaWZrd2ovZjIzNjQvVDdieGY0cHQ4L0FhY1lBOUtwdkFVaG82MUUxWm9FK3d3NllPWXgyakFBQVN5MGxFUVZUcmxobUdQdkNxU3NPK3NzbXBTY29LdXVXa3I5NUFYY0FLZjhXSmk5OUJJOHQ1cEZhMFVJQkttTlJ5bHVpUmduaHRyTmdYUGFMTUlTTXErVGpJY201cWVuR0JFYmlnQ0F4aGF1aVRWSmtxNG10N2tNT1hSZzdZVW1RdXpyS2d6Mm02TW81V1BoTFpsVVNMSjFpc2g2VGVsa1VIMTBzTGM0cHY1YlhZa0VESFdwZlZxZ1YxcDB5dDBQSmQ2THBYVUk1SkUvRnY1ZXYyaTRwQWprYVlteWRrYklFQWZRKzdBeFRUcW1VaW4vUkh6M3FWK0ttTDNZd0NIMkU5VXBCbVdVNVN3L1R0a2ZOSWlpWExPWklsL21RRUxqSUMyekExTkx1MnFPMFNIRUoxS08zWTJGRnNUQXRnM21wUFU3dVpqMElUV2pQRU5tZWZWR3hhRmF0bW1CTi9FRWwxcVlzV3RMN2RMTXE0cjlWVGk1NThGN3BXK0dpUE93ZnM3cWFubFVhbUVXcWNMWkNnUlE2OFB1ZVYzMFVGc3JSYmlBM3JrVUlEeTNLT015bld4NW9VUzVZenQ2T1N5cCtNd0FWRWdNeWN0aFMrVTNQVGpxMTVwQk8yYk13dUVZZHFoSlFmVzdmWnl5aGtWOVR0ZnJ1Qk1CTjMyUlhiWnBqVGVhS1QyZzFRNnhOVnhMRWE3MVVydER3YXJwNUNPVVE1ZWJyYVZLcDhXUnFoeHRnQ0FWR1c4Ky8xODY0Z3M2djBFTlFqQldiTGNyYUE2RXc1S21RNTg1TFNHV2NaZ1l1R0FKMW0yVk5IZllzMnA0NmRjNmtnT3VZUnpTOXRNMzFWODBEVnppTHlJczY1SE9JVUxHKzNXT3d3cC9ORUo3WERnZW9MNUcxdERKYndqTkNGZGoybDhrcGFnQU01endwYmFkQm9MR0NMcGtwcUFTSENjcjYvQTN5d0hmVTF2L1JiNzhmTXJpSWpxRWNLekpibDlGM3FJdDVCVjFaVFZPbVFzNHpBUlVLQWRxVVAxQkhyRG1JclNWN3hVbTk2eVUrckxiTzgyQXpmVjJwYU1hOHhLdnhhVm9nTFdrNHg1dyswWmxpd3c1eDB0dHR4ZXFuaFdBNzNpMDFsUzNKQk1DMW45Z285bUNhUmRncFdYNjZxNVh3YzlYRHQ4eEZxZWdMdXFqM0k3WFdYSGlrUUxjdDVpSnpCZURKWlR2WENxdjF4bmhHNFNBZ01jTG8wMVJHdmFxN0wwQk1XVkZzWWVSS3B1Vy90WXBQQjRJMG9paE5INm9hVDFhaVBnOUI2RkN5cjJ1dFFXYlBVT0FFa3lCUzEwTXpHb3VIMVdiMEtRaGU2N21sMS93dTF5WlB1T21xTXNyQ0F6RTFad3M4V0VQU0dIYUFZL3V2amdaUWsvMDVZTXR0eU5nSjZwTkRRYlRtRE9MUGxWQzhTNXk4MEFzY3doM1NiczZIdG9LeE9maEsrQlNMMVRhZERwNWNYaVR0TjErQTJ0M2cvVXd2V0N0bmJyaGVnWU1ROXUyczdhdkV3MDFMWmpaRFNoY0gyOUtyM2RSQUJtWGIwU2tkcEFWbWJha1VMQ0dXV2szNitLUG5LckpuRGNqYjhlcVFnMzdLY0FBejduT3BWNER3ajRFZWdBN05GOTJWU2JaRUtzM3JYMzlwWjB3YVIrcnk4N0ZyVU85czZpR1FUOU84Sk1yaFdzVVBOM2dzR0RIT2VHTHdVNk5SZkFDY09PMnB4ZThsK2ZpYTRDNTMwekU3KzVtV29rVWgzbVpWV0dUQ2UzSEplNldPcnI1ZkNYSmF6MGZEcGtVSlR5M0syZ01pcmRRa29meklDUVFTczJYSWx1YW8yZ0NqanNscU95S2NvTTdqcWl4QlNzTkJMZ2ZZOEx4Z29SR200YUZRTDNxbzJGdEVFYkl6REJiYXQxemp1aFgybjVZU2ZVQ3RPQ3pVVlZaMVp1KzhXSUZqaWN4NGp5aitVeTNOYlRwOGVLYlMxTE9jWWlFSGZIczdsUXRyUCsrUU1JM0JoRWFBVFJIdnE4Qit1VHluWVozQXNnOVVHWnA0aWh0TnNwcHNDY2JxRzNsc1hwNkMwR0tVUXNlcldQWFVGT2x2UWh4NjFhRWR0cmJ0VzY5a0EvblliWkVMYU5RZGtscXRZVHJLVTE1dTVLSi9sQkFhSEhpbW9sVnZPOTJhMmNBREVncHBMVmpKc09SVXdPSHVoRWFBUTRhWUtnZkdGa2pBajljVzh5dXZNQzBPbXlYVHgvVjczK3RlNTZEYXRnek82T0Jwak1UeUU5YTQ5cUxZcnpFbXYxL1FzSVJzZzRtNk4ybmQ0cGhxREtIU2hZYzlCUjlKblFaM2JlbXNOcWxqT0ZrcCtZeUVtWURrZGVxVFFXRnJPTzVNc25rQm51NElYbXkxbkFUam5MallDOUVWRWF5b0d4OG02V29SWW9iNXNWQ3VkZVpwZXBmN2F6K1BNL3pHbkFKTjRpS3dCTTliQmVzZU1SK2YzeEJRR1pRaEEySUZPTklEU2xsQ2IzS0E0SktnazNYSmUrbTIxcnZFRVZLMDAwRm5CY21JSVYvdUJkY055bHVpUlFtczUybnlnZEl4SmYzcG9nOG0rRTM3ZklIS1JFYmlBQ05DazFlWkNtalExSEdDUzZRU3QxbEd3ajNNNm1INFMxc1l3ZTdjY1ZSWnBBSXdCSmNUT3VrTVNtSEJIbUpPT1B1cnJjdXdSdTlCaXM3ZUhOMHR5TFhYTDJUWXMvREdJTlVoNXl6eFR3WExTaHBhMGZTaklzSndsZXFTZ2xteWRXMDVhTERnUms1cXl6eW1SNE0rTGpzRFluTm1YVEd2VFRwTDFpVkFhZ0VnalpHaTFoNDNoZjlVQTYxbnFqbUZMY2FCelpBbkpDRVBzeitVWEQzd0w1YjRkNktSdHFKN2FSU3R1ZzhpSWMzYU5xQUZaSTFXc0sxL0JjdEtndHhSaGh1VXMwU01GeUN6TEtRTFVpa3dyeTViVGdvUUpGeFNCRmt3aExZUjRtM24rWit3UDQ3a3hRNUZHeU5CaXZCZm5MVnFycGxWbEUraGJqTHgyVEh5ZjJxN2RyTkYyaHprcDBMbG44Sk9GMjFLSnB1MVI2OVI4RjBiUnl3bGQ4MjJwdzRoQlZyQ2NIUkNyZ1pkYlRySERWNkpIQ3EwdHk5bllScUZIK1Zqc0RGdE9HeE9tWEV3RWptR3VhS0d0b2JrVkRKRlFPeW9ZQXF1TjgwOU9TemZqVWtvQlNPRGJkRFBvMUJRbGFrdHBwUjQ4VjNCeDl4VktsdldGT2VrSEhVMzl5UENveWx4MnVyRjJMNWJQdWFmejRMYkxpVTZ5U3BOYlRuSVB0WkFEeFN4MlFiUzBuRUU5VXRCS1FwQ3YxaHREb05wWDVEMnZ5eFZteTVsRHdaa0xqc0FoekJWdGN5VTFuUTZ3S2FXQk9nM0VGT2Vmejg0SnpsdUVZd3Q4dTFwVFQ2R0ZFalg3cmpCMnNWTFpaTTZyWUpwN2duWXdKTTNxUUJQNnRxV0R2QzF1STVuZlZLbFVxbG5zdjVjVHV1WVpMclJvemJ6YW5abmNjcEtMckYwM01tcTdJRjlhVHVNc21hNUhDbHJabHBPMkN3MkwyMmhzRkphZkxhZjdBakwxNGlHQWxsTjFLZSt3clUwL1NRNG1BRVpFeTZ6NXAwa1lKdXRReHYxaEo5L0hUelR1QnMxb3p3bHNxcnUycnplZzBzRDRnWEtGQllhMHBoUWhTNVp6cE5BT3ZlRUJoUW16WFJoRkw2ZDFUUXVQTnM2bFhkNENNZ3ZBa3pSVlNnc0lldWkyQTVUQ1ZKSzYwdlJSUXdvRzcwSldXazdqU2FQcmdkSms4enR5dVJRV3NSNFk4amRTU1RhMEt4c05xY1AvR0lIempVQkxtVUk0MG9HOW8zeFk1a0hxQ0pFN1pLLzVOS2FVdkZqazNOSG9vdkN4SkhtZVJoWnZFYTFydEt5dzFBRWg3aTM2RGI5SGUyeVpiTko2cmVnQjdIK3pLSVZ5WGVpL2x6TkFLYzlUQmg4UE9zVXVMZUFZbWlxOUJZU1E1U1RuVC9NcTZURG1Mc2lRbHRQb1ZkZGpHK1RMQitiRDhseWpBMlRUVDc5RFdYS3d6NmxlSk01ZlpBVEdNRmVrODRFNGRNZ2IxQkNCT1duT0pxM2VLTkRzTWwwNm5lZVM4SEx3L09DQlhvT2w5d0I1NVVpamJ3REpOdW5JOGtTc01kd3IwUlI5WDExS0lSS0dwQTRhS3NnNHJ4VWN0eVozRllWZ0RteWxiamtQTkhhd1dMb0oxR3BGb2FMbDFONmFHb0lhRlB2SUxXZElEd1JVZXJDM0ZuRUplcWZBQUUzOU5TYTJuSTZyeDZRTGljQXFUQ0hwZkFBQWx4UUhRK0tCbXljaldTai9qRGpPZVpzSWd3NUFjTk1XdUExa3cweUtKYm5OMmhCZmV6RnkxRFFnc09jMVdYYWdFMTB5ZFpRdHhScTZwQmUwTGpUczVVVW82Vit3REN0Z2FhSnlKak96Z0owM1ZXb0xDTHIySGFBVWdtZy9TRnRYRTJxN0lFTjhNWFdKSHNjZ1RSNnBVTDZQbFR6dm5xb0loam1MQWJIbDFMSGgwc1ZGQU8yYzRyS3RtaHNjaUF4TVdtMWhHRVpyQUJLdERSaTl5YXBZekIrYTFvRzR4QmtrM2NzVko0L1dkU2xZUWd1UXZNbW1BMlhnRDNNMkduMHIwSm1Db00xY0VCalNrN3dRem5TaFlTOW5nZEpkZVFFellPTkt3VnNBRWJybFBBWkN5SEtTaVZNN0txTExZdmV0Ukk5VmtDODN5UVpLc0hrRDZOS2lpbUhBNVJpSkhQeG55NWxEd1prTGpnQTZMOG9VVFYzTFo1aG1LODFvbkk1Qm9tcU1IUTJQaFpub1cydG01QlhuM28xOWlMOUNvWXB2bkFuRmhiMHgwL1B1d0FqczVnVXpBMHJ1NlRSZ1YvaHZWL3c3bmM4cXBkQndPYWQyb1hTVWx5QURnWUVkdGV6S0Q2Q1JicWtQZ1NBdG0yaUJnZ3RUU1laU1BmSndXNElNcUlkNDk2bEVEMW9ZTklYa1ErV0pRZUJ2Q3JyNC81QjZlOUQ3bVZremxZbnpqTUJGUTRCV3FVMDU2dHVjRVUxY3JydU8vY2hXK21jSHVCMUdUbVVha2tlSnptVlBKWXM4YlhVWTVrZUVJYTBRN0tVK2lGaFpzMlVBSlJUbWRKM29YQVZSUmVDd1cyN3VaSy9RVGptRGhSYnJ6YklLUHc4Tm02ald5ZndZWlJ6SkVuNXVJRVVsb0plc1BvODZ5REFxT0E2VEp3QUJ2ZHNGc3A4bGVxaUhzRkxWYUtOY1pRM1NXT3dyaTNWeHlPR2s2SlZ6ak1DRlJXQWJwa3J1WkhUZEZoSjRYRWZOblppSlpXUEpBcldKVGRHL1djZU1uaGFBRE1td2grUjA2a3Y0eGhVMEQ4WTJmQzRyRk9ha3Q3d1ZUeHNib1R1Vm00emJKaHl2YW5JQnEyYXVCWnI4WEdwQk5YSXRITWRJSmVKVjBkMXVKQ2pqWDhWeTBlMGR5U2ZqU2hvRG9hMWtDLzRqTkFFOTZDcjFnQS9QWTZsSWtGZjVJcXFnZngvU0REODkxVVpGTGVjWWdRdUxBRzZueXEyR0ozb01CcTd0WGh1SmtGaHNHenZYenJZNCtadDJqZGhoVXYwZzVJRzNqa3dsRnJlUjlCcGJBbEVHeGJCY0hIM0R5V3RRS1BWSXNDNm03aWVJU3hEdDFSVEdFUzFXOHVNRkkxajgzYUxreVZHalBhV1NWZ0xhWTRXY1JBVVVLaGN4bEhheWlTNDhFQUNvSmtncTArTVl1SVhXcS9ubEp3V3dvbkRqNFJjNzFFdlpna3JkcFZhVTVpd2pjSkVRb0FsM1FpT0dWYm5iUHFKVk1jNEp1U0Y2NzJPZkRLeVl2dUszUG4zZnpaTlROelFuS2lmVExvU3hWSVZLUWY1L2NyYkdwUTcyNC8yZU9wQytXekJidVdPcmVnalNNcE4zckxsclZ0dWNzSFRmSno3Y1JTMlNiLzJ0VHpTSkxJclBreXhnVjB1ODlmcys4VC8vQzRsWStmeFBDQm4zZmVLRGJhSmMrOFZQL0NtQ0NOMThwRU9VdS8vNEUzK2FpVDVFZ3Z4SytGL0hZRytLaEgzS1pwYXo4TWN0UGVpMHdqcklndVg0WmlhU1B1aTB3dFVqUVhwZlAxazV5V29YUC9IeDM4TStrK1JiUHZwYmoyMW1WUDVnQkM0cUFrT1lDNC9HQ1hvNVRhN2lweVBkaXp3T3VrWVNpMmZnek5OYnN3bW9zZVdGdnRzckZQNld2UnNFNjBaSVh5dWIveW8waHg5K2xFWHJFNnBEdmNPNlUzcmFXVk44aENTL2dJVmZUNUp2dHVTNUNNSVJ4SGFRZG9takMxdjlhWkw4RThIK2FhQkZpYWdPdHBWcEQ1cUpjSWVrckFNRjQ4eEZhZ0lGa3VqN2V5ai8reFJ3R1dZOGIwUmFtUjVMd0pCY08ya3NiUmc3VVkyZlFERXJPSUJGdEpUNXMzU0k5RHd0VThmOGp4RzR1QWlRazNIUEYzL3dBekRMTnowd2dHUGlYeGZMTnRreU81OWNrTm1WZFk1UFBGalRjOUJ4VDhYWmNnUHB5ZFUvMlFmcjh1Ri9Ub1h2Y0xVbkdoZ1dmVy9hNEFScnBJYjNzQllXMWtueTFYLzhPYytWNjFpamlWMTBXczZWSnNZSzMvTEZULzNnNzN3VFpNb2VPQjNneWRNRWxyUHhlR3IxbG8vKzV1OTB4WkthNGdiU3grM0N5ajJvaDRpcWZIOXFiLzc5SGFITzk3OGFQd3YxaDRLYy9XZkxhZDhPVExsZ0NCVHovelhla1Q4UkoweStCbld6TFdoVGl3bzdiazZpNG5yeHdGV1BMcGJMK1FYM1NLUUhiNGpQbGE5ME5SYzA4Q25WQUozTjJOZTJQcWorTUpPUHZsaFVLcENEbHJ2VXBJTmhRSEJhWmJxN1dTS3BJem54Y3hMTDJmaTFvdVhkKzlpTHdHZWRPaXpYNDJOWmN4dHFZWk9wV2dnbWljT2lPOGd0RTQzL01RSVhHWUgzZGNXazhIdHdEVnJjSlY4UVJJa2lrU3NQdnY0VkwzM2xLMS8xaHJlaHpLTkFnMVdvcHdsdjhieTcrOE5yRmhFSnNDcFYwbHZjVEtMbGdqUmxUa0ZBUExhMVcvbzVJZjFhU0xBcTd3NGM3VXVlK2JSblB1djVyN3l4U3pYYkswMzQvRjlTelg5TnhOQy96b092Zk9uOVgvT2x6N3ovZ1ZmZDZPOEI1OUlLVXA3NXBjOTZQbExXZ1hMbnlodGVBWlNuSWVWdFNSTW9JbjFhZHQyU2Y5OGt3cFVPZUp3VWIyZzBJdlRJd3F1T3djb2JJdm1CL2F3citCaXV2QUgxZ3JHaVhzdEZCZWNZZ1l1S3dPS1RYOVpmZWZrZmhvWXZObWorUllpbDhRNTlVMmpwSGMwUWU5dDdodDNmNnYxZ0c3SjA5WmY5YkZBREs5Vm1rT0UyeDN1bWpVOTl4bzNrclYrbm1JdWdDRmZsVTBSWTgvSi91cEU4K0lvWG43aFlhcVI5K010dUpDc3Z6NUZZK3NoVHBlNHhlbnpHQy9vcjMzWGtWT2RYWC9DMjVNRnYxSDlUeWNuSVJFYUFFUWdpOENHeVdQL0JQZEdDTFQyVklNL1lvL0V3YXVSUGZmcXIrbUNUL3RsdmFGUzdzTFQ5ZlRaUnBTeDIvYkVKbFkvempBQWp3QWhVUjJCcFd6aDdyL3VadjVaK1RYVmgwQktqbVhzb1lha1djVlBwd28wWkFVYUFFWmdSQXZhaEl6U2wzMXUxdDN5RDZOQStnRlJWSnJkakJCZ0JSdUNzSVhCSmJrZ0k1elA3UDZxbzVoamFrN2Zadjd1aUJHN0dDREFDak1CTmdNRGxUbVl0MVkrZGlvcTNzemVJTHBXY0hxb29ucHN4QW93QUkzQkdFRmpTandXUkFkMnFxQnMwcGdPWHQvSFJ3SW9JY2pOR2dCRzRXUkI0NTNOVWZ4UHpKOVZVejk4Z0dpZnIxU1J3SzBhQUVXQUViaG9FRmovbmFjOS9hWjVlOHRNVkZjZFhCVGV4YmNkekhMNmlYRzdHQ0RBQ2pNRDVSUURmcVI3QjhJcWZyRDIvWStXUk1RS01BQ05RRHdMNFR0SVJpRm9OZml0SVBYMnhGRWFBRVdBRXpnY0NlQkFlUXFSTEtiM25mVDdHeEtOZ0JCZ0JSbUMyQ09DM1VJN3dtOTFLZm5kanRscXdkRWFBRVdBRWJpb0U0THVLWHR0NG5QVjdRemZWR0ZoWlJvQVJZQVRtaXdCdXJzUDNiTDVwdnIxeWI0d0FJOEFJM05RSVBBVk1aM0xYL2swOUJsYWVFV0FFR0lFNUkvRDMwdXN2WnNNNVo5QzV1NXNkZ2Y4TnV1UXl2R2V6M1pVQUFBQUFTVVZPUks1Q1lJST0iCn0K"/>
    </extobj>
    <extobj name="334E55B0-647D-440b-865C-3EC943EB4CBC-7">
      <extobjdata type="334E55B0-647D-440b-865C-3EC943EB4CBC" data="ewogICAiSW1nU2V0dGluZ0pzb24iIDogIntcImRwaVwiOjEyMDAsXCJmb3JtYXRcIjpcIlBOR1wiLFwidHJhbnNwYXJlbnRcIjpmYWxzZSxcImF1dG9cIjp0cnVlfSIsCiAgICJMYXRleCIgOiAiWEZzZ2FGOTdYRzFoZEdoeWJYdERUbjE5UFZ4aGJIQm9ZU0JrWDN0TWZWNTdLMzBvZGlrZ1pGOTdSMzFlZXl0OUtIWXBLMXhpWlhSaElHUmZlMHg5WG5zcmZTaDJLU3RjWjJGdGJXRWdYSFJsZUhRZ2V5QmhibVFnZlNCblgzdGNiV0YwYUhKdGUwTk9mWDA5WEdSbGJIUmhJRVFnWkY5N1IzMWVleTE5S0hZcElGeGQiLAogICAiTGF0ZXhJbWdCYXNlNjQiIDogImlWQk9SdzBLR2dvQUFBQU5TVWhFVWdBQUQzUUFBQURDQkFNQUFBRDUzdys2QUFBQU1GQk1WRVgvLy84QUFBRHU3dTdNek15NnVycXFxcXFZbUpoMmRuWm1abVpVVkZSRVJFUXlNaklpSWlJUUVCQ0lpSWpjM055ZjJuK29BQUFBQ1hCSVdYTUFBQTdFQUFBT3hBR1ZLdzRiQUFBZ0FFbEVRVlI0QWV5OWFaZ3MyVlVZR0ZYMVhxdjNxbWkxbG43dkZjb0NzMGw2VXFYVllqR0xzbWdFQTFnemxYeE1vMkhOa29YQkxLTFNaa1lTaTZteXNXaUVtS21VelNKcFJsUmlBMjZwSlY0MmVBQ3BFWlV5TnRBdGpTcGFBZ1BkUWxteXdjSUdYQ21XYjh3Z2VzNXliOFJkWTgzdDVZdjRVWEh2dWVlY2U4NjV5emwzaWF3Z3FKOTVXT0RtemRFOHFwMVNuY3VselpTTU5BRzJoNzgvQVNZMWk5b0N0UVZxQzlRV0tHZUJzL0R1Y29RTFNiVmMyaXlraVZHb084T3d0YkRDMVlMVkZxZ3RVRnRnNlMwd0NKKzlSRG91bHpZTDJ6QzNoZUhCd2dwWEMxWmJvTFpBYllHbHQwQVVYbG9pSFpkTG00VnRtRHZDOEhoaGhhc0ZxeTFRVzZDMndOSmJJQW92TDVHT3k2WE53allNdU81ckN5dGNMVmh0Z2RvQ3RRV1czZ0xMNWV5V1M1dUY3WHkxNjE3WXBxa0ZxeTFRVytDR3NNQnlPYnZsMG1aaE8yRHR1aGUyYVdyQmFndlVGcmdoTExCY3ptNjV0Rm5ZRGxpNzdvVnRtbHF3MmdLMUJXNElDeXlYczFzdWJSYTJBOWF1ZTJHYnBoYXN0a0J0Z1J2Q0Fzdmw3SlpMbTRYdGdMWHJYdGltcVFXckxWQmI0SWF3d0hJNXUrWFNabUU3WU8yNkY3WnBhc0ZxQzlRV3VDRXNzRnpPYnJtMFdkZ09XTHZ1aFcyYVdyRGFBclVGYmdnTExKZXpXeTV0RnJZRDFxNTdZWnVtRnF5MlFHMkJHOElDeStYc2xrdWJoZTJBdGV0ZTJLYXBCYXN0VUZ2Z2hyREFjam03NWRKbVlUdGc3Ym9YdG1scXdXb0wxQmE0SVN5d1hNNXV1YlJaMkE1WXUrNkZiWnBhc05vQ3RRVnVDQXNzbDdOYkxtMFd0Z1BXcm50aG02WVdyTFpBYllFYndnTEw1ZXlXUzV1RjdZQzE2MTdZcHFrRnF5MVFXK0NHc0VCcFo3ZFd5anpyNTZYSThoS1YxaVpZU0hYeXFqMXJ2UEt1dXpienJOdXFycSsyZ05NQzIwNW9GdkNwTElTNmZGWVdLT3ZzYm9xT3lvall2S2RSaGl3dlRWbHRnc1ZVSjYvYXM4WXI3YnByTTgrNnFlcjZhZ3M0TGZBZDl6akJHY0MxOEkwWkdIWHhyQ3hRMHRtdDlzT1RNaUtlaFI4cVE1YVhwcVEyd1lLcWsxZnRXZU9WZGQyMW1XZmRVblY5dFFXY0ZuaHVlTVVKendEZUdXNjJNbERxNGhsWm9LU3orMFFZN3BhUjhQbGgyQ2xEbDVPbXBEYkJncXFUVSt1Wm81VjEzYldaWjk1VWRZVzFCUndXV0kvQ1p6akFtYURWWWZqTVRLUWFZU1lXS09mc0xvUWxXeEM2ekxPbnFGYzViWUpGVldlS2xxckV1cVRycnMxY3llbzFjVzJCU1ZsZ3Ard1NDcUx2ZzBrSlVmT3BaSUZ5em00dkRFZmxxb1dtUHk1SG1ZZXFuRGJCb3FxVFIrVjU0SlIwM2JXWjU5RllkWjIxQlV3TDNCU0duMlRDOHVWaDdYVXBIMmFOTldVTGxISjIwUExQS2luWGRKdStsRGJCd3FwVDBzWlRKeXZudW1zelQ3MWg2Z3BxQytTeEFBVFIrM253SERqVFhYczVLcXhCSGd1VWNuYlE4Z2NlZnBuZzVqU1gzYVcwd1VYM1lxcVRhY3c4Q0ovODhUeFloWERLdWU3bE5uTWhBOWJJMTVNRjF2N29rV2p6c1ovOWU5ZVR6S215UWhCZCt0aHlMYXlYM2FuR25WbGhHV2NITFYvcXl3SlNDZzQ4TDA5TnV6TGE0S0o3UWRXcGJxY3ZmRXNVaHB2dmVrVjFUaXFIVXE1N21jMnNHcWRPTDVrRnZqWVV6NVczZnVOeXFBWkJkS2xQZTBuN25UQzh0aHhtdU02MUtPUHNvT1VyTkY1N2lzdnVNdHJnb250QjFhbmF0eTcyNUt6ejY0MnF2RlQ2VXE1N2VjMnNtcVpPTDVzRnZsMk9JWHovN25jdWdYb1FSRmRZUFYxTVhYWi95a3UvK1lmZS92NUxqU1V3MDl4VitMUDcvL1BySDRsK3lpZEhDV2NINitiTkNrM3p0QXE3TmNIa3RjSHI1WE5UeDljcWs0RmZIQ2F6enJNS3RkajZpMS8xbXBRQldNWjFMNitaSjlOWVUrYnl3bnV4UlVkVHJtVUoyVDh2R1VPVWVzOXNkY3dZaWFXRTJRbkR4MHNSTWxIWGM3NjQ5ZzJ2ZlNnUzF0cXZ3TDhtRFlJL2Y5VVBQU0pNNmIxUFdNSjFqOFB3NlZYTTJ5dDNQWDFLMmdSelVxZUtCZlBSa3VmZWZPek4zQWQrUHg5UnNQNGxIM3VMZFBrakQwMFoxNzIwWnZiWWFHSEFuMEt4ZTBpUHIwRVhSdGlGRTJRdFlzc2xmOTg3S3huempNUXlzcXlETHR0bENBWE5MZTdyNmV0eTFrQlRqU3J3cjBtRHYwNjZtLzhyN09LdWV6VXErMDJnYUpQYnc3REV6d0ZNU1p0Z1R1cE12Myt1RDhMd3lqOXJRRVZyL3hWN3duR3VLclVCMlBHUWxIRGRTMnRtajRrV0I3eUhqUytlMGVLSWRaMUlNb2J0NFQrOC83V1J0S0I3eS9EQ081SnlSd3J1dUwyeVVWVGhYQ094S0ZQRXYxcjJSemxrWmVDamQyVTZlWU5IVDU0cW9VSEM4b1pOOVJOTGhzL3hXYUc0NndiUFcvcDZJa2xSTHVxYmtqYkJuTlR4dGNmazREQmwzeU5IME9kQ1Y3aHlub2YzclVxbkNYMFVKVnozMHBvNWoxSG5pZ1A5SUg1R2M1WGtPcXdjZmoyTWpwcld2aSsyNGFaRGpaVzQxSnU0OGwwT3VqUlFycEdZeHNCWE52UnNlUHZ3TGZqWXVlMEtJeng1TEpvYVVNUUNVV0xKOE5SSFdOeDE5OEp5UDErZVNBQ1RTZkd6bGlscEU4eEpuY1FhVTBvOUZ6eDNJK2JkRHNQd0kzRXVKUUZlT1g1Y2t4U1JsbkRkdmZuMG1oUk5iNVNpMm5WWGFPbGJaTVM3MnBYRHdqVXFtckl3N1gxUHE1QWd1VVppSVk2TURLdmpVajlmbmxRRjE5d2N0NE5VMTEzL2FrdGlyVElwaUs3aTU4akhvTERyaG5hcmRGSUNna0RuS2Q2MjA5RUd2d3liaXpxKzlwZ1VITTdvTG04bnpOWWpHTENOSk85TnFRUFErOGxjY2RlOXJHYjIybkZ4Q21yWFhhRXRtbkhBQy84Nmh4L1gxTlVVWmVtdnpWRVJTWEtOeENJTUJTNzBoMHBYbFlCTnozWDhkdUZYRXUyOVY2dEt5SHNqa254RmxOaXk0ek5BWWRmZGRGOVM4UEYzd2ZIY2M5OVZrQWFiampiQnZOUkpVM1VTWlczRHhPUFFOZHpzbXRRQitFeTdtQ0hGWGZleW10bG5vUVdDMTY2N1FtUDBrbFBkaXhFTUlYaGNia2s3NTJVMDE5OUN2anZYU0N5dUd2eWtTdVZMWkZjOXY2YTUrdFRMSTlLN2FteFFYSzJsbzNqaFgvd0lkNkZ6bjJxRlhmZXcwbGZRTEVZN0RPLzJDWlFDbjRJMndSelZTZEcwY3RHZG9mSGZWZUZyekx3L1hoc1BRTzhGaWVLdWUwbk5YTG1kWnNGZzljL3UvUzg4QzFTZXMyY2g3aUxWc2FydUxjTlhyZmljdUFSY2ZlcEZMLzM3ZndTOW5KK2YrZUtYUENXZmUrLy96MzBKMzJ5NWlMMnc3SkhvSmZVV3dHSyt3a2ZkekJZbms1YTdCdkRxOEd5NEMydG9FUXZnQ2hlT0pyd2tSVjAzeHBmZU9NQmJpMUVBVEJ5SEpRYVNLenRwYlhEdmZvN3F1RlNjRE96TTJoNGZGTkdVQitDcFQ1YkNybnRaemV3ejBNTEIvd3BhSDU3UndnbTIyQUpkMU1KZE5tTExMekllQytGanJVcys2Ly9pQXZYNmlaK05XcEl4RWxYVWZPbGU2TCt6bkk4RFlBRVR6MjBsdmx4M25KdFRqZWkzQUVWODNsUExvS2pyM3N1OWVQT0xGS3hDUno1T0tmY1hUVmdiL0NXMXN2OUlKUkd5dkRvSmo4bW1ZQTU1Mk9DNEF6WS9NbURlTEE5QUwzcGgxNzJrWnZiYWIvRUthT0RVcnJ0Z3c5eWlmOGI2RlRDR1VyOXJIUUlDUENPN21pL2prdkNEZGxFcUpHTWtwdEs2Q2pHNjJIY1ZGSUp0ZVc4cjNVWjZqZ3B4cTVIZEZoaWdMWi9wTGdOb1FkZU55MTd2WXN4YmlWVUFVM25xRUxBSUpHQ3kydEJIM2ZOVVI2bzE2WGZiM2hURFd5L2VIWEN6Zmg2QUhSTXM4MFZkOTd4N2paVDdCbjQzb2ZtZFB1VUd0a20yNnJjYk0rZm4vRXI2THdvTDE5MXdjUDRNYW9EQ1A0bVJNUklkRmFXRFlCWHYzNEpOSjFWS01RRFlWZkpKRXFZR2VMWVRRSjBxYllFSVRlbWZzd3U2YnR6NWRMZFpJUUhCajVUYk1aK3NOclJmUGs5MUNoa3RQekpjUlRreHNXK0dsdk52dmhqWVBBRFBEV2ljTGVxNjU5MXJZc0Z2M0FUZlZ4N2R1QVlvcGZsS3dUMDVHR1B3dU0rU244dUZCVGY1TWtaaVlhMTZaUmROZWswUW83aDN6R0U5RG8rT1hPZEtXUUEzYytWQytVNFJGQklvN2MvbGxxK3VIVi9IOUJHNDRSZWc5aU4zVVNwMHd0b0VjMVluVmRjS2hWY2RnUkZlTGNrOXBHZ0FpdWo4ajlONmlscjJDMTZKbDlUTVhuMFhzSUEzWGtjTEtOa2lpN1NTUDlwRk5mRDJOanl1TytoUSt2VmN1bDlJWVhVa0JzSGZpWmhINnQ4cktUWGd4SHV0a0FCdVpCalI3blVBRkV6R1JianJ2WkdnMkZiU1RYWXBuZWVQZGM5Q21peXEvbEVnc1JxVUMvNG1yQTBjRjFUK3hyR0tPdEtxazM3M0hkc3MrQnQydm11aFZ2MDBBSGxzaW51MVNKMzF0Q3crQWhBdHA1bDk2aTRpSERkZDZnM3pvaTB6THJhN0ROOTE0T1A1TkVyOHNtbXhaYmN5RW9PQXhqRFhrZmJYOWVXNTBCd1g4ZHRGcmVEQXgzMzhYUWM4NktKZ3hWUjBzYWxoUWNBemI0ZE1NVVN6NW5wOHRzY0o0SGdTWm0yV08zS1pyRGJCdk5XWmhDVWRQR0FHc1ljVmJWanNPN0Jkb0M3MkVyNGd3VHV0bU05OGZOeVgxTXd1d3kwc2pFZk9hR0hsVzB6Qnh2bWpYVlNBdHphOGw0RkU4YWlJcmwwY2RmS3FFaDR4NTNuOEZSeDY3NWY1YVZ3bHVMOXc2aW9Zb0h6ZWxaK0xvb1o1TE1EWEhNNnBsTXlLcHMxOGZLNjdDWlRNeTFOZFhqRDJZdDlNbjhKanN0b0U4MVluUmRNcVJVMW4yQXNXRDA5eXNoMGdNbCtRWUpOalB2UHhOV2dUS09mWmEzSXF2ZFJvdkNBY0xiV09rMWR1UzI1WTVtTzl3a1BreUlmZHAvSkNqbTJBSlBLcVVtWFhqUjVYTXZNSm1ROE9xamlkQklwYmY5YWR6NFlaV05TYnhLbGxtK3lhNTg5SFBGeWh3ZHhISEI1OEx4ajcwRjNlVW0vQlpMVUo1cTJPVjg5cUJVUG5jVllFSnQvSXlaajZ5Q2toMHhrNTViUCtiUHJjODVLYU9hY3RGd090ZHQxbDJnSG1teUt6VkpPSFNNZFhGWWZCaFM3b0VrY2VpVUVBL3d3bHorTTVhd2VwY01WMDVKT3VFTHdKbkJvMkJaOW9Yck1MYWtoaEMreGdXNHZEajdYWHZzMTZZT1BhZ3IzdHJRMTNQZGd3a3duYTBHdVcrUDlqRTlVbW1MczZiaXRYaGNMZTZMbURCM2FFblBNUUQ4QmpadkxaYjdZNkNEVGU3MW5BQnovcXFCUkJTMnBtajdZTENxNWRkNW1HV2ZHc0xUMjh6bkNNdVVjZlVheEdWRjdBczJrak1RaHUraUZyMk5tQUgyOTV4QXZ3V3E1emJ2QVNlQXN3Q0Rpd1MvbGNadDh1cUNHRkxkREZ6dUlQdytDaWx2dFRCbWRGR0RVZU8wc0tBNXZBeXVWZzBobDFnV3BpMmdSelYwZFg5dXV1N09xQWtqbjNmbm1BcHZOY29ERXJ5am9ZTGZaeDJKS2EyVFRhWXVkcjExMm1mYkRyTnZJVFFrZ0xUOHAzMCtnNms2UHJISXl6Um1JT0ZpcktJRjdHcWRBeWFjL1dPeHFzMlAyQU1wWGZHRFRRV0tremRpSFhqVDF2ZXpKMnc5dFB4NFZaRFlBcXpmOFUwb1ppMExtcW8ra1BneUduWjlYSTdNelFlYVJOMTlSeUhyUHhBUFNicHBqcm5udXYwVXcwTVROclhCYytVN3Z1TWsyRUZ5ejM4eFBpN0pSNnBJZy9jQUMrdlpHYlpkWkl6TTJJRUhFTlA1azVKc0IvL3VDNHliNUNDaGFUcXNaMlc0Qk1lZW91UTJnaFp3Zk5WV0NON3E4VVN2REdSZkZlTkZGdHNQZk5WeDNOUWhCZ095OSthRWc1TWpCSnR4eG85R0ZKenArd293R1lzbmdvNXJxWDA4d09FeTh5cUhiZFpWb0haNm44SjRTNEVvVkgzZ2QzVk1pL1MxSGd1RGxySkRycVNBSGhldWxhU25tUm9qM2daUWYzTzJpQVNVMnFSY1JaUGx6anJNUldzSWpyeGh0TE9TZC91eUlEZ3AyNGNCTlBWSnRnN3Vyb0pvSFRJMGNZcStQa3lWMTEzeVNrNjJZNVY5MDBBRk9FS2VTNmw5VE1lWnBpZ1hCcTExMm1NVERlVFJrSEJrdTJjYXF2N3dMREl0RkExa2cwSk1qSXRxSHUzUXljdk1WYndNc09BN29BbmN3S0pLOGNTNHVYZVZaU3hIVmowSFk2S1ZQMWdGbXJJTE9KYWhQTVhSMWRlOWdiS3h6TDZCdzRkK2oraVVLeVhjNFZSQmZhSnUxS1FTSFh2YVJtZHBsK2dXRzE2eTdWT0JFTWhOek9EcTl1d1pNMlJhTERTOTFTTjZUc0lucktWU1VEUFNNN1REMkl6eUEyaW5IdjMxNEpERkJlRzJ6UTF0a2NGc2c4S3luaXV0dlFMUHM1S3MyRjBnUm14N2t3RTZTSmFoUE1YWjFFTVV5QmNsZDBTS2tjTEJSR0xrS2FWelpjSlRac0FHMlRkcHhSeUhVdnA1bHRveTAycEhiZHBkcm5FQWFDKzhlNkhleFdjTmlrZjMyRmgrZnduRHVvbmFBQlloYy9XSFR5b20zR2laekpJWHM4SGJBM0pGRGN2Tit4dUlXc29jSUMzSnRTekZIRWRRK2dXWEozdXBRNnFRZ1hZemtYZ1RHcmlXb1R6RjJkV0M5S1RNaDEzK0s1NFFydU52ZDMzWWlhOWcxNElkYzlBRjV6N1RWVE1iUE9kUEZ6dGVzdTFVWnQ2THk1ZjhtaUNjandkRkpxRXNmaEJ5a29XaEV4ekJsd2E0U3VESzU4aWs2NUxqNE1Hd0kzYzF6emllYUpuNmd1eVcyQkhXeDdPemhLNkF1NGJuZWNsYkFxbHNLNXBPaVgzWlBVeGhNMkZsTWl3UzZqVGtLTnFRbTU3ckZuZjIyTVBlRllyOUtUeTd4U1VNUjF6Ny9YNkZwT3lNdzYwOFhQMWE2N1ZCdlJZbUUzSitrWkRqSGJuMm5VRWFIa2RjYVpJMUhqblpWcFF0M0hXVWk1eTFIYkF3T2JUelJOcUlGVVozTlpvQXYyOWN6bFRGL0FkZU5tejZSdXFjRXZBNkZrdVhSSWtMcElrM2J5VTBBYitnSHorYXFUS0lhcENmbVVudWVzamVhVmpsNmxKNWQ1cGFDSTY1NS9yOUcxbkpDWmRhYUxuNnRkZDZrMm9nM3VuRDlraEQ4ekJVL0tseGtnUXBkd1VpNmhhMkptamtRTk95dHpDSFhuRFVPeWVBWEJGbkF6UXhBWVhCT3RJMXVLNWNVWW9DblR6a29LT0R0WFcxV3dYQThrR3hXakh3REpwTFJ4ZHIxaTRtallQUkN0b0RvYS9ZUmN0KytvbTQ0SHJBMHVYUUtaNHdHNExiUDJ1NGpybm4rdjBlV3ZYYmR1anpxWFpnRmE5dWE5UFlxelU5YisrZzdoNU9XWU9STFRaRGZMeWl5V1RCNUtIdStwbWN1b0ZkS3VvV0RWeWJJV0lGT2FzWkhLcklEclBnTm1SeXB0dFhRYjJKMFVZekZKYllMNXE2TXJQeG1mQXNzRW5hM0kwYmpOZVEyT0I2Q1REUU9MdU83bE5IT0tjUmF6cUY1MWwydVhJYzQ1bzF5MDRodzdmVVc5UlhOWTJNakZNY2djaWZuWU1CWjJnZHpuOXRtTThhTlBjMExaUWUxTVlEYXJHc08yUVBaWlNRSFhqYjE0MTY2akxBUzdaYkhQQ0NhcURmNGd5M3pWTVF3M0dkZTk1Zm1xa3FadU0wZzJKSkJaR29CcEZ5U0t1TzdsTkxNMDFYWHpybDEzdWFiYWcxa2lkYU12WWNzbXpyZ0locmR6NGNrNWoyYU94S1QyN0JSV1Bia1R3b0IrV2JtbFY5dEYzWXJlWU5KWjFEbTJRUFpaU1g3WFRVSGxCQTJMWHlzVmErVkpha08zMU53TDFISTZGbGZIcUdjeXJ2dk04MmtHZU52MEwwNFZhYnFJbStibUM3anUrZmNhUlRGTVRzYk1CdFBGejlhdXUxd2IwYmpKdDQ3TThWbDNFUEJQb2ViZHZjd2NpVVdVYXNLbzNpaENrSUhiQjM0SE9zNEFRQk1ORDNUMk4xSU81aWw0dGxOVXp1KzY4Y1pHMmxJc3BSSm5FVTRtNlZjNlRMSkpha08zMU9hcmpxSGVaSHpLMEhPSHRBM1d6cm54eDhmaWFSY2tDcmp1K2ZlYXFaalpZTHI0MmRwMWwyc2pYaTRjNVNGZXdTR1dkYWJJL0R4WFNhMWFCc2d3YlNSYUZDbUFRK0IxbkZKZXRPZ00rSjNxUkNpdVorMmdJOWE1TEF0c2tTM1RzUEs3Ym93LzA4OXgwdXF4eStoSHRWczIzQStacERiQi9OVXhGSjJJNjRZemhWMkRMMmVIMkJNYXppSVRTTWZpcWZGNUFkZTluR1kyVGJiNCtkcDFsMnNqSGd5NTVyMG1EckgwejdyNWZ6Y0FVcjdQcTdOSFloR2xva3poaW5BTGdqSHcwMDg4K1VUenBCaWJHdHRwZ1Iyd2J2cFNPYi9yUmw3NWVweFRGQnNZQWNOYzRhd2tuYVEyOUcvRDVxdU9WRXU4SitLNmZUL0lnbmRLOGdaZTJWY0tDcmp1K2ZlYWFaalo0SGtkWkd2WFhiS1Jlamh5VWpjdUplTXp3c3o0aW9NSFY4NU41ZXlSS092TzhTWm01emtRODZKZ1ZLNWZlK010aFlPOERHcThGQXQwc1RlbG5Wb1crTTloaDhEcU5LV3V3a1hJY0tNSVZSY0lKcVZOTUg5MUROVW40cnA5dDlSd21PWGRMZU1CT0RMRVU3TUZYUGR5bWxrMXh2V1JybDEzeVhacTRzako5V09vZmNMTU9BTVUxOUR6L1I1cDlrZ3NvQlFlWFdVSVY0QWJvQ0pEL2JZUVRHSHc3QlpqVTJNN0xUQkFVNmFlbGVSZmRVZkE2c2haUzBsZ0d4Z1d1dkU0QUlKSmFRTXh5N3pWTWN3MkVkZTk1OWtZNllLMkdldUJXQndlZ050eDNrNFVjTjBSMUR2ZlhtT0lQeEV6R3p5dmcyenR1a3MyRWw4K3kvTWhOZzR4Y3gxcVZVckhoQms3b1RGUjlraU1VYk1UOWlJNW15WVZnM2J5TkQrOVFoWm9wRkxWaGJrc2tPT3NKTGZycHYyV1RxNXFjeUpoUStzYkx1bUVrOVFtbUw4NnBySVQ4U2w5eHovaWc0cG93c2gxWUFmSVd6UUFUZkhVZkg3WHZhUm1WbzF4ZmFScjExMnluY1F5ZVQrVFhDQm1qREtleEhKKys1dzlFak9sU2hCMllGaG5DSmNnNTByaFBLR0Y1VmpGWkZmMnVlUllSaVNLaTlMM1NYTzdidG9lT1ora2xUQ2VMYktETTBsdGVMZG5ydXFZcHB5STYvYmNJcWV2U2JObkh4YXBqUU13OWZKOWZ0YzkvMTR6RlRPYlRCYy9YN3Z1c20zVXgrR1FZM3VRTGV6WjlZb3JGNjViMzJpT1M0MUVHMnRPSFlrR1FWcjJFSGhOOUhJUC9mRHJxVnBsRitVdHNocFRpZXUwYWdHYU9NT1JDakxUdVYwM3p2NUZISzFaa1oybnZyNXR3MzJRU1dwRC82eDd2dXFZYWs3Q2RjTWkxeG1POUtEeGNrOEJPTWJUcnhUa2Q5M3o3elhUTUxQSjh6ckkxNjY3YkNNMWNUaUVtNDBzK2x5ZmRmTy9iZ0IrbWV5d3V1eVJtQ1dVVWo2RVdqVkhxNVNWUzU0QlIrMDBkZ0NBQ2Evc3kwbDIvVlBSWWl2OWRtUnUxNzBGclRMWmdJbzJVMGY1clR4SmJXaFhlTDdxbUlwUHduWGY3TjZKbzNuN21sbWhMNDlqWEIrU0ptWisxejMvWG1QS1Bna3ptenl2ZzN6dHVzczJrbkRKbWNObkJZZU5zWU5zMXluT3V0TW5aVW1XUFJJbFp2YWJsdnRIMlhnRk1IWkFYZlVPTk84b1RIWmxYMENjcFVMRmlkTzRCR2pxbDl0MTd3R25RcGZLekpxc1BMVjA1b2hJeUNhcFRUQi9kUkxGT0RVSm4zSzcrL2ZwVU5uTERiTkNUNTRINElhbmxNRDVYZmR5bWpuTk5ndGFWcnZ1c2cyVDkwNTRFd1laUEozMGVvcTQ3aHdqTWIweXRmUW1GRzVYaFZSTzQ0U3MzdCtqdGRpRVYvYVZoYnhPR2JTeHVkSTNTbk83N2g2d3l2dmY3M0thS3dLV3FTNUM1OU1HOUVscEUvU0ExM3pWMFpXYnpDOTBiaG0va2NCMTBLak5IU1BsdUZLUTMzVXZwNW5OcHF1US80dlhQeEp0UHZIalgxbUJSUzdTMm5Ybk1wTUxxUTlUQlR3dFY1a0NPMk8wY3dYa1NJcEFJSk1ia3VZWWlZNGFQQ0Q2QmRhR3A3QWNHS1lCYldISTM3SWRNYk8xYjRHTy9kaGJ0OHV4dnU2cDFyN2w3Y1BOUjR1cC81Yy8vUDdOUi84anEzNkl0bFczTkd5TDVIYmRFYkRhc09rVHlNVWZqcDU4cDkxeHZ5YjY5UVJIVCtHWTBIK09SeStIM0xTMG9XL0RacStPcFo4Q21NU3F1KzFzSXB4VTBnTzRkUmhuVDc2VGgxbU9Ld1g1WGZkOGVvMWlWU3M1QVRPdi9kRWowUlAvdW1XeExnNjQrQTVvR25wK3g4OXU5ZDc3WC9QbTl4OUo3cC82K2tmQ3pVZi9kMjRzQ1hTOEwzekxRMUg0cEF3S0tydHVISW0vK1oyT2VwWWR0RTZ6YVBhbjNUaWJaVjhIWW5mc1gvOFdISW41alcvNldadnk1Yit5K2VoL3M4QVgzM0ZsM3dJeWdJNFNXa2toREMxNE9nVDRNa3JEbjMrWmxOODRxZlgvS3RWL1p5T3YxbXMvd2pUL25naUdtTkV1RWxoODhycHVpaGF2V2VRSjRET280c3V0QkVLcC93L0FIelJnTXR1RnN0VGZKcGlhTnZ6UFIyYXRqdFRiL1o2QVQ0RjdMY2VDK1RmOGNBVHp5R00vL2tWQjhKbGc1dEEzL0FqOWN3QVhuaXNkek9XNFVnRFRRSnJ0aUNmOW1VdXZTYXAzcGFxYitXdklXR0g0MHk3MndXckRDWFlDUDBkd3d0Zm05OXNvNnk5OTFRKzlQV0trSXk1ZS9WN09odUhQTkd5Q0JMSVdUeDd2SWJ5S3J2dUM4Ri8vSnFuaEJrbDlOazJpWVBTc216SGNMbGxZdEFNR3FMdHU4eFVkaVc0dUxtZ1RLbFYzdDAyY1ZXN2hYekRnNndQb210c0dVR1JwbGIyZmxHMUJGWHhQZHZYN0tFbC9USTRKL3RLbVBsMzJHVERBUFI3am1jcmZHZFA4R2hUbE9Tdko2N3FweXgyWTlTVjVuaHBnZGRkSVlKQmFpMEQ2elhNTkZtZmFVSmJXbTZhblRUQVBkV0s5M1lucVBpV0FmMlE2SXVaaUhJSjl3MSsvTjRLL3Fac2JmNHg0K0Z4cEFUVVBRR0xqKzVQYmRTK2htWlZaeVRrcGRiTW03OFNvbjBkR2YvTEJSK2dkL21SU0lsTGloaFFWSHhGc3JjZTQrUGRaRFlzZ0Jyd2duZ2pnMy9QaDhLdm11bDhReVdwL05hN2l4a2g4bTFUYzYyMkZIY1JPZU5hWDA3eXA3R05XZUNUbWI0UTlVQ1R0SHpXZUNVVi9TbWY1QlFqK2lBNlRPZHBCdUNaelFkQkdYUHBzcDR1cEp4NThDRi82cDk4Sjl2S21QcGZVM256WFcyZ1EzdVB4ZnJyK2QwWkk5TVRiQnZCM2xPK3NKSy9ycG0zVWpsNmRrbHVGS3E4OGlQVitRSUVHd1ZXQWVKZG9ZeXpUMExYTUZMWGh6N283V25WcVpocnFxUHhkNlFtNGJvalZ0b2sxV1JhdEs1N0xhZDNuVHhCcDgxMXZoNzk0dU5MR2JQcitlbTdYUFlkZTR6S3RDcXRxNWk2YVJ6ekdOSWZWd0RVa3RiYTA5R2NBbDgwZnc1Wlo0NlgwUHpHeExkZTkya09hUngrSzRCV0d2Mi9peC9uL2w4ckR4eDdFUmcyZjNham91aitkMlBHODBzRktYdkNEOU1Ma1VqK3JYZEtjLzV5bXFpcldMczlKUllyLzZhZjdyTHY0U015b1RTaytCQ1ZTNG9yblFmR2piNEUvVjdTcFlqVUNrRzk5UlZmdU5wSTZzQXJhblBoNmVQOE83UGNGbjRiT1MrZVlvQzlyNnUrZ0djSWZiWUIrL3dPbVVxd2VtK0NtQ0JDdmZEL2t2NXdpTEpvNDBZZW5QSGxkOSswb1JNdkw2Qk13a1RSb2phMS9BTmxITXQrYUR6eUE1enRrckdlYTJ2Q3U4RXpWOFpwT0ZsVDFLY0FId21EbUZzRUUvNzczdmUvRGFHQjhPcklTeC9zN0VPSFhZY0JlZ01ZNnlQVXhhVzdYUGZ0ZTQxQlFCMVUwODh2UVd2Sng3Q1Rla3JteEtzWEJEYW4vSU9mSnY0c3NOM2RsbVhoYnJodm14TTBmZ01MVmJ5Y1JIamJ3WlphT1NNTC9wNFdZL3d0Zy9sWTExMDE3SjFmd0dCUk9NSEhsQmhPTFEzVW9XTGJuRE0zOE96dGs3TlExYXhDSXRqck5NQUYwUDNxMkhYZ2xScUtEaXdjMGhHcjllMi9yVWJqNTBTRDRBa0I2WEdVZ3RHcXBzQ1FkQWJvU3EyQVY2S2llQzY5L3hGaTNJRWpqbUZBdmFRb2o4dkNLR01xVU9jN1VkTDBQTkpzZHdvT3BZRC9QcVdXUTEzV3ZvRUFObnd3d0RlR0NqVlpzMXhRa3NZdmtXY05SditnbzZHcHlxdG9FTTFkSFZjMmRydWhUa09uTllyVU1aditGQmdMVy93U2JMWFNzRHJHVW5yOUNoTittNUlVaFhqMmdBZmgwVWVwKzVYYmRTMmRtam9iUlpQUTh3N0pQTStOdVNVTFFsbVluRU9Uc0RVMHhjV0lSYlR2Q2J1c2xNZWZ2SU94S0kyR25wSGdCK0U4RjVDWm8wSU1xRytackE2aEtoQld3eDMvQVhlUkdtSThoVWdyRGZ4V0EyZWs1VjJ4c0phbXJaKzhPdzlEeDhTb3pFaTB4dkFDczlTNXZLZmpzRVJUaUZyaDJoTmxFc2pBOGRoUDJvUWhjdFhoZ3p3K2U1d1RyME9IK29RUWlpc1pSRml6cm13YWY5TnhCOERMUTN6Tk1GUXZzb2VVT0dMQTZESitSNTlReXQrdHVBbS8vcjQ5OVFrVGhLNENWdEtYNDV6SUFVNlJVa2pRa2hNQUttSk5UMVNhWXVUcVdmaFpnQXE3N2RnNmdjQVMrNTc2bm5ycjMvdThCMjhQelFhdXlHRUFyS25rRzludzRnK01CdUJFanVCSzVYWGNUS3A5cHIzRkpxOE1xbVJsbkplMXA2Y3dEK0hISVl4UGt6c01RVjY5b011ZUhkVnpUZGZmQ0t5MkJ3Zmp2MWZFNXgwVS9HUmZCOXRYbEJydnpVUXdza0RoRGpmY0ZRUis2R0MybDFHRmVnTm4xaEVxK0ZHOUlSOXptUjJuQ054bW5rNFlEWlN1TUZqWXN2RklqMGVMaUE5QWk2dFJYQ290dW5pTlF1bzZDZFdHaXBJb0FBQ0FBU1VSQlZNamliaWdnSmRtRlVqbDN5UFBaVTF5L3ZURkd1b29NOXVQczBpZldCN3JDWUZudlhZSFlHRFNnUGlTeno0T2Y3bXNqRjgrS1YrTGxYWFhqK1BWR1R4QW9mSVFZNG5hUU9sWEx1V2RiVnFlOXFiTmUwMEJ4WnJyYUJMTldKOWJMbjZqa1U1anRsbGp5eWQ5OXdQYW5wK090dGdmbG15MVJ2RG9JSDhmQTJ4dG1DN3pjcm52WnpJd2JpdHBqN2s3QURPbnU2MVlEdEJPelU5bnprSzk1b1hQMWhTLzY2Z0ZYZUVSN3NwMll6eGpCenNHOWh5WHhSQUFFenczRDk1WjMzVUN0c0lOeHVUMUdTREpseHlJdFdZSkdBbDczcGRrQ1ZEWWJXOU1YdXpvODV4clF6alFKeTdXWTZVRko0WkZvVitDQlVQdDc1dG9nZUw3c2VRTVE0bFJoMFljOFBCN05zYWNsVG9GM3BJNWhWdit0aEFNdHorNUs4c3Vlb3NIM2J4VXRtMkFqYmRsOTA2UGJTakVtS2RaT2JnVEEvWUxqUTZBUzZ6QURPY25tZGQzSXl6dGFZVHh6bHlWWHZadHdsNjY3azRDVUZQMzZ6b1lDU0pKVDFnYStvcHFwT29saS90UUVYSGY4V2ZjWnRqdy9sekR0WFNMOU5TSWxOd3V2aHBkNEFJNzhja0pKYnRlOVpHYW1Ec3RtRlgvMW14M29YWE5lTUlmb2lxTmRhV2krRVBTNHpDYnZ0U0hWZFJRRVBYWDdoT0plYllVa1NDam92ZHhJR0tEcnVmSUNZakpTb2ZuU2F4RlFLblBQTUR6RlZ0VzJEUEp4dXQ2d1VFMXVUZWp2K0tRMmJaOVExSFdMVTk4OVFuTzQ3bklqMFZtSEMwakQrc0JWZ3JBZTdIUFRnMW84ZzVOeEhrQ2UrV01IbFlteGI4ZGNPTm9MTHpWaUdQL1BRcS9qU1BDV0pFVm0xZ2FmdFQ2OXcvcXdsaFlFeWdaYU83eDdpS2IwQkV6U1ZIbGQ5d0JZZVJvd0NIYmtCUWh5MVRESnlJZjlBTFNuQkdodldoeTZJN0lwYXhQTVdCMU5iVTltQXE0Ny9xd2JiNXpScy9sakRmSTNIWGVsNXJ3TUN3MjRKUUhQdGh0ZlFITzc3Z0d3bW1HdlNSVmFGRll4TTAxVmFKN2tPZGJyYkthY0oycVl0OHQxVGd4dEl0TXJjVFpKWEtYYWp1RElOWW5Nb1hTQVlJZXJwNlpYeGlDZ1FyUCtJakVaSlZ6enBram5oeFBzWnZoSlZMTzNXUlBVNnp0RnZuU1hkT0F3S2VXdUQyQ1JmZE85Ty9McU1wN1Z6aVZISW9tWDV3OTBlMzByWENXQ0thTEZlZXc4YW9SeXlPTFNSU2FWZ3ROakxHMUkrQmJodmpnK3RHWDRVTU9SdUV2NmhtMUxlUFRCaHlBMWR0a3hqOVRvTEVNSmppSCt2NEpzd28xMEsrVjEzUkd3dXR2RGFqV1NweG5VUVU0VE5MbHp1NStBMUJUSzUyUTZiVzJDMmFxajZ1eE5WL0VwZ3FuOHJCdXlmLzROZi9xbmYvcUg5elVndWVPemNoQTBvU2hVNGowNHFxV2hsb1RTZ3JQK3l1MjZJMkR2YkdEZ04vbGVvd3ZweVZVd013VkJhREhsTVR6WVFGNDI4ZFFlZy9mZ0kwNTVrWXlCN0IvMFlVOGx2TmQ5QkdlSWlnY042RmY0SFd2ZjU2Rnc2dXlMUE5wQzRoRXhMUElIdkw0ZVVOQU9LTURFTXEwSXIrc0tsM3pwQjRYSUVWckJ0d0loSEpxeFV1SlVxWHVmT1ZrbkhVMkVGeCtKa20zbW16WU9XaDYwcTNFL0dvQVU2czdCR1BMd3FMY3lGQjRyV0JZemJXTXUzREdRZXdqY1ZZaVdPZmtKVkZiMTA2QnNFMkd4a2ZBTG5wRnVnaDFFVUdOdzBaZE1GNjlUNFEyTTVMRENMRlB5cThqKzZRcEFUZDRTTHhhb2c5eWxsTFdSem9qRGttSXNNdVkrTHB5eU5zR00xVWswVGtsVjhDbUNLMmkxN2FnQUoxdnpFSlhSeUJkcGU3NU5iQkxQR1dyQ09xL3JYakl6TjhrMnhwOUdZaGI0dms1WmhLaHdPejFFTmorbndRbWs3bGFLVW81L2oxWWp2UkZYU0JDTkEyWUdDTDVtZ05uN3Avb2VnMEptOTVDZE9xOVFtd0xzVkdJczZYc0hkSXdOZm9aV1NOVlpXRGd6b0ltSWtlSGVxT05BZFEzRmxrMUd0SHk4Z2xJa3VZWHNYTE1ETXVtRko0SlhoR2dOa1lFWFJXNldONUxsSzRqZGtibER6TUY2OFVnQzZFM1FBdzAwejh6bkRsSEtnczl2bk9jVGVUMUN4cnIrL05YZ2FjSWdNcHFCRndUYkNRTGVkYVZucE1MczlOQjkxY1ZFcEVCQTlja3FRak5lV2ExZ2xhcUhGekg2dm9xZXBOR01Sb3hDaGRQV2huOEhkV2JxSkFxbnBhcTdiaGhuemdxd0oxeHpsZXlZelNXL1R2VnNrRWtlY0twMUxOTnA3OW4ybWpSSmtyTHlabDZOMEZ4aCtKdXYvSGl3ZnU5M2MwWWZxTGM1dTNOU2VaemlIaDY3Qm9LM2thTzY1SkhZVk5QUkxmRW9ZemlkYVZ2ckdWRFA4QUdFM1NNZVpyd3ZLL0MvZWVvK1Z4RzZ6T3BJaGMwbFBkVlptQlNQYnlQUXZLYlBiSWJLNGxiUHFRRTJzekx3TVNPMHNpUFI1Ty9OTjdIVkd1NWlHS1l0VVVKdHU2MmdkUW5pV1hYVDZmYUJ4QjRTcXVsUHpoQ2FaUmJKWXVwdnVhQmxVWFAvOWJrS1ExNDY1aldYd2pUVWt3a1ZzanBWRTZYUSswTWJRZjVJUzlEM3N1NnhNUjd0NW0zb2RjYTVmangvVVEvVWRraDdKTVFveHRVU2ZTaDBoWlZOSkpxaU52dzdxRE5UUjlQWm15bnZVeVJMK1ZtM3pNdjNHS3laOUIwSmhSL3hRalByazcrSXN0WG9LOEdQVStBMVJuRW1KVEhiWHBNaWlGSlUzc3prRmNQTHJ4RE0xbnBrUHMxVU8zbjNrZG52eG9zZFlzblhmRHFLckNKSmMrTFJqbUZ6dVkrdTQ1TlFta3hVenJ3TkRqcWxNMGNEV2grSlkxSTdXV3c1NldZQW5PNHMzRVl0ejZVYTRzNk94NE1oMWdwYjVVaFNlTjVpZkduTEcwQXRQUkk5MWRqZ1BaVFBCaE1rdVZ2SkVXVkx3ZU9PNnBvOUFJbmlsV09CTGFPU3h4VnFTRkxGdnFsV1I1MUJUbDYrNHRiSy9kZWp2eUh3V29RTTFWTVBRaUJvUStMZWJKeG1yVk94M205RVo1SWtudmZZcnNxRlNhdm5VMWNKOWJ0elVYS0dzbXNUQjBlanUyN0tROEMyTG16QVpmbHBhOE0vc2pBcmRkeTZXOUR5UGtXeWtwOTF5N3g4VStNMVpDNTUwOG1NY1N5S0RaaDVRV0pkdlhLYzhMTlNNKzAxVnUxdVFIa3pkOUV5ejVKZEhRN3JDYUNGbnNNNGlIVlhIa1BwWk1rNExlTEQ3cE1ZSjA0TXNlS2pvUkhPODNSdmRHTDI1NTJZVkNhRW54dkpmTTQza3gxcDJCekJKRzVOSzV4aFpxcXpNUG13WkEwaTd1d1lMYUFxMjhRMlVuYVAxVElsVFNNQzhEWVVHQ1JMajBTZFRVcXVDNVc2ZG5TUXBCa0huTng5dGxVK2ZTQTBsbEZ4TVRYQmljaktxRVNqRnRjc2NxNWFZOFpUUzRpUUdYVXE4cVRFYklxbzFJcjJ3RGpFbXZZbDNoM0dFVEVGMWRwUmlmeTFYRzFta2VUS2UvMmJHa3JPbXlTVlQ5ekZ0eVlyWjJwbi9ieG5pSUszM0pSZExMT0xwcTROLzZqRWlWMHpRaWF1anJzYUMxcmVwMGhXOHJOdW1aZHZpb2VQWkM1NVU5TVlRWElQbXlSek8vd3Z2ekxoa3BLYWFhOUprVU10S20xbWNtUFBiaWk4VnFtN0sxTVZUUGhLVHNHMGtsdGs1bVRnSUFMN0J5M3daYm9CSXYrb3NWOHU3alFiazJJVFVSM1JjTkREZ3NLcjdxdElaTERqNmQzbkJpeE5wd2FZNml6Y1JNVTdpZXc5ekh0M25BSHZqQkhPRXhKblNzUTkrbmFMK0FYRFVpUFJXWXNEMkFQNWpJYU1zWktmRWVLRmxxWUVUY1pKRUJNVFlZSUNrUTBCRXFHVXVVRGRROE00T3JYSzZHOTk4OXZmRC8vbThIWHE0UG42aDFXTVNhVmw2SVJDRlhpZW1hZCsrSFVUZUd6VUhRU2ZTZzQ3b1Q1a2UxaHEySmVIbUdsSnlhSGdXOXNhTVdpVG8yN2VNNUZ0eVdnaytMbEJJckxVckEycmJPcmE2RHM5UnYwVFY4Zmc3OHVXOWlreHcvaXo3aGdpRW1oUVBhRENBcDc3V2dKSHZNNEF0ZmdVci9PSWN6UHROWEd0NlluU1pzWTU3Skxla1dtZGZKVFVkNXZ1aTVNQ0t6VkdLNXZyb0FoQmpnQi9nUENIck9zS0NEVW54UWhoeGtSQWxkTXdMT3k2Qnc1MnZLbHFiTlpJQlZlLzVMc2ZnZjhTL2t0L1R3TGdmZkdKaHBLYldIS3FzM0FFaXF1cm5pWWF3amhjMGpUcFUzbG1RTE5DYU9hOTNlbVBSTHI1cENxa0NBOHhhVXRrdDBnOHBVeGNvTE1uRDhLaC9pODlFZmw0TytvL1E1YXVIaG5YOHFsdkVFYUJmMlFiajY4TDZUUXhjY0VFdTllNHZyeUo0enpWY0ZpbVRBZUNpSXdhZS9SRGZSenpWcHZCbjRkWVJyeVRSeVRFb1hheHBTTHlYaXdNeTNGTlkwclR0d1pKTWp0b3VyaTFKSHo2MnN4VUhhbFcxcnUwVDRrWng1OTF4eENSUUR2YjF3SDMwUHJtY0tZbXlidDJOT3N4ODdQc05XYmR2bnhwTXgrQ3RVWUcxeWJBNU5RRlJVM1RreHJvU1JZSjhVa2drTUlhWEI5OERCQ2V6SytTWm9oQS9SeWFWejc2QUdUMEZVUzI1SmVzUEc5bWQ2eVhjbndlVDBWcTRlckxTU2FzNmRKM3hnVTdzV2VJUVpOSVRITVdwbzc3dUNJbEFkTHNoenJiSCtVcEhEalpKRFN6TGZjUU90V1JTUCtad0JOdTNaTDBPUkxFT0Jib2cyd2JsaUlFSUJjajNmb1dxOVl3VUE4Um5PS0ZWcitONmZqdjVWMUJmdFhvMlFiWDB0a0xIM3RUNGVjbi9sT3U2a2hUWStzYkNhbnZ4SzBiaFIyVlc1UDBObndnNzc5NWpLNVM1MG12WUEzN1Rrd1l5dExlSEhmb2FDaUdiNmRtakZ4Ykp0Y21RazJQUGxGdCtGS0pMcWVVWXVMcVNNWlo3OUkrSldhc2ZOWWR3eWhCcmRmUVllSnFqQng0c25CTXhwZTVpdTlaOXBxOG9wWTFNMDVUSHpRcndZc3B5cjVXTHp3Mk1UeDVOclBodXR0UWhldEFjb0R3Wkg2VkxBbXN1OUFtSXVwemc4Q21waWpxdW5lSTNibXNrTi9zdXMxK2cyV2ZOaUI4OGVmZkNMTFZLSjRmQkdSQ3J5bk93ajNVUWM1cUtLNVk0aC81Uk9kTEFhSGVHZzdrTTJFY3JZaUpUWXVPQ1ZWRHJKQkJabzROSGVTNGxYakpnUU50RExBVGQ4MDBLY3NWZFJ0cGJRdjBFV3JxbHJDTGZ6d0swZURaN0hCWkwrWWtUUWFGUDUvUWNXcmx5WGMvK01BRFAvanFWei93d0p2Zi9uNHBpWWsxbXp5ZjlldWhOTlhNZXlvTmxnTGFXcVE0UDBTbHpXVVZyN3FQR2FQcTN4V3NZZVRrQWh2ekVyNkZXS2JUSGRnQnBZYmZrVG41bnI0MjdMcEhza0x0UFhGMU5PNHBtYkkrSldZSmMrcDJuTkVTRkZKMU5KQUlCc01EQTdxRExSaUhpRVpoMGV3c2UwMWUyY3FhR2VqMGI3bW93cVlhbDhKTTFzb3BCbG5HZE1kayszZ3dKWnhnQk1GanVZVStRcFhBQVFnR0NISndrRGVnUnduVEhDbHd1dkNZYXpXZVYwNXQraTlIYk9YNWJVYUJtYXZES1Q3Q0k0ekxWay9kZk94ZFAvSEFBNjkrOVdzZStLRzNQUksxbUdKT2YybmZUOU5idU9ZVG4wQkNOYitMRW9UVVptYTc4NUwrd09CTnZXRlNJNUYrN0UzdkszRjFaL0dpMmhtVjRlUnhIQ05yQ2NLWC9mS1FHdmFhaGdDWklZTHZNcUV5ZnhNVnc0enpqMS81b3ZzL2hobitwMXZnQnlYZk0rSkxmNndCdUpLVVFXcStybnRNc2xqNnkvKzN1OHNxMzZKUHJod1NtdDJHb1NOcHBHcHZra3ZVYm5DNlBSbmNaR1ZqdndVdmNIakNQZjdYWnFhRU05QW1tS0U2aHJYODJiSStKZVlJM1QxTzZ3bmErRHpXWVVHWHV0cTVDK29aNHdacWRuYVp6TncyZjNTYzFNZFFlMXNhNG1aN1pTeUx6RGNkSTVrRGc4eGxScjVBT1lCS0hOTmZENkZhd001ZVZmTTVzbUtlNUVZeW0rdk55d1gzdkhKa2NmaDJGQWVlbi8zRCsxNzhxamRnNnQ4UlR0dmx1bzBmY0FkRUpFaWVsc1YrbG9BeENxTHJIU0VvOW5HV01LSTlUNjBDQTBCY3pJQ3JTOUNwamtSYUh6dFdoQ2hlOGxrRUJ5RFhkSmtSdUsrRFpJNWN0NXdzaHFURnRpeVRiNEp1eUp6eHZoaFI4ZStJMDVYVmwwUDJuZ1lnYlRsZHQ3WDY1MTVOUE9EUGZGMzNnTVJvR1JwQ2xzTytJeTVRdGpnUU1DWWlVY1lZOEpkN2syWEt1THhRZ3FyWWRaS01rLzBXYWozWmxCSVpTRDE5eHIxdlBRTnQwbHozcE5XUlpzaDhWM2JkdnMrNkEvNk0zWWg4K1FUQ211YjcySmVlbmlsc1BnUnF5dG4wbW53Q0FWWlpNMFBmZG8ybGJwaHNYQmpETWswa2RyTEdhbVFMYmU5WXVBOElmczNrMTBPdzFvQzRRUEtNdGhVcUdwazhVdk03UkhOczRIQWxIUU1hZkQwaGI3N3VuQXMrOVJEeWI0UTBUdThDV1ZsMTIyZG9SQjcvYVRHWE9mMGRvQno3V3VVOUJCbnRwU0N3ZVRNL0RjUklEeDl0Z00xaUpLYTRiaWphRlpydzhuK2s2QVZKSkpVSWVnbkhXMkpkeGl0MkxaSkViUFpiSnlZaDU5Y0dhSXp3QjVMU095UCt2Mk45dCtzMjJRdXpFNWM1dTI3dTNLNWRFcmFNTUVFM3VXdU9XZzlJOU8zRUFKUml0UXhnMld3VHEyZzVxZmZpV0pUN29PRWk4TjlNNlFGc3dvVkVQRWp5bEJwZ1ZkWTBPVkZ0Z2laVzBUSXE1dXlrMVhGVzRnS1c5U2t4TDk5bjNlTG5ET1VHbE1EbkdWaWJRN0FFRFJNM2FNeTZaS0tKekZwTzR1dk56TENINmd4QVliWTdsUXAyclZXQkxMSGZQVFNOOUdtaW1QdDR4MEllRU82K0NlOGhXSnNybWdoeCt4Zm1QVEo1cE9hSHhLNWw0RENuY3dQNmVZVDdiQVg1VCtDRVlaZFhFQjFHVmwxM0V2QUlSa1FmLzFINGlQSVp2bWkvM0xnc3ZrZWkrU2F5b01tU2R6S2s1SHQvU3BkQi9GbU1SUEtnN2xVcGFDdWxIcE1XRFprVjc4ZzZBNDBSRUYrNFU0NUt6TW1mVncyK2tPWVE2VGMvR3JPRHhNVWhIc3hpVDVIejFRdi83TjcvK1ZXdmp4RFZpaUhXWHZyTkE0TERHY1Rydm1wYlpUVHI5QmJKNFRReGxRakxSRnBJeUVhenJvTHRJSVUyc2l0b1E4eGFUZ2E5dUdGNHEvdll3SUtldVdHQVpIWUZSVHlRT1g3UFFodjZqeHdlbnpKaGRYVGwwbktWWGJmdnMyN3hnWWNSc2JiUjlwYXY0ZFhnY1pxY0JjcG0xMnZ5QzFYU3pCQ0FIcmdxQVlQRkxqMHlYTEVMWDhKb005cllvSUk2NEJsSmxQZzlJRGk0UWYzcElWZ2I0QVNKdi9mUXNHbW9PWGhyU0hxR1BKaDliWTRhMVhCc0FmdWszMitvSEw2T05vYlBRTWdPZzFlZmV0Rkw3Ly9ZTzFCc3hXcUM1Tjc3djRjTHd2Q1h2dWsrbGMvTTAxc29pTkUyWXhMT2luU2xiS2dsUE9jeTczbHpDeHNyK2phUm5oZ2treDJKeE0zcFYrQWIwWGpucG91U2FEMEtoUm9rdnQyUWtRSjlNYTl3RHpnd01malFaV1NDS2YvNVdKM215Z0FNZko1TnU2TFNkVE5wbDNCZGk4Q3ZwWkovNzZ4aGhzQWVpWEhpcWpIQ0lqWStlTGVHZ3NMYkhFWlhDNEl1RWxoUWhhNUlrc2JydHBNaWlyZFR1R09hVXd4czNKODRDY1hkbVNPOWNCYmFzT3VlaVRxNmNtbTVrajRsWWRuMmhrZ1VjeHQzRUliWVBheTVuS092VWNLMFVtcDJ2U2EvbUNYTjNMWjlHTmZaaTJjK1pmbVNReHlZY2U0eGVtQzY2ejQzbWZhd0FiV0pGZ0dlRUdPRmlrWW1qN1Q4VlNJUis2RUpZaGZCOFd6UGNQNmY0aWJxSWNoQ08zR2RoRHErck8xd2N4Y0h5UHFLaHExU3ppcmRRekZPOWRxNGJkek9EekQ3U09McklnbW5KcUVaTG41SXdGR0NSYW5KamtSeTNlN0E0dzQxOWdSUjRraFVDdFMzVHpka0VVb3V1Z0xQMnkxWkl0OXNOd3VNeGJ3SjgwYUpLZDh2QzhPZlFwTTRYYmN4aVJITkhpQWI2eExKYTNadmpyU3MrWlFFR0lDQXdoUGZKczNGa3AxaGlSMlBEQkRxYnEzaUdyV1JtVEhUTUpmMXBNUHVJRks4K3lJcmdURHFRS2FOTjdYcnNRNmNoVFpCR3dXZGlUcTZjbW01a2o0bFllbjlyRnY4VGxlQ0NTbXhlV242QXhEQ1p4bU5QRittN1dVMjZWNlRUeDdFS21ubXZqMmxjWjNqdU1mZjdyMk82WlJ1N1NVbW1LZTVrUW5HWlE4OEZyaUhVSFV1NDJWeUhFbHJCQ3VJN0o1Wk5Ed2wweVVTYTQ5NGdHQjlYdVhmRXJ1bm9SQmo4a0lVWG5vK1luZlVBdlpKem4rSVF3b2NxTWp6U1BQeDdFaXZtZ2VHMTNXamxyRVgweW5WWEpmUXRFYWJ6VWlrdlV5M014akhVUXE3bncxVllFd2YraDFqQlBxSTRIR0xWR3VZeEUwM0dORjZXR1IwSkFEemJ4U2FKVjFFaHVjQUtmVUhlODJCRHBwOWp2dEgySERWM0VQQk9iaG82aDQ1d2hKN200eWdWanU0V09lQTdTRTNjNTVudWtGcy9SNGlXZkVQRE5WZFR3MFVxUjNyaFJFeW1iSTIvSnY0TTFGSFZ5NHRWOUtuSkN5OW4zWHovempWbTQvZGhEcnhFeU9lNFJPZTFWS3o2elg1NVN4blpyaHFjczFkQjJ3cXRiaWtiWWZQYmhJZk5OVjFtMXZVWXVwVFcxQmNjM2IyYTI3WWthOXFGNXdHb3EwMmdYV0h6cnVpSFl2SmM1bUYyM1ZiRXdXUVE0ZHhnUzNHVXdXd0dSdDZIYndmYksxSUJSSjdlNGNmMHBud2wxS0dWNXJKU0tTZ1NHODBLZHB0Y2ZOd014N0lBdm51K3FKVy92Skx1TzQydHJWMWFzdEJuZHBKSmRmZ2VVVGc2S3dzaG1ITWJ2Z0U0anRGR1NTcng1ajdyQk03SkoyeEdTV0VPTVF5TmxOUDI0RVdzWGJIRUpaRHFHTURXallMWThybnVsY2JraW5pNkZFRmxrQ25qekVrcG5pVDY5YW54SmxvaythNko2dU9vWEJhdHB4UFNUaUNkOWxPY25xS1drWXJwUVkxaGdmUVVBL1VObUYxUnNWeU0rczFCY1FxWjJiWXBHaTVLNEZaZTU5TEJ2R2xEemRtSnBRbmNjRk53UjVnODluVFg4OEVyeURBTTlxNGJLUnd6VXFLZlJtVGhPZVZVNVY2ZFlEVmZrQUZpWFFQQzZ4VjkrYUFvTHMyQVRTT3h0bkdtQUdraWRLWmt6QmJ3N2ZxRnJaeSs4WkVaT0hoOVlNdEdpVFRIb2twcmp2NFpDa2c5NUZ0bVpYdncvQXVtVFRmUTdDVTZKaUhhRFU3N3VvajJEeEpRVGI4WTNnUG14d3gzME1hd3lMZDhBTUUxUmNnVEwzbnFOZkZkNXF3QVVubjdoOWRMS09vQnVab3RkZnpJWU9sMG1UUFNzNnc5a2E2N3V4MVQweWtXLzB4RVl4VWN6VXpFMjA0RnB5Rk9xWXhZQmZ4WXcrNG54OEJXN2hMSG5qZ1A5cDhMQWpzaVZrd0NVQTc2NzRIQjUzamxLV0wwRWxka0ZnaU05L2lXRkFJNHc1RklBM3pzalhyU2Z2bmU2ZTZianVlNm1GYnFSNjlpUUJQTDFpaG9sRStRUWlMcGJGMDRubmxTR1gwZk9SOXVhR0NSRm9zb0RwcTBkUENLMk1TeHVIb1lBbzVVSEhua2ladlkwN0N0T05zcjB1RWdHSy80elJEWGw2Nkd6ck9aQ1JTYk9IMXdFTHNQV3dXZStIYzk0ZFRBeUFRUFpEVXNIY2xrS1h6ZzJ2cU5IYW5SbEhZbXZGbUxrblhEVS9heE91YUVGWjVOU2MzWXlsY0N5VTVvUFVZcWt1Q0l6OWpHbUdOTEl1VFc3UUdYaUY1Rk9RenJMMmhBQnhKcm5Ga2xpZy8yV0lXRWNXSkJwMkpOcmw4eWtUVTBYVER6UFIrZWRuL1diZllNTjlWaE9HWlNOdTlvZElCdHJQN1RFeWh6cHVjV2EreEJKcTBtVzgzRmdGS2hXZGluN3pBRDdJbzFHcXlxdXZ1WXVNNTVsNnNZNFhLUm1wMUdlazJVVmo3OUR3c09nb3gyL3BZZ1NUSlBqSHBKQUM4cG5hRmU1OGFkUWdFQ0g5R0t1NDgwdnlKcSttRmVXNzJqUXkyYnVhdWk0aUd0R1hXYkVaaUx0Yzl3TWF5NC9ia0oxdXM1a0FLOWp5d25vVEhDZzU0bjJIREloVHo0RFc3QUNGRDVHVzViZzU4N0lWOU1EWnczVXluQ2hVeDZvR3prak5VaDlaVlkzM0RmMEFGMXA0RTl5WW5xeExBTGxhU1FUZEdISzFiRXNHSzM3QVVYdW1EWkVCTXBxeE4wTVZhWnFHT1ZRY3ZXa2pKSW4vMGZteHhSWUQvczI3aHVqc0tHVS9BY3FzM0tTQ1pIQ010d1NpUzZpSzdESUl4NGxUdE5WWWRremJ6aWowcnlUcmx4RkhnQjFra2FmSmV2ZmRWcjNuemdFeXhuMEJGaXVEbURxN2pyTHRQOU82VkRFOEhJNHUzSDhEY3JKbVNHWjByZEx6b1ZnQktramZST2dvRVhYZHdTSkllcUdCS2c5dnNXTUFaQTdqcm1LM0FQc2l4VVVEU05VbWZUTm5iaktZMTVXeEdJaW1WTWE0NVpyRlZUR2tUN0NNYzNIRUVjbUsyRlo4a0hKdGc4VEg3bFlaZGdKQXgya21mOG1EVkxXNEs3Rm8wbFVhZXhhMFVZQXNsTmpZMlkwWjdWSWJadm5aMWhBMXU3MG5zSUw1N0dNYzg4eWNPa1ZzRytobmkyS0YwMDM5N3gzYmRzOUdHcDQ0WnFHTlhJY0l6TkZXUng0cGxiTTcrejdyRkRYTzF6NCs1OHBiQmh0Y1d4d2EwZEhaV3ZjWVdjTkptdnVtUmtWMEpRMjRUSjIxbm51MHlIMTBDLzR2WFBLVDBCZE5waUo5YzB1WjdvdTBoa1RyZWhzVEZSa1RzRlNvYkVXR3VQN3lNOHN3cjJscDhnS3pmNjJiSzQ3bWpGcUxyWm85dWI2OGFaNEVxMmN6U3ZEUStOK3BqUlRZTXFNelMxT2NJUUdXNWVQZXBFZlQ1Y015d2xvRTY0WkZJSzFhZjlLSnFkclBYREVIdzk5Qk1ZOFFvcUJEM0JWNFNIOFFsSW1IdjBZaUNIcXB0aHdsY1NrZXZ0dXNlSTQzOUU3cndxNm5tOFlZcHh0VHpvZ080NjlranVhRU1Hcldsb0xEQjlac1BXTnhGZkh2M1E2RXNraVJ1R1FSRHJGRTNPRktrVEdtMjY1Nk5OcmxXM1pOUXg3YVlQTzVDV3hWNGNqU2svN051N0RMd3RCUnBQRjJOVnh3akJiRlNzb3ZWWm5DNDNzeHNxWU91Q0o4b0hORzc2Sjh2SGFDVmttZmZZakRBUXRzajl4Q3N1bTdNdSs4RWxYRGRmSFBGTTYrb3duQ1U1SnZkOTFDa2pxb1Myb3Nkb2ZYZkpIQjdxS1hpemlQZFJvbFZzNUlRSE1sc2VBVHFJNDMvVG8rZ0V1c1NmVjk5TmlNeHo2cmJzVU9DZ3QrWm9oZnF6YTZiaVhkTis2eVFZZXpPd2IzTFFwZmtBeURUUFFtdXVuM25MQXZndW9la3B6b3NwQ3J3YmxOaEE3Y2F0SDdGTnRPN0E1SU5FSDlpMFVnWHVVSGxLUTl2S1ZtbkhiQkpjT1NqSXRkOW9wYk9SaHQyM1EyMVlpczlFWFVzcnVJM2ZkR2FoUjVmZktwVTRQK3NXL3dhWVV0QjluUTFEcEpWUklXbWVMS0xPalpTNmE0N00xdmFnQWFvSW9SSCtDcjYvTTBBYllUUDVtTTRFY2IzMVJWR0F3VGIwMElQd2NwY0lEeURlNE9HNTlDUndqVWpLVFp5ajAyMEFkYXFUcXQ3Q0xBWDBJS08ySFJVSmhUcXRKRkkyejBrbEVWdzNUMlV6QXFWMmJnbnFpSktHa2xjVGFTZ1FKSURZK00yNDJ4R0lsVnR6ODJhZkUxU29xSEJJSE9ybyt0SkhPeXhITGh1dVluYkNOYjJhSmkwaVhDN1MwdStXS3oyTVZ5Sm51QVg1dmpzU3l6NW5yL3JGa05QRjFtS2w3anV0dTZReDZTT0h0Z0NVWHFVR0hQTm16akRXaHFwMk53eHIxazRrU1ZiakVMaitpVE9RbUkyMnVTNXBqWVJkVlRWUlBwemg5eGdoZjcreHJtRGt3SHlmOVl0ZnZWaE95SHdkVFVlZ0FsZXhkU3NlbzFEekttWjJhNkxQL2k0dGN3WEtxdmZLN3JCYi83QjN3N3cxLzdoMmJkcUdDRFludWQ2Q0ZaY04wZEJ0dGNoZml1SUhJNHMzbDRBZHdWNzdCSWZKWkxrV285OGZLaTRvNWFTNitiTkp5dktXQVRYYlNySXNyT2F4Nm9pU1ZwWTNqTnp4M2ppbHByV2tqTWFpYlNiZVZjc2lUUFJSYzJWL2lTUTdqQ2NxRW83QUFwMjNXMUlpYVNLMEVPd2RWOUNYRVR6eTRNN09ibzF5WFh6d3M1YWo4N2ZkWXZOWW85Q2JUUkMyRUN0dFhGQzA2UHRWbmx6NFpwcXhpcnBQYXo4UEpVRDI3Vmo0a0RmOU5LUjY5WmtuSTAyYWQ5MVMva25vbzVrbHVjTnh1QlJrQWZaeG9GWmI5dUdNb1QzTkJ0SnNhK3J0YkdaN2RHYkVCWkx6YXJYRkpHcW9wa2RWUTNJMjQ2OUozY09FZ0c2MEVON2grRXZmaEVCS3JwdVBoYVpsT3R1azJSaHc1Q2VLemxOb0R4T1RMU2t2QWQ4T2ttV2JwaERka2pzVzJvQnBCZkFkZlBFcVNqSUlyTGVCNGE4SWl1R2t4TFFPUEZvT0JnbnZETWFpYlJCblNFZk5ZbnVNRkdOdEk0OWdGYms2ZUlRMjlQMjBRaDFiTW53dW1qa3RCSUNNYURSSlNIWHpYSE9ac09nbTcvcnB1M2pFRGNHWEU4YmpRQWpDUnFob1piM0NXNU50eHpXN3F1WVZkTFU2ODVUT1l4SmtJYUpjMU9LUTZKaGY2eFN6RWFiUEs1N0l1cW9xbVdsSy9vVW1ISzhOZkQwcWhTTHJuWk5BVkdTQnFDMUZqS3hjdWRuMVd0eUN3U0lGYzNzcU9xUVl1bERlL3ZYZ2F1QkxnNTU3TDVDUUN1NmJuWTZ4cFFuSzF5aHFrWXltLzJtcm1DUFhaNTBqeEw2TGpLMjlwZVQ4akVVZDVLc2ROMElEc1BIMVFKSUw0RHI1b2xUVVpCRlpPTjJESGxGVmd5blUzZHBESTFJNTNBVUF5QXhvNUdZdzNXelg3UVhqbnMrandUU1l3Zm1xOURVbGExakU3YmFocW93cGNkb0NjYytlb3pZZDdwdW5yZXRnVFovMTcyQytoamY2OGU2QkcwcWJNQjFPbjJjRURpMHBsdWVyVnNKZmJVVTFiNmR5dU1NSmJGQ0NPaWJsbXd4Rzl0MXowWWJwSmt0dGdBQUlBQkpSRUZVTnVZTTFJazF6WkdvNkZOU1B1dm02OFZxMDRpdXRtK0tOVVQ3V3h0U0psYnVmQnZaTFplWkhicnozS2IvVHBJRHpRSmRHS0I1d3Y5d0xrc1d5blZUVjdEWFVkQkw0ZWxJa2NXRnM5TTRieVhRTnlYb1VNelgrdmlla3RvbmtYSUJYRGRQbkpyRUtCbkw2K25MWWpnZElhTC9ZUlpHTkNSSTkwMHlNdi9rUmlMNVVOOVg2Vnczci8rdm1ZTEFYU1ZMdUJnSHBTVFhEUTBIaitYM2VidlB0a3Nmc2ZWbGRjeVRFanRtTWEyNjRTZE44REVkeXZ4ZGQ1UGswdnQ1b2xDYlNodGd5Wk1FS1ArVnVUM2RiaEc2aWxrcERhYk1tb1FIaUdJM1I4bzNTM3k0cHphc09EU3l1dXlFdFVuN3oySFNUSk5RUi9MSzlhN291bE0rNnc2YTJEVHFFUnNCN051OFBBQTNjb21iQjJsR3ZTYVBLREZPUlRQSGZKSkVNd1NMM1pTNmlFaVFrOVQ2QUZzbGZGWWpCaTJVNnliaDdQSE1JL0U4bHBsWGpaMDRieVZ3cDFrclp0Y2Q5S2lDZlIxL0FWeTNxYUFRa0hjYmRHbmpYSk4wMGRXTUMrTUVONjh4VlF2U1ZvekZpVW1QUk5ydlQzZmRabEFtSkFKSnRnM2hrbXdFaXRPOHdzdnJhMGtKcDFiSU1Mc21tRThmTmt5d2tnZGI2YTZFWGJmN25HWCtybnVQOVBTZERMZXB0QUUyMGl3NW83T1NIYXhkcTFpeE15VzVzMWx4VjlCTytkeVZPdk9Cd21sRzJ1UnczUk5SUjlFc08xblJwNlNGU0dmWWV1cG1EUUdNa3hlUTBETUFzMlgzWU15bzEzaHFkNE1ybXRuQmRDV0VPYkhndncwRE5udllLT0d6R3duSGlxNmJKMFN0blJQZUsxVGJLQUZrcEVRUWJSMlB0cEdQc3RWSlRldy9xb0ZhSXJmcjV0V3RFYVREcUd0bENEYnRZbEpJVVZEVVJ5R0s3eTdLR1JvbDVVNFA4OWhqckdOTkEwSGEwSUNUSDRrNVhQY1dpV2NLQW5PQ2JZeFkyQWhvNklEYmN6N2JKcDR4dWt4d2xIQWdzNDQzUkVwTzF6MG1oby9yRlBOMzNZY2tsbThZdEttMGNWVmJQZEUvOThDQ0UxMFpjWS9lM0Zrd2tmTG5tMWhKS3czZnQ5L1NDdys4WkN2SVZTM21IbEJKbTdXdmZ2TWowZWE3M3FyR0diZm8zU0FJbWxoeHl5c1hGRXhFbmJRS3JMS0tQaVV0Uk9xanV1QmY0b2U3bWpVVGVRWmdURlkwMGNSNlcybFUxNTJaSGNyY2pndXBadEZiYXM5RjI0U2JxblVxdW03aGJkVVFMWkYyaGFvYkpZQ01GRWR4dUorZ1A5UnpsQTJjQWZLMXJ5Y3BSRjIzNjNaZU9Wb0ExMzNtVm9naURaK2VmYVJKYzNGa2pvaXd3b1ppRy9tOVU2V1IrT0xYdnYzOTRSTVBhdi9ub05mUmF1RnZVbzA0U2NmZ3IyN01Fd3o4MlcyZjFrQ1BHbEV4QjJJdGcyWFFRd1NsdDRqeUhRU25yZ1NoTCt0enRsaDFPODlaNXUrNkI2U1E3d2ZRMmxUYTZCdFhPemlBMFMrZG80R0dpSjdlVnFhZDAvSk5aTmRLdzJCQlJoWktXaE90SU5kOWhhU3lOcC82Qm1SSnozc2FNZU9CT1RTYWlOR0t5eDJKaWFqajRPc0hRWTJtbUg1a3V5VGxzMjRhWWRybXh3RDF0OGVVWndEYWxlV0VOTEdXVmhyeWRXZG1oekszNGl6VEM0OGRSWDdRZW9TMkNYOUt4YWpvdXRrWldpZUJYQU1OdFhDa1ZwZWE1ZzFpNjBZUXp5dkpyTW9yL2FlbnNXcTZYYmZ6eXRFQ3VPNURiSlpFUWFrWjJjKzZoaVZLa2NReG5DUXR2OFdPb3NGajRDYk5QUkpYWHo0a0R2RG44a2ZqQ204elZ6OFUxcVc3QTVMRWp2dG9UeWxtYkNTd2Fsb2ZqakZscnpvSmFtZ01MUG9JVDUvc3pEWVFycHVEQWMxbkJBdndhMm9SS2VwYktiZXA5QVhtVk1qRDNUcG00ZjFlSzJhV2xuL3hmUzlweUhRUXZQRFB2dmdiazV3ek5jYmFPODRpQWFTK2JVZFNxZnN0UktPNjduTGF4R0t0ZlE4WlNmeTVaMXNVMkQ4cU1FYVVUa3puU0V4RUhRZGZQNmlpNjA3NXJKdVhZMGRLMVJIcWIwOVFXd1JXOExUazJsZTk2T01KWVBXcGUxOTZubVNkcVRIeTZ6aUxCUEM2TTdORG1adGg5b0x4dHVzbzhvTytnRXl0TDJncXVtNk8wQ2JrdXZsQ2tERkh5cCtMU0xiUithajd4SzhuL1k1YlJ5MFhaOTNPSzBjTDRMcjcyREMyazJzaStDNVZqeVF0dGp0c2Y1K2dRT29xY3RBM0dRRWFFZEFpVFIrSkNkL1BIaEM5K1BQUFpZSDFNMWdVMWxtMVNIUjZFdzg3Q0V2YnphTWVSdzVyRDZtdEpUdHYzV3hvMVVDR25aUFAwVEYyejVpZHBPdm1tRVp2bi9tdnV0bit1bFNKMWp0VTNEWkhKcmV4NVRMVFR5M0Z1Tno4TUR4Y2E5YkVzNEpvbzBRYU84WHlXZkJiVElGVkRCSytvMEJLYVJQVHYyQW9sQkd2UzhLMW1OMUEvQ3prS0NaMEpDYWlqb092SDFUTmRhZE5lcnlDNmlSVjg5Z0pyWEhhUnNOWkExRFM5YkEwRExIVFJKUUs3WGhhNHZKN0JkRkdPa3pQWFc5bTFxWG4zSjJ3WjVqMmE1RXVHakhiSDJobFZWMDN0NG9lRHNnS3FDblMyMEtpMHB0OXNqVXQ4THh5R3FOdVVVZllqL09PQkV3MkhSVXNYYmZyeWxGYUwxWjVUREU5Ukkxc0g5MUc4SW03WHJHZVRnSWFKOW9oY2pEWG11VkdvdVMvK3NmRU0vbnpjMXhpbWh5Z2lHTXZxU1VqZVBQK2llVm1ZWm5yYjEyU25nS0NIdkszbkRIN21TT2xGa3F5dlh5T2pySDNQSzZiQjg1bVErVlp4SFY3LytleTcvOHRJMXc3aTFCcmxtblUzdFZydUh5SGk4MHRyREdESlEvNVRqKzFYQkc4bE5lQnBIUy9pU0lWNXd5WjJidjlXMmxuZ0UyazJWVnFIQ1BBM25oSjEwYlNmemtUaDcvNXYzM3hpKzUvelJCeTNKZUEyaHhWTTFKSFNwYnJYYzExdzV4NjdxdUdYVUlqS1JaYnF4c0poRk9IYUVGckFFb3NZVjdsNWZZU0VsOUVTQWRKM2s1TnBOZlliRk1nMWN6c1lud1RkUHVpdDlSNENXYWNBbFoxM1gxcUdvT3BrSmg2ZkFIWERXYkNwMkVvekNQeEtJWlMrNFd0T085SXdQRmtSd1hIcnJ0Sk5UeXVsaFZ5M2RPWmhTT1V5aG9aL0J1Yys2cXNTVnFFT2FjSnhKRVN3Wm9STHBjYmlZTDlCVzd3OE1xUHYvSytGMy96RzFCd2x2RFFuZ3l3TUhXNHNqODlOaVdIRmprM1lYR2VkS0w0UFVMK2xqUGVRcWpkTzNqbHZCR3pjU1dhSHRmdE9tY3A0THBYQnlSUzBUL0hMaEVUbUFqQVRoS0lsdG9SMVJtR2JCTFlXaW14ZFZvYWh5VERKdFhrSHlXbHJoVHhPM0tWU0ZnZjJkbHgzWmtaYTBoOGZKTk8yd3FrU1RJVjFFYlFmd1hSaHU4Ui9GYS9GZksvaW1XSG9YYk9pNkFacVlOVjVYNnErUlNZVTcwMWtWWFZHVjFNSTlkTWlpR2EwQnFBQWt2MFQwU1JqOTNjT3NmbE03T3VIK2N1d2xKcXg0b09YWmdKYkVBbU5CcWdxdXVHamc2UE5YcW8xaFVxR3lVU1pLUjRBckV1RnpPNEV4TlRqL0gzUE1TRHpwYmdRejUyM1k0clIwVmM5M1JtWVQ1MU1Cb0dwQ1pGeGRRQ1dlMWgyOXIzalRRa3RweHVpdmpiWHFzK3FzNDNFZ1hmQ3dOcTA4dHlUZmhwZldqOGN5aUV1Y0JxT0dTb1RnR2FiSmpoK0dOa3d1LzA5Q2ZDbzVVNkJpTWNnZHhsRXUrUmdDWTBHQlBZMGxuRE0vOVZkRmR1ZWZCS1hsdGZGSERkdkFGSjlSZjVrN0c5S0FLd1kwMkRKTFBEVlpsTUdLeHBnalJiaEoxUTY2bWI0RXFpK2p6NXZwL1ZFYXdjTmV5eEJWWUFFVEkwWWtvb0hwcWRWU0hoQ0txaFFFcHB3L1JmUndwZGtyOU1CY0QvemhkNHNiV09sRG93T1NOMWpGclRzOVZjOSszbVZweFMyU0dhUnAwSGVIUE0yZ2xqNTd5aFVHckpiMzBrUWtieTJYemZvL3RhdVoxWlBqUGJPdEwwQzl1S3g2NGlINHdYcitaNnBxcnJibFBUV0xNMkNiRkNaU09mUUJhY1BZMjFpOGJ6eXJsRTV6bkxIU3hJSEhDR25UZ05pZGgxZzlId1VUdFJFZGM5blZtWVhmZVJLakNtYVdpNExTdStWekcwTkJtSWY1MWhMbnpMalVSaWZuRkk1dnVaUmx6VmVpOE1Qd1M1cnNOTDl3SFphczJZRWhMYytiWlZFS1p2TjFhL1dqa0ZYK2l3T1FxN3BoVkNaZ0NWSm12OVZWbThoMkN0M1dWSjhyN2RPSTJMWGJmam5LV0E2MmJIVC9VWCtXUDUxMFJRVEFuWGZhQkQ0OXdPVjJWMnFqYUJUWWZPVGpFZVVvMllTNUpZKzNabStPdi9Vd0x6cDBqbEUzKzVrSDdEeElDdWFZS1UvQm1Lb09TRE5zbFVRcHZnODRqeVdlY3FONENCdzhKS09pb1kwak5TeDZnMVBWdk5kVytsUk1jUjJ1WlVxWjFQTExXakNpelZCMkE4MGhUQzRMT0d5Q3U4OGwyYW9WVU1OYjE4WmxhMWsya1l1RVZjRHBLTnlZcm1QRjdWZFc4UlYyMUFTUm41Qi9VS2JKaXo2N2FtckRaV2tiZ3c3akVXVmx3ckpZWjZSMHRjTjllaHhwUkY3RGlkV1poZDk3NnVnZmpPMm13dmlVVFRXTnJHTWlBS0gzMHNhY1M3L0VoY0cyQlRoTit2TWtSWWk3NXJwUU5vdGFnSHVLbDN1c2VBb0UvR1JMN2pPRHlJK2RJbSt3Wmt1UzBPNGdKT3NFZUxsM09SVFBXcHFsMERXOC9lYVd4akphNjdTZFNQSytnRlhMZUltWWxGZ1Q4WjI0c1UyTmxlUm9xNFF6VloxbThUMkR6TDVZQldEcW5iclZ0c3lEVFhzSk8xVTRoN0tuT09OM003Tmt2U2ZnYVZQMnBNNWdHZ0xhM05aNUFaZnR1by9oQjZNZ2wyYmhUTVNCMmoxdlJzTmRmZDlzZlUzRFFkcFhZeFlaaFc0UUc0THhDSGNxUXBoUEtIUkNTT1ZtUm5scy9NdG82MElpdDZTMjFBM1JYWEsrcFQxWFd6S3d3YktrK1pYcUVhUnpLYitZYmVDSS9sQVdCRXFVczYzbVcxUW0yZCs1bSt1NUM0Ymo2M1VhOGNGWEhkMDVtRmd3ZzF0T3hFbFZtenJOQ3pqeVJLUUtPcno3bXJoR05OMzZWSDRpcTF4R1pIcnd2RXZKdVdiWmFvM1N3SjkxQkFlMTJlOWpPb3VEUFBhd0x1dWJ1Nk1MQy9ncytKZ040VUg2Y1MyT21URkFhZjBsQXk0cDkrRW9Tbk0xWFNBcTViSEJXeUJQbi9XdWJVWk9OTGdCZzF1WjhkcXNpYVRobThZZEpFaUMzajJSM241Z1FiOXBwSjZjNlR2YXhhRkZ6bU5sSWdsRXo3dHpQNE1heHhORmRXbTVzaTRCVEtVQ1VXQXFMQ2o3U2hRQXNQc0hSRzZzU0M1RWxVYzkySGptRW5hcVZaV0RPQldBS1lVdkVBYkRINGdtMU9MT2lDT1ZNVytFd3IveTZmbWFWbTJqc01ueDlQUzFxQkx5UHNQekxLVmRmOUZlOCtpRXNIYUhQN29MS0g0SGhuRGJCNURMcm54QlZFdGwxU1hJZVpZS2NzWjVDNGRJaGNFb2ZPWEsxSktVYW54T3JmMXZLSjYrYTl3ZkE0S1M3aXVxYzBDNU9HblVRa1RsRlU1SnNyMFNhdUJsS1o5QWxIWFN0U2FlbVIrQjNFYjErdEF0Tm40ZVpmWU1tcFdiQ0hVQk9vNXJ1SVlLMHVZZUY4cm1McGFZcjEwU3BqSkE0YmVxbnhUMnh2ay81SWJDK2IyQWF4a1UxVzNlUTF0SzVjd0hVSDAvbG53QkhwdjIzSUxMTk5LajJRV2ZsbThLbk1pamRiWjBQa0R2VWRLd0hsd2JsclVIcXkxTVhNVllLS3l6RndTd1ZodXFzT1RMTXdHSUJPMmk1VVNXMVdlOEFvdktkaFZiQVhibEtKV1RBamRjeHFVL1BWWFBkUW04UzFpcHBvZ21TNmhUS2U5VFJ2amhSalJKVGorMmJqc0Vtd3BDa29ZNWtsVU1VdTRmUjdUVnhmbmtRMU16dHJDTU85TUUxTGkwanM5VGFNZ2hXeS96NUIyOHIxemdIQ2M3aHVNU2VPRExhVVpkN09JaGM2TDZnc3JYaG5NTkYxakpKWldFNkdNVkJ4M1d3SHhWOFVjZDFUbW9VSHFKRTFLNDRSMm9sMTBCSWlodEJHbUlZQUdaNGU3YWlxN0VqOFRKUW5mS05aRGE1SklpdzVNa3QyRU5vd29VcitFQkdzVU8xcC9oVUIwTktpNEFBU2UwaHNiU2xRbmJIckg4dXRkdzVYck5sSGtjV1JWRnozVmF4TUZiV0k2M2F3bmdCb1NDS2RlemlOcWJSbGxqTDQyQURUY2ljZS9GRnNQaFdOWS95R0N2S25hY3ltUmRjOENpM2hJKzh1QXRhRkdpc0RWenFQWTBPT1RHMWVocmJaYkJsa2tCVWp4aHBWTTFMSEZpZ0ZVc21uZ0VMV3lKRjE5ZEU2SnpLSGI1N2oxVDBuS3QxRFJMbU11OE00YkJMMEVlSWtjN2VBZWw1TFoyYTNubUU0VEkxUUxhb3ROR0pzNmJoNGhjRDdsQy9qdXNVTm5xT1lvWkpnM2lNRmtwN2tGZnlHZ2NUN3U2Y3hkSWNrVHZKeFFVcENjZDJyRWRHM1ltem9NRWttaHM0MDBVT1JMQ0c2Q1BYSXdaOVZ1WWVMSkRsRGV0WGRpSUtTSS9GQ2hPdytKTGtyNzBNc2NFUVpXd2pkVmhETlpBOFJySTNoT3h3eUo1UzBGekdDUEJGcml6QkVJcWljVDJCRDRCb0M1VzlNeDNBR1p2MVZYTGNJZHhveHlmeGRkeCtORnlZU3hhSlJZa3lsbHZHcFNjSURIVmRjRzlobjZMcTlZWXdGeERDM0FiSDJ0TVVXQldCVzUwNzl0SUNQQ0xSQXI1dzJQTTM4bEdFRHlnN0phbGFQcE1zbzAxZkhKWkVYVnNsMXc1enFDMk81cDdmVWVzbWw2dnNkV054RFk4bFRoN0c5NlFZb1BOV0lNYWl5ZEtlUjRUS1oyYTlseDEza2hyYlJMbnJRaW9nckJPWlJXOHAxbnhHREUxZWx6SHZrS25MQzJCOXRHR1Vjb0IvRVVLNHdkM2NnT3NWMUIwMFMrUEdZM3dLNDdrTVVxUlZMSkJJUkFPWElNTXQ0KzlJNVhDU3E4TzdiTWgrL1M0N0VMb2dUWG1yRWJKS0V1Tzl3bmtBNFJlMi9hMEtWL0FCWmJpZ0FTc2IrMWl5Z1BERnRRVEpDWW11Z0l6RFo3aHZLWTF0ZVQrWDJQRnl6NHJyNTE5YVZZSG4rcnJ0THFqWllWT3Z2RnBXNm0wUWFKU2JpRlhXTDgzYzZOdHVnWkE4WitycGp6RWttQm9Dc0xaQmxnWGhUbDdHOHg5WFVvSTM2cmVaV3FTOFUxcWFQbWxncmF4SnNqRVdPVVRVQTZQVFZNV3lVbnEza3VuRTRlTmhUVUdWc3R3SzJvKzBqaE1wUTZzemVkSU1LZUFOazMxT1ZCUjRBdzJVeXM2VWdBZEJzRFhlUkczcUlGUFlTWjB4Z05tNHAxODNEUnh0UlVnQXVHc2xzNXBzRHZsTURiNHNrM0kyaHJNaTFPSjhub2JwdWRtbko5czhDdU80OVZESFJrRFVpYS9qMm10aTB6dUVpN1hGR2RudTZ6Q3B2S3JCbTRRakIvcEhJd1VKSFlSTW5PYmEySm1MZTJ4N0ZhSFppaUZXYTdRM2JJaTBiTllac0ljMjVET2hOKy9BV2pZU0NDYmVaa0tWUEdqMW1sNVpRWFRjelNPYVYrYnZ1SFRTRWMyOGJkU0l6MmFVY1pZME1yWnZFU2dCdmM3dTFIdUxJN21IUTIxbkVOdVovRFltQ0JXdlB0aXMzU1RSY21hRUJzU0Z6K0M2bHpmTlJrVTNSTDFSdWtPWUYrYkVCNVFYbTlOV3hxazBEVkhMZGFEZ1lRNjVuRDgyVExHd0laWWl3cE84ekdjL1dzajBHWWNmQmpaZGRMVWVKRTlTRGFwYkp6RTRsY1FzblRVbWJhQUFVamlWT204RDdoRi9LZFhOdmR3YXhLOFI3Wk12aWd4RCtxVkY2UnRCR0RPMVQvampPNTBtb3Jwdi9FVVU0a25RTDRMckhxRkpIQ2lUZXRGQThNSUF5MjBRS20wWVd3NXNqRk9jVVZXWWtyaExSQjVVS2xHUVhaYkg5SWczY0l3WFBURVpJZDJKQW4yYWY2cWdZVGFRQkFBZjBKakhQRmJMT2hCVjczbUlqSmxCZE53UVUrR3hMVWVidnVsZDBnYVJnNHMybDV3WlViSTEzRFBBaHNwSmJFcDcvL1JJaHpvWkI2TTJlS1F4ZFNPUjBaWTBTQVVaaWJGOEpVOTdVNGljS29KUTJhNlRJQjFRMlNab1c5c25VRUJmTVJwMjR1anlKU3E1N0M1cW40NnlGTGJDcmwvVUEzUXJvZUNQcm1zQjBOeDF2NStqTVVuTExabWEzcW1CTGE3UFFqU21nRVpyZld1S0lqY0I5UWlybHVybXQ3WGtiT0s1UWxTTWhRSTVYM3lFaXo1bEtnRTVJcWV0TnV5Yk5kVjhsc2VMbEtDalFzaWxtQ3FHSmpOc2dxWmU2ZlNQSmF5bnM1UENjYTBBdGMwZ0lUbC9id3lJejJNb1lpZlN2YTY1NDZ0dENobVpVTHFLSGE1cFVlbWFJZENiQ1ZoZzNqWTdOdVQwZ3dkNWducU53NlFweWpEY3c3b2kxcEcxQSs3ak9WVUVDVTExMzBDVE84WEprL3E2Ym81SHRSRnd0eFlhdzJvc0RubzZHS3M0ZTVEWk0yNTRrQUwzZ3FlVU9Xc3VvUmMxU2p6Y25qVnNjNFo5Q1pNZXlaYlNoZHJ6Y1VQaXF5VU9VMjdicGJOUlJCY2xNVjNMZGJkRHl3RmtGOVNyWkZTVEdIbHJGbkREWUxlOHpqdWMvdm8yUjBJelFKRmY3dld4bXRqVkVDSmprMUYzaWdhSVI3WGxTTEVHNUFVcTVidUg4engzVmpxbktrYVBFQXpwRGdnMjlrS2RvNVRyU2dMZ2U2RmdaT2MxMTgwN1Baa1BRTElEcnRpY2xrSzBOZXBwaktGYXpUMGF3OTZoamhPY1NndHZYbGhpSmJMT0hZL1o2Z3VTM0hlNEZsTUZvVG8xd2lBakhHZ2czSjAySWhuQUlKTmdiZU9iWTFjckV6MXpIWm1tR2Q0bHljaFdWWExkeHpqSi8xODBDbVFZUStxNE8wTFIyYU1jZWVLUmJqWWVZWEFrY09pZDE5cEw3T3FFL3Q0VzFOL3psRkVxWnJqdmpsNTNKcTNSVW5pVzA0WTU4ckhKUjAyT1VXd1Z3ZWpicTJQV21RQ3E1Ymh4RUowN21XR0lOd0RFQ3pkQzhoMEFaSmQvc0hsdDdpT0tkeEN3QmxzM01sb0lFQUpNY3VFczhVRFNpdzNVem1JZGtPZGV0UlY5YTVWMWlQdEpncVprbUVzalpWbUR1RUJNNXJ3QndTSUNEVkVabW9lYTZqU3RIQytDNjZZVDJ4QkFhOVR3MVlIR1diSkJ5WkxMT1ZqcUtDZFRFR0ttTGpjUW1rcGhUYmN5VHB0Q05PQ3NUWUZtck9XVVp2UWVJY0t5QkF2RDM1enBFei9XQkJCY0FZNlFORzNvaE4yMGM1L1hpelpucXJ0czRaNW0vNnliclduZTBoRDFvazhTMWZvelFhdnU2MWZZUUZsK0RjVjgxWVBmZTBnbjlPYkozQ2pZRmUrWnlMTDVVNk9aTEU4MjJWaGFoNElXMGFTS0ZXWEhDRTBNS1J6ZWZrVHFKSE5tcFNxNTdDSjl6T3E4blVZUjJwV0ZVVDVZM1BEREhjbktzZXI0SzZhRzE3emE0K2JQTFptYW5wamh1OVY3c1JGT0FhRVE3MU9KclBhTDM3eW1ibHdQRXRzOEdld2pXZXo2emlIY1NreXA1cTl0eGNwU2dHQ2xxT3IybDF5T3NVZlhuN0pRT0ROTDByTzY2ZWF0UitxNEZjTjMwOFlrUnN0Q1N0ZU5SaTljTzFoNVdnczJ6c1RIYVpISHhrY2oxWFpNTXJQY0FtdWpZZ2xLVXBUZW5qbk9JVFd0d3pmcC9lQkdRNEFLZk5GVE9VWmh6RDByakRYZUlLTTVGaGJUS2M2OE1kSkhVWEZkYm1WeEYxakh2K2J0dTJKNkF4N0NlRUYvTXEyRkxWWWZTUkhTa2dVVm4ybUFnNUxSU2thRSs0eXh4WWZOeHhzaFpSRURhTWpCYVR4K2tOdTBXNnF1REMydkR1cjVYNTZMazhPYU9uQmdVTUFVdUl3VmdKQ2VranNFMU5WdkZkY09VdCtkZURPK2dqVDlpVmt6cUc4NmdpWmh4ZXpUZHUyc1Jvb2lPWlRKMTVKZk16QTROQVFUR2o3Y0YzUmdtbEt4b21aR25OT0c2MVF2K0F6UzYwVnJBc29kZzNYVXp6T0VscUNHc29OaVVTODNUaktPUG5PZGpoVnJJTVNEQWdVcVhtZFpuaGRXSVdHd3oyU0s0N2k0SVpQZzRiQm5EMEltYXZGbnFEcHdSaTdmTDVXNVdRc2VwNGlPeENjS0VWakNlOE8xQzhTakp5bFFQd0hwenloSituMEc1NWg0QnJQdExIUjl5MEZvOEdmUXdFYSt2SlY0Zm9YS3V1Q1hwd0J5dDJmMVowam5mdWlnODY4dHpsZ1Z3M1dOVlYxMkJReXlDWjFjSFE2Nko0Qk1OekRHSjNPRzUyYlhxTFBwWk4xK1NQTkNxMFRJWFVBekREKytZUTBDallOR05FZEZFTGljYVhybzJuMENDelhPTlFzMmdYUGJKejZ6VVVTWEpTbGR4M2JEYXVzWHBQNmhaYlBOUTE5Y0RMVEdIU2lkMDZJcmNpMTZRV0RZenU1c1FGaFFPWituR1pTaE5hdFprdjhNL2hMVlBPRjFsRDM2QWZkemVPdW9oMkJnL3RGWU9HMWJsYmNRdDVMcURDUEQxU2djQWdlY2c0YzZLSENXQUhDbmRkZlA4SmIrQVdBVFh2UVVxR202b0RTRG5uaGFxS3lLdVU0L3FZdEgxcTU3aXdpTnhQUUpoN0dBOFliOER4ZHRKVnFiT0FHeW9KWXZvaldTeG8rVVNtRHhhR282UklkbXZBVEJDV3VVY2hmSDZDRDBXTk9QRWdPeTY5YTRsc1B3djNYWHI1eXdMNExwSko4c0NxTTduaCtGdm95RmtPTFg2amJHUzFITTI0aXdtaG9RcVBlQWR0bEVSYVErUjhrODVjVE1ocmV1aE9zL1ZFbkFHUjJyZVNxTUlSbThxckEzcDZ2RE5zaktNREhYclVNbU0xSkZTNUhsWGNkMDNoNWRobkhYc2F0cllMQiswNFFPRWEyQ2U5T1BmWklzY1VhTDhDbVJmSTB6TExKbVozYXFDa3Q1NTNVMXhodGEzMWtERFM0Y0lQaUNhUXpuVUlUZEFzRDNWOVJGc3VHNHllRHhmeHJXTHVFejF1bkdaTDBGQ3FvWFB3L3JnMlUyQUpJSmRYWUxnU0JtdW14ZXRRcnRGY04xMDlOZlFCQitDMWgwTm9tUzJ5Q2krcWU3Q2dJcjk2MTBxVjlqSkwyUjlJNUhINmJaR29XVlFIZzNBbVNhQWpjNmlZYTFBdWRHUHJ5WXJaUTFWWmlncU9aQTNubzFEQnJFckpPZUtmbUlnTXJDalAwdTJ6cmZodXRuOUM2c3VnT3VtY1djUFVmbzYrVklqUXR1Q29mQzVJeG5ZZEx4MU40UDVMNmhGdU5jNDY3NWdIdlNRblVhbjhyRFRpTDVoZzJOSUR4RjI0eXdrYmszYjFrSEVRNkF3SkNpcURUZWg3QjlxN1RJOVRDSS9DY0kzU2p0OWRkUWFzOUpWWERjZVNnM2swa1dwaVBmOXp4V0lTTFpSLzVZSzcvUFB2WXZSN2JsZ3p2dXVHcDNLdzA1ak5jdGpabHMvaEVDZnZlWXU4VUhIYUJaeklyMHp2SHNQd2N4cm9Jd2w2TUlXTnJEdUkxamZPaEgvZSsrWlpzVThUTndqd2NTVmVUcFIyNVU1MkI0bE1hREtSZ0k3UkJHcXVXN3R5dEVpdUc0TTlwUHBGWFhGUXpmWHRNeDIyRU44bjJ0ZkcxRGg1ZlBFWmthcWpRZ3RGWmcrRXFuVjA1WmM0TnRkd3E1Z1BXbzFScHFHdHI1dTdJZitnMGlrSmgvY2tnSDlDWUxVaHpwSGh5RXdSaHF5aklPMXREQkNZaXB2dzNXTFdIU2JNQmJBZGZPL1kyOG9Bbk55YlloOWlTeHh4SkJ1RXNQUWJvVzJkdTJIenp6RGRqcG0zSUY1N1l2QkVhSnNjRHJQM3o2Z3A2eHVneDNrSjhSamZvZEdFR2ZWTWdBS1U0SUlZQVcwNlFLNk5YMXBGUTJNY1NnS1o2U09Ka3A2cG9ycnhzNjc0NGlSZTJpZWh4MzEwcng4b0JUQTVQNHFSQmFqL2piM2hneVJwVTBBQ2tkS0xwZVpUZTA0RDR1UGtidkVCNFdteHFlbGxZL0Q0ekZDZWZXUzNPb1IvMUpRbm1Ra05FUEVOc0U4TDI0bldKVHFJU284SndZOExVc0xDWVhncjhOd2dEelVZT0VNQVFVREYyUFZIZkNCR0U4dGkrQzZhVE5XMFpzUDlqU0FaclllMlNDK2hLV1ZyV0gvaDJkZmcycVpnaU1SdzRqMGRvVE81VnJqVS9SbTlndEZFdGkxTXk1VWdHYytWeERzSkhWakFITkFmMkFpN0NISEZrT3Zoa2s0U1RWWkhkZWtOdktHNjJaM0l4WXJpK0M2cVJtUERLR0QxY013L0xmaVVQc2FGVUlQSDhWWU8yQWdkUUJERzQyYWFMVmpRb0VSNkdvQS9neUwyY1dzMGhKbndOSFZKU1FOYmVTb215WXdpZXpLUXZjYmhUUWxLS1lOOTRMVTdjcWU4K1NIeHVjTTFIRXI3b1JXY2QxdENJR2czVTE3dzJ4ckJFS3laakxjcWN6QnV4OStrcnJwMDNTSFhXTmtXQ1JlbmxHdlVSVEpTbFl4czVzM3pLYm43aElmbEN4dFRNQ3JVZGlnTVVRcm56WEZ5Z0s3WVhDajFXRVltdUF1TnRGSGRGeVFzSWZnMU5oYko0RmNGd2lTWlJpc201N1JBNGdXV09Ob1RmbHN5bUtKQU5OMWk1bThnV1VMNGJyUkkybkwybUhhYlJxZVNMVVpHRFdoNXdWQWljOVBTb0RqWFhBa3NzWFQraHM0VXRjU2kySzZrVU1BQ1NKWkd6SUg3ek9sOVJWd2tsd0IxWEF5NElCK055bmcxQmhWMytiMFFDNGtJZXZwdUNhNW5qZGRONGN3Zk5kdEVWdzNEZEs3ZFptRDFTNzNKSXB4TnFnUW1xRVJZOUcyUlNmT3JnNmczOUVjY0kxZ3R5cVRRSXdrTnpuMkZVaEdzZ250NE5xSWtXUXd0SFhmZnFiM2Y0bVh2S25UanBJOHBZcHB3eEc3eVVOamVlamVKcHFST3BvbzZaa3FQdVVRUWlDWVE0eXV3OTE3MTFrdG1FVUpoSVBuNGNwZ0NERGhsL3RXVEVWYzlnQWpxMW0xNnBxQVA0TmVvOVdabnFsaVpqZm5XOTN6dGh1Wm9XaDl3NURQaCthZzZaVmE0QllsVE9aRmpiVnk0OVoxZzQyTGlZZmg1UldxTWEwcExIbHh3cEdYZUduOTBJcVFTZUxONWE4enF3Rzd4Y1VDbUs2YlFnU3hZYmNRcm5zZDFkeE81TWIxcWpHeWtrSWNPZmc0TEx2Nk5Wd1Uva3NGM1U1aVgwaVdwQmtqRVFJOGVOTFdITGlOdldIWHd2L285OWhSSUVGdDVEeVNPZnI5dFF6M3NDTkVHU05sMkVoSU9VVk9pTzJvTCtBSlhiV3dTZW5JbTY1Ym5MTjBFSFVSWEhmUUJxM2kwU0lVK0JNTEFlenRBQUFnQUVsRVFWU1lUODhoVGI2UjQ2bXhGdnBHUUhRcWtJTUFQZ0EvNEIrVlpWamIzZTE0UG1ERHhyUnBDUXl0MU1XOWhkc0hCR1g1QWExMVpPRm9BSnA3TEFraTRNS1NJM0tHTmoxQVRwY0tKZ2JIcU9KSWNSYnFhQnFuWnFyNEZQcUFIa1pTUzYzaHdoQ3Q0OW91Qnl5OU9kY2k3RkY3c1RHaHIybXNKTnNlY25URjlCTEJmT3ZWbUtXUW4xQ3ZjWEQyZ0txWTJjM3lEc2RKaFJzemhxSlhoS2NUQXdMNDNZNERzUjdaQldoVDdKc2pRcGR3cmZrYVd3c2ViWDJJNkdjSTFaYmR6NFZlc0lKUTEzOTRSaEwzQTR1QXBQdDhSeGgrZ0JlWXFxTm1ya1U2aEwzcXh1MGllTWg3TFlUcnBzMVl4WUNISUYzTGJTS1lsWWNrdlQzSnJMOWNsSVMvNXFObHVENUVNa1lpVDl2Si9PaGdEZFBxc1FOTUI2dHBoTlFNejBrb0R6TzdkUmRVeDdiZlF4T281eWpNQkE2UzVFYmdtUnFjQ0srTDNUei9ZN251cThpZDU2S0ZjTjJrclhZM1lQMzd3RGQxU01VQmlNb0RWYitSdEFQdytIZ1lBbmVNeWJEYlVETkFtSGJrTWhCMkdQZDYxSVVOTU9vMDU1NUNCSk10cjhVSS9VU21HS1luYVA3U1FaQXJvZzFGTTlveXdHSUhFNTh6UnAyVk9yWkFQa2dGbjhJekhveFpKWG9QTHZTeGhYL0xVeDF0ZVJ6SXdqT0t0eWxNcGliMjNTMk5rT1dHcE1yeFhpb3plL1FkdTN1WUI1dkE0c3FYMGpQM2FLTHNvbjFoaGJjZTBmcG45YWtYdmVoTGZnUmgrUHpPSzEvMG9xY2FRSytETDczdXZwY1FXRlI0SVVMa2pzakJDd0NYZ3hVRXd2UE8rejdlU0lyU1V6aVppNS92L0RvOEI2WFpTVHN2WjYrcnJzUFRPV0twdGVybWxTU3R3aGJEZGVPMGt1eGJZQmQyTGJvLythbDdYL3Izdnp1Q1VucisyWDFQSmMrOTMvRDZTTUREZjVWaGtrSWpzVTFjZDlOWXdqUXdjcFgzZ0ZUeHpCWUtOVU55R0FaTmUyRGg2SUFCY01USkFEbTdadnNoZ0VkSUFpYmN4N2Q0OWhCZmc4Z1M1ZjNha1pKeGZHSk9adU9BWVNGY053VXdWN1lUb1MvMkV5WEhrS1NGSWxoQ2JUeFNvc00wYXdNdWF3SXVUUXpnRUJvSnV5UTFCZ1E3VkV6S3JSU04yNDRGVGdCckdzZXZ6MndibWszc0QvT0xhTVB4eDBraWd5UFZkWTQ3bm9ZNkRud0ptcEE2a2wzMnU0THJocmtHK1IrRzRjL0g5VndZWUh0WWE3SzRmQWRLcGFmL1BONEdKWlZIaURGUUZuMHhoZndLNUZpQlpDVm4xV3V5NUVqS0s1ZzVZYUtsTXM4RU5Xek9QQThiSnd6ai96SC9WN3hVb3VBcC9ORS83L0xCQlh0R1JoVi9ENENlRHBVMHFMYk9JdDczTkxnaWFMUWU3bit0S1BpeTJTV0c5dzJVNGJQUGcyQU5laFlFQStqRTlBbWRuYm0va3hIbnA3MVZxOEJ5M2VMSzBRbGdMWWJyRHRxZzVvZUUwTGozNFBxZlg5OEJPSG1lLzBOVDNwVXBNaElqck5KZTRLcHN3WFczMUx4TTd3Rmxhc3Mza2ZleFFMOFlwY3dkQWdmeGp5QTl4SVFqZm1zQytBVEt3U25GUzBza0hRUGN2dVdFSmNrRDMxc2tHVWgxdFpBUmk3ckVCZXRmRE5jTkViSXkzNjcrQXhUdm42Q2c4TkE0R1VILzdodFd4YlluUDAzRDlJT0lDKzNIYmg2dW0yUGVlckFoQzYwV1lGUmxiSUUzRVFQdTArRURVMUhHZ09iMXRhUEJDMmpUeFJyZEhaWEZnTCtIN2xYaXpOU0pCY2xLVlBBcDhGazNjc2VqMG44aHF2bWNDRTN6N0liSTJpOEtrVVlFLys5eWN1b0N5U21Bd0dWMHFNVDR3elAxeUlDbVpaZkt6QjVGQjZtTEdRL1JHVFpQdVBrUHVmaHp4YXBGM0htQ0V0cXdMZWU2ZWN2OFdRMW12WDVJNDN5RjZ1TS83aG5CSWVoTkVSQnMvdkt2SU5rYlhkZVJXTjVrcWViZ2dUdjRMUlZ1dTI2Y3JQaDJNM1FYRFZlbG0yRjZMUUo1Zm80cjNJUGt3M2JkMUxHaEtPTzUzTEZKVFVpQmtjaVcwcDJheVE0Q094TkUrUzBRMVY0cEthZ1V1WXQxNDNvL2UrbEZjdThDZ3lFYTRTNkZrMGppZEFFMXJnR3ZBN1dVQTlRTkZXU2xielppQWR0MXczd0pEL2JseFhEZC9MTjV2OXRDVmRhK0JXMnkrVkZNMDlPRjdETUMzRUkvRUJCK1hZaWc0TjlCK3RNR1lncWdGVmo0cTBFQWkxOGRWeEwyZ0lSUENpUWs2dzBOb0J4Q083RDVaL1ovdWdIQnhiZUIzQzBIaWdicUFrTkgrK1hYSnRmRTBYTmZ1S0lERjNSVDNtZEM2bmo1bXdVVlhMZjhyV0ZvN2ZCM1gvbng0SVZmaW8wRjBWUERyRVRKdnd3UXJzREl3OFlTblFTWGMzQ3Y0bUtrUjhreEVTKzd0dU44anNTc2VrME9VUmlsZ3BuZGRjQWs3dWpGYnR3RXVqNEFXOFB6WStkQjhMZmVBSWtPbFRVUkJnL3ZVNWQwM2VzOVpISHBPNUhqRjhJY2dsZGxWaEFrbnR5dW0xWUFUSVJYcmNhVWJDQmIrUUIzZUdUTy9UN1U5Z2lCcDdWcUhCQ1h6c0tzdW5rVy9wa0diRm44TVlpbUxSbUZqdVMzU095MFB6OEtMTEtmL0NOeFRKVmRTMlY1aTd4cWFtQmhaMHE5M1JQUUJ5bVh2aExvMEpGOHlLQzNzaFJISUJTUTVReWlJNTBCL0lrM1IrWnFuMjVqR3F0cW5SQlhEOC9RUUxiclhnVys4R3d2ak90R1p3dlBFMjk2RzQrS3k3dUpCbVNyWHg3WUM5clBSSklyRDc0RC9rcVBHZU42QXEwSVNUWVMzdG1wUFNCNFRpb2ExUmxlK2VXSGtQZEJLaW9XRGdEcnlJR1ZXeHYySkhvVFcvd0c0Y2lDSVdCbTZqaHJkd0FyK0pRNDdEeEV5OGZQVHp0cVNVQ3JQVVI4RkVkV1BFeTdrTDc4RnZqamFoZTU3RXBZNUVndGs1bmQ2bDdNMnZ2emtBM0F6UGc4R2VIZk56TFcyaEF6TWx2U2RkTTZCNWc4OGVEYmtkMW1CM2l2SUZmeDVIZmR3ZDhNaUdhVHRuMnhMUTIvZTBiRkxSYmU4N2VmNmJxdkVwZW5MNDdyNWxsNDgxMXZpVUN5eTlzT3hYSzQ3czJmVGJkTHpEWC9TT3lSb1haalNsZmlOczltS20yWm5ic29ZbGlYMkQvMlp1dzFybmdsUnFRRVRGaThqTWQrY2FXaEYxS09WbUZZcUZjTHdTNDg2YnV5dHh1dTNYYmR5VGxMUFAwNVJKZ3A2TnRKTWZIblBRMjE3alpETjYyMis3dVNob1lwa1dBb2g4Kyt5aUJPODRMMU9NN25TR3dCczR4Qi8rbFVJLzM1K1d5T2lHZHBnbVI1dFdsU1RhZnBOUjJHRFNmQzdOUnhWbThESzdqdXRnekNjSGRVUHBlUzdScTdNb1JjR0VyVTM1WUljcXg1aHRVWUNad1g5aVVENjcxTVpyYVVJMEQycHhSdU9yV3RrcnRNSFA3K0FwUGNHbjc0ZlkrOTY4RTNQZkRxVnovd3BqZS8vWkgzZlpnaTRwc0ovRFlKZmplQWovVTYxbjlFTnEzdzNHVmRkN0Qrc1llaUo5NTZUdXg3eUZTZjByRjVmWE9NRkdtb2I0STdWdDNzQjJFeERwTjZTNUxOOTUzTXdsYzZUa20rbHpUMy9YbnlYVC94bnhwT09oY3c3MGlrTGUyTXBUUGNoSERzWFVPdDVEQTdydXBqMkdvMzFzY1pyOFNJbEZnQlpGbzNZWVQ1c0Y0bWNyeSt4cjA5N2Vsak5kYmVpNGF5WWl3VEhhNmJod29zVFJmR2RRZDhUSW5hL2NZck5IVUNZVnA1K0swVWZobWlRNERZU1dEYytUd3VsRUl3ejNvMFlhR2xzSUd5cHUxUG8wWUJ4SCtoa1Rvek5GNmRKVUZPYlhwUVVaaWx4SVZ2ZE5jeFEzWGNBcGpRQ3E1YitWOGgveUFpbzRSUGZKZkozODVmNkRIdS81MFUzVFJFa0cvYzdtRWgzNnBJU05KVHkyUm10NlozWkhaQk4xMFFmT2tBN1FrUEwyb1o3ZUwvR2YzZWYvTlI1SWUvUENMT2NDKzlSVVFybk4xODdNRi8vRTFmbEorTmhra3M5VTB1Yk43UXVrR2tVY0Z2RHJQbkYxQ0g2dzY2eE9ab2dWeDM4R1VSeVJSZWF1bmFUQ1dYY3lUeU5tUFdBSHlwWnU1RVhweWJqNU9zSzdYNnJheDBlRS9MVmF6RGRnQjNnMEJmdStuYjRMdnd3OUdWZDFyeUlLWDI2YnpPR0hOanVSb1JSUTdYelJ2MVlXZUJYSGV3L3MwUFJlR1RqNzdPTWNSZS9pdWJ2N3hyS3dyZkY3NCsybnpzZFEyMTZBc2hYdjVIS2tCSmN5ZllWaUNaU2RnWXpEclZBaDcvNHcrL1AzenlaNTBpR2pXZ0NKN2QvSHphVUJnWmhnMkRiODdzTE5YSkpWSUYxejFVNHBmVisxL3pwaC84UTBmWGNRbng4bmVFVC83U0s5U1N0Zi95L3MxZjlQV0xIbmFCcDZ2b21lbGxNck5iMlhHRmxlSm52ZmFSYVBQUjE1MjdPVmVDcm4vMVF4OE9uL3pYZE9BTmpPNTQ4c0VmL0lQN1BsNkZKZS9VNlVzNlhpK25kZ2tnMDJwMXVXN2NlOFU5dmNWWmRlTlZvNGVpelhmbGlJQTE3Y3BtY28zRUxUS1QzZ0w1SzJ3RDlVWVcrb1dQWVkvOFg3UFFzTHdIL0k3eUlGbzQzTndIRmx3QjdCbnhvTXQxOHpuTGN4YkpkU3NhVENzSlN3VjRpbkZIaXQxaUpHbllLTUxkYVFoWlpmR0dTUmFpdTN6UjFDbnZ1bUhDMjNick9HRm9oRGJMSFAxNnBjdGpabDJ2T0hkV09ucU1XVndmQ2Q2cE85R0ZIV0Q3NnB2b09nSjhHS052amJwYzkycUViTUx6UlhMZGhocUxrTzJTbGNxNVM3N3VvTytaVk5NcEFtbGFwVmh3d0pjNmtmVENBNDIxeTNVem15czNtT3NlWXlmSTJ2N1diTWVYMXN0Mkc0TVZabkhYNU1RQnp3M2k4S04wWnp5RStoZEpuZkt1RzFhMnVZMVdCWkdYWGNmRldDeVBtVDE2OTJka2ZVLzFzd1B6VHQyQlhpR080blFEM0dKNGRwZnJsbGVPYXRldFc5ZklSV1RzWFFPYU40dmZqL2kyT2ZQeVVQRFFjZXBCbVZLWWtZUXhrM0h5WmtZRkx0Y3R6MWtXNTZ3N1ErMkpGTzlsMnM2dXBnazBxWkdTVFpJRzZRRzdVUnBDVmxrYkdGU1FxRm1GMkphdEIrd3FxVlBlZGQ5Y05BaXpwYzhGS1hGQklnaVd4OHdlRzhIVkFFL0prb0U1VkRZY0J4OTJqMUpVWFRIMjFweXVXK3lnMWE0N3haRDhVOWpwY1ZJYU9WMXlTME1vVm9hUlhOYXh1NDhqVGdxcDErMGdMdEJwbmE2Yk45NmZlV081N2g3YUx2V0lTcmNjNW5DVWxsN2oydXdpWU5ld3dma2hQV0JRWWVHOGFPcVVkOTIzbHg1QytZMk5tQ1V1U0N4ZXJ5bHZacmV4WUpKSjNTOTJVMTJQMERHTnQ0WXVPbDk2UHRXQldtN0hpUGVkcmpzWUVQTlhtSXN0amRPTm51SHhWMzdoakd0ZEkvS3FZRktNNU1vZXUzT2tOdkxYZnF1NVArQjAzZXNSOVpvZEl6ajBzMTJHRXRKNW81Z211RU5TY0k4OXBRSzh2MVJ0emlNZFNwNjJnR0NMcGs1NW43SlZOQWhMYVphMElsNTJwV0U0eXBiSHpBN2xBQVN6MERQZEpjc0dwWjA2YTR1MEMrTTROWFRzRzhkU2J0ZjlDV1FUM2wyNzdwUmV3K092L1AyZ0hiRHdjUXIvWWtWdDRIWlFqQ1RCSGdLeCtHL2JDVkJKamMwcHplbTZBNVFoREtNYnlYV1hPcldrSDd4cktQYXRsTVJGYi9vdnZHU3dSNThBVHdaV1NqRjJuMFpLZWFHaXl1b0U1VjEzMjFqWEZCSzhBUElZN1YwNGVGc2FNN3N0ZFh2aDNTczNuOFdIOXJENXJXZ2I5SWU5ejRaWGZKaHF0clZDdCt1bUx4SEN6ZHAxYTdiU00raDZLNXdRMHIrQ0xydE8xaVhCWEI5a09iZkIrU0JOMUNSbEtzSC9ZcXc5YnRlTngvZjRsQTludEVxdWgweXBVMHY2QWJMUnBOUWJnOFdONWluR21wdXR3am5qSGtpd09PcFVjTjNLWjkzRlRGZ1FHdzJXdXNCeThsc2FNenUxZyt1dHBiY04zUXdYRmhwaDgxc25acnhqZnV5Vld2eStmbEx1ZHQzNHYzUG9hU1dZZFVxM0FKdW8vS1NKczM3WjAybGRFc2poNnEvODVNdS8xZEt4dUFvQWRLcVdYdVoyM2VLYzVVWnkzYVZPTGVrWG1VNTBpNWJQZGFIcFcrWEpBM1IxOEhoKzl5c1A0eFVnUDhtRG1BZW5DOHhhZVJDOU9LQlB5YUdnZnRidFpUK0JnaDdvR0Q2OUtLT2xNYk5iOGIwSmRpSjNEUXNDWlI5dHI5ck9zRmY0end5YTVyenFjZDA4bktzT29nV3gxWFRFR0tDbFBUK1BtYXRHb0xZT1BISVJPcER3dUxyQ1lyY0g1UDVkMTl1c0ZibkhkWStSVFNWQkhLb3ROS2pVcVNVZTYxVnBMZDBpVVdsUEpmaWdTNmdrejJLcGc3Y0FVM2FRZE9OcE9iaVd1NjBCcHBXQkppdXhYN2NzWnZaWXRWZmh4TS9EY2pIQnZGQTZzWVRqWmNDNUJSZUFnWG04Nm5IZGZJWlh1MjZmSFFHT3c2K1NnYnJWeURYUjBJV1Uzd0RnaFpmemg4K3hsalBMcTN0Y041K3pUTTRyYVNvdVpHWU1kaS91S0ZhakVrUWUvZEhtRllJMjREb0dEaVU4U1NMUFlxbURnVkc1TFFRd1phTFVGRlBsTGtnRXkySm1qMlVqK1UrL1BPVkxBOGJiSE00MTN3RGg3L1hvQ1E3ZjhPb2UxeTJ1SEZYY3V2SklzUlJnRWR4VTBPVXFOTlJ4QlhxVnRBMjhXaXFnV0hwMUNQUSszdy9YbUVZR3U2N252MVllSXB1S25zU29hckd6ZTZodjhXT1BNNkF5Qm1KWlBmRjJ5M0ZaWXFKckF3ZHY0K2ZpdkZEcUJMQWhXWGd6bXRSYzZNKzZRY0lsTWJPN1MrRTI4b1NHaEx1Q2hZRnUwWGh6NlBwOExQQ2Q5ZXhZMDh6VFBCLzBpaXRIcllWUmVORUU0UldtejlCNXBNV05rMHBYZzVWS2hoV1hjZFJyUE51TW43QzcwNkhuS2k3ZGtyeVJYSGNQUjF0eFI0R2JKQWRLODFWSTdnQ3I3UXIwUWRBRkRoVSs2NGE2RjBxZElQZzY2ei9zNUxQUFFuL1d2VHhtZGpjR3pJYnAvd1RaVFhZZFFqRUNzNmRVVUlRWFVNZE9sZURMMjJ0R0FiaG9BeUt5NEF6Z2Fia0xheWlkVjFiOFBiVEk4WWxBT2N2Q3dyaUVBMUhxNGw3enNBS0prOUJwSG84ekl0SDN1RzdlaXFpMmYydld0ZEI1YU1JeWU4MTRSZEcrcDFKSzAzN0ZvSTEvbDlYZVdDa2l6RUtwVTBSd0hYZHJZcEcwenRmTVlhVGptM1pOWERXL0pHWldWVXJTY0x2S3MzUkljSzYvMUUzdnNQOFhWSVN0Nzd5T3hzdnVoa3ZOVDlqZmpjSEd1d3RUbm9DMTNJVTFGUDZiSno3Rjkwb1YwKzBCZzRhU0w1L0U0NVBqOHVSQStUelV4dmhQM3N6d0N4eXJ1cUZ2a21zam14dkhkWmM4dFF6d3kyN3J3ODVTN1lmN2pCVzNic0Q1dzdOYnFucEJ0RWpxbE5lajdUa0dLcy9SVFRsR2U1ZnhVOHRoWnJkUlZpcE9wbTZ1YzRaZWpLQ2xqM1VoZUx2MlZBZHliblVBNk9FSEhFVnJrYjAwZ3kzT2N3Y3EvUE5ENUZLdnVwMjJRU0JmTnJDK3p2UGlPd3B3ZS9uQUFTOE9hZ0luZHpQbTV0VURGcTVZRVBxQjVZckJYM2d1QWxGQVkrSG5GdUo2UThSMVVLa0Y2dzZRTlNhaExYYkRvMnFNQnNEQzNYMWUrTWthNXhkNnU5Z2lxYU9KWENoeldOV1NPV3ZiUTN1WENmcVh3OHh1SzRGdXhRK2UzS3dXQjlyRmxqWmlkTjV6MlhVS3laZk1PM1paMitHS204Njdia2g3aU5XMmJDNDFoQ3pBbjgrNUZqeXJIMitvTmxwOVNzMnBhZHptbnN5MmFiL2kxajFJeFo4cy9Kd3FINlpYZTQ1T2dMcDdwdkVoRk4wNHJwdUgyclpwdE93OGV0eURiTFJzREpqeFVuNkJLWnNlTUxESm5JRUVOdlBtazQrOSs5MXZlOXZiSDNrL1pMemZJQ3lTT3JsMGRpSU53NDRUUG1sZ0QweFp5azh0aDVuZDVqd3NjL0RrWnJVd1VKNVRqYXNvWjlqNnZqdFNWSGpKbWxzLzB6V3BEcno3YlhUbHFMVXdabGcwUWNnOFRzOExKZzAvL0w1M3YvdGRiM3ZidTk4WFFjWjMzeDkvQXMwSXljcHBpVEdBZFI1ZGxOWG5BeE03anRzTHd3K2FuR2hmeDRJeTFoaDQzRGl1TytYVThtODZwdG5VUE82MFR5UnFHemkzU3RTcU10TkRrTVY1YkxaREJlb2Y5MXFCZnhGb1VkVEoxTmVIQUo5MVczT21EN2NTUEVLVGJyaFlyUCtoQ3hyREZxblh4RUpOS0FHOThIaENyQmFHelJnYjJwaFRvWmZCODNTUGpHczBHTTB0VGRqYzI5dzJLZkNJMDRZU0ZwM2p0VXlDT2k4c3dLN2JNUURSaitxUGQxZDlESGlOQ1ZnVWwwZWR5bndPVWVyTmoycDh2c0p4QUw3NmZZZ1kvbk1OVVdid25PWEdjZDFqTklUNzFESXl4NSswRUwvUHF1K1RJQ00wOXpXZGMrRWN6UmF1R3k5N3FKMzJXUE9Ickd5QjFKRWlGWDVmbk5FVjU1UUxFbmRrL01UVE1waloweTdRejBhZW91c1czT1BCYzZ3cWdITjF5bXpOVjZoK3Y2R1NYQmc0RHNBL1BVSSs5N2hIWkJ1S1dpcUxPcTFZd091Nitmd1Q3U29mWDRoRm05UkhDcyt5eWJaL0I2WUF5N1VCQ2Z3RENjbnFId1BrSU1sRDZsTmUraTFEUWd2RDMvdUQrODYxTXNyMGJpVFh2WWVtY0o1YTNwU3huNElqMkQzc2JKT21RTEFYT2hvaGhjSXVHZ0FQcDlkNkxtNlNxNDgvR2xrZ2RXd0ZjMEp1TnY4L1hrNjZvbWc4UVl4Y1pIdkdhRE54bHNITXBrNmN4d1hQQk1hRG0vbThvR0xzSEtuMWR4R1k4djhtUDQrSW50MUthRjRBRTY2K09idDY3LzF2SURRWXQrLzhxcGNrcURLRkIza0tCd211MzJRQmpwNU9iV3VzUGhRSnM4clh2bzBrSUFQLzFvbVh4bEVBYmVzNmRIZGdwb0xvUG1RWS91NTNDcXkvN0lFR3YvYi90M2QxSVpKY1ZiaTNaM2Z4WjNkN3lvZUlPeG5zaUlxSTBXbXliQjVVZHBZbEFjV0hHUk9ESUFreklUSUVJdTQ4K0xlSzdBaWFVUW5NSVA2c3Z1d294TWdxVEw5RVRSYWNFUitDY1dCTGZOSmQ3VUdSZ0VTMlhWaUNQNnpuM050VlUvZm4zTHJWWFQxOXErZlV3M1RkYys3UE9kLzlQL2ZjR2pYSmJxS1UrTjFTbVJpQ3llVGc3TG9SSUx2eDY1aWRuT0tGVzYrdE5OVDNDMVNIZGVWUUpNTU5WSUw0Sk8vYjdweGFndFlGei9SZi8rWElOQ0IxSEZLNldjZHNYcHJ1SkgxeEhRNFMyem5UMXpqQWJNY01Qb0UzZHRlNkUvdHJKNk95cEcxbUtQcnJvN0s3ZmVlbVpEU2VoUERkczBxczNobTZpR2p2dXRCbjFTUksrZ01lUUpjUmF2U3R2Ky9XZzErU3dQNzVUTk1CVk5jT3ZDT0ZqWVUxMmJFeGl0S095bEU2K3VPWG43anZnYVdmb1FiNnhMQ0x4UFRaTWt1QTBlWGdUTjB4SWpGcGdsQ3J0ZkltWmdEU2VyZlRsaGxKSzJVb1gwRWxpS2tiUzVZSCtyOG5oUkNNY05SeHkrbmdqdjVhOTRTckdzWUZabnNOd0hEcTJJcmEwNFJPVGV5dk14bEJXOWpaM0k2bFQyRVVpUFRqdjU4NzljaUZHTjg3bVJ6Z05YL3E3dkxVclVLV0RjbERpYTBzU1gwWG1Mc3JTZFRCZ3Bxc2p4RFVrMlBrTFpMaDRRMW9KOWxIUFhTQnJHQ0l6anhibHN6bmMvYWJsaVJWSmVITVNYalhyT3ZkVGRjUnJEWTVqVU5QWVFuaitqRTdNRmlpNUpORWxUcTJQTksrdE9ET0tCeDEzSEk2dUtPLzF2MTZZNldzaXpzR01Pc3F5ZkNoTWxheTlxeEhSdTNOc0ZsZkdQd01nOE52V1lyNllSRnA3NC9tZitRemRZTVB6TURqd3Nod0czYkJzbDZ1MGNXMEVmdThqUlZFeXRuTzBBV2tISmh2eWVQME5KTGZTLzBmS0hYNlBHK2sycjMrNGsrK3Q3cjZ1ZFhWUzkrL2VtUFQ0RU83aXRjczFMRWswYWVXK2Q3S09PMFBETlI4Zmd2TEJ4NHlnWWVPQjZNcVBFMDZBbkxDVWNjdHA0TTcrbXZkK2Z2K01ZRFpYZ090Y3M3ODdKbVBpTnJiZFdlTmtLQW0rQ1UxY3dSNmJ4dWpKYy9VZ2g3OXhQVExMMXhhWFgzNjg2dGZ2M1JsNTA4Nkc4T3ZqcDBOdzZabGZ6VDA3U1dNcFRKRHdYOVRUdWJkRXV4RUtNbENUam4rN0hjbURoRGdoL2E0ZjdJREdaTSt0VHhCM3R4TWdacVBJdkxxUVJySi9WS1BTNWorYS9kQSszRk4zUzFrVXhkUlV3SG5RMUVubGFqb3kraXZkZS9tM3hhb1BzejJhbG1NOXVsVGR2YmloMEx0blhXZjM4dGNUaHI1Sy9aNjZnc2NUVC9iM0V2UGIyVWdJTy9uVFpKWlNkUElKc21YREt6THVadzRlZXg3UzVqK3MyVzhmZW5LVGpUOThuY1RiN1VzajkrekNNaFQ0Q3dsZVQrZWEyL0JqK0FQYWpFSGUza0pKeVhnV0FqUFRDSzY4UXVqcXVuellNUUtSaDFETWs5Q3ZxSEVNNk84YURIaWFSMDQ0dndsZU9WaEp0QloxNit5RVBHcVJKWlRST1phUmgyMDlPaEtxR1A5d1F0WDQrajZMejk3czBvYVYwVFdiYXdHMmxCTkcxTVYvWllIdDVodlVONXlTa0VjS0IrQkxqYUI3RkZXV3NSaWxHZHZxZFhheERGNW1rbnVDMHlxSmR3c2tGNGI5QUp5SGJXa0czb2laU2pxSlBJVS9SMzl0VzRZTXBxNVVsY2Raa0pCR0UxbkNWWjF5U3ZRY2JMTzRaK0NjRFRGay9Hb2F4VHJ4V0h5cEkycGl1RGdkMklkKzVWSXpnQ3VFYmcxT0NFYUZoT21UbUlSdmUxeGpnM1dFdDEvdjVpZ2VQQzVVQ3lKTGJhMDRwMjNzUVF0UmkwblNYYkNDRVdkUko2aXY2Ty8xbjNNeDhtNjZqQVQxUUpOak9CVW1Qdy8wT29ycWZ6MVY3RWpsZEZqMHl6NXBTOEU1ckVlTXRZUUxaUGp5TTV2am5oYzJkR1NGZ3QyeTNCVktsWWt4NVlJckVNTlcvZWpzSnlheXdVSmoxUm1jMk01SW9DbG0yNS9qblE2SzBZMU5uVnFFc1lGZ285OUlCaDFFc0VML283K1d2ZWlZeWVRS2xOMW1GTkZsQmRvWkdQb1Z5VU9UWC8ra05UMDlJYm9TSHRUdVFJQUIvWVJBVEUzMDk0N1hhd29qdzExYTlCNzBOdmFSM0wzRVlLRFhsU01kV3piang3MytyN0VmQlQ5WlJBSVlTeFlHeVI5a25ZRjFTQU4vUElxUlNlSlRQK0dvZzR0b1pOemlJYkFtYTRvazE3VHgxNmVXaFdIMlE0WGVIUmxIYkh0a2FwSC9RLzJyR2o2ZHk5Y3VnTERORDQ4Y3dkUWkvS0lzRWxKc29zVjVXRVFCWFBsOUUwcUV3LzZPSDdMd0VQdEVLTFErOUVWN2N1RmRtbGhiMDR2L2V4SnNsU1lVejJXaHRrVXhIc0xteXA1alJIdmpydTgyTkpNUTFFbkZhall5OUViRjRzbDZETjJGK0cwVlJ3TUtENFNWQnhtTzJxZzFEVTdwOXJVM3VkVnNNcnhtWnFydGpwaklyMndodEFuRjdBbHNodFRkZlVYSGNaS1BhNGxERXVFeXhZeWs0YVBBSXczOEhUTWdtQk96M2ZyZ21UTEEyMmJ6NWJsbmlnbVozSVJjVWhvYVNwcFVnSlJ4eFFzS0FyMGQvdWF2dXUxUUFxbTFaUUtLampPbnk4MXcxQXl1NytOMVMyZjZXODNReEhyZ011eGdSV3lTWUVnYW11UzRtYm8wR29IT09ZQlMxTUo5NE15NHZDck53S2tKeUw0SG03NTVBTDdMUFgvQ3Zna1N1TEEwcEg4LzlsSkhMOWZ1UWlkSVNLM3NDWGJkb2xHL0VEVU1lUUtpN0NPZU5wV2RtM1BuanlPTUovd09tRUtxeUk5cFRuOXlwV2RHUDd2L1hOL2EzcW00R2pEUnFCRjlVRXNXQTZIbDMxa1dQRXpsTm16QWlGK2JlY3dkZGdJa0tlV1VLTWRyOEloWXQrYkRYQmZMYXZtMTdFbFh5WWtYa2Ftbnp0Y0lPb1FpZ1JDamhGUHk1b2VabVNQOHpWVVlneGhyby9sVVhjZ0xZN0YwQkVRbXk1cU93SjdhWGk4eG1Yb3MzNGpveTRBaEJ0eFdWc3ZTK1pNY2lQUXhTcTJOQUEwcERmZFNYdGMvK0hheUE2dUpwUzA2YTdKNzZsUmJrSnQxSkppcW1JRm9vNHFWR0FoMGtGaTBlRXFxT293ampEZm5sRjE1QkFqTUR3RTVNZHladTBGZ00wVUhvS3BKWUZWZEVjaitRYnZMVy9yNVZza3gwc1FnTUhXdWxNNmE1M1FrMVRLTDFUOW5FTHdEcnlueEpvWGgvYkV1VXZlVndNVmdjTlFSeEVwdEFEbElBRW5YNlRoUTllQllkWVI0VEFqVUFTQlJSeTZ0K3dwN2tGZS9yVnVrUmhXMFgxK3picStYZDdXeTY0SFUya0UxckdLelZOTFBDdnhyVS93RXZmYjBCcFN0RzM3ZlNPV0oyRUROVm16Um9iR0NjK21sV2NRQTFISGtDc2dBdVVnMFFLVWZWZHhESE5BRmNxaVZCQUI0WmxMdUpqQnd0ai82cyt1Ny81Y0J3bjI5cGQxR29mM0M0RVk2M2pTS08wc1VLOFpWSUl3NytsV3JDZUhtcitvMC9vUGk4K1kyMDlhVVJ2UGt4OG9Qd3gxK2dkaStDa0pCd25jZER2Kzhhb21GOE9zQWNKQlJxQVFBdHZRMyt5MmJ1eUova2ZZY0xmYjNMejVTTklld0VQWkozK080MENBT0xVVVhnNFhIZWtVMXNTMjc0NVdTVlpiak81U0NRT0Z3R1VDbmdWTEhwTGplZklEM3BsQnFHUFJJeGhTRjVFMkhTU1dnZXAvMjRCaERxWStXWkJLSW9EZnFMVVBvWUxqYnd2OVFIL2Y1b0J6czRWS0FqY1dRb1BaRXA2T3BzdEVHNmt6R3BVT3ZxN1BxYnZjLzJMUVFxRnR6cEt5SVh1ZS9JQ1dZYWhEd3oxeURsallMQTRTNzBkcWdlVTd3enp5aW1RQnFveUF2QUYyM2xTaHQxY3hqYWxtVkVsWkliK0lRYVZBK3RIb1Z5NDI4NGFLZ1BSRTFDYnB4Z29Pd29UTGwxV2MyMDByT1lkNFpEWW5RakgyUkl4aS85QklkRVRRaXl3c2cxREgwQ01jUWh1QjFpZnAxNUJJdWMxWVpXZVlyYkF3a1JId1ErQ0QyT05PTm8zSWp5TGQyN2tIa2pjZU4vTHdJVHpzRTRuakRBZUJycWhqTmUvRDY0Sm9QelpXbzRZVitxK1F1MWRpSEJFQUFBSlVTVVJCVktNSlZkK0lvbjhDNTgwYW5ZUDlJaUJQV2JRMS9ZY0UrSVlCcDk4eU9CMGp3QWprSU5BUXA5M0dRUDF1TUltaFljeXlIOC9Ka05tVlFVRFd2Yksvcm44OGxvTXcrYjg4Z3RVT0oybXdGc3dxQXRaWDhEd0lkT3JUQzE3SmpBT0lnRndpYldYQmVNY3pzdEZFelN5VjN4a0JSbUNJQ01Ba0RjOXYxQkxlQmFRRjlDU2RWZWtjR2hjRTd0ejN3SktZNjZMb2lUTjN4SFByMUdQZjJNYkdnTTlhOVJTVjk0Mm5zdFlmTkNGTXo5Yk8ydHpvcTZmZ3lDVnUzRHIxeUFYUlBLSzd6c2xHQSszb2xaOUswa0NmUXg2NWJpd0FJMUExQkJaRngzdSttWkVielY5L3FLR1BlWWJJcjJPRXdMeW9kTWVmMlFvcSsyK3B6N00zZTdJM25rVEN4Vm9OWE9ZM0s2aFBhQ0xETlJMM3c2YU4wS3FNNVJsbkJCcHk4M1h5MDRtU3Q5ZWhnK0kxaitVaXpqMUphdjZ0QWdMcDdwb1lpLzB2NklhazdVZDYydnppaytmQWhQQk5FZm9SQ3JqQnA3QWwxSk80TzA4MEdFRytWa0lobkFVandBaDRJbkM0TjQ1UGZlM2hNMkQrYW1NdlBEa0RpZC9nKzk4RVBBdmlhTUVnRUdNbE94N0QrU0VZeVoyQ2ZNSlE2VnNpL2h1alpDZnVUTTVNSndMeVd5d0d4SHVFampNNU14a0JScUJjQkk2MDkzcWZmSHNMenR5MVd2dXQ1UmJFdVlXQ3dGT3hYdVZxZUMwVVFRdks4WnFxVjNydy9iR0MrWEIwQ3dKSGQ5Ukdvb2VJenpKYWNtSVNJOEFJbElGQTR4bTFGeVlIMzBmbXlzaWQ4MkFFOWcyQmlTL3VOZVc3djlyY3QzSzVJRWFBRVdBRTloK0IrOXQ3STk1TEg5My84cmxFUnFBa0JDYVdmckFUUnpkKysvUkRKV1hJMlRBQ2pBQWpFQ3dDcDc5dzlVWTBmZjI1ejBoYitRamwvRCtGL0JMd2o4S3hZQUFBQUFCSlJVNUVya0pnZ2c9PSIKfQo="/>
    </extobj>
  </extobjs>
</s:customData>
</file>

<file path=customXml/itemProps2.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1991</Words>
  <Application>WPS 演示</Application>
  <PresentationFormat>宽屏</PresentationFormat>
  <Paragraphs>221</Paragraphs>
  <Slides>11</Slides>
  <Notes>0</Notes>
  <HiddenSlides>0</HiddenSlides>
  <MMClips>0</MMClips>
  <ScaleCrop>false</ScaleCrop>
  <HeadingPairs>
    <vt:vector size="6" baseType="variant">
      <vt:variant>
        <vt:lpstr>已用的字体</vt:lpstr>
      </vt:variant>
      <vt:variant>
        <vt:i4>22</vt:i4>
      </vt:variant>
      <vt:variant>
        <vt:lpstr>主题</vt:lpstr>
      </vt:variant>
      <vt:variant>
        <vt:i4>1</vt:i4>
      </vt:variant>
      <vt:variant>
        <vt:lpstr>幻灯片标题</vt:lpstr>
      </vt:variant>
      <vt:variant>
        <vt:i4>11</vt:i4>
      </vt:variant>
    </vt:vector>
  </HeadingPairs>
  <TitlesOfParts>
    <vt:vector size="34" baseType="lpstr">
      <vt:lpstr>Arial</vt:lpstr>
      <vt:lpstr>方正书宋_GBK</vt:lpstr>
      <vt:lpstr>Wingdings</vt:lpstr>
      <vt:lpstr>宋体</vt:lpstr>
      <vt:lpstr>汉仪书宋二KW</vt:lpstr>
      <vt:lpstr>黑体</vt:lpstr>
      <vt:lpstr>汉仪中黑KW</vt:lpstr>
      <vt:lpstr>Calibri</vt:lpstr>
      <vt:lpstr>Helvetica Neue</vt:lpstr>
      <vt:lpstr>宋体</vt:lpstr>
      <vt:lpstr>Heiti SC Medium</vt:lpstr>
      <vt:lpstr>Wingdings</vt:lpstr>
      <vt:lpstr>Cambria Math</vt:lpstr>
      <vt:lpstr>Times New Roman</vt:lpstr>
      <vt:lpstr>微软雅黑</vt:lpstr>
      <vt:lpstr>汉仪旗黑</vt:lpstr>
      <vt:lpstr>Arial Unicode MS</vt:lpstr>
      <vt:lpstr>PMingLiU</vt:lpstr>
      <vt:lpstr>宋体-繁</vt:lpstr>
      <vt:lpstr>Kingsoft Math</vt:lpstr>
      <vt:lpstr>冬青黑体简体中文</vt:lpstr>
      <vt:lpstr>宋体</vt:lpstr>
      <vt:lpstr>1_Office 主题</vt:lpstr>
      <vt:lpstr>应用驱动图分区</vt:lpstr>
      <vt:lpstr>图分区算法</vt:lpstr>
      <vt:lpstr>Common Neigbor算法</vt:lpstr>
      <vt:lpstr>通信代价与算法开发代价</vt:lpstr>
      <vt:lpstr>应用驱动代价模型</vt:lpstr>
      <vt:lpstr>Common Neigbor对应的代价模型</vt:lpstr>
      <vt:lpstr>代价函数学习</vt:lpstr>
      <vt:lpstr>混合分区搜索</vt:lpstr>
      <vt:lpstr>实验结果</vt:lpstr>
      <vt:lpstr>Conclusion</vt:lpstr>
      <vt:lpstr>Q&amp;A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liaoyujian</dc:creator>
  <cp:lastModifiedBy>liaoyujian</cp:lastModifiedBy>
  <cp:revision>98</cp:revision>
  <dcterms:created xsi:type="dcterms:W3CDTF">2021-12-31T05:45:03Z</dcterms:created>
  <dcterms:modified xsi:type="dcterms:W3CDTF">2021-12-31T05:45:03Z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2052-3.9.1.6204</vt:lpwstr>
  </property>
</Properties>
</file>