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20"/>
  </p:handoutMasterIdLst>
  <p:sldIdLst>
    <p:sldId id="281" r:id="rId5"/>
    <p:sldId id="256" r:id="rId7"/>
    <p:sldId id="283" r:id="rId8"/>
    <p:sldId id="284" r:id="rId9"/>
    <p:sldId id="320" r:id="rId10"/>
    <p:sldId id="287" r:id="rId11"/>
    <p:sldId id="288" r:id="rId12"/>
    <p:sldId id="290" r:id="rId13"/>
    <p:sldId id="340" r:id="rId14"/>
    <p:sldId id="304" r:id="rId15"/>
    <p:sldId id="341" r:id="rId16"/>
    <p:sldId id="293" r:id="rId17"/>
    <p:sldId id="294" r:id="rId18"/>
    <p:sldId id="30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6" autoAdjust="0"/>
  </p:normalViewPr>
  <p:slideViewPr>
    <p:cSldViewPr snapToGrid="0">
      <p:cViewPr varScale="1">
        <p:scale>
          <a:sx n="75" d="100"/>
          <a:sy n="75" d="100"/>
        </p:scale>
        <p:origin x="525" y="39"/>
      </p:cViewPr>
      <p:guideLst/>
    </p:cSldViewPr>
  </p:slideViewPr>
  <p:notesTextViewPr>
    <p:cViewPr>
      <p:scale>
        <a:sx n="1" d="1"/>
        <a:sy n="1" d="1"/>
      </p:scale>
      <p:origin x="0" y="0"/>
    </p:cViewPr>
  </p:notesTextViewPr>
  <p:notesViewPr>
    <p:cSldViewPr snapToGrid="0">
      <p:cViewPr varScale="1">
        <p:scale>
          <a:sx n="68" d="100"/>
          <a:sy n="68" d="100"/>
        </p:scale>
        <p:origin x="2592" y="6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A94DF-2D55-420E-B410-1D8F5C7E76D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0336C-831E-4218-80C4-BD4A89B2279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FCA22-26AD-406C-94BF-B6CCE6D3E80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94360" y="131445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51CF6-03FE-45BF-A054-5DB09A4AFC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B7C1D44-1319-4645-A286-CC4F17F29AD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r>
              <a:rPr dirty="0"/>
              <a:t>1)基于sgx的冷启动:⼀个软件优化的环境(使⽤§III-B中提出的基于软件的测量和基于模板的技术)，每个</a:t>
            </a:r>
            <a:endParaRPr dirty="0"/>
          </a:p>
          <a:p>
            <a:r>
              <a:rPr dirty="0"/>
              <a:t>enclave都是根据新的请求创建的。</a:t>
            </a:r>
            <a:endParaRPr dirty="0"/>
          </a:p>
          <a:p>
            <a:r>
              <a:rPr dirty="0"/>
              <a:t>2)基于sgx的暖启动:⼀个“智能”环境，它预暖⼤量的enclaves，准备在⼀个容量内服务并发请求(在我们</a:t>
            </a:r>
            <a:endParaRPr dirty="0"/>
          </a:p>
          <a:p>
            <a:r>
              <a:rPr dirty="0"/>
              <a:t>的测试床上有30个实例);出于隐私原因，软件重置必须在两次调⽤之间执⾏。</a:t>
            </a:r>
            <a:endParaRPr dirty="0"/>
          </a:p>
          <a:p>
            <a:r>
              <a:rPr dirty="0"/>
              <a:t>3)基于Pie的冷启动:⼀个Pie优化的环境(如图8a和图8b所示)，在这个环境中，预先创建了许多插件</a:t>
            </a:r>
            <a:endParaRPr dirty="0"/>
          </a:p>
          <a:p>
            <a:r>
              <a:rPr dirty="0"/>
              <a:t>enclave，但是⽤于⽆服务器功能的主机enclave是按需创建的，类似于1)。</a:t>
            </a:r>
            <a:endParaRPr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C1D44-1319-4645-A286-CC4F17F29A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SGX CPU将enclave与一系列威胁隔离开来，包括(1)外部设备的直接内存访问(DMA)，(2)特权系统软件，如固件、管理程序和操作系统，(3)与enclave在同一地址空间的应用程序，(4)共享同一托管应用程序的enclave，其中一个的错误或错误不能危害到另一个</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r>
              <a:rPr lang="zh-CN" altLang="en-US" dirty="0"/>
              <a:t>Intel SGX指令可分为两类:管理模式(ENCLS)和⽤户模式(ENCLU)。我们选择EMAP/</a:t>
            </a:r>
            <a:endParaRPr lang="zh-CN" altLang="en-US" dirty="0"/>
          </a:p>
          <a:p>
            <a:r>
              <a:rPr lang="zh-CN" altLang="en-US" dirty="0"/>
              <a:t>EUNMAP作为⽤户模式，原因如下:(1)只有宿主enclave知道在认证后应该映射哪个插件enclave。如果</a:t>
            </a:r>
            <a:endParaRPr lang="zh-CN" altLang="en-US" dirty="0"/>
          </a:p>
          <a:p>
            <a:r>
              <a:rPr lang="zh-CN" altLang="en-US" dirty="0"/>
              <a:t>我们将此权限授予内核，⼀个不受信任的内核可能会映射⼀个恶意插件enclave，它可能会将秘密数据</a:t>
            </a:r>
            <a:endParaRPr lang="zh-CN" altLang="en-US" dirty="0"/>
          </a:p>
          <a:p>
            <a:r>
              <a:rPr lang="zh-CN" altLang="en-US" dirty="0"/>
              <a:t>转储到未受保护的内存中。(2)为了防⽌内核的⾮预期映射，如果允许管理员模式的EMAP/EUNMAP, </a:t>
            </a:r>
            <a:endParaRPr lang="zh-CN" altLang="en-US" dirty="0"/>
          </a:p>
          <a:p>
            <a:r>
              <a:rPr lang="zh-CN" altLang="en-US" dirty="0"/>
              <a:t>CPU应该引⼊另外两条指令，例如EMAP_ACK/EUNMAP_ACK，来验证内核是否按照预期执⾏了正确</a:t>
            </a:r>
            <a:endParaRPr lang="zh-CN" altLang="en-US" dirty="0"/>
          </a:p>
          <a:p>
            <a:r>
              <a:rPr lang="zh-CN" altLang="en-US" dirty="0"/>
              <a:t>的映射。更多的指令以及⽤户/内核交互可能会增加硬件和软件实现的复杂性</a:t>
            </a:r>
            <a:endParaRPr lang="zh-CN" altLang="en-US" dirty="0"/>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93725" y="131445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B51CF6-03FE-45BF-A054-5DB09A4AFCD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94B09C-3D79-48EB-A31D-769708D37C5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B0FFC-A20C-4A6F-BC82-2AE3BF1898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46AD195-135D-4497-8118-642BA27B7D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DF27FD-F9FE-4FDC-B08E-E44DA12219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AD195-135D-4497-8118-642BA27B7D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27FD-F9FE-4FDC-B08E-E44DA1221974}" type="slidenum">
              <a:rPr lang="zh-CN" altLang="en-US" smtClean="0"/>
            </a:fld>
            <a:endParaRPr lang="zh-CN" altLang="en-US"/>
          </a:p>
        </p:txBody>
      </p:sp>
      <p:pic>
        <p:nvPicPr>
          <p:cNvPr id="7" name="Picture 7" descr="F:\hust\scts\logo\Logo\HUST.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053" y="43376"/>
            <a:ext cx="990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4B09C-3D79-48EB-A31D-769708D37C5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B0FFC-A20C-4A6F-BC82-2AE3BF18981B}" type="slidenum">
              <a:rPr lang="zh-CN" altLang="en-US" smtClean="0"/>
            </a:fld>
            <a:endParaRPr lang="zh-CN" altLang="en-US"/>
          </a:p>
        </p:txBody>
      </p:sp>
      <p:sp>
        <p:nvSpPr>
          <p:cNvPr id="7" name="圆角矩形 15"/>
          <p:cNvSpPr/>
          <p:nvPr userDrawn="1"/>
        </p:nvSpPr>
        <p:spPr>
          <a:xfrm>
            <a:off x="0" y="784291"/>
            <a:ext cx="12192000" cy="119509"/>
          </a:xfrm>
          <a:prstGeom prst="roundRect">
            <a:avLst/>
          </a:prstGeom>
          <a:solidFill>
            <a:srgbClr val="00206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8" name="Picture 7" descr="F:\hust\scts\logo\Logo\HUST.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053" y="43376"/>
            <a:ext cx="990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4B09C-3D79-48EB-A31D-769708D37C5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B0FFC-A20C-4A6F-BC82-2AE3BF18981B}" type="slidenum">
              <a:rPr lang="zh-CN" altLang="en-US" smtClean="0"/>
            </a:fld>
            <a:endParaRPr lang="zh-CN" altLang="en-US"/>
          </a:p>
        </p:txBody>
      </p:sp>
      <p:sp>
        <p:nvSpPr>
          <p:cNvPr id="7" name="圆角矩形 15"/>
          <p:cNvSpPr/>
          <p:nvPr userDrawn="1"/>
        </p:nvSpPr>
        <p:spPr>
          <a:xfrm>
            <a:off x="0" y="784291"/>
            <a:ext cx="12192000" cy="119509"/>
          </a:xfrm>
          <a:prstGeom prst="roundRect">
            <a:avLst/>
          </a:prstGeom>
          <a:solidFill>
            <a:srgbClr val="00206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8" name="Picture 7" descr="F:\hust\scts\logo\Logo\HUST.jp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053" y="43376"/>
            <a:ext cx="990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3.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椭圆 3"/>
          <p:cNvSpPr/>
          <p:nvPr/>
        </p:nvSpPr>
        <p:spPr>
          <a:xfrm>
            <a:off x="9993000" y="5420947"/>
            <a:ext cx="675000" cy="6815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Calibri" panose="020F0502020204030204" pitchFamily="34" charset="0"/>
              <a:ea typeface="Calibri" panose="020F0502020204030204" pitchFamily="34" charset="0"/>
              <a:cs typeface="Calibri" panose="020F0502020204030204" pitchFamily="34" charset="0"/>
            </a:endParaRPr>
          </a:p>
        </p:txBody>
      </p:sp>
      <p:sp>
        <p:nvSpPr>
          <p:cNvPr id="23" name="文本框 22"/>
          <p:cNvSpPr txBox="1"/>
          <p:nvPr/>
        </p:nvSpPr>
        <p:spPr>
          <a:xfrm>
            <a:off x="1344778" y="1823286"/>
            <a:ext cx="9186906" cy="2306955"/>
          </a:xfrm>
          <a:prstGeom prst="rect">
            <a:avLst/>
          </a:prstGeom>
          <a:noFill/>
        </p:spPr>
        <p:txBody>
          <a:bodyPr wrap="square" rtlCol="0">
            <a:spAutoFit/>
          </a:bodyPr>
          <a:lstStyle/>
          <a:p>
            <a:pPr algn="ctr"/>
            <a:endParaRPr lang="en-US" altLang="zh-CN" sz="3600" b="1" dirty="0">
              <a:latin typeface="Helvetica Neue" panose="02000503000000020004" pitchFamily="2"/>
              <a:ea typeface="宋体" panose="02010600030101010101" pitchFamily="2" charset="-122"/>
              <a:sym typeface="+mn-ea"/>
            </a:endParaRPr>
          </a:p>
          <a:p>
            <a:pPr algn="ctr"/>
            <a:r>
              <a:rPr lang="en-US" altLang="zh-CN" sz="3600" b="1" dirty="0">
                <a:latin typeface="黑体" panose="02010609060101010101" charset="-122"/>
                <a:ea typeface="黑体" panose="02010609060101010101" charset="-122"/>
                <a:sym typeface="+mn-ea"/>
              </a:rPr>
              <a:t>Confidential</a:t>
            </a:r>
            <a:r>
              <a:rPr lang="en-US" altLang="zh-CN" sz="3600" b="1" dirty="0">
                <a:latin typeface="黑体" panose="02010609060101010101" charset="-122"/>
                <a:ea typeface="黑体" panose="02010609060101010101" charset="-122"/>
                <a:sym typeface="+mn-ea"/>
              </a:rPr>
              <a:t> Serverless Made Efficient</a:t>
            </a:r>
            <a:r>
              <a:rPr lang="en-US" altLang="zh-CN" sz="3600" b="1" dirty="0">
                <a:latin typeface="黑体" panose="02010609060101010101" charset="-122"/>
                <a:ea typeface="黑体" panose="02010609060101010101" charset="-122"/>
                <a:sym typeface="+mn-ea"/>
              </a:rPr>
              <a:t> with Plug-In Enclaves</a:t>
            </a:r>
            <a:endParaRPr lang="zh-CN" altLang="en-US" sz="3600">
              <a:latin typeface="黑体" panose="02010609060101010101" charset="-122"/>
              <a:ea typeface="黑体" panose="02010609060101010101" charset="-122"/>
            </a:endParaRPr>
          </a:p>
          <a:p>
            <a:pPr algn="ctr"/>
            <a:endParaRPr lang="zh-CN" altLang="en-US" sz="3600" b="1" dirty="0">
              <a:latin typeface="黑体" panose="02010609060101010101" charset="-122"/>
              <a:ea typeface="黑体" panose="02010609060101010101" charset="-122"/>
              <a:cs typeface="Arial" panose="020B0604020202020204" pitchFamily="34" charset="0"/>
            </a:endParaRPr>
          </a:p>
        </p:txBody>
      </p:sp>
      <p:sp>
        <p:nvSpPr>
          <p:cNvPr id="2" name="矩形 1"/>
          <p:cNvSpPr/>
          <p:nvPr/>
        </p:nvSpPr>
        <p:spPr>
          <a:xfrm>
            <a:off x="5054579" y="4560516"/>
            <a:ext cx="8636042" cy="829945"/>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cs typeface="Arial" panose="020B0604020202020204" pitchFamily="34" charset="0"/>
              </a:rPr>
              <a:t>李彬弘</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algn="ctr"/>
            <a:r>
              <a:rPr lang="en-US" altLang="zh-CN" sz="2400" dirty="0">
                <a:latin typeface="Helvetica Neue" panose="02000503000000020004" pitchFamily="2"/>
                <a:cs typeface="Arial" panose="020B0604020202020204" pitchFamily="34" charset="0"/>
              </a:rPr>
              <a:t>M202173755</a:t>
            </a:r>
            <a:endParaRPr lang="en-US" altLang="zh-CN" sz="2400" dirty="0">
              <a:latin typeface="Helvetica Neue" panose="02000503000000020004" pitchFamily="2"/>
              <a:cs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754A1039-8D7F-470E-95AA-9C942B90D18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1673"/>
    </mc:Choice>
    <mc:Fallback>
      <p:transition advTm="16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1" y="106829"/>
            <a:ext cx="7267437" cy="583565"/>
          </a:xfrm>
          <a:prstGeom prst="rect">
            <a:avLst/>
          </a:prstGeom>
        </p:spPr>
        <p:txBody>
          <a:bodyPr wrap="square">
            <a:spAutoFit/>
          </a:bodyPr>
          <a:lstStyle/>
          <a:p>
            <a:pPr algn="ctr"/>
            <a:r>
              <a:rPr lang="zh-CN" altLang="en-US" sz="3200">
                <a:latin typeface="黑体" panose="02010609060101010101" charset="-122"/>
                <a:ea typeface="黑体" panose="02010609060101010101" charset="-122"/>
                <a:cs typeface="黑体" panose="02010609060101010101" charset="-122"/>
                <a:sym typeface="+mn-ea"/>
              </a:rPr>
              <a:t>插件enclave的创建过程</a:t>
            </a:r>
            <a:endParaRPr lang="zh-CN" altLang="en-US" sz="3200" b="1" dirty="0">
              <a:latin typeface="Helvetica Neue" panose="02000503000000020004" pitchFamily="2"/>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3500755" y="2956560"/>
            <a:ext cx="5806440" cy="3493770"/>
          </a:xfrm>
          <a:prstGeom prst="rect">
            <a:avLst/>
          </a:prstGeom>
        </p:spPr>
      </p:pic>
      <p:sp>
        <p:nvSpPr>
          <p:cNvPr id="4" name="文本框 3"/>
          <p:cNvSpPr txBox="1"/>
          <p:nvPr/>
        </p:nvSpPr>
        <p:spPr>
          <a:xfrm>
            <a:off x="1139190" y="1158240"/>
            <a:ext cx="9697085" cy="1568450"/>
          </a:xfrm>
          <a:prstGeom prst="rect">
            <a:avLst/>
          </a:prstGeom>
          <a:noFill/>
        </p:spPr>
        <p:txBody>
          <a:bodyPr wrap="square" rtlCol="0" anchor="t">
            <a:spAutoFit/>
          </a:bodyPr>
          <a:p>
            <a:r>
              <a:rPr lang="zh-CN" altLang="en-US" sz="2400">
                <a:latin typeface="黑体" panose="02010609060101010101" charset="-122"/>
                <a:ea typeface="黑体" panose="02010609060101010101" charset="-122"/>
                <a:cs typeface="黑体" panose="02010609060101010101" charset="-122"/>
              </a:rPr>
              <a:t>插件enclave的创建过程:enclave控制结构(SECS)是通过</a:t>
            </a:r>
            <a:r>
              <a:rPr lang="en-US" altLang="zh-CN" sz="2400">
                <a:latin typeface="黑体" panose="02010609060101010101" charset="-122"/>
                <a:ea typeface="黑体" panose="02010609060101010101" charset="-122"/>
                <a:cs typeface="黑体" panose="02010609060101010101" charset="-122"/>
              </a:rPr>
              <a:t>E</a:t>
            </a:r>
            <a:r>
              <a:rPr lang="zh-CN" altLang="en-US" sz="2400">
                <a:latin typeface="黑体" panose="02010609060101010101" charset="-122"/>
                <a:ea typeface="黑体" panose="02010609060101010101" charset="-122"/>
                <a:cs typeface="黑体" panose="02010609060101010101" charset="-122"/>
              </a:rPr>
              <a:t>create创建的，它的内存内容是通过EADD加载的。EADD和EEXTEND都度量每个共享的EPC⻚⾯，EINIT完成度量的⽣成和插件enclave的创建。执⾏EINIT之后，插件</a:t>
            </a:r>
            <a:r>
              <a:rPr lang="en-US" altLang="zh-CN" sz="2400">
                <a:latin typeface="黑体" panose="02010609060101010101" charset="-122"/>
                <a:ea typeface="黑体" panose="02010609060101010101" charset="-122"/>
                <a:cs typeface="黑体" panose="02010609060101010101" charset="-122"/>
              </a:rPr>
              <a:t>enclave</a:t>
            </a:r>
            <a:r>
              <a:rPr lang="zh-CN" altLang="en-US" sz="2400">
                <a:latin typeface="黑体" panose="02010609060101010101" charset="-122"/>
                <a:ea typeface="黑体" panose="02010609060101010101" charset="-122"/>
                <a:cs typeface="黑体" panose="02010609060101010101" charset="-122"/>
              </a:rPr>
              <a:t>就可以通过EMAP映射到其他主机</a:t>
            </a:r>
            <a:r>
              <a:rPr lang="en-US" altLang="zh-CN" sz="2400">
                <a:latin typeface="黑体" panose="02010609060101010101" charset="-122"/>
                <a:ea typeface="黑体" panose="02010609060101010101" charset="-122"/>
                <a:cs typeface="黑体" panose="02010609060101010101" charset="-122"/>
              </a:rPr>
              <a:t>enclave</a:t>
            </a:r>
            <a:r>
              <a:rPr lang="zh-CN" altLang="en-US" sz="2400">
                <a:latin typeface="黑体" panose="02010609060101010101" charset="-122"/>
                <a:ea typeface="黑体" panose="02010609060101010101" charset="-122"/>
                <a:cs typeface="黑体" panose="02010609060101010101" charset="-122"/>
              </a:rPr>
              <a:t>了</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501390" y="3261360"/>
            <a:ext cx="5806440" cy="3493770"/>
          </a:xfrm>
          <a:prstGeom prst="rect">
            <a:avLst/>
          </a:prstGeom>
        </p:spPr>
      </p:pic>
      <p:sp>
        <p:nvSpPr>
          <p:cNvPr id="6" name="矩形 5"/>
          <p:cNvSpPr/>
          <p:nvPr/>
        </p:nvSpPr>
        <p:spPr>
          <a:xfrm>
            <a:off x="2770641" y="106829"/>
            <a:ext cx="7267437" cy="583565"/>
          </a:xfrm>
          <a:prstGeom prst="rect">
            <a:avLst/>
          </a:prstGeom>
        </p:spPr>
        <p:txBody>
          <a:bodyPr wrap="square">
            <a:spAutoFit/>
          </a:bodyPr>
          <a:lstStyle/>
          <a:p>
            <a:pPr algn="ctr"/>
            <a:r>
              <a:rPr sz="3200">
                <a:latin typeface="黑体" panose="02010609060101010101" charset="-122"/>
                <a:ea typeface="黑体" panose="02010609060101010101" charset="-122"/>
                <a:cs typeface="黑体" panose="02010609060101010101" charset="-122"/>
                <a:sym typeface="+mn-ea"/>
              </a:rPr>
              <a:t>主机</a:t>
            </a:r>
            <a:r>
              <a:rPr lang="en-US" sz="3200">
                <a:latin typeface="黑体" panose="02010609060101010101" charset="-122"/>
                <a:ea typeface="黑体" panose="02010609060101010101" charset="-122"/>
                <a:cs typeface="黑体" panose="02010609060101010101" charset="-122"/>
                <a:sym typeface="+mn-ea"/>
              </a:rPr>
              <a:t>enclave</a:t>
            </a:r>
            <a:r>
              <a:rPr lang="zh-CN" altLang="en-US" sz="3200">
                <a:latin typeface="黑体" panose="02010609060101010101" charset="-122"/>
                <a:ea typeface="黑体" panose="02010609060101010101" charset="-122"/>
                <a:cs typeface="黑体" panose="02010609060101010101" charset="-122"/>
                <a:sym typeface="+mn-ea"/>
              </a:rPr>
              <a:t>的创建过程</a:t>
            </a:r>
            <a:endParaRPr lang="zh-CN" altLang="en-US" sz="3200">
              <a:latin typeface="黑体" panose="02010609060101010101" charset="-122"/>
              <a:ea typeface="黑体" panose="02010609060101010101" charset="-122"/>
              <a:cs typeface="黑体" panose="02010609060101010101" charset="-122"/>
              <a:sym typeface="+mn-ea"/>
            </a:endParaRPr>
          </a:p>
        </p:txBody>
      </p:sp>
      <p:sp>
        <p:nvSpPr>
          <p:cNvPr id="4" name="文本框 3"/>
          <p:cNvSpPr txBox="1"/>
          <p:nvPr/>
        </p:nvSpPr>
        <p:spPr>
          <a:xfrm>
            <a:off x="1129030" y="1020445"/>
            <a:ext cx="10306050" cy="2306955"/>
          </a:xfrm>
          <a:prstGeom prst="rect">
            <a:avLst/>
          </a:prstGeom>
          <a:noFill/>
        </p:spPr>
        <p:txBody>
          <a:bodyPr wrap="square" rtlCol="0" anchor="t">
            <a:spAutoFit/>
          </a:bodyPr>
          <a:p>
            <a:r>
              <a:rPr sz="2400">
                <a:latin typeface="黑体" panose="02010609060101010101" charset="-122"/>
                <a:ea typeface="黑体" panose="02010609060101010101" charset="-122"/>
                <a:cs typeface="黑体" panose="02010609060101010101" charset="-122"/>
              </a:rPr>
              <a:t>创建主机</a:t>
            </a:r>
            <a:r>
              <a:rPr lang="en-US" sz="2400">
                <a:latin typeface="黑体" panose="02010609060101010101" charset="-122"/>
                <a:ea typeface="黑体" panose="02010609060101010101" charset="-122"/>
                <a:cs typeface="黑体" panose="02010609060101010101" charset="-122"/>
              </a:rPr>
              <a:t>enclave</a:t>
            </a:r>
            <a:r>
              <a:rPr lang="zh-CN" sz="2400">
                <a:latin typeface="黑体" panose="02010609060101010101" charset="-122"/>
                <a:ea typeface="黑体" panose="02010609060101010101" charset="-122"/>
                <a:cs typeface="黑体" panose="02010609060101010101" charset="-122"/>
              </a:rPr>
              <a:t>：</a:t>
            </a:r>
            <a:r>
              <a:rPr sz="2400">
                <a:latin typeface="黑体" panose="02010609060101010101" charset="-122"/>
                <a:ea typeface="黑体" panose="02010609060101010101" charset="-122"/>
                <a:cs typeface="黑体" panose="02010609060101010101" charset="-122"/>
              </a:rPr>
              <a:t>为了将插件enclave映射到它的地址空间，主机enclave必须使⽤EINIT完成它的初始化，因为由于EINIT, enclave可以开始相互证明。为了重⽤⼀个易于初始化的插件enclave，主机enclave使⽤EMAP将⼀个不可变的enclave区域映射到它的私有地址空间，并要求操作系统更新相应的⻚表条⽬(pte)。CPU会检查某个虚拟地址(VA)是否被占⽤，从⽽拒绝冲突操作。同样地，</a:t>
            </a:r>
            <a:r>
              <a:rPr lang="en-US" sz="2400">
                <a:latin typeface="黑体" panose="02010609060101010101" charset="-122"/>
                <a:ea typeface="黑体" panose="02010609060101010101" charset="-122"/>
                <a:cs typeface="黑体" panose="02010609060101010101" charset="-122"/>
              </a:rPr>
              <a:t>E</a:t>
            </a:r>
            <a:r>
              <a:rPr sz="2400">
                <a:latin typeface="黑体" panose="02010609060101010101" charset="-122"/>
                <a:ea typeface="黑体" panose="02010609060101010101" charset="-122"/>
                <a:cs typeface="黑体" panose="02010609060101010101" charset="-122"/>
              </a:rPr>
              <a:t>remove和EUNMAP可以被⽤来拆除⼀个宿主</a:t>
            </a:r>
            <a:r>
              <a:rPr lang="en-US" sz="2400">
                <a:latin typeface="黑体" panose="02010609060101010101" charset="-122"/>
                <a:ea typeface="黑体" panose="02010609060101010101" charset="-122"/>
                <a:cs typeface="黑体" panose="02010609060101010101" charset="-122"/>
              </a:rPr>
              <a:t>enclave</a:t>
            </a:r>
            <a:r>
              <a:rPr sz="2400">
                <a:latin typeface="黑体" panose="02010609060101010101" charset="-122"/>
                <a:ea typeface="黑体" panose="02010609060101010101" charset="-122"/>
                <a:cs typeface="黑体" panose="02010609060101010101" charset="-122"/>
              </a:rPr>
              <a:t>。</a:t>
            </a:r>
            <a:endParaRPr sz="240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2" y="106829"/>
            <a:ext cx="6650716" cy="583565"/>
          </a:xfrm>
          <a:prstGeom prst="rect">
            <a:avLst/>
          </a:prstGeom>
        </p:spPr>
        <p:txBody>
          <a:bodyPr wrap="square">
            <a:spAutoFit/>
          </a:bodyPr>
          <a:lstStyle/>
          <a:p>
            <a:pPr algn="ctr"/>
            <a:r>
              <a:rPr sz="3200" b="1" dirty="0">
                <a:latin typeface="Helvetica Neue" panose="02000503000000020004" pitchFamily="2"/>
                <a:ea typeface="微软雅黑" panose="020B0503020204020204" pitchFamily="34" charset="-122"/>
                <a:cs typeface="Arial" panose="020B0604020202020204" pitchFamily="34" charset="0"/>
              </a:rPr>
              <a:t>EVALUATION</a:t>
            </a:r>
            <a:endParaRPr sz="3200" b="1" dirty="0">
              <a:latin typeface="Helvetica Neue" panose="02000503000000020004" pitchFamily="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1"/>
          <a:stretch>
            <a:fillRect/>
          </a:stretch>
        </p:blipFill>
        <p:spPr>
          <a:xfrm>
            <a:off x="4998085" y="974090"/>
            <a:ext cx="7009130" cy="5488940"/>
          </a:xfrm>
          <a:prstGeom prst="rect">
            <a:avLst/>
          </a:prstGeom>
        </p:spPr>
      </p:pic>
      <p:sp>
        <p:nvSpPr>
          <p:cNvPr id="5" name="文本框 4"/>
          <p:cNvSpPr txBox="1"/>
          <p:nvPr/>
        </p:nvSpPr>
        <p:spPr>
          <a:xfrm>
            <a:off x="451485" y="2181860"/>
            <a:ext cx="4751705" cy="3046095"/>
          </a:xfrm>
          <a:prstGeom prst="rect">
            <a:avLst/>
          </a:prstGeom>
          <a:noFill/>
        </p:spPr>
        <p:txBody>
          <a:bodyPr wrap="square" rtlCol="0" anchor="t">
            <a:spAutoFit/>
          </a:bodyPr>
          <a:p>
            <a:r>
              <a:rPr lang="zh-CN" altLang="en-US" sz="2400">
                <a:latin typeface="黑体" panose="02010609060101010101" charset="-122"/>
                <a:ea typeface="黑体" panose="02010609060101010101" charset="-122"/>
                <a:cs typeface="黑体" panose="02010609060101010101" charset="-122"/>
              </a:rPr>
              <a:t>评估结果表明</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PIE可降低函数启动延迟94.74-99.57%</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函数自动伸缩可实现19-179倍吞吐量提升</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函数链的数据传输加速可达到16.6-20.7倍</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函数</a:t>
            </a:r>
            <a:r>
              <a:rPr lang="zh-CN" altLang="en-US" sz="2400">
                <a:latin typeface="黑体" panose="02010609060101010101" charset="-122"/>
                <a:ea typeface="黑体" panose="02010609060101010101" charset="-122"/>
                <a:cs typeface="黑体" panose="02010609060101010101" charset="-122"/>
              </a:rPr>
              <a:t>密度达到4-22倍</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1" y="106829"/>
            <a:ext cx="7051189" cy="583565"/>
          </a:xfrm>
          <a:prstGeom prst="rect">
            <a:avLst/>
          </a:prstGeom>
        </p:spPr>
        <p:txBody>
          <a:bodyPr wrap="square">
            <a:spAutoFit/>
          </a:bodyPr>
          <a:lstStyle/>
          <a:p>
            <a:pPr algn="ctr"/>
            <a:r>
              <a:rPr sz="3200" b="1" dirty="0">
                <a:latin typeface="Helvetica Neue" panose="02000503000000020004" pitchFamily="2"/>
                <a:ea typeface="微软雅黑" panose="020B0503020204020204" pitchFamily="34" charset="-122"/>
                <a:cs typeface="Arial" panose="020B0604020202020204" pitchFamily="34" charset="0"/>
              </a:rPr>
              <a:t>CONCLUSION</a:t>
            </a:r>
            <a:endParaRPr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4" name="文本框 3"/>
          <p:cNvSpPr txBox="1"/>
          <p:nvPr/>
        </p:nvSpPr>
        <p:spPr>
          <a:xfrm>
            <a:off x="1138555" y="1499870"/>
            <a:ext cx="9422765" cy="3415030"/>
          </a:xfrm>
          <a:prstGeom prst="rect">
            <a:avLst/>
          </a:prstGeom>
          <a:noFill/>
        </p:spPr>
        <p:txBody>
          <a:bodyPr wrap="square" rtlCol="0" anchor="t">
            <a:spAutoFit/>
          </a:bodyPr>
          <a:p>
            <a:r>
              <a:rPr lang="zh-CN" altLang="en-US" sz="2400">
                <a:latin typeface="黑体" panose="02010609060101010101" charset="-122"/>
                <a:ea typeface="黑体" panose="02010609060101010101" charset="-122"/>
                <a:cs typeface="黑体" panose="02010609060101010101" charset="-122"/>
              </a:rPr>
              <a:t>•对受SGX保护的⽆服务器应⽤程序的性能进⾏了定量研究，并确定了性能下降的根本原因主要在于当前SGX的设计</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zh-CN" altLang="en-US" sz="2400">
                <a:latin typeface="黑体" panose="02010609060101010101" charset="-122"/>
                <a:ea typeface="黑体" panose="02010609060101010101" charset="-122"/>
                <a:cs typeface="黑体" panose="02010609060101010101" charset="-122"/>
              </a:rPr>
              <a:t>•描述了</a:t>
            </a:r>
            <a:r>
              <a:rPr lang="en-US" altLang="zh-CN" sz="2400">
                <a:latin typeface="黑体" panose="02010609060101010101" charset="-122"/>
                <a:ea typeface="黑体" panose="02010609060101010101" charset="-122"/>
                <a:cs typeface="黑体" panose="02010609060101010101" charset="-122"/>
              </a:rPr>
              <a:t>PIE</a:t>
            </a:r>
            <a:r>
              <a:rPr lang="zh-CN" altLang="en-US" sz="2400">
                <a:latin typeface="黑体" panose="02010609060101010101" charset="-122"/>
                <a:ea typeface="黑体" panose="02010609060101010101" charset="-122"/>
                <a:cs typeface="黑体" panose="02010609060101010101" charset="-122"/>
              </a:rPr>
              <a:t>的设计及其对SGX的最⼩扩展。</a:t>
            </a:r>
            <a:r>
              <a:rPr lang="zh-CN" altLang="en-US" sz="2400">
                <a:latin typeface="黑体" panose="02010609060101010101" charset="-122"/>
                <a:ea typeface="黑体" panose="02010609060101010101" charset="-122"/>
                <a:cs typeface="黑体" panose="02010609060101010101" charset="-122"/>
              </a:rPr>
              <a:t>PIE扩展了Intel SGX的可共享插件enclave，以重⽤⾮机密的状态，并通过重新映射enclave函数来消除数据传输瓶颈</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zh-CN" altLang="en-US" sz="2400">
                <a:latin typeface="黑体" panose="02010609060101010101" charset="-122"/>
                <a:ea typeface="黑体" panose="02010609060101010101" charset="-122"/>
                <a:cs typeface="黑体" panose="02010609060101010101" charset="-122"/>
              </a:rPr>
              <a:t>•发现enclave⽆服务器⼯作负载可以从PIE中受益，它可以减少94.74-99.57%的启动延迟，并将吞吐量提⾼了19×-179×</a:t>
            </a:r>
            <a:endParaRPr lang="zh-CN" altLang="en-US" sz="2400">
              <a:latin typeface="黑体" panose="02010609060101010101" charset="-122"/>
              <a:ea typeface="黑体" panose="02010609060101010101" charset="-122"/>
              <a:cs typeface="黑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a:spLocks noChangeArrowheads="1"/>
          </p:cNvSpPr>
          <p:nvPr/>
        </p:nvSpPr>
        <p:spPr bwMode="auto">
          <a:xfrm>
            <a:off x="3197530" y="2989888"/>
            <a:ext cx="6569075" cy="134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7200" b="1" dirty="0">
                <a:ea typeface="微软雅黑" panose="020B0503020204020204" pitchFamily="34" charset="-122"/>
                <a:cs typeface="Arial" panose="020B0604020202020204" pitchFamily="34" charset="0"/>
              </a:rPr>
              <a:t>Thanks！</a:t>
            </a:r>
            <a:endParaRPr lang="zh-CN" altLang="zh-CN" sz="2000" dirty="0">
              <a:ea typeface="微软雅黑" panose="020B0503020204020204" pitchFamily="34" charset="-122"/>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75733F05-F9E3-484B-9BE4-59FA0B9F2483}" type="slidenum">
              <a:rPr lang="zh-CN" altLang="en-US" smtClean="0"/>
            </a:fld>
            <a:endParaRPr lang="en-US" altLang="zh-CN"/>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2" y="106829"/>
            <a:ext cx="6650716" cy="646331"/>
          </a:xfrm>
          <a:prstGeom prst="rect">
            <a:avLst/>
          </a:prstGeom>
        </p:spPr>
        <p:txBody>
          <a:bodyPr wrap="square">
            <a:spAutoFit/>
          </a:bodyPr>
          <a:lstStyle/>
          <a:p>
            <a:pPr algn="ctr"/>
            <a:r>
              <a:rPr lang="en-US" altLang="zh-CN" sz="3600" b="1" dirty="0">
                <a:latin typeface="Helvetica Neue" panose="02000503000000020004" pitchFamily="2"/>
                <a:ea typeface="微软雅黑" panose="020B0503020204020204" pitchFamily="34" charset="-122"/>
                <a:cs typeface="Arial" panose="020B0604020202020204" pitchFamily="34" charset="0"/>
              </a:rPr>
              <a:t>Outline</a:t>
            </a:r>
            <a:endParaRPr lang="zh-CN" altLang="en-US"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7" name="文本框 6"/>
          <p:cNvSpPr txBox="1"/>
          <p:nvPr/>
        </p:nvSpPr>
        <p:spPr>
          <a:xfrm>
            <a:off x="3707402" y="1682782"/>
            <a:ext cx="5905500" cy="3784600"/>
          </a:xfrm>
          <a:prstGeom prst="rect">
            <a:avLst/>
          </a:prstGeom>
          <a:noFill/>
        </p:spPr>
        <p:txBody>
          <a:bodyPr wrap="square" rtlCol="0" anchor="ctr">
            <a:spAutoFit/>
          </a:bodyPr>
          <a:lstStyle/>
          <a:p>
            <a:pPr marL="342900" indent="-342900">
              <a:lnSpc>
                <a:spcPct val="150000"/>
              </a:lnSpc>
              <a:buFont typeface="Wingdings" panose="05000000000000000000" pitchFamily="2" charset="2"/>
              <a:buChar char="l"/>
            </a:pPr>
            <a:r>
              <a:rPr lang="zh-CN" altLang="en-US" sz="3200" b="1" dirty="0">
                <a:latin typeface="Helvetica Neue" panose="02000503000000020004" pitchFamily="2"/>
                <a:ea typeface="宋体" panose="02010600030101010101" pitchFamily="2" charset="-122"/>
                <a:sym typeface="+mn-ea"/>
              </a:rPr>
              <a:t>背景</a:t>
            </a:r>
            <a:endParaRPr lang="en-US" altLang="zh-CN" sz="3200" b="1" dirty="0">
              <a:latin typeface="Helvetica Neue" panose="02000503000000020004" pitchFamily="2"/>
              <a:ea typeface="宋体" panose="02010600030101010101" pitchFamily="2" charset="-122"/>
              <a:sym typeface="+mn-ea"/>
            </a:endParaRPr>
          </a:p>
          <a:p>
            <a:pPr marL="342900" indent="-342900">
              <a:lnSpc>
                <a:spcPct val="150000"/>
              </a:lnSpc>
              <a:buFont typeface="Wingdings" panose="05000000000000000000" pitchFamily="2" charset="2"/>
              <a:buChar char="l"/>
            </a:pPr>
            <a:r>
              <a:rPr lang="zh-CN" altLang="en-US" sz="3200" b="1" dirty="0" err="1">
                <a:latin typeface="Helvetica Neue" panose="02000503000000020004" pitchFamily="2"/>
                <a:ea typeface="宋体" panose="02010600030101010101" pitchFamily="2" charset="-122"/>
                <a:sym typeface="+mn-ea"/>
              </a:rPr>
              <a:t>动机</a:t>
            </a:r>
            <a:endParaRPr lang="en-US" altLang="zh-CN" sz="3200" b="1" dirty="0">
              <a:latin typeface="Helvetica Neue" panose="02000503000000020004" pitchFamily="2"/>
              <a:ea typeface="宋体" panose="02010600030101010101" pitchFamily="2" charset="-122"/>
              <a:sym typeface="+mn-ea"/>
            </a:endParaRPr>
          </a:p>
          <a:p>
            <a:pPr marL="342900" indent="-342900">
              <a:lnSpc>
                <a:spcPct val="150000"/>
              </a:lnSpc>
              <a:buFont typeface="Wingdings" panose="05000000000000000000" pitchFamily="2" charset="2"/>
              <a:buChar char="l"/>
            </a:pPr>
            <a:r>
              <a:rPr lang="zh-CN" altLang="en-US" sz="3200" b="1" dirty="0">
                <a:latin typeface="Helvetica Neue" panose="02000503000000020004" pitchFamily="2"/>
                <a:ea typeface="宋体" panose="02010600030101010101" pitchFamily="2" charset="-122"/>
                <a:sym typeface="+mn-ea"/>
              </a:rPr>
              <a:t>模型</a:t>
            </a:r>
            <a:endParaRPr lang="en-US" altLang="zh-CN" sz="3200" b="1" dirty="0">
              <a:latin typeface="Helvetica Neue" panose="02000503000000020004" pitchFamily="2"/>
              <a:ea typeface="宋体" panose="02010600030101010101" pitchFamily="2" charset="-122"/>
              <a:sym typeface="+mn-ea"/>
            </a:endParaRPr>
          </a:p>
          <a:p>
            <a:pPr marL="342900" indent="-342900">
              <a:lnSpc>
                <a:spcPct val="150000"/>
              </a:lnSpc>
              <a:buFont typeface="Wingdings" panose="05000000000000000000" pitchFamily="2" charset="2"/>
              <a:buChar char="l"/>
            </a:pPr>
            <a:r>
              <a:rPr lang="zh-CN" altLang="en-US" sz="3200" b="1" dirty="0">
                <a:latin typeface="Helvetica Neue" panose="02000503000000020004" pitchFamily="2"/>
                <a:ea typeface="宋体" panose="02010600030101010101" pitchFamily="2" charset="-122"/>
                <a:sym typeface="+mn-ea"/>
              </a:rPr>
              <a:t>性能测试</a:t>
            </a:r>
            <a:endParaRPr lang="en-US" altLang="zh-CN" sz="3200" b="1" dirty="0">
              <a:latin typeface="Helvetica Neue" panose="02000503000000020004" pitchFamily="2"/>
              <a:ea typeface="宋体" panose="02010600030101010101" pitchFamily="2" charset="-122"/>
              <a:sym typeface="+mn-ea"/>
            </a:endParaRPr>
          </a:p>
          <a:p>
            <a:pPr marL="342900" indent="-342900">
              <a:lnSpc>
                <a:spcPct val="150000"/>
              </a:lnSpc>
              <a:buFont typeface="Wingdings" panose="05000000000000000000" pitchFamily="2" charset="2"/>
              <a:buChar char="l"/>
            </a:pPr>
            <a:r>
              <a:rPr lang="zh-CN" altLang="en-US" sz="3200" b="1" dirty="0">
                <a:latin typeface="Helvetica Neue" panose="02000503000000020004" pitchFamily="2"/>
                <a:ea typeface="宋体" panose="02010600030101010101" pitchFamily="2" charset="-122"/>
                <a:sym typeface="+mn-ea"/>
              </a:rPr>
              <a:t>总结</a:t>
            </a:r>
            <a:endParaRPr lang="en-US" altLang="zh-CN" sz="3200" b="1" dirty="0">
              <a:latin typeface="Helvetica Neue" panose="02000503000000020004"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advTm="323"/>
    </mc:Choice>
    <mc:Fallback>
      <p:transition spd="slow" advTm="32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2" y="106829"/>
            <a:ext cx="6650716" cy="583565"/>
          </a:xfrm>
          <a:prstGeom prst="rect">
            <a:avLst/>
          </a:prstGeom>
        </p:spPr>
        <p:txBody>
          <a:bodyPr wrap="square">
            <a:spAutoFit/>
          </a:bodyPr>
          <a:lstStyle/>
          <a:p>
            <a:pPr algn="ctr"/>
            <a:r>
              <a:rPr lang="en-US" altLang="zh-CN" sz="3200" b="1" dirty="0">
                <a:latin typeface="Helvetica Neue" panose="02000503000000020004" pitchFamily="2"/>
                <a:ea typeface="微软雅黑" panose="020B0503020204020204" pitchFamily="34" charset="-122"/>
                <a:cs typeface="Arial" panose="020B0604020202020204" pitchFamily="34" charset="0"/>
              </a:rPr>
              <a:t>Serverless</a:t>
            </a:r>
            <a:endParaRPr lang="en-US" altLang="zh-CN" sz="3200" b="1" dirty="0">
              <a:latin typeface="Helvetica Neue" panose="02000503000000020004" pitchFamily="2"/>
              <a:ea typeface="微软雅黑" panose="020B0503020204020204" pitchFamily="34" charset="-122"/>
              <a:cs typeface="Arial" panose="020B0604020202020204" pitchFamily="34" charset="0"/>
            </a:endParaRPr>
          </a:p>
        </p:txBody>
      </p:sp>
      <p:pic>
        <p:nvPicPr>
          <p:cNvPr id="4" name="图片 3"/>
          <p:cNvPicPr>
            <a:picLocks noChangeAspect="1"/>
          </p:cNvPicPr>
          <p:nvPr/>
        </p:nvPicPr>
        <p:blipFill>
          <a:blip r:embed="rId1"/>
          <a:stretch>
            <a:fillRect/>
          </a:stretch>
        </p:blipFill>
        <p:spPr>
          <a:xfrm>
            <a:off x="621665" y="4403090"/>
            <a:ext cx="2477770" cy="1090930"/>
          </a:xfrm>
          <a:prstGeom prst="rect">
            <a:avLst/>
          </a:prstGeom>
        </p:spPr>
      </p:pic>
      <p:sp>
        <p:nvSpPr>
          <p:cNvPr id="7" name="文本框 6"/>
          <p:cNvSpPr txBox="1"/>
          <p:nvPr/>
        </p:nvSpPr>
        <p:spPr>
          <a:xfrm>
            <a:off x="488315" y="5655945"/>
            <a:ext cx="2744470" cy="337185"/>
          </a:xfrm>
          <a:prstGeom prst="rect">
            <a:avLst/>
          </a:prstGeom>
          <a:noFill/>
        </p:spPr>
        <p:txBody>
          <a:bodyPr wrap="none" rtlCol="0">
            <a:spAutoFit/>
          </a:bodyPr>
          <a:p>
            <a:pPr algn="ctr"/>
            <a:r>
              <a:rPr lang="en-US" altLang="zh-CN" sz="1600" b="1" dirty="0">
                <a:latin typeface="Helvetica Neue" panose="02000503000000020004" pitchFamily="2"/>
                <a:ea typeface="微软雅黑" panose="020B0503020204020204" pitchFamily="34" charset="-122"/>
                <a:cs typeface="Arial" panose="020B0604020202020204" pitchFamily="34" charset="0"/>
              </a:rPr>
              <a:t>Microsoft Azure Functions</a:t>
            </a:r>
            <a:endParaRPr lang="en-US" altLang="zh-CN" sz="1600" b="1" dirty="0">
              <a:latin typeface="Helvetica Neue" panose="02000503000000020004" pitchFamily="2"/>
              <a:ea typeface="微软雅黑" panose="020B0503020204020204" pitchFamily="34" charset="-122"/>
              <a:cs typeface="Arial" panose="020B0604020202020204" pitchFamily="34" charset="0"/>
            </a:endParaRPr>
          </a:p>
        </p:txBody>
      </p:sp>
      <p:pic>
        <p:nvPicPr>
          <p:cNvPr id="10" name="图片 9"/>
          <p:cNvPicPr>
            <a:picLocks noChangeAspect="1"/>
          </p:cNvPicPr>
          <p:nvPr/>
        </p:nvPicPr>
        <p:blipFill>
          <a:blip r:embed="rId2"/>
          <a:stretch>
            <a:fillRect/>
          </a:stretch>
        </p:blipFill>
        <p:spPr>
          <a:xfrm>
            <a:off x="4658995" y="4403090"/>
            <a:ext cx="2477770" cy="1090930"/>
          </a:xfrm>
          <a:prstGeom prst="rect">
            <a:avLst/>
          </a:prstGeom>
        </p:spPr>
      </p:pic>
      <p:sp>
        <p:nvSpPr>
          <p:cNvPr id="11" name="文本框 10"/>
          <p:cNvSpPr txBox="1"/>
          <p:nvPr/>
        </p:nvSpPr>
        <p:spPr>
          <a:xfrm>
            <a:off x="4693285" y="5655945"/>
            <a:ext cx="2408555" cy="368300"/>
          </a:xfrm>
          <a:prstGeom prst="rect">
            <a:avLst/>
          </a:prstGeom>
          <a:noFill/>
        </p:spPr>
        <p:txBody>
          <a:bodyPr wrap="none" rtlCol="0">
            <a:spAutoFit/>
          </a:bodyPr>
          <a:p>
            <a:pPr algn="ctr"/>
            <a:r>
              <a:rPr lang="en-US" altLang="zh-CN" sz="1600" b="1" dirty="0">
                <a:latin typeface="Helvetica Neue" panose="02000503000000020004" pitchFamily="2"/>
                <a:ea typeface="微软雅黑" panose="020B0503020204020204" pitchFamily="34" charset="-122"/>
                <a:cs typeface="Arial" panose="020B0604020202020204" pitchFamily="34" charset="0"/>
              </a:rPr>
              <a:t>Google Cloud Functions</a:t>
            </a:r>
            <a:endParaRPr lang="en-US" altLang="zh-CN" sz="1600" b="1" dirty="0">
              <a:latin typeface="Helvetica Neue" panose="02000503000000020004" pitchFamily="2"/>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3"/>
          <a:stretch>
            <a:fillRect/>
          </a:stretch>
        </p:blipFill>
        <p:spPr>
          <a:xfrm>
            <a:off x="8696325" y="4403090"/>
            <a:ext cx="2477770" cy="1090930"/>
          </a:xfrm>
          <a:prstGeom prst="rect">
            <a:avLst/>
          </a:prstGeom>
        </p:spPr>
      </p:pic>
      <p:sp>
        <p:nvSpPr>
          <p:cNvPr id="13" name="文本框 12"/>
          <p:cNvSpPr txBox="1"/>
          <p:nvPr/>
        </p:nvSpPr>
        <p:spPr>
          <a:xfrm>
            <a:off x="8774430" y="5624830"/>
            <a:ext cx="2321560" cy="368300"/>
          </a:xfrm>
          <a:prstGeom prst="rect">
            <a:avLst/>
          </a:prstGeom>
          <a:noFill/>
        </p:spPr>
        <p:txBody>
          <a:bodyPr wrap="none" rtlCol="0">
            <a:spAutoFit/>
          </a:bodyPr>
          <a:p>
            <a:pPr algn="ctr"/>
            <a:r>
              <a:rPr lang="en-US" altLang="zh-CN" sz="1600" b="1" dirty="0">
                <a:latin typeface="Helvetica Neue" panose="02000503000000020004" pitchFamily="2"/>
                <a:ea typeface="微软雅黑" panose="020B0503020204020204" pitchFamily="34" charset="-122"/>
                <a:cs typeface="Arial" panose="020B0604020202020204" pitchFamily="34" charset="0"/>
              </a:rPr>
              <a:t>Amazon AWS Lambda</a:t>
            </a:r>
            <a:endParaRPr lang="en-US" altLang="zh-CN" sz="1600" b="1" dirty="0">
              <a:latin typeface="Helvetica Neue" panose="02000503000000020004" pitchFamily="2"/>
              <a:ea typeface="微软雅黑" panose="020B0503020204020204" pitchFamily="34" charset="-122"/>
              <a:cs typeface="Arial" panose="020B0604020202020204" pitchFamily="34" charset="0"/>
            </a:endParaRPr>
          </a:p>
        </p:txBody>
      </p:sp>
      <p:sp>
        <p:nvSpPr>
          <p:cNvPr id="15" name="文本框 14"/>
          <p:cNvSpPr txBox="1"/>
          <p:nvPr/>
        </p:nvSpPr>
        <p:spPr>
          <a:xfrm>
            <a:off x="715010" y="1435735"/>
            <a:ext cx="10588625" cy="1568450"/>
          </a:xfrm>
          <a:prstGeom prst="rect">
            <a:avLst/>
          </a:prstGeom>
          <a:noFill/>
        </p:spPr>
        <p:txBody>
          <a:bodyPr wrap="square" rtlCol="0">
            <a:spAutoFit/>
          </a:bodyPr>
          <a:p>
            <a:pPr algn="l"/>
            <a:r>
              <a:rPr lang="zh-CN" altLang="en-US" sz="2400">
                <a:latin typeface="黑体" panose="02010609060101010101" charset="-122"/>
                <a:ea typeface="黑体" panose="02010609060101010101" charset="-122"/>
                <a:cs typeface="黑体" panose="02010609060101010101" charset="-122"/>
              </a:rPr>
              <a:t>无服务器计算又被称为</a:t>
            </a:r>
            <a:r>
              <a:rPr lang="en-US" altLang="zh-CN" sz="2400">
                <a:latin typeface="黑体" panose="02010609060101010101" charset="-122"/>
                <a:ea typeface="黑体" panose="02010609060101010101" charset="-122"/>
                <a:cs typeface="黑体" panose="02010609060101010101" charset="-122"/>
              </a:rPr>
              <a:t>Faas</a:t>
            </a:r>
            <a:r>
              <a:rPr lang="zh-CN" altLang="en-US" sz="2400">
                <a:latin typeface="黑体" panose="02010609060101010101" charset="-122"/>
                <a:ea typeface="黑体" panose="02010609060101010101" charset="-122"/>
                <a:cs typeface="黑体" panose="02010609060101010101" charset="-122"/>
              </a:rPr>
              <a:t>（功能即服务），无服务器计算是一种按需提供后端服务的方法。无服务器提供者允许用户编写和部署代码，而不必担心底层基础设施。无服务器计算使开发人员</a:t>
            </a:r>
            <a:r>
              <a:rPr lang="zh-CN" altLang="en-US" sz="2400">
                <a:latin typeface="黑体" panose="02010609060101010101" charset="-122"/>
                <a:ea typeface="黑体" panose="02010609060101010101" charset="-122"/>
                <a:cs typeface="黑体" panose="02010609060101010101" charset="-122"/>
                <a:sym typeface="+mn-ea"/>
              </a:rPr>
              <a:t>可以尽量少地关注部署、管理、可伸缩性等问题，从而</a:t>
            </a:r>
            <a:r>
              <a:rPr lang="zh-CN" altLang="en-US" sz="2400">
                <a:latin typeface="黑体" panose="02010609060101010101" charset="-122"/>
                <a:ea typeface="黑体" panose="02010609060101010101" charset="-122"/>
                <a:cs typeface="黑体" panose="02010609060101010101" charset="-122"/>
              </a:rPr>
              <a:t>通过编写细粒度的、简单的和独立的函数来专注于业务逻辑</a:t>
            </a:r>
            <a:endParaRPr lang="zh-CN" altLang="en-US" sz="2400">
              <a:latin typeface="黑体" panose="02010609060101010101" charset="-122"/>
              <a:ea typeface="黑体" panose="02010609060101010101" charset="-122"/>
              <a:cs typeface="黑体" panose="02010609060101010101" charset="-122"/>
            </a:endParaRPr>
          </a:p>
        </p:txBody>
      </p:sp>
      <p:sp>
        <p:nvSpPr>
          <p:cNvPr id="16" name="文本框 15"/>
          <p:cNvSpPr txBox="1"/>
          <p:nvPr/>
        </p:nvSpPr>
        <p:spPr>
          <a:xfrm>
            <a:off x="715010" y="3288665"/>
            <a:ext cx="10588625" cy="829945"/>
          </a:xfrm>
          <a:prstGeom prst="rect">
            <a:avLst/>
          </a:prstGeom>
          <a:noFill/>
        </p:spPr>
        <p:txBody>
          <a:bodyPr wrap="square" rtlCol="0">
            <a:spAutoFit/>
          </a:bodyPr>
          <a:p>
            <a:pPr algn="l"/>
            <a:r>
              <a:rPr lang="zh-CN" altLang="en-US" sz="2400">
                <a:solidFill>
                  <a:schemeClr val="tx1"/>
                </a:solidFill>
                <a:latin typeface="黑体" panose="02010609060101010101" charset="-122"/>
                <a:ea typeface="黑体" panose="02010609060101010101" charset="-122"/>
              </a:rPr>
              <a:t>无服务器应用程序可能处理对隐私敏感的工作负载</a:t>
            </a:r>
            <a:endParaRPr lang="zh-CN" altLang="en-US" sz="2400">
              <a:solidFill>
                <a:schemeClr val="tx1"/>
              </a:solidFill>
              <a:latin typeface="黑体" panose="02010609060101010101" charset="-122"/>
              <a:ea typeface="黑体" panose="02010609060101010101" charset="-122"/>
            </a:endParaRPr>
          </a:p>
          <a:p>
            <a:pPr algn="l"/>
            <a:r>
              <a:rPr lang="zh-CN" altLang="en-US" sz="2400">
                <a:solidFill>
                  <a:schemeClr val="tx1"/>
                </a:solidFill>
                <a:latin typeface="黑体" panose="02010609060101010101" charset="-122"/>
                <a:ea typeface="黑体" panose="02010609060101010101" charset="-122"/>
              </a:rPr>
              <a:t>在复杂的云环境中，</a:t>
            </a:r>
            <a:r>
              <a:rPr lang="zh-CN" altLang="en-US" sz="2400">
                <a:solidFill>
                  <a:srgbClr val="FF0000"/>
                </a:solidFill>
                <a:latin typeface="黑体" panose="02010609060101010101" charset="-122"/>
                <a:ea typeface="黑体" panose="02010609060101010101" charset="-122"/>
              </a:rPr>
              <a:t>保护用户隐私是非常必要的</a:t>
            </a:r>
            <a:endParaRPr lang="zh-CN" altLang="en-US" sz="2400">
              <a:solidFill>
                <a:srgbClr val="FF00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27"/>
    </mc:Choice>
    <mc:Fallback>
      <p:transition spd="slow" advTm="32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8175" y="130175"/>
            <a:ext cx="8375015" cy="583565"/>
          </a:xfrm>
          <a:prstGeom prst="rect">
            <a:avLst/>
          </a:prstGeom>
        </p:spPr>
        <p:txBody>
          <a:bodyPr wrap="square">
            <a:spAutoFit/>
          </a:bodyPr>
          <a:lstStyle/>
          <a:p>
            <a:pPr algn="ctr"/>
            <a:r>
              <a:rPr lang="en-US" altLang="zh-CN" sz="3200" b="1" dirty="0">
                <a:latin typeface="Helvetica Neue" panose="02000503000000020004" pitchFamily="2"/>
                <a:ea typeface="微软雅黑" panose="020B0503020204020204" pitchFamily="34" charset="-122"/>
                <a:cs typeface="Arial" panose="020B0604020202020204" pitchFamily="34" charset="0"/>
              </a:rPr>
              <a:t>Trusted Execution Environment</a:t>
            </a:r>
            <a:r>
              <a:rPr lang="zh-CN" altLang="en-US" sz="3200" b="1" dirty="0">
                <a:latin typeface="Helvetica Neue" panose="02000503000000020004" pitchFamily="2"/>
                <a:ea typeface="微软雅黑" panose="020B0503020204020204" pitchFamily="34" charset="-122"/>
                <a:cs typeface="Arial" panose="020B0604020202020204" pitchFamily="34" charset="0"/>
              </a:rPr>
              <a:t>（</a:t>
            </a:r>
            <a:r>
              <a:rPr lang="en-US" altLang="zh-CN" sz="3200" b="1" dirty="0">
                <a:latin typeface="Helvetica Neue" panose="02000503000000020004" pitchFamily="2"/>
                <a:ea typeface="微软雅黑" panose="020B0503020204020204" pitchFamily="34" charset="-122"/>
                <a:cs typeface="Arial" panose="020B0604020202020204" pitchFamily="34" charset="0"/>
              </a:rPr>
              <a:t>TEE</a:t>
            </a:r>
            <a:r>
              <a:rPr lang="zh-CN" altLang="en-US" sz="3200" b="1" dirty="0">
                <a:latin typeface="Helvetica Neue" panose="02000503000000020004" pitchFamily="2"/>
                <a:ea typeface="微软雅黑" panose="020B0503020204020204" pitchFamily="34" charset="-122"/>
                <a:cs typeface="Arial" panose="020B0604020202020204" pitchFamily="34" charset="0"/>
              </a:rPr>
              <a:t>）</a:t>
            </a:r>
            <a:endParaRPr lang="zh-CN" altLang="en-US"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3" name="文本框 2"/>
          <p:cNvSpPr txBox="1"/>
          <p:nvPr/>
        </p:nvSpPr>
        <p:spPr>
          <a:xfrm>
            <a:off x="965835" y="1251585"/>
            <a:ext cx="9316720" cy="1198880"/>
          </a:xfrm>
          <a:prstGeom prst="rect">
            <a:avLst/>
          </a:prstGeom>
          <a:noFill/>
        </p:spPr>
        <p:txBody>
          <a:bodyPr wrap="square" rtlCol="0">
            <a:spAutoFit/>
          </a:bodyPr>
          <a:p>
            <a:pPr algn="l"/>
            <a:r>
              <a:rPr lang="zh-CN" altLang="en-US" sz="2400">
                <a:latin typeface="黑体" panose="02010609060101010101" charset="-122"/>
                <a:ea typeface="黑体" panose="02010609060101010101" charset="-122"/>
                <a:cs typeface="黑体" panose="02010609060101010101" charset="-122"/>
              </a:rPr>
              <a:t>例如Intel SGX[16]，[17]，可以提供与系统其余部分完全隔离的安全enclave，同时允许远程用户验证enclave的身份。因此，TEE被认为是实现无服务器隐私保护的一种有前途的技术</a:t>
            </a:r>
            <a:endParaRPr lang="zh-CN" altLang="en-US" sz="2400">
              <a:latin typeface="黑体" panose="02010609060101010101" charset="-122"/>
              <a:ea typeface="黑体" panose="02010609060101010101" charset="-122"/>
              <a:cs typeface="黑体" panose="02010609060101010101" charset="-122"/>
            </a:endParaRPr>
          </a:p>
        </p:txBody>
      </p:sp>
      <p:pic>
        <p:nvPicPr>
          <p:cNvPr id="7" name="图片 6"/>
          <p:cNvPicPr>
            <a:picLocks noChangeAspect="1"/>
          </p:cNvPicPr>
          <p:nvPr/>
        </p:nvPicPr>
        <p:blipFill>
          <a:blip r:embed="rId1"/>
          <a:stretch>
            <a:fillRect/>
          </a:stretch>
        </p:blipFill>
        <p:spPr>
          <a:xfrm>
            <a:off x="2420620" y="3856355"/>
            <a:ext cx="7351395" cy="2564765"/>
          </a:xfrm>
          <a:prstGeom prst="rect">
            <a:avLst/>
          </a:prstGeom>
        </p:spPr>
      </p:pic>
      <p:sp>
        <p:nvSpPr>
          <p:cNvPr id="8" name="文本框 7"/>
          <p:cNvSpPr txBox="1"/>
          <p:nvPr/>
        </p:nvSpPr>
        <p:spPr>
          <a:xfrm>
            <a:off x="965835" y="3203575"/>
            <a:ext cx="9316720" cy="460375"/>
          </a:xfrm>
          <a:prstGeom prst="rect">
            <a:avLst/>
          </a:prstGeom>
          <a:noFill/>
        </p:spPr>
        <p:txBody>
          <a:bodyPr wrap="square" rtlCol="0">
            <a:spAutoFit/>
          </a:bodyPr>
          <a:p>
            <a:pPr algn="l"/>
            <a:r>
              <a:rPr lang="zh-CN" altLang="en-US" sz="2400">
                <a:latin typeface="黑体" panose="02010609060101010101" charset="-122"/>
                <a:ea typeface="黑体" panose="02010609060101010101" charset="-122"/>
                <a:cs typeface="黑体" panose="02010609060101010101" charset="-122"/>
              </a:rPr>
              <a:t>enclave只能访问其EPCM的EID等于它自己的sec .EID的EPC页面</a:t>
            </a:r>
            <a:endParaRPr lang="zh-CN" altLang="en-US" sz="2400">
              <a:latin typeface="黑体" panose="02010609060101010101" charset="-122"/>
              <a:ea typeface="黑体" panose="02010609060101010101" charset="-122"/>
              <a:cs typeface="黑体" panose="02010609060101010101" charset="-122"/>
            </a:endParaRPr>
          </a:p>
        </p:txBody>
      </p:sp>
      <p:sp>
        <p:nvSpPr>
          <p:cNvPr id="22" name="文本框 21"/>
          <p:cNvSpPr txBox="1"/>
          <p:nvPr/>
        </p:nvSpPr>
        <p:spPr>
          <a:xfrm>
            <a:off x="965835" y="2642870"/>
            <a:ext cx="5173345" cy="368300"/>
          </a:xfrm>
          <a:prstGeom prst="rect">
            <a:avLst/>
          </a:prstGeom>
          <a:noFill/>
        </p:spPr>
        <p:txBody>
          <a:bodyPr wrap="none" rtlCol="0">
            <a:spAutoFit/>
          </a:bodyPr>
          <a:p>
            <a:pPr algn="l"/>
            <a:r>
              <a:rPr lang="zh-CN" altLang="en-US" sz="2400">
                <a:latin typeface="黑体" panose="02010609060101010101" charset="-122"/>
                <a:ea typeface="黑体" panose="02010609060101010101" charset="-122"/>
                <a:cs typeface="黑体" panose="02010609060101010101" charset="-122"/>
              </a:rPr>
              <a:t>每个enclave实例都有一个唯一的enclave标识符(EID)</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407"/>
    </mc:Choice>
    <mc:Fallback>
      <p:transition spd="slow" advTm="40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8175" y="130175"/>
            <a:ext cx="8375015" cy="583565"/>
          </a:xfrm>
          <a:prstGeom prst="rect">
            <a:avLst/>
          </a:prstGeom>
        </p:spPr>
        <p:txBody>
          <a:bodyPr wrap="square">
            <a:spAutoFit/>
          </a:bodyPr>
          <a:lstStyle/>
          <a:p>
            <a:pPr algn="ctr"/>
            <a:r>
              <a:rPr lang="en-US" altLang="zh-CN" sz="3200" b="1" dirty="0">
                <a:latin typeface="Helvetica Neue" panose="02000503000000020004" pitchFamily="2"/>
                <a:ea typeface="微软雅黑" panose="020B0503020204020204" pitchFamily="34" charset="-122"/>
                <a:cs typeface="Arial" panose="020B0604020202020204" pitchFamily="34" charset="0"/>
              </a:rPr>
              <a:t>Problem</a:t>
            </a:r>
            <a:endParaRPr lang="en-US" altLang="zh-CN"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2" name="文本框 1"/>
          <p:cNvSpPr txBox="1"/>
          <p:nvPr/>
        </p:nvSpPr>
        <p:spPr>
          <a:xfrm>
            <a:off x="939165" y="1346835"/>
            <a:ext cx="6845300" cy="460375"/>
          </a:xfrm>
          <a:prstGeom prst="rect">
            <a:avLst/>
          </a:prstGeom>
          <a:noFill/>
        </p:spPr>
        <p:txBody>
          <a:bodyPr wrap="none" rtlCol="0">
            <a:spAutoFit/>
          </a:bodyPr>
          <a:p>
            <a:pPr algn="l"/>
            <a:r>
              <a:rPr lang="zh-CN" altLang="en-US" sz="2400">
                <a:latin typeface="黑体" panose="02010609060101010101" charset="-122"/>
                <a:ea typeface="黑体" panose="02010609060101010101" charset="-122"/>
                <a:cs typeface="黑体" panose="02010609060101010101" charset="-122"/>
              </a:rPr>
              <a:t>现有TEE设计不能很好地适应无服务器的工作负载</a:t>
            </a:r>
            <a:endParaRPr lang="zh-CN" altLang="en-US" sz="2400">
              <a:latin typeface="黑体" panose="02010609060101010101" charset="-122"/>
              <a:ea typeface="黑体" panose="02010609060101010101" charset="-122"/>
              <a:cs typeface="黑体" panose="02010609060101010101" charset="-122"/>
            </a:endParaRPr>
          </a:p>
        </p:txBody>
      </p:sp>
      <p:sp>
        <p:nvSpPr>
          <p:cNvPr id="11" name="文本框 10"/>
          <p:cNvSpPr txBox="1"/>
          <p:nvPr/>
        </p:nvSpPr>
        <p:spPr>
          <a:xfrm>
            <a:off x="939165" y="2012950"/>
            <a:ext cx="8973185" cy="1198880"/>
          </a:xfrm>
          <a:prstGeom prst="rect">
            <a:avLst/>
          </a:prstGeom>
          <a:noFill/>
        </p:spPr>
        <p:txBody>
          <a:bodyPr wrap="square" rtlCol="0">
            <a:spAutoFit/>
          </a:bodyPr>
          <a:p>
            <a:pPr algn="l"/>
            <a:r>
              <a:rPr lang="zh-CN" altLang="en-US" sz="2400">
                <a:latin typeface="黑体" panose="02010609060101010101" charset="-122"/>
                <a:ea typeface="黑体" panose="02010609060101010101" charset="-122"/>
                <a:cs typeface="黑体" panose="02010609060101010101" charset="-122"/>
              </a:rPr>
              <a:t>我们首先将五个如下表所示隐私关键的无服务器工作负载移植到内部的enclave库OS中，并观察到</a:t>
            </a:r>
            <a:r>
              <a:rPr lang="zh-CN" altLang="en-US" sz="2400">
                <a:solidFill>
                  <a:srgbClr val="FF0000"/>
                </a:solidFill>
                <a:latin typeface="黑体" panose="02010609060101010101" charset="-122"/>
                <a:ea typeface="黑体" panose="02010609060101010101" charset="-122"/>
                <a:cs typeface="黑体" panose="02010609060101010101" charset="-122"/>
              </a:rPr>
              <a:t>显著的性能下降</a:t>
            </a:r>
            <a:r>
              <a:rPr lang="zh-CN" altLang="en-US" sz="2400">
                <a:latin typeface="黑体" panose="02010609060101010101" charset="-122"/>
                <a:ea typeface="黑体" panose="02010609060101010101" charset="-122"/>
                <a:cs typeface="黑体" panose="02010609060101010101" charset="-122"/>
              </a:rPr>
              <a:t>，从5.6×到422.6×不等</a:t>
            </a:r>
            <a:endParaRPr lang="zh-CN" altLang="en-US" sz="2400">
              <a:latin typeface="黑体" panose="02010609060101010101" charset="-122"/>
              <a:ea typeface="黑体" panose="02010609060101010101" charset="-122"/>
              <a:cs typeface="黑体" panose="02010609060101010101" charset="-122"/>
            </a:endParaRPr>
          </a:p>
        </p:txBody>
      </p:sp>
      <p:pic>
        <p:nvPicPr>
          <p:cNvPr id="12" name="图片 11"/>
          <p:cNvPicPr>
            <a:picLocks noChangeAspect="1"/>
          </p:cNvPicPr>
          <p:nvPr/>
        </p:nvPicPr>
        <p:blipFill>
          <a:blip r:embed="rId1"/>
          <a:stretch>
            <a:fillRect/>
          </a:stretch>
        </p:blipFill>
        <p:spPr>
          <a:xfrm>
            <a:off x="71755" y="3773170"/>
            <a:ext cx="7712710" cy="2257425"/>
          </a:xfrm>
          <a:prstGeom prst="rect">
            <a:avLst/>
          </a:prstGeom>
        </p:spPr>
      </p:pic>
      <p:pic>
        <p:nvPicPr>
          <p:cNvPr id="13" name="图片 12"/>
          <p:cNvPicPr>
            <a:picLocks noChangeAspect="1"/>
          </p:cNvPicPr>
          <p:nvPr/>
        </p:nvPicPr>
        <p:blipFill>
          <a:blip r:embed="rId2"/>
          <a:stretch>
            <a:fillRect/>
          </a:stretch>
        </p:blipFill>
        <p:spPr>
          <a:xfrm>
            <a:off x="7698105" y="3128645"/>
            <a:ext cx="4382135" cy="3547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07"/>
    </mc:Choice>
    <mc:Fallback>
      <p:transition spd="slow" advTm="40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2" y="106829"/>
            <a:ext cx="6650716" cy="583565"/>
          </a:xfrm>
          <a:prstGeom prst="rect">
            <a:avLst/>
          </a:prstGeom>
        </p:spPr>
        <p:txBody>
          <a:bodyPr wrap="square">
            <a:spAutoFit/>
          </a:bodyPr>
          <a:lstStyle/>
          <a:p>
            <a:pPr algn="ctr"/>
            <a:r>
              <a:rPr lang="en-US" altLang="zh-CN" sz="3200" b="1" dirty="0" err="1">
                <a:latin typeface="Helvetica Neue" panose="02000503000000020004" pitchFamily="2"/>
                <a:ea typeface="微软雅黑" panose="020B0503020204020204" pitchFamily="34" charset="-122"/>
                <a:cs typeface="Arial" panose="020B0604020202020204" pitchFamily="34" charset="0"/>
              </a:rPr>
              <a:t>Motivation</a:t>
            </a:r>
            <a:endParaRPr lang="en-US" altLang="zh-CN" sz="3200" b="1" dirty="0" err="1">
              <a:latin typeface="Helvetica Neue" panose="02000503000000020004" pitchFamily="2"/>
              <a:ea typeface="微软雅黑" panose="020B0503020204020204" pitchFamily="34" charset="-122"/>
              <a:cs typeface="Arial" panose="020B0604020202020204" pitchFamily="34" charset="0"/>
            </a:endParaRPr>
          </a:p>
        </p:txBody>
      </p:sp>
      <p:pic>
        <p:nvPicPr>
          <p:cNvPr id="3" name="图片 2"/>
          <p:cNvPicPr>
            <a:picLocks noChangeAspect="1"/>
          </p:cNvPicPr>
          <p:nvPr/>
        </p:nvPicPr>
        <p:blipFill>
          <a:blip r:embed="rId1"/>
          <a:stretch>
            <a:fillRect/>
          </a:stretch>
        </p:blipFill>
        <p:spPr>
          <a:xfrm>
            <a:off x="208280" y="3458210"/>
            <a:ext cx="11774805" cy="3095625"/>
          </a:xfrm>
          <a:prstGeom prst="rect">
            <a:avLst/>
          </a:prstGeom>
        </p:spPr>
      </p:pic>
      <p:sp>
        <p:nvSpPr>
          <p:cNvPr id="4" name="文本框 3"/>
          <p:cNvSpPr txBox="1"/>
          <p:nvPr/>
        </p:nvSpPr>
        <p:spPr>
          <a:xfrm>
            <a:off x="1045210" y="1151255"/>
            <a:ext cx="10101580" cy="2306955"/>
          </a:xfrm>
          <a:prstGeom prst="rect">
            <a:avLst/>
          </a:prstGeom>
          <a:noFill/>
        </p:spPr>
        <p:txBody>
          <a:bodyPr wrap="square" rtlCol="0">
            <a:spAutoFit/>
          </a:bodyPr>
          <a:p>
            <a:pPr algn="l"/>
            <a:r>
              <a:rPr lang="zh-CN" altLang="en-US" sz="2400">
                <a:latin typeface="黑体" panose="02010609060101010101" charset="-122"/>
                <a:ea typeface="黑体" panose="02010609060101010101" charset="-122"/>
                <a:cs typeface="黑体" panose="02010609060101010101" charset="-122"/>
              </a:rPr>
              <a:t>使用详细的性能分析，我们的调查表明：</a:t>
            </a:r>
            <a:endParaRPr lang="zh-CN" altLang="en-US" sz="2400">
              <a:latin typeface="黑体" panose="02010609060101010101" charset="-122"/>
              <a:ea typeface="黑体" panose="02010609060101010101" charset="-122"/>
              <a:cs typeface="黑体" panose="02010609060101010101" charset="-122"/>
            </a:endParaRPr>
          </a:p>
          <a:p>
            <a:pPr algn="l"/>
            <a:r>
              <a:rPr lang="zh-CN" altLang="en-US" sz="2400">
                <a:latin typeface="黑体" panose="02010609060101010101" charset="-122"/>
                <a:ea typeface="黑体" panose="02010609060101010101" charset="-122"/>
                <a:cs typeface="黑体" panose="02010609060101010101" charset="-122"/>
              </a:rPr>
              <a:t>大部分开销来自enclave的初始化:硬件enclave的创建和认证度量的生成主导了enclave函数的启动，占用了从92.3%到99.6%的时长。性能下降的另一个原因是函数间的数据传输，占用端到端执行时间的4.4% ~ 29.8%;对于长链函数调用来说，情况更糟</a:t>
            </a:r>
            <a:endParaRPr lang="zh-CN" altLang="en-US" sz="2400">
              <a:latin typeface="黑体" panose="02010609060101010101" charset="-122"/>
              <a:ea typeface="黑体" panose="02010609060101010101" charset="-122"/>
              <a:cs typeface="黑体" panose="02010609060101010101" charset="-122"/>
            </a:endParaRPr>
          </a:p>
          <a:p>
            <a:pPr algn="l"/>
            <a:r>
              <a:rPr lang="zh-CN" altLang="en-US" sz="2400">
                <a:latin typeface="黑体" panose="02010609060101010101" charset="-122"/>
                <a:ea typeface="黑体" panose="02010609060101010101" charset="-122"/>
                <a:cs typeface="黑体" panose="02010609060101010101" charset="-122"/>
              </a:rPr>
              <a:t>效率低下的</a:t>
            </a:r>
            <a:r>
              <a:rPr lang="zh-CN" altLang="en-US" sz="2400">
                <a:solidFill>
                  <a:srgbClr val="FF0000"/>
                </a:solidFill>
                <a:latin typeface="黑体" panose="02010609060101010101" charset="-122"/>
                <a:ea typeface="黑体" panose="02010609060101010101" charset="-122"/>
                <a:cs typeface="黑体" panose="02010609060101010101" charset="-122"/>
              </a:rPr>
              <a:t>根本原因是当前的SGX设计禁⽤了enclave实例之间的内存共享</a:t>
            </a:r>
            <a:endParaRPr lang="zh-CN" altLang="en-US" sz="2400">
              <a:solidFill>
                <a:srgbClr val="FF0000"/>
              </a:solidFill>
              <a:latin typeface="黑体" panose="02010609060101010101" charset="-122"/>
              <a:ea typeface="黑体" panose="02010609060101010101" charset="-122"/>
              <a:cs typeface="黑体" panose="02010609060101010101" charset="-122"/>
            </a:endParaRPr>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505" y="106680"/>
            <a:ext cx="6650990" cy="583565"/>
          </a:xfrm>
          <a:prstGeom prst="rect">
            <a:avLst/>
          </a:prstGeom>
        </p:spPr>
        <p:txBody>
          <a:bodyPr wrap="square">
            <a:spAutoFit/>
          </a:bodyPr>
          <a:lstStyle/>
          <a:p>
            <a:pPr algn="ctr"/>
            <a:r>
              <a:rPr lang="en-US" altLang="zh-CN" sz="3200" b="1" dirty="0">
                <a:latin typeface="Helvetica Neue" panose="02000503000000020004" pitchFamily="2"/>
                <a:ea typeface="微软雅黑" panose="020B0503020204020204" pitchFamily="34" charset="-122"/>
                <a:cs typeface="Arial" panose="020B0604020202020204" pitchFamily="34" charset="0"/>
              </a:rPr>
              <a:t>Model-------PIE</a:t>
            </a:r>
            <a:endParaRPr lang="en-US" altLang="zh-CN"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3" name="圆角矩形 2"/>
          <p:cNvSpPr/>
          <p:nvPr/>
        </p:nvSpPr>
        <p:spPr>
          <a:xfrm>
            <a:off x="833755" y="2757170"/>
            <a:ext cx="1545590" cy="70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黑体" panose="02010609060101010101" charset="-122"/>
                <a:ea typeface="黑体" panose="02010609060101010101" charset="-122"/>
              </a:rPr>
              <a:t>PIE</a:t>
            </a:r>
            <a:endParaRPr lang="en-US" altLang="zh-CN" sz="2400">
              <a:latin typeface="黑体" panose="02010609060101010101" charset="-122"/>
              <a:ea typeface="黑体" panose="02010609060101010101" charset="-122"/>
            </a:endParaRPr>
          </a:p>
        </p:txBody>
      </p:sp>
      <p:sp>
        <p:nvSpPr>
          <p:cNvPr id="4" name="圆角矩形 3"/>
          <p:cNvSpPr/>
          <p:nvPr/>
        </p:nvSpPr>
        <p:spPr>
          <a:xfrm>
            <a:off x="3315335" y="1110615"/>
            <a:ext cx="3106800" cy="70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rPr>
              <a:t>硬件原语</a:t>
            </a:r>
            <a:endParaRPr lang="en-US" altLang="zh-CN" sz="2400">
              <a:latin typeface="黑体" panose="02010609060101010101" charset="-122"/>
              <a:ea typeface="黑体" panose="02010609060101010101" charset="-122"/>
            </a:endParaRPr>
          </a:p>
        </p:txBody>
      </p:sp>
      <p:sp>
        <p:nvSpPr>
          <p:cNvPr id="5" name="圆角矩形 4"/>
          <p:cNvSpPr/>
          <p:nvPr/>
        </p:nvSpPr>
        <p:spPr>
          <a:xfrm>
            <a:off x="3317240" y="2757805"/>
            <a:ext cx="3105150" cy="701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cs typeface="黑体" panose="02010609060101010101" charset="-122"/>
              </a:rPr>
              <a:t>两种逻辑</a:t>
            </a:r>
            <a:r>
              <a:rPr lang="en-US" altLang="zh-CN" sz="2400">
                <a:latin typeface="黑体" panose="02010609060101010101" charset="-122"/>
                <a:ea typeface="黑体" panose="02010609060101010101" charset="-122"/>
                <a:cs typeface="黑体" panose="02010609060101010101" charset="-122"/>
              </a:rPr>
              <a:t>enclave</a:t>
            </a:r>
            <a:endParaRPr lang="en-US" altLang="zh-CN" sz="2400">
              <a:latin typeface="黑体" panose="02010609060101010101" charset="-122"/>
              <a:ea typeface="黑体" panose="02010609060101010101" charset="-122"/>
              <a:cs typeface="黑体" panose="02010609060101010101" charset="-122"/>
            </a:endParaRPr>
          </a:p>
        </p:txBody>
      </p:sp>
      <p:sp>
        <p:nvSpPr>
          <p:cNvPr id="18" name="圆角矩形 17"/>
          <p:cNvSpPr/>
          <p:nvPr/>
        </p:nvSpPr>
        <p:spPr>
          <a:xfrm>
            <a:off x="3317240" y="5118100"/>
            <a:ext cx="3105150" cy="701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cs typeface="黑体" panose="02010609060101010101" charset="-122"/>
              </a:rPr>
              <a:t>对</a:t>
            </a:r>
            <a:r>
              <a:rPr lang="en-US" altLang="zh-CN" sz="2400">
                <a:latin typeface="黑体" panose="02010609060101010101" charset="-122"/>
                <a:ea typeface="黑体" panose="02010609060101010101" charset="-122"/>
                <a:cs typeface="黑体" panose="02010609060101010101" charset="-122"/>
              </a:rPr>
              <a:t>SGX</a:t>
            </a:r>
            <a:r>
              <a:rPr lang="zh-CN" altLang="en-US" sz="2400">
                <a:latin typeface="黑体" panose="02010609060101010101" charset="-122"/>
                <a:ea typeface="黑体" panose="02010609060101010101" charset="-122"/>
                <a:cs typeface="黑体" panose="02010609060101010101" charset="-122"/>
              </a:rPr>
              <a:t>的架构扩展</a:t>
            </a:r>
            <a:endParaRPr lang="zh-CN" altLang="en-US" sz="2400">
              <a:latin typeface="黑体" panose="02010609060101010101" charset="-122"/>
              <a:ea typeface="黑体" panose="02010609060101010101" charset="-122"/>
              <a:cs typeface="黑体" panose="02010609060101010101" charset="-122"/>
            </a:endParaRPr>
          </a:p>
        </p:txBody>
      </p:sp>
      <p:sp>
        <p:nvSpPr>
          <p:cNvPr id="7" name="圆角矩形 6"/>
          <p:cNvSpPr/>
          <p:nvPr/>
        </p:nvSpPr>
        <p:spPr>
          <a:xfrm>
            <a:off x="7053580" y="1139825"/>
            <a:ext cx="3106800" cy="6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rPr>
              <a:t>共享</a:t>
            </a:r>
            <a:r>
              <a:rPr lang="en-US" altLang="zh-CN" sz="2400">
                <a:latin typeface="黑体" panose="02010609060101010101" charset="-122"/>
                <a:ea typeface="黑体" panose="02010609060101010101" charset="-122"/>
              </a:rPr>
              <a:t>EPC</a:t>
            </a:r>
            <a:endParaRPr lang="en-US" altLang="zh-CN" sz="2400">
              <a:latin typeface="黑体" panose="02010609060101010101" charset="-122"/>
              <a:ea typeface="黑体" panose="02010609060101010101" charset="-122"/>
            </a:endParaRPr>
          </a:p>
        </p:txBody>
      </p:sp>
      <p:sp>
        <p:nvSpPr>
          <p:cNvPr id="8" name="圆角矩形 7"/>
          <p:cNvSpPr/>
          <p:nvPr/>
        </p:nvSpPr>
        <p:spPr>
          <a:xfrm>
            <a:off x="7053580" y="2337435"/>
            <a:ext cx="3105150" cy="6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黑体" panose="02010609060101010101" charset="-122"/>
                <a:ea typeface="黑体" panose="02010609060101010101" charset="-122"/>
                <a:cs typeface="黑体" panose="02010609060101010101" charset="-122"/>
                <a:sym typeface="+mn-ea"/>
              </a:rPr>
              <a:t>plugin enclave</a:t>
            </a:r>
            <a:endParaRPr lang="en-US" altLang="zh-CN" sz="2400">
              <a:latin typeface="黑体" panose="02010609060101010101" charset="-122"/>
              <a:ea typeface="黑体" panose="02010609060101010101" charset="-122"/>
              <a:cs typeface="黑体" panose="02010609060101010101" charset="-122"/>
            </a:endParaRPr>
          </a:p>
        </p:txBody>
      </p:sp>
      <p:sp>
        <p:nvSpPr>
          <p:cNvPr id="9" name="圆角矩形 8"/>
          <p:cNvSpPr/>
          <p:nvPr/>
        </p:nvSpPr>
        <p:spPr>
          <a:xfrm>
            <a:off x="7051675" y="3321685"/>
            <a:ext cx="3105150" cy="6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latin typeface="黑体" panose="02010609060101010101" charset="-122"/>
                <a:ea typeface="黑体" panose="02010609060101010101" charset="-122"/>
                <a:cs typeface="黑体" panose="02010609060101010101" charset="-122"/>
              </a:rPr>
              <a:t>host enclave</a:t>
            </a:r>
            <a:endParaRPr lang="en-US" altLang="zh-CN" sz="2400">
              <a:latin typeface="黑体" panose="02010609060101010101" charset="-122"/>
              <a:ea typeface="黑体" panose="02010609060101010101" charset="-122"/>
              <a:cs typeface="黑体" panose="02010609060101010101" charset="-122"/>
            </a:endParaRPr>
          </a:p>
        </p:txBody>
      </p:sp>
      <p:sp>
        <p:nvSpPr>
          <p:cNvPr id="10" name="圆角矩形 9"/>
          <p:cNvSpPr/>
          <p:nvPr/>
        </p:nvSpPr>
        <p:spPr>
          <a:xfrm>
            <a:off x="7051675" y="4328160"/>
            <a:ext cx="3105150" cy="6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cs typeface="黑体" panose="02010609060101010101" charset="-122"/>
              </a:rPr>
              <a:t>PT_SREG⻚⾯类型</a:t>
            </a:r>
            <a:endParaRPr lang="zh-CN" altLang="en-US" sz="2400">
              <a:latin typeface="黑体" panose="02010609060101010101" charset="-122"/>
              <a:ea typeface="黑体" panose="02010609060101010101" charset="-122"/>
              <a:cs typeface="黑体" panose="02010609060101010101" charset="-122"/>
            </a:endParaRPr>
          </a:p>
        </p:txBody>
      </p:sp>
      <p:sp>
        <p:nvSpPr>
          <p:cNvPr id="11" name="圆角矩形 10"/>
          <p:cNvSpPr/>
          <p:nvPr/>
        </p:nvSpPr>
        <p:spPr>
          <a:xfrm>
            <a:off x="7053580" y="5147945"/>
            <a:ext cx="3105150" cy="6426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cs typeface="黑体" panose="02010609060101010101" charset="-122"/>
              </a:rPr>
              <a:t>指令</a:t>
            </a:r>
            <a:r>
              <a:rPr lang="en-US" altLang="zh-CN" sz="2400">
                <a:latin typeface="黑体" panose="02010609060101010101" charset="-122"/>
                <a:ea typeface="黑体" panose="02010609060101010101" charset="-122"/>
                <a:cs typeface="黑体" panose="02010609060101010101" charset="-122"/>
              </a:rPr>
              <a:t>EMAP</a:t>
            </a:r>
            <a:endParaRPr lang="en-US" altLang="zh-CN" sz="2400">
              <a:latin typeface="黑体" panose="02010609060101010101" charset="-122"/>
              <a:ea typeface="黑体" panose="02010609060101010101" charset="-122"/>
              <a:cs typeface="黑体" panose="02010609060101010101" charset="-122"/>
            </a:endParaRPr>
          </a:p>
        </p:txBody>
      </p:sp>
      <p:sp>
        <p:nvSpPr>
          <p:cNvPr id="15" name="圆角矩形 14"/>
          <p:cNvSpPr/>
          <p:nvPr/>
        </p:nvSpPr>
        <p:spPr>
          <a:xfrm>
            <a:off x="7053580" y="5966460"/>
            <a:ext cx="3105150" cy="6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黑体" panose="02010609060101010101" charset="-122"/>
                <a:ea typeface="黑体" panose="02010609060101010101" charset="-122"/>
                <a:cs typeface="黑体" panose="02010609060101010101" charset="-122"/>
              </a:rPr>
              <a:t>指令</a:t>
            </a:r>
            <a:r>
              <a:rPr lang="en-US" altLang="zh-CN" sz="2400">
                <a:latin typeface="黑体" panose="02010609060101010101" charset="-122"/>
                <a:ea typeface="黑体" panose="02010609060101010101" charset="-122"/>
                <a:cs typeface="黑体" panose="02010609060101010101" charset="-122"/>
              </a:rPr>
              <a:t>EUN</a:t>
            </a:r>
            <a:r>
              <a:rPr lang="en-US" altLang="zh-CN" sz="2400">
                <a:latin typeface="黑体" panose="02010609060101010101" charset="-122"/>
                <a:ea typeface="黑体" panose="02010609060101010101" charset="-122"/>
                <a:cs typeface="黑体" panose="02010609060101010101" charset="-122"/>
              </a:rPr>
              <a:t>MAP</a:t>
            </a:r>
            <a:endParaRPr lang="en-US" altLang="zh-CN" sz="2400">
              <a:latin typeface="黑体" panose="02010609060101010101" charset="-122"/>
              <a:ea typeface="黑体" panose="02010609060101010101" charset="-122"/>
              <a:cs typeface="黑体" panose="02010609060101010101" charset="-122"/>
            </a:endParaRPr>
          </a:p>
        </p:txBody>
      </p:sp>
      <p:cxnSp>
        <p:nvCxnSpPr>
          <p:cNvPr id="16" name="直接连接符 15"/>
          <p:cNvCxnSpPr>
            <a:stCxn id="3" idx="3"/>
            <a:endCxn id="5" idx="1"/>
          </p:cNvCxnSpPr>
          <p:nvPr/>
        </p:nvCxnSpPr>
        <p:spPr>
          <a:xfrm>
            <a:off x="2379345" y="3108325"/>
            <a:ext cx="937895"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4" idx="1"/>
            <a:endCxn id="3" idx="3"/>
          </p:cNvCxnSpPr>
          <p:nvPr/>
        </p:nvCxnSpPr>
        <p:spPr>
          <a:xfrm rot="10800000" flipV="1">
            <a:off x="2379345" y="1461135"/>
            <a:ext cx="935990" cy="16465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8" idx="1"/>
            <a:endCxn id="3" idx="3"/>
          </p:cNvCxnSpPr>
          <p:nvPr/>
        </p:nvCxnSpPr>
        <p:spPr>
          <a:xfrm rot="10800000">
            <a:off x="2378710" y="3108325"/>
            <a:ext cx="937895" cy="2360930"/>
          </a:xfrm>
          <a:prstGeom prst="bentConnector3">
            <a:avLst>
              <a:gd name="adj1" fmla="val 49966"/>
            </a:avLst>
          </a:prstGeom>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4" idx="3"/>
            <a:endCxn id="7" idx="1"/>
          </p:cNvCxnSpPr>
          <p:nvPr/>
        </p:nvCxnSpPr>
        <p:spPr>
          <a:xfrm>
            <a:off x="6422390" y="1461770"/>
            <a:ext cx="631190" cy="6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8" idx="1"/>
            <a:endCxn id="5" idx="3"/>
          </p:cNvCxnSpPr>
          <p:nvPr/>
        </p:nvCxnSpPr>
        <p:spPr>
          <a:xfrm rot="10800000" flipV="1">
            <a:off x="6422390" y="2659380"/>
            <a:ext cx="631190" cy="4489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9" idx="1"/>
            <a:endCxn id="5" idx="3"/>
          </p:cNvCxnSpPr>
          <p:nvPr/>
        </p:nvCxnSpPr>
        <p:spPr>
          <a:xfrm rot="10800000">
            <a:off x="6421755" y="3108325"/>
            <a:ext cx="629285" cy="535305"/>
          </a:xfrm>
          <a:prstGeom prst="bentConnector3">
            <a:avLst>
              <a:gd name="adj1" fmla="val 49950"/>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8" idx="3"/>
            <a:endCxn id="10" idx="1"/>
          </p:cNvCxnSpPr>
          <p:nvPr/>
        </p:nvCxnSpPr>
        <p:spPr>
          <a:xfrm flipV="1">
            <a:off x="6422390" y="4650740"/>
            <a:ext cx="629285" cy="818515"/>
          </a:xfrm>
          <a:prstGeom prst="bentConnector3">
            <a:avLst>
              <a:gd name="adj1" fmla="val 50050"/>
            </a:avLst>
          </a:prstGeom>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5" idx="1"/>
            <a:endCxn id="18" idx="3"/>
          </p:cNvCxnSpPr>
          <p:nvPr/>
        </p:nvCxnSpPr>
        <p:spPr>
          <a:xfrm rot="10800000">
            <a:off x="6422390" y="5468620"/>
            <a:ext cx="631190" cy="8197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3"/>
            <a:endCxn id="11" idx="1"/>
          </p:cNvCxnSpPr>
          <p:nvPr/>
        </p:nvCxnSpPr>
        <p:spPr>
          <a:xfrm>
            <a:off x="6422390" y="5469255"/>
            <a:ext cx="63119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2" y="106829"/>
            <a:ext cx="6650716" cy="583565"/>
          </a:xfrm>
          <a:prstGeom prst="rect">
            <a:avLst/>
          </a:prstGeom>
        </p:spPr>
        <p:txBody>
          <a:bodyPr wrap="square">
            <a:spAutoFit/>
          </a:bodyPr>
          <a:lstStyle/>
          <a:p>
            <a:pPr algn="ctr"/>
            <a:r>
              <a:rPr lang="en-US" altLang="zh-CN" sz="3200" b="1" dirty="0">
                <a:latin typeface="Helvetica Neue" panose="02000503000000020004" pitchFamily="2"/>
                <a:ea typeface="微软雅黑" panose="020B0503020204020204" pitchFamily="34" charset="-122"/>
                <a:cs typeface="Arial" panose="020B0604020202020204" pitchFamily="34" charset="0"/>
              </a:rPr>
              <a:t>Model</a:t>
            </a:r>
            <a:endParaRPr lang="en-US" altLang="zh-CN"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20" name="文本框 19"/>
          <p:cNvSpPr txBox="1"/>
          <p:nvPr/>
        </p:nvSpPr>
        <p:spPr>
          <a:xfrm>
            <a:off x="883920" y="1233805"/>
            <a:ext cx="9401175" cy="4892675"/>
          </a:xfrm>
          <a:prstGeom prst="rect">
            <a:avLst/>
          </a:prstGeom>
          <a:noFill/>
        </p:spPr>
        <p:txBody>
          <a:bodyPr wrap="square" rtlCol="0" anchor="t">
            <a:spAutoFit/>
          </a:bodyPr>
          <a:p>
            <a:r>
              <a:rPr lang="zh-CN" altLang="en-US" sz="2400">
                <a:latin typeface="黑体" panose="02010609060101010101" charset="-122"/>
                <a:ea typeface="黑体" panose="02010609060101010101" charset="-122"/>
                <a:cs typeface="黑体" panose="02010609060101010101" charset="-122"/>
              </a:rPr>
              <a:t>PIE提出了⼀种新的硬件内存原</a:t>
            </a:r>
            <a:r>
              <a:rPr lang="zh-CN" altLang="en-US" sz="2400">
                <a:latin typeface="黑体" panose="02010609060101010101" charset="-122"/>
                <a:ea typeface="黑体" panose="02010609060101010101" charset="-122"/>
                <a:cs typeface="黑体" panose="02010609060101010101" charset="-122"/>
              </a:rPr>
              <a:t>语:shared enclave region，它不可变地映射到不同的隔离enclave以实现安全共享</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zh-CN" altLang="en-US" sz="2400">
                <a:latin typeface="黑体" panose="02010609060101010101" charset="-122"/>
                <a:ea typeface="黑体" panose="02010609060101010101" charset="-122"/>
                <a:cs typeface="黑体" panose="02010609060101010101" charset="-122"/>
              </a:rPr>
              <a:t>这个原语允许enclave开发者构建两种逻辑enclave:</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⼀个由共享的EPCs组成的插件enclave：容纳不敏感的公共环境，如语⾔运⾏时(如Python)、框架(如Tensorflow)、第三⽅库(如OpenSSL)和初始状态(如机器学习模型)</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⼀个由私有的EPCs组成的主机enclave：运⾏⼀个安全的沙箱，处理⽤户的数据</a:t>
            </a:r>
            <a:r>
              <a:rPr lang="zh-CN" altLang="en-US" sz="2400">
                <a:latin typeface="黑体" panose="02010609060101010101" charset="-122"/>
                <a:ea typeface="黑体" panose="02010609060101010101" charset="-122"/>
                <a:cs typeface="黑体" panose="02010609060101010101" charset="-122"/>
              </a:rPr>
              <a:t>(通常从⼀个密码通道)，并⼩⼼翼翼地保护其加⼯过程和最终的结果</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endParaRPr lang="zh-CN" altLang="en-US" sz="2400">
              <a:latin typeface="黑体" panose="02010609060101010101" charset="-122"/>
              <a:ea typeface="黑体" panose="02010609060101010101" charset="-122"/>
              <a:cs typeface="黑体" panose="02010609060101010101" charset="-122"/>
            </a:endParaRPr>
          </a:p>
          <a:p>
            <a:pPr indent="0">
              <a:buFont typeface="Wingdings" panose="05000000000000000000" charset="0"/>
              <a:buNone/>
            </a:pPr>
            <a:r>
              <a:rPr lang="zh-CN" altLang="en-US" sz="2400">
                <a:latin typeface="黑体" panose="02010609060101010101" charset="-122"/>
                <a:ea typeface="黑体" panose="02010609060101010101" charset="-122"/>
                <a:cs typeface="黑体" panose="02010609060101010101" charset="-122"/>
              </a:rPr>
              <a:t>许多主机enclave共享公共插件enclave，</a:t>
            </a:r>
            <a:r>
              <a:rPr lang="zh-CN" altLang="en-US" sz="2400">
                <a:latin typeface="黑体" panose="02010609060101010101" charset="-122"/>
                <a:ea typeface="黑体" panose="02010609060101010101" charset="-122"/>
                <a:cs typeface="黑体" panose="02010609060101010101" charset="-122"/>
                <a:sym typeface="+mn-ea"/>
              </a:rPr>
              <a:t>通过重⽤容易加载的内容和避免昂贵的度量⽣成，</a:t>
            </a:r>
            <a:r>
              <a:rPr lang="zh-CN" altLang="en-US" sz="2400">
                <a:latin typeface="黑体" panose="02010609060101010101" charset="-122"/>
                <a:ea typeface="黑体" panose="02010609060101010101" charset="-122"/>
                <a:cs typeface="黑体" panose="02010609060101010101" charset="-122"/>
              </a:rPr>
              <a:t>提⾼了</a:t>
            </a:r>
            <a:r>
              <a:rPr lang="zh-CN" altLang="en-US" sz="2400">
                <a:latin typeface="黑体" panose="02010609060101010101" charset="-122"/>
                <a:ea typeface="黑体" panose="02010609060101010101" charset="-122"/>
                <a:cs typeface="黑体" panose="02010609060101010101" charset="-122"/>
              </a:rPr>
              <a:t>空间和时间效率</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70642" y="106829"/>
            <a:ext cx="6650716" cy="583565"/>
          </a:xfrm>
          <a:prstGeom prst="rect">
            <a:avLst/>
          </a:prstGeom>
        </p:spPr>
        <p:txBody>
          <a:bodyPr wrap="square">
            <a:spAutoFit/>
          </a:bodyPr>
          <a:lstStyle/>
          <a:p>
            <a:pPr algn="ctr"/>
            <a:r>
              <a:rPr lang="zh-CN" altLang="en-US" sz="3200" b="1" dirty="0">
                <a:latin typeface="Helvetica Neue" panose="02000503000000020004" pitchFamily="2"/>
                <a:ea typeface="微软雅黑" panose="020B0503020204020204" pitchFamily="34" charset="-122"/>
                <a:cs typeface="Arial" panose="020B0604020202020204" pitchFamily="34" charset="0"/>
              </a:rPr>
              <a:t>架构扩展</a:t>
            </a:r>
            <a:endParaRPr lang="zh-CN" altLang="en-US" sz="3200" b="1" dirty="0">
              <a:latin typeface="Helvetica Neue" panose="02000503000000020004" pitchFamily="2"/>
              <a:ea typeface="微软雅黑" panose="020B0503020204020204" pitchFamily="34" charset="-122"/>
              <a:cs typeface="Arial" panose="020B0604020202020204" pitchFamily="34" charset="0"/>
            </a:endParaRPr>
          </a:p>
        </p:txBody>
      </p:sp>
      <p:sp>
        <p:nvSpPr>
          <p:cNvPr id="20" name="文本框 19"/>
          <p:cNvSpPr txBox="1"/>
          <p:nvPr/>
        </p:nvSpPr>
        <p:spPr>
          <a:xfrm>
            <a:off x="923290" y="1568450"/>
            <a:ext cx="9401175" cy="3784600"/>
          </a:xfrm>
          <a:prstGeom prst="rect">
            <a:avLst/>
          </a:prstGeom>
          <a:noFill/>
        </p:spPr>
        <p:txBody>
          <a:bodyPr wrap="square" rtlCol="0" anchor="t">
            <a:spAutoFit/>
          </a:bodyPr>
          <a:p>
            <a:r>
              <a:rPr lang="zh-CN" altLang="en-US" sz="2400">
                <a:latin typeface="黑体" panose="02010609060101010101" charset="-122"/>
                <a:ea typeface="黑体" panose="02010609060101010101" charset="-122"/>
                <a:cs typeface="黑体" panose="02010609060101010101" charset="-122"/>
              </a:rPr>
              <a:t>新的指令：</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EMAP：EMAP将⼀个初始化的插件enclave EID添加到当前主机enclave的SECS结构中。CPU检查虚拟地址范围是否与已使⽤的地址范围冲突。如果虚拟地址范围冲突，EMAP将失败</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en-US" altLang="zh-CN" sz="2400">
                <a:latin typeface="黑体" panose="02010609060101010101" charset="-122"/>
                <a:ea typeface="黑体" panose="02010609060101010101" charset="-122"/>
                <a:cs typeface="黑体" panose="02010609060101010101" charset="-122"/>
              </a:rPr>
              <a:t>EUNMAP</a:t>
            </a:r>
            <a:r>
              <a:rPr lang="zh-CN" altLang="en-US" sz="2400">
                <a:latin typeface="黑体" panose="02010609060101010101" charset="-122"/>
                <a:ea typeface="黑体" panose="02010609060101010101" charset="-122"/>
                <a:cs typeface="黑体" panose="02010609060101010101" charset="-122"/>
              </a:rPr>
              <a:t>：作为对EMAP的反向操作，EUNMAP从SECS结构中移除指定的插件enclave EID</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endParaRPr lang="zh-CN" altLang="en-US" sz="2400">
              <a:latin typeface="黑体" panose="02010609060101010101" charset="-122"/>
              <a:ea typeface="黑体" panose="02010609060101010101" charset="-122"/>
              <a:cs typeface="黑体" panose="02010609060101010101" charset="-122"/>
            </a:endParaRPr>
          </a:p>
          <a:p>
            <a:pPr indent="0">
              <a:buFont typeface="Wingdings" panose="05000000000000000000" charset="0"/>
              <a:buNone/>
            </a:pPr>
            <a:r>
              <a:rPr lang="zh-CN" altLang="en-US" sz="2400">
                <a:latin typeface="黑体" panose="02010609060101010101" charset="-122"/>
                <a:ea typeface="黑体" panose="02010609060101010101" charset="-122"/>
                <a:cs typeface="黑体" panose="02010609060101010101" charset="-122"/>
              </a:rPr>
              <a:t>新的页面类型：</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我们添加⼀个PT_SREG⻚⾯类型来表示⼀个共享EPC</a:t>
            </a:r>
            <a:endParaRPr lang="zh-CN" altLang="en-US" sz="2400">
              <a:latin typeface="黑体" panose="02010609060101010101" charset="-122"/>
              <a:ea typeface="黑体" panose="02010609060101010101" charset="-122"/>
              <a:cs typeface="黑体" panose="02010609060101010101" charset="-122"/>
            </a:endParaRPr>
          </a:p>
          <a:p>
            <a:pPr marL="342900" indent="-342900">
              <a:buFont typeface="Wingdings" panose="05000000000000000000" charset="0"/>
              <a:buChar char="Ø"/>
            </a:pPr>
            <a:r>
              <a:rPr lang="zh-CN" altLang="en-US" sz="2400">
                <a:latin typeface="黑体" panose="02010609060101010101" charset="-122"/>
                <a:ea typeface="黑体" panose="02010609060101010101" charset="-122"/>
                <a:cs typeface="黑体" panose="02010609060101010101" charset="-122"/>
              </a:rPr>
              <a:t>通过写时复制机制保护共享</a:t>
            </a:r>
            <a:r>
              <a:rPr lang="en-US" altLang="zh-CN" sz="2400">
                <a:latin typeface="黑体" panose="02010609060101010101" charset="-122"/>
                <a:ea typeface="黑体" panose="02010609060101010101" charset="-122"/>
                <a:cs typeface="黑体" panose="02010609060101010101" charset="-122"/>
              </a:rPr>
              <a:t>EPC</a:t>
            </a:r>
            <a:r>
              <a:rPr lang="zh-CN" altLang="en-US" sz="2400">
                <a:latin typeface="黑体" panose="02010609060101010101" charset="-122"/>
                <a:ea typeface="黑体" panose="02010609060101010101" charset="-122"/>
                <a:cs typeface="黑体" panose="02010609060101010101" charset="-122"/>
              </a:rPr>
              <a:t>的完整性</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SLIDE_MODEL_TYPE" val="dynamicNu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effectLst>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effectLst>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2223</Words>
  <Application>WPS 演示</Application>
  <PresentationFormat>宽屏</PresentationFormat>
  <Paragraphs>119</Paragraphs>
  <Slides>14</Slides>
  <Notes>23</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14</vt:i4>
      </vt:variant>
    </vt:vector>
  </HeadingPairs>
  <TitlesOfParts>
    <vt:vector size="34" baseType="lpstr">
      <vt:lpstr>Arial</vt:lpstr>
      <vt:lpstr>宋体</vt:lpstr>
      <vt:lpstr>Wingdings</vt:lpstr>
      <vt:lpstr>Calibri</vt:lpstr>
      <vt:lpstr>Calibri</vt:lpstr>
      <vt:lpstr>Helvetica Neue</vt:lpstr>
      <vt:lpstr>微软雅黑</vt:lpstr>
      <vt:lpstr>黑体</vt:lpstr>
      <vt:lpstr>Wingdings</vt:lpstr>
      <vt:lpstr>等线</vt:lpstr>
      <vt:lpstr>Arial Unicode MS</vt:lpstr>
      <vt:lpstr>等线 Light</vt:lpstr>
      <vt:lpstr>华文行楷</vt:lpstr>
      <vt:lpstr>新宋体</vt:lpstr>
      <vt:lpstr>华文彩云</vt:lpstr>
      <vt:lpstr>华文楷体</vt:lpstr>
      <vt:lpstr>华文琥珀</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震</dc:creator>
  <cp:lastModifiedBy>iamosu</cp:lastModifiedBy>
  <cp:revision>218</cp:revision>
  <dcterms:created xsi:type="dcterms:W3CDTF">2021-12-24T03:11:00Z</dcterms:created>
  <dcterms:modified xsi:type="dcterms:W3CDTF">2021-12-24T04:08:53Z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