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 id="2147483988" r:id="rId2"/>
  </p:sldMasterIdLst>
  <p:notesMasterIdLst>
    <p:notesMasterId r:id="rId26"/>
  </p:notesMasterIdLst>
  <p:handoutMasterIdLst>
    <p:handoutMasterId r:id="rId27"/>
  </p:handoutMasterIdLst>
  <p:sldIdLst>
    <p:sldId id="747" r:id="rId3"/>
    <p:sldId id="622" r:id="rId4"/>
    <p:sldId id="757" r:id="rId5"/>
    <p:sldId id="759" r:id="rId6"/>
    <p:sldId id="758" r:id="rId7"/>
    <p:sldId id="760" r:id="rId8"/>
    <p:sldId id="762" r:id="rId9"/>
    <p:sldId id="765" r:id="rId10"/>
    <p:sldId id="766" r:id="rId11"/>
    <p:sldId id="767" r:id="rId12"/>
    <p:sldId id="768" r:id="rId13"/>
    <p:sldId id="764" r:id="rId14"/>
    <p:sldId id="763" r:id="rId15"/>
    <p:sldId id="769" r:id="rId16"/>
    <p:sldId id="756" r:id="rId17"/>
    <p:sldId id="761" r:id="rId18"/>
    <p:sldId id="755" r:id="rId19"/>
    <p:sldId id="750" r:id="rId20"/>
    <p:sldId id="751" r:id="rId21"/>
    <p:sldId id="752" r:id="rId22"/>
    <p:sldId id="749" r:id="rId23"/>
    <p:sldId id="753" r:id="rId24"/>
    <p:sldId id="754" r:id="rId25"/>
  </p:sldIdLst>
  <p:sldSz cx="9144000" cy="6858000" type="screen4x3"/>
  <p:notesSz cx="6858000" cy="9144000"/>
  <p:defaultTextStyle>
    <a:defPPr>
      <a:defRPr lang="en-US"/>
    </a:defPPr>
    <a:lvl1pPr algn="l" rtl="0" fontAlgn="base">
      <a:spcBef>
        <a:spcPct val="0"/>
      </a:spcBef>
      <a:spcAft>
        <a:spcPct val="0"/>
      </a:spcAft>
      <a:defRPr sz="800" kern="1200">
        <a:solidFill>
          <a:schemeClr val="bg1"/>
        </a:solidFill>
        <a:latin typeface="Arial" charset="0"/>
        <a:ea typeface="宋体" pitchFamily="2" charset="-122"/>
        <a:cs typeface="+mn-cs"/>
      </a:defRPr>
    </a:lvl1pPr>
    <a:lvl2pPr marL="457200" algn="l" rtl="0" fontAlgn="base">
      <a:spcBef>
        <a:spcPct val="0"/>
      </a:spcBef>
      <a:spcAft>
        <a:spcPct val="0"/>
      </a:spcAft>
      <a:defRPr sz="800" kern="1200">
        <a:solidFill>
          <a:schemeClr val="bg1"/>
        </a:solidFill>
        <a:latin typeface="Arial" charset="0"/>
        <a:ea typeface="宋体" pitchFamily="2" charset="-122"/>
        <a:cs typeface="+mn-cs"/>
      </a:defRPr>
    </a:lvl2pPr>
    <a:lvl3pPr marL="914400" algn="l" rtl="0" fontAlgn="base">
      <a:spcBef>
        <a:spcPct val="0"/>
      </a:spcBef>
      <a:spcAft>
        <a:spcPct val="0"/>
      </a:spcAft>
      <a:defRPr sz="800" kern="1200">
        <a:solidFill>
          <a:schemeClr val="bg1"/>
        </a:solidFill>
        <a:latin typeface="Arial" charset="0"/>
        <a:ea typeface="宋体" pitchFamily="2" charset="-122"/>
        <a:cs typeface="+mn-cs"/>
      </a:defRPr>
    </a:lvl3pPr>
    <a:lvl4pPr marL="1371600" algn="l" rtl="0" fontAlgn="base">
      <a:spcBef>
        <a:spcPct val="0"/>
      </a:spcBef>
      <a:spcAft>
        <a:spcPct val="0"/>
      </a:spcAft>
      <a:defRPr sz="800" kern="1200">
        <a:solidFill>
          <a:schemeClr val="bg1"/>
        </a:solidFill>
        <a:latin typeface="Arial" charset="0"/>
        <a:ea typeface="宋体" pitchFamily="2" charset="-122"/>
        <a:cs typeface="+mn-cs"/>
      </a:defRPr>
    </a:lvl4pPr>
    <a:lvl5pPr marL="1828800" algn="l" rtl="0" fontAlgn="base">
      <a:spcBef>
        <a:spcPct val="0"/>
      </a:spcBef>
      <a:spcAft>
        <a:spcPct val="0"/>
      </a:spcAft>
      <a:defRPr sz="800" kern="1200">
        <a:solidFill>
          <a:schemeClr val="bg1"/>
        </a:solidFill>
        <a:latin typeface="Arial" charset="0"/>
        <a:ea typeface="宋体" pitchFamily="2" charset="-122"/>
        <a:cs typeface="+mn-cs"/>
      </a:defRPr>
    </a:lvl5pPr>
    <a:lvl6pPr marL="2286000" algn="l" defTabSz="914400" rtl="0" eaLnBrk="1" latinLnBrk="0" hangingPunct="1">
      <a:defRPr sz="800" kern="1200">
        <a:solidFill>
          <a:schemeClr val="bg1"/>
        </a:solidFill>
        <a:latin typeface="Arial" charset="0"/>
        <a:ea typeface="宋体" pitchFamily="2" charset="-122"/>
        <a:cs typeface="+mn-cs"/>
      </a:defRPr>
    </a:lvl6pPr>
    <a:lvl7pPr marL="2743200" algn="l" defTabSz="914400" rtl="0" eaLnBrk="1" latinLnBrk="0" hangingPunct="1">
      <a:defRPr sz="800" kern="1200">
        <a:solidFill>
          <a:schemeClr val="bg1"/>
        </a:solidFill>
        <a:latin typeface="Arial" charset="0"/>
        <a:ea typeface="宋体" pitchFamily="2" charset="-122"/>
        <a:cs typeface="+mn-cs"/>
      </a:defRPr>
    </a:lvl7pPr>
    <a:lvl8pPr marL="3200400" algn="l" defTabSz="914400" rtl="0" eaLnBrk="1" latinLnBrk="0" hangingPunct="1">
      <a:defRPr sz="800" kern="1200">
        <a:solidFill>
          <a:schemeClr val="bg1"/>
        </a:solidFill>
        <a:latin typeface="Arial" charset="0"/>
        <a:ea typeface="宋体" pitchFamily="2" charset="-122"/>
        <a:cs typeface="+mn-cs"/>
      </a:defRPr>
    </a:lvl8pPr>
    <a:lvl9pPr marL="3657600" algn="l" defTabSz="914400" rtl="0" eaLnBrk="1" latinLnBrk="0" hangingPunct="1">
      <a:defRPr sz="800" kern="1200">
        <a:solidFill>
          <a:schemeClr val="bg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3158"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A1DC"/>
    <a:srgbClr val="FF9900"/>
    <a:srgbClr val="99CCFF"/>
    <a:srgbClr val="FFFF00"/>
    <a:srgbClr val="D5A1C7"/>
    <a:srgbClr val="FAAB6A"/>
    <a:srgbClr val="FFCC00"/>
    <a:srgbClr val="CCFF99"/>
    <a:srgbClr val="AE285B"/>
    <a:srgbClr val="969E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4270" autoAdjust="0"/>
  </p:normalViewPr>
  <p:slideViewPr>
    <p:cSldViewPr>
      <p:cViewPr varScale="1">
        <p:scale>
          <a:sx n="58" d="100"/>
          <a:sy n="58" d="100"/>
        </p:scale>
        <p:origin x="66" y="378"/>
      </p:cViewPr>
      <p:guideLst>
        <p:guide orient="horz" pos="3158"/>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47" d="100"/>
          <a:sy n="47" d="100"/>
        </p:scale>
        <p:origin x="-2400" y="-10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ea typeface="宋体" pitchFamily="2" charset="-122"/>
              </a:defRPr>
            </a:lvl1pPr>
          </a:lstStyle>
          <a:p>
            <a:pPr>
              <a:defRPr/>
            </a:pPr>
            <a:endParaRPr lang="zh-CN" altLang="en-US"/>
          </a:p>
        </p:txBody>
      </p:sp>
      <p:sp>
        <p:nvSpPr>
          <p:cNvPr id="4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ea typeface="宋体" pitchFamily="2" charset="-122"/>
              </a:defRPr>
            </a:lvl1pPr>
          </a:lstStyle>
          <a:p>
            <a:pPr>
              <a:defRPr/>
            </a:pPr>
            <a:endParaRPr lang="en-US" altLang="zh-CN"/>
          </a:p>
        </p:txBody>
      </p:sp>
      <p:sp>
        <p:nvSpPr>
          <p:cNvPr id="4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ea typeface="宋体" pitchFamily="2" charset="-122"/>
              </a:defRPr>
            </a:lvl1pPr>
          </a:lstStyle>
          <a:p>
            <a:pPr>
              <a:defRPr/>
            </a:pPr>
            <a:endParaRPr lang="en-US" altLang="zh-CN"/>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ea typeface="宋体" pitchFamily="2" charset="-122"/>
              </a:defRPr>
            </a:lvl1pPr>
          </a:lstStyle>
          <a:p>
            <a:pPr>
              <a:defRPr/>
            </a:pPr>
            <a:fld id="{F4D72B59-414B-4AB6-91A2-193928ACE1E7}" type="slidenum">
              <a:rPr lang="zh-CN" altLang="en-US"/>
              <a:pPr>
                <a:defRPr/>
              </a:pPr>
              <a:t>‹#›</a:t>
            </a:fld>
            <a:endParaRPr lang="en-US" altLang="zh-CN"/>
          </a:p>
        </p:txBody>
      </p:sp>
    </p:spTree>
    <p:extLst>
      <p:ext uri="{BB962C8B-B14F-4D97-AF65-F5344CB8AC3E}">
        <p14:creationId xmlns:p14="http://schemas.microsoft.com/office/powerpoint/2010/main" val="1807595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ea typeface="宋体" pitchFamily="2" charset="-122"/>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ea typeface="宋体" pitchFamily="2" charset="-122"/>
              </a:defRPr>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ea typeface="宋体" pitchFamily="2" charset="-122"/>
              </a:defRPr>
            </a:lvl1pPr>
          </a:lstStyle>
          <a:p>
            <a:pPr>
              <a:defRPr/>
            </a:pPr>
            <a:fld id="{8EB96B2E-8CA8-48BE-8DFC-49945F587E12}" type="slidenum">
              <a:rPr lang="zh-CN" altLang="en-US"/>
              <a:pPr>
                <a:defRPr/>
              </a:pPr>
              <a:t>‹#›</a:t>
            </a:fld>
            <a:endParaRPr lang="en-US" altLang="zh-CN"/>
          </a:p>
        </p:txBody>
      </p:sp>
    </p:spTree>
    <p:extLst>
      <p:ext uri="{BB962C8B-B14F-4D97-AF65-F5344CB8AC3E}">
        <p14:creationId xmlns:p14="http://schemas.microsoft.com/office/powerpoint/2010/main" val="12325922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在云中的成本最优查询</a:t>
            </a:r>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1</a:t>
            </a:fld>
            <a:endParaRPr lang="en-US" altLang="zh-CN"/>
          </a:p>
        </p:txBody>
      </p:sp>
    </p:spTree>
    <p:extLst>
      <p:ext uri="{BB962C8B-B14F-4D97-AF65-F5344CB8AC3E}">
        <p14:creationId xmlns:p14="http://schemas.microsoft.com/office/powerpoint/2010/main" val="3974640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当你向外扩展时，你可以看到斜率变得更陡。因此，添加更多实例会增加工作成本，但在执行时间方面并没有太大变化。这只是因为不完善的缩放。</a:t>
            </a:r>
            <a:endParaRPr lang="zh-CN" altLang="en-US" dirty="0"/>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10</a:t>
            </a:fld>
            <a:endParaRPr lang="en-US" altLang="zh-CN"/>
          </a:p>
        </p:txBody>
      </p:sp>
    </p:spTree>
    <p:extLst>
      <p:ext uri="{BB962C8B-B14F-4D97-AF65-F5344CB8AC3E}">
        <p14:creationId xmlns:p14="http://schemas.microsoft.com/office/powerpoint/2010/main" val="199219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b="0" i="0" dirty="0">
                <a:solidFill>
                  <a:srgbClr val="333333"/>
                </a:solidFill>
                <a:effectLst/>
                <a:latin typeface="tahoma" panose="020B0604030504040204" pitchFamily="34" charset="0"/>
              </a:rPr>
              <a:t>这个历史示例说明了如何使用我们的模型来响应硬件领域的变化。当宣布一个具有新硬件的新实例类型时，我们的模型可以用来量化切换的好处有多大。然后可以将这一优点与开发新硬件所需的工程工作进行比较。</a:t>
            </a:r>
            <a:endParaRPr lang="zh-CN" altLang="en-US" dirty="0"/>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11</a:t>
            </a:fld>
            <a:endParaRPr lang="en-US" altLang="zh-CN"/>
          </a:p>
        </p:txBody>
      </p:sp>
    </p:spTree>
    <p:extLst>
      <p:ext uri="{BB962C8B-B14F-4D97-AF65-F5344CB8AC3E}">
        <p14:creationId xmlns:p14="http://schemas.microsoft.com/office/powerpoint/2010/main" val="953016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12</a:t>
            </a:fld>
            <a:endParaRPr lang="en-US" altLang="zh-CN"/>
          </a:p>
        </p:txBody>
      </p:sp>
    </p:spTree>
    <p:extLst>
      <p:ext uri="{BB962C8B-B14F-4D97-AF65-F5344CB8AC3E}">
        <p14:creationId xmlns:p14="http://schemas.microsoft.com/office/powerpoint/2010/main" val="641497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有了这个模型，可以预测好的工作负载的正确硬件选择，也可以直接应用在现在的系统，但从长远来看，可以使用该模型来发展现有的系统，以找出在哪些领域，例如，网络。他们必须改进，以赶上当前硬件的可能。</a:t>
            </a:r>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13</a:t>
            </a:fld>
            <a:endParaRPr lang="en-US" altLang="zh-CN"/>
          </a:p>
        </p:txBody>
      </p:sp>
    </p:spTree>
    <p:extLst>
      <p:ext uri="{BB962C8B-B14F-4D97-AF65-F5344CB8AC3E}">
        <p14:creationId xmlns:p14="http://schemas.microsoft.com/office/powerpoint/2010/main" val="4161764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我们可以使用这个模型来找出如何建立新的系统，这些系统最终的性能可以达到，可能比亚马逊和新浪好</a:t>
            </a:r>
            <a:r>
              <a:rPr lang="en-US" altLang="zh-CN" dirty="0"/>
              <a:t>250</a:t>
            </a:r>
            <a:r>
              <a:rPr lang="zh-CN" altLang="en-US" dirty="0"/>
              <a:t>倍。</a:t>
            </a:r>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14</a:t>
            </a:fld>
            <a:endParaRPr lang="en-US" altLang="zh-CN"/>
          </a:p>
        </p:txBody>
      </p:sp>
    </p:spTree>
    <p:extLst>
      <p:ext uri="{BB962C8B-B14F-4D97-AF65-F5344CB8AC3E}">
        <p14:creationId xmlns:p14="http://schemas.microsoft.com/office/powerpoint/2010/main" val="2093254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最小化运行时本身并不是优化目标，而是在给定一些运行时约束的情况下，以美元计算的工作负载成本。对工作负载成本的关注直接导致了成本最优的概念，这是在某些云硬件环境中执行特定工作负载的最低金钱成本。</a:t>
            </a:r>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18</a:t>
            </a:fld>
            <a:endParaRPr lang="en-US" altLang="zh-CN"/>
          </a:p>
        </p:txBody>
      </p:sp>
    </p:spTree>
    <p:extLst>
      <p:ext uri="{BB962C8B-B14F-4D97-AF65-F5344CB8AC3E}">
        <p14:creationId xmlns:p14="http://schemas.microsoft.com/office/powerpoint/2010/main" val="3455988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最小化运行时本身并不是优化目标，而是在给定一些运行时约束的情况下，以美元计算的工作负载成本。对工作负载成本的关注直接导致了成本最优的概念，这是在某些云硬件环境中执行特定工作负载的最低金钱成本。</a:t>
            </a:r>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19</a:t>
            </a:fld>
            <a:endParaRPr lang="en-US" altLang="zh-CN"/>
          </a:p>
        </p:txBody>
      </p:sp>
    </p:spTree>
    <p:extLst>
      <p:ext uri="{BB962C8B-B14F-4D97-AF65-F5344CB8AC3E}">
        <p14:creationId xmlns:p14="http://schemas.microsoft.com/office/powerpoint/2010/main" val="2017917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最小化运行时本身并不是优化目标，而是在给定一些运行时约束的情况下，以美元计算的工作负载成本。对工作负载成本的关注直接导致了成本最优的概念，这是在某些云硬件环境中执行特定工作负载的最低金钱成本。</a:t>
            </a:r>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20</a:t>
            </a:fld>
            <a:endParaRPr lang="en-US" altLang="zh-CN"/>
          </a:p>
        </p:txBody>
      </p:sp>
    </p:spTree>
    <p:extLst>
      <p:ext uri="{BB962C8B-B14F-4D97-AF65-F5344CB8AC3E}">
        <p14:creationId xmlns:p14="http://schemas.microsoft.com/office/powerpoint/2010/main" val="3126219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隐性计算</a:t>
            </a:r>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2</a:t>
            </a:fld>
            <a:endParaRPr lang="en-US" altLang="zh-CN"/>
          </a:p>
        </p:txBody>
      </p:sp>
    </p:spTree>
    <p:extLst>
      <p:ext uri="{BB962C8B-B14F-4D97-AF65-F5344CB8AC3E}">
        <p14:creationId xmlns:p14="http://schemas.microsoft.com/office/powerpoint/2010/main" val="231770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造成差距的主要原因之一实际上是引擎效率低下，尤其是引擎没有跟上硬件创新所导致的效率低下</a:t>
            </a:r>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3</a:t>
            </a:fld>
            <a:endParaRPr lang="en-US" altLang="zh-CN"/>
          </a:p>
        </p:txBody>
      </p:sp>
    </p:spTree>
    <p:extLst>
      <p:ext uri="{BB962C8B-B14F-4D97-AF65-F5344CB8AC3E}">
        <p14:creationId xmlns:p14="http://schemas.microsoft.com/office/powerpoint/2010/main" val="299358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模拟假定的系统</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4</a:t>
            </a:fld>
            <a:endParaRPr lang="en-US" altLang="zh-CN"/>
          </a:p>
        </p:txBody>
      </p:sp>
    </p:spTree>
    <p:extLst>
      <p:ext uri="{BB962C8B-B14F-4D97-AF65-F5344CB8AC3E}">
        <p14:creationId xmlns:p14="http://schemas.microsoft.com/office/powerpoint/2010/main" val="678761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我们有存储，如块存储，如图是数据存储和计算机引擎，他们与该工作相连。我们可以用像带宽或网络和计算机的</a:t>
            </a:r>
            <a:r>
              <a:rPr lang="en-US" altLang="zh-CN" dirty="0" err="1"/>
              <a:t>VCPUs</a:t>
            </a:r>
            <a:r>
              <a:rPr lang="zh-CN" altLang="en-US" dirty="0"/>
              <a:t>的数量来描述这些资源。当我们开始添加一个应该在设置上运行的工作负载时，我们可以只用像从三个和上级需要计算的数据扫描量来描述；</a:t>
            </a:r>
            <a:endParaRPr lang="en-US" altLang="zh-CN" dirty="0"/>
          </a:p>
          <a:p>
            <a:r>
              <a:rPr lang="zh-CN" altLang="en-US" dirty="0"/>
              <a:t>考虑实例的每小时的价格</a:t>
            </a:r>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5</a:t>
            </a:fld>
            <a:endParaRPr lang="en-US" altLang="zh-CN"/>
          </a:p>
        </p:txBody>
      </p:sp>
    </p:spTree>
    <p:extLst>
      <p:ext uri="{BB962C8B-B14F-4D97-AF65-F5344CB8AC3E}">
        <p14:creationId xmlns:p14="http://schemas.microsoft.com/office/powerpoint/2010/main" val="757363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6</a:t>
            </a:fld>
            <a:endParaRPr lang="en-US" altLang="zh-CN"/>
          </a:p>
        </p:txBody>
      </p:sp>
    </p:spTree>
    <p:extLst>
      <p:ext uri="{BB962C8B-B14F-4D97-AF65-F5344CB8AC3E}">
        <p14:creationId xmlns:p14="http://schemas.microsoft.com/office/powerpoint/2010/main" val="453472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预测特定工作负载在某些给定实例上的成本</a:t>
            </a:r>
            <a:endParaRPr lang="zh-CN" altLang="en-US" dirty="0"/>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7</a:t>
            </a:fld>
            <a:endParaRPr lang="en-US" altLang="zh-CN"/>
          </a:p>
        </p:txBody>
      </p:sp>
    </p:spTree>
    <p:extLst>
      <p:ext uri="{BB962C8B-B14F-4D97-AF65-F5344CB8AC3E}">
        <p14:creationId xmlns:p14="http://schemas.microsoft.com/office/powerpoint/2010/main" val="370331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现货市场价格</a:t>
            </a:r>
            <a:endParaRPr lang="zh-CN" altLang="en-US" dirty="0"/>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8</a:t>
            </a:fld>
            <a:endParaRPr lang="en-US" altLang="zh-CN"/>
          </a:p>
        </p:txBody>
      </p:sp>
    </p:spTree>
    <p:extLst>
      <p:ext uri="{BB962C8B-B14F-4D97-AF65-F5344CB8AC3E}">
        <p14:creationId xmlns:p14="http://schemas.microsoft.com/office/powerpoint/2010/main" val="3527715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绝对价格和相对价格的差异，实际上，看看最好的例子比其他例子好多少。</a:t>
            </a:r>
            <a:endParaRPr lang="zh-CN" altLang="en-US" dirty="0"/>
          </a:p>
        </p:txBody>
      </p:sp>
      <p:sp>
        <p:nvSpPr>
          <p:cNvPr id="4" name="灯片编号占位符 3"/>
          <p:cNvSpPr>
            <a:spLocks noGrp="1"/>
          </p:cNvSpPr>
          <p:nvPr>
            <p:ph type="sldNum" sz="quarter" idx="5"/>
          </p:nvPr>
        </p:nvSpPr>
        <p:spPr/>
        <p:txBody>
          <a:bodyPr/>
          <a:lstStyle/>
          <a:p>
            <a:pPr>
              <a:defRPr/>
            </a:pPr>
            <a:fld id="{8EB96B2E-8CA8-48BE-8DFC-49945F587E12}" type="slidenum">
              <a:rPr lang="zh-CN" altLang="en-US" smtClean="0"/>
              <a:pPr>
                <a:defRPr/>
              </a:pPr>
              <a:t>9</a:t>
            </a:fld>
            <a:endParaRPr lang="en-US" altLang="zh-CN"/>
          </a:p>
        </p:txBody>
      </p:sp>
    </p:spTree>
    <p:extLst>
      <p:ext uri="{BB962C8B-B14F-4D97-AF65-F5344CB8AC3E}">
        <p14:creationId xmlns:p14="http://schemas.microsoft.com/office/powerpoint/2010/main" val="153469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Page">
    <p:spTree>
      <p:nvGrpSpPr>
        <p:cNvPr id="1" name=""/>
        <p:cNvGrpSpPr/>
        <p:nvPr/>
      </p:nvGrpSpPr>
      <p:grpSpPr>
        <a:xfrm>
          <a:off x="0" y="0"/>
          <a:ext cx="0" cy="0"/>
          <a:chOff x="0" y="0"/>
          <a:chExt cx="0" cy="0"/>
        </a:xfrm>
      </p:grpSpPr>
      <p:sp>
        <p:nvSpPr>
          <p:cNvPr id="10" name="Rectangle 2"/>
          <p:cNvSpPr txBox="1">
            <a:spLocks noRot="1" noChangeArrowheads="1"/>
          </p:cNvSpPr>
          <p:nvPr userDrawn="1"/>
        </p:nvSpPr>
        <p:spPr bwMode="auto">
          <a:xfrm>
            <a:off x="0" y="6553200"/>
            <a:ext cx="9144000" cy="304800"/>
          </a:xfrm>
          <a:prstGeom prst="rect">
            <a:avLst/>
          </a:prstGeom>
          <a:solidFill>
            <a:schemeClr val="tx2">
              <a:lumMod val="60000"/>
              <a:lumOff val="40000"/>
              <a:alpha val="83000"/>
            </a:schemeClr>
          </a:solidFill>
          <a:ln>
            <a:noFill/>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00000"/>
              </a:lnSpc>
              <a:spcBef>
                <a:spcPct val="0"/>
              </a:spcBef>
              <a:buClrTx/>
              <a:buSzTx/>
              <a:buFontTx/>
              <a:buNone/>
              <a:defRPr/>
            </a:pPr>
            <a:endParaRPr kumimoji="0" lang="en-US" altLang="ja-JP" sz="3600" dirty="0">
              <a:solidFill>
                <a:prstClr val="black"/>
              </a:solidFill>
              <a:latin typeface="+mj-lt"/>
              <a:ea typeface="SimHei" pitchFamily="49" charset="-122"/>
              <a:cs typeface="Verdana" pitchFamily="34" charset="0"/>
            </a:endParaRPr>
          </a:p>
        </p:txBody>
      </p:sp>
      <p:sp>
        <p:nvSpPr>
          <p:cNvPr id="12" name="灯片编号占位符 5"/>
          <p:cNvSpPr>
            <a:spLocks noGrp="1"/>
          </p:cNvSpPr>
          <p:nvPr>
            <p:ph type="sldNum" sz="quarter" idx="12"/>
          </p:nvPr>
        </p:nvSpPr>
        <p:spPr>
          <a:xfrm>
            <a:off x="7086600" y="6553204"/>
            <a:ext cx="1752600" cy="288925"/>
          </a:xfrm>
        </p:spPr>
        <p:txBody>
          <a:bodyPr/>
          <a:lstStyle>
            <a:lvl1pPr>
              <a:defRPr sz="1000">
                <a:solidFill>
                  <a:schemeClr val="tx1"/>
                </a:solidFill>
              </a:defRPr>
            </a:lvl1pPr>
          </a:lstStyle>
          <a:p>
            <a:pPr>
              <a:defRPr/>
            </a:pPr>
            <a:fld id="{EEFD71CD-2B31-435D-BA0F-34A328EB45A7}" type="slidenum">
              <a:rPr lang="zh-CN" altLang="en-US" smtClean="0"/>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4E896688-57F4-4A03-9947-259FCB51711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97884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CD98982A-BEFA-40EB-A660-EEBFD3BC5A3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7718957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Slide Number Placeholder 3"/>
          <p:cNvSpPr>
            <a:spLocks noGrp="1"/>
          </p:cNvSpPr>
          <p:nvPr>
            <p:ph type="sldNum" sz="quarter" idx="10"/>
          </p:nvPr>
        </p:nvSpPr>
        <p:spPr/>
        <p:txBody>
          <a:bodyPr/>
          <a:lstStyle>
            <a:lvl1pPr>
              <a:defRPr/>
            </a:lvl1pPr>
          </a:lstStyle>
          <a:p>
            <a:fld id="{6609827B-67EE-49C0-A637-78D6F5C95F4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1898917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152400"/>
            <a:ext cx="2057400" cy="59436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914400" y="152400"/>
            <a:ext cx="60198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Slide Number Placeholder 3"/>
          <p:cNvSpPr>
            <a:spLocks noGrp="1"/>
          </p:cNvSpPr>
          <p:nvPr>
            <p:ph type="sldNum" sz="quarter" idx="10"/>
          </p:nvPr>
        </p:nvSpPr>
        <p:spPr/>
        <p:txBody>
          <a:bodyPr/>
          <a:lstStyle>
            <a:lvl1pPr>
              <a:defRPr/>
            </a:lvl1pPr>
          </a:lstStyle>
          <a:p>
            <a:fld id="{790603AE-41CC-48B1-80D7-6AA372C20A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3105161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4"/>
            <a:ext cx="7924800" cy="868363"/>
          </a:xfrm>
        </p:spPr>
        <p:txBody>
          <a:bodyPr/>
          <a:lstStyle/>
          <a:p>
            <a:r>
              <a:rPr lang="en-US"/>
              <a:t>Click to edit Master title style</a:t>
            </a:r>
            <a:endParaRPr lang="en-CA"/>
          </a:p>
        </p:txBody>
      </p:sp>
      <p:sp>
        <p:nvSpPr>
          <p:cNvPr id="3" name="Text Placeholder 2"/>
          <p:cNvSpPr>
            <a:spLocks noGrp="1"/>
          </p:cNvSpPr>
          <p:nvPr>
            <p:ph type="body" sz="half" idx="1"/>
          </p:nvPr>
        </p:nvSpPr>
        <p:spPr>
          <a:xfrm>
            <a:off x="914400" y="1219200"/>
            <a:ext cx="3771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Media Placeholder 3"/>
          <p:cNvSpPr>
            <a:spLocks noGrp="1"/>
          </p:cNvSpPr>
          <p:nvPr>
            <p:ph type="media" sz="half" idx="2"/>
          </p:nvPr>
        </p:nvSpPr>
        <p:spPr>
          <a:xfrm>
            <a:off x="4838700" y="1219200"/>
            <a:ext cx="3771900" cy="4876800"/>
          </a:xfrm>
        </p:spPr>
        <p:txBody>
          <a:bodyPr/>
          <a:lstStyle/>
          <a:p>
            <a:endParaRPr lang="en-CA"/>
          </a:p>
        </p:txBody>
      </p:sp>
      <p:sp>
        <p:nvSpPr>
          <p:cNvPr id="5" name="Slide Number Placeholder 4"/>
          <p:cNvSpPr>
            <a:spLocks noGrp="1"/>
          </p:cNvSpPr>
          <p:nvPr>
            <p:ph type="sldNum" sz="quarter" idx="10"/>
          </p:nvPr>
        </p:nvSpPr>
        <p:spPr>
          <a:xfrm>
            <a:off x="3581400" y="6381750"/>
            <a:ext cx="2133600" cy="476250"/>
          </a:xfrm>
        </p:spPr>
        <p:txBody>
          <a:bodyPr/>
          <a:lstStyle>
            <a:lvl1pPr>
              <a:defRPr/>
            </a:lvl1pPr>
          </a:lstStyle>
          <a:p>
            <a:fld id="{9BC157B6-FC3A-4B19-9979-95F0C684111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357643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10" name="Rectangle 2"/>
          <p:cNvSpPr txBox="1">
            <a:spLocks noRot="1" noChangeArrowheads="1"/>
          </p:cNvSpPr>
          <p:nvPr userDrawn="1"/>
        </p:nvSpPr>
        <p:spPr bwMode="auto">
          <a:xfrm>
            <a:off x="0" y="6553200"/>
            <a:ext cx="9144000" cy="304800"/>
          </a:xfrm>
          <a:prstGeom prst="rect">
            <a:avLst/>
          </a:prstGeom>
          <a:solidFill>
            <a:schemeClr val="tx2">
              <a:lumMod val="60000"/>
              <a:lumOff val="40000"/>
              <a:alpha val="83000"/>
            </a:schemeClr>
          </a:solidFill>
          <a:ln>
            <a:noFill/>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00000"/>
              </a:lnSpc>
              <a:spcBef>
                <a:spcPct val="0"/>
              </a:spcBef>
              <a:buClrTx/>
              <a:buSzTx/>
              <a:buFontTx/>
              <a:buNone/>
              <a:defRPr/>
            </a:pPr>
            <a:endParaRPr kumimoji="0" lang="en-US" altLang="ja-JP" sz="3600" dirty="0">
              <a:solidFill>
                <a:prstClr val="black"/>
              </a:solidFill>
              <a:latin typeface="+mj-lt"/>
              <a:ea typeface="SimHei" pitchFamily="49" charset="-122"/>
              <a:cs typeface="Verdana" pitchFamily="34" charset="0"/>
            </a:endParaRPr>
          </a:p>
        </p:txBody>
      </p:sp>
      <p:sp>
        <p:nvSpPr>
          <p:cNvPr id="9" name="Rectangle 2"/>
          <p:cNvSpPr txBox="1">
            <a:spLocks noRot="1" noChangeArrowheads="1"/>
          </p:cNvSpPr>
          <p:nvPr userDrawn="1"/>
        </p:nvSpPr>
        <p:spPr bwMode="auto">
          <a:xfrm>
            <a:off x="0" y="0"/>
            <a:ext cx="9144000" cy="685800"/>
          </a:xfrm>
          <a:prstGeom prst="rect">
            <a:avLst/>
          </a:prstGeom>
          <a:solidFill>
            <a:schemeClr val="tx2">
              <a:lumMod val="60000"/>
              <a:lumOff val="40000"/>
              <a:alpha val="83000"/>
            </a:schemeClr>
          </a:solidFill>
          <a:ln>
            <a:noFill/>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00000"/>
              </a:lnSpc>
              <a:spcBef>
                <a:spcPct val="0"/>
              </a:spcBef>
              <a:buClrTx/>
              <a:buSzTx/>
              <a:buFontTx/>
              <a:buNone/>
              <a:defRPr/>
            </a:pPr>
            <a:endParaRPr kumimoji="0" lang="en-US" altLang="ja-JP" sz="3600" dirty="0">
              <a:solidFill>
                <a:prstClr val="black"/>
              </a:solidFill>
              <a:latin typeface="+mj-lt"/>
              <a:ea typeface="SimHei" pitchFamily="49" charset="-122"/>
              <a:cs typeface="Verdana" pitchFamily="34" charset="0"/>
            </a:endParaRPr>
          </a:p>
        </p:txBody>
      </p:sp>
      <p:sp>
        <p:nvSpPr>
          <p:cNvPr id="12" name="灯片编号占位符 5"/>
          <p:cNvSpPr>
            <a:spLocks noGrp="1"/>
          </p:cNvSpPr>
          <p:nvPr>
            <p:ph type="sldNum" sz="quarter" idx="12"/>
          </p:nvPr>
        </p:nvSpPr>
        <p:spPr>
          <a:xfrm>
            <a:off x="7086600" y="6553204"/>
            <a:ext cx="1752600" cy="288925"/>
          </a:xfrm>
        </p:spPr>
        <p:txBody>
          <a:bodyPr/>
          <a:lstStyle>
            <a:lvl1pPr>
              <a:defRPr sz="1000">
                <a:solidFill>
                  <a:schemeClr val="tx1"/>
                </a:solidFill>
              </a:defRPr>
            </a:lvl1pPr>
          </a:lstStyle>
          <a:p>
            <a:pPr>
              <a:defRPr/>
            </a:pPr>
            <a:fld id="{EEFD71CD-2B31-435D-BA0F-34A328EB45A7}" type="slidenum">
              <a:rPr lang="zh-CN" altLang="en-US" smtClean="0"/>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5842" name="Picture 5" descr="cmu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327779"/>
            <a:ext cx="1835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7734641" y="6583366"/>
            <a:ext cx="1409360" cy="276999"/>
          </a:xfrm>
          <a:prstGeom prst="rect">
            <a:avLst/>
          </a:prstGeom>
          <a:noFill/>
          <a:ln w="12700" cap="sq" algn="ctr">
            <a:noFill/>
            <a:miter lim="800000"/>
            <a:headEnd/>
            <a:tailEnd/>
          </a:ln>
          <a:effectLst/>
        </p:spPr>
        <p:txBody>
          <a:bodyPr wrap="none">
            <a:spAutoFit/>
          </a:bodyPr>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r>
              <a:rPr lang="en-US" sz="1200">
                <a:solidFill>
                  <a:srgbClr val="000000"/>
                </a:solidFill>
                <a:latin typeface="Times New Roman" pitchFamily="18" charset="0"/>
                <a:ea typeface="+mn-ea"/>
                <a:cs typeface="Arial" pitchFamily="34" charset="0"/>
              </a:rPr>
              <a:t>© 2007 Jimeng Sun</a:t>
            </a:r>
          </a:p>
        </p:txBody>
      </p:sp>
      <p:pic>
        <p:nvPicPr>
          <p:cNvPr id="35844" name="Picture 9" descr="square_glo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81000"/>
            <a:ext cx="16081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4" descr="scs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2" y="228600"/>
            <a:ext cx="8032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2"/>
          <p:cNvSpPr>
            <a:spLocks noGrp="1" noChangeArrowheads="1"/>
          </p:cNvSpPr>
          <p:nvPr>
            <p:ph type="ctrTitle"/>
          </p:nvPr>
        </p:nvSpPr>
        <p:spPr>
          <a:xfrm>
            <a:off x="685800" y="2130429"/>
            <a:ext cx="7772400" cy="1470025"/>
          </a:xfrm>
        </p:spPr>
        <p:txBody>
          <a:bodyPr/>
          <a:lstStyle>
            <a:lvl1pPr>
              <a:defRPr/>
            </a:lvl1pPr>
          </a:lstStyle>
          <a:p>
            <a:pPr lvl="0"/>
            <a:r>
              <a:rPr lang="en-US" noProof="0"/>
              <a:t>Click to edit Master title style</a:t>
            </a:r>
          </a:p>
        </p:txBody>
      </p:sp>
      <p:sp>
        <p:nvSpPr>
          <p:cNvPr id="358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559297493"/>
      </p:ext>
    </p:extLst>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Slide Number Placeholder 3"/>
          <p:cNvSpPr>
            <a:spLocks noGrp="1"/>
          </p:cNvSpPr>
          <p:nvPr>
            <p:ph type="sldNum" sz="quarter" idx="10"/>
          </p:nvPr>
        </p:nvSpPr>
        <p:spPr/>
        <p:txBody>
          <a:bodyPr/>
          <a:lstStyle>
            <a:lvl1pPr>
              <a:defRPr/>
            </a:lvl1pPr>
          </a:lstStyle>
          <a:p>
            <a:fld id="{01E0C8B5-4054-4705-A7BA-5BEBD19C74F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372067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47984DA5-57F2-427A-8116-512B5A1C0FF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5369315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914400" y="1219200"/>
            <a:ext cx="3771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838700" y="1219200"/>
            <a:ext cx="3771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Slide Number Placeholder 4"/>
          <p:cNvSpPr>
            <a:spLocks noGrp="1"/>
          </p:cNvSpPr>
          <p:nvPr>
            <p:ph type="sldNum" sz="quarter" idx="10"/>
          </p:nvPr>
        </p:nvSpPr>
        <p:spPr/>
        <p:txBody>
          <a:bodyPr/>
          <a:lstStyle>
            <a:lvl1pPr>
              <a:defRPr/>
            </a:lvl1pPr>
          </a:lstStyle>
          <a:p>
            <a:fld id="{771C4961-E256-410A-AEB0-F023ACEE7AD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790123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0"/>
          </p:nvPr>
        </p:nvSpPr>
        <p:spPr/>
        <p:txBody>
          <a:bodyPr/>
          <a:lstStyle>
            <a:lvl1pPr>
              <a:defRPr/>
            </a:lvl1pPr>
          </a:lstStyle>
          <a:p>
            <a:fld id="{BF92A4EA-BFD2-49C7-A434-29DF97D22C0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213701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304AE5C2-FF3D-42D0-A73F-ADD618C5B18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4604078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0311888-5FB3-427B-99D6-56D01AED9CC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78168772"/>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2.jpeg"/><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ja-JP"/>
          </a:p>
        </p:txBody>
      </p:sp>
      <p:sp>
        <p:nvSpPr>
          <p:cNvPr id="5" name="页脚占位符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ja-JP"/>
          </a:p>
        </p:txBody>
      </p:sp>
      <p:sp>
        <p:nvSpPr>
          <p:cNvPr id="6" name="灯片编号占位符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CDD24D0-87D0-4B7E-B8FF-65FA271CBF3F}" type="slidenum">
              <a:rPr lang="en-US" altLang="ja-JP" smtClean="0"/>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985" r:id="rId1"/>
    <p:sldLayoutId id="2147483974" r:id="rId2"/>
  </p:sldLayoutIdLst>
  <p:hf hdr="0" ftr="0" dt="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22" name="Picture 5" descr="cmudb"/>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 y="6327779"/>
            <a:ext cx="1835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7734641" y="6583366"/>
            <a:ext cx="1409360" cy="276999"/>
          </a:xfrm>
          <a:prstGeom prst="rect">
            <a:avLst/>
          </a:prstGeom>
          <a:noFill/>
          <a:ln w="12700" cap="sq" algn="ctr">
            <a:noFill/>
            <a:miter lim="800000"/>
            <a:headEnd/>
            <a:tailEnd/>
          </a:ln>
          <a:effectLst/>
        </p:spPr>
        <p:txBody>
          <a:bodyPr wrap="none">
            <a:spAutoFit/>
          </a:bodyPr>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r>
              <a:rPr lang="en-US" sz="1200">
                <a:solidFill>
                  <a:srgbClr val="000000"/>
                </a:solidFill>
                <a:latin typeface="Times New Roman" pitchFamily="18" charset="0"/>
                <a:ea typeface="+mn-ea"/>
                <a:cs typeface="Arial" pitchFamily="34" charset="0"/>
              </a:rPr>
              <a:t>© 2007 Jimeng Sun</a:t>
            </a:r>
          </a:p>
        </p:txBody>
      </p:sp>
      <p:grpSp>
        <p:nvGrpSpPr>
          <p:cNvPr id="30728" name="Group 8"/>
          <p:cNvGrpSpPr>
            <a:grpSpLocks/>
          </p:cNvGrpSpPr>
          <p:nvPr userDrawn="1"/>
        </p:nvGrpSpPr>
        <p:grpSpPr bwMode="auto">
          <a:xfrm>
            <a:off x="0" y="0"/>
            <a:ext cx="1143000" cy="1219200"/>
            <a:chOff x="4512" y="144"/>
            <a:chExt cx="1013" cy="1152"/>
          </a:xfrm>
        </p:grpSpPr>
        <p:pic>
          <p:nvPicPr>
            <p:cNvPr id="30724" name="Picture 9" descr="square_glob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12" y="240"/>
              <a:ext cx="1013"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4" descr="scslogo"/>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48" y="144"/>
              <a:ext cx="50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6" name="Rectangle 2"/>
          <p:cNvSpPr>
            <a:spLocks noGrp="1" noChangeArrowheads="1"/>
          </p:cNvSpPr>
          <p:nvPr>
            <p:ph type="title"/>
          </p:nvPr>
        </p:nvSpPr>
        <p:spPr bwMode="auto">
          <a:xfrm>
            <a:off x="1219200" y="152404"/>
            <a:ext cx="79248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27" name="Rectangle 3"/>
          <p:cNvSpPr>
            <a:spLocks noGrp="1" noChangeArrowheads="1"/>
          </p:cNvSpPr>
          <p:nvPr>
            <p:ph type="body" idx="1"/>
          </p:nvPr>
        </p:nvSpPr>
        <p:spPr bwMode="auto">
          <a:xfrm>
            <a:off x="914400" y="1219200"/>
            <a:ext cx="7696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9" name="Rectangle 9"/>
          <p:cNvSpPr>
            <a:spLocks noGrp="1" noChangeArrowheads="1"/>
          </p:cNvSpPr>
          <p:nvPr>
            <p:ph type="sldNum" sz="quarter" idx="4"/>
          </p:nvPr>
        </p:nvSpPr>
        <p:spPr bwMode="auto">
          <a:xfrm>
            <a:off x="358140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fld id="{DD1669D3-4E64-4686-8112-B7FC191CA951}" type="slidenum">
              <a:rPr lang="en-US" smtClean="0">
                <a:solidFill>
                  <a:srgbClr val="000000"/>
                </a:solidFill>
                <a:ea typeface="+mn-ea"/>
              </a:rPr>
              <a:pPr/>
              <a:t>‹#›</a:t>
            </a:fld>
            <a:endParaRPr lang="en-US">
              <a:solidFill>
                <a:srgbClr val="000000"/>
              </a:solidFill>
              <a:ea typeface="+mn-ea"/>
            </a:endParaRPr>
          </a:p>
        </p:txBody>
      </p:sp>
    </p:spTree>
    <p:extLst>
      <p:ext uri="{BB962C8B-B14F-4D97-AF65-F5344CB8AC3E}">
        <p14:creationId xmlns:p14="http://schemas.microsoft.com/office/powerpoint/2010/main" val="126420728"/>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Lst>
  <p:transition/>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Berlin Sans FB Demi" pitchFamily="34" charset="0"/>
        </a:defRPr>
      </a:lvl2pPr>
      <a:lvl3pPr algn="ctr" rtl="0" eaLnBrk="0" fontAlgn="base" hangingPunct="0">
        <a:spcBef>
          <a:spcPct val="0"/>
        </a:spcBef>
        <a:spcAft>
          <a:spcPct val="0"/>
        </a:spcAft>
        <a:defRPr sz="4400">
          <a:solidFill>
            <a:schemeClr val="tx1"/>
          </a:solidFill>
          <a:latin typeface="Berlin Sans FB Demi" pitchFamily="34" charset="0"/>
        </a:defRPr>
      </a:lvl3pPr>
      <a:lvl4pPr algn="ctr" rtl="0" eaLnBrk="0" fontAlgn="base" hangingPunct="0">
        <a:spcBef>
          <a:spcPct val="0"/>
        </a:spcBef>
        <a:spcAft>
          <a:spcPct val="0"/>
        </a:spcAft>
        <a:defRPr sz="4400">
          <a:solidFill>
            <a:schemeClr val="tx1"/>
          </a:solidFill>
          <a:latin typeface="Berlin Sans FB Demi" pitchFamily="34" charset="0"/>
        </a:defRPr>
      </a:lvl4pPr>
      <a:lvl5pPr algn="ctr" rtl="0" eaLnBrk="0" fontAlgn="base" hangingPunct="0">
        <a:spcBef>
          <a:spcPct val="0"/>
        </a:spcBef>
        <a:spcAft>
          <a:spcPct val="0"/>
        </a:spcAft>
        <a:defRPr sz="4400">
          <a:solidFill>
            <a:schemeClr val="tx1"/>
          </a:solidFill>
          <a:latin typeface="Berlin Sans FB Demi" pitchFamily="34" charset="0"/>
        </a:defRPr>
      </a:lvl5pPr>
      <a:lvl6pPr marL="457189" algn="ctr" rtl="0" eaLnBrk="0" fontAlgn="base" hangingPunct="0">
        <a:spcBef>
          <a:spcPct val="0"/>
        </a:spcBef>
        <a:spcAft>
          <a:spcPct val="0"/>
        </a:spcAft>
        <a:defRPr sz="4400">
          <a:solidFill>
            <a:schemeClr val="tx1"/>
          </a:solidFill>
          <a:latin typeface="Berlin Sans FB Demi" pitchFamily="34" charset="0"/>
        </a:defRPr>
      </a:lvl6pPr>
      <a:lvl7pPr marL="914377" algn="ctr" rtl="0" eaLnBrk="0" fontAlgn="base" hangingPunct="0">
        <a:spcBef>
          <a:spcPct val="0"/>
        </a:spcBef>
        <a:spcAft>
          <a:spcPct val="0"/>
        </a:spcAft>
        <a:defRPr sz="4400">
          <a:solidFill>
            <a:schemeClr val="tx1"/>
          </a:solidFill>
          <a:latin typeface="Berlin Sans FB Demi" pitchFamily="34" charset="0"/>
        </a:defRPr>
      </a:lvl7pPr>
      <a:lvl8pPr marL="1371566" algn="ctr" rtl="0" eaLnBrk="0" fontAlgn="base" hangingPunct="0">
        <a:spcBef>
          <a:spcPct val="0"/>
        </a:spcBef>
        <a:spcAft>
          <a:spcPct val="0"/>
        </a:spcAft>
        <a:defRPr sz="4400">
          <a:solidFill>
            <a:schemeClr val="tx1"/>
          </a:solidFill>
          <a:latin typeface="Berlin Sans FB Demi" pitchFamily="34" charset="0"/>
        </a:defRPr>
      </a:lvl8pPr>
      <a:lvl9pPr marL="1828754" algn="ctr" rtl="0" eaLnBrk="0" fontAlgn="base" hangingPunct="0">
        <a:spcBef>
          <a:spcPct val="0"/>
        </a:spcBef>
        <a:spcAft>
          <a:spcPct val="0"/>
        </a:spcAft>
        <a:defRPr sz="4400">
          <a:solidFill>
            <a:schemeClr val="tx1"/>
          </a:solidFill>
          <a:latin typeface="Berlin Sans FB Demi" pitchFamily="34" charset="0"/>
        </a:defRPr>
      </a:lvl9pPr>
    </p:titleStyle>
    <p:bodyStyle>
      <a:lvl1pPr marL="342891" indent="-342891" algn="l" rtl="0" eaLnBrk="0" fontAlgn="base" hangingPunct="0">
        <a:spcBef>
          <a:spcPct val="40000"/>
        </a:spcBef>
        <a:spcAft>
          <a:spcPct val="0"/>
        </a:spcAft>
        <a:buClr>
          <a:schemeClr val="accent2"/>
        </a:buClr>
        <a:buChar char="•"/>
        <a:defRPr sz="3200">
          <a:solidFill>
            <a:schemeClr val="tx1"/>
          </a:solidFill>
          <a:latin typeface="+mn-lt"/>
          <a:ea typeface="+mn-ea"/>
          <a:cs typeface="+mn-cs"/>
        </a:defRPr>
      </a:lvl1pPr>
      <a:lvl2pPr marL="742932" indent="-285744" algn="l" rtl="0" eaLnBrk="0" fontAlgn="base" hangingPunct="0">
        <a:spcBef>
          <a:spcPct val="40000"/>
        </a:spcBef>
        <a:spcAft>
          <a:spcPct val="0"/>
        </a:spcAft>
        <a:buClr>
          <a:schemeClr val="folHlink"/>
        </a:buClr>
        <a:buFont typeface="Wingdings" pitchFamily="2" charset="2"/>
        <a:buChar char="§"/>
        <a:defRPr sz="2800">
          <a:solidFill>
            <a:schemeClr val="tx1"/>
          </a:solidFill>
          <a:latin typeface="+mn-lt"/>
        </a:defRPr>
      </a:lvl2pPr>
      <a:lvl3pPr marL="1142971" indent="-228594" algn="l" rtl="0" eaLnBrk="0" fontAlgn="base" hangingPunct="0">
        <a:spcBef>
          <a:spcPct val="40000"/>
        </a:spcBef>
        <a:spcAft>
          <a:spcPct val="0"/>
        </a:spcAft>
        <a:buClr>
          <a:schemeClr val="hlink"/>
        </a:buClr>
        <a:buChar char="•"/>
        <a:defRPr sz="2400">
          <a:solidFill>
            <a:schemeClr val="tx1"/>
          </a:solidFill>
          <a:latin typeface="+mn-lt"/>
        </a:defRPr>
      </a:lvl3pPr>
      <a:lvl4pPr marL="1600160" indent="-228594" algn="l" rtl="0" eaLnBrk="0" fontAlgn="base" hangingPunct="0">
        <a:spcBef>
          <a:spcPct val="40000"/>
        </a:spcBef>
        <a:spcAft>
          <a:spcPct val="0"/>
        </a:spcAft>
        <a:buChar char="–"/>
        <a:defRPr sz="2000">
          <a:solidFill>
            <a:schemeClr val="tx1"/>
          </a:solidFill>
          <a:latin typeface="+mn-lt"/>
        </a:defRPr>
      </a:lvl4pPr>
      <a:lvl5pPr marL="2057349" indent="-228594" algn="l" rtl="0" eaLnBrk="0" fontAlgn="base" hangingPunct="0">
        <a:spcBef>
          <a:spcPct val="40000"/>
        </a:spcBef>
        <a:spcAft>
          <a:spcPct val="0"/>
        </a:spcAft>
        <a:buChar char="»"/>
        <a:defRPr sz="2000">
          <a:solidFill>
            <a:schemeClr val="tx1"/>
          </a:solidFill>
          <a:latin typeface="+mn-lt"/>
        </a:defRPr>
      </a:lvl5pPr>
      <a:lvl6pPr marL="2514537" indent="-228594" algn="l" rtl="0" eaLnBrk="0" fontAlgn="base" hangingPunct="0">
        <a:spcBef>
          <a:spcPct val="40000"/>
        </a:spcBef>
        <a:spcAft>
          <a:spcPct val="0"/>
        </a:spcAft>
        <a:buChar char="»"/>
        <a:defRPr sz="2000">
          <a:solidFill>
            <a:schemeClr val="tx1"/>
          </a:solidFill>
          <a:latin typeface="+mn-lt"/>
        </a:defRPr>
      </a:lvl6pPr>
      <a:lvl7pPr marL="2971726" indent="-228594" algn="l" rtl="0" eaLnBrk="0" fontAlgn="base" hangingPunct="0">
        <a:spcBef>
          <a:spcPct val="40000"/>
        </a:spcBef>
        <a:spcAft>
          <a:spcPct val="0"/>
        </a:spcAft>
        <a:buChar char="»"/>
        <a:defRPr sz="2000">
          <a:solidFill>
            <a:schemeClr val="tx1"/>
          </a:solidFill>
          <a:latin typeface="+mn-lt"/>
        </a:defRPr>
      </a:lvl7pPr>
      <a:lvl8pPr marL="3428914" indent="-228594" algn="l" rtl="0" eaLnBrk="0" fontAlgn="base" hangingPunct="0">
        <a:spcBef>
          <a:spcPct val="40000"/>
        </a:spcBef>
        <a:spcAft>
          <a:spcPct val="0"/>
        </a:spcAft>
        <a:buChar char="»"/>
        <a:defRPr sz="2000">
          <a:solidFill>
            <a:schemeClr val="tx1"/>
          </a:solidFill>
          <a:latin typeface="+mn-lt"/>
        </a:defRPr>
      </a:lvl8pPr>
      <a:lvl9pPr marL="3886103" indent="-228594" algn="l" rtl="0" eaLnBrk="0" fontAlgn="base" hangingPunct="0">
        <a:spcBef>
          <a:spcPct val="40000"/>
        </a:spcBef>
        <a:spcAft>
          <a:spcPct val="0"/>
        </a:spcAft>
        <a:buChar char="»"/>
        <a:defRPr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704" y="1589847"/>
            <a:ext cx="9136423" cy="1654748"/>
          </a:xfrm>
          <a:prstGeom prst="rect">
            <a:avLst/>
          </a:prstGeom>
          <a:noFill/>
        </p:spPr>
        <p:txBody>
          <a:bodyPr wrap="square" rtlCol="0">
            <a:spAutoFit/>
          </a:bodyPr>
          <a:lstStyle/>
          <a:p>
            <a:pPr algn="ctr">
              <a:lnSpc>
                <a:spcPct val="150000"/>
              </a:lnSpc>
            </a:pPr>
            <a:r>
              <a:rPr lang="en-US" altLang="zh-CN" sz="3600" b="1" dirty="0">
                <a:solidFill>
                  <a:prstClr val="black"/>
                </a:solidFill>
                <a:latin typeface="Times New Roman" pitchFamily="18" charset="0"/>
                <a:ea typeface="微软雅黑" pitchFamily="34" charset="-122"/>
                <a:cs typeface="Times New Roman" pitchFamily="18" charset="0"/>
              </a:rPr>
              <a:t>Towards Cost-Optimal Query Processing </a:t>
            </a:r>
          </a:p>
          <a:p>
            <a:pPr algn="ctr">
              <a:lnSpc>
                <a:spcPct val="150000"/>
              </a:lnSpc>
            </a:pPr>
            <a:r>
              <a:rPr lang="en-US" altLang="zh-CN" sz="3600" b="1" dirty="0">
                <a:solidFill>
                  <a:prstClr val="black"/>
                </a:solidFill>
                <a:latin typeface="Times New Roman" pitchFamily="18" charset="0"/>
                <a:ea typeface="微软雅黑" pitchFamily="34" charset="-122"/>
                <a:cs typeface="Times New Roman" pitchFamily="18" charset="0"/>
              </a:rPr>
              <a:t>in the Cloud</a:t>
            </a:r>
            <a:endParaRPr lang="zh-CN" altLang="en-US" sz="3600" b="1" dirty="0">
              <a:solidFill>
                <a:prstClr val="black"/>
              </a:solidFill>
              <a:latin typeface="Times New Roman" pitchFamily="18" charset="0"/>
              <a:ea typeface="微软雅黑" pitchFamily="34" charset="-122"/>
              <a:cs typeface="Times New Roman" pitchFamily="18" charset="0"/>
            </a:endParaRPr>
          </a:p>
        </p:txBody>
      </p:sp>
      <p:sp>
        <p:nvSpPr>
          <p:cNvPr id="8" name="灯片编号占位符 7"/>
          <p:cNvSpPr>
            <a:spLocks noGrp="1"/>
          </p:cNvSpPr>
          <p:nvPr>
            <p:ph type="sldNum" sz="quarter" idx="12"/>
          </p:nvPr>
        </p:nvSpPr>
        <p:spPr/>
        <p:txBody>
          <a:bodyPr/>
          <a:lstStyle/>
          <a:p>
            <a:pPr>
              <a:defRPr/>
            </a:pPr>
            <a:fld id="{EEFD71CD-2B31-435D-BA0F-34A328EB45A7}" type="slidenum">
              <a:rPr lang="zh-CN" altLang="en-US" smtClean="0">
                <a:solidFill>
                  <a:prstClr val="black"/>
                </a:solidFill>
              </a:rPr>
              <a:pPr>
                <a:defRPr/>
              </a:pPr>
              <a:t>1</a:t>
            </a:fld>
            <a:endParaRPr lang="en-US" altLang="zh-CN" dirty="0">
              <a:solidFill>
                <a:prstClr val="black"/>
              </a:solidFill>
            </a:endParaRPr>
          </a:p>
        </p:txBody>
      </p:sp>
      <p:sp>
        <p:nvSpPr>
          <p:cNvPr id="7" name="TextBox 6">
            <a:extLst>
              <a:ext uri="{FF2B5EF4-FFF2-40B4-BE49-F238E27FC236}">
                <a16:creationId xmlns:a16="http://schemas.microsoft.com/office/drawing/2014/main" id="{A4DCD9C7-D316-614C-AF03-5759A0B8E34F}"/>
              </a:ext>
            </a:extLst>
          </p:cNvPr>
          <p:cNvSpPr txBox="1"/>
          <p:nvPr/>
        </p:nvSpPr>
        <p:spPr>
          <a:xfrm>
            <a:off x="1713185" y="3630586"/>
            <a:ext cx="5897493" cy="461665"/>
          </a:xfrm>
          <a:prstGeom prst="rect">
            <a:avLst/>
          </a:prstGeom>
          <a:noFill/>
        </p:spPr>
        <p:txBody>
          <a:bodyPr wrap="square" rtlCol="0">
            <a:spAutoFit/>
          </a:bodyPr>
          <a:lstStyle/>
          <a:p>
            <a:pPr algn="ctr"/>
            <a:r>
              <a:rPr lang="en-US" altLang="zh-CN" sz="2400" b="1" dirty="0">
                <a:solidFill>
                  <a:prstClr val="black"/>
                </a:solidFill>
                <a:latin typeface="Times New Roman" pitchFamily="18" charset="0"/>
                <a:ea typeface="微软雅黑" pitchFamily="34" charset="-122"/>
                <a:cs typeface="Times New Roman" pitchFamily="18" charset="0"/>
              </a:rPr>
              <a:t>Viktor Leis and Maximilian </a:t>
            </a:r>
            <a:r>
              <a:rPr lang="en-US" altLang="zh-CN" sz="2400" b="1" dirty="0" err="1">
                <a:solidFill>
                  <a:prstClr val="black"/>
                </a:solidFill>
                <a:latin typeface="Times New Roman" pitchFamily="18" charset="0"/>
                <a:ea typeface="微软雅黑" pitchFamily="34" charset="-122"/>
                <a:cs typeface="Times New Roman" pitchFamily="18" charset="0"/>
              </a:rPr>
              <a:t>Kuschewski</a:t>
            </a:r>
            <a:r>
              <a:rPr lang="en-US" altLang="zh-CN" sz="2400" b="1" dirty="0">
                <a:solidFill>
                  <a:prstClr val="black"/>
                </a:solidFill>
                <a:latin typeface="Times New Roman" pitchFamily="18" charset="0"/>
                <a:ea typeface="微软雅黑" pitchFamily="34" charset="-122"/>
                <a:cs typeface="Times New Roman" pitchFamily="18" charset="0"/>
              </a:rPr>
              <a:t> </a:t>
            </a:r>
          </a:p>
        </p:txBody>
      </p:sp>
      <p:sp>
        <p:nvSpPr>
          <p:cNvPr id="9" name="TextBox 8">
            <a:extLst>
              <a:ext uri="{FF2B5EF4-FFF2-40B4-BE49-F238E27FC236}">
                <a16:creationId xmlns:a16="http://schemas.microsoft.com/office/drawing/2014/main" id="{7524149A-65ED-9D45-BE31-C0FED7F138F6}"/>
              </a:ext>
            </a:extLst>
          </p:cNvPr>
          <p:cNvSpPr txBox="1"/>
          <p:nvPr/>
        </p:nvSpPr>
        <p:spPr>
          <a:xfrm>
            <a:off x="3083358" y="4293099"/>
            <a:ext cx="2993127" cy="858377"/>
          </a:xfrm>
          <a:prstGeom prst="rect">
            <a:avLst/>
          </a:prstGeom>
          <a:noFill/>
        </p:spPr>
        <p:txBody>
          <a:bodyPr wrap="none" rtlCol="0">
            <a:spAutoFit/>
          </a:bodyPr>
          <a:lstStyle/>
          <a:p>
            <a:pPr algn="ctr">
              <a:lnSpc>
                <a:spcPct val="150000"/>
              </a:lnSpc>
            </a:pPr>
            <a:r>
              <a:rPr lang="en-US" altLang="zh-CN" sz="1800" b="1" dirty="0">
                <a:solidFill>
                  <a:prstClr val="black"/>
                </a:solidFill>
                <a:latin typeface="+mn-ea"/>
                <a:ea typeface="+mn-ea"/>
                <a:cs typeface="Times New Roman" pitchFamily="18" charset="0"/>
              </a:rPr>
              <a:t>Reported by: </a:t>
            </a:r>
            <a:r>
              <a:rPr lang="en-US" altLang="zh-CN" sz="1800" b="1" dirty="0" err="1">
                <a:solidFill>
                  <a:prstClr val="black"/>
                </a:solidFill>
                <a:latin typeface="+mn-ea"/>
                <a:ea typeface="+mn-ea"/>
                <a:cs typeface="Times New Roman" pitchFamily="18" charset="0"/>
              </a:rPr>
              <a:t>Sitong</a:t>
            </a:r>
            <a:r>
              <a:rPr lang="en-US" altLang="zh-CN" sz="1800" b="1" dirty="0">
                <a:solidFill>
                  <a:prstClr val="black"/>
                </a:solidFill>
                <a:latin typeface="+mn-ea"/>
                <a:ea typeface="+mn-ea"/>
                <a:cs typeface="Times New Roman" pitchFamily="18" charset="0"/>
              </a:rPr>
              <a:t> Fang</a:t>
            </a:r>
          </a:p>
          <a:p>
            <a:pPr algn="ctr">
              <a:lnSpc>
                <a:spcPct val="150000"/>
              </a:lnSpc>
            </a:pPr>
            <a:r>
              <a:rPr lang="en-US" altLang="zh-CN" sz="1800" b="1" dirty="0">
                <a:solidFill>
                  <a:prstClr val="black"/>
                </a:solidFill>
                <a:latin typeface="+mn-ea"/>
                <a:ea typeface="+mn-ea"/>
                <a:cs typeface="Times New Roman" pitchFamily="18" charset="0"/>
              </a:rPr>
              <a:t>2021.12.17</a:t>
            </a:r>
          </a:p>
        </p:txBody>
      </p:sp>
      <p:pic>
        <p:nvPicPr>
          <p:cNvPr id="385026" name="Picture 2">
            <a:extLst>
              <a:ext uri="{FF2B5EF4-FFF2-40B4-BE49-F238E27FC236}">
                <a16:creationId xmlns:a16="http://schemas.microsoft.com/office/drawing/2014/main" id="{17A79243-7A4E-4750-ACCC-3480CFD357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6805" y="119656"/>
            <a:ext cx="1372396" cy="98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707883"/>
      </p:ext>
    </p:extLst>
  </p:cSld>
  <p:clrMapOvr>
    <a:masterClrMapping/>
  </p:clrMapOvr>
  <mc:AlternateContent xmlns:mc="http://schemas.openxmlformats.org/markup-compatibility/2006">
    <mc:Choice xmlns:p14="http://schemas.microsoft.com/office/powerpoint/2010/main" Requires="p14">
      <p:transition spd="slow" p14:dur="2000" advTm="5529"/>
    </mc:Choice>
    <mc:Fallback>
      <p:transition spd="slow" advTm="552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D512C3D1-6933-40DA-BE76-3C2DBFE63A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31898858-E0E5-44BF-919C-9C6AA0D9CDE3}"/>
              </a:ext>
            </a:extLst>
          </p:cNvPr>
          <p:cNvSpPr/>
          <p:nvPr/>
        </p:nvSpPr>
        <p:spPr bwMode="gray">
          <a:xfrm flipH="1">
            <a:off x="3275856" y="671136"/>
            <a:ext cx="236320" cy="5882067"/>
          </a:xfrm>
          <a:prstGeom prst="rect">
            <a:avLst/>
          </a:prstGeom>
          <a:solidFill>
            <a:srgbClr val="72A1DC"/>
          </a:solidFill>
          <a:ln w="28575" algn="ctr">
            <a:noFill/>
            <a:round/>
            <a:headEnd/>
            <a:tailEnd/>
          </a:ln>
          <a:effectLst/>
        </p:spPr>
        <p:txBody>
          <a:bodyPr wrap="none" rtlCol="0" anchor="ctr"/>
          <a:lstStyle/>
          <a:p>
            <a:pPr algn="ctr" eaLnBrk="0" hangingPunct="0"/>
            <a:endParaRPr lang="zh-CN" altLang="en-US" sz="2400" b="1" dirty="0">
              <a:solidFill>
                <a:srgbClr val="C00000"/>
              </a:solidFill>
              <a:latin typeface="Times New Roman" pitchFamily="18" charset="0"/>
              <a:ea typeface="宋体" charset="-122"/>
              <a:cs typeface="Times New Roman" pitchFamily="18" charset="0"/>
            </a:endParaRPr>
          </a:p>
        </p:txBody>
      </p:sp>
      <p:sp>
        <p:nvSpPr>
          <p:cNvPr id="50" name="标题 1"/>
          <p:cNvSpPr txBox="1">
            <a:spLocks/>
          </p:cNvSpPr>
          <p:nvPr/>
        </p:nvSpPr>
        <p:spPr>
          <a:xfrm>
            <a:off x="54826" y="939411"/>
            <a:ext cx="3231870" cy="1105073"/>
          </a:xfrm>
          <a:prstGeom prst="rect">
            <a:avLst/>
          </a:prstGeom>
        </p:spPr>
        <p:txBody>
          <a:bodyPr vert="horz" lIns="91440" tIns="45720" rIns="91440" bIns="45720" rtlCol="0" anchor="ctr">
            <a:normAutofit/>
          </a:bodyPr>
          <a:lstStyle/>
          <a:p>
            <a:pPr fontAlgn="auto">
              <a:spcAft>
                <a:spcPts val="0"/>
              </a:spcAft>
              <a:defRPr/>
            </a:pPr>
            <a:r>
              <a:rPr lang="en-US" altLang="zh-CN" sz="3200" dirty="0">
                <a:solidFill>
                  <a:schemeClr val="tx1">
                    <a:lumMod val="95000"/>
                    <a:lumOff val="5000"/>
                  </a:schemeClr>
                </a:solidFill>
                <a:latin typeface="Times New Roman" pitchFamily="18" charset="0"/>
                <a:cs typeface="Times New Roman" pitchFamily="18" charset="0"/>
              </a:rPr>
              <a:t>Model Predictions</a:t>
            </a:r>
            <a:endParaRPr lang="zh-CN" altLang="en-US" sz="3200" dirty="0">
              <a:solidFill>
                <a:schemeClr val="tx1">
                  <a:lumMod val="95000"/>
                  <a:lumOff val="5000"/>
                </a:schemeClr>
              </a:solidFill>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10</a:t>
            </a:fld>
            <a:endParaRPr lang="en-US" altLang="zh-CN" dirty="0"/>
          </a:p>
        </p:txBody>
      </p:sp>
      <p:sp>
        <p:nvSpPr>
          <p:cNvPr id="10" name="文本框 9">
            <a:extLst>
              <a:ext uri="{FF2B5EF4-FFF2-40B4-BE49-F238E27FC236}">
                <a16:creationId xmlns:a16="http://schemas.microsoft.com/office/drawing/2014/main" id="{5403F547-B1E9-4C56-9E41-D2B53BC907F9}"/>
              </a:ext>
            </a:extLst>
          </p:cNvPr>
          <p:cNvSpPr txBox="1"/>
          <p:nvPr/>
        </p:nvSpPr>
        <p:spPr>
          <a:xfrm>
            <a:off x="319163" y="2013425"/>
            <a:ext cx="2728250" cy="2376266"/>
          </a:xfrm>
          <a:prstGeom prst="rect">
            <a:avLst/>
          </a:prstGeom>
        </p:spPr>
        <p:txBody>
          <a:bodyPr vert="horz" lIns="91440" tIns="45720" rIns="91440" bIns="45720" rtlCol="0">
            <a:normAutofit/>
          </a:bodyPr>
          <a:lstStyle>
            <a:defPPr>
              <a:defRPr lang="en-US"/>
            </a:defPPr>
            <a:lvl1pPr marL="0" indent="0" defTabSz="914400" eaLnBrk="1" fontAlgn="auto" latinLnBrk="0" hangingPunct="1">
              <a:lnSpc>
                <a:spcPct val="150000"/>
              </a:lnSpc>
              <a:spcBef>
                <a:spcPct val="20000"/>
              </a:spcBef>
              <a:spcAft>
                <a:spcPts val="0"/>
              </a:spcAft>
              <a:buFont typeface="Arial" pitchFamily="34" charset="0"/>
              <a:buNone/>
              <a:defRPr sz="2600">
                <a:solidFill>
                  <a:schemeClr val="tx1"/>
                </a:solidFill>
                <a:latin typeface="Times New Roman" pitchFamily="18" charset="0"/>
                <a:ea typeface="+mn-ea"/>
                <a:cs typeface="Times New Roman" pitchFamily="18" charset="0"/>
              </a:defRPr>
            </a:lvl1pPr>
            <a:lvl2pPr marL="742950" indent="-285750" defTabSz="914400" eaLnBrk="1" latinLnBrk="0" hangingPunct="1">
              <a:spcBef>
                <a:spcPct val="20000"/>
              </a:spcBef>
              <a:buFont typeface="Arial" pitchFamily="34" charset="0"/>
              <a:buChar char="–"/>
              <a:defRPr sz="2800">
                <a:solidFill>
                  <a:schemeClr val="tx1"/>
                </a:solidFill>
                <a:latin typeface="+mn-lt"/>
                <a:ea typeface="+mn-ea"/>
              </a:defRPr>
            </a:lvl2pPr>
            <a:lvl3pPr marL="1143000" indent="-228600" defTabSz="914400" eaLnBrk="1" latinLnBrk="0" hangingPunct="1">
              <a:spcBef>
                <a:spcPct val="20000"/>
              </a:spcBef>
              <a:buFont typeface="Arial" pitchFamily="34" charset="0"/>
              <a:buChar char="•"/>
              <a:defRPr sz="2400">
                <a:solidFill>
                  <a:schemeClr val="tx1"/>
                </a:solidFill>
                <a:latin typeface="+mn-lt"/>
                <a:ea typeface="+mn-ea"/>
              </a:defRPr>
            </a:lvl3pPr>
            <a:lvl4pPr marL="1600200" indent="-228600" defTabSz="914400" eaLnBrk="1" latinLnBrk="0" hangingPunct="1">
              <a:spcBef>
                <a:spcPct val="20000"/>
              </a:spcBef>
              <a:buFont typeface="Arial" pitchFamily="34" charset="0"/>
              <a:buChar char="–"/>
              <a:defRPr sz="2000">
                <a:solidFill>
                  <a:schemeClr val="tx1"/>
                </a:solidFill>
                <a:latin typeface="+mn-lt"/>
                <a:ea typeface="+mn-ea"/>
              </a:defRPr>
            </a:lvl4pPr>
            <a:lvl5pPr marL="2057400" indent="-228600" defTabSz="914400" eaLnBrk="1" latinLnBrk="0" hangingPunct="1">
              <a:spcBef>
                <a:spcPct val="20000"/>
              </a:spcBef>
              <a:buFont typeface="Arial" pitchFamily="34" charset="0"/>
              <a:buChar char="»"/>
              <a:defRPr sz="2000">
                <a:solidFill>
                  <a:schemeClr val="tx1"/>
                </a:solidFill>
                <a:latin typeface="+mn-lt"/>
                <a:ea typeface="+mn-ea"/>
              </a:defRPr>
            </a:lvl5pPr>
            <a:lvl6pPr marL="2514600" indent="-228600">
              <a:spcBef>
                <a:spcPct val="20000"/>
              </a:spcBef>
              <a:buFont typeface="Arial" pitchFamily="34" charset="0"/>
              <a:buChar char="•"/>
              <a:defRPr sz="2000">
                <a:solidFill>
                  <a:schemeClr val="tx1"/>
                </a:solidFill>
                <a:latin typeface="+mn-lt"/>
                <a:ea typeface="+mn-ea"/>
              </a:defRPr>
            </a:lvl6pPr>
            <a:lvl7pPr marL="2971800" indent="-228600">
              <a:spcBef>
                <a:spcPct val="20000"/>
              </a:spcBef>
              <a:buFont typeface="Arial" pitchFamily="34" charset="0"/>
              <a:buChar char="•"/>
              <a:defRPr sz="2000">
                <a:solidFill>
                  <a:schemeClr val="tx1"/>
                </a:solidFill>
                <a:latin typeface="+mn-lt"/>
                <a:ea typeface="+mn-ea"/>
              </a:defRPr>
            </a:lvl7pPr>
            <a:lvl8pPr marL="3429000" indent="-228600">
              <a:spcBef>
                <a:spcPct val="20000"/>
              </a:spcBef>
              <a:buFont typeface="Arial" pitchFamily="34" charset="0"/>
              <a:buChar char="•"/>
              <a:defRPr sz="2000">
                <a:solidFill>
                  <a:schemeClr val="tx1"/>
                </a:solidFill>
                <a:latin typeface="+mn-lt"/>
                <a:ea typeface="+mn-ea"/>
              </a:defRPr>
            </a:lvl8pPr>
            <a:lvl9pPr marL="3886200" indent="-228600">
              <a:spcBef>
                <a:spcPct val="20000"/>
              </a:spcBef>
              <a:buFont typeface="Arial" pitchFamily="34" charset="0"/>
              <a:buChar char="•"/>
              <a:defRPr sz="2000">
                <a:solidFill>
                  <a:schemeClr val="tx1"/>
                </a:solidFill>
                <a:latin typeface="+mn-lt"/>
                <a:ea typeface="+mn-ea"/>
              </a:defRPr>
            </a:lvl9pPr>
          </a:lstStyle>
          <a:p>
            <a:r>
              <a:rPr lang="en-US" altLang="zh-CN" sz="2400" dirty="0"/>
              <a:t>scale-out cost/time</a:t>
            </a:r>
          </a:p>
          <a:p>
            <a:r>
              <a:rPr lang="en-US" altLang="zh-CN" sz="2400" dirty="0"/>
              <a:t>trade-off</a:t>
            </a:r>
            <a:endParaRPr lang="zh-CN" altLang="en-US" sz="2400" dirty="0"/>
          </a:p>
        </p:txBody>
      </p:sp>
      <p:pic>
        <p:nvPicPr>
          <p:cNvPr id="4" name="图片 3">
            <a:extLst>
              <a:ext uri="{FF2B5EF4-FFF2-40B4-BE49-F238E27FC236}">
                <a16:creationId xmlns:a16="http://schemas.microsoft.com/office/drawing/2014/main" id="{46637F7C-34B7-4914-B740-82B5C0065909}"/>
              </a:ext>
            </a:extLst>
          </p:cNvPr>
          <p:cNvPicPr>
            <a:picLocks noChangeAspect="1"/>
          </p:cNvPicPr>
          <p:nvPr/>
        </p:nvPicPr>
        <p:blipFill rotWithShape="1">
          <a:blip r:embed="rId4"/>
          <a:srcRect r="1190"/>
          <a:stretch/>
        </p:blipFill>
        <p:spPr>
          <a:xfrm>
            <a:off x="3569256" y="1862489"/>
            <a:ext cx="5574744" cy="3133022"/>
          </a:xfrm>
          <a:prstGeom prst="rect">
            <a:avLst/>
          </a:prstGeom>
        </p:spPr>
      </p:pic>
      <p:sp>
        <p:nvSpPr>
          <p:cNvPr id="11" name="文本框 10">
            <a:extLst>
              <a:ext uri="{FF2B5EF4-FFF2-40B4-BE49-F238E27FC236}">
                <a16:creationId xmlns:a16="http://schemas.microsoft.com/office/drawing/2014/main" id="{15061D68-98BE-4546-B1FC-ADF4FC904174}"/>
              </a:ext>
            </a:extLst>
          </p:cNvPr>
          <p:cNvSpPr txBox="1"/>
          <p:nvPr/>
        </p:nvSpPr>
        <p:spPr>
          <a:xfrm>
            <a:off x="319163" y="3861045"/>
            <a:ext cx="2944274" cy="2625143"/>
          </a:xfrm>
          <a:prstGeom prst="rect">
            <a:avLst/>
          </a:prstGeom>
        </p:spPr>
        <p:txBody>
          <a:bodyPr vert="horz" lIns="91440" tIns="45720" rIns="91440" bIns="45720" rtlCol="0">
            <a:normAutofit fontScale="85000" lnSpcReduction="10000"/>
          </a:bodyPr>
          <a:lstStyle>
            <a:defPPr>
              <a:defRPr lang="en-US"/>
            </a:defPPr>
            <a:lvl1pPr marL="0" indent="0" defTabSz="914400" eaLnBrk="1" fontAlgn="auto" latinLnBrk="0" hangingPunct="1">
              <a:lnSpc>
                <a:spcPct val="150000"/>
              </a:lnSpc>
              <a:spcBef>
                <a:spcPct val="20000"/>
              </a:spcBef>
              <a:spcAft>
                <a:spcPts val="0"/>
              </a:spcAft>
              <a:buFont typeface="Arial" pitchFamily="34" charset="0"/>
              <a:buNone/>
              <a:defRPr sz="2600">
                <a:solidFill>
                  <a:schemeClr val="tx1"/>
                </a:solidFill>
                <a:latin typeface="Times New Roman" pitchFamily="18" charset="0"/>
                <a:ea typeface="+mn-ea"/>
                <a:cs typeface="Times New Roman" pitchFamily="18" charset="0"/>
              </a:defRPr>
            </a:lvl1pPr>
            <a:lvl2pPr marL="742950" indent="-285750" defTabSz="914400" eaLnBrk="1" latinLnBrk="0" hangingPunct="1">
              <a:spcBef>
                <a:spcPct val="20000"/>
              </a:spcBef>
              <a:buFont typeface="Arial" pitchFamily="34" charset="0"/>
              <a:buChar char="–"/>
              <a:defRPr sz="2800">
                <a:solidFill>
                  <a:schemeClr val="tx1"/>
                </a:solidFill>
                <a:latin typeface="+mn-lt"/>
                <a:ea typeface="+mn-ea"/>
              </a:defRPr>
            </a:lvl2pPr>
            <a:lvl3pPr marL="1143000" indent="-228600" defTabSz="914400" eaLnBrk="1" latinLnBrk="0" hangingPunct="1">
              <a:spcBef>
                <a:spcPct val="20000"/>
              </a:spcBef>
              <a:buFont typeface="Arial" pitchFamily="34" charset="0"/>
              <a:buChar char="•"/>
              <a:defRPr sz="2400">
                <a:solidFill>
                  <a:schemeClr val="tx1"/>
                </a:solidFill>
                <a:latin typeface="+mn-lt"/>
                <a:ea typeface="+mn-ea"/>
              </a:defRPr>
            </a:lvl3pPr>
            <a:lvl4pPr marL="1600200" indent="-228600" defTabSz="914400" eaLnBrk="1" latinLnBrk="0" hangingPunct="1">
              <a:spcBef>
                <a:spcPct val="20000"/>
              </a:spcBef>
              <a:buFont typeface="Arial" pitchFamily="34" charset="0"/>
              <a:buChar char="–"/>
              <a:defRPr sz="2000">
                <a:solidFill>
                  <a:schemeClr val="tx1"/>
                </a:solidFill>
                <a:latin typeface="+mn-lt"/>
                <a:ea typeface="+mn-ea"/>
              </a:defRPr>
            </a:lvl4pPr>
            <a:lvl5pPr marL="2057400" indent="-228600" defTabSz="914400" eaLnBrk="1" latinLnBrk="0" hangingPunct="1">
              <a:spcBef>
                <a:spcPct val="20000"/>
              </a:spcBef>
              <a:buFont typeface="Arial" pitchFamily="34" charset="0"/>
              <a:buChar char="»"/>
              <a:defRPr sz="2000">
                <a:solidFill>
                  <a:schemeClr val="tx1"/>
                </a:solidFill>
                <a:latin typeface="+mn-lt"/>
                <a:ea typeface="+mn-ea"/>
              </a:defRPr>
            </a:lvl5pPr>
            <a:lvl6pPr marL="2514600" indent="-228600">
              <a:spcBef>
                <a:spcPct val="20000"/>
              </a:spcBef>
              <a:buFont typeface="Arial" pitchFamily="34" charset="0"/>
              <a:buChar char="•"/>
              <a:defRPr sz="2000">
                <a:solidFill>
                  <a:schemeClr val="tx1"/>
                </a:solidFill>
                <a:latin typeface="+mn-lt"/>
                <a:ea typeface="+mn-ea"/>
              </a:defRPr>
            </a:lvl6pPr>
            <a:lvl7pPr marL="2971800" indent="-228600">
              <a:spcBef>
                <a:spcPct val="20000"/>
              </a:spcBef>
              <a:buFont typeface="Arial" pitchFamily="34" charset="0"/>
              <a:buChar char="•"/>
              <a:defRPr sz="2000">
                <a:solidFill>
                  <a:schemeClr val="tx1"/>
                </a:solidFill>
                <a:latin typeface="+mn-lt"/>
                <a:ea typeface="+mn-ea"/>
              </a:defRPr>
            </a:lvl7pPr>
            <a:lvl8pPr marL="3429000" indent="-228600">
              <a:spcBef>
                <a:spcPct val="20000"/>
              </a:spcBef>
              <a:buFont typeface="Arial" pitchFamily="34" charset="0"/>
              <a:buChar char="•"/>
              <a:defRPr sz="2000">
                <a:solidFill>
                  <a:schemeClr val="tx1"/>
                </a:solidFill>
                <a:latin typeface="+mn-lt"/>
                <a:ea typeface="+mn-ea"/>
              </a:defRPr>
            </a:lvl8pPr>
            <a:lvl9pPr marL="3886200" indent="-228600">
              <a:spcBef>
                <a:spcPct val="20000"/>
              </a:spcBef>
              <a:buFont typeface="Arial" pitchFamily="34" charset="0"/>
              <a:buChar char="•"/>
              <a:defRPr sz="2000">
                <a:solidFill>
                  <a:schemeClr val="tx1"/>
                </a:solidFill>
                <a:latin typeface="+mn-lt"/>
                <a:ea typeface="+mn-ea"/>
              </a:defRPr>
            </a:lvl9pPr>
          </a:lstStyle>
          <a:p>
            <a:r>
              <a:rPr lang="en-US" altLang="zh-CN" sz="2400" dirty="0"/>
              <a:t>5 CPU hours </a:t>
            </a:r>
          </a:p>
          <a:p>
            <a:r>
              <a:rPr lang="en-US" altLang="zh-CN" sz="2400" dirty="0"/>
              <a:t>10 TB scan,</a:t>
            </a:r>
          </a:p>
          <a:p>
            <a:r>
              <a:rPr lang="en-US" altLang="zh-CN" sz="2400" dirty="0"/>
              <a:t>0.001 skew</a:t>
            </a:r>
          </a:p>
          <a:p>
            <a:r>
              <a:rPr lang="en-US" altLang="zh-CN" sz="2400" dirty="0"/>
              <a:t>0.3 materialization fraction</a:t>
            </a:r>
          </a:p>
          <a:p>
            <a:r>
              <a:rPr lang="en-US" altLang="zh-CN" sz="2400" dirty="0"/>
              <a:t>0.95 scalability fraction</a:t>
            </a:r>
            <a:endParaRPr lang="zh-CN" altLang="en-US" sz="2400" dirty="0"/>
          </a:p>
        </p:txBody>
      </p:sp>
    </p:spTree>
    <p:extLst>
      <p:ext uri="{BB962C8B-B14F-4D97-AF65-F5344CB8AC3E}">
        <p14:creationId xmlns:p14="http://schemas.microsoft.com/office/powerpoint/2010/main" val="401319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D512C3D1-6933-40DA-BE76-3C2DBFE63A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31898858-E0E5-44BF-919C-9C6AA0D9CDE3}"/>
              </a:ext>
            </a:extLst>
          </p:cNvPr>
          <p:cNvSpPr/>
          <p:nvPr/>
        </p:nvSpPr>
        <p:spPr bwMode="gray">
          <a:xfrm flipH="1">
            <a:off x="3275856" y="671136"/>
            <a:ext cx="236320" cy="5882067"/>
          </a:xfrm>
          <a:prstGeom prst="rect">
            <a:avLst/>
          </a:prstGeom>
          <a:solidFill>
            <a:srgbClr val="72A1DC"/>
          </a:solidFill>
          <a:ln w="28575" algn="ctr">
            <a:noFill/>
            <a:round/>
            <a:headEnd/>
            <a:tailEnd/>
          </a:ln>
          <a:effectLst/>
        </p:spPr>
        <p:txBody>
          <a:bodyPr wrap="none" rtlCol="0" anchor="ctr"/>
          <a:lstStyle/>
          <a:p>
            <a:pPr algn="ctr" eaLnBrk="0" hangingPunct="0"/>
            <a:endParaRPr lang="zh-CN" altLang="en-US" sz="2400" b="1" dirty="0">
              <a:solidFill>
                <a:srgbClr val="C00000"/>
              </a:solidFill>
              <a:latin typeface="Times New Roman" pitchFamily="18" charset="0"/>
              <a:ea typeface="宋体" charset="-122"/>
              <a:cs typeface="Times New Roman" pitchFamily="18" charset="0"/>
            </a:endParaRPr>
          </a:p>
        </p:txBody>
      </p:sp>
      <p:sp>
        <p:nvSpPr>
          <p:cNvPr id="50" name="标题 1"/>
          <p:cNvSpPr txBox="1">
            <a:spLocks/>
          </p:cNvSpPr>
          <p:nvPr/>
        </p:nvSpPr>
        <p:spPr>
          <a:xfrm>
            <a:off x="547606" y="980728"/>
            <a:ext cx="2728250" cy="1105073"/>
          </a:xfrm>
          <a:prstGeom prst="rect">
            <a:avLst/>
          </a:prstGeom>
        </p:spPr>
        <p:txBody>
          <a:bodyPr vert="horz" lIns="91440" tIns="45720" rIns="91440" bIns="45720" rtlCol="0" anchor="ctr">
            <a:normAutofit/>
          </a:bodyPr>
          <a:lstStyle/>
          <a:p>
            <a:pPr fontAlgn="auto">
              <a:spcAft>
                <a:spcPts val="0"/>
              </a:spcAft>
              <a:defRPr/>
            </a:pPr>
            <a:r>
              <a:rPr lang="en-US" altLang="zh-CN" sz="3200" dirty="0">
                <a:solidFill>
                  <a:schemeClr val="tx1">
                    <a:lumMod val="95000"/>
                    <a:lumOff val="5000"/>
                  </a:schemeClr>
                </a:solidFill>
                <a:latin typeface="Times New Roman" pitchFamily="18" charset="0"/>
                <a:cs typeface="Times New Roman" pitchFamily="18" charset="0"/>
              </a:rPr>
              <a:t>Hardware Evolution</a:t>
            </a:r>
            <a:endParaRPr lang="zh-CN" altLang="en-US" sz="3200" dirty="0">
              <a:solidFill>
                <a:schemeClr val="tx1">
                  <a:lumMod val="95000"/>
                  <a:lumOff val="5000"/>
                </a:schemeClr>
              </a:solidFill>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11</a:t>
            </a:fld>
            <a:endParaRPr lang="en-US" altLang="zh-CN" dirty="0"/>
          </a:p>
        </p:txBody>
      </p:sp>
      <p:sp>
        <p:nvSpPr>
          <p:cNvPr id="11" name="文本框 10">
            <a:extLst>
              <a:ext uri="{FF2B5EF4-FFF2-40B4-BE49-F238E27FC236}">
                <a16:creationId xmlns:a16="http://schemas.microsoft.com/office/drawing/2014/main" id="{15061D68-98BE-4546-B1FC-ADF4FC904174}"/>
              </a:ext>
            </a:extLst>
          </p:cNvPr>
          <p:cNvSpPr txBox="1"/>
          <p:nvPr/>
        </p:nvSpPr>
        <p:spPr>
          <a:xfrm>
            <a:off x="175379" y="3465004"/>
            <a:ext cx="3472704" cy="2808312"/>
          </a:xfrm>
          <a:prstGeom prst="rect">
            <a:avLst/>
          </a:prstGeom>
        </p:spPr>
        <p:txBody>
          <a:bodyPr vert="horz" lIns="91440" tIns="45720" rIns="91440" bIns="45720" rtlCol="0">
            <a:normAutofit fontScale="70000" lnSpcReduction="20000"/>
          </a:bodyPr>
          <a:lstStyle>
            <a:defPPr>
              <a:defRPr lang="en-US"/>
            </a:defPPr>
            <a:lvl1pPr marL="0" indent="0" defTabSz="914400" eaLnBrk="1" fontAlgn="auto" latinLnBrk="0" hangingPunct="1">
              <a:lnSpc>
                <a:spcPct val="150000"/>
              </a:lnSpc>
              <a:spcBef>
                <a:spcPct val="20000"/>
              </a:spcBef>
              <a:spcAft>
                <a:spcPts val="0"/>
              </a:spcAft>
              <a:buFont typeface="Arial" pitchFamily="34" charset="0"/>
              <a:buNone/>
              <a:defRPr sz="2600">
                <a:solidFill>
                  <a:schemeClr val="tx1"/>
                </a:solidFill>
                <a:latin typeface="Times New Roman" pitchFamily="18" charset="0"/>
                <a:ea typeface="+mn-ea"/>
                <a:cs typeface="Times New Roman" pitchFamily="18" charset="0"/>
              </a:defRPr>
            </a:lvl1pPr>
            <a:lvl2pPr marL="742950" indent="-285750" defTabSz="914400" eaLnBrk="1" latinLnBrk="0" hangingPunct="1">
              <a:spcBef>
                <a:spcPct val="20000"/>
              </a:spcBef>
              <a:buFont typeface="Arial" pitchFamily="34" charset="0"/>
              <a:buChar char="–"/>
              <a:defRPr sz="2800">
                <a:solidFill>
                  <a:schemeClr val="tx1"/>
                </a:solidFill>
                <a:latin typeface="+mn-lt"/>
                <a:ea typeface="+mn-ea"/>
              </a:defRPr>
            </a:lvl2pPr>
            <a:lvl3pPr marL="1143000" indent="-228600" defTabSz="914400" eaLnBrk="1" latinLnBrk="0" hangingPunct="1">
              <a:spcBef>
                <a:spcPct val="20000"/>
              </a:spcBef>
              <a:buFont typeface="Arial" pitchFamily="34" charset="0"/>
              <a:buChar char="•"/>
              <a:defRPr sz="2400">
                <a:solidFill>
                  <a:schemeClr val="tx1"/>
                </a:solidFill>
                <a:latin typeface="+mn-lt"/>
                <a:ea typeface="+mn-ea"/>
              </a:defRPr>
            </a:lvl3pPr>
            <a:lvl4pPr marL="1600200" indent="-228600" defTabSz="914400" eaLnBrk="1" latinLnBrk="0" hangingPunct="1">
              <a:spcBef>
                <a:spcPct val="20000"/>
              </a:spcBef>
              <a:buFont typeface="Arial" pitchFamily="34" charset="0"/>
              <a:buChar char="–"/>
              <a:defRPr sz="2000">
                <a:solidFill>
                  <a:schemeClr val="tx1"/>
                </a:solidFill>
                <a:latin typeface="+mn-lt"/>
                <a:ea typeface="+mn-ea"/>
              </a:defRPr>
            </a:lvl4pPr>
            <a:lvl5pPr marL="2057400" indent="-228600" defTabSz="914400" eaLnBrk="1" latinLnBrk="0" hangingPunct="1">
              <a:spcBef>
                <a:spcPct val="20000"/>
              </a:spcBef>
              <a:buFont typeface="Arial" pitchFamily="34" charset="0"/>
              <a:buChar char="»"/>
              <a:defRPr sz="2000">
                <a:solidFill>
                  <a:schemeClr val="tx1"/>
                </a:solidFill>
                <a:latin typeface="+mn-lt"/>
                <a:ea typeface="+mn-ea"/>
              </a:defRPr>
            </a:lvl5pPr>
            <a:lvl6pPr marL="2514600" indent="-228600">
              <a:spcBef>
                <a:spcPct val="20000"/>
              </a:spcBef>
              <a:buFont typeface="Arial" pitchFamily="34" charset="0"/>
              <a:buChar char="•"/>
              <a:defRPr sz="2000">
                <a:solidFill>
                  <a:schemeClr val="tx1"/>
                </a:solidFill>
                <a:latin typeface="+mn-lt"/>
                <a:ea typeface="+mn-ea"/>
              </a:defRPr>
            </a:lvl6pPr>
            <a:lvl7pPr marL="2971800" indent="-228600">
              <a:spcBef>
                <a:spcPct val="20000"/>
              </a:spcBef>
              <a:buFont typeface="Arial" pitchFamily="34" charset="0"/>
              <a:buChar char="•"/>
              <a:defRPr sz="2000">
                <a:solidFill>
                  <a:schemeClr val="tx1"/>
                </a:solidFill>
                <a:latin typeface="+mn-lt"/>
                <a:ea typeface="+mn-ea"/>
              </a:defRPr>
            </a:lvl7pPr>
            <a:lvl8pPr marL="3429000" indent="-228600">
              <a:spcBef>
                <a:spcPct val="20000"/>
              </a:spcBef>
              <a:buFont typeface="Arial" pitchFamily="34" charset="0"/>
              <a:buChar char="•"/>
              <a:defRPr sz="2000">
                <a:solidFill>
                  <a:schemeClr val="tx1"/>
                </a:solidFill>
                <a:latin typeface="+mn-lt"/>
                <a:ea typeface="+mn-ea"/>
              </a:defRPr>
            </a:lvl8pPr>
            <a:lvl9pPr marL="3886200" indent="-228600">
              <a:spcBef>
                <a:spcPct val="20000"/>
              </a:spcBef>
              <a:buFont typeface="Arial" pitchFamily="34" charset="0"/>
              <a:buChar char="•"/>
              <a:defRPr sz="2000">
                <a:solidFill>
                  <a:schemeClr val="tx1"/>
                </a:solidFill>
                <a:latin typeface="+mn-lt"/>
                <a:ea typeface="+mn-ea"/>
              </a:defRPr>
            </a:lvl9pPr>
          </a:lstStyle>
          <a:p>
            <a:r>
              <a:rPr lang="en-US" altLang="zh-CN" sz="2400" dirty="0"/>
              <a:t>workload {</a:t>
            </a:r>
          </a:p>
          <a:p>
            <a:r>
              <a:rPr lang="en-US" altLang="zh-CN" sz="2400" dirty="0" err="1"/>
              <a:t>cpu_hours</a:t>
            </a:r>
            <a:r>
              <a:rPr lang="en-US" altLang="zh-CN" sz="2400" dirty="0"/>
              <a:t> = {0.05,5000},</a:t>
            </a:r>
          </a:p>
          <a:p>
            <a:r>
              <a:rPr lang="en-US" altLang="zh-CN" sz="2400" dirty="0" err="1"/>
              <a:t>data_scanned</a:t>
            </a:r>
            <a:r>
              <a:rPr lang="en-US" altLang="zh-CN" sz="2400" dirty="0"/>
              <a:t> = {</a:t>
            </a:r>
            <a:r>
              <a:rPr lang="en-US" altLang="zh-CN" sz="2400" dirty="0" err="1"/>
              <a:t>100GB,10TB</a:t>
            </a:r>
            <a:r>
              <a:rPr lang="en-US" altLang="zh-CN" sz="2400" dirty="0"/>
              <a:t>},</a:t>
            </a:r>
          </a:p>
          <a:p>
            <a:r>
              <a:rPr lang="en-US" altLang="zh-CN" sz="2400" dirty="0" err="1"/>
              <a:t>materialization_fraction</a:t>
            </a:r>
            <a:r>
              <a:rPr lang="en-US" altLang="zh-CN" sz="2400" dirty="0"/>
              <a:t> = 0.3,</a:t>
            </a:r>
          </a:p>
          <a:p>
            <a:r>
              <a:rPr lang="en-US" altLang="zh-CN" sz="2400" dirty="0" err="1"/>
              <a:t>materialization_skew</a:t>
            </a:r>
            <a:r>
              <a:rPr lang="en-US" altLang="zh-CN" sz="2400" dirty="0"/>
              <a:t> = 0.01,</a:t>
            </a:r>
          </a:p>
          <a:p>
            <a:r>
              <a:rPr lang="en-US" altLang="zh-CN" sz="2400" dirty="0" err="1"/>
              <a:t>cache_skew</a:t>
            </a:r>
            <a:r>
              <a:rPr lang="en-US" altLang="zh-CN" sz="2400" dirty="0"/>
              <a:t> = 0.01,</a:t>
            </a:r>
          </a:p>
          <a:p>
            <a:r>
              <a:rPr lang="en-US" altLang="zh-CN" sz="2400" dirty="0"/>
              <a:t>scalability = 0.95)</a:t>
            </a:r>
            <a:endParaRPr lang="zh-CN" altLang="en-US" sz="2400" dirty="0"/>
          </a:p>
        </p:txBody>
      </p:sp>
      <p:pic>
        <p:nvPicPr>
          <p:cNvPr id="3" name="图片 2">
            <a:extLst>
              <a:ext uri="{FF2B5EF4-FFF2-40B4-BE49-F238E27FC236}">
                <a16:creationId xmlns:a16="http://schemas.microsoft.com/office/drawing/2014/main" id="{193A1B1E-23E5-4C34-8781-195D871C9F09}"/>
              </a:ext>
            </a:extLst>
          </p:cNvPr>
          <p:cNvPicPr>
            <a:picLocks noChangeAspect="1"/>
          </p:cNvPicPr>
          <p:nvPr/>
        </p:nvPicPr>
        <p:blipFill rotWithShape="1">
          <a:blip r:embed="rId4"/>
          <a:srcRect r="1484"/>
          <a:stretch/>
        </p:blipFill>
        <p:spPr>
          <a:xfrm>
            <a:off x="3524146" y="2060848"/>
            <a:ext cx="5592911" cy="2808312"/>
          </a:xfrm>
          <a:prstGeom prst="rect">
            <a:avLst/>
          </a:prstGeom>
        </p:spPr>
      </p:pic>
    </p:spTree>
    <p:extLst>
      <p:ext uri="{BB962C8B-B14F-4D97-AF65-F5344CB8AC3E}">
        <p14:creationId xmlns:p14="http://schemas.microsoft.com/office/powerpoint/2010/main" val="272216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1"/>
          <p:cNvSpPr txBox="1">
            <a:spLocks/>
          </p:cNvSpPr>
          <p:nvPr/>
        </p:nvSpPr>
        <p:spPr>
          <a:xfrm>
            <a:off x="125760" y="586780"/>
            <a:ext cx="8892480" cy="834825"/>
          </a:xfrm>
          <a:prstGeom prst="rect">
            <a:avLst/>
          </a:prstGeom>
        </p:spPr>
        <p:txBody>
          <a:bodyPr vert="horz" lIns="91440" tIns="45720" rIns="91440" bIns="45720" rtlCol="0" anchor="ctr">
            <a:normAutofit/>
          </a:bodyPr>
          <a:lstStyle/>
          <a:p>
            <a:pPr fontAlgn="auto">
              <a:spcAft>
                <a:spcPts val="0"/>
              </a:spcAft>
              <a:defRPr/>
            </a:pPr>
            <a:endParaRPr lang="zh-CN" altLang="en-US" sz="3200" dirty="0">
              <a:solidFill>
                <a:schemeClr val="tx1">
                  <a:lumMod val="95000"/>
                  <a:lumOff val="5000"/>
                </a:schemeClr>
              </a:solidFill>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12</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E6B30523-9832-451E-8366-6CFDA47188C2}"/>
              </a:ext>
            </a:extLst>
          </p:cNvPr>
          <p:cNvSpPr txBox="1">
            <a:spLocks/>
          </p:cNvSpPr>
          <p:nvPr/>
        </p:nvSpPr>
        <p:spPr>
          <a:xfrm>
            <a:off x="1439652" y="2132856"/>
            <a:ext cx="6264696" cy="2592288"/>
          </a:xfrm>
          <a:prstGeom prst="rect">
            <a:avLst/>
          </a:prstGeom>
        </p:spPr>
        <p:txBody>
          <a:bodyPr vert="horz" lIns="91440" tIns="45720" rIns="91440" bIns="45720" rtlCol="0" anchor="ctr">
            <a:normAutofit/>
          </a:bodyPr>
          <a:lstStyle/>
          <a:p>
            <a:pPr fontAlgn="auto">
              <a:lnSpc>
                <a:spcPct val="150000"/>
              </a:lnSpc>
              <a:spcAft>
                <a:spcPts val="0"/>
              </a:spcAft>
              <a:defRPr/>
            </a:pPr>
            <a:r>
              <a:rPr lang="en-US" altLang="zh-CN" sz="3200" dirty="0">
                <a:solidFill>
                  <a:schemeClr val="tx1">
                    <a:lumMod val="95000"/>
                    <a:lumOff val="5000"/>
                  </a:schemeClr>
                </a:solidFill>
                <a:latin typeface="Times New Roman" pitchFamily="18" charset="0"/>
                <a:cs typeface="Times New Roman" pitchFamily="18" charset="0"/>
              </a:rPr>
              <a:t>those may be some nice plots, but...</a:t>
            </a:r>
          </a:p>
          <a:p>
            <a:pPr algn="ctr" fontAlgn="auto">
              <a:lnSpc>
                <a:spcPct val="150000"/>
              </a:lnSpc>
              <a:spcAft>
                <a:spcPts val="0"/>
              </a:spcAft>
              <a:defRPr/>
            </a:pPr>
            <a:r>
              <a:rPr lang="en-US" altLang="zh-CN" sz="4400" dirty="0">
                <a:solidFill>
                  <a:schemeClr val="tx1">
                    <a:lumMod val="95000"/>
                    <a:lumOff val="5000"/>
                  </a:schemeClr>
                </a:solidFill>
                <a:latin typeface="Times New Roman" pitchFamily="18" charset="0"/>
                <a:cs typeface="Times New Roman" pitchFamily="18" charset="0"/>
              </a:rPr>
              <a:t>What's the point?</a:t>
            </a:r>
            <a:endParaRPr lang="zh-CN" altLang="en-US" sz="4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724354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1898858-E0E5-44BF-919C-9C6AA0D9CDE3}"/>
              </a:ext>
            </a:extLst>
          </p:cNvPr>
          <p:cNvSpPr/>
          <p:nvPr/>
        </p:nvSpPr>
        <p:spPr bwMode="gray">
          <a:xfrm flipH="1">
            <a:off x="3275856" y="671136"/>
            <a:ext cx="236320" cy="5882067"/>
          </a:xfrm>
          <a:prstGeom prst="rect">
            <a:avLst/>
          </a:prstGeom>
          <a:solidFill>
            <a:srgbClr val="72A1DC"/>
          </a:solidFill>
          <a:ln w="28575" algn="ctr">
            <a:noFill/>
            <a:round/>
            <a:headEnd/>
            <a:tailEnd/>
          </a:ln>
          <a:effectLst/>
        </p:spPr>
        <p:txBody>
          <a:bodyPr wrap="none" rtlCol="0" anchor="ctr"/>
          <a:lstStyle/>
          <a:p>
            <a:pPr algn="ctr" eaLnBrk="0" hangingPunct="0"/>
            <a:endParaRPr lang="zh-CN" altLang="en-US" sz="2400" b="1" dirty="0">
              <a:solidFill>
                <a:srgbClr val="C00000"/>
              </a:solidFill>
              <a:latin typeface="Times New Roman" pitchFamily="18" charset="0"/>
              <a:ea typeface="宋体" charset="-122"/>
              <a:cs typeface="Times New Roman" pitchFamily="18" charset="0"/>
            </a:endParaRPr>
          </a:p>
        </p:txBody>
      </p:sp>
      <p:sp>
        <p:nvSpPr>
          <p:cNvPr id="50" name="标题 1"/>
          <p:cNvSpPr txBox="1">
            <a:spLocks/>
          </p:cNvSpPr>
          <p:nvPr/>
        </p:nvSpPr>
        <p:spPr>
          <a:xfrm>
            <a:off x="-30021" y="813096"/>
            <a:ext cx="3542197" cy="1275464"/>
          </a:xfrm>
          <a:prstGeom prst="rect">
            <a:avLst/>
          </a:prstGeom>
        </p:spPr>
        <p:txBody>
          <a:bodyPr vert="horz" lIns="91440" tIns="45720" rIns="91440" bIns="45720" rtlCol="0" anchor="ctr">
            <a:normAutofit/>
          </a:bodyPr>
          <a:lstStyle/>
          <a:p>
            <a:pPr fontAlgn="auto">
              <a:spcAft>
                <a:spcPts val="0"/>
              </a:spcAft>
              <a:defRPr/>
            </a:pPr>
            <a:r>
              <a:rPr lang="en-US" altLang="zh-CN" sz="3200" dirty="0">
                <a:solidFill>
                  <a:schemeClr val="tx1">
                    <a:lumMod val="95000"/>
                    <a:lumOff val="5000"/>
                  </a:schemeClr>
                </a:solidFill>
                <a:latin typeface="Times New Roman" pitchFamily="18" charset="0"/>
                <a:cs typeface="Times New Roman" pitchFamily="18" charset="0"/>
              </a:rPr>
              <a:t> Closing the Gap</a:t>
            </a:r>
            <a:endParaRPr lang="zh-CN" altLang="en-US" sz="3200" dirty="0">
              <a:solidFill>
                <a:schemeClr val="tx1">
                  <a:lumMod val="95000"/>
                  <a:lumOff val="5000"/>
                </a:schemeClr>
              </a:solidFill>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13</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5403F547-B1E9-4C56-9E41-D2B53BC907F9}"/>
              </a:ext>
            </a:extLst>
          </p:cNvPr>
          <p:cNvSpPr txBox="1"/>
          <p:nvPr/>
        </p:nvSpPr>
        <p:spPr>
          <a:xfrm>
            <a:off x="113877" y="2886049"/>
            <a:ext cx="3233987" cy="1891528"/>
          </a:xfrm>
          <a:prstGeom prst="rect">
            <a:avLst/>
          </a:prstGeom>
        </p:spPr>
        <p:txBody>
          <a:bodyPr vert="horz" lIns="91440" tIns="45720" rIns="91440" bIns="45720" rtlCol="0">
            <a:normAutofit/>
          </a:bodyPr>
          <a:lstStyle>
            <a:defPPr>
              <a:defRPr lang="en-US"/>
            </a:defPPr>
            <a:lvl1pPr marL="0" indent="0" defTabSz="914400" eaLnBrk="1" fontAlgn="auto" latinLnBrk="0" hangingPunct="1">
              <a:lnSpc>
                <a:spcPct val="150000"/>
              </a:lnSpc>
              <a:spcBef>
                <a:spcPct val="20000"/>
              </a:spcBef>
              <a:spcAft>
                <a:spcPts val="0"/>
              </a:spcAft>
              <a:buFont typeface="Arial" pitchFamily="34" charset="0"/>
              <a:buNone/>
              <a:defRPr sz="2600">
                <a:solidFill>
                  <a:schemeClr val="tx1"/>
                </a:solidFill>
                <a:latin typeface="Times New Roman" pitchFamily="18" charset="0"/>
                <a:ea typeface="+mn-ea"/>
                <a:cs typeface="Times New Roman" pitchFamily="18" charset="0"/>
              </a:defRPr>
            </a:lvl1pPr>
            <a:lvl2pPr marL="742950" indent="-285750" defTabSz="914400" eaLnBrk="1" latinLnBrk="0" hangingPunct="1">
              <a:spcBef>
                <a:spcPct val="20000"/>
              </a:spcBef>
              <a:buFont typeface="Arial" pitchFamily="34" charset="0"/>
              <a:buChar char="–"/>
              <a:defRPr sz="2800">
                <a:solidFill>
                  <a:schemeClr val="tx1"/>
                </a:solidFill>
                <a:latin typeface="+mn-lt"/>
                <a:ea typeface="+mn-ea"/>
              </a:defRPr>
            </a:lvl2pPr>
            <a:lvl3pPr marL="1143000" indent="-228600" defTabSz="914400" eaLnBrk="1" latinLnBrk="0" hangingPunct="1">
              <a:spcBef>
                <a:spcPct val="20000"/>
              </a:spcBef>
              <a:buFont typeface="Arial" pitchFamily="34" charset="0"/>
              <a:buChar char="•"/>
              <a:defRPr sz="2400">
                <a:solidFill>
                  <a:schemeClr val="tx1"/>
                </a:solidFill>
                <a:latin typeface="+mn-lt"/>
                <a:ea typeface="+mn-ea"/>
              </a:defRPr>
            </a:lvl3pPr>
            <a:lvl4pPr marL="1600200" indent="-228600" defTabSz="914400" eaLnBrk="1" latinLnBrk="0" hangingPunct="1">
              <a:spcBef>
                <a:spcPct val="20000"/>
              </a:spcBef>
              <a:buFont typeface="Arial" pitchFamily="34" charset="0"/>
              <a:buChar char="–"/>
              <a:defRPr sz="2000">
                <a:solidFill>
                  <a:schemeClr val="tx1"/>
                </a:solidFill>
                <a:latin typeface="+mn-lt"/>
                <a:ea typeface="+mn-ea"/>
              </a:defRPr>
            </a:lvl4pPr>
            <a:lvl5pPr marL="2057400" indent="-228600" defTabSz="914400" eaLnBrk="1" latinLnBrk="0" hangingPunct="1">
              <a:spcBef>
                <a:spcPct val="20000"/>
              </a:spcBef>
              <a:buFont typeface="Arial" pitchFamily="34" charset="0"/>
              <a:buChar char="»"/>
              <a:defRPr sz="2000">
                <a:solidFill>
                  <a:schemeClr val="tx1"/>
                </a:solidFill>
                <a:latin typeface="+mn-lt"/>
                <a:ea typeface="+mn-ea"/>
              </a:defRPr>
            </a:lvl5pPr>
            <a:lvl6pPr marL="2514600" indent="-228600">
              <a:spcBef>
                <a:spcPct val="20000"/>
              </a:spcBef>
              <a:buFont typeface="Arial" pitchFamily="34" charset="0"/>
              <a:buChar char="•"/>
              <a:defRPr sz="2000">
                <a:solidFill>
                  <a:schemeClr val="tx1"/>
                </a:solidFill>
                <a:latin typeface="+mn-lt"/>
                <a:ea typeface="+mn-ea"/>
              </a:defRPr>
            </a:lvl6pPr>
            <a:lvl7pPr marL="2971800" indent="-228600">
              <a:spcBef>
                <a:spcPct val="20000"/>
              </a:spcBef>
              <a:buFont typeface="Arial" pitchFamily="34" charset="0"/>
              <a:buChar char="•"/>
              <a:defRPr sz="2000">
                <a:solidFill>
                  <a:schemeClr val="tx1"/>
                </a:solidFill>
                <a:latin typeface="+mn-lt"/>
                <a:ea typeface="+mn-ea"/>
              </a:defRPr>
            </a:lvl7pPr>
            <a:lvl8pPr marL="3429000" indent="-228600">
              <a:spcBef>
                <a:spcPct val="20000"/>
              </a:spcBef>
              <a:buFont typeface="Arial" pitchFamily="34" charset="0"/>
              <a:buChar char="•"/>
              <a:defRPr sz="2000">
                <a:solidFill>
                  <a:schemeClr val="tx1"/>
                </a:solidFill>
                <a:latin typeface="+mn-lt"/>
                <a:ea typeface="+mn-ea"/>
              </a:defRPr>
            </a:lvl8pPr>
            <a:lvl9pPr marL="3886200" indent="-228600">
              <a:spcBef>
                <a:spcPct val="20000"/>
              </a:spcBef>
              <a:buFont typeface="Arial" pitchFamily="34" charset="0"/>
              <a:buChar char="•"/>
              <a:defRPr sz="2000">
                <a:solidFill>
                  <a:schemeClr val="tx1"/>
                </a:solidFill>
                <a:latin typeface="+mn-lt"/>
                <a:ea typeface="+mn-ea"/>
              </a:defRPr>
            </a:lvl9pPr>
          </a:lstStyle>
          <a:p>
            <a:r>
              <a:rPr lang="en-US" altLang="zh-CN" sz="2400" dirty="0"/>
              <a:t>pick </a:t>
            </a:r>
            <a:r>
              <a:rPr lang="en-US" altLang="zh-CN" sz="2400" dirty="0" err="1"/>
              <a:t>HW</a:t>
            </a:r>
            <a:r>
              <a:rPr lang="en-US" altLang="zh-CN" sz="2400" dirty="0"/>
              <a:t> for workload</a:t>
            </a:r>
          </a:p>
          <a:p>
            <a:r>
              <a:rPr lang="en-US" altLang="zh-CN" sz="2400" dirty="0"/>
              <a:t>evolve existing systems</a:t>
            </a:r>
          </a:p>
          <a:p>
            <a:r>
              <a:rPr lang="en-US" altLang="zh-CN" sz="2400" dirty="0"/>
              <a:t>build new systems right</a:t>
            </a:r>
            <a:endParaRPr lang="zh-CN" altLang="en-US" sz="2400" dirty="0"/>
          </a:p>
        </p:txBody>
      </p:sp>
      <p:pic>
        <p:nvPicPr>
          <p:cNvPr id="3" name="图片 2">
            <a:extLst>
              <a:ext uri="{FF2B5EF4-FFF2-40B4-BE49-F238E27FC236}">
                <a16:creationId xmlns:a16="http://schemas.microsoft.com/office/drawing/2014/main" id="{DECF52D2-2EF8-47EC-B42E-EDAE2FFEA124}"/>
              </a:ext>
            </a:extLst>
          </p:cNvPr>
          <p:cNvPicPr>
            <a:picLocks noChangeAspect="1"/>
          </p:cNvPicPr>
          <p:nvPr/>
        </p:nvPicPr>
        <p:blipFill rotWithShape="1">
          <a:blip r:embed="rId4"/>
          <a:srcRect r="1993"/>
          <a:stretch/>
        </p:blipFill>
        <p:spPr>
          <a:xfrm>
            <a:off x="3563888" y="2362416"/>
            <a:ext cx="5599201" cy="2794776"/>
          </a:xfrm>
          <a:prstGeom prst="rect">
            <a:avLst/>
          </a:prstGeom>
        </p:spPr>
      </p:pic>
    </p:spTree>
    <p:extLst>
      <p:ext uri="{BB962C8B-B14F-4D97-AF65-F5344CB8AC3E}">
        <p14:creationId xmlns:p14="http://schemas.microsoft.com/office/powerpoint/2010/main" val="359827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1"/>
          <p:cNvSpPr txBox="1">
            <a:spLocks/>
          </p:cNvSpPr>
          <p:nvPr/>
        </p:nvSpPr>
        <p:spPr>
          <a:xfrm>
            <a:off x="559441" y="1019294"/>
            <a:ext cx="3542197" cy="1275464"/>
          </a:xfrm>
          <a:prstGeom prst="rect">
            <a:avLst/>
          </a:prstGeom>
        </p:spPr>
        <p:txBody>
          <a:bodyPr vert="horz" lIns="91440" tIns="45720" rIns="91440" bIns="45720" rtlCol="0" anchor="ctr">
            <a:normAutofit/>
          </a:bodyPr>
          <a:lstStyle/>
          <a:p>
            <a:pPr fontAlgn="auto">
              <a:spcAft>
                <a:spcPts val="0"/>
              </a:spcAft>
              <a:defRPr/>
            </a:pPr>
            <a:r>
              <a:rPr lang="en-US" altLang="zh-CN" sz="3200" dirty="0">
                <a:solidFill>
                  <a:schemeClr val="tx1">
                    <a:lumMod val="95000"/>
                    <a:lumOff val="5000"/>
                  </a:schemeClr>
                </a:solidFill>
                <a:latin typeface="Times New Roman" pitchFamily="18" charset="0"/>
                <a:cs typeface="Times New Roman" pitchFamily="18" charset="0"/>
              </a:rPr>
              <a:t>Conclusion</a:t>
            </a:r>
            <a:endParaRPr lang="zh-CN" altLang="en-US" sz="3200" dirty="0">
              <a:solidFill>
                <a:schemeClr val="tx1">
                  <a:lumMod val="95000"/>
                  <a:lumOff val="5000"/>
                </a:schemeClr>
              </a:solidFill>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14</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5403F547-B1E9-4C56-9E41-D2B53BC907F9}"/>
              </a:ext>
            </a:extLst>
          </p:cNvPr>
          <p:cNvSpPr txBox="1"/>
          <p:nvPr/>
        </p:nvSpPr>
        <p:spPr>
          <a:xfrm>
            <a:off x="587771" y="2852936"/>
            <a:ext cx="7968457" cy="2991224"/>
          </a:xfrm>
          <a:prstGeom prst="rect">
            <a:avLst/>
          </a:prstGeom>
        </p:spPr>
        <p:txBody>
          <a:bodyPr vert="horz" lIns="91440" tIns="45720" rIns="91440" bIns="45720" rtlCol="0">
            <a:normAutofit/>
          </a:bodyPr>
          <a:lstStyle>
            <a:defPPr>
              <a:defRPr lang="en-US"/>
            </a:defPPr>
            <a:lvl1pPr marL="0" indent="0" defTabSz="914400" eaLnBrk="1" fontAlgn="auto" latinLnBrk="0" hangingPunct="1">
              <a:lnSpc>
                <a:spcPct val="150000"/>
              </a:lnSpc>
              <a:spcBef>
                <a:spcPct val="20000"/>
              </a:spcBef>
              <a:spcAft>
                <a:spcPts val="0"/>
              </a:spcAft>
              <a:buFont typeface="Arial" pitchFamily="34" charset="0"/>
              <a:buNone/>
              <a:defRPr sz="2600">
                <a:solidFill>
                  <a:schemeClr val="tx1"/>
                </a:solidFill>
                <a:latin typeface="Times New Roman" pitchFamily="18" charset="0"/>
                <a:ea typeface="+mn-ea"/>
                <a:cs typeface="Times New Roman" pitchFamily="18" charset="0"/>
              </a:defRPr>
            </a:lvl1pPr>
            <a:lvl2pPr marL="742950" indent="-285750" defTabSz="914400" eaLnBrk="1" latinLnBrk="0" hangingPunct="1">
              <a:spcBef>
                <a:spcPct val="20000"/>
              </a:spcBef>
              <a:buFont typeface="Arial" pitchFamily="34" charset="0"/>
              <a:buChar char="–"/>
              <a:defRPr sz="2800">
                <a:solidFill>
                  <a:schemeClr val="tx1"/>
                </a:solidFill>
                <a:latin typeface="+mn-lt"/>
                <a:ea typeface="+mn-ea"/>
              </a:defRPr>
            </a:lvl2pPr>
            <a:lvl3pPr marL="1143000" indent="-228600" defTabSz="914400" eaLnBrk="1" latinLnBrk="0" hangingPunct="1">
              <a:spcBef>
                <a:spcPct val="20000"/>
              </a:spcBef>
              <a:buFont typeface="Arial" pitchFamily="34" charset="0"/>
              <a:buChar char="•"/>
              <a:defRPr sz="2400">
                <a:solidFill>
                  <a:schemeClr val="tx1"/>
                </a:solidFill>
                <a:latin typeface="+mn-lt"/>
                <a:ea typeface="+mn-ea"/>
              </a:defRPr>
            </a:lvl3pPr>
            <a:lvl4pPr marL="1600200" indent="-228600" defTabSz="914400" eaLnBrk="1" latinLnBrk="0" hangingPunct="1">
              <a:spcBef>
                <a:spcPct val="20000"/>
              </a:spcBef>
              <a:buFont typeface="Arial" pitchFamily="34" charset="0"/>
              <a:buChar char="–"/>
              <a:defRPr sz="2000">
                <a:solidFill>
                  <a:schemeClr val="tx1"/>
                </a:solidFill>
                <a:latin typeface="+mn-lt"/>
                <a:ea typeface="+mn-ea"/>
              </a:defRPr>
            </a:lvl4pPr>
            <a:lvl5pPr marL="2057400" indent="-228600" defTabSz="914400" eaLnBrk="1" latinLnBrk="0" hangingPunct="1">
              <a:spcBef>
                <a:spcPct val="20000"/>
              </a:spcBef>
              <a:buFont typeface="Arial" pitchFamily="34" charset="0"/>
              <a:buChar char="»"/>
              <a:defRPr sz="2000">
                <a:solidFill>
                  <a:schemeClr val="tx1"/>
                </a:solidFill>
                <a:latin typeface="+mn-lt"/>
                <a:ea typeface="+mn-ea"/>
              </a:defRPr>
            </a:lvl5pPr>
            <a:lvl6pPr marL="2514600" indent="-228600">
              <a:spcBef>
                <a:spcPct val="20000"/>
              </a:spcBef>
              <a:buFont typeface="Arial" pitchFamily="34" charset="0"/>
              <a:buChar char="•"/>
              <a:defRPr sz="2000">
                <a:solidFill>
                  <a:schemeClr val="tx1"/>
                </a:solidFill>
                <a:latin typeface="+mn-lt"/>
                <a:ea typeface="+mn-ea"/>
              </a:defRPr>
            </a:lvl6pPr>
            <a:lvl7pPr marL="2971800" indent="-228600">
              <a:spcBef>
                <a:spcPct val="20000"/>
              </a:spcBef>
              <a:buFont typeface="Arial" pitchFamily="34" charset="0"/>
              <a:buChar char="•"/>
              <a:defRPr sz="2000">
                <a:solidFill>
                  <a:schemeClr val="tx1"/>
                </a:solidFill>
                <a:latin typeface="+mn-lt"/>
                <a:ea typeface="+mn-ea"/>
              </a:defRPr>
            </a:lvl7pPr>
            <a:lvl8pPr marL="3429000" indent="-228600">
              <a:spcBef>
                <a:spcPct val="20000"/>
              </a:spcBef>
              <a:buFont typeface="Arial" pitchFamily="34" charset="0"/>
              <a:buChar char="•"/>
              <a:defRPr sz="2000">
                <a:solidFill>
                  <a:schemeClr val="tx1"/>
                </a:solidFill>
                <a:latin typeface="+mn-lt"/>
                <a:ea typeface="+mn-ea"/>
              </a:defRPr>
            </a:lvl8pPr>
            <a:lvl9pPr marL="3886200" indent="-228600">
              <a:spcBef>
                <a:spcPct val="20000"/>
              </a:spcBef>
              <a:buFont typeface="Arial" pitchFamily="34" charset="0"/>
              <a:buChar char="•"/>
              <a:defRPr sz="2000">
                <a:solidFill>
                  <a:schemeClr val="tx1"/>
                </a:solidFill>
                <a:latin typeface="+mn-lt"/>
                <a:ea typeface="+mn-ea"/>
              </a:defRPr>
            </a:lvl9pPr>
          </a:lstStyle>
          <a:p>
            <a:pPr marL="342900" indent="-342900">
              <a:buFont typeface="Wingdings" panose="05000000000000000000" pitchFamily="2" charset="2"/>
              <a:buChar char="Ø"/>
            </a:pPr>
            <a:r>
              <a:rPr lang="en-US" altLang="zh-CN" sz="2400" dirty="0"/>
              <a:t>cost-based approach is right for the cloud</a:t>
            </a:r>
          </a:p>
          <a:p>
            <a:pPr marL="342900" indent="-342900">
              <a:buFont typeface="Wingdings" panose="05000000000000000000" pitchFamily="2" charset="2"/>
              <a:buChar char="Ø"/>
            </a:pPr>
            <a:r>
              <a:rPr lang="en-US" altLang="zh-CN" sz="2400" dirty="0"/>
              <a:t>choice of instance has huge impact on costs</a:t>
            </a:r>
          </a:p>
          <a:p>
            <a:pPr marL="342900" indent="-342900">
              <a:buFont typeface="Wingdings" panose="05000000000000000000" pitchFamily="2" charset="2"/>
              <a:buChar char="Ø"/>
            </a:pPr>
            <a:r>
              <a:rPr lang="en-US" altLang="zh-CN" sz="2400" dirty="0"/>
              <a:t>we use the model to build a new cloud-native OLAP engine</a:t>
            </a:r>
            <a:endParaRPr lang="zh-CN" altLang="en-US" sz="2400" dirty="0"/>
          </a:p>
        </p:txBody>
      </p:sp>
    </p:spTree>
    <p:extLst>
      <p:ext uri="{BB962C8B-B14F-4D97-AF65-F5344CB8AC3E}">
        <p14:creationId xmlns:p14="http://schemas.microsoft.com/office/powerpoint/2010/main" val="1038156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50"/>
          <p:cNvSpPr>
            <a:spLocks noGrp="1"/>
          </p:cNvSpPr>
          <p:nvPr>
            <p:ph type="sldNum" sz="quarter" idx="12"/>
          </p:nvPr>
        </p:nvSpPr>
        <p:spPr/>
        <p:txBody>
          <a:bodyPr/>
          <a:lstStyle/>
          <a:p>
            <a:fld id="{EEFD71CD-2B31-435D-BA0F-34A328EB45A7}" type="slidenum">
              <a:rPr lang="zh-CN" altLang="en-US" smtClean="0"/>
              <a:pPr/>
              <a:t>15</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pic>
        <p:nvPicPr>
          <p:cNvPr id="27" name="图片 26">
            <a:extLst>
              <a:ext uri="{FF2B5EF4-FFF2-40B4-BE49-F238E27FC236}">
                <a16:creationId xmlns:a16="http://schemas.microsoft.com/office/drawing/2014/main" id="{A90F0887-3B41-49A9-9EB3-D37CFFA3C9F4}"/>
              </a:ext>
            </a:extLst>
          </p:cNvPr>
          <p:cNvPicPr>
            <a:picLocks noChangeAspect="1"/>
          </p:cNvPicPr>
          <p:nvPr/>
        </p:nvPicPr>
        <p:blipFill>
          <a:blip r:embed="rId3"/>
          <a:stretch>
            <a:fillRect/>
          </a:stretch>
        </p:blipFill>
        <p:spPr>
          <a:xfrm>
            <a:off x="152400" y="1047723"/>
            <a:ext cx="8839200" cy="4762556"/>
          </a:xfrm>
          <a:prstGeom prst="rect">
            <a:avLst/>
          </a:prstGeom>
        </p:spPr>
      </p:pic>
      <p:sp>
        <p:nvSpPr>
          <p:cNvPr id="56" name="文本框 55">
            <a:extLst>
              <a:ext uri="{FF2B5EF4-FFF2-40B4-BE49-F238E27FC236}">
                <a16:creationId xmlns:a16="http://schemas.microsoft.com/office/drawing/2014/main" id="{44628D00-0CD3-4C55-AD1A-9815C5AD2352}"/>
              </a:ext>
            </a:extLst>
          </p:cNvPr>
          <p:cNvSpPr txBox="1"/>
          <p:nvPr/>
        </p:nvSpPr>
        <p:spPr>
          <a:xfrm>
            <a:off x="755577" y="5951915"/>
            <a:ext cx="6725716" cy="492443"/>
          </a:xfrm>
          <a:prstGeom prst="rect">
            <a:avLst/>
          </a:prstGeom>
          <a:noFill/>
        </p:spPr>
        <p:txBody>
          <a:bodyPr wrap="square">
            <a:spAutoFit/>
          </a:bodyPr>
          <a:lstStyle/>
          <a:p>
            <a:r>
              <a:rPr lang="en-US" altLang="zh-CN" sz="2600" dirty="0">
                <a:solidFill>
                  <a:schemeClr val="tx1"/>
                </a:solidFill>
                <a:latin typeface="Times New Roman" pitchFamily="18" charset="0"/>
                <a:ea typeface="+mn-ea"/>
                <a:cs typeface="Times New Roman" pitchFamily="18" charset="0"/>
              </a:rPr>
              <a:t>https://maxi-</a:t>
            </a:r>
            <a:r>
              <a:rPr lang="en-US" altLang="zh-CN" sz="2600" dirty="0" err="1">
                <a:solidFill>
                  <a:schemeClr val="tx1"/>
                </a:solidFill>
                <a:latin typeface="Times New Roman" pitchFamily="18" charset="0"/>
                <a:ea typeface="+mn-ea"/>
                <a:cs typeface="Times New Roman" pitchFamily="18" charset="0"/>
              </a:rPr>
              <a:t>k.shinyapps.io</a:t>
            </a:r>
            <a:r>
              <a:rPr lang="en-US" altLang="zh-CN" sz="2600" dirty="0">
                <a:solidFill>
                  <a:schemeClr val="tx1"/>
                </a:solidFill>
                <a:latin typeface="Times New Roman" pitchFamily="18" charset="0"/>
                <a:ea typeface="+mn-ea"/>
                <a:cs typeface="Times New Roman" pitchFamily="18" charset="0"/>
              </a:rPr>
              <a:t>/</a:t>
            </a:r>
            <a:r>
              <a:rPr lang="en-US" altLang="zh-CN" sz="2600" dirty="0" err="1">
                <a:solidFill>
                  <a:schemeClr val="tx1"/>
                </a:solidFill>
                <a:latin typeface="Times New Roman" pitchFamily="18" charset="0"/>
                <a:ea typeface="+mn-ea"/>
                <a:cs typeface="Times New Roman" pitchFamily="18" charset="0"/>
              </a:rPr>
              <a:t>costoptimal</a:t>
            </a:r>
            <a:r>
              <a:rPr lang="en-US" altLang="zh-CN" sz="2600" dirty="0">
                <a:solidFill>
                  <a:schemeClr val="tx1"/>
                </a:solidFill>
                <a:latin typeface="Times New Roman" pitchFamily="18" charset="0"/>
                <a:ea typeface="+mn-ea"/>
                <a:cs typeface="Times New Roman" pitchFamily="18" charset="0"/>
              </a:rPr>
              <a:t>/</a:t>
            </a:r>
            <a:endParaRPr lang="zh-CN" altLang="en-US" sz="2600" dirty="0">
              <a:solidFill>
                <a:schemeClr val="tx1"/>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66485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50"/>
          <p:cNvSpPr>
            <a:spLocks noGrp="1"/>
          </p:cNvSpPr>
          <p:nvPr>
            <p:ph type="sldNum" sz="quarter" idx="12"/>
          </p:nvPr>
        </p:nvSpPr>
        <p:spPr/>
        <p:txBody>
          <a:bodyPr/>
          <a:lstStyle/>
          <a:p>
            <a:fld id="{EEFD71CD-2B31-435D-BA0F-34A328EB45A7}" type="slidenum">
              <a:rPr lang="zh-CN" altLang="en-US" smtClean="0"/>
              <a:pPr/>
              <a:t>16</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56" name="文本框 55">
            <a:extLst>
              <a:ext uri="{FF2B5EF4-FFF2-40B4-BE49-F238E27FC236}">
                <a16:creationId xmlns:a16="http://schemas.microsoft.com/office/drawing/2014/main" id="{44628D00-0CD3-4C55-AD1A-9815C5AD2352}"/>
              </a:ext>
            </a:extLst>
          </p:cNvPr>
          <p:cNvSpPr txBox="1"/>
          <p:nvPr/>
        </p:nvSpPr>
        <p:spPr>
          <a:xfrm>
            <a:off x="3059832" y="3044279"/>
            <a:ext cx="3024336" cy="769441"/>
          </a:xfrm>
          <a:prstGeom prst="rect">
            <a:avLst/>
          </a:prstGeom>
          <a:noFill/>
        </p:spPr>
        <p:txBody>
          <a:bodyPr wrap="square">
            <a:spAutoFit/>
          </a:bodyPr>
          <a:lstStyle/>
          <a:p>
            <a:r>
              <a:rPr lang="en-US" altLang="zh-CN" sz="4400" dirty="0">
                <a:solidFill>
                  <a:schemeClr val="tx1"/>
                </a:solidFill>
                <a:latin typeface="Times New Roman" pitchFamily="18" charset="0"/>
                <a:ea typeface="+mn-ea"/>
                <a:cs typeface="Times New Roman" pitchFamily="18" charset="0"/>
              </a:rPr>
              <a:t>Thank you</a:t>
            </a:r>
            <a:r>
              <a:rPr lang="zh-CN" altLang="en-US" sz="4400" dirty="0">
                <a:solidFill>
                  <a:schemeClr val="tx1"/>
                </a:solidFill>
                <a:latin typeface="Times New Roman" pitchFamily="18" charset="0"/>
                <a:ea typeface="+mn-ea"/>
                <a:cs typeface="Times New Roman" pitchFamily="18" charset="0"/>
              </a:rPr>
              <a:t>！</a:t>
            </a:r>
          </a:p>
        </p:txBody>
      </p:sp>
    </p:spTree>
    <p:extLst>
      <p:ext uri="{BB962C8B-B14F-4D97-AF65-F5344CB8AC3E}">
        <p14:creationId xmlns:p14="http://schemas.microsoft.com/office/powerpoint/2010/main" val="217765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1"/>
          <p:cNvSpPr txBox="1">
            <a:spLocks/>
          </p:cNvSpPr>
          <p:nvPr/>
        </p:nvSpPr>
        <p:spPr>
          <a:xfrm>
            <a:off x="415925" y="0"/>
            <a:ext cx="8575676" cy="762000"/>
          </a:xfrm>
          <a:prstGeom prst="rect">
            <a:avLst/>
          </a:prstGeom>
        </p:spPr>
        <p:txBody>
          <a:bodyPr vert="horz" lIns="91440" tIns="45720" rIns="91440" bIns="45720" rtlCol="0" anchor="ctr">
            <a:normAutofit/>
          </a:bodyPr>
          <a:lstStyle/>
          <a:p>
            <a:pPr fontAlgn="auto">
              <a:spcAft>
                <a:spcPts val="0"/>
              </a:spcAft>
              <a:defRPr/>
            </a:pPr>
            <a:r>
              <a:rPr lang="en-US" altLang="zh-CN" sz="3200" dirty="0">
                <a:latin typeface="Times New Roman" pitchFamily="18" charset="0"/>
                <a:cs typeface="Times New Roman" pitchFamily="18" charset="0"/>
              </a:rPr>
              <a:t>Abstract</a:t>
            </a:r>
            <a:endParaRPr lang="zh-CN" altLang="en-US" sz="3200" dirty="0">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17</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53" name="Content Placeholder 2">
            <a:extLst>
              <a:ext uri="{FF2B5EF4-FFF2-40B4-BE49-F238E27FC236}">
                <a16:creationId xmlns:a16="http://schemas.microsoft.com/office/drawing/2014/main" id="{C5AB8924-CA9B-4CCF-BDA8-A25607C415F4}"/>
              </a:ext>
            </a:extLst>
          </p:cNvPr>
          <p:cNvSpPr txBox="1">
            <a:spLocks/>
          </p:cNvSpPr>
          <p:nvPr/>
        </p:nvSpPr>
        <p:spPr>
          <a:xfrm>
            <a:off x="0" y="1340768"/>
            <a:ext cx="9144000" cy="46085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50000"/>
              </a:lnSpc>
              <a:spcAft>
                <a:spcPts val="0"/>
              </a:spcAft>
              <a:buNone/>
            </a:pPr>
            <a:r>
              <a:rPr lang="zh-CN" altLang="en-US" sz="2600" dirty="0">
                <a:latin typeface="Times New Roman" pitchFamily="18" charset="0"/>
                <a:cs typeface="Times New Roman" pitchFamily="18" charset="0"/>
              </a:rPr>
              <a:t>数百个异质的硬件实例，引发的挑战：</a:t>
            </a:r>
            <a:endParaRPr lang="en-US" sz="2600" dirty="0">
              <a:latin typeface="Times New Roman" pitchFamily="18" charset="0"/>
              <a:cs typeface="Times New Roman" pitchFamily="18" charset="0"/>
            </a:endParaRPr>
          </a:p>
          <a:p>
            <a:pPr fontAlgn="auto">
              <a:lnSpc>
                <a:spcPct val="150000"/>
              </a:lnSpc>
              <a:spcAft>
                <a:spcPts val="0"/>
              </a:spcAft>
              <a:buFont typeface="Wingdings" pitchFamily="2" charset="2"/>
              <a:buChar char="Ø"/>
            </a:pPr>
            <a:r>
              <a:rPr lang="zh-CN" altLang="en-US" sz="2600" dirty="0">
                <a:latin typeface="Times New Roman" pitchFamily="18" charset="0"/>
                <a:cs typeface="Times New Roman" pitchFamily="18" charset="0"/>
              </a:rPr>
              <a:t>根据硬件配置，性能与成本之间可能会有数量级的差异</a:t>
            </a:r>
            <a:endParaRPr lang="en-US" altLang="zh-CN" sz="2600" dirty="0">
              <a:latin typeface="Times New Roman" pitchFamily="18" charset="0"/>
              <a:cs typeface="Times New Roman" pitchFamily="18" charset="0"/>
            </a:endParaRPr>
          </a:p>
          <a:p>
            <a:pPr marL="0" indent="0" fontAlgn="auto">
              <a:spcAft>
                <a:spcPts val="0"/>
              </a:spcAft>
              <a:buNone/>
            </a:pPr>
            <a:r>
              <a:rPr lang="zh-CN" altLang="en-US" sz="2600" dirty="0">
                <a:latin typeface="Times New Roman" pitchFamily="18" charset="0"/>
                <a:cs typeface="Times New Roman" pitchFamily="18" charset="0"/>
              </a:rPr>
              <a:t>因此提出了一个简单而直观的</a:t>
            </a:r>
            <a:r>
              <a:rPr lang="zh-CN" altLang="en-US" sz="2600" b="1" dirty="0">
                <a:latin typeface="Times New Roman" pitchFamily="18" charset="0"/>
                <a:cs typeface="Times New Roman" pitchFamily="18" charset="0"/>
              </a:rPr>
              <a:t>模型</a:t>
            </a:r>
            <a:r>
              <a:rPr lang="zh-CN" altLang="en-US" sz="2600" dirty="0">
                <a:latin typeface="Times New Roman" pitchFamily="18" charset="0"/>
                <a:cs typeface="Times New Roman" pitchFamily="18" charset="0"/>
              </a:rPr>
              <a:t>，将工作负载、硬件和成本考虑在内，以确定最佳配置。</a:t>
            </a:r>
            <a:endParaRPr lang="en-US" altLang="zh-CN" sz="2600" dirty="0">
              <a:latin typeface="Times New Roman" pitchFamily="18" charset="0"/>
              <a:cs typeface="Times New Roman" pitchFamily="18" charset="0"/>
            </a:endParaRPr>
          </a:p>
          <a:p>
            <a:pPr marL="0" indent="0" fontAlgn="auto">
              <a:spcAft>
                <a:spcPts val="0"/>
              </a:spcAft>
              <a:buNone/>
            </a:pPr>
            <a:endParaRPr lang="en-US" sz="2600" dirty="0">
              <a:latin typeface="Times New Roman" pitchFamily="18" charset="0"/>
              <a:cs typeface="Times New Roman" pitchFamily="18" charset="0"/>
            </a:endParaRPr>
          </a:p>
          <a:p>
            <a:pPr marL="0" indent="0" fontAlgn="auto">
              <a:spcAft>
                <a:spcPts val="0"/>
              </a:spcAft>
              <a:buNone/>
            </a:pPr>
            <a:r>
              <a:rPr lang="en-US" altLang="zh-CN" sz="2600" dirty="0">
                <a:latin typeface="Times New Roman" pitchFamily="18" charset="0"/>
                <a:cs typeface="Times New Roman" pitchFamily="18" charset="0"/>
              </a:rPr>
              <a:t>Outline</a:t>
            </a:r>
            <a:r>
              <a:rPr lang="zh-CN" altLang="en-US" sz="2600" dirty="0">
                <a:latin typeface="Times New Roman" pitchFamily="18" charset="0"/>
                <a:cs typeface="Times New Roman" pitchFamily="18" charset="0"/>
              </a:rPr>
              <a:t>：</a:t>
            </a:r>
            <a:endParaRPr lang="en-US" altLang="zh-CN" sz="2600" dirty="0">
              <a:latin typeface="Times New Roman" pitchFamily="18" charset="0"/>
              <a:cs typeface="Times New Roman" pitchFamily="18" charset="0"/>
            </a:endParaRPr>
          </a:p>
          <a:p>
            <a:pPr fontAlgn="auto">
              <a:spcAft>
                <a:spcPts val="0"/>
              </a:spcAft>
              <a:buFont typeface="Wingdings" panose="05000000000000000000" pitchFamily="2" charset="2"/>
              <a:buChar char="Ø"/>
            </a:pPr>
            <a:r>
              <a:rPr lang="zh-CN" altLang="en-US" sz="2600" dirty="0">
                <a:latin typeface="Times New Roman" pitchFamily="18" charset="0"/>
                <a:cs typeface="Times New Roman" pitchFamily="18" charset="0"/>
              </a:rPr>
              <a:t>基于模型的方法如何能够显著降低成本</a:t>
            </a:r>
            <a:endParaRPr lang="en-US" altLang="zh-CN" sz="2600" dirty="0">
              <a:latin typeface="Times New Roman" pitchFamily="18" charset="0"/>
              <a:cs typeface="Times New Roman" pitchFamily="18" charset="0"/>
            </a:endParaRPr>
          </a:p>
          <a:p>
            <a:pPr fontAlgn="auto">
              <a:spcAft>
                <a:spcPts val="0"/>
              </a:spcAft>
              <a:buFont typeface="Wingdings" panose="05000000000000000000" pitchFamily="2" charset="2"/>
              <a:buChar char="Ø"/>
            </a:pPr>
            <a:r>
              <a:rPr lang="zh-CN" altLang="en-US" sz="2600" dirty="0">
                <a:latin typeface="Times New Roman" pitchFamily="18" charset="0"/>
                <a:cs typeface="Times New Roman" pitchFamily="18" charset="0"/>
              </a:rPr>
              <a:t>指导云原生数据库系统的发展，以实现成本最优的查询处理的愿景</a:t>
            </a:r>
            <a:endParaRPr lang="en-US" altLang="zh-CN" sz="2600" dirty="0">
              <a:latin typeface="Times New Roman" pitchFamily="18" charset="0"/>
              <a:cs typeface="Times New Roman" pitchFamily="18" charset="0"/>
            </a:endParaRPr>
          </a:p>
          <a:p>
            <a:pPr marL="0" indent="0" fontAlgn="auto">
              <a:spcAft>
                <a:spcPts val="0"/>
              </a:spcAft>
              <a:buNone/>
            </a:pP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261794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2000"/>
                                        <p:tgtEl>
                                          <p:spTgt spid="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
                                            <p:txEl>
                                              <p:pRg st="1" end="1"/>
                                            </p:txEl>
                                          </p:spTgt>
                                        </p:tgtEl>
                                        <p:attrNameLst>
                                          <p:attrName>style.visibility</p:attrName>
                                        </p:attrNameLst>
                                      </p:cBhvr>
                                      <p:to>
                                        <p:strVal val="visible"/>
                                      </p:to>
                                    </p:set>
                                    <p:animEffect transition="in" filter="fade">
                                      <p:cBhvr>
                                        <p:cTn id="12" dur="2000"/>
                                        <p:tgtEl>
                                          <p:spTgt spid="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
                                            <p:txEl>
                                              <p:pRg st="2" end="2"/>
                                            </p:txEl>
                                          </p:spTgt>
                                        </p:tgtEl>
                                        <p:attrNameLst>
                                          <p:attrName>style.visibility</p:attrName>
                                        </p:attrNameLst>
                                      </p:cBhvr>
                                      <p:to>
                                        <p:strVal val="visible"/>
                                      </p:to>
                                    </p:set>
                                    <p:animEffect transition="in" filter="fade">
                                      <p:cBhvr>
                                        <p:cTn id="17" dur="2000"/>
                                        <p:tgtEl>
                                          <p:spTgt spid="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
                                            <p:txEl>
                                              <p:pRg st="4" end="4"/>
                                            </p:txEl>
                                          </p:spTgt>
                                        </p:tgtEl>
                                        <p:attrNameLst>
                                          <p:attrName>style.visibility</p:attrName>
                                        </p:attrNameLst>
                                      </p:cBhvr>
                                      <p:to>
                                        <p:strVal val="visible"/>
                                      </p:to>
                                    </p:set>
                                    <p:animEffect transition="in" filter="fade">
                                      <p:cBhvr>
                                        <p:cTn id="22" dur="2000"/>
                                        <p:tgtEl>
                                          <p:spTgt spid="5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xEl>
                                              <p:pRg st="5" end="5"/>
                                            </p:txEl>
                                          </p:spTgt>
                                        </p:tgtEl>
                                        <p:attrNameLst>
                                          <p:attrName>style.visibility</p:attrName>
                                        </p:attrNameLst>
                                      </p:cBhvr>
                                      <p:to>
                                        <p:strVal val="visible"/>
                                      </p:to>
                                    </p:set>
                                    <p:animEffect transition="in" filter="fade">
                                      <p:cBhvr>
                                        <p:cTn id="27" dur="2000"/>
                                        <p:tgtEl>
                                          <p:spTgt spid="5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3">
                                            <p:txEl>
                                              <p:pRg st="6" end="6"/>
                                            </p:txEl>
                                          </p:spTgt>
                                        </p:tgtEl>
                                        <p:attrNameLst>
                                          <p:attrName>style.visibility</p:attrName>
                                        </p:attrNameLst>
                                      </p:cBhvr>
                                      <p:to>
                                        <p:strVal val="visible"/>
                                      </p:to>
                                    </p:set>
                                    <p:animEffect transition="in" filter="fade">
                                      <p:cBhvr>
                                        <p:cTn id="32" dur="2000"/>
                                        <p:tgtEl>
                                          <p:spTgt spid="5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1"/>
          <p:cNvSpPr txBox="1">
            <a:spLocks/>
          </p:cNvSpPr>
          <p:nvPr/>
        </p:nvSpPr>
        <p:spPr>
          <a:xfrm>
            <a:off x="415925" y="0"/>
            <a:ext cx="8575676" cy="762000"/>
          </a:xfrm>
          <a:prstGeom prst="rect">
            <a:avLst/>
          </a:prstGeom>
        </p:spPr>
        <p:txBody>
          <a:bodyPr vert="horz" lIns="91440" tIns="45720" rIns="91440" bIns="45720" rtlCol="0" anchor="ctr">
            <a:normAutofit/>
          </a:bodyPr>
          <a:lstStyle/>
          <a:p>
            <a:pPr fontAlgn="auto">
              <a:spcAft>
                <a:spcPts val="0"/>
              </a:spcAft>
              <a:defRPr/>
            </a:pPr>
            <a:r>
              <a:rPr lang="en-US" altLang="zh-CN" sz="3200" dirty="0">
                <a:latin typeface="Times New Roman" pitchFamily="18" charset="0"/>
                <a:cs typeface="Times New Roman" pitchFamily="18" charset="0"/>
              </a:rPr>
              <a:t>I</a:t>
            </a:r>
            <a:r>
              <a:rPr lang="en-US" altLang="zh-CN" sz="3200" dirty="0" err="1">
                <a:latin typeface="Times New Roman" pitchFamily="18" charset="0"/>
                <a:cs typeface="Times New Roman" pitchFamily="18" charset="0"/>
              </a:rPr>
              <a:t>ntroduction</a:t>
            </a:r>
            <a:endParaRPr lang="zh-CN" altLang="en-US" sz="3200" dirty="0">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18</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787E9CC3-FAEA-4C57-85BA-5C01A9B24380}"/>
              </a:ext>
            </a:extLst>
          </p:cNvPr>
          <p:cNvSpPr txBox="1">
            <a:spLocks/>
          </p:cNvSpPr>
          <p:nvPr/>
        </p:nvSpPr>
        <p:spPr>
          <a:xfrm>
            <a:off x="34027" y="1327587"/>
            <a:ext cx="9144000" cy="404563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zh-CN" altLang="en-US" sz="2600" dirty="0">
                <a:latin typeface="Times New Roman" pitchFamily="18" charset="0"/>
                <a:cs typeface="Times New Roman" pitchFamily="18" charset="0"/>
              </a:rPr>
              <a:t>考虑分布式数据仓库系统</a:t>
            </a:r>
            <a:r>
              <a:rPr lang="en-US" altLang="zh-CN" sz="2600" dirty="0">
                <a:latin typeface="Times New Roman" pitchFamily="18" charset="0"/>
                <a:cs typeface="Times New Roman" pitchFamily="18" charset="0"/>
              </a:rPr>
              <a:t>( </a:t>
            </a:r>
            <a:r>
              <a:rPr lang="en-US" altLang="zh-CN" sz="2600" dirty="0" err="1">
                <a:latin typeface="Times New Roman" pitchFamily="18" charset="0"/>
                <a:cs typeface="Times New Roman" pitchFamily="18" charset="0"/>
              </a:rPr>
              <a:t>eg.</a:t>
            </a:r>
            <a:r>
              <a:rPr lang="en-US" altLang="zh-CN" sz="2600" dirty="0">
                <a:latin typeface="Times New Roman" pitchFamily="18" charset="0"/>
                <a:cs typeface="Times New Roman" pitchFamily="18" charset="0"/>
              </a:rPr>
              <a:t> Redshift )</a:t>
            </a:r>
            <a:r>
              <a:rPr lang="zh-CN" altLang="en-US" sz="2600" dirty="0">
                <a:latin typeface="Times New Roman" pitchFamily="18" charset="0"/>
                <a:cs typeface="Times New Roman" pitchFamily="18" charset="0"/>
              </a:rPr>
              <a:t>，在云中运行大型分析查询产生的问题：</a:t>
            </a:r>
            <a:endParaRPr lang="en-US" altLang="zh-CN" sz="2600" dirty="0">
              <a:latin typeface="Times New Roman" pitchFamily="18" charset="0"/>
              <a:cs typeface="Times New Roman" pitchFamily="18" charset="0"/>
            </a:endParaRPr>
          </a:p>
          <a:p>
            <a:pPr fontAlgn="auto">
              <a:spcAft>
                <a:spcPts val="0"/>
              </a:spcAft>
              <a:buFont typeface="Wingdings" panose="05000000000000000000" pitchFamily="2" charset="2"/>
              <a:buChar char="Ø"/>
            </a:pPr>
            <a:r>
              <a:rPr lang="zh-CN" altLang="en-US" sz="2400" dirty="0">
                <a:latin typeface="Times New Roman" pitchFamily="18" charset="0"/>
                <a:cs typeface="Times New Roman" pitchFamily="18" charset="0"/>
              </a:rPr>
              <a:t>是使用平衡的配置更好，还是专门关注一个资源</a:t>
            </a:r>
            <a:r>
              <a:rPr lang="en-US" altLang="zh-CN" sz="2400" dirty="0">
                <a:latin typeface="Times New Roman" pitchFamily="18" charset="0"/>
                <a:cs typeface="Times New Roman" pitchFamily="18" charset="0"/>
              </a:rPr>
              <a:t>(CPU</a:t>
            </a:r>
            <a:r>
              <a:rPr lang="zh-CN" altLang="en-US" sz="2400" dirty="0">
                <a:latin typeface="Times New Roman" pitchFamily="18" charset="0"/>
                <a:cs typeface="Times New Roman" pitchFamily="18" charset="0"/>
              </a:rPr>
              <a:t>、网络、</a:t>
            </a:r>
            <a:r>
              <a:rPr lang="en-US" altLang="zh-CN" sz="2400" dirty="0">
                <a:latin typeface="Times New Roman" pitchFamily="18" charset="0"/>
                <a:cs typeface="Times New Roman" pitchFamily="18" charset="0"/>
              </a:rPr>
              <a:t>SSD</a:t>
            </a:r>
            <a:r>
              <a:rPr lang="zh-CN" altLang="en-US" sz="2400" dirty="0">
                <a:latin typeface="Times New Roman" pitchFamily="18" charset="0"/>
                <a:cs typeface="Times New Roman" pitchFamily="18" charset="0"/>
              </a:rPr>
              <a:t>或</a:t>
            </a:r>
            <a:r>
              <a:rPr lang="en-US" altLang="zh-CN" sz="2400" dirty="0">
                <a:latin typeface="Times New Roman" pitchFamily="18" charset="0"/>
                <a:cs typeface="Times New Roman" pitchFamily="18" charset="0"/>
              </a:rPr>
              <a:t>DRAM)?</a:t>
            </a:r>
          </a:p>
          <a:p>
            <a:pPr fontAlgn="auto">
              <a:spcAft>
                <a:spcPts val="0"/>
              </a:spcAft>
              <a:buFont typeface="Wingdings" panose="05000000000000000000" pitchFamily="2" charset="2"/>
              <a:buChar char="Ø"/>
            </a:pPr>
            <a:r>
              <a:rPr lang="zh-CN" altLang="en-US" sz="2400" dirty="0">
                <a:latin typeface="Times New Roman" pitchFamily="18" charset="0"/>
                <a:cs typeface="Times New Roman" pitchFamily="18" charset="0"/>
              </a:rPr>
              <a:t>单个大实例是否优于多个较小的实例</a:t>
            </a:r>
            <a:r>
              <a:rPr lang="en-US" altLang="zh-CN" sz="2400" dirty="0">
                <a:latin typeface="Times New Roman" pitchFamily="18" charset="0"/>
                <a:cs typeface="Times New Roman" pitchFamily="18" charset="0"/>
              </a:rPr>
              <a:t>?</a:t>
            </a:r>
          </a:p>
          <a:p>
            <a:pPr fontAlgn="auto">
              <a:spcAft>
                <a:spcPts val="0"/>
              </a:spcAft>
              <a:buFont typeface="Wingdings" panose="05000000000000000000" pitchFamily="2" charset="2"/>
              <a:buChar char="Ø"/>
            </a:pPr>
            <a:r>
              <a:rPr lang="zh-CN" altLang="en-US" sz="2400" dirty="0">
                <a:latin typeface="Times New Roman" pitchFamily="18" charset="0"/>
                <a:cs typeface="Times New Roman" pitchFamily="18" charset="0"/>
              </a:rPr>
              <a:t>哪个公共云</a:t>
            </a:r>
            <a:r>
              <a:rPr lang="en-US" altLang="zh-CN" sz="2400" dirty="0">
                <a:latin typeface="Times New Roman" pitchFamily="18" charset="0"/>
                <a:cs typeface="Times New Roman" pitchFamily="18" charset="0"/>
              </a:rPr>
              <a:t>(AWS, Azure, </a:t>
            </a:r>
            <a:r>
              <a:rPr lang="en-US" altLang="zh-CN" sz="2400" dirty="0" err="1">
                <a:latin typeface="Times New Roman" pitchFamily="18" charset="0"/>
                <a:cs typeface="Times New Roman" pitchFamily="18" charset="0"/>
              </a:rPr>
              <a:t>GCP</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最便宜</a:t>
            </a:r>
            <a:r>
              <a:rPr lang="en-US" altLang="zh-CN" sz="2400" dirty="0">
                <a:latin typeface="Times New Roman" pitchFamily="18" charset="0"/>
                <a:cs typeface="Times New Roman" pitchFamily="18" charset="0"/>
              </a:rPr>
              <a:t>?</a:t>
            </a:r>
          </a:p>
          <a:p>
            <a:pPr fontAlgn="auto">
              <a:spcAft>
                <a:spcPts val="0"/>
              </a:spcAft>
              <a:buFont typeface="Wingdings" panose="05000000000000000000" pitchFamily="2" charset="2"/>
              <a:buChar char="Ø"/>
            </a:pPr>
            <a:r>
              <a:rPr lang="zh-CN" altLang="en-US" sz="2400" dirty="0">
                <a:latin typeface="Times New Roman" pitchFamily="18" charset="0"/>
                <a:cs typeface="Times New Roman" pitchFamily="18" charset="0"/>
              </a:rPr>
              <a:t>应该在实例上缓存数据，还是总是根据需要从分布式文件系统读取数据</a:t>
            </a:r>
            <a:r>
              <a:rPr lang="en-US" altLang="zh-CN" sz="2400" dirty="0">
                <a:latin typeface="Times New Roman" pitchFamily="18" charset="0"/>
                <a:cs typeface="Times New Roman" pitchFamily="18" charset="0"/>
              </a:rPr>
              <a:t>?</a:t>
            </a:r>
          </a:p>
          <a:p>
            <a:pPr fontAlgn="auto">
              <a:spcAft>
                <a:spcPts val="0"/>
              </a:spcAft>
              <a:buFont typeface="Wingdings" panose="05000000000000000000" pitchFamily="2" charset="2"/>
              <a:buChar char="Ø"/>
            </a:pPr>
            <a:r>
              <a:rPr lang="zh-CN" altLang="en-US" sz="2400" dirty="0">
                <a:latin typeface="Times New Roman" pitchFamily="18" charset="0"/>
                <a:cs typeface="Times New Roman" pitchFamily="18" charset="0"/>
              </a:rPr>
              <a:t>将工程精力投入到优化网络或存储</a:t>
            </a:r>
            <a:r>
              <a:rPr lang="en-US" altLang="zh-CN" sz="2400" dirty="0">
                <a:latin typeface="Times New Roman" pitchFamily="18" charset="0"/>
                <a:cs typeface="Times New Roman" pitchFamily="18" charset="0"/>
              </a:rPr>
              <a:t>I/O</a:t>
            </a:r>
            <a:r>
              <a:rPr lang="zh-CN" altLang="en-US" sz="2400" dirty="0">
                <a:latin typeface="Times New Roman" pitchFamily="18" charset="0"/>
                <a:cs typeface="Times New Roman" pitchFamily="18" charset="0"/>
              </a:rPr>
              <a:t>堆栈上会更好吗</a:t>
            </a:r>
            <a:r>
              <a:rPr lang="en-US" altLang="zh-CN" sz="2400" dirty="0">
                <a:latin typeface="Times New Roman" pitchFamily="18" charset="0"/>
                <a:cs typeface="Times New Roman" pitchFamily="18" charset="0"/>
              </a:rPr>
              <a:t>?</a:t>
            </a:r>
            <a:endParaRPr lang="en-US" altLang="zh-CN" sz="2600" dirty="0">
              <a:latin typeface="Times New Roman" pitchFamily="18" charset="0"/>
              <a:cs typeface="Times New Roman" pitchFamily="18" charset="0"/>
            </a:endParaRPr>
          </a:p>
          <a:p>
            <a:pPr marL="0" indent="0" fontAlgn="auto">
              <a:spcAft>
                <a:spcPts val="0"/>
              </a:spcAft>
              <a:buNone/>
            </a:pPr>
            <a:endParaRPr lang="en-US" altLang="zh-CN" sz="2600" dirty="0">
              <a:latin typeface="Times New Roman" pitchFamily="18" charset="0"/>
              <a:cs typeface="Times New Roman" pitchFamily="18" charset="0"/>
            </a:endParaRPr>
          </a:p>
          <a:p>
            <a:pPr marL="0" indent="0" fontAlgn="auto">
              <a:spcAft>
                <a:spcPts val="0"/>
              </a:spcAft>
              <a:buNone/>
            </a:pPr>
            <a:endParaRPr lang="en-US" sz="2600" dirty="0">
              <a:latin typeface="Times New Roman" pitchFamily="18" charset="0"/>
              <a:cs typeface="Times New Roman" pitchFamily="18" charset="0"/>
            </a:endParaRPr>
          </a:p>
        </p:txBody>
      </p:sp>
      <p:sp>
        <p:nvSpPr>
          <p:cNvPr id="9" name="文本框 8">
            <a:extLst>
              <a:ext uri="{FF2B5EF4-FFF2-40B4-BE49-F238E27FC236}">
                <a16:creationId xmlns:a16="http://schemas.microsoft.com/office/drawing/2014/main" id="{C817097B-ABCE-4B32-942A-820998751AC0}"/>
              </a:ext>
            </a:extLst>
          </p:cNvPr>
          <p:cNvSpPr txBox="1"/>
          <p:nvPr/>
        </p:nvSpPr>
        <p:spPr>
          <a:xfrm>
            <a:off x="74951" y="762003"/>
            <a:ext cx="7804144" cy="615553"/>
          </a:xfrm>
          <a:prstGeom prst="rect">
            <a:avLst/>
          </a:prstGeom>
          <a:noFill/>
        </p:spPr>
        <p:txBody>
          <a:bodyPr wrap="square" rtlCol="0">
            <a:spAutoFit/>
          </a:bodyPr>
          <a:lstStyle/>
          <a:p>
            <a:r>
              <a:rPr lang="zh-CN" altLang="en-US" sz="2600" dirty="0">
                <a:solidFill>
                  <a:schemeClr val="tx1"/>
                </a:solidFill>
                <a:latin typeface="Times New Roman" pitchFamily="18" charset="0"/>
                <a:ea typeface="+mn-ea"/>
                <a:cs typeface="Times New Roman" pitchFamily="18" charset="0"/>
              </a:rPr>
              <a:t>硬件配置固定（</a:t>
            </a:r>
            <a:r>
              <a:rPr lang="en-US" altLang="zh-CN" sz="2600" dirty="0" err="1">
                <a:solidFill>
                  <a:schemeClr val="tx1"/>
                </a:solidFill>
                <a:latin typeface="Times New Roman" pitchFamily="18" charset="0"/>
                <a:ea typeface="+mn-ea"/>
                <a:cs typeface="Times New Roman" pitchFamily="18" charset="0"/>
              </a:rPr>
              <a:t>eg.</a:t>
            </a:r>
            <a:r>
              <a:rPr lang="en-US" altLang="zh-CN" sz="2600" dirty="0">
                <a:solidFill>
                  <a:schemeClr val="tx1"/>
                </a:solidFill>
                <a:latin typeface="Times New Roman" pitchFamily="18" charset="0"/>
                <a:ea typeface="+mn-ea"/>
                <a:cs typeface="Times New Roman" pitchFamily="18" charset="0"/>
              </a:rPr>
              <a:t> </a:t>
            </a:r>
            <a:r>
              <a:rPr lang="zh-CN" altLang="en-US" sz="2600" dirty="0">
                <a:solidFill>
                  <a:schemeClr val="tx1"/>
                </a:solidFill>
                <a:latin typeface="Times New Roman" pitchFamily="18" charset="0"/>
                <a:ea typeface="+mn-ea"/>
                <a:cs typeface="Times New Roman" pitchFamily="18" charset="0"/>
              </a:rPr>
              <a:t>采购流程）→按秒计费（云处理）</a:t>
            </a:r>
            <a:endParaRPr lang="en-US" altLang="zh-CN" sz="2600" dirty="0">
              <a:solidFill>
                <a:schemeClr val="tx1"/>
              </a:solidFill>
              <a:latin typeface="Times New Roman" pitchFamily="18" charset="0"/>
              <a:ea typeface="+mn-ea"/>
              <a:cs typeface="Times New Roman" pitchFamily="18" charset="0"/>
            </a:endParaRPr>
          </a:p>
          <a:p>
            <a:endParaRPr lang="zh-CN" altLang="en-US" dirty="0"/>
          </a:p>
        </p:txBody>
      </p:sp>
      <p:sp>
        <p:nvSpPr>
          <p:cNvPr id="18" name="文本框 17">
            <a:extLst>
              <a:ext uri="{FF2B5EF4-FFF2-40B4-BE49-F238E27FC236}">
                <a16:creationId xmlns:a16="http://schemas.microsoft.com/office/drawing/2014/main" id="{CD1A0028-B168-45D9-AC6F-5AA4AE75C36A}"/>
              </a:ext>
            </a:extLst>
          </p:cNvPr>
          <p:cNvSpPr txBox="1"/>
          <p:nvPr/>
        </p:nvSpPr>
        <p:spPr>
          <a:xfrm>
            <a:off x="83503" y="5316878"/>
            <a:ext cx="8352928" cy="1292662"/>
          </a:xfrm>
          <a:prstGeom prst="rect">
            <a:avLst/>
          </a:prstGeom>
          <a:noFill/>
        </p:spPr>
        <p:txBody>
          <a:bodyPr wrap="square" rtlCol="0">
            <a:spAutoFit/>
          </a:bodyPr>
          <a:lstStyle/>
          <a:p>
            <a:r>
              <a:rPr lang="zh-CN" altLang="en-US" sz="2600" dirty="0">
                <a:solidFill>
                  <a:schemeClr val="tx1"/>
                </a:solidFill>
                <a:latin typeface="Times New Roman" pitchFamily="18" charset="0"/>
                <a:ea typeface="+mn-ea"/>
                <a:cs typeface="Times New Roman" pitchFamily="18" charset="0"/>
              </a:rPr>
              <a:t>资源→货币</a:t>
            </a:r>
            <a:endParaRPr lang="en-US" altLang="zh-CN" sz="2600" dirty="0">
              <a:solidFill>
                <a:schemeClr val="tx1"/>
              </a:solidFill>
              <a:latin typeface="Times New Roman" pitchFamily="18" charset="0"/>
              <a:ea typeface="+mn-ea"/>
              <a:cs typeface="Times New Roman" pitchFamily="18" charset="0"/>
            </a:endParaRPr>
          </a:p>
          <a:p>
            <a:r>
              <a:rPr lang="en-US" altLang="zh-CN" sz="2600" dirty="0">
                <a:solidFill>
                  <a:schemeClr val="tx1"/>
                </a:solidFill>
                <a:latin typeface="Times New Roman" pitchFamily="18" charset="0"/>
                <a:ea typeface="+mn-ea"/>
                <a:cs typeface="Times New Roman" pitchFamily="18" charset="0"/>
              </a:rPr>
              <a:t>Minimizing runtime</a:t>
            </a:r>
            <a:r>
              <a:rPr lang="zh-CN" altLang="en-US" sz="2600" dirty="0">
                <a:solidFill>
                  <a:schemeClr val="tx1"/>
                </a:solidFill>
                <a:latin typeface="Times New Roman" pitchFamily="18" charset="0"/>
                <a:ea typeface="+mn-ea"/>
                <a:cs typeface="Times New Roman" pitchFamily="18" charset="0"/>
              </a:rPr>
              <a:t>→</a:t>
            </a:r>
            <a:r>
              <a:rPr lang="en-US" altLang="zh-CN" sz="2600" dirty="0">
                <a:solidFill>
                  <a:schemeClr val="tx1"/>
                </a:solidFill>
                <a:latin typeface="Times New Roman" pitchFamily="18" charset="0"/>
                <a:ea typeface="+mn-ea"/>
                <a:cs typeface="Times New Roman" pitchFamily="18" charset="0"/>
              </a:rPr>
              <a:t>workload cost in dollars</a:t>
            </a:r>
            <a:r>
              <a:rPr lang="zh-CN" altLang="en-US" sz="2600" dirty="0">
                <a:solidFill>
                  <a:schemeClr val="tx1"/>
                </a:solidFill>
                <a:latin typeface="Times New Roman" pitchFamily="18" charset="0"/>
                <a:ea typeface="+mn-ea"/>
                <a:cs typeface="Times New Roman" pitchFamily="18" charset="0"/>
              </a:rPr>
              <a:t>（成本最优）</a:t>
            </a:r>
            <a:endParaRPr lang="en-US" altLang="zh-CN" sz="2600" dirty="0">
              <a:solidFill>
                <a:schemeClr val="tx1"/>
              </a:solidFill>
              <a:latin typeface="Times New Roman" pitchFamily="18" charset="0"/>
              <a:ea typeface="+mn-ea"/>
              <a:cs typeface="Times New Roman" pitchFamily="18" charset="0"/>
            </a:endParaRPr>
          </a:p>
          <a:p>
            <a:endParaRPr lang="en-US" altLang="zh-CN" sz="2600" dirty="0">
              <a:solidFill>
                <a:schemeClr val="tx1"/>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5863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20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2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1"/>
          <p:cNvSpPr txBox="1">
            <a:spLocks/>
          </p:cNvSpPr>
          <p:nvPr/>
        </p:nvSpPr>
        <p:spPr>
          <a:xfrm>
            <a:off x="415925" y="0"/>
            <a:ext cx="8575676" cy="762000"/>
          </a:xfrm>
          <a:prstGeom prst="rect">
            <a:avLst/>
          </a:prstGeom>
        </p:spPr>
        <p:txBody>
          <a:bodyPr vert="horz" lIns="91440" tIns="45720" rIns="91440" bIns="45720" rtlCol="0" anchor="ctr">
            <a:normAutofit/>
          </a:bodyPr>
          <a:lstStyle/>
          <a:p>
            <a:pPr fontAlgn="auto">
              <a:spcAft>
                <a:spcPts val="0"/>
              </a:spcAft>
              <a:defRPr/>
            </a:pPr>
            <a:r>
              <a:rPr lang="en-US" altLang="zh-CN" sz="3200" dirty="0">
                <a:latin typeface="Times New Roman" pitchFamily="18" charset="0"/>
                <a:cs typeface="Times New Roman" pitchFamily="18" charset="0"/>
              </a:rPr>
              <a:t>I</a:t>
            </a:r>
            <a:r>
              <a:rPr lang="en-US" altLang="zh-CN" sz="3200" dirty="0" err="1">
                <a:latin typeface="Times New Roman" pitchFamily="18" charset="0"/>
                <a:cs typeface="Times New Roman" pitchFamily="18" charset="0"/>
              </a:rPr>
              <a:t>ntroduction</a:t>
            </a:r>
            <a:endParaRPr lang="zh-CN" altLang="en-US" sz="3200" dirty="0">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19</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787E9CC3-FAEA-4C57-85BA-5C01A9B24380}"/>
              </a:ext>
            </a:extLst>
          </p:cNvPr>
          <p:cNvSpPr txBox="1">
            <a:spLocks/>
          </p:cNvSpPr>
          <p:nvPr/>
        </p:nvSpPr>
        <p:spPr>
          <a:xfrm>
            <a:off x="0" y="5314648"/>
            <a:ext cx="9144000" cy="123855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zh-CN" altLang="en-US" sz="2600" dirty="0">
                <a:latin typeface="Times New Roman" pitchFamily="18" charset="0"/>
                <a:cs typeface="Times New Roman" pitchFamily="18" charset="0"/>
              </a:rPr>
              <a:t>长期愿景：构建一个本地云</a:t>
            </a:r>
            <a:r>
              <a:rPr lang="en-US" altLang="zh-CN" sz="2600" dirty="0">
                <a:latin typeface="Times New Roman" pitchFamily="18" charset="0"/>
                <a:cs typeface="Times New Roman" pitchFamily="18" charset="0"/>
              </a:rPr>
              <a:t>OLAP</a:t>
            </a:r>
            <a:r>
              <a:rPr lang="zh-CN" altLang="en-US" sz="2600" dirty="0">
                <a:latin typeface="Times New Roman" pitchFamily="18" charset="0"/>
                <a:cs typeface="Times New Roman" pitchFamily="18" charset="0"/>
              </a:rPr>
              <a:t>系统，实现如图的花费优化，需要一个</a:t>
            </a:r>
            <a:r>
              <a:rPr lang="zh-CN" altLang="en-US" sz="2600" b="1" dirty="0">
                <a:latin typeface="Times New Roman" pitchFamily="18" charset="0"/>
                <a:cs typeface="Times New Roman" pitchFamily="18" charset="0"/>
              </a:rPr>
              <a:t>模型</a:t>
            </a:r>
            <a:r>
              <a:rPr lang="zh-CN" altLang="en-US" sz="2600" dirty="0">
                <a:latin typeface="Times New Roman" pitchFamily="18" charset="0"/>
                <a:cs typeface="Times New Roman" pitchFamily="18" charset="0"/>
              </a:rPr>
              <a:t>来估计特定工作负载在某些特定硬件配置上的成本。</a:t>
            </a:r>
            <a:endParaRPr lang="en-US" sz="2600" dirty="0">
              <a:latin typeface="Times New Roman" pitchFamily="18" charset="0"/>
              <a:cs typeface="Times New Roman" pitchFamily="18" charset="0"/>
            </a:endParaRPr>
          </a:p>
        </p:txBody>
      </p:sp>
      <p:sp>
        <p:nvSpPr>
          <p:cNvPr id="9" name="文本框 8">
            <a:extLst>
              <a:ext uri="{FF2B5EF4-FFF2-40B4-BE49-F238E27FC236}">
                <a16:creationId xmlns:a16="http://schemas.microsoft.com/office/drawing/2014/main" id="{C817097B-ABCE-4B32-942A-820998751AC0}"/>
              </a:ext>
            </a:extLst>
          </p:cNvPr>
          <p:cNvSpPr txBox="1"/>
          <p:nvPr/>
        </p:nvSpPr>
        <p:spPr>
          <a:xfrm>
            <a:off x="74951" y="762003"/>
            <a:ext cx="7804144" cy="984885"/>
          </a:xfrm>
          <a:prstGeom prst="rect">
            <a:avLst/>
          </a:prstGeom>
          <a:noFill/>
        </p:spPr>
        <p:txBody>
          <a:bodyPr wrap="square" rtlCol="0">
            <a:spAutoFit/>
          </a:bodyPr>
          <a:lstStyle/>
          <a:p>
            <a:r>
              <a:rPr lang="zh-CN" altLang="en-US" sz="2600" dirty="0">
                <a:solidFill>
                  <a:schemeClr val="tx1"/>
                </a:solidFill>
                <a:latin typeface="Times New Roman" pitchFamily="18" charset="0"/>
                <a:ea typeface="+mn-ea"/>
                <a:cs typeface="Times New Roman" pitchFamily="18" charset="0"/>
              </a:rPr>
              <a:t>云系统还未实现成本最优：</a:t>
            </a:r>
            <a:endParaRPr lang="en-US" altLang="zh-CN" sz="2600" dirty="0">
              <a:solidFill>
                <a:schemeClr val="tx1"/>
              </a:solidFill>
              <a:latin typeface="Times New Roman" pitchFamily="18" charset="0"/>
              <a:ea typeface="+mn-ea"/>
              <a:cs typeface="Times New Roman" pitchFamily="18" charset="0"/>
            </a:endParaRPr>
          </a:p>
          <a:p>
            <a:r>
              <a:rPr lang="en-US" altLang="zh-CN" sz="2400" dirty="0" err="1">
                <a:solidFill>
                  <a:schemeClr val="tx1"/>
                </a:solidFill>
                <a:latin typeface="Times New Roman" pitchFamily="18" charset="0"/>
                <a:ea typeface="+mn-ea"/>
                <a:cs typeface="Times New Roman" pitchFamily="18" charset="0"/>
              </a:rPr>
              <a:t>Eg</a:t>
            </a:r>
            <a:r>
              <a:rPr lang="en-US" altLang="zh-CN" sz="2400" dirty="0">
                <a:solidFill>
                  <a:schemeClr val="tx1"/>
                </a:solidFill>
                <a:latin typeface="Times New Roman" pitchFamily="18" charset="0"/>
                <a:ea typeface="+mn-ea"/>
                <a:cs typeface="Times New Roman" pitchFamily="18" charset="0"/>
              </a:rPr>
              <a:t> AWS </a:t>
            </a:r>
            <a:r>
              <a:rPr lang="en-US" altLang="zh-CN" sz="2400" dirty="0" err="1">
                <a:solidFill>
                  <a:schemeClr val="tx1"/>
                </a:solidFill>
                <a:latin typeface="Times New Roman" pitchFamily="18" charset="0"/>
                <a:ea typeface="+mn-ea"/>
                <a:cs typeface="Times New Roman" pitchFamily="18" charset="0"/>
              </a:rPr>
              <a:t>EC2</a:t>
            </a:r>
            <a:r>
              <a:rPr lang="en-US" altLang="zh-CN" sz="2400" dirty="0">
                <a:solidFill>
                  <a:schemeClr val="tx1"/>
                </a:solidFill>
                <a:latin typeface="Times New Roman" pitchFamily="18" charset="0"/>
                <a:ea typeface="+mn-ea"/>
                <a:cs typeface="Times New Roman" pitchFamily="18" charset="0"/>
              </a:rPr>
              <a:t> vs AWS Athena</a:t>
            </a:r>
            <a:r>
              <a:rPr lang="zh-CN" altLang="en-US" sz="2400" dirty="0">
                <a:solidFill>
                  <a:schemeClr val="tx1"/>
                </a:solidFill>
                <a:latin typeface="Times New Roman" pitchFamily="18" charset="0"/>
                <a:ea typeface="+mn-ea"/>
                <a:cs typeface="Times New Roman" pitchFamily="18" charset="0"/>
              </a:rPr>
              <a:t>产生</a:t>
            </a:r>
            <a:r>
              <a:rPr lang="en-US" altLang="zh-CN" sz="2400" dirty="0">
                <a:solidFill>
                  <a:schemeClr val="tx1"/>
                </a:solidFill>
                <a:latin typeface="Times New Roman" pitchFamily="18" charset="0"/>
                <a:ea typeface="+mn-ea"/>
                <a:cs typeface="Times New Roman" pitchFamily="18" charset="0"/>
              </a:rPr>
              <a:t>50</a:t>
            </a:r>
            <a:r>
              <a:rPr lang="zh-CN" altLang="en-US" sz="2400" dirty="0">
                <a:solidFill>
                  <a:schemeClr val="tx1"/>
                </a:solidFill>
                <a:latin typeface="Times New Roman" pitchFamily="18" charset="0"/>
                <a:ea typeface="+mn-ea"/>
                <a:cs typeface="Times New Roman" pitchFamily="18" charset="0"/>
              </a:rPr>
              <a:t>倍的花费差异</a:t>
            </a:r>
            <a:endParaRPr lang="en-US" altLang="zh-CN" sz="2400" dirty="0">
              <a:solidFill>
                <a:schemeClr val="tx1"/>
              </a:solidFill>
              <a:latin typeface="Times New Roman" pitchFamily="18" charset="0"/>
              <a:ea typeface="+mn-ea"/>
              <a:cs typeface="Times New Roman" pitchFamily="18" charset="0"/>
            </a:endParaRPr>
          </a:p>
          <a:p>
            <a:endParaRPr lang="zh-CN" altLang="en-US" dirty="0"/>
          </a:p>
        </p:txBody>
      </p:sp>
      <p:pic>
        <p:nvPicPr>
          <p:cNvPr id="12" name="图片 11">
            <a:extLst>
              <a:ext uri="{FF2B5EF4-FFF2-40B4-BE49-F238E27FC236}">
                <a16:creationId xmlns:a16="http://schemas.microsoft.com/office/drawing/2014/main" id="{4886D09E-34A9-4611-852A-7FB1CBDD33B7}"/>
              </a:ext>
            </a:extLst>
          </p:cNvPr>
          <p:cNvPicPr>
            <a:picLocks noChangeAspect="1"/>
          </p:cNvPicPr>
          <p:nvPr/>
        </p:nvPicPr>
        <p:blipFill>
          <a:blip r:embed="rId4"/>
          <a:stretch>
            <a:fillRect/>
          </a:stretch>
        </p:blipFill>
        <p:spPr>
          <a:xfrm>
            <a:off x="1331641" y="1809703"/>
            <a:ext cx="6090771" cy="3423108"/>
          </a:xfrm>
          <a:prstGeom prst="rect">
            <a:avLst/>
          </a:prstGeom>
        </p:spPr>
      </p:pic>
      <p:sp>
        <p:nvSpPr>
          <p:cNvPr id="13" name="文本框 12">
            <a:extLst>
              <a:ext uri="{FF2B5EF4-FFF2-40B4-BE49-F238E27FC236}">
                <a16:creationId xmlns:a16="http://schemas.microsoft.com/office/drawing/2014/main" id="{1F2077CB-301B-4431-9C02-81338E170CB0}"/>
              </a:ext>
            </a:extLst>
          </p:cNvPr>
          <p:cNvSpPr txBox="1"/>
          <p:nvPr/>
        </p:nvSpPr>
        <p:spPr>
          <a:xfrm>
            <a:off x="1619675" y="3496358"/>
            <a:ext cx="1236001" cy="523220"/>
          </a:xfrm>
          <a:prstGeom prst="rect">
            <a:avLst/>
          </a:prstGeom>
          <a:noFill/>
        </p:spPr>
        <p:txBody>
          <a:bodyPr wrap="square" rtlCol="0">
            <a:spAutoFit/>
          </a:bodyPr>
          <a:lstStyle/>
          <a:p>
            <a:r>
              <a:rPr lang="zh-CN" altLang="en-US" sz="2000" dirty="0">
                <a:solidFill>
                  <a:schemeClr val="tx1"/>
                </a:solidFill>
                <a:latin typeface="Times New Roman" pitchFamily="18" charset="0"/>
                <a:ea typeface="+mn-ea"/>
                <a:cs typeface="Times New Roman" pitchFamily="18" charset="0"/>
              </a:rPr>
              <a:t>理论限制</a:t>
            </a:r>
            <a:endParaRPr lang="en-US" altLang="zh-CN" sz="2000" dirty="0">
              <a:solidFill>
                <a:schemeClr val="tx1"/>
              </a:solidFill>
              <a:latin typeface="Times New Roman" pitchFamily="18" charset="0"/>
              <a:ea typeface="+mn-ea"/>
              <a:cs typeface="Times New Roman" pitchFamily="18" charset="0"/>
            </a:endParaRPr>
          </a:p>
          <a:p>
            <a:endParaRPr lang="zh-CN" altLang="en-US" dirty="0"/>
          </a:p>
        </p:txBody>
      </p:sp>
    </p:spTree>
    <p:extLst>
      <p:ext uri="{BB962C8B-B14F-4D97-AF65-F5344CB8AC3E}">
        <p14:creationId xmlns:p14="http://schemas.microsoft.com/office/powerpoint/2010/main" val="38638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1898858-E0E5-44BF-919C-9C6AA0D9CDE3}"/>
              </a:ext>
            </a:extLst>
          </p:cNvPr>
          <p:cNvSpPr/>
          <p:nvPr/>
        </p:nvSpPr>
        <p:spPr bwMode="gray">
          <a:xfrm flipH="1">
            <a:off x="3531968" y="671136"/>
            <a:ext cx="236320" cy="5882067"/>
          </a:xfrm>
          <a:prstGeom prst="rect">
            <a:avLst/>
          </a:prstGeom>
          <a:solidFill>
            <a:srgbClr val="72A1DC"/>
          </a:solidFill>
          <a:ln w="28575" algn="ctr">
            <a:noFill/>
            <a:round/>
            <a:headEnd/>
            <a:tailEnd/>
          </a:ln>
          <a:effectLst/>
        </p:spPr>
        <p:txBody>
          <a:bodyPr wrap="none" rtlCol="0" anchor="ctr"/>
          <a:lstStyle/>
          <a:p>
            <a:pPr algn="ctr" eaLnBrk="0" hangingPunct="0"/>
            <a:endParaRPr lang="zh-CN" altLang="en-US" sz="2400" b="1" dirty="0">
              <a:solidFill>
                <a:srgbClr val="C00000"/>
              </a:solidFill>
              <a:latin typeface="Times New Roman" pitchFamily="18" charset="0"/>
              <a:ea typeface="宋体" charset="-122"/>
              <a:cs typeface="Times New Roman" pitchFamily="18" charset="0"/>
            </a:endParaRPr>
          </a:p>
        </p:txBody>
      </p:sp>
      <p:sp>
        <p:nvSpPr>
          <p:cNvPr id="50" name="标题 1"/>
          <p:cNvSpPr txBox="1">
            <a:spLocks/>
          </p:cNvSpPr>
          <p:nvPr/>
        </p:nvSpPr>
        <p:spPr>
          <a:xfrm>
            <a:off x="588821" y="762000"/>
            <a:ext cx="2364260" cy="762000"/>
          </a:xfrm>
          <a:prstGeom prst="rect">
            <a:avLst/>
          </a:prstGeom>
        </p:spPr>
        <p:txBody>
          <a:bodyPr vert="horz" lIns="91440" tIns="45720" rIns="91440" bIns="45720" rtlCol="0" anchor="ctr">
            <a:normAutofit/>
          </a:bodyPr>
          <a:lstStyle/>
          <a:p>
            <a:pPr fontAlgn="auto">
              <a:spcAft>
                <a:spcPts val="0"/>
              </a:spcAft>
              <a:defRPr/>
            </a:pPr>
            <a:r>
              <a:rPr lang="en-US" altLang="zh-CN" sz="3200" dirty="0">
                <a:solidFill>
                  <a:schemeClr val="tx1">
                    <a:lumMod val="95000"/>
                    <a:lumOff val="5000"/>
                  </a:schemeClr>
                </a:solidFill>
                <a:latin typeface="Times New Roman" pitchFamily="18" charset="0"/>
                <a:cs typeface="Times New Roman" pitchFamily="18" charset="0"/>
              </a:rPr>
              <a:t>Query Costs</a:t>
            </a:r>
            <a:endParaRPr lang="zh-CN" altLang="en-US" sz="3200" dirty="0">
              <a:solidFill>
                <a:schemeClr val="tx1">
                  <a:lumMod val="95000"/>
                  <a:lumOff val="5000"/>
                </a:schemeClr>
              </a:solidFill>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2</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954B0A35-8082-4600-8C25-4FEC3E07B8CB}"/>
              </a:ext>
            </a:extLst>
          </p:cNvPr>
          <p:cNvPicPr>
            <a:picLocks noChangeAspect="1"/>
          </p:cNvPicPr>
          <p:nvPr/>
        </p:nvPicPr>
        <p:blipFill>
          <a:blip r:embed="rId4"/>
          <a:stretch>
            <a:fillRect/>
          </a:stretch>
        </p:blipFill>
        <p:spPr>
          <a:xfrm>
            <a:off x="296572" y="2069322"/>
            <a:ext cx="2945955" cy="1891529"/>
          </a:xfrm>
          <a:prstGeom prst="rect">
            <a:avLst/>
          </a:prstGeom>
        </p:spPr>
      </p:pic>
      <p:sp>
        <p:nvSpPr>
          <p:cNvPr id="10" name="文本框 9">
            <a:extLst>
              <a:ext uri="{FF2B5EF4-FFF2-40B4-BE49-F238E27FC236}">
                <a16:creationId xmlns:a16="http://schemas.microsoft.com/office/drawing/2014/main" id="{5403F547-B1E9-4C56-9E41-D2B53BC907F9}"/>
              </a:ext>
            </a:extLst>
          </p:cNvPr>
          <p:cNvSpPr txBox="1"/>
          <p:nvPr/>
        </p:nvSpPr>
        <p:spPr>
          <a:xfrm>
            <a:off x="60966" y="4295342"/>
            <a:ext cx="3707323" cy="1891529"/>
          </a:xfrm>
          <a:prstGeom prst="rect">
            <a:avLst/>
          </a:prstGeom>
        </p:spPr>
        <p:txBody>
          <a:bodyPr vert="horz" lIns="91440" tIns="45720" rIns="91440" bIns="45720" rtlCol="0">
            <a:normAutofit fontScale="85000" lnSpcReduction="10000"/>
          </a:bodyPr>
          <a:lstStyle>
            <a:defPPr>
              <a:defRPr lang="en-US"/>
            </a:defPPr>
            <a:lvl1pPr marL="0" indent="0" defTabSz="914400" eaLnBrk="1" fontAlgn="auto" latinLnBrk="0" hangingPunct="1">
              <a:lnSpc>
                <a:spcPct val="150000"/>
              </a:lnSpc>
              <a:spcBef>
                <a:spcPct val="20000"/>
              </a:spcBef>
              <a:spcAft>
                <a:spcPts val="0"/>
              </a:spcAft>
              <a:buFont typeface="Arial" pitchFamily="34" charset="0"/>
              <a:buNone/>
              <a:defRPr sz="2600">
                <a:solidFill>
                  <a:schemeClr val="tx1"/>
                </a:solidFill>
                <a:latin typeface="Times New Roman" pitchFamily="18" charset="0"/>
                <a:ea typeface="+mn-ea"/>
                <a:cs typeface="Times New Roman" pitchFamily="18" charset="0"/>
              </a:defRPr>
            </a:lvl1pPr>
            <a:lvl2pPr marL="742950" indent="-285750" defTabSz="914400" eaLnBrk="1" latinLnBrk="0" hangingPunct="1">
              <a:spcBef>
                <a:spcPct val="20000"/>
              </a:spcBef>
              <a:buFont typeface="Arial" pitchFamily="34" charset="0"/>
              <a:buChar char="–"/>
              <a:defRPr sz="2800">
                <a:solidFill>
                  <a:schemeClr val="tx1"/>
                </a:solidFill>
                <a:latin typeface="+mn-lt"/>
                <a:ea typeface="+mn-ea"/>
              </a:defRPr>
            </a:lvl2pPr>
            <a:lvl3pPr marL="1143000" indent="-228600" defTabSz="914400" eaLnBrk="1" latinLnBrk="0" hangingPunct="1">
              <a:spcBef>
                <a:spcPct val="20000"/>
              </a:spcBef>
              <a:buFont typeface="Arial" pitchFamily="34" charset="0"/>
              <a:buChar char="•"/>
              <a:defRPr sz="2400">
                <a:solidFill>
                  <a:schemeClr val="tx1"/>
                </a:solidFill>
                <a:latin typeface="+mn-lt"/>
                <a:ea typeface="+mn-ea"/>
              </a:defRPr>
            </a:lvl3pPr>
            <a:lvl4pPr marL="1600200" indent="-228600" defTabSz="914400" eaLnBrk="1" latinLnBrk="0" hangingPunct="1">
              <a:spcBef>
                <a:spcPct val="20000"/>
              </a:spcBef>
              <a:buFont typeface="Arial" pitchFamily="34" charset="0"/>
              <a:buChar char="–"/>
              <a:defRPr sz="2000">
                <a:solidFill>
                  <a:schemeClr val="tx1"/>
                </a:solidFill>
                <a:latin typeface="+mn-lt"/>
                <a:ea typeface="+mn-ea"/>
              </a:defRPr>
            </a:lvl4pPr>
            <a:lvl5pPr marL="2057400" indent="-228600" defTabSz="914400" eaLnBrk="1" latinLnBrk="0" hangingPunct="1">
              <a:spcBef>
                <a:spcPct val="20000"/>
              </a:spcBef>
              <a:buFont typeface="Arial" pitchFamily="34" charset="0"/>
              <a:buChar char="»"/>
              <a:defRPr sz="2000">
                <a:solidFill>
                  <a:schemeClr val="tx1"/>
                </a:solidFill>
                <a:latin typeface="+mn-lt"/>
                <a:ea typeface="+mn-ea"/>
              </a:defRPr>
            </a:lvl5pPr>
            <a:lvl6pPr marL="2514600" indent="-228600">
              <a:spcBef>
                <a:spcPct val="20000"/>
              </a:spcBef>
              <a:buFont typeface="Arial" pitchFamily="34" charset="0"/>
              <a:buChar char="•"/>
              <a:defRPr sz="2000">
                <a:solidFill>
                  <a:schemeClr val="tx1"/>
                </a:solidFill>
                <a:latin typeface="+mn-lt"/>
                <a:ea typeface="+mn-ea"/>
              </a:defRPr>
            </a:lvl6pPr>
            <a:lvl7pPr marL="2971800" indent="-228600">
              <a:spcBef>
                <a:spcPct val="20000"/>
              </a:spcBef>
              <a:buFont typeface="Arial" pitchFamily="34" charset="0"/>
              <a:buChar char="•"/>
              <a:defRPr sz="2000">
                <a:solidFill>
                  <a:schemeClr val="tx1"/>
                </a:solidFill>
                <a:latin typeface="+mn-lt"/>
                <a:ea typeface="+mn-ea"/>
              </a:defRPr>
            </a:lvl7pPr>
            <a:lvl8pPr marL="3429000" indent="-228600">
              <a:spcBef>
                <a:spcPct val="20000"/>
              </a:spcBef>
              <a:buFont typeface="Arial" pitchFamily="34" charset="0"/>
              <a:buChar char="•"/>
              <a:defRPr sz="2000">
                <a:solidFill>
                  <a:schemeClr val="tx1"/>
                </a:solidFill>
                <a:latin typeface="+mn-lt"/>
                <a:ea typeface="+mn-ea"/>
              </a:defRPr>
            </a:lvl8pPr>
            <a:lvl9pPr marL="3886200" indent="-228600">
              <a:spcBef>
                <a:spcPct val="20000"/>
              </a:spcBef>
              <a:buFont typeface="Arial" pitchFamily="34" charset="0"/>
              <a:buChar char="•"/>
              <a:defRPr sz="2000">
                <a:solidFill>
                  <a:schemeClr val="tx1"/>
                </a:solidFill>
                <a:latin typeface="+mn-lt"/>
                <a:ea typeface="+mn-ea"/>
              </a:defRPr>
            </a:lvl9pPr>
          </a:lstStyle>
          <a:p>
            <a:r>
              <a:rPr lang="zh-CN" altLang="en-US" sz="2400" dirty="0"/>
              <a:t>Back of the envelope calculation:</a:t>
            </a:r>
            <a:endParaRPr lang="en-US" altLang="zh-CN" sz="2400" dirty="0"/>
          </a:p>
          <a:p>
            <a:r>
              <a:rPr lang="en-US" altLang="zh-CN" sz="2400" dirty="0"/>
              <a:t>80 </a:t>
            </a:r>
            <a:r>
              <a:rPr lang="zh-CN" altLang="en-US" sz="2400" dirty="0"/>
              <a:t>Gbit/s </a:t>
            </a:r>
            <a:r>
              <a:rPr lang="en-US" altLang="zh-CN" sz="2400" dirty="0"/>
              <a:t>×</a:t>
            </a:r>
            <a:r>
              <a:rPr lang="zh-CN" altLang="en-US" sz="2400" dirty="0"/>
              <a:t> 1TB = 100s</a:t>
            </a:r>
            <a:endParaRPr lang="en-US" altLang="zh-CN" sz="2400" dirty="0"/>
          </a:p>
          <a:p>
            <a:r>
              <a:rPr lang="zh-CN" altLang="en-US" sz="2400" dirty="0"/>
              <a:t>$0.7/h </a:t>
            </a:r>
            <a:r>
              <a:rPr lang="en-US" altLang="zh-CN" sz="2400" dirty="0"/>
              <a:t>×</a:t>
            </a:r>
            <a:r>
              <a:rPr lang="zh-CN" altLang="en-US" sz="2400" dirty="0"/>
              <a:t> 100s = $0.02</a:t>
            </a:r>
          </a:p>
        </p:txBody>
      </p:sp>
      <p:pic>
        <p:nvPicPr>
          <p:cNvPr id="6" name="图片 5">
            <a:extLst>
              <a:ext uri="{FF2B5EF4-FFF2-40B4-BE49-F238E27FC236}">
                <a16:creationId xmlns:a16="http://schemas.microsoft.com/office/drawing/2014/main" id="{486BE34A-0B36-4F35-A5ED-1B05F691DB66}"/>
              </a:ext>
            </a:extLst>
          </p:cNvPr>
          <p:cNvPicPr>
            <a:picLocks noChangeAspect="1"/>
          </p:cNvPicPr>
          <p:nvPr/>
        </p:nvPicPr>
        <p:blipFill>
          <a:blip r:embed="rId5"/>
          <a:stretch>
            <a:fillRect/>
          </a:stretch>
        </p:blipFill>
        <p:spPr>
          <a:xfrm>
            <a:off x="3901115" y="1524000"/>
            <a:ext cx="5067447" cy="3262800"/>
          </a:xfrm>
          <a:prstGeom prst="rect">
            <a:avLst/>
          </a:prstGeom>
        </p:spPr>
      </p:pic>
      <p:sp>
        <p:nvSpPr>
          <p:cNvPr id="13" name="文本框 12">
            <a:extLst>
              <a:ext uri="{FF2B5EF4-FFF2-40B4-BE49-F238E27FC236}">
                <a16:creationId xmlns:a16="http://schemas.microsoft.com/office/drawing/2014/main" id="{3EF5FB3B-714B-4AC9-A0C4-38922490444F}"/>
              </a:ext>
            </a:extLst>
          </p:cNvPr>
          <p:cNvSpPr txBox="1"/>
          <p:nvPr/>
        </p:nvSpPr>
        <p:spPr>
          <a:xfrm>
            <a:off x="4346443" y="4942175"/>
            <a:ext cx="4288904" cy="783655"/>
          </a:xfrm>
          <a:prstGeom prst="rect">
            <a:avLst/>
          </a:prstGeom>
        </p:spPr>
        <p:txBody>
          <a:bodyPr vert="horz" lIns="91440" tIns="45720" rIns="91440" bIns="45720" rtlCol="0">
            <a:normAutofit/>
          </a:bodyPr>
          <a:lstStyle>
            <a:defPPr>
              <a:defRPr lang="en-US"/>
            </a:defPPr>
            <a:lvl1pPr marL="0" indent="0" defTabSz="914400" eaLnBrk="1" fontAlgn="auto" latinLnBrk="0" hangingPunct="1">
              <a:lnSpc>
                <a:spcPct val="150000"/>
              </a:lnSpc>
              <a:spcBef>
                <a:spcPct val="20000"/>
              </a:spcBef>
              <a:spcAft>
                <a:spcPts val="0"/>
              </a:spcAft>
              <a:buFont typeface="Arial" pitchFamily="34" charset="0"/>
              <a:buNone/>
              <a:defRPr sz="2600">
                <a:solidFill>
                  <a:schemeClr val="tx1"/>
                </a:solidFill>
                <a:latin typeface="Times New Roman" pitchFamily="18" charset="0"/>
                <a:ea typeface="+mn-ea"/>
                <a:cs typeface="Times New Roman" pitchFamily="18" charset="0"/>
              </a:defRPr>
            </a:lvl1pPr>
            <a:lvl2pPr marL="742950" indent="-285750" defTabSz="914400" eaLnBrk="1" latinLnBrk="0" hangingPunct="1">
              <a:spcBef>
                <a:spcPct val="20000"/>
              </a:spcBef>
              <a:buFont typeface="Arial" pitchFamily="34" charset="0"/>
              <a:buChar char="–"/>
              <a:defRPr sz="2800">
                <a:solidFill>
                  <a:schemeClr val="tx1"/>
                </a:solidFill>
                <a:latin typeface="+mn-lt"/>
                <a:ea typeface="+mn-ea"/>
              </a:defRPr>
            </a:lvl2pPr>
            <a:lvl3pPr marL="1143000" indent="-228600" defTabSz="914400" eaLnBrk="1" latinLnBrk="0" hangingPunct="1">
              <a:spcBef>
                <a:spcPct val="20000"/>
              </a:spcBef>
              <a:buFont typeface="Arial" pitchFamily="34" charset="0"/>
              <a:buChar char="•"/>
              <a:defRPr sz="2400">
                <a:solidFill>
                  <a:schemeClr val="tx1"/>
                </a:solidFill>
                <a:latin typeface="+mn-lt"/>
                <a:ea typeface="+mn-ea"/>
              </a:defRPr>
            </a:lvl3pPr>
            <a:lvl4pPr marL="1600200" indent="-228600" defTabSz="914400" eaLnBrk="1" latinLnBrk="0" hangingPunct="1">
              <a:spcBef>
                <a:spcPct val="20000"/>
              </a:spcBef>
              <a:buFont typeface="Arial" pitchFamily="34" charset="0"/>
              <a:buChar char="–"/>
              <a:defRPr sz="2000">
                <a:solidFill>
                  <a:schemeClr val="tx1"/>
                </a:solidFill>
                <a:latin typeface="+mn-lt"/>
                <a:ea typeface="+mn-ea"/>
              </a:defRPr>
            </a:lvl4pPr>
            <a:lvl5pPr marL="2057400" indent="-228600" defTabSz="914400" eaLnBrk="1" latinLnBrk="0" hangingPunct="1">
              <a:spcBef>
                <a:spcPct val="20000"/>
              </a:spcBef>
              <a:buFont typeface="Arial" pitchFamily="34" charset="0"/>
              <a:buChar char="»"/>
              <a:defRPr sz="2000">
                <a:solidFill>
                  <a:schemeClr val="tx1"/>
                </a:solidFill>
                <a:latin typeface="+mn-lt"/>
                <a:ea typeface="+mn-ea"/>
              </a:defRPr>
            </a:lvl5pPr>
            <a:lvl6pPr marL="2514600" indent="-228600">
              <a:spcBef>
                <a:spcPct val="20000"/>
              </a:spcBef>
              <a:buFont typeface="Arial" pitchFamily="34" charset="0"/>
              <a:buChar char="•"/>
              <a:defRPr sz="2000">
                <a:solidFill>
                  <a:schemeClr val="tx1"/>
                </a:solidFill>
                <a:latin typeface="+mn-lt"/>
                <a:ea typeface="+mn-ea"/>
              </a:defRPr>
            </a:lvl6pPr>
            <a:lvl7pPr marL="2971800" indent="-228600">
              <a:spcBef>
                <a:spcPct val="20000"/>
              </a:spcBef>
              <a:buFont typeface="Arial" pitchFamily="34" charset="0"/>
              <a:buChar char="•"/>
              <a:defRPr sz="2000">
                <a:solidFill>
                  <a:schemeClr val="tx1"/>
                </a:solidFill>
                <a:latin typeface="+mn-lt"/>
                <a:ea typeface="+mn-ea"/>
              </a:defRPr>
            </a:lvl7pPr>
            <a:lvl8pPr marL="3429000" indent="-228600">
              <a:spcBef>
                <a:spcPct val="20000"/>
              </a:spcBef>
              <a:buFont typeface="Arial" pitchFamily="34" charset="0"/>
              <a:buChar char="•"/>
              <a:defRPr sz="2000">
                <a:solidFill>
                  <a:schemeClr val="tx1"/>
                </a:solidFill>
                <a:latin typeface="+mn-lt"/>
                <a:ea typeface="+mn-ea"/>
              </a:defRPr>
            </a:lvl8pPr>
            <a:lvl9pPr marL="3886200" indent="-228600">
              <a:spcBef>
                <a:spcPct val="20000"/>
              </a:spcBef>
              <a:buFont typeface="Arial" pitchFamily="34" charset="0"/>
              <a:buChar char="•"/>
              <a:defRPr sz="2000">
                <a:solidFill>
                  <a:schemeClr val="tx1"/>
                </a:solidFill>
                <a:latin typeface="+mn-lt"/>
                <a:ea typeface="+mn-ea"/>
              </a:defRPr>
            </a:lvl9pPr>
          </a:lstStyle>
          <a:p>
            <a:r>
              <a:rPr lang="en-US" altLang="zh-CN" sz="2400" dirty="0"/>
              <a:t>Where does this gap come from</a:t>
            </a:r>
            <a:r>
              <a:rPr lang="zh-CN" altLang="en-US" sz="24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1"/>
          <p:cNvSpPr txBox="1">
            <a:spLocks/>
          </p:cNvSpPr>
          <p:nvPr/>
        </p:nvSpPr>
        <p:spPr>
          <a:xfrm>
            <a:off x="415925" y="0"/>
            <a:ext cx="8575676" cy="762000"/>
          </a:xfrm>
          <a:prstGeom prst="rect">
            <a:avLst/>
          </a:prstGeom>
        </p:spPr>
        <p:txBody>
          <a:bodyPr vert="horz" lIns="91440" tIns="45720" rIns="91440" bIns="45720" rtlCol="0" anchor="ctr">
            <a:normAutofit/>
          </a:bodyPr>
          <a:lstStyle/>
          <a:p>
            <a:pPr fontAlgn="auto">
              <a:spcAft>
                <a:spcPts val="0"/>
              </a:spcAft>
              <a:defRPr/>
            </a:pPr>
            <a:r>
              <a:rPr lang="en-US" altLang="zh-CN" sz="3200" dirty="0">
                <a:latin typeface="Times New Roman" pitchFamily="18" charset="0"/>
                <a:cs typeface="Times New Roman" pitchFamily="18" charset="0"/>
              </a:rPr>
              <a:t>I</a:t>
            </a:r>
            <a:r>
              <a:rPr lang="en-US" altLang="zh-CN" sz="3200" dirty="0" err="1">
                <a:latin typeface="Times New Roman" pitchFamily="18" charset="0"/>
                <a:cs typeface="Times New Roman" pitchFamily="18" charset="0"/>
              </a:rPr>
              <a:t>ntroduction</a:t>
            </a:r>
            <a:endParaRPr lang="zh-CN" altLang="en-US" sz="3200" dirty="0">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20</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787E9CC3-FAEA-4C57-85BA-5C01A9B24380}"/>
              </a:ext>
            </a:extLst>
          </p:cNvPr>
          <p:cNvSpPr txBox="1">
            <a:spLocks/>
          </p:cNvSpPr>
          <p:nvPr/>
        </p:nvSpPr>
        <p:spPr>
          <a:xfrm>
            <a:off x="0" y="5314648"/>
            <a:ext cx="9144000" cy="123855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zh-CN" altLang="en-US" sz="2600" dirty="0">
                <a:latin typeface="Times New Roman" pitchFamily="18" charset="0"/>
                <a:cs typeface="Times New Roman" pitchFamily="18" charset="0"/>
              </a:rPr>
              <a:t>长期愿景：构建一个本地云</a:t>
            </a:r>
            <a:r>
              <a:rPr lang="en-US" altLang="zh-CN" sz="2600" dirty="0">
                <a:latin typeface="Times New Roman" pitchFamily="18" charset="0"/>
                <a:cs typeface="Times New Roman" pitchFamily="18" charset="0"/>
              </a:rPr>
              <a:t>OLAP</a:t>
            </a:r>
            <a:r>
              <a:rPr lang="zh-CN" altLang="en-US" sz="2600" dirty="0">
                <a:latin typeface="Times New Roman" pitchFamily="18" charset="0"/>
                <a:cs typeface="Times New Roman" pitchFamily="18" charset="0"/>
              </a:rPr>
              <a:t>系统，实现如图的花费优化，需要一个</a:t>
            </a:r>
            <a:r>
              <a:rPr lang="zh-CN" altLang="en-US" sz="2600" b="1" dirty="0">
                <a:latin typeface="Times New Roman" pitchFamily="18" charset="0"/>
                <a:cs typeface="Times New Roman" pitchFamily="18" charset="0"/>
              </a:rPr>
              <a:t>模型</a:t>
            </a:r>
            <a:r>
              <a:rPr lang="zh-CN" altLang="en-US" sz="2600" dirty="0">
                <a:latin typeface="Times New Roman" pitchFamily="18" charset="0"/>
                <a:cs typeface="Times New Roman" pitchFamily="18" charset="0"/>
              </a:rPr>
              <a:t>来估计特定工作负载在某些特定硬件配置上的成本。</a:t>
            </a:r>
            <a:endParaRPr lang="en-US" sz="2600" dirty="0">
              <a:latin typeface="Times New Roman" pitchFamily="18" charset="0"/>
              <a:cs typeface="Times New Roman" pitchFamily="18" charset="0"/>
            </a:endParaRPr>
          </a:p>
        </p:txBody>
      </p:sp>
      <p:sp>
        <p:nvSpPr>
          <p:cNvPr id="9" name="文本框 8">
            <a:extLst>
              <a:ext uri="{FF2B5EF4-FFF2-40B4-BE49-F238E27FC236}">
                <a16:creationId xmlns:a16="http://schemas.microsoft.com/office/drawing/2014/main" id="{C817097B-ABCE-4B32-942A-820998751AC0}"/>
              </a:ext>
            </a:extLst>
          </p:cNvPr>
          <p:cNvSpPr txBox="1"/>
          <p:nvPr/>
        </p:nvSpPr>
        <p:spPr>
          <a:xfrm>
            <a:off x="74951" y="762003"/>
            <a:ext cx="7804144" cy="984885"/>
          </a:xfrm>
          <a:prstGeom prst="rect">
            <a:avLst/>
          </a:prstGeom>
          <a:noFill/>
        </p:spPr>
        <p:txBody>
          <a:bodyPr wrap="square" rtlCol="0">
            <a:spAutoFit/>
          </a:bodyPr>
          <a:lstStyle/>
          <a:p>
            <a:r>
              <a:rPr lang="zh-CN" altLang="en-US" sz="2600" dirty="0">
                <a:solidFill>
                  <a:schemeClr val="tx1"/>
                </a:solidFill>
                <a:latin typeface="Times New Roman" pitchFamily="18" charset="0"/>
                <a:ea typeface="+mn-ea"/>
                <a:cs typeface="Times New Roman" pitchFamily="18" charset="0"/>
              </a:rPr>
              <a:t>云系统还未实现成本最优：</a:t>
            </a:r>
            <a:endParaRPr lang="en-US" altLang="zh-CN" sz="2600" dirty="0">
              <a:solidFill>
                <a:schemeClr val="tx1"/>
              </a:solidFill>
              <a:latin typeface="Times New Roman" pitchFamily="18" charset="0"/>
              <a:ea typeface="+mn-ea"/>
              <a:cs typeface="Times New Roman" pitchFamily="18" charset="0"/>
            </a:endParaRPr>
          </a:p>
          <a:p>
            <a:r>
              <a:rPr lang="en-US" altLang="zh-CN" sz="2400" dirty="0" err="1">
                <a:solidFill>
                  <a:schemeClr val="tx1"/>
                </a:solidFill>
                <a:latin typeface="Times New Roman" pitchFamily="18" charset="0"/>
                <a:ea typeface="+mn-ea"/>
                <a:cs typeface="Times New Roman" pitchFamily="18" charset="0"/>
              </a:rPr>
              <a:t>Eg</a:t>
            </a:r>
            <a:r>
              <a:rPr lang="en-US" altLang="zh-CN" sz="2400" dirty="0">
                <a:solidFill>
                  <a:schemeClr val="tx1"/>
                </a:solidFill>
                <a:latin typeface="Times New Roman" pitchFamily="18" charset="0"/>
                <a:ea typeface="+mn-ea"/>
                <a:cs typeface="Times New Roman" pitchFamily="18" charset="0"/>
              </a:rPr>
              <a:t> AWS </a:t>
            </a:r>
            <a:r>
              <a:rPr lang="en-US" altLang="zh-CN" sz="2400" dirty="0" err="1">
                <a:solidFill>
                  <a:schemeClr val="tx1"/>
                </a:solidFill>
                <a:latin typeface="Times New Roman" pitchFamily="18" charset="0"/>
                <a:ea typeface="+mn-ea"/>
                <a:cs typeface="Times New Roman" pitchFamily="18" charset="0"/>
              </a:rPr>
              <a:t>EC2</a:t>
            </a:r>
            <a:r>
              <a:rPr lang="en-US" altLang="zh-CN" sz="2400" dirty="0">
                <a:solidFill>
                  <a:schemeClr val="tx1"/>
                </a:solidFill>
                <a:latin typeface="Times New Roman" pitchFamily="18" charset="0"/>
                <a:ea typeface="+mn-ea"/>
                <a:cs typeface="Times New Roman" pitchFamily="18" charset="0"/>
              </a:rPr>
              <a:t> vs AWS Athena</a:t>
            </a:r>
            <a:r>
              <a:rPr lang="zh-CN" altLang="en-US" sz="2400" dirty="0">
                <a:solidFill>
                  <a:schemeClr val="tx1"/>
                </a:solidFill>
                <a:latin typeface="Times New Roman" pitchFamily="18" charset="0"/>
                <a:ea typeface="+mn-ea"/>
                <a:cs typeface="Times New Roman" pitchFamily="18" charset="0"/>
              </a:rPr>
              <a:t>产生</a:t>
            </a:r>
            <a:r>
              <a:rPr lang="en-US" altLang="zh-CN" sz="2400" dirty="0">
                <a:solidFill>
                  <a:schemeClr val="tx1"/>
                </a:solidFill>
                <a:latin typeface="Times New Roman" pitchFamily="18" charset="0"/>
                <a:ea typeface="+mn-ea"/>
                <a:cs typeface="Times New Roman" pitchFamily="18" charset="0"/>
              </a:rPr>
              <a:t>50</a:t>
            </a:r>
            <a:r>
              <a:rPr lang="zh-CN" altLang="en-US" sz="2400" dirty="0">
                <a:solidFill>
                  <a:schemeClr val="tx1"/>
                </a:solidFill>
                <a:latin typeface="Times New Roman" pitchFamily="18" charset="0"/>
                <a:ea typeface="+mn-ea"/>
                <a:cs typeface="Times New Roman" pitchFamily="18" charset="0"/>
              </a:rPr>
              <a:t>倍的花费差异</a:t>
            </a:r>
            <a:endParaRPr lang="en-US" altLang="zh-CN" sz="2400" dirty="0">
              <a:solidFill>
                <a:schemeClr val="tx1"/>
              </a:solidFill>
              <a:latin typeface="Times New Roman" pitchFamily="18" charset="0"/>
              <a:ea typeface="+mn-ea"/>
              <a:cs typeface="Times New Roman" pitchFamily="18" charset="0"/>
            </a:endParaRPr>
          </a:p>
          <a:p>
            <a:endParaRPr lang="zh-CN" altLang="en-US" dirty="0"/>
          </a:p>
        </p:txBody>
      </p:sp>
      <p:pic>
        <p:nvPicPr>
          <p:cNvPr id="12" name="图片 11">
            <a:extLst>
              <a:ext uri="{FF2B5EF4-FFF2-40B4-BE49-F238E27FC236}">
                <a16:creationId xmlns:a16="http://schemas.microsoft.com/office/drawing/2014/main" id="{4886D09E-34A9-4611-852A-7FB1CBDD33B7}"/>
              </a:ext>
            </a:extLst>
          </p:cNvPr>
          <p:cNvPicPr>
            <a:picLocks noChangeAspect="1"/>
          </p:cNvPicPr>
          <p:nvPr/>
        </p:nvPicPr>
        <p:blipFill>
          <a:blip r:embed="rId4"/>
          <a:stretch>
            <a:fillRect/>
          </a:stretch>
        </p:blipFill>
        <p:spPr>
          <a:xfrm>
            <a:off x="1331641" y="1809703"/>
            <a:ext cx="6090771" cy="3423108"/>
          </a:xfrm>
          <a:prstGeom prst="rect">
            <a:avLst/>
          </a:prstGeom>
        </p:spPr>
      </p:pic>
      <p:sp>
        <p:nvSpPr>
          <p:cNvPr id="13" name="文本框 12">
            <a:extLst>
              <a:ext uri="{FF2B5EF4-FFF2-40B4-BE49-F238E27FC236}">
                <a16:creationId xmlns:a16="http://schemas.microsoft.com/office/drawing/2014/main" id="{1F2077CB-301B-4431-9C02-81338E170CB0}"/>
              </a:ext>
            </a:extLst>
          </p:cNvPr>
          <p:cNvSpPr txBox="1"/>
          <p:nvPr/>
        </p:nvSpPr>
        <p:spPr>
          <a:xfrm>
            <a:off x="1619675" y="3496358"/>
            <a:ext cx="1236001" cy="523220"/>
          </a:xfrm>
          <a:prstGeom prst="rect">
            <a:avLst/>
          </a:prstGeom>
          <a:noFill/>
        </p:spPr>
        <p:txBody>
          <a:bodyPr wrap="square" rtlCol="0">
            <a:spAutoFit/>
          </a:bodyPr>
          <a:lstStyle/>
          <a:p>
            <a:r>
              <a:rPr lang="zh-CN" altLang="en-US" sz="2000" dirty="0">
                <a:solidFill>
                  <a:schemeClr val="tx1"/>
                </a:solidFill>
                <a:latin typeface="Times New Roman" pitchFamily="18" charset="0"/>
                <a:ea typeface="+mn-ea"/>
                <a:cs typeface="Times New Roman" pitchFamily="18" charset="0"/>
              </a:rPr>
              <a:t>理论限制</a:t>
            </a:r>
            <a:endParaRPr lang="en-US" altLang="zh-CN" sz="2000" dirty="0">
              <a:solidFill>
                <a:schemeClr val="tx1"/>
              </a:solidFill>
              <a:latin typeface="Times New Roman" pitchFamily="18" charset="0"/>
              <a:ea typeface="+mn-ea"/>
              <a:cs typeface="Times New Roman" pitchFamily="18" charset="0"/>
            </a:endParaRPr>
          </a:p>
          <a:p>
            <a:endParaRPr lang="zh-CN" altLang="en-US" dirty="0"/>
          </a:p>
        </p:txBody>
      </p:sp>
    </p:spTree>
    <p:extLst>
      <p:ext uri="{BB962C8B-B14F-4D97-AF65-F5344CB8AC3E}">
        <p14:creationId xmlns:p14="http://schemas.microsoft.com/office/powerpoint/2010/main" val="124253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1"/>
          <p:cNvSpPr txBox="1">
            <a:spLocks/>
          </p:cNvSpPr>
          <p:nvPr/>
        </p:nvSpPr>
        <p:spPr>
          <a:xfrm>
            <a:off x="415925" y="0"/>
            <a:ext cx="8575676" cy="762000"/>
          </a:xfrm>
          <a:prstGeom prst="rect">
            <a:avLst/>
          </a:prstGeom>
        </p:spPr>
        <p:txBody>
          <a:bodyPr vert="horz" lIns="91440" tIns="45720" rIns="91440" bIns="45720" rtlCol="0" anchor="ctr">
            <a:normAutofit/>
          </a:bodyPr>
          <a:lstStyle/>
          <a:p>
            <a:pPr fontAlgn="auto">
              <a:spcAft>
                <a:spcPts val="0"/>
              </a:spcAft>
              <a:defRPr/>
            </a:pPr>
            <a:r>
              <a:rPr lang="en-US" altLang="zh-CN" sz="3200" dirty="0">
                <a:latin typeface="Times New Roman" pitchFamily="18" charset="0"/>
                <a:cs typeface="Times New Roman" pitchFamily="18" charset="0"/>
              </a:rPr>
              <a:t>I</a:t>
            </a:r>
            <a:r>
              <a:rPr lang="en-US" altLang="zh-CN" sz="3200" dirty="0" err="1">
                <a:latin typeface="Times New Roman" pitchFamily="18" charset="0"/>
                <a:cs typeface="Times New Roman" pitchFamily="18" charset="0"/>
              </a:rPr>
              <a:t>ntroduction</a:t>
            </a:r>
            <a:endParaRPr lang="zh-CN" altLang="en-US" sz="3200" dirty="0">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21</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7D349FB3-7C82-4B8D-95D9-7888B8A22D72}"/>
              </a:ext>
            </a:extLst>
          </p:cNvPr>
          <p:cNvSpPr txBox="1">
            <a:spLocks/>
          </p:cNvSpPr>
          <p:nvPr/>
        </p:nvSpPr>
        <p:spPr>
          <a:xfrm>
            <a:off x="0" y="1196308"/>
            <a:ext cx="9144000" cy="446538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zh-CN" altLang="en-US" sz="2600" dirty="0">
                <a:latin typeface="Times New Roman" pitchFamily="18" charset="0"/>
                <a:cs typeface="Times New Roman" pitchFamily="18" charset="0"/>
              </a:rPr>
              <a:t>该模型的关键特征：</a:t>
            </a:r>
            <a:endParaRPr lang="en-US" altLang="zh-CN" sz="2600" dirty="0">
              <a:latin typeface="Times New Roman" pitchFamily="18" charset="0"/>
              <a:cs typeface="Times New Roman" pitchFamily="18" charset="0"/>
            </a:endParaRPr>
          </a:p>
          <a:p>
            <a:pPr marL="0" indent="0" fontAlgn="auto">
              <a:spcAft>
                <a:spcPts val="0"/>
              </a:spcAft>
              <a:buNone/>
            </a:pPr>
            <a:r>
              <a:rPr lang="zh-CN" altLang="en-US" sz="2600" dirty="0">
                <a:latin typeface="Times New Roman" pitchFamily="18" charset="0"/>
                <a:cs typeface="Times New Roman" pitchFamily="18" charset="0"/>
              </a:rPr>
              <a:t>假设一个能够充分利用</a:t>
            </a:r>
            <a:r>
              <a:rPr lang="zh-CN" altLang="en-US" sz="2600" b="1" dirty="0">
                <a:latin typeface="Times New Roman" pitchFamily="18" charset="0"/>
                <a:cs typeface="Times New Roman" pitchFamily="18" charset="0"/>
              </a:rPr>
              <a:t>所有</a:t>
            </a:r>
            <a:r>
              <a:rPr lang="zh-CN" altLang="en-US" sz="2600" dirty="0">
                <a:latin typeface="Times New Roman" pitchFamily="18" charset="0"/>
                <a:cs typeface="Times New Roman" pitchFamily="18" charset="0"/>
              </a:rPr>
              <a:t>可用硬件资源的假想系统，而不是模拟任何具体的、现有的数据库系统及其所有的性能瓶颈，即该模型为工作负载成本提供了一个下限。</a:t>
            </a:r>
            <a:endParaRPr lang="en-US" altLang="zh-CN" sz="2600" dirty="0">
              <a:latin typeface="Times New Roman" pitchFamily="18" charset="0"/>
              <a:cs typeface="Times New Roman" pitchFamily="18" charset="0"/>
            </a:endParaRPr>
          </a:p>
          <a:p>
            <a:pPr marL="0" indent="0" fontAlgn="auto">
              <a:spcAft>
                <a:spcPts val="0"/>
              </a:spcAft>
              <a:buNone/>
            </a:pPr>
            <a:endParaRPr lang="en-US" sz="2600" dirty="0">
              <a:latin typeface="Times New Roman" pitchFamily="18" charset="0"/>
              <a:cs typeface="Times New Roman" pitchFamily="18" charset="0"/>
            </a:endParaRPr>
          </a:p>
          <a:p>
            <a:pPr marL="0" indent="0" fontAlgn="auto">
              <a:spcAft>
                <a:spcPts val="0"/>
              </a:spcAft>
              <a:buNone/>
            </a:pPr>
            <a:r>
              <a:rPr lang="zh-CN" altLang="en-US" sz="2600" dirty="0">
                <a:latin typeface="Times New Roman" pitchFamily="18" charset="0"/>
                <a:cs typeface="Times New Roman" pitchFamily="18" charset="0"/>
              </a:rPr>
              <a:t>该模型是在云中构建成本最优的</a:t>
            </a:r>
            <a:r>
              <a:rPr lang="en-US" altLang="zh-CN" sz="2600" dirty="0">
                <a:latin typeface="Times New Roman" pitchFamily="18" charset="0"/>
                <a:cs typeface="Times New Roman" pitchFamily="18" charset="0"/>
              </a:rPr>
              <a:t>OLAP</a:t>
            </a:r>
            <a:r>
              <a:rPr lang="zh-CN" altLang="en-US" sz="2600" dirty="0">
                <a:latin typeface="Times New Roman" pitchFamily="18" charset="0"/>
                <a:cs typeface="Times New Roman" pitchFamily="18" charset="0"/>
              </a:rPr>
              <a:t>（联机分析处理）系统的基础。</a:t>
            </a:r>
            <a:endParaRPr lang="en-US" altLang="zh-CN" sz="2600" dirty="0">
              <a:latin typeface="Times New Roman" pitchFamily="18" charset="0"/>
              <a:cs typeface="Times New Roman" pitchFamily="18" charset="0"/>
            </a:endParaRPr>
          </a:p>
          <a:p>
            <a:pPr marL="0" indent="0" fontAlgn="auto">
              <a:spcAft>
                <a:spcPts val="0"/>
              </a:spcAft>
              <a:buNone/>
            </a:pPr>
            <a:endParaRPr lang="en-US" sz="2600" dirty="0">
              <a:latin typeface="Times New Roman" pitchFamily="18" charset="0"/>
              <a:cs typeface="Times New Roman" pitchFamily="18" charset="0"/>
            </a:endParaRPr>
          </a:p>
          <a:p>
            <a:pPr marL="0" indent="0" fontAlgn="auto">
              <a:spcAft>
                <a:spcPts val="0"/>
              </a:spcAft>
              <a:buNone/>
            </a:pPr>
            <a:r>
              <a:rPr lang="zh-CN" altLang="en-US" sz="2600" dirty="0">
                <a:latin typeface="Times New Roman" pitchFamily="18" charset="0"/>
                <a:cs typeface="Times New Roman" pitchFamily="18" charset="0"/>
              </a:rPr>
              <a:t>基于成本的方法支持严格的、数据驱动的决策制定，这将有助于使系统更接近可用硬件的</a:t>
            </a:r>
            <a:r>
              <a:rPr lang="zh-CN" altLang="en-US" sz="2600" b="1" dirty="0">
                <a:latin typeface="Times New Roman" pitchFamily="18" charset="0"/>
                <a:cs typeface="Times New Roman" pitchFamily="18" charset="0"/>
              </a:rPr>
              <a:t>极限</a:t>
            </a:r>
            <a:r>
              <a:rPr lang="zh-CN" altLang="en-US" sz="2600" dirty="0">
                <a:latin typeface="Times New Roman" pitchFamily="18" charset="0"/>
                <a:cs typeface="Times New Roman" pitchFamily="18" charset="0"/>
              </a:rPr>
              <a:t>，特别是在随着时间的推移演进系统时。</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67599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1"/>
          <p:cNvSpPr txBox="1">
            <a:spLocks/>
          </p:cNvSpPr>
          <p:nvPr/>
        </p:nvSpPr>
        <p:spPr>
          <a:xfrm>
            <a:off x="415925" y="0"/>
            <a:ext cx="8575676" cy="762000"/>
          </a:xfrm>
          <a:prstGeom prst="rect">
            <a:avLst/>
          </a:prstGeom>
        </p:spPr>
        <p:txBody>
          <a:bodyPr vert="horz" lIns="91440" tIns="45720" rIns="91440" bIns="45720" rtlCol="0" anchor="ctr">
            <a:normAutofit/>
          </a:bodyPr>
          <a:lstStyle/>
          <a:p>
            <a:pPr fontAlgn="auto">
              <a:spcAft>
                <a:spcPts val="0"/>
              </a:spcAft>
              <a:defRPr/>
            </a:pPr>
            <a:r>
              <a:rPr lang="en-US" altLang="zh-CN" sz="3200" dirty="0">
                <a:latin typeface="Times New Roman" pitchFamily="18" charset="0"/>
                <a:cs typeface="Times New Roman" pitchFamily="18" charset="0"/>
              </a:rPr>
              <a:t>BACKGROUND &amp; RELATED WORK</a:t>
            </a:r>
            <a:endParaRPr lang="zh-CN" altLang="en-US" sz="3200" dirty="0">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22</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7D349FB3-7C82-4B8D-95D9-7888B8A22D72}"/>
              </a:ext>
            </a:extLst>
          </p:cNvPr>
          <p:cNvSpPr txBox="1">
            <a:spLocks/>
          </p:cNvSpPr>
          <p:nvPr/>
        </p:nvSpPr>
        <p:spPr>
          <a:xfrm>
            <a:off x="0" y="792108"/>
            <a:ext cx="9144000" cy="60483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Font typeface="Wingdings" panose="05000000000000000000" pitchFamily="2" charset="2"/>
              <a:buChar char="Ø"/>
            </a:pPr>
            <a:r>
              <a:rPr lang="zh-CN" altLang="en-US" sz="2600" dirty="0">
                <a:latin typeface="Times New Roman" pitchFamily="18" charset="0"/>
                <a:cs typeface="Times New Roman" pitchFamily="18" charset="0"/>
              </a:rPr>
              <a:t>云</a:t>
            </a:r>
            <a:r>
              <a:rPr lang="en-US" altLang="zh-CN" sz="2600" dirty="0">
                <a:latin typeface="Times New Roman" pitchFamily="18" charset="0"/>
                <a:cs typeface="Times New Roman" pitchFamily="18" charset="0"/>
              </a:rPr>
              <a:t>SaaS</a:t>
            </a:r>
            <a:r>
              <a:rPr lang="zh-CN" altLang="en-US" sz="2600" dirty="0">
                <a:latin typeface="Times New Roman" pitchFamily="18" charset="0"/>
                <a:cs typeface="Times New Roman" pitchFamily="18" charset="0"/>
              </a:rPr>
              <a:t>数据仓库允许在无需安装软件或购买物理硬件的情况下查询大型数据集：</a:t>
            </a:r>
            <a:r>
              <a:rPr lang="en-US" altLang="zh-CN" sz="2600" dirty="0">
                <a:latin typeface="Times New Roman" pitchFamily="18" charset="0"/>
                <a:cs typeface="Times New Roman" pitchFamily="18" charset="0"/>
              </a:rPr>
              <a:t>Redshift </a:t>
            </a:r>
            <a:r>
              <a:rPr lang="zh-CN" altLang="en-US" sz="2600" dirty="0">
                <a:latin typeface="Times New Roman" pitchFamily="18" charset="0"/>
                <a:cs typeface="Times New Roman" pitchFamily="18" charset="0"/>
              </a:rPr>
              <a:t>，</a:t>
            </a:r>
            <a:r>
              <a:rPr lang="en-US" altLang="zh-CN" sz="2600" dirty="0">
                <a:latin typeface="Times New Roman" pitchFamily="18" charset="0"/>
                <a:cs typeface="Times New Roman" pitchFamily="18" charset="0"/>
              </a:rPr>
              <a:t>Snowflake, Azure,  </a:t>
            </a:r>
            <a:r>
              <a:rPr lang="en-US" altLang="zh-CN" sz="2600" dirty="0" err="1">
                <a:latin typeface="Times New Roman" pitchFamily="18" charset="0"/>
                <a:cs typeface="Times New Roman" pitchFamily="18" charset="0"/>
              </a:rPr>
              <a:t>GCP</a:t>
            </a:r>
            <a:r>
              <a:rPr lang="en-US" altLang="zh-CN" sz="2600" dirty="0">
                <a:latin typeface="Times New Roman" pitchFamily="18" charset="0"/>
                <a:cs typeface="Times New Roman" pitchFamily="18" charset="0"/>
              </a:rPr>
              <a:t> , </a:t>
            </a:r>
            <a:r>
              <a:rPr lang="en-US" altLang="zh-CN" sz="2600" dirty="0" err="1">
                <a:latin typeface="Times New Roman" pitchFamily="18" charset="0"/>
                <a:cs typeface="Times New Roman" pitchFamily="18" charset="0"/>
              </a:rPr>
              <a:t>AlibabaCloud</a:t>
            </a:r>
            <a:r>
              <a:rPr lang="zh-CN" altLang="en-US" sz="2600" dirty="0">
                <a:latin typeface="Times New Roman" pitchFamily="18" charset="0"/>
                <a:cs typeface="Times New Roman" pitchFamily="18" charset="0"/>
              </a:rPr>
              <a:t>的</a:t>
            </a:r>
            <a:r>
              <a:rPr lang="en-US" altLang="zh-CN" sz="2600" dirty="0" err="1">
                <a:latin typeface="Times New Roman" pitchFamily="18" charset="0"/>
                <a:cs typeface="Times New Roman" pitchFamily="18" charset="0"/>
              </a:rPr>
              <a:t>AnalyticDB</a:t>
            </a:r>
            <a:endParaRPr lang="en-US" sz="2600" dirty="0">
              <a:latin typeface="Times New Roman" pitchFamily="18" charset="0"/>
              <a:cs typeface="Times New Roman" pitchFamily="18" charset="0"/>
            </a:endParaRPr>
          </a:p>
          <a:p>
            <a:pPr fontAlgn="auto">
              <a:spcAft>
                <a:spcPts val="0"/>
              </a:spcAft>
              <a:buFont typeface="Wingdings" panose="05000000000000000000" pitchFamily="2" charset="2"/>
              <a:buChar char="Ø"/>
            </a:pPr>
            <a:r>
              <a:rPr lang="zh-CN" altLang="en-US" sz="2600" dirty="0">
                <a:latin typeface="Times New Roman" pitchFamily="18" charset="0"/>
                <a:cs typeface="Times New Roman" pitchFamily="18" charset="0"/>
              </a:rPr>
              <a:t>从长远来看，租用按小时收费的商用系统通常比免费系统更便宜，因为它们具有优越的性能。</a:t>
            </a:r>
            <a:endParaRPr lang="en-US" altLang="zh-CN" sz="2600" dirty="0">
              <a:latin typeface="Times New Roman" pitchFamily="18" charset="0"/>
              <a:cs typeface="Times New Roman" pitchFamily="18" charset="0"/>
            </a:endParaRPr>
          </a:p>
          <a:p>
            <a:pPr fontAlgn="auto">
              <a:spcAft>
                <a:spcPts val="0"/>
              </a:spcAft>
              <a:buFont typeface="Wingdings" panose="05000000000000000000" pitchFamily="2" charset="2"/>
              <a:buChar char="Ø"/>
            </a:pPr>
            <a:r>
              <a:rPr lang="zh-CN" altLang="en-US" sz="2600" dirty="0">
                <a:latin typeface="Times New Roman" pitchFamily="18" charset="0"/>
                <a:cs typeface="Times New Roman" pitchFamily="18" charset="0"/>
              </a:rPr>
              <a:t>有一些现有的公式和在线工具可以根据各种工作负载指标为数据库选择集群大小和配置选项</a:t>
            </a:r>
            <a:endParaRPr lang="en-US" altLang="zh-CN" sz="2600" dirty="0">
              <a:latin typeface="Times New Roman" pitchFamily="18" charset="0"/>
              <a:cs typeface="Times New Roman" pitchFamily="18" charset="0"/>
            </a:endParaRPr>
          </a:p>
          <a:p>
            <a:pPr fontAlgn="auto">
              <a:spcAft>
                <a:spcPts val="0"/>
              </a:spcAft>
              <a:buFont typeface="Wingdings" panose="05000000000000000000" pitchFamily="2" charset="2"/>
              <a:buChar char="Ø"/>
            </a:pPr>
            <a:r>
              <a:rPr lang="en-US" altLang="zh-CN" sz="2600" dirty="0" err="1">
                <a:latin typeface="Times New Roman" pitchFamily="18" charset="0"/>
                <a:cs typeface="Times New Roman" pitchFamily="18" charset="0"/>
              </a:rPr>
              <a:t>OPTIMUSCLOUD</a:t>
            </a:r>
            <a:r>
              <a:rPr lang="zh-CN" altLang="en-US" sz="2600" dirty="0">
                <a:latin typeface="Times New Roman" pitchFamily="18" charset="0"/>
                <a:cs typeface="Times New Roman" pitchFamily="18" charset="0"/>
              </a:rPr>
              <a:t>通过调整软件配置和确定硬件实例来优化</a:t>
            </a:r>
            <a:r>
              <a:rPr lang="en-US" altLang="zh-CN" sz="2600" dirty="0">
                <a:latin typeface="Times New Roman" pitchFamily="18" charset="0"/>
                <a:cs typeface="Times New Roman" pitchFamily="18" charset="0"/>
              </a:rPr>
              <a:t>Cassandra</a:t>
            </a:r>
            <a:r>
              <a:rPr lang="zh-CN" altLang="en-US" sz="2600" dirty="0">
                <a:latin typeface="Times New Roman" pitchFamily="18" charset="0"/>
                <a:cs typeface="Times New Roman" pitchFamily="18" charset="0"/>
              </a:rPr>
              <a:t>和</a:t>
            </a:r>
            <a:r>
              <a:rPr lang="en-US" altLang="zh-CN" sz="2600" dirty="0">
                <a:latin typeface="Times New Roman" pitchFamily="18" charset="0"/>
                <a:cs typeface="Times New Roman" pitchFamily="18" charset="0"/>
              </a:rPr>
              <a:t>Redis</a:t>
            </a:r>
            <a:r>
              <a:rPr lang="zh-CN" altLang="en-US" sz="2600" dirty="0">
                <a:latin typeface="Times New Roman" pitchFamily="18" charset="0"/>
                <a:cs typeface="Times New Roman" pitchFamily="18" charset="0"/>
              </a:rPr>
              <a:t>的每一美元性能。基本的方法是将</a:t>
            </a:r>
            <a:r>
              <a:rPr lang="en-US" altLang="zh-CN" sz="2600" dirty="0">
                <a:latin typeface="Times New Roman" pitchFamily="18" charset="0"/>
                <a:cs typeface="Times New Roman" pitchFamily="18" charset="0"/>
              </a:rPr>
              <a:t>DBMS</a:t>
            </a:r>
            <a:r>
              <a:rPr lang="zh-CN" altLang="en-US" sz="2600" dirty="0">
                <a:latin typeface="Times New Roman" pitchFamily="18" charset="0"/>
                <a:cs typeface="Times New Roman" pitchFamily="18" charset="0"/>
              </a:rPr>
              <a:t>视为一个</a:t>
            </a:r>
            <a:r>
              <a:rPr lang="zh-CN" altLang="en-US" sz="2600" b="1" dirty="0">
                <a:latin typeface="Times New Roman" pitchFamily="18" charset="0"/>
                <a:cs typeface="Times New Roman" pitchFamily="18" charset="0"/>
              </a:rPr>
              <a:t>黑盒</a:t>
            </a:r>
            <a:r>
              <a:rPr lang="zh-CN" altLang="en-US" sz="2600" dirty="0">
                <a:latin typeface="Times New Roman" pitchFamily="18" charset="0"/>
                <a:cs typeface="Times New Roman" pitchFamily="18" charset="0"/>
              </a:rPr>
              <a:t>，并根据先前的执行来预测不同硬件和软件配置的性能变化。另一种方法是依靠强化学习。</a:t>
            </a:r>
            <a:endParaRPr lang="en-US" altLang="zh-CN" sz="2600" dirty="0">
              <a:latin typeface="Times New Roman" pitchFamily="18" charset="0"/>
              <a:cs typeface="Times New Roman" pitchFamily="18" charset="0"/>
            </a:endParaRPr>
          </a:p>
          <a:p>
            <a:pPr marL="0" indent="0" fontAlgn="auto">
              <a:spcAft>
                <a:spcPts val="0"/>
              </a:spcAft>
              <a:buNone/>
            </a:pPr>
            <a:r>
              <a:rPr lang="zh-CN" altLang="en-US" sz="2600" dirty="0">
                <a:latin typeface="Times New Roman" pitchFamily="18" charset="0"/>
                <a:cs typeface="Times New Roman" pitchFamily="18" charset="0"/>
              </a:rPr>
              <a:t>本文的</a:t>
            </a:r>
            <a:r>
              <a:rPr lang="zh-CN" altLang="en-US" sz="2600" b="1" dirty="0">
                <a:solidFill>
                  <a:srgbClr val="FF0000"/>
                </a:solidFill>
                <a:latin typeface="Times New Roman" pitchFamily="18" charset="0"/>
                <a:cs typeface="Times New Roman" pitchFamily="18" charset="0"/>
              </a:rPr>
              <a:t>目标</a:t>
            </a:r>
            <a:r>
              <a:rPr lang="zh-CN" altLang="en-US" sz="2600" dirty="0">
                <a:latin typeface="Times New Roman" pitchFamily="18" charset="0"/>
                <a:cs typeface="Times New Roman" pitchFamily="18" charset="0"/>
              </a:rPr>
              <a:t>是开发一个用于云中分析查询处理的通用模型，该模型不仅推荐硬件，还提供对系统架构的直观了解。</a:t>
            </a:r>
          </a:p>
        </p:txBody>
      </p:sp>
    </p:spTree>
    <p:extLst>
      <p:ext uri="{BB962C8B-B14F-4D97-AF65-F5344CB8AC3E}">
        <p14:creationId xmlns:p14="http://schemas.microsoft.com/office/powerpoint/2010/main" val="245275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1"/>
          <p:cNvSpPr txBox="1">
            <a:spLocks/>
          </p:cNvSpPr>
          <p:nvPr/>
        </p:nvSpPr>
        <p:spPr>
          <a:xfrm>
            <a:off x="415925" y="0"/>
            <a:ext cx="8575676" cy="762000"/>
          </a:xfrm>
          <a:prstGeom prst="rect">
            <a:avLst/>
          </a:prstGeom>
        </p:spPr>
        <p:txBody>
          <a:bodyPr vert="horz" lIns="91440" tIns="45720" rIns="91440" bIns="45720" rtlCol="0" anchor="ctr">
            <a:normAutofit/>
          </a:bodyPr>
          <a:lstStyle/>
          <a:p>
            <a:pPr fontAlgn="auto">
              <a:spcAft>
                <a:spcPts val="0"/>
              </a:spcAft>
              <a:defRPr/>
            </a:pPr>
            <a:r>
              <a:rPr lang="en-US" altLang="zh-CN" sz="3200" dirty="0">
                <a:latin typeface="Times New Roman" pitchFamily="18" charset="0"/>
                <a:cs typeface="Times New Roman" pitchFamily="18" charset="0"/>
              </a:rPr>
              <a:t>COST-OPTIMAL OLAP </a:t>
            </a:r>
            <a:endParaRPr lang="zh-CN" altLang="en-US" sz="3200" dirty="0">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23</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7D349FB3-7C82-4B8D-95D9-7888B8A22D72}"/>
              </a:ext>
            </a:extLst>
          </p:cNvPr>
          <p:cNvSpPr txBox="1">
            <a:spLocks/>
          </p:cNvSpPr>
          <p:nvPr/>
        </p:nvSpPr>
        <p:spPr>
          <a:xfrm>
            <a:off x="0" y="1196308"/>
            <a:ext cx="9144000" cy="446538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zh-CN" altLang="en-US" sz="2600" dirty="0">
                <a:latin typeface="Times New Roman" pitchFamily="18" charset="0"/>
                <a:cs typeface="Times New Roman" pitchFamily="18" charset="0"/>
              </a:rPr>
              <a:t>关键思想：</a:t>
            </a:r>
            <a:endParaRPr lang="en-US" altLang="zh-CN" sz="2600" dirty="0">
              <a:latin typeface="Times New Roman" pitchFamily="18" charset="0"/>
              <a:cs typeface="Times New Roman" pitchFamily="18" charset="0"/>
            </a:endParaRPr>
          </a:p>
          <a:p>
            <a:pPr marL="514338" indent="-514338" fontAlgn="auto">
              <a:spcAft>
                <a:spcPts val="0"/>
              </a:spcAft>
              <a:buFont typeface="+mj-lt"/>
              <a:buAutoNum type="arabicPeriod"/>
            </a:pPr>
            <a:r>
              <a:rPr lang="zh-CN" altLang="en-US" sz="2600" dirty="0">
                <a:latin typeface="Times New Roman" pitchFamily="18" charset="0"/>
                <a:cs typeface="Times New Roman" pitchFamily="18" charset="0"/>
              </a:rPr>
              <a:t>在异构的云硬件环境中，目标必须是最小化工作负载成本，而不是运行时间成本。</a:t>
            </a:r>
            <a:endParaRPr lang="en-US" altLang="zh-CN" sz="2600" dirty="0">
              <a:latin typeface="Times New Roman" pitchFamily="18" charset="0"/>
              <a:cs typeface="Times New Roman" pitchFamily="18" charset="0"/>
            </a:endParaRPr>
          </a:p>
          <a:p>
            <a:pPr marL="514338" indent="-514338" fontAlgn="auto">
              <a:spcAft>
                <a:spcPts val="0"/>
              </a:spcAft>
              <a:buFont typeface="+mj-lt"/>
              <a:buAutoNum type="arabicPeriod"/>
            </a:pPr>
            <a:r>
              <a:rPr lang="zh-CN" altLang="en-US" sz="2600" dirty="0">
                <a:latin typeface="Times New Roman" pitchFamily="18" charset="0"/>
                <a:cs typeface="Times New Roman" pitchFamily="18" charset="0"/>
              </a:rPr>
              <a:t>有一个性能模型对于能够利用云中的所有可用硬件资源的假设的、理想化的系统是有效的。</a:t>
            </a:r>
            <a:endParaRPr lang="en-US" altLang="zh-CN" sz="2600" dirty="0">
              <a:latin typeface="Times New Roman" pitchFamily="18" charset="0"/>
              <a:cs typeface="Times New Roman" pitchFamily="18" charset="0"/>
            </a:endParaRPr>
          </a:p>
          <a:p>
            <a:pPr fontAlgn="auto">
              <a:spcAft>
                <a:spcPts val="0"/>
              </a:spcAft>
              <a:buFont typeface="Wingdings" panose="05000000000000000000" pitchFamily="2" charset="2"/>
              <a:buChar char="Ø"/>
            </a:pPr>
            <a:r>
              <a:rPr lang="zh-CN" altLang="en-US" sz="2600" dirty="0">
                <a:latin typeface="Times New Roman" pitchFamily="18" charset="0"/>
                <a:cs typeface="Times New Roman" pitchFamily="18" charset="0"/>
              </a:rPr>
              <a:t>成本优化作为新系统的基准；</a:t>
            </a:r>
            <a:endParaRPr lang="en-US" altLang="zh-CN" sz="2600" dirty="0">
              <a:latin typeface="Times New Roman" pitchFamily="18" charset="0"/>
              <a:cs typeface="Times New Roman" pitchFamily="18" charset="0"/>
            </a:endParaRPr>
          </a:p>
          <a:p>
            <a:pPr fontAlgn="auto">
              <a:spcAft>
                <a:spcPts val="0"/>
              </a:spcAft>
              <a:buFont typeface="Wingdings" panose="05000000000000000000" pitchFamily="2" charset="2"/>
              <a:buChar char="Ø"/>
            </a:pPr>
            <a:r>
              <a:rPr lang="zh-CN" altLang="en-US" sz="2600" dirty="0">
                <a:latin typeface="Times New Roman" pitchFamily="18" charset="0"/>
                <a:cs typeface="Times New Roman" pitchFamily="18" charset="0"/>
              </a:rPr>
              <a:t>基于证据的性能特征优先化；</a:t>
            </a:r>
            <a:endParaRPr lang="en-US" altLang="zh-CN" sz="2600" dirty="0">
              <a:latin typeface="Times New Roman" pitchFamily="18" charset="0"/>
              <a:cs typeface="Times New Roman" pitchFamily="18" charset="0"/>
            </a:endParaRPr>
          </a:p>
          <a:p>
            <a:pPr fontAlgn="auto">
              <a:spcAft>
                <a:spcPts val="0"/>
              </a:spcAft>
              <a:buFont typeface="Wingdings" panose="05000000000000000000" pitchFamily="2" charset="2"/>
              <a:buChar char="Ø"/>
            </a:pPr>
            <a:r>
              <a:rPr lang="zh-CN" altLang="en-US" sz="2600" dirty="0">
                <a:latin typeface="Times New Roman" pitchFamily="18" charset="0"/>
                <a:cs typeface="Times New Roman" pitchFamily="18" charset="0"/>
              </a:rPr>
              <a:t>市场定价；使用按需价格。</a:t>
            </a:r>
            <a:endParaRPr lang="en-US" altLang="zh-CN" sz="2600" dirty="0">
              <a:latin typeface="Times New Roman" pitchFamily="18" charset="0"/>
              <a:cs typeface="Times New Roman" pitchFamily="18" charset="0"/>
            </a:endParaRPr>
          </a:p>
          <a:p>
            <a:pPr fontAlgn="auto">
              <a:spcAft>
                <a:spcPts val="0"/>
              </a:spcAft>
              <a:buFont typeface="Wingdings" panose="05000000000000000000" pitchFamily="2" charset="2"/>
              <a:buChar char="Ø"/>
            </a:pPr>
            <a:r>
              <a:rPr lang="zh-CN" altLang="en-US" sz="2600" dirty="0">
                <a:latin typeface="Times New Roman" pitchFamily="18" charset="0"/>
                <a:cs typeface="Times New Roman" pitchFamily="18" charset="0"/>
              </a:rPr>
              <a:t>硬件</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软件共同发展；</a:t>
            </a:r>
            <a:endParaRPr lang="en-US" altLang="zh-CN" sz="2600" dirty="0">
              <a:latin typeface="Times New Roman" pitchFamily="18" charset="0"/>
              <a:cs typeface="Times New Roman" pitchFamily="18" charset="0"/>
            </a:endParaRPr>
          </a:p>
        </p:txBody>
      </p:sp>
    </p:spTree>
    <p:extLst>
      <p:ext uri="{BB962C8B-B14F-4D97-AF65-F5344CB8AC3E}">
        <p14:creationId xmlns:p14="http://schemas.microsoft.com/office/powerpoint/2010/main" val="39412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2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20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1898858-E0E5-44BF-919C-9C6AA0D9CDE3}"/>
              </a:ext>
            </a:extLst>
          </p:cNvPr>
          <p:cNvSpPr/>
          <p:nvPr/>
        </p:nvSpPr>
        <p:spPr bwMode="gray">
          <a:xfrm flipH="1">
            <a:off x="3275856" y="671136"/>
            <a:ext cx="236320" cy="5882067"/>
          </a:xfrm>
          <a:prstGeom prst="rect">
            <a:avLst/>
          </a:prstGeom>
          <a:solidFill>
            <a:srgbClr val="72A1DC"/>
          </a:solidFill>
          <a:ln w="28575" algn="ctr">
            <a:noFill/>
            <a:round/>
            <a:headEnd/>
            <a:tailEnd/>
          </a:ln>
          <a:effectLst/>
        </p:spPr>
        <p:txBody>
          <a:bodyPr wrap="none" rtlCol="0" anchor="ctr"/>
          <a:lstStyle/>
          <a:p>
            <a:pPr algn="ctr" eaLnBrk="0" hangingPunct="0"/>
            <a:endParaRPr lang="zh-CN" altLang="en-US" sz="2400" b="1" dirty="0">
              <a:solidFill>
                <a:srgbClr val="C00000"/>
              </a:solidFill>
              <a:latin typeface="Times New Roman" pitchFamily="18" charset="0"/>
              <a:ea typeface="宋体" charset="-122"/>
              <a:cs typeface="Times New Roman" pitchFamily="18" charset="0"/>
            </a:endParaRPr>
          </a:p>
        </p:txBody>
      </p:sp>
      <p:sp>
        <p:nvSpPr>
          <p:cNvPr id="50" name="标题 1"/>
          <p:cNvSpPr txBox="1">
            <a:spLocks/>
          </p:cNvSpPr>
          <p:nvPr/>
        </p:nvSpPr>
        <p:spPr>
          <a:xfrm>
            <a:off x="588821" y="762000"/>
            <a:ext cx="2364260" cy="762000"/>
          </a:xfrm>
          <a:prstGeom prst="rect">
            <a:avLst/>
          </a:prstGeom>
        </p:spPr>
        <p:txBody>
          <a:bodyPr vert="horz" lIns="91440" tIns="45720" rIns="91440" bIns="45720" rtlCol="0" anchor="ctr">
            <a:normAutofit/>
          </a:bodyPr>
          <a:lstStyle/>
          <a:p>
            <a:pPr fontAlgn="auto">
              <a:spcAft>
                <a:spcPts val="0"/>
              </a:spcAft>
              <a:defRPr/>
            </a:pPr>
            <a:r>
              <a:rPr lang="en-US" altLang="zh-CN" sz="3200" dirty="0">
                <a:solidFill>
                  <a:schemeClr val="tx1">
                    <a:lumMod val="95000"/>
                    <a:lumOff val="5000"/>
                  </a:schemeClr>
                </a:solidFill>
                <a:latin typeface="Times New Roman" pitchFamily="18" charset="0"/>
                <a:cs typeface="Times New Roman" pitchFamily="18" charset="0"/>
              </a:rPr>
              <a:t>The Gap</a:t>
            </a:r>
            <a:endParaRPr lang="zh-CN" altLang="en-US" sz="3200" dirty="0">
              <a:solidFill>
                <a:schemeClr val="tx1">
                  <a:lumMod val="95000"/>
                  <a:lumOff val="5000"/>
                </a:schemeClr>
              </a:solidFill>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3</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5403F547-B1E9-4C56-9E41-D2B53BC907F9}"/>
              </a:ext>
            </a:extLst>
          </p:cNvPr>
          <p:cNvSpPr txBox="1"/>
          <p:nvPr/>
        </p:nvSpPr>
        <p:spPr>
          <a:xfrm>
            <a:off x="194270" y="1988840"/>
            <a:ext cx="4026075" cy="1891528"/>
          </a:xfrm>
          <a:prstGeom prst="rect">
            <a:avLst/>
          </a:prstGeom>
        </p:spPr>
        <p:txBody>
          <a:bodyPr vert="horz" lIns="91440" tIns="45720" rIns="91440" bIns="45720" rtlCol="0">
            <a:normAutofit/>
          </a:bodyPr>
          <a:lstStyle>
            <a:defPPr>
              <a:defRPr lang="en-US"/>
            </a:defPPr>
            <a:lvl1pPr marL="0" indent="0" defTabSz="914400" eaLnBrk="1" fontAlgn="auto" latinLnBrk="0" hangingPunct="1">
              <a:lnSpc>
                <a:spcPct val="150000"/>
              </a:lnSpc>
              <a:spcBef>
                <a:spcPct val="20000"/>
              </a:spcBef>
              <a:spcAft>
                <a:spcPts val="0"/>
              </a:spcAft>
              <a:buFont typeface="Arial" pitchFamily="34" charset="0"/>
              <a:buNone/>
              <a:defRPr sz="2600">
                <a:solidFill>
                  <a:schemeClr val="tx1"/>
                </a:solidFill>
                <a:latin typeface="Times New Roman" pitchFamily="18" charset="0"/>
                <a:ea typeface="+mn-ea"/>
                <a:cs typeface="Times New Roman" pitchFamily="18" charset="0"/>
              </a:defRPr>
            </a:lvl1pPr>
            <a:lvl2pPr marL="742950" indent="-285750" defTabSz="914400" eaLnBrk="1" latinLnBrk="0" hangingPunct="1">
              <a:spcBef>
                <a:spcPct val="20000"/>
              </a:spcBef>
              <a:buFont typeface="Arial" pitchFamily="34" charset="0"/>
              <a:buChar char="–"/>
              <a:defRPr sz="2800">
                <a:solidFill>
                  <a:schemeClr val="tx1"/>
                </a:solidFill>
                <a:latin typeface="+mn-lt"/>
                <a:ea typeface="+mn-ea"/>
              </a:defRPr>
            </a:lvl2pPr>
            <a:lvl3pPr marL="1143000" indent="-228600" defTabSz="914400" eaLnBrk="1" latinLnBrk="0" hangingPunct="1">
              <a:spcBef>
                <a:spcPct val="20000"/>
              </a:spcBef>
              <a:buFont typeface="Arial" pitchFamily="34" charset="0"/>
              <a:buChar char="•"/>
              <a:defRPr sz="2400">
                <a:solidFill>
                  <a:schemeClr val="tx1"/>
                </a:solidFill>
                <a:latin typeface="+mn-lt"/>
                <a:ea typeface="+mn-ea"/>
              </a:defRPr>
            </a:lvl3pPr>
            <a:lvl4pPr marL="1600200" indent="-228600" defTabSz="914400" eaLnBrk="1" latinLnBrk="0" hangingPunct="1">
              <a:spcBef>
                <a:spcPct val="20000"/>
              </a:spcBef>
              <a:buFont typeface="Arial" pitchFamily="34" charset="0"/>
              <a:buChar char="–"/>
              <a:defRPr sz="2000">
                <a:solidFill>
                  <a:schemeClr val="tx1"/>
                </a:solidFill>
                <a:latin typeface="+mn-lt"/>
                <a:ea typeface="+mn-ea"/>
              </a:defRPr>
            </a:lvl4pPr>
            <a:lvl5pPr marL="2057400" indent="-228600" defTabSz="914400" eaLnBrk="1" latinLnBrk="0" hangingPunct="1">
              <a:spcBef>
                <a:spcPct val="20000"/>
              </a:spcBef>
              <a:buFont typeface="Arial" pitchFamily="34" charset="0"/>
              <a:buChar char="»"/>
              <a:defRPr sz="2000">
                <a:solidFill>
                  <a:schemeClr val="tx1"/>
                </a:solidFill>
                <a:latin typeface="+mn-lt"/>
                <a:ea typeface="+mn-ea"/>
              </a:defRPr>
            </a:lvl5pPr>
            <a:lvl6pPr marL="2514600" indent="-228600">
              <a:spcBef>
                <a:spcPct val="20000"/>
              </a:spcBef>
              <a:buFont typeface="Arial" pitchFamily="34" charset="0"/>
              <a:buChar char="•"/>
              <a:defRPr sz="2000">
                <a:solidFill>
                  <a:schemeClr val="tx1"/>
                </a:solidFill>
                <a:latin typeface="+mn-lt"/>
                <a:ea typeface="+mn-ea"/>
              </a:defRPr>
            </a:lvl6pPr>
            <a:lvl7pPr marL="2971800" indent="-228600">
              <a:spcBef>
                <a:spcPct val="20000"/>
              </a:spcBef>
              <a:buFont typeface="Arial" pitchFamily="34" charset="0"/>
              <a:buChar char="•"/>
              <a:defRPr sz="2000">
                <a:solidFill>
                  <a:schemeClr val="tx1"/>
                </a:solidFill>
                <a:latin typeface="+mn-lt"/>
                <a:ea typeface="+mn-ea"/>
              </a:defRPr>
            </a:lvl7pPr>
            <a:lvl8pPr marL="3429000" indent="-228600">
              <a:spcBef>
                <a:spcPct val="20000"/>
              </a:spcBef>
              <a:buFont typeface="Arial" pitchFamily="34" charset="0"/>
              <a:buChar char="•"/>
              <a:defRPr sz="2000">
                <a:solidFill>
                  <a:schemeClr val="tx1"/>
                </a:solidFill>
                <a:latin typeface="+mn-lt"/>
                <a:ea typeface="+mn-ea"/>
              </a:defRPr>
            </a:lvl8pPr>
            <a:lvl9pPr marL="3886200" indent="-228600">
              <a:spcBef>
                <a:spcPct val="20000"/>
              </a:spcBef>
              <a:buFont typeface="Arial" pitchFamily="34" charset="0"/>
              <a:buChar char="•"/>
              <a:defRPr sz="2000">
                <a:solidFill>
                  <a:schemeClr val="tx1"/>
                </a:solidFill>
                <a:latin typeface="+mn-lt"/>
                <a:ea typeface="+mn-ea"/>
              </a:defRPr>
            </a:lvl9pPr>
          </a:lstStyle>
          <a:p>
            <a:r>
              <a:rPr lang="en-US" altLang="zh-CN" sz="2400" dirty="0"/>
              <a:t>margins for Aws </a:t>
            </a:r>
          </a:p>
          <a:p>
            <a:r>
              <a:rPr lang="en-US" altLang="zh-CN" sz="2400" b="1" dirty="0"/>
              <a:t>engine inefficiencies </a:t>
            </a:r>
          </a:p>
          <a:p>
            <a:r>
              <a:rPr lang="en-US" altLang="zh-CN" sz="2400" dirty="0"/>
              <a:t>hardware innovations</a:t>
            </a:r>
            <a:endParaRPr lang="zh-CN" altLang="en-US" sz="2400" dirty="0"/>
          </a:p>
        </p:txBody>
      </p:sp>
      <p:sp>
        <p:nvSpPr>
          <p:cNvPr id="11" name="文本框 10">
            <a:extLst>
              <a:ext uri="{FF2B5EF4-FFF2-40B4-BE49-F238E27FC236}">
                <a16:creationId xmlns:a16="http://schemas.microsoft.com/office/drawing/2014/main" id="{A97FFBC7-B15C-4558-B2C0-0D3F94508EF2}"/>
              </a:ext>
            </a:extLst>
          </p:cNvPr>
          <p:cNvSpPr txBox="1"/>
          <p:nvPr/>
        </p:nvSpPr>
        <p:spPr>
          <a:xfrm>
            <a:off x="229309" y="3982561"/>
            <a:ext cx="4026075" cy="1891528"/>
          </a:xfrm>
          <a:prstGeom prst="rect">
            <a:avLst/>
          </a:prstGeom>
        </p:spPr>
        <p:txBody>
          <a:bodyPr vert="horz" lIns="91440" tIns="45720" rIns="91440" bIns="45720" rtlCol="0">
            <a:normAutofit/>
          </a:bodyPr>
          <a:lstStyle>
            <a:defPPr>
              <a:defRPr lang="en-US"/>
            </a:defPPr>
            <a:lvl1pPr marL="0" indent="0" defTabSz="914400" eaLnBrk="1" fontAlgn="auto" latinLnBrk="0" hangingPunct="1">
              <a:lnSpc>
                <a:spcPct val="150000"/>
              </a:lnSpc>
              <a:spcBef>
                <a:spcPct val="20000"/>
              </a:spcBef>
              <a:spcAft>
                <a:spcPts val="0"/>
              </a:spcAft>
              <a:buFont typeface="Arial" pitchFamily="34" charset="0"/>
              <a:buNone/>
              <a:defRPr sz="2600">
                <a:solidFill>
                  <a:schemeClr val="tx1"/>
                </a:solidFill>
                <a:latin typeface="Times New Roman" pitchFamily="18" charset="0"/>
                <a:ea typeface="+mn-ea"/>
                <a:cs typeface="Times New Roman" pitchFamily="18" charset="0"/>
              </a:defRPr>
            </a:lvl1pPr>
            <a:lvl2pPr marL="742950" indent="-285750" defTabSz="914400" eaLnBrk="1" latinLnBrk="0" hangingPunct="1">
              <a:spcBef>
                <a:spcPct val="20000"/>
              </a:spcBef>
              <a:buFont typeface="Arial" pitchFamily="34" charset="0"/>
              <a:buChar char="–"/>
              <a:defRPr sz="2800">
                <a:solidFill>
                  <a:schemeClr val="tx1"/>
                </a:solidFill>
                <a:latin typeface="+mn-lt"/>
                <a:ea typeface="+mn-ea"/>
              </a:defRPr>
            </a:lvl2pPr>
            <a:lvl3pPr marL="1143000" indent="-228600" defTabSz="914400" eaLnBrk="1" latinLnBrk="0" hangingPunct="1">
              <a:spcBef>
                <a:spcPct val="20000"/>
              </a:spcBef>
              <a:buFont typeface="Arial" pitchFamily="34" charset="0"/>
              <a:buChar char="•"/>
              <a:defRPr sz="2400">
                <a:solidFill>
                  <a:schemeClr val="tx1"/>
                </a:solidFill>
                <a:latin typeface="+mn-lt"/>
                <a:ea typeface="+mn-ea"/>
              </a:defRPr>
            </a:lvl3pPr>
            <a:lvl4pPr marL="1600200" indent="-228600" defTabSz="914400" eaLnBrk="1" latinLnBrk="0" hangingPunct="1">
              <a:spcBef>
                <a:spcPct val="20000"/>
              </a:spcBef>
              <a:buFont typeface="Arial" pitchFamily="34" charset="0"/>
              <a:buChar char="–"/>
              <a:defRPr sz="2000">
                <a:solidFill>
                  <a:schemeClr val="tx1"/>
                </a:solidFill>
                <a:latin typeface="+mn-lt"/>
                <a:ea typeface="+mn-ea"/>
              </a:defRPr>
            </a:lvl4pPr>
            <a:lvl5pPr marL="2057400" indent="-228600" defTabSz="914400" eaLnBrk="1" latinLnBrk="0" hangingPunct="1">
              <a:spcBef>
                <a:spcPct val="20000"/>
              </a:spcBef>
              <a:buFont typeface="Arial" pitchFamily="34" charset="0"/>
              <a:buChar char="»"/>
              <a:defRPr sz="2000">
                <a:solidFill>
                  <a:schemeClr val="tx1"/>
                </a:solidFill>
                <a:latin typeface="+mn-lt"/>
                <a:ea typeface="+mn-ea"/>
              </a:defRPr>
            </a:lvl5pPr>
            <a:lvl6pPr marL="2514600" indent="-228600">
              <a:spcBef>
                <a:spcPct val="20000"/>
              </a:spcBef>
              <a:buFont typeface="Arial" pitchFamily="34" charset="0"/>
              <a:buChar char="•"/>
              <a:defRPr sz="2000">
                <a:solidFill>
                  <a:schemeClr val="tx1"/>
                </a:solidFill>
                <a:latin typeface="+mn-lt"/>
                <a:ea typeface="+mn-ea"/>
              </a:defRPr>
            </a:lvl6pPr>
            <a:lvl7pPr marL="2971800" indent="-228600">
              <a:spcBef>
                <a:spcPct val="20000"/>
              </a:spcBef>
              <a:buFont typeface="Arial" pitchFamily="34" charset="0"/>
              <a:buChar char="•"/>
              <a:defRPr sz="2000">
                <a:solidFill>
                  <a:schemeClr val="tx1"/>
                </a:solidFill>
                <a:latin typeface="+mn-lt"/>
                <a:ea typeface="+mn-ea"/>
              </a:defRPr>
            </a:lvl7pPr>
            <a:lvl8pPr marL="3429000" indent="-228600">
              <a:spcBef>
                <a:spcPct val="20000"/>
              </a:spcBef>
              <a:buFont typeface="Arial" pitchFamily="34" charset="0"/>
              <a:buChar char="•"/>
              <a:defRPr sz="2000">
                <a:solidFill>
                  <a:schemeClr val="tx1"/>
                </a:solidFill>
                <a:latin typeface="+mn-lt"/>
                <a:ea typeface="+mn-ea"/>
              </a:defRPr>
            </a:lvl8pPr>
            <a:lvl9pPr marL="3886200" indent="-228600">
              <a:spcBef>
                <a:spcPct val="20000"/>
              </a:spcBef>
              <a:buFont typeface="Arial" pitchFamily="34" charset="0"/>
              <a:buChar char="•"/>
              <a:defRPr sz="2000">
                <a:solidFill>
                  <a:schemeClr val="tx1"/>
                </a:solidFill>
                <a:latin typeface="+mn-lt"/>
                <a:ea typeface="+mn-ea"/>
              </a:defRPr>
            </a:lvl9pPr>
          </a:lstStyle>
          <a:p>
            <a:r>
              <a:rPr lang="en-US" altLang="zh-CN" sz="2400" dirty="0"/>
              <a:t>Aws</a:t>
            </a:r>
            <a:r>
              <a:rPr lang="zh-CN" altLang="en-US" sz="2400" dirty="0"/>
              <a:t>的利润率 </a:t>
            </a:r>
          </a:p>
          <a:p>
            <a:r>
              <a:rPr lang="zh-CN" altLang="en-US" sz="2400" dirty="0"/>
              <a:t>引擎效率低下 </a:t>
            </a:r>
          </a:p>
          <a:p>
            <a:r>
              <a:rPr lang="zh-CN" altLang="en-US" sz="2400" dirty="0"/>
              <a:t>硬件创新</a:t>
            </a:r>
          </a:p>
        </p:txBody>
      </p:sp>
      <p:pic>
        <p:nvPicPr>
          <p:cNvPr id="4" name="图片 3">
            <a:extLst>
              <a:ext uri="{FF2B5EF4-FFF2-40B4-BE49-F238E27FC236}">
                <a16:creationId xmlns:a16="http://schemas.microsoft.com/office/drawing/2014/main" id="{A51A72F4-658D-4518-8F9E-302A780E0A79}"/>
              </a:ext>
            </a:extLst>
          </p:cNvPr>
          <p:cNvPicPr>
            <a:picLocks noChangeAspect="1"/>
          </p:cNvPicPr>
          <p:nvPr/>
        </p:nvPicPr>
        <p:blipFill>
          <a:blip r:embed="rId4"/>
          <a:stretch>
            <a:fillRect/>
          </a:stretch>
        </p:blipFill>
        <p:spPr>
          <a:xfrm>
            <a:off x="3599623" y="2088560"/>
            <a:ext cx="5350111" cy="3152195"/>
          </a:xfrm>
          <a:prstGeom prst="rect">
            <a:avLst/>
          </a:prstGeom>
        </p:spPr>
      </p:pic>
    </p:spTree>
    <p:extLst>
      <p:ext uri="{BB962C8B-B14F-4D97-AF65-F5344CB8AC3E}">
        <p14:creationId xmlns:p14="http://schemas.microsoft.com/office/powerpoint/2010/main" val="1239713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1898858-E0E5-44BF-919C-9C6AA0D9CDE3}"/>
              </a:ext>
            </a:extLst>
          </p:cNvPr>
          <p:cNvSpPr/>
          <p:nvPr/>
        </p:nvSpPr>
        <p:spPr bwMode="gray">
          <a:xfrm flipH="1">
            <a:off x="3275856" y="671136"/>
            <a:ext cx="236320" cy="5882067"/>
          </a:xfrm>
          <a:prstGeom prst="rect">
            <a:avLst/>
          </a:prstGeom>
          <a:solidFill>
            <a:srgbClr val="72A1DC"/>
          </a:solidFill>
          <a:ln w="28575" algn="ctr">
            <a:noFill/>
            <a:round/>
            <a:headEnd/>
            <a:tailEnd/>
          </a:ln>
          <a:effectLst/>
        </p:spPr>
        <p:txBody>
          <a:bodyPr wrap="none" rtlCol="0" anchor="ctr"/>
          <a:lstStyle/>
          <a:p>
            <a:pPr algn="ctr" eaLnBrk="0" hangingPunct="0"/>
            <a:endParaRPr lang="zh-CN" altLang="en-US" sz="2400" b="1" dirty="0">
              <a:solidFill>
                <a:srgbClr val="C00000"/>
              </a:solidFill>
              <a:latin typeface="Times New Roman" pitchFamily="18" charset="0"/>
              <a:ea typeface="宋体" charset="-122"/>
              <a:cs typeface="Times New Roman" pitchFamily="18" charset="0"/>
            </a:endParaRPr>
          </a:p>
        </p:txBody>
      </p:sp>
      <p:sp>
        <p:nvSpPr>
          <p:cNvPr id="50" name="标题 1"/>
          <p:cNvSpPr txBox="1">
            <a:spLocks/>
          </p:cNvSpPr>
          <p:nvPr/>
        </p:nvSpPr>
        <p:spPr>
          <a:xfrm>
            <a:off x="3477379" y="1094999"/>
            <a:ext cx="5683999" cy="1604172"/>
          </a:xfrm>
          <a:prstGeom prst="rect">
            <a:avLst/>
          </a:prstGeom>
        </p:spPr>
        <p:txBody>
          <a:bodyPr vert="horz" lIns="91440" tIns="45720" rIns="91440" bIns="45720" rtlCol="0" anchor="ctr">
            <a:normAutofit/>
          </a:bodyPr>
          <a:lstStyle/>
          <a:p>
            <a:pPr fontAlgn="auto">
              <a:spcAft>
                <a:spcPts val="0"/>
              </a:spcAft>
              <a:defRPr/>
            </a:pPr>
            <a:r>
              <a:rPr lang="en-US" altLang="zh-CN" sz="3200" dirty="0">
                <a:solidFill>
                  <a:schemeClr val="tx1">
                    <a:lumMod val="95000"/>
                    <a:lumOff val="5000"/>
                  </a:schemeClr>
                </a:solidFill>
                <a:latin typeface="Times New Roman" pitchFamily="18" charset="0"/>
                <a:cs typeface="Times New Roman" pitchFamily="18" charset="0"/>
              </a:rPr>
              <a:t>Cloud OLAP Performance Model</a:t>
            </a:r>
            <a:endParaRPr lang="zh-CN" altLang="en-US" sz="3200" dirty="0">
              <a:solidFill>
                <a:schemeClr val="tx1">
                  <a:lumMod val="95000"/>
                  <a:lumOff val="5000"/>
                </a:schemeClr>
              </a:solidFill>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4</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A97FFBC7-B15C-4558-B2C0-0D3F94508EF2}"/>
              </a:ext>
            </a:extLst>
          </p:cNvPr>
          <p:cNvSpPr txBox="1"/>
          <p:nvPr/>
        </p:nvSpPr>
        <p:spPr>
          <a:xfrm>
            <a:off x="3477379" y="2727713"/>
            <a:ext cx="5885522" cy="3063830"/>
          </a:xfrm>
          <a:prstGeom prst="rect">
            <a:avLst/>
          </a:prstGeom>
        </p:spPr>
        <p:txBody>
          <a:bodyPr vert="horz" lIns="91440" tIns="45720" rIns="91440" bIns="45720" rtlCol="0">
            <a:normAutofit/>
          </a:bodyPr>
          <a:lstStyle>
            <a:defPPr>
              <a:defRPr lang="en-US"/>
            </a:defPPr>
            <a:lvl1pPr marL="0" indent="0" defTabSz="914400" eaLnBrk="1" fontAlgn="auto" latinLnBrk="0" hangingPunct="1">
              <a:lnSpc>
                <a:spcPct val="150000"/>
              </a:lnSpc>
              <a:spcBef>
                <a:spcPct val="20000"/>
              </a:spcBef>
              <a:spcAft>
                <a:spcPts val="0"/>
              </a:spcAft>
              <a:buFont typeface="Arial" pitchFamily="34" charset="0"/>
              <a:buNone/>
              <a:defRPr sz="2600">
                <a:solidFill>
                  <a:schemeClr val="tx1"/>
                </a:solidFill>
                <a:latin typeface="Times New Roman" pitchFamily="18" charset="0"/>
                <a:ea typeface="+mn-ea"/>
                <a:cs typeface="Times New Roman" pitchFamily="18" charset="0"/>
              </a:defRPr>
            </a:lvl1pPr>
            <a:lvl2pPr marL="742950" indent="-285750" defTabSz="914400" eaLnBrk="1" latinLnBrk="0" hangingPunct="1">
              <a:spcBef>
                <a:spcPct val="20000"/>
              </a:spcBef>
              <a:buFont typeface="Arial" pitchFamily="34" charset="0"/>
              <a:buChar char="–"/>
              <a:defRPr sz="2800">
                <a:solidFill>
                  <a:schemeClr val="tx1"/>
                </a:solidFill>
                <a:latin typeface="+mn-lt"/>
                <a:ea typeface="+mn-ea"/>
              </a:defRPr>
            </a:lvl2pPr>
            <a:lvl3pPr marL="1143000" indent="-228600" defTabSz="914400" eaLnBrk="1" latinLnBrk="0" hangingPunct="1">
              <a:spcBef>
                <a:spcPct val="20000"/>
              </a:spcBef>
              <a:buFont typeface="Arial" pitchFamily="34" charset="0"/>
              <a:buChar char="•"/>
              <a:defRPr sz="2400">
                <a:solidFill>
                  <a:schemeClr val="tx1"/>
                </a:solidFill>
                <a:latin typeface="+mn-lt"/>
                <a:ea typeface="+mn-ea"/>
              </a:defRPr>
            </a:lvl3pPr>
            <a:lvl4pPr marL="1600200" indent="-228600" defTabSz="914400" eaLnBrk="1" latinLnBrk="0" hangingPunct="1">
              <a:spcBef>
                <a:spcPct val="20000"/>
              </a:spcBef>
              <a:buFont typeface="Arial" pitchFamily="34" charset="0"/>
              <a:buChar char="–"/>
              <a:defRPr sz="2000">
                <a:solidFill>
                  <a:schemeClr val="tx1"/>
                </a:solidFill>
                <a:latin typeface="+mn-lt"/>
                <a:ea typeface="+mn-ea"/>
              </a:defRPr>
            </a:lvl4pPr>
            <a:lvl5pPr marL="2057400" indent="-228600" defTabSz="914400" eaLnBrk="1" latinLnBrk="0" hangingPunct="1">
              <a:spcBef>
                <a:spcPct val="20000"/>
              </a:spcBef>
              <a:buFont typeface="Arial" pitchFamily="34" charset="0"/>
              <a:buChar char="»"/>
              <a:defRPr sz="2000">
                <a:solidFill>
                  <a:schemeClr val="tx1"/>
                </a:solidFill>
                <a:latin typeface="+mn-lt"/>
                <a:ea typeface="+mn-ea"/>
              </a:defRPr>
            </a:lvl5pPr>
            <a:lvl6pPr marL="2514600" indent="-228600">
              <a:spcBef>
                <a:spcPct val="20000"/>
              </a:spcBef>
              <a:buFont typeface="Arial" pitchFamily="34" charset="0"/>
              <a:buChar char="•"/>
              <a:defRPr sz="2000">
                <a:solidFill>
                  <a:schemeClr val="tx1"/>
                </a:solidFill>
                <a:latin typeface="+mn-lt"/>
                <a:ea typeface="+mn-ea"/>
              </a:defRPr>
            </a:lvl6pPr>
            <a:lvl7pPr marL="2971800" indent="-228600">
              <a:spcBef>
                <a:spcPct val="20000"/>
              </a:spcBef>
              <a:buFont typeface="Arial" pitchFamily="34" charset="0"/>
              <a:buChar char="•"/>
              <a:defRPr sz="2000">
                <a:solidFill>
                  <a:schemeClr val="tx1"/>
                </a:solidFill>
                <a:latin typeface="+mn-lt"/>
                <a:ea typeface="+mn-ea"/>
              </a:defRPr>
            </a:lvl7pPr>
            <a:lvl8pPr marL="3429000" indent="-228600">
              <a:spcBef>
                <a:spcPct val="20000"/>
              </a:spcBef>
              <a:buFont typeface="Arial" pitchFamily="34" charset="0"/>
              <a:buChar char="•"/>
              <a:defRPr sz="2000">
                <a:solidFill>
                  <a:schemeClr val="tx1"/>
                </a:solidFill>
                <a:latin typeface="+mn-lt"/>
                <a:ea typeface="+mn-ea"/>
              </a:defRPr>
            </a:lvl8pPr>
            <a:lvl9pPr marL="3886200" indent="-228600">
              <a:spcBef>
                <a:spcPct val="20000"/>
              </a:spcBef>
              <a:buFont typeface="Arial" pitchFamily="34" charset="0"/>
              <a:buChar char="•"/>
              <a:defRPr sz="2000">
                <a:solidFill>
                  <a:schemeClr val="tx1"/>
                </a:solidFill>
                <a:latin typeface="+mn-lt"/>
                <a:ea typeface="+mn-ea"/>
              </a:defRPr>
            </a:lvl9pPr>
          </a:lstStyle>
          <a:p>
            <a:pPr marL="342900" indent="-342900">
              <a:buFont typeface="Arial" panose="020B0604020202020204" pitchFamily="34" charset="0"/>
              <a:buChar char="•"/>
            </a:pPr>
            <a:r>
              <a:rPr lang="en-US" altLang="zh-CN" sz="2400" dirty="0"/>
              <a:t>models hypothetical cloud-native system</a:t>
            </a:r>
          </a:p>
          <a:p>
            <a:pPr marL="342900" indent="-342900">
              <a:buFont typeface="Arial" panose="020B0604020202020204" pitchFamily="34" charset="0"/>
              <a:buChar char="•"/>
            </a:pPr>
            <a:r>
              <a:rPr lang="en-US" altLang="zh-CN" sz="2400" dirty="0"/>
              <a:t>that can fully exploit all hardware resources(</a:t>
            </a:r>
            <a:r>
              <a:rPr lang="en-US" altLang="zh-CN" sz="2400" dirty="0" err="1"/>
              <a:t>CPU,RAM,SSD,Net</a:t>
            </a:r>
            <a:r>
              <a:rPr lang="en-US" altLang="zh-CN" sz="2400" dirty="0"/>
              <a:t>)</a:t>
            </a:r>
          </a:p>
          <a:p>
            <a:pPr marL="342900" indent="-342900">
              <a:buFont typeface="Arial" panose="020B0604020202020204" pitchFamily="34" charset="0"/>
              <a:buChar char="•"/>
            </a:pPr>
            <a:r>
              <a:rPr lang="en-US" altLang="zh-CN" sz="2400" dirty="0"/>
              <a:t>simple and intuitive white-box model</a:t>
            </a:r>
            <a:endParaRPr lang="zh-CN" altLang="en-US" sz="2400" dirty="0"/>
          </a:p>
        </p:txBody>
      </p:sp>
      <p:pic>
        <p:nvPicPr>
          <p:cNvPr id="3" name="图片 2">
            <a:extLst>
              <a:ext uri="{FF2B5EF4-FFF2-40B4-BE49-F238E27FC236}">
                <a16:creationId xmlns:a16="http://schemas.microsoft.com/office/drawing/2014/main" id="{629FBB4D-E047-4083-B2D5-53CB5968833E}"/>
              </a:ext>
            </a:extLst>
          </p:cNvPr>
          <p:cNvPicPr>
            <a:picLocks noChangeAspect="1"/>
          </p:cNvPicPr>
          <p:nvPr/>
        </p:nvPicPr>
        <p:blipFill>
          <a:blip r:embed="rId4"/>
          <a:stretch>
            <a:fillRect/>
          </a:stretch>
        </p:blipFill>
        <p:spPr>
          <a:xfrm>
            <a:off x="0" y="2699173"/>
            <a:ext cx="3275856" cy="1646037"/>
          </a:xfrm>
          <a:prstGeom prst="rect">
            <a:avLst/>
          </a:prstGeom>
        </p:spPr>
      </p:pic>
    </p:spTree>
    <p:extLst>
      <p:ext uri="{BB962C8B-B14F-4D97-AF65-F5344CB8AC3E}">
        <p14:creationId xmlns:p14="http://schemas.microsoft.com/office/powerpoint/2010/main" val="42594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1"/>
          <p:cNvSpPr txBox="1">
            <a:spLocks/>
          </p:cNvSpPr>
          <p:nvPr/>
        </p:nvSpPr>
        <p:spPr>
          <a:xfrm>
            <a:off x="588821" y="762000"/>
            <a:ext cx="2364260" cy="762000"/>
          </a:xfrm>
          <a:prstGeom prst="rect">
            <a:avLst/>
          </a:prstGeom>
        </p:spPr>
        <p:txBody>
          <a:bodyPr vert="horz" lIns="91440" tIns="45720" rIns="91440" bIns="45720" rtlCol="0" anchor="ctr">
            <a:normAutofit fontScale="92500"/>
          </a:bodyPr>
          <a:lstStyle/>
          <a:p>
            <a:pPr fontAlgn="auto">
              <a:spcAft>
                <a:spcPts val="0"/>
              </a:spcAft>
              <a:defRPr/>
            </a:pPr>
            <a:r>
              <a:rPr lang="en-US" altLang="zh-CN" sz="3200" dirty="0">
                <a:solidFill>
                  <a:schemeClr val="tx1">
                    <a:lumMod val="95000"/>
                    <a:lumOff val="5000"/>
                  </a:schemeClr>
                </a:solidFill>
                <a:latin typeface="Times New Roman" pitchFamily="18" charset="0"/>
                <a:cs typeface="Times New Roman" pitchFamily="18" charset="0"/>
              </a:rPr>
              <a:t>Model Basics</a:t>
            </a:r>
            <a:endParaRPr lang="zh-CN" altLang="en-US" sz="3200" dirty="0">
              <a:solidFill>
                <a:schemeClr val="tx1">
                  <a:lumMod val="95000"/>
                  <a:lumOff val="5000"/>
                </a:schemeClr>
              </a:solidFill>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5</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815D3296-0B3D-47C4-807D-52CBAE8CB6C3}"/>
              </a:ext>
            </a:extLst>
          </p:cNvPr>
          <p:cNvPicPr>
            <a:picLocks noChangeAspect="1"/>
          </p:cNvPicPr>
          <p:nvPr/>
        </p:nvPicPr>
        <p:blipFill>
          <a:blip r:embed="rId4"/>
          <a:stretch>
            <a:fillRect/>
          </a:stretch>
        </p:blipFill>
        <p:spPr>
          <a:xfrm>
            <a:off x="977829" y="1571983"/>
            <a:ext cx="7188342" cy="4910764"/>
          </a:xfrm>
          <a:prstGeom prst="rect">
            <a:avLst/>
          </a:prstGeom>
        </p:spPr>
      </p:pic>
      <p:sp>
        <p:nvSpPr>
          <p:cNvPr id="12" name="标题 1">
            <a:extLst>
              <a:ext uri="{FF2B5EF4-FFF2-40B4-BE49-F238E27FC236}">
                <a16:creationId xmlns:a16="http://schemas.microsoft.com/office/drawing/2014/main" id="{7BCDBB29-8259-4E01-A590-8D091F868008}"/>
              </a:ext>
            </a:extLst>
          </p:cNvPr>
          <p:cNvSpPr txBox="1">
            <a:spLocks/>
          </p:cNvSpPr>
          <p:nvPr/>
        </p:nvSpPr>
        <p:spPr>
          <a:xfrm>
            <a:off x="6474940" y="1108174"/>
            <a:ext cx="2364260" cy="762000"/>
          </a:xfrm>
          <a:prstGeom prst="rect">
            <a:avLst/>
          </a:prstGeom>
        </p:spPr>
        <p:txBody>
          <a:bodyPr vert="horz" lIns="91440" tIns="45720" rIns="91440" bIns="45720" rtlCol="0" anchor="ctr">
            <a:normAutofit/>
          </a:bodyPr>
          <a:lstStyle/>
          <a:p>
            <a:pPr fontAlgn="auto">
              <a:spcAft>
                <a:spcPts val="0"/>
              </a:spcAft>
              <a:defRPr/>
            </a:pPr>
            <a:r>
              <a:rPr lang="en-US" altLang="zh-CN" sz="3200" dirty="0">
                <a:solidFill>
                  <a:schemeClr val="tx1">
                    <a:lumMod val="95000"/>
                    <a:lumOff val="5000"/>
                  </a:schemeClr>
                </a:solidFill>
                <a:latin typeface="Times New Roman" pitchFamily="18" charset="0"/>
                <a:cs typeface="Times New Roman" pitchFamily="18" charset="0"/>
              </a:rPr>
              <a:t>Simple</a:t>
            </a:r>
            <a:r>
              <a:rPr lang="zh-CN" altLang="en-US" sz="3200" dirty="0">
                <a:solidFill>
                  <a:schemeClr val="tx1">
                    <a:lumMod val="95000"/>
                    <a:lumOff val="5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149843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1898858-E0E5-44BF-919C-9C6AA0D9CDE3}"/>
              </a:ext>
            </a:extLst>
          </p:cNvPr>
          <p:cNvSpPr/>
          <p:nvPr/>
        </p:nvSpPr>
        <p:spPr bwMode="gray">
          <a:xfrm flipH="1">
            <a:off x="3275856" y="671136"/>
            <a:ext cx="236320" cy="5882067"/>
          </a:xfrm>
          <a:prstGeom prst="rect">
            <a:avLst/>
          </a:prstGeom>
          <a:solidFill>
            <a:srgbClr val="72A1DC"/>
          </a:solidFill>
          <a:ln w="28575" algn="ctr">
            <a:noFill/>
            <a:round/>
            <a:headEnd/>
            <a:tailEnd/>
          </a:ln>
          <a:effectLst/>
        </p:spPr>
        <p:txBody>
          <a:bodyPr wrap="none" rtlCol="0" anchor="ctr"/>
          <a:lstStyle/>
          <a:p>
            <a:pPr algn="ctr" eaLnBrk="0" hangingPunct="0"/>
            <a:endParaRPr lang="zh-CN" altLang="en-US" sz="2400" b="1" dirty="0">
              <a:solidFill>
                <a:srgbClr val="C00000"/>
              </a:solidFill>
              <a:latin typeface="Times New Roman" pitchFamily="18" charset="0"/>
              <a:ea typeface="宋体" charset="-122"/>
              <a:cs typeface="Times New Roman" pitchFamily="18" charset="0"/>
            </a:endParaRPr>
          </a:p>
        </p:txBody>
      </p:sp>
      <p:sp>
        <p:nvSpPr>
          <p:cNvPr id="50" name="标题 1"/>
          <p:cNvSpPr txBox="1">
            <a:spLocks/>
          </p:cNvSpPr>
          <p:nvPr/>
        </p:nvSpPr>
        <p:spPr>
          <a:xfrm>
            <a:off x="323528" y="955775"/>
            <a:ext cx="2599589" cy="938808"/>
          </a:xfrm>
          <a:prstGeom prst="rect">
            <a:avLst/>
          </a:prstGeom>
        </p:spPr>
        <p:txBody>
          <a:bodyPr vert="horz" lIns="91440" tIns="45720" rIns="91440" bIns="45720" rtlCol="0" anchor="ctr">
            <a:normAutofit fontScale="92500"/>
          </a:bodyPr>
          <a:lstStyle/>
          <a:p>
            <a:pPr fontAlgn="auto">
              <a:spcAft>
                <a:spcPts val="0"/>
              </a:spcAft>
              <a:defRPr/>
            </a:pPr>
            <a:r>
              <a:rPr lang="en-US" altLang="zh-CN" sz="3200" dirty="0">
                <a:solidFill>
                  <a:schemeClr val="tx1">
                    <a:lumMod val="95000"/>
                    <a:lumOff val="5000"/>
                  </a:schemeClr>
                </a:solidFill>
                <a:latin typeface="Times New Roman" pitchFamily="18" charset="0"/>
                <a:cs typeface="Times New Roman" pitchFamily="18" charset="0"/>
              </a:rPr>
              <a:t>The Full Model</a:t>
            </a:r>
            <a:endParaRPr lang="zh-CN" altLang="en-US" sz="3200" dirty="0">
              <a:solidFill>
                <a:schemeClr val="tx1">
                  <a:lumMod val="95000"/>
                  <a:lumOff val="5000"/>
                </a:schemeClr>
              </a:solidFill>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6</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5403F547-B1E9-4C56-9E41-D2B53BC907F9}"/>
              </a:ext>
            </a:extLst>
          </p:cNvPr>
          <p:cNvSpPr txBox="1"/>
          <p:nvPr/>
        </p:nvSpPr>
        <p:spPr>
          <a:xfrm>
            <a:off x="194266" y="2222764"/>
            <a:ext cx="3513634" cy="2778810"/>
          </a:xfrm>
          <a:prstGeom prst="rect">
            <a:avLst/>
          </a:prstGeom>
        </p:spPr>
        <p:txBody>
          <a:bodyPr vert="horz" lIns="91440" tIns="45720" rIns="91440" bIns="45720" rtlCol="0">
            <a:normAutofit/>
          </a:bodyPr>
          <a:lstStyle>
            <a:defPPr>
              <a:defRPr lang="en-US"/>
            </a:defPPr>
            <a:lvl1pPr marL="0" indent="0" defTabSz="914400" eaLnBrk="1" fontAlgn="auto" latinLnBrk="0" hangingPunct="1">
              <a:lnSpc>
                <a:spcPct val="150000"/>
              </a:lnSpc>
              <a:spcBef>
                <a:spcPct val="20000"/>
              </a:spcBef>
              <a:spcAft>
                <a:spcPts val="0"/>
              </a:spcAft>
              <a:buFont typeface="Arial" pitchFamily="34" charset="0"/>
              <a:buNone/>
              <a:defRPr sz="2600">
                <a:solidFill>
                  <a:schemeClr val="tx1"/>
                </a:solidFill>
                <a:latin typeface="Times New Roman" pitchFamily="18" charset="0"/>
                <a:ea typeface="+mn-ea"/>
                <a:cs typeface="Times New Roman" pitchFamily="18" charset="0"/>
              </a:defRPr>
            </a:lvl1pPr>
            <a:lvl2pPr marL="742950" indent="-285750" defTabSz="914400" eaLnBrk="1" latinLnBrk="0" hangingPunct="1">
              <a:spcBef>
                <a:spcPct val="20000"/>
              </a:spcBef>
              <a:buFont typeface="Arial" pitchFamily="34" charset="0"/>
              <a:buChar char="–"/>
              <a:defRPr sz="2800">
                <a:solidFill>
                  <a:schemeClr val="tx1"/>
                </a:solidFill>
                <a:latin typeface="+mn-lt"/>
                <a:ea typeface="+mn-ea"/>
              </a:defRPr>
            </a:lvl2pPr>
            <a:lvl3pPr marL="1143000" indent="-228600" defTabSz="914400" eaLnBrk="1" latinLnBrk="0" hangingPunct="1">
              <a:spcBef>
                <a:spcPct val="20000"/>
              </a:spcBef>
              <a:buFont typeface="Arial" pitchFamily="34" charset="0"/>
              <a:buChar char="•"/>
              <a:defRPr sz="2400">
                <a:solidFill>
                  <a:schemeClr val="tx1"/>
                </a:solidFill>
                <a:latin typeface="+mn-lt"/>
                <a:ea typeface="+mn-ea"/>
              </a:defRPr>
            </a:lvl3pPr>
            <a:lvl4pPr marL="1600200" indent="-228600" defTabSz="914400" eaLnBrk="1" latinLnBrk="0" hangingPunct="1">
              <a:spcBef>
                <a:spcPct val="20000"/>
              </a:spcBef>
              <a:buFont typeface="Arial" pitchFamily="34" charset="0"/>
              <a:buChar char="–"/>
              <a:defRPr sz="2000">
                <a:solidFill>
                  <a:schemeClr val="tx1"/>
                </a:solidFill>
                <a:latin typeface="+mn-lt"/>
                <a:ea typeface="+mn-ea"/>
              </a:defRPr>
            </a:lvl4pPr>
            <a:lvl5pPr marL="2057400" indent="-228600" defTabSz="914400" eaLnBrk="1" latinLnBrk="0" hangingPunct="1">
              <a:spcBef>
                <a:spcPct val="20000"/>
              </a:spcBef>
              <a:buFont typeface="Arial" pitchFamily="34" charset="0"/>
              <a:buChar char="»"/>
              <a:defRPr sz="2000">
                <a:solidFill>
                  <a:schemeClr val="tx1"/>
                </a:solidFill>
                <a:latin typeface="+mn-lt"/>
                <a:ea typeface="+mn-ea"/>
              </a:defRPr>
            </a:lvl5pPr>
            <a:lvl6pPr marL="2514600" indent="-228600">
              <a:spcBef>
                <a:spcPct val="20000"/>
              </a:spcBef>
              <a:buFont typeface="Arial" pitchFamily="34" charset="0"/>
              <a:buChar char="•"/>
              <a:defRPr sz="2000">
                <a:solidFill>
                  <a:schemeClr val="tx1"/>
                </a:solidFill>
                <a:latin typeface="+mn-lt"/>
                <a:ea typeface="+mn-ea"/>
              </a:defRPr>
            </a:lvl6pPr>
            <a:lvl7pPr marL="2971800" indent="-228600">
              <a:spcBef>
                <a:spcPct val="20000"/>
              </a:spcBef>
              <a:buFont typeface="Arial" pitchFamily="34" charset="0"/>
              <a:buChar char="•"/>
              <a:defRPr sz="2000">
                <a:solidFill>
                  <a:schemeClr val="tx1"/>
                </a:solidFill>
                <a:latin typeface="+mn-lt"/>
                <a:ea typeface="+mn-ea"/>
              </a:defRPr>
            </a:lvl7pPr>
            <a:lvl8pPr marL="3429000" indent="-228600">
              <a:spcBef>
                <a:spcPct val="20000"/>
              </a:spcBef>
              <a:buFont typeface="Arial" pitchFamily="34" charset="0"/>
              <a:buChar char="•"/>
              <a:defRPr sz="2000">
                <a:solidFill>
                  <a:schemeClr val="tx1"/>
                </a:solidFill>
                <a:latin typeface="+mn-lt"/>
                <a:ea typeface="+mn-ea"/>
              </a:defRPr>
            </a:lvl8pPr>
            <a:lvl9pPr marL="3886200" indent="-228600">
              <a:spcBef>
                <a:spcPct val="20000"/>
              </a:spcBef>
              <a:buFont typeface="Arial" pitchFamily="34" charset="0"/>
              <a:buChar char="•"/>
              <a:defRPr sz="2000">
                <a:solidFill>
                  <a:schemeClr val="tx1"/>
                </a:solidFill>
                <a:latin typeface="+mn-lt"/>
                <a:ea typeface="+mn-ea"/>
              </a:defRPr>
            </a:lvl9pPr>
          </a:lstStyle>
          <a:p>
            <a:r>
              <a:rPr lang="en-US" altLang="zh-CN" sz="2400" dirty="0"/>
              <a:t>storage on </a:t>
            </a:r>
            <a:r>
              <a:rPr lang="en-US" altLang="zh-CN" sz="2400" dirty="0" err="1"/>
              <a:t>s3</a:t>
            </a:r>
            <a:endParaRPr lang="en-US" altLang="zh-CN" sz="2400" dirty="0"/>
          </a:p>
          <a:p>
            <a:r>
              <a:rPr lang="en-US" altLang="zh-CN" sz="2400" dirty="0"/>
              <a:t>caching (</a:t>
            </a:r>
            <a:r>
              <a:rPr lang="en-US" altLang="zh-CN" sz="2400" dirty="0" err="1"/>
              <a:t>RAM,SSD</a:t>
            </a:r>
            <a:r>
              <a:rPr lang="en-US" altLang="zh-CN" sz="2400" dirty="0"/>
              <a:t>)</a:t>
            </a:r>
          </a:p>
          <a:p>
            <a:r>
              <a:rPr lang="en-US" altLang="zh-CN" sz="2400" dirty="0"/>
              <a:t>distributed processing</a:t>
            </a:r>
          </a:p>
          <a:p>
            <a:r>
              <a:rPr lang="en-US" altLang="zh-CN" sz="2400" dirty="0"/>
              <a:t>spot market pricing</a:t>
            </a:r>
            <a:endParaRPr lang="zh-CN" altLang="en-US" sz="2400" dirty="0"/>
          </a:p>
        </p:txBody>
      </p:sp>
      <p:pic>
        <p:nvPicPr>
          <p:cNvPr id="6" name="图片 5">
            <a:extLst>
              <a:ext uri="{FF2B5EF4-FFF2-40B4-BE49-F238E27FC236}">
                <a16:creationId xmlns:a16="http://schemas.microsoft.com/office/drawing/2014/main" id="{D5530D29-056A-41C8-B7ED-F81D288CBCEA}"/>
              </a:ext>
            </a:extLst>
          </p:cNvPr>
          <p:cNvPicPr>
            <a:picLocks noChangeAspect="1"/>
          </p:cNvPicPr>
          <p:nvPr/>
        </p:nvPicPr>
        <p:blipFill>
          <a:blip r:embed="rId4"/>
          <a:stretch>
            <a:fillRect/>
          </a:stretch>
        </p:blipFill>
        <p:spPr>
          <a:xfrm>
            <a:off x="3529219" y="1820568"/>
            <a:ext cx="5587838" cy="3181006"/>
          </a:xfrm>
          <a:prstGeom prst="rect">
            <a:avLst/>
          </a:prstGeom>
        </p:spPr>
      </p:pic>
    </p:spTree>
    <p:extLst>
      <p:ext uri="{BB962C8B-B14F-4D97-AF65-F5344CB8AC3E}">
        <p14:creationId xmlns:p14="http://schemas.microsoft.com/office/powerpoint/2010/main" val="384907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1"/>
          <p:cNvSpPr txBox="1">
            <a:spLocks/>
          </p:cNvSpPr>
          <p:nvPr/>
        </p:nvSpPr>
        <p:spPr>
          <a:xfrm>
            <a:off x="251520" y="332656"/>
            <a:ext cx="3335108" cy="1154832"/>
          </a:xfrm>
          <a:prstGeom prst="rect">
            <a:avLst/>
          </a:prstGeom>
        </p:spPr>
        <p:txBody>
          <a:bodyPr vert="horz" lIns="91440" tIns="45720" rIns="91440" bIns="45720" rtlCol="0" anchor="ctr">
            <a:normAutofit/>
          </a:bodyPr>
          <a:lstStyle/>
          <a:p>
            <a:pPr fontAlgn="auto">
              <a:spcAft>
                <a:spcPts val="0"/>
              </a:spcAft>
              <a:defRPr/>
            </a:pPr>
            <a:r>
              <a:rPr lang="en-US" altLang="zh-CN" sz="3200" dirty="0">
                <a:solidFill>
                  <a:schemeClr val="tx1">
                    <a:lumMod val="95000"/>
                    <a:lumOff val="5000"/>
                  </a:schemeClr>
                </a:solidFill>
                <a:latin typeface="Times New Roman" pitchFamily="18" charset="0"/>
                <a:cs typeface="Times New Roman" pitchFamily="18" charset="0"/>
              </a:rPr>
              <a:t>Model Application</a:t>
            </a:r>
            <a:endParaRPr lang="zh-CN" altLang="en-US" sz="3200" dirty="0">
              <a:solidFill>
                <a:schemeClr val="tx1">
                  <a:lumMod val="95000"/>
                  <a:lumOff val="5000"/>
                </a:schemeClr>
              </a:solidFill>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7</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E85578F4-2BD3-4CCB-A152-F59C514FDC9C}"/>
              </a:ext>
            </a:extLst>
          </p:cNvPr>
          <p:cNvPicPr>
            <a:picLocks noChangeAspect="1"/>
          </p:cNvPicPr>
          <p:nvPr/>
        </p:nvPicPr>
        <p:blipFill rotWithShape="1">
          <a:blip r:embed="rId4"/>
          <a:srcRect t="7217"/>
          <a:stretch/>
        </p:blipFill>
        <p:spPr>
          <a:xfrm>
            <a:off x="924199" y="1246385"/>
            <a:ext cx="7295602" cy="5200056"/>
          </a:xfrm>
          <a:prstGeom prst="rect">
            <a:avLst/>
          </a:prstGeom>
        </p:spPr>
      </p:pic>
    </p:spTree>
    <p:extLst>
      <p:ext uri="{BB962C8B-B14F-4D97-AF65-F5344CB8AC3E}">
        <p14:creationId xmlns:p14="http://schemas.microsoft.com/office/powerpoint/2010/main" val="328543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1898858-E0E5-44BF-919C-9C6AA0D9CDE3}"/>
              </a:ext>
            </a:extLst>
          </p:cNvPr>
          <p:cNvSpPr/>
          <p:nvPr/>
        </p:nvSpPr>
        <p:spPr bwMode="gray">
          <a:xfrm flipH="1">
            <a:off x="3275856" y="671136"/>
            <a:ext cx="236320" cy="5882067"/>
          </a:xfrm>
          <a:prstGeom prst="rect">
            <a:avLst/>
          </a:prstGeom>
          <a:solidFill>
            <a:srgbClr val="72A1DC"/>
          </a:solidFill>
          <a:ln w="28575" algn="ctr">
            <a:noFill/>
            <a:round/>
            <a:headEnd/>
            <a:tailEnd/>
          </a:ln>
          <a:effectLst/>
        </p:spPr>
        <p:txBody>
          <a:bodyPr wrap="none" rtlCol="0" anchor="ctr"/>
          <a:lstStyle/>
          <a:p>
            <a:pPr algn="ctr" eaLnBrk="0" hangingPunct="0"/>
            <a:endParaRPr lang="zh-CN" altLang="en-US" sz="2400" b="1" dirty="0">
              <a:solidFill>
                <a:srgbClr val="C00000"/>
              </a:solidFill>
              <a:latin typeface="Times New Roman" pitchFamily="18" charset="0"/>
              <a:ea typeface="宋体" charset="-122"/>
              <a:cs typeface="Times New Roman" pitchFamily="18" charset="0"/>
            </a:endParaRPr>
          </a:p>
        </p:txBody>
      </p:sp>
      <p:sp>
        <p:nvSpPr>
          <p:cNvPr id="50" name="标题 1"/>
          <p:cNvSpPr txBox="1">
            <a:spLocks/>
          </p:cNvSpPr>
          <p:nvPr/>
        </p:nvSpPr>
        <p:spPr>
          <a:xfrm>
            <a:off x="26944" y="955774"/>
            <a:ext cx="3231870" cy="1105073"/>
          </a:xfrm>
          <a:prstGeom prst="rect">
            <a:avLst/>
          </a:prstGeom>
        </p:spPr>
        <p:txBody>
          <a:bodyPr vert="horz" lIns="91440" tIns="45720" rIns="91440" bIns="45720" rtlCol="0" anchor="ctr">
            <a:normAutofit/>
          </a:bodyPr>
          <a:lstStyle/>
          <a:p>
            <a:pPr fontAlgn="auto">
              <a:spcAft>
                <a:spcPts val="0"/>
              </a:spcAft>
              <a:defRPr/>
            </a:pPr>
            <a:r>
              <a:rPr lang="en-US" altLang="zh-CN" sz="3200" dirty="0">
                <a:solidFill>
                  <a:schemeClr val="tx1">
                    <a:lumMod val="95000"/>
                    <a:lumOff val="5000"/>
                  </a:schemeClr>
                </a:solidFill>
                <a:latin typeface="Times New Roman" pitchFamily="18" charset="0"/>
                <a:cs typeface="Times New Roman" pitchFamily="18" charset="0"/>
              </a:rPr>
              <a:t>Model Predictions</a:t>
            </a:r>
            <a:endParaRPr lang="zh-CN" altLang="en-US" sz="3200" dirty="0">
              <a:solidFill>
                <a:schemeClr val="tx1">
                  <a:lumMod val="95000"/>
                  <a:lumOff val="5000"/>
                </a:schemeClr>
              </a:solidFill>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8</a:t>
            </a:fld>
            <a:endParaRPr lang="en-US" altLang="zh-CN" dirty="0"/>
          </a:p>
        </p:txBody>
      </p:sp>
      <p:pic>
        <p:nvPicPr>
          <p:cNvPr id="52" name="Picture 2">
            <a:extLst>
              <a:ext uri="{FF2B5EF4-FFF2-40B4-BE49-F238E27FC236}">
                <a16:creationId xmlns:a16="http://schemas.microsoft.com/office/drawing/2014/main" id="{7303F3DD-7C04-48A9-87EC-CC3BB0AC4D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5403F547-B1E9-4C56-9E41-D2B53BC907F9}"/>
              </a:ext>
            </a:extLst>
          </p:cNvPr>
          <p:cNvSpPr txBox="1"/>
          <p:nvPr/>
        </p:nvSpPr>
        <p:spPr>
          <a:xfrm>
            <a:off x="36656" y="2420888"/>
            <a:ext cx="3513634" cy="2778810"/>
          </a:xfrm>
          <a:prstGeom prst="rect">
            <a:avLst/>
          </a:prstGeom>
        </p:spPr>
        <p:txBody>
          <a:bodyPr vert="horz" lIns="91440" tIns="45720" rIns="91440" bIns="45720" rtlCol="0">
            <a:normAutofit/>
          </a:bodyPr>
          <a:lstStyle>
            <a:defPPr>
              <a:defRPr lang="en-US"/>
            </a:defPPr>
            <a:lvl1pPr marL="0" indent="0" defTabSz="914400" eaLnBrk="1" fontAlgn="auto" latinLnBrk="0" hangingPunct="1">
              <a:lnSpc>
                <a:spcPct val="150000"/>
              </a:lnSpc>
              <a:spcBef>
                <a:spcPct val="20000"/>
              </a:spcBef>
              <a:spcAft>
                <a:spcPts val="0"/>
              </a:spcAft>
              <a:buFont typeface="Arial" pitchFamily="34" charset="0"/>
              <a:buNone/>
              <a:defRPr sz="2600">
                <a:solidFill>
                  <a:schemeClr val="tx1"/>
                </a:solidFill>
                <a:latin typeface="Times New Roman" pitchFamily="18" charset="0"/>
                <a:ea typeface="+mn-ea"/>
                <a:cs typeface="Times New Roman" pitchFamily="18" charset="0"/>
              </a:defRPr>
            </a:lvl1pPr>
            <a:lvl2pPr marL="742950" indent="-285750" defTabSz="914400" eaLnBrk="1" latinLnBrk="0" hangingPunct="1">
              <a:spcBef>
                <a:spcPct val="20000"/>
              </a:spcBef>
              <a:buFont typeface="Arial" pitchFamily="34" charset="0"/>
              <a:buChar char="–"/>
              <a:defRPr sz="2800">
                <a:solidFill>
                  <a:schemeClr val="tx1"/>
                </a:solidFill>
                <a:latin typeface="+mn-lt"/>
                <a:ea typeface="+mn-ea"/>
              </a:defRPr>
            </a:lvl2pPr>
            <a:lvl3pPr marL="1143000" indent="-228600" defTabSz="914400" eaLnBrk="1" latinLnBrk="0" hangingPunct="1">
              <a:spcBef>
                <a:spcPct val="20000"/>
              </a:spcBef>
              <a:buFont typeface="Arial" pitchFamily="34" charset="0"/>
              <a:buChar char="•"/>
              <a:defRPr sz="2400">
                <a:solidFill>
                  <a:schemeClr val="tx1"/>
                </a:solidFill>
                <a:latin typeface="+mn-lt"/>
                <a:ea typeface="+mn-ea"/>
              </a:defRPr>
            </a:lvl3pPr>
            <a:lvl4pPr marL="1600200" indent="-228600" defTabSz="914400" eaLnBrk="1" latinLnBrk="0" hangingPunct="1">
              <a:spcBef>
                <a:spcPct val="20000"/>
              </a:spcBef>
              <a:buFont typeface="Arial" pitchFamily="34" charset="0"/>
              <a:buChar char="–"/>
              <a:defRPr sz="2000">
                <a:solidFill>
                  <a:schemeClr val="tx1"/>
                </a:solidFill>
                <a:latin typeface="+mn-lt"/>
                <a:ea typeface="+mn-ea"/>
              </a:defRPr>
            </a:lvl4pPr>
            <a:lvl5pPr marL="2057400" indent="-228600" defTabSz="914400" eaLnBrk="1" latinLnBrk="0" hangingPunct="1">
              <a:spcBef>
                <a:spcPct val="20000"/>
              </a:spcBef>
              <a:buFont typeface="Arial" pitchFamily="34" charset="0"/>
              <a:buChar char="»"/>
              <a:defRPr sz="2000">
                <a:solidFill>
                  <a:schemeClr val="tx1"/>
                </a:solidFill>
                <a:latin typeface="+mn-lt"/>
                <a:ea typeface="+mn-ea"/>
              </a:defRPr>
            </a:lvl5pPr>
            <a:lvl6pPr marL="2514600" indent="-228600">
              <a:spcBef>
                <a:spcPct val="20000"/>
              </a:spcBef>
              <a:buFont typeface="Arial" pitchFamily="34" charset="0"/>
              <a:buChar char="•"/>
              <a:defRPr sz="2000">
                <a:solidFill>
                  <a:schemeClr val="tx1"/>
                </a:solidFill>
                <a:latin typeface="+mn-lt"/>
                <a:ea typeface="+mn-ea"/>
              </a:defRPr>
            </a:lvl6pPr>
            <a:lvl7pPr marL="2971800" indent="-228600">
              <a:spcBef>
                <a:spcPct val="20000"/>
              </a:spcBef>
              <a:buFont typeface="Arial" pitchFamily="34" charset="0"/>
              <a:buChar char="•"/>
              <a:defRPr sz="2000">
                <a:solidFill>
                  <a:schemeClr val="tx1"/>
                </a:solidFill>
                <a:latin typeface="+mn-lt"/>
                <a:ea typeface="+mn-ea"/>
              </a:defRPr>
            </a:lvl7pPr>
            <a:lvl8pPr marL="3429000" indent="-228600">
              <a:spcBef>
                <a:spcPct val="20000"/>
              </a:spcBef>
              <a:buFont typeface="Arial" pitchFamily="34" charset="0"/>
              <a:buChar char="•"/>
              <a:defRPr sz="2000">
                <a:solidFill>
                  <a:schemeClr val="tx1"/>
                </a:solidFill>
                <a:latin typeface="+mn-lt"/>
                <a:ea typeface="+mn-ea"/>
              </a:defRPr>
            </a:lvl8pPr>
            <a:lvl9pPr marL="3886200" indent="-228600">
              <a:spcBef>
                <a:spcPct val="20000"/>
              </a:spcBef>
              <a:buFont typeface="Arial" pitchFamily="34" charset="0"/>
              <a:buChar char="•"/>
              <a:defRPr sz="2000">
                <a:solidFill>
                  <a:schemeClr val="tx1"/>
                </a:solidFill>
                <a:latin typeface="+mn-lt"/>
                <a:ea typeface="+mn-ea"/>
              </a:defRPr>
            </a:lvl9pPr>
          </a:lstStyle>
          <a:p>
            <a:r>
              <a:rPr lang="en-US" altLang="zh-CN" sz="2400" dirty="0"/>
              <a:t>best instance for </a:t>
            </a:r>
          </a:p>
          <a:p>
            <a:r>
              <a:rPr lang="en-US" altLang="zh-CN" sz="2400" dirty="0"/>
              <a:t>different workloads </a:t>
            </a:r>
            <a:endParaRPr lang="zh-CN" altLang="en-US" sz="2400" dirty="0"/>
          </a:p>
        </p:txBody>
      </p:sp>
      <p:pic>
        <p:nvPicPr>
          <p:cNvPr id="8" name="图片 7">
            <a:extLst>
              <a:ext uri="{FF2B5EF4-FFF2-40B4-BE49-F238E27FC236}">
                <a16:creationId xmlns:a16="http://schemas.microsoft.com/office/drawing/2014/main" id="{29C9C5E6-A6D1-4380-97D0-55CC422B314E}"/>
              </a:ext>
            </a:extLst>
          </p:cNvPr>
          <p:cNvPicPr>
            <a:picLocks noChangeAspect="1"/>
          </p:cNvPicPr>
          <p:nvPr/>
        </p:nvPicPr>
        <p:blipFill>
          <a:blip r:embed="rId4"/>
          <a:stretch>
            <a:fillRect/>
          </a:stretch>
        </p:blipFill>
        <p:spPr>
          <a:xfrm>
            <a:off x="3982258" y="1090030"/>
            <a:ext cx="4628571" cy="5171429"/>
          </a:xfrm>
          <a:prstGeom prst="rect">
            <a:avLst/>
          </a:prstGeom>
        </p:spPr>
      </p:pic>
    </p:spTree>
    <p:extLst>
      <p:ext uri="{BB962C8B-B14F-4D97-AF65-F5344CB8AC3E}">
        <p14:creationId xmlns:p14="http://schemas.microsoft.com/office/powerpoint/2010/main" val="195616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D512C3D1-6933-40DA-BE76-3C2DBFE63A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334" y="17576"/>
            <a:ext cx="1034723" cy="74442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31898858-E0E5-44BF-919C-9C6AA0D9CDE3}"/>
              </a:ext>
            </a:extLst>
          </p:cNvPr>
          <p:cNvSpPr/>
          <p:nvPr/>
        </p:nvSpPr>
        <p:spPr bwMode="gray">
          <a:xfrm flipH="1">
            <a:off x="3275856" y="671136"/>
            <a:ext cx="236320" cy="5882067"/>
          </a:xfrm>
          <a:prstGeom prst="rect">
            <a:avLst/>
          </a:prstGeom>
          <a:solidFill>
            <a:srgbClr val="72A1DC"/>
          </a:solidFill>
          <a:ln w="28575" algn="ctr">
            <a:noFill/>
            <a:round/>
            <a:headEnd/>
            <a:tailEnd/>
          </a:ln>
          <a:effectLst/>
        </p:spPr>
        <p:txBody>
          <a:bodyPr wrap="none" rtlCol="0" anchor="ctr"/>
          <a:lstStyle/>
          <a:p>
            <a:pPr algn="ctr" eaLnBrk="0" hangingPunct="0"/>
            <a:endParaRPr lang="zh-CN" altLang="en-US" sz="2400" b="1" dirty="0">
              <a:solidFill>
                <a:srgbClr val="C00000"/>
              </a:solidFill>
              <a:latin typeface="Times New Roman" pitchFamily="18" charset="0"/>
              <a:ea typeface="宋体" charset="-122"/>
              <a:cs typeface="Times New Roman" pitchFamily="18" charset="0"/>
            </a:endParaRPr>
          </a:p>
        </p:txBody>
      </p:sp>
      <p:sp>
        <p:nvSpPr>
          <p:cNvPr id="50" name="标题 1"/>
          <p:cNvSpPr txBox="1">
            <a:spLocks/>
          </p:cNvSpPr>
          <p:nvPr/>
        </p:nvSpPr>
        <p:spPr>
          <a:xfrm>
            <a:off x="57080" y="908720"/>
            <a:ext cx="3231870" cy="1105073"/>
          </a:xfrm>
          <a:prstGeom prst="rect">
            <a:avLst/>
          </a:prstGeom>
        </p:spPr>
        <p:txBody>
          <a:bodyPr vert="horz" lIns="91440" tIns="45720" rIns="91440" bIns="45720" rtlCol="0" anchor="ctr">
            <a:normAutofit/>
          </a:bodyPr>
          <a:lstStyle/>
          <a:p>
            <a:pPr fontAlgn="auto">
              <a:spcAft>
                <a:spcPts val="0"/>
              </a:spcAft>
              <a:defRPr/>
            </a:pPr>
            <a:r>
              <a:rPr lang="en-US" altLang="zh-CN" sz="3200" dirty="0">
                <a:solidFill>
                  <a:schemeClr val="tx1">
                    <a:lumMod val="95000"/>
                    <a:lumOff val="5000"/>
                  </a:schemeClr>
                </a:solidFill>
                <a:latin typeface="Times New Roman" pitchFamily="18" charset="0"/>
                <a:cs typeface="Times New Roman" pitchFamily="18" charset="0"/>
              </a:rPr>
              <a:t>Model Predictions</a:t>
            </a:r>
            <a:endParaRPr lang="zh-CN" altLang="en-US" sz="3200" dirty="0">
              <a:solidFill>
                <a:schemeClr val="tx1">
                  <a:lumMod val="95000"/>
                  <a:lumOff val="5000"/>
                </a:schemeClr>
              </a:solidFill>
              <a:latin typeface="Times New Roman" pitchFamily="18" charset="0"/>
              <a:cs typeface="Times New Roman" pitchFamily="18" charset="0"/>
            </a:endParaRPr>
          </a:p>
        </p:txBody>
      </p:sp>
      <p:sp>
        <p:nvSpPr>
          <p:cNvPr id="51" name="灯片编号占位符 50"/>
          <p:cNvSpPr>
            <a:spLocks noGrp="1"/>
          </p:cNvSpPr>
          <p:nvPr>
            <p:ph type="sldNum" sz="quarter" idx="12"/>
          </p:nvPr>
        </p:nvSpPr>
        <p:spPr/>
        <p:txBody>
          <a:bodyPr/>
          <a:lstStyle/>
          <a:p>
            <a:fld id="{EEFD71CD-2B31-435D-BA0F-34A328EB45A7}" type="slidenum">
              <a:rPr lang="zh-CN" altLang="en-US" smtClean="0"/>
              <a:pPr/>
              <a:t>9</a:t>
            </a:fld>
            <a:endParaRPr lang="en-US" altLang="zh-CN" dirty="0"/>
          </a:p>
        </p:txBody>
      </p:sp>
      <p:sp>
        <p:nvSpPr>
          <p:cNvPr id="10" name="文本框 9">
            <a:extLst>
              <a:ext uri="{FF2B5EF4-FFF2-40B4-BE49-F238E27FC236}">
                <a16:creationId xmlns:a16="http://schemas.microsoft.com/office/drawing/2014/main" id="{5403F547-B1E9-4C56-9E41-D2B53BC907F9}"/>
              </a:ext>
            </a:extLst>
          </p:cNvPr>
          <p:cNvSpPr txBox="1"/>
          <p:nvPr/>
        </p:nvSpPr>
        <p:spPr>
          <a:xfrm>
            <a:off x="515347" y="2420888"/>
            <a:ext cx="2616493" cy="2376266"/>
          </a:xfrm>
          <a:prstGeom prst="rect">
            <a:avLst/>
          </a:prstGeom>
        </p:spPr>
        <p:txBody>
          <a:bodyPr vert="horz" lIns="91440" tIns="45720" rIns="91440" bIns="45720" rtlCol="0">
            <a:normAutofit/>
          </a:bodyPr>
          <a:lstStyle>
            <a:defPPr>
              <a:defRPr lang="en-US"/>
            </a:defPPr>
            <a:lvl1pPr marL="0" indent="0" defTabSz="914400" eaLnBrk="1" fontAlgn="auto" latinLnBrk="0" hangingPunct="1">
              <a:lnSpc>
                <a:spcPct val="150000"/>
              </a:lnSpc>
              <a:spcBef>
                <a:spcPct val="20000"/>
              </a:spcBef>
              <a:spcAft>
                <a:spcPts val="0"/>
              </a:spcAft>
              <a:buFont typeface="Arial" pitchFamily="34" charset="0"/>
              <a:buNone/>
              <a:defRPr sz="2600">
                <a:solidFill>
                  <a:schemeClr val="tx1"/>
                </a:solidFill>
                <a:latin typeface="Times New Roman" pitchFamily="18" charset="0"/>
                <a:ea typeface="+mn-ea"/>
                <a:cs typeface="Times New Roman" pitchFamily="18" charset="0"/>
              </a:defRPr>
            </a:lvl1pPr>
            <a:lvl2pPr marL="742950" indent="-285750" defTabSz="914400" eaLnBrk="1" latinLnBrk="0" hangingPunct="1">
              <a:spcBef>
                <a:spcPct val="20000"/>
              </a:spcBef>
              <a:buFont typeface="Arial" pitchFamily="34" charset="0"/>
              <a:buChar char="–"/>
              <a:defRPr sz="2800">
                <a:solidFill>
                  <a:schemeClr val="tx1"/>
                </a:solidFill>
                <a:latin typeface="+mn-lt"/>
                <a:ea typeface="+mn-ea"/>
              </a:defRPr>
            </a:lvl2pPr>
            <a:lvl3pPr marL="1143000" indent="-228600" defTabSz="914400" eaLnBrk="1" latinLnBrk="0" hangingPunct="1">
              <a:spcBef>
                <a:spcPct val="20000"/>
              </a:spcBef>
              <a:buFont typeface="Arial" pitchFamily="34" charset="0"/>
              <a:buChar char="•"/>
              <a:defRPr sz="2400">
                <a:solidFill>
                  <a:schemeClr val="tx1"/>
                </a:solidFill>
                <a:latin typeface="+mn-lt"/>
                <a:ea typeface="+mn-ea"/>
              </a:defRPr>
            </a:lvl3pPr>
            <a:lvl4pPr marL="1600200" indent="-228600" defTabSz="914400" eaLnBrk="1" latinLnBrk="0" hangingPunct="1">
              <a:spcBef>
                <a:spcPct val="20000"/>
              </a:spcBef>
              <a:buFont typeface="Arial" pitchFamily="34" charset="0"/>
              <a:buChar char="–"/>
              <a:defRPr sz="2000">
                <a:solidFill>
                  <a:schemeClr val="tx1"/>
                </a:solidFill>
                <a:latin typeface="+mn-lt"/>
                <a:ea typeface="+mn-ea"/>
              </a:defRPr>
            </a:lvl4pPr>
            <a:lvl5pPr marL="2057400" indent="-228600" defTabSz="914400" eaLnBrk="1" latinLnBrk="0" hangingPunct="1">
              <a:spcBef>
                <a:spcPct val="20000"/>
              </a:spcBef>
              <a:buFont typeface="Arial" pitchFamily="34" charset="0"/>
              <a:buChar char="»"/>
              <a:defRPr sz="2000">
                <a:solidFill>
                  <a:schemeClr val="tx1"/>
                </a:solidFill>
                <a:latin typeface="+mn-lt"/>
                <a:ea typeface="+mn-ea"/>
              </a:defRPr>
            </a:lvl5pPr>
            <a:lvl6pPr marL="2514600" indent="-228600">
              <a:spcBef>
                <a:spcPct val="20000"/>
              </a:spcBef>
              <a:buFont typeface="Arial" pitchFamily="34" charset="0"/>
              <a:buChar char="•"/>
              <a:defRPr sz="2000">
                <a:solidFill>
                  <a:schemeClr val="tx1"/>
                </a:solidFill>
                <a:latin typeface="+mn-lt"/>
                <a:ea typeface="+mn-ea"/>
              </a:defRPr>
            </a:lvl6pPr>
            <a:lvl7pPr marL="2971800" indent="-228600">
              <a:spcBef>
                <a:spcPct val="20000"/>
              </a:spcBef>
              <a:buFont typeface="Arial" pitchFamily="34" charset="0"/>
              <a:buChar char="•"/>
              <a:defRPr sz="2000">
                <a:solidFill>
                  <a:schemeClr val="tx1"/>
                </a:solidFill>
                <a:latin typeface="+mn-lt"/>
                <a:ea typeface="+mn-ea"/>
              </a:defRPr>
            </a:lvl7pPr>
            <a:lvl8pPr marL="3429000" indent="-228600">
              <a:spcBef>
                <a:spcPct val="20000"/>
              </a:spcBef>
              <a:buFont typeface="Arial" pitchFamily="34" charset="0"/>
              <a:buChar char="•"/>
              <a:defRPr sz="2000">
                <a:solidFill>
                  <a:schemeClr val="tx1"/>
                </a:solidFill>
                <a:latin typeface="+mn-lt"/>
                <a:ea typeface="+mn-ea"/>
              </a:defRPr>
            </a:lvl8pPr>
            <a:lvl9pPr marL="3886200" indent="-228600">
              <a:spcBef>
                <a:spcPct val="20000"/>
              </a:spcBef>
              <a:buFont typeface="Arial" pitchFamily="34" charset="0"/>
              <a:buChar char="•"/>
              <a:defRPr sz="2000">
                <a:solidFill>
                  <a:schemeClr val="tx1"/>
                </a:solidFill>
                <a:latin typeface="+mn-lt"/>
                <a:ea typeface="+mn-ea"/>
              </a:defRPr>
            </a:lvl9pPr>
          </a:lstStyle>
          <a:p>
            <a:r>
              <a:rPr lang="en-US" altLang="zh-CN" sz="2400" dirty="0"/>
              <a:t>Price difference to </a:t>
            </a:r>
          </a:p>
          <a:p>
            <a:r>
              <a:rPr lang="en-US" altLang="zh-CN" sz="2400" dirty="0"/>
              <a:t>best instance</a:t>
            </a:r>
            <a:endParaRPr lang="zh-CN" altLang="en-US" sz="2400" dirty="0"/>
          </a:p>
        </p:txBody>
      </p:sp>
      <p:pic>
        <p:nvPicPr>
          <p:cNvPr id="3" name="图片 2">
            <a:extLst>
              <a:ext uri="{FF2B5EF4-FFF2-40B4-BE49-F238E27FC236}">
                <a16:creationId xmlns:a16="http://schemas.microsoft.com/office/drawing/2014/main" id="{97BE71DD-730A-49C9-BB5B-FA700A313EAA}"/>
              </a:ext>
            </a:extLst>
          </p:cNvPr>
          <p:cNvPicPr>
            <a:picLocks noChangeAspect="1"/>
          </p:cNvPicPr>
          <p:nvPr/>
        </p:nvPicPr>
        <p:blipFill>
          <a:blip r:embed="rId4"/>
          <a:stretch>
            <a:fillRect/>
          </a:stretch>
        </p:blipFill>
        <p:spPr>
          <a:xfrm>
            <a:off x="3878113" y="715206"/>
            <a:ext cx="4750540" cy="2873784"/>
          </a:xfrm>
          <a:prstGeom prst="rect">
            <a:avLst/>
          </a:prstGeom>
        </p:spPr>
      </p:pic>
      <p:pic>
        <p:nvPicPr>
          <p:cNvPr id="5" name="图片 4">
            <a:extLst>
              <a:ext uri="{FF2B5EF4-FFF2-40B4-BE49-F238E27FC236}">
                <a16:creationId xmlns:a16="http://schemas.microsoft.com/office/drawing/2014/main" id="{13ED8776-3667-4B5B-80F2-27B11E541253}"/>
              </a:ext>
            </a:extLst>
          </p:cNvPr>
          <p:cNvPicPr>
            <a:picLocks noChangeAspect="1"/>
          </p:cNvPicPr>
          <p:nvPr/>
        </p:nvPicPr>
        <p:blipFill>
          <a:blip r:embed="rId5"/>
          <a:stretch>
            <a:fillRect/>
          </a:stretch>
        </p:blipFill>
        <p:spPr>
          <a:xfrm>
            <a:off x="3853908" y="3573016"/>
            <a:ext cx="4784534" cy="2945982"/>
          </a:xfrm>
          <a:prstGeom prst="rect">
            <a:avLst/>
          </a:prstGeom>
        </p:spPr>
      </p:pic>
    </p:spTree>
    <p:extLst>
      <p:ext uri="{BB962C8B-B14F-4D97-AF65-F5344CB8AC3E}">
        <p14:creationId xmlns:p14="http://schemas.microsoft.com/office/powerpoint/2010/main" val="36359054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8575" algn="ctr">
          <a:solidFill>
            <a:schemeClr val="tx2">
              <a:lumMod val="60000"/>
              <a:lumOff val="40000"/>
            </a:schemeClr>
          </a:solidFill>
          <a:round/>
          <a:headEnd/>
          <a:tailEnd/>
        </a:ln>
        <a:effectLst/>
      </a:spPr>
      <a:bodyPr wrap="none" anchor="ctr"/>
      <a:lstStyle>
        <a:defPPr eaLnBrk="0" hangingPunct="0">
          <a:defRPr sz="2400" b="1" dirty="0" smtClean="0">
            <a:solidFill>
              <a:srgbClr val="C00000"/>
            </a:solidFill>
            <a:latin typeface="Times New Roman" pitchFamily="18" charset="0"/>
            <a:ea typeface="宋体" charset="-122"/>
            <a:cs typeface="Times New Roman" pitchFamily="18" charset="0"/>
          </a:defRPr>
        </a:defPPr>
      </a:lstStyle>
    </a:spDef>
  </a:objectDefaults>
  <a:extraClrSchemeLst/>
</a:theme>
</file>

<file path=ppt/theme/theme2.xml><?xml version="1.0" encoding="utf-8"?>
<a:theme xmlns:a="http://schemas.openxmlformats.org/drawingml/2006/main" name="2_education116">
  <a:themeElements>
    <a:clrScheme name="">
      <a:dk1>
        <a:srgbClr val="000000"/>
      </a:dk1>
      <a:lt1>
        <a:srgbClr val="FFFFFF"/>
      </a:lt1>
      <a:dk2>
        <a:srgbClr val="000000"/>
      </a:dk2>
      <a:lt2>
        <a:srgbClr val="808080"/>
      </a:lt2>
      <a:accent1>
        <a:srgbClr val="E1F2F3"/>
      </a:accent1>
      <a:accent2>
        <a:srgbClr val="FF3300"/>
      </a:accent2>
      <a:accent3>
        <a:srgbClr val="FFFFFF"/>
      </a:accent3>
      <a:accent4>
        <a:srgbClr val="000000"/>
      </a:accent4>
      <a:accent5>
        <a:srgbClr val="EEF7F8"/>
      </a:accent5>
      <a:accent6>
        <a:srgbClr val="E72D00"/>
      </a:accent6>
      <a:hlink>
        <a:srgbClr val="0000FF"/>
      </a:hlink>
      <a:folHlink>
        <a:srgbClr val="666633"/>
      </a:folHlink>
    </a:clrScheme>
    <a:fontScheme name="2_education116">
      <a:majorFont>
        <a:latin typeface="Berlin Sans FB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rnd"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19050" cap="rnd"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2_education11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education11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education11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education11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education11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education11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education11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education11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education11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education11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education11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education11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education116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808000"/>
        </a:folHlink>
      </a:clrScheme>
      <a:clrMap bg1="lt1" tx1="dk1" bg2="lt2" tx2="dk2" accent1="accent1" accent2="accent2" accent3="accent3" accent4="accent4" accent5="accent5" accent6="accent6" hlink="hlink" folHlink="folHlink"/>
    </a:extraClrScheme>
    <a:extraClrScheme>
      <a:clrScheme name="2_education116 14">
        <a:dk1>
          <a:srgbClr val="000000"/>
        </a:dk1>
        <a:lt1>
          <a:srgbClr val="FFFFFF"/>
        </a:lt1>
        <a:dk2>
          <a:srgbClr val="000000"/>
        </a:dk2>
        <a:lt2>
          <a:srgbClr val="808080"/>
        </a:lt2>
        <a:accent1>
          <a:srgbClr val="E1F2F3"/>
        </a:accent1>
        <a:accent2>
          <a:srgbClr val="333399"/>
        </a:accent2>
        <a:accent3>
          <a:srgbClr val="FFFFFF"/>
        </a:accent3>
        <a:accent4>
          <a:srgbClr val="000000"/>
        </a:accent4>
        <a:accent5>
          <a:srgbClr val="EEF7F8"/>
        </a:accent5>
        <a:accent6>
          <a:srgbClr val="2D2D8A"/>
        </a:accent6>
        <a:hlink>
          <a:srgbClr val="009999"/>
        </a:hlink>
        <a:folHlink>
          <a:srgbClr val="808000"/>
        </a:folHlink>
      </a:clrScheme>
      <a:clrMap bg1="lt1" tx1="dk1" bg2="lt2" tx2="dk2" accent1="accent1" accent2="accent2" accent3="accent3" accent4="accent4" accent5="accent5" accent6="accent6" hlink="hlink" folHlink="folHlink"/>
    </a:extraClrScheme>
    <a:extraClrScheme>
      <a:clrScheme name="2_education116 15">
        <a:dk1>
          <a:srgbClr val="000000"/>
        </a:dk1>
        <a:lt1>
          <a:srgbClr val="FFFFFF"/>
        </a:lt1>
        <a:dk2>
          <a:srgbClr val="000000"/>
        </a:dk2>
        <a:lt2>
          <a:srgbClr val="808080"/>
        </a:lt2>
        <a:accent1>
          <a:srgbClr val="E1F2F3"/>
        </a:accent1>
        <a:accent2>
          <a:srgbClr val="333399"/>
        </a:accent2>
        <a:accent3>
          <a:srgbClr val="FFFFFF"/>
        </a:accent3>
        <a:accent4>
          <a:srgbClr val="000000"/>
        </a:accent4>
        <a:accent5>
          <a:srgbClr val="EEF7F8"/>
        </a:accent5>
        <a:accent6>
          <a:srgbClr val="2D2D8A"/>
        </a:accent6>
        <a:hlink>
          <a:srgbClr val="0033CC"/>
        </a:hlink>
        <a:folHlink>
          <a:srgbClr val="808000"/>
        </a:folHlink>
      </a:clrScheme>
      <a:clrMap bg1="lt1" tx1="dk1" bg2="lt2" tx2="dk2" accent1="accent1" accent2="accent2" accent3="accent3" accent4="accent4" accent5="accent5" accent6="accent6" hlink="hlink" folHlink="folHlink"/>
    </a:extraClrScheme>
    <a:extraClrScheme>
      <a:clrScheme name="2_education116 16">
        <a:dk1>
          <a:srgbClr val="000000"/>
        </a:dk1>
        <a:lt1>
          <a:srgbClr val="FFFFFF"/>
        </a:lt1>
        <a:dk2>
          <a:srgbClr val="000000"/>
        </a:dk2>
        <a:lt2>
          <a:srgbClr val="808080"/>
        </a:lt2>
        <a:accent1>
          <a:srgbClr val="E1F2F3"/>
        </a:accent1>
        <a:accent2>
          <a:srgbClr val="333399"/>
        </a:accent2>
        <a:accent3>
          <a:srgbClr val="FFFFFF"/>
        </a:accent3>
        <a:accent4>
          <a:srgbClr val="000000"/>
        </a:accent4>
        <a:accent5>
          <a:srgbClr val="EEF7F8"/>
        </a:accent5>
        <a:accent6>
          <a:srgbClr val="2D2D8A"/>
        </a:accent6>
        <a:hlink>
          <a:srgbClr val="0033CC"/>
        </a:hlink>
        <a:folHlink>
          <a:srgbClr val="66663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25541</TotalTime>
  <Words>1536</Words>
  <Application>Microsoft Office PowerPoint</Application>
  <PresentationFormat>全屏显示(4:3)</PresentationFormat>
  <Paragraphs>168</Paragraphs>
  <Slides>23</Slides>
  <Notes>17</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23</vt:i4>
      </vt:variant>
    </vt:vector>
  </HeadingPairs>
  <TitlesOfParts>
    <vt:vector size="32" baseType="lpstr">
      <vt:lpstr>宋体</vt:lpstr>
      <vt:lpstr>Arial</vt:lpstr>
      <vt:lpstr>Berlin Sans FB Demi</vt:lpstr>
      <vt:lpstr>Calibri</vt:lpstr>
      <vt:lpstr>tahoma</vt:lpstr>
      <vt:lpstr>Times New Roman</vt:lpstr>
      <vt:lpstr>Wingdings</vt:lpstr>
      <vt:lpstr>Office 主题</vt:lpstr>
      <vt:lpstr>2_education116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min2t</dc:creator>
  <cp:lastModifiedBy>方思桐</cp:lastModifiedBy>
  <cp:revision>1811</cp:revision>
  <dcterms:created xsi:type="dcterms:W3CDTF">2005-10-21T18:45:08Z</dcterms:created>
  <dcterms:modified xsi:type="dcterms:W3CDTF">2021-12-17T02:36:30Z</dcterms:modified>
</cp:coreProperties>
</file>