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258" r:id="rId6"/>
    <p:sldId id="259" r:id="rId7"/>
    <p:sldId id="260" r:id="rId8"/>
    <p:sldId id="272" r:id="rId9"/>
    <p:sldId id="273" r:id="rId10"/>
    <p:sldId id="261" r:id="rId11"/>
    <p:sldId id="276" r:id="rId12"/>
    <p:sldId id="279" r:id="rId13"/>
    <p:sldId id="281" r:id="rId14"/>
    <p:sldId id="282" r:id="rId15"/>
    <p:sldId id="283" r:id="rId16"/>
    <p:sldId id="263" r:id="rId17"/>
    <p:sldId id="284" r:id="rId18"/>
    <p:sldId id="285" r:id="rId19"/>
    <p:sldId id="286" r:id="rId20"/>
    <p:sldId id="287" r:id="rId21"/>
    <p:sldId id="266" r:id="rId22"/>
    <p:sldId id="288" r:id="rId23"/>
    <p:sldId id="27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557F"/>
    <a:srgbClr val="7A91AC"/>
    <a:srgbClr val="2F547E"/>
    <a:srgbClr val="C3CEDA"/>
    <a:srgbClr val="325885"/>
    <a:srgbClr val="5B7899"/>
    <a:srgbClr val="3F6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4" autoAdjust="0"/>
    <p:restoredTop sz="93289" autoAdjust="0"/>
  </p:normalViewPr>
  <p:slideViewPr>
    <p:cSldViewPr snapToGrid="0">
      <p:cViewPr varScale="1">
        <p:scale>
          <a:sx n="62" d="100"/>
          <a:sy n="62" d="100"/>
        </p:scale>
        <p:origin x="7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78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130EE-760D-4575-B957-3A2C522A17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79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80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81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82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FDF61-DA3A-4787-B56D-7FD06C3E552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93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28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04872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3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48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4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5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2097158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743200" cy="927525"/>
          </a:xfrm>
          <a:prstGeom prst="rect">
            <a:avLst/>
          </a:prstGeom>
        </p:spPr>
      </p:pic>
      <p:sp>
        <p:nvSpPr>
          <p:cNvPr id="1048613" name="矩形 7"/>
          <p:cNvSpPr/>
          <p:nvPr userDrawn="1"/>
        </p:nvSpPr>
        <p:spPr>
          <a:xfrm>
            <a:off x="8724901" y="0"/>
            <a:ext cx="34671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4" name="矩形 9"/>
          <p:cNvSpPr/>
          <p:nvPr userDrawn="1"/>
        </p:nvSpPr>
        <p:spPr>
          <a:xfrm>
            <a:off x="-1" y="5778000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5" name="矩形 10"/>
          <p:cNvSpPr/>
          <p:nvPr userDrawn="1"/>
        </p:nvSpPr>
        <p:spPr>
          <a:xfrm>
            <a:off x="-1" y="6498000"/>
            <a:ext cx="36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6" name="矩形 11"/>
          <p:cNvSpPr/>
          <p:nvPr userDrawn="1"/>
        </p:nvSpPr>
        <p:spPr>
          <a:xfrm>
            <a:off x="359999" y="6138000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28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04872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3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73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3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3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5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75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5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58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59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6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6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64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765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66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767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6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6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3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3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72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7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77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7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73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3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3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42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74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74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4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48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4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5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2097158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743200" cy="927525"/>
          </a:xfrm>
          <a:prstGeom prst="rect">
            <a:avLst/>
          </a:prstGeom>
        </p:spPr>
      </p:pic>
      <p:sp>
        <p:nvSpPr>
          <p:cNvPr id="1048613" name="矩形 7"/>
          <p:cNvSpPr/>
          <p:nvPr userDrawn="1"/>
        </p:nvSpPr>
        <p:spPr>
          <a:xfrm>
            <a:off x="8724901" y="0"/>
            <a:ext cx="34671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4" name="矩形 9"/>
          <p:cNvSpPr/>
          <p:nvPr userDrawn="1"/>
        </p:nvSpPr>
        <p:spPr>
          <a:xfrm>
            <a:off x="-1" y="5778000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5" name="矩形 10"/>
          <p:cNvSpPr/>
          <p:nvPr userDrawn="1"/>
        </p:nvSpPr>
        <p:spPr>
          <a:xfrm>
            <a:off x="-1" y="6498000"/>
            <a:ext cx="36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6" name="矩形 11"/>
          <p:cNvSpPr/>
          <p:nvPr userDrawn="1"/>
        </p:nvSpPr>
        <p:spPr>
          <a:xfrm>
            <a:off x="359999" y="6138000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5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75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5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58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59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6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6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64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765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66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767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6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6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3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3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72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7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77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7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42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74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74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4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90578-D54B-4B49-9785-60A7621A6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AC638-2FBF-40EF-915F-9142CD5888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8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9.jpe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占位符 10"/>
          <p:cNvPicPr>
            <a:picLocks noChangeAspect="1"/>
          </p:cNvPicPr>
          <p:nvPr/>
        </p:nvPicPr>
        <p:blipFill rotWithShape="1">
          <a:blip r:embed="rId1"/>
          <a:srcRect t="8356" r="1467" b="8356"/>
          <a:stretch>
            <a:fillRect/>
          </a:stretch>
        </p:blipFill>
        <p:spPr>
          <a:xfrm>
            <a:off x="3162025" y="0"/>
            <a:ext cx="9032515" cy="6858000"/>
          </a:xfrm>
          <a:prstGeom prst="rect">
            <a:avLst/>
          </a:prstGeom>
        </p:spPr>
      </p:pic>
      <p:sp>
        <p:nvSpPr>
          <p:cNvPr id="1048584" name="矩形 2"/>
          <p:cNvSpPr/>
          <p:nvPr/>
        </p:nvSpPr>
        <p:spPr>
          <a:xfrm>
            <a:off x="16042" y="0"/>
            <a:ext cx="1218184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43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585" name="矩形 3"/>
          <p:cNvSpPr/>
          <p:nvPr/>
        </p:nvSpPr>
        <p:spPr>
          <a:xfrm>
            <a:off x="0" y="-12700"/>
            <a:ext cx="12181840" cy="68707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  <a:alpha val="0"/>
                </a:schemeClr>
              </a:gs>
              <a:gs pos="78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97153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2305" y="383968"/>
            <a:ext cx="3823147" cy="1292431"/>
          </a:xfrm>
          <a:prstGeom prst="rect">
            <a:avLst/>
          </a:prstGeom>
        </p:spPr>
      </p:pic>
      <p:sp>
        <p:nvSpPr>
          <p:cNvPr id="1048586" name="文本框 5"/>
          <p:cNvSpPr txBox="1"/>
          <p:nvPr/>
        </p:nvSpPr>
        <p:spPr>
          <a:xfrm>
            <a:off x="376653" y="3535969"/>
            <a:ext cx="4259580" cy="26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11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HUAZHONG UNIVERSITY OF SCIENCE AND TECHNOLOGY</a:t>
            </a:r>
            <a:endParaRPr lang="zh-CN" altLang="en-US" sz="1200" spc="11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6" name="组合 6"/>
          <p:cNvGrpSpPr/>
          <p:nvPr/>
        </p:nvGrpSpPr>
        <p:grpSpPr>
          <a:xfrm>
            <a:off x="372419" y="2762599"/>
            <a:ext cx="7301230" cy="554641"/>
            <a:chOff x="372419" y="3055112"/>
            <a:chExt cx="7301230" cy="554641"/>
          </a:xfrm>
        </p:grpSpPr>
        <p:sp>
          <p:nvSpPr>
            <p:cNvPr id="1048587" name="文本框 7"/>
            <p:cNvSpPr txBox="1"/>
            <p:nvPr/>
          </p:nvSpPr>
          <p:spPr>
            <a:xfrm>
              <a:off x="372419" y="3055112"/>
              <a:ext cx="730123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sz="2000" b="1" spc="300" dirty="0">
                  <a:solidFill>
                    <a:srgbClr val="3156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High Velocity Kernel File Systems with Bento</a:t>
              </a:r>
              <a:endParaRPr sz="2000" b="1" spc="3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3145728" name="直接连接符 8"/>
            <p:cNvCxnSpPr/>
            <p:nvPr/>
          </p:nvCxnSpPr>
          <p:spPr>
            <a:xfrm>
              <a:off x="423675" y="3609753"/>
              <a:ext cx="6120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88" name="文本框 9"/>
          <p:cNvSpPr txBox="1"/>
          <p:nvPr/>
        </p:nvSpPr>
        <p:spPr>
          <a:xfrm>
            <a:off x="376653" y="4404647"/>
            <a:ext cx="295633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汇报：余志伟</a:t>
            </a:r>
            <a:endParaRPr lang="zh-CN" altLang="en-US" sz="1600" spc="1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589" name="文本框 10"/>
          <p:cNvSpPr txBox="1"/>
          <p:nvPr/>
        </p:nvSpPr>
        <p:spPr>
          <a:xfrm>
            <a:off x="376653" y="4796217"/>
            <a:ext cx="292018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学号：</a:t>
            </a:r>
            <a:r>
              <a:rPr lang="en-US" altLang="zh-CN" sz="16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M202173793</a:t>
            </a:r>
            <a:endParaRPr lang="en-US" altLang="zh-CN" sz="1600" spc="1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590" name="文本框 11"/>
          <p:cNvSpPr txBox="1"/>
          <p:nvPr/>
        </p:nvSpPr>
        <p:spPr>
          <a:xfrm>
            <a:off x="400101" y="6238566"/>
            <a:ext cx="292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明德厚学   求是创新</a:t>
            </a:r>
            <a:endParaRPr lang="zh-CN" altLang="en-US" spc="1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Bento</a:t>
            </a: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中文件系统的更新</a:t>
            </a:r>
            <a:endParaRPr lang="zh-CN" altLang="en-US" sz="24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1048625" name="文本框 13"/>
          <p:cNvSpPr txBox="1"/>
          <p:nvPr/>
        </p:nvSpPr>
        <p:spPr>
          <a:xfrm>
            <a:off x="620395" y="1292225"/>
            <a:ext cx="10607675" cy="2999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+mn-ea"/>
                <a:sym typeface="+mn-ea"/>
              </a:rPr>
              <a:t>1.</a:t>
            </a:r>
            <a:r>
              <a:rPr lang="zh-CN" altLang="en-US" dirty="0">
                <a:latin typeface="+mn-ea"/>
                <a:sym typeface="+mn-ea"/>
              </a:rPr>
              <a:t>如何避免文件系统更新过程中的</a:t>
            </a:r>
            <a:r>
              <a:rPr lang="zh-CN" altLang="en-US" dirty="0">
                <a:latin typeface="+mn-ea"/>
                <a:sym typeface="+mn-ea"/>
              </a:rPr>
              <a:t>不一致</a:t>
            </a:r>
            <a:r>
              <a:rPr lang="zh-CN" altLang="en-US" dirty="0">
                <a:latin typeface="+mn-ea"/>
                <a:sym typeface="+mn-ea"/>
              </a:rPr>
              <a:t>？</a:t>
            </a:r>
            <a:endParaRPr lang="zh-CN" altLang="en-US" dirty="0">
              <a:latin typeface="+mn-ea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latin typeface="+mn-ea"/>
                <a:sym typeface="+mn-ea"/>
              </a:rPr>
              <a:t>    在更新时，</a:t>
            </a:r>
            <a:r>
              <a:rPr lang="en-US" altLang="zh-CN" dirty="0">
                <a:latin typeface="+mn-ea"/>
                <a:sym typeface="+mn-ea"/>
              </a:rPr>
              <a:t>Bento</a:t>
            </a:r>
            <a:r>
              <a:rPr lang="zh-CN" altLang="en-US" dirty="0">
                <a:latin typeface="+mn-ea"/>
                <a:sym typeface="+mn-ea"/>
              </a:rPr>
              <a:t>暂停对文件系统模块的调用，直到更新完成。</a:t>
            </a:r>
            <a:endParaRPr lang="zh-CN" altLang="en-US" dirty="0">
              <a:latin typeface="+mn-ea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+mn-ea"/>
                <a:sym typeface="+mn-ea"/>
              </a:rPr>
              <a:t>    </a:t>
            </a:r>
            <a:r>
              <a:rPr lang="zh-CN" altLang="en-US" dirty="0">
                <a:latin typeface="+mn-ea"/>
                <a:sym typeface="+mn-ea"/>
              </a:rPr>
              <a:t>代码实现中使用了读写锁。所有对</a:t>
            </a:r>
            <a:r>
              <a:rPr lang="en-US" altLang="zh-CN" dirty="0">
                <a:latin typeface="+mn-ea"/>
                <a:sym typeface="+mn-ea"/>
              </a:rPr>
              <a:t>libBentoFS</a:t>
            </a:r>
            <a:r>
              <a:rPr lang="zh-CN" altLang="en-US" dirty="0">
                <a:latin typeface="+mn-ea"/>
                <a:sym typeface="+mn-ea"/>
              </a:rPr>
              <a:t>的调用需要获得读锁，更新文件系统需要获得</a:t>
            </a:r>
            <a:r>
              <a:rPr lang="zh-CN" altLang="en-US" dirty="0">
                <a:latin typeface="+mn-ea"/>
                <a:sym typeface="+mn-ea"/>
              </a:rPr>
              <a:t>写锁。</a:t>
            </a:r>
            <a:endParaRPr lang="zh-CN" altLang="en-US" dirty="0">
              <a:latin typeface="+mn-ea"/>
              <a:sym typeface="+mn-ea"/>
            </a:endParaRPr>
          </a:p>
          <a:p>
            <a:pPr algn="just">
              <a:lnSpc>
                <a:spcPct val="150000"/>
              </a:lnSpc>
            </a:pPr>
            <a:endParaRPr lang="zh-CN" altLang="en-US" dirty="0">
              <a:latin typeface="+mn-ea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+mn-ea"/>
                <a:sym typeface="+mn-ea"/>
              </a:rPr>
              <a:t>2.</a:t>
            </a:r>
            <a:r>
              <a:rPr lang="zh-CN" altLang="en-US" dirty="0">
                <a:latin typeface="+mn-ea"/>
                <a:sym typeface="+mn-ea"/>
              </a:rPr>
              <a:t>如何确保旧文件系统的语义状态被新文件系统识别？</a:t>
            </a:r>
            <a:endParaRPr lang="zh-CN" altLang="en-US" dirty="0">
              <a:latin typeface="+mn-ea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latin typeface="+mn-ea"/>
                <a:sym typeface="+mn-ea"/>
              </a:rPr>
              <a:t>    开发者的代码需要支持前后两个版本，这种设计模式在云开发中很常见。</a:t>
            </a:r>
            <a:endParaRPr lang="zh-CN" altLang="en-US" dirty="0">
              <a:latin typeface="+mn-ea"/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Bento</a:t>
            </a: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中文件系统的更新过程</a:t>
            </a:r>
            <a:endParaRPr lang="zh-CN" altLang="en-US" sz="24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1048625" name="文本框 13"/>
          <p:cNvSpPr txBox="1"/>
          <p:nvPr/>
        </p:nvSpPr>
        <p:spPr>
          <a:xfrm>
            <a:off x="620395" y="3308350"/>
            <a:ext cx="9831070" cy="3046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+mn-ea"/>
                <a:sym typeface="+mn-ea"/>
              </a:rPr>
              <a:t>文件系统的更新实例被加载到内核中，向</a:t>
            </a:r>
            <a:r>
              <a:rPr lang="en-US" altLang="zh-CN" sz="1600" dirty="0">
                <a:latin typeface="+mn-ea"/>
                <a:sym typeface="+mn-ea"/>
              </a:rPr>
              <a:t>BentoFS</a:t>
            </a:r>
            <a:r>
              <a:rPr lang="zh-CN" altLang="en-US" sz="1600" dirty="0">
                <a:latin typeface="+mn-ea"/>
                <a:sym typeface="+mn-ea"/>
              </a:rPr>
              <a:t>注册并说明自己是更新实例</a:t>
            </a:r>
            <a:r>
              <a:rPr lang="zh-CN" altLang="en-US" sz="1600" dirty="0">
                <a:latin typeface="+mn-ea"/>
                <a:sym typeface="+mn-ea"/>
              </a:rPr>
              <a:t>。</a:t>
            </a:r>
            <a:endParaRPr lang="zh-CN" altLang="en-US" sz="1600" dirty="0">
              <a:latin typeface="+mn-ea"/>
              <a:sym typeface="+mn-ea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+mn-ea"/>
                <a:sym typeface="+mn-ea"/>
              </a:rPr>
              <a:t>BentoFS标识需要卸载的文件系统，获取锁以暂停新操作，并等待现有操作完成。</a:t>
            </a:r>
            <a:endParaRPr lang="zh-CN" altLang="en-US" sz="1600" dirty="0">
              <a:latin typeface="+mn-ea"/>
              <a:sym typeface="+mn-ea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+mn-ea"/>
                <a:sym typeface="+mn-ea"/>
              </a:rPr>
              <a:t>BentoFS通过libBentoFS向旧的文件系统发送一个bento_update_prepare请求。</a:t>
            </a:r>
            <a:endParaRPr lang="zh-CN" altLang="en-US" sz="1600" dirty="0">
              <a:latin typeface="+mn-ea"/>
              <a:sym typeface="+mn-ea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+mn-ea"/>
                <a:sym typeface="+mn-ea"/>
              </a:rPr>
              <a:t>旧的文件系统实例处理bento_update_prepare请求，执行必要的清理，并通过libBento</a:t>
            </a:r>
            <a:r>
              <a:rPr lang="en-US" altLang="zh-CN" sz="1600" dirty="0">
                <a:latin typeface="+mn-ea"/>
                <a:sym typeface="+mn-ea"/>
              </a:rPr>
              <a:t>FS</a:t>
            </a:r>
            <a:r>
              <a:rPr lang="zh-CN" altLang="en-US" sz="1600" dirty="0">
                <a:latin typeface="+mn-ea"/>
                <a:sym typeface="+mn-ea"/>
              </a:rPr>
              <a:t>将其状态数据</a:t>
            </a:r>
            <a:r>
              <a:rPr lang="zh-CN" altLang="en-US" sz="1600" dirty="0">
                <a:latin typeface="+mn-ea"/>
                <a:sym typeface="+mn-ea"/>
              </a:rPr>
              <a:t>返回给BentoFS。</a:t>
            </a:r>
            <a:endParaRPr lang="zh-CN" altLang="en-US" sz="1600" dirty="0">
              <a:latin typeface="+mn-ea"/>
              <a:sym typeface="+mn-ea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+mn-ea"/>
                <a:sym typeface="+mn-ea"/>
              </a:rPr>
              <a:t>BentoFS通过libBentoFS向新文件系统发送bento_update_transfer请求，并将状态数据</a:t>
            </a:r>
            <a:r>
              <a:rPr lang="zh-CN" altLang="en-US" sz="1600" dirty="0">
                <a:latin typeface="+mn-ea"/>
                <a:sym typeface="+mn-ea"/>
              </a:rPr>
              <a:t>传递给新文件系统。</a:t>
            </a:r>
            <a:endParaRPr lang="zh-CN" altLang="en-US" sz="1600" dirty="0">
              <a:latin typeface="+mn-ea"/>
              <a:sym typeface="+mn-ea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+mn-ea"/>
                <a:sym typeface="+mn-ea"/>
              </a:rPr>
              <a:t>新的文件系统实例使用提供的状态数据</a:t>
            </a:r>
            <a:r>
              <a:rPr lang="zh-CN" altLang="en-US" sz="1600" dirty="0">
                <a:latin typeface="+mn-ea"/>
                <a:sym typeface="+mn-ea"/>
              </a:rPr>
              <a:t>初始化自己。</a:t>
            </a:r>
            <a:endParaRPr lang="zh-CN" altLang="en-US" sz="1600" dirty="0">
              <a:latin typeface="+mn-ea"/>
              <a:sym typeface="+mn-ea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+mn-ea"/>
                <a:sym typeface="+mn-ea"/>
              </a:rPr>
              <a:t>BentoFS将旧文件系统引用替换为新文件系统，并释放写锁，恢复系统的正常运转</a:t>
            </a:r>
            <a:r>
              <a:rPr lang="zh-CN" altLang="en-US" sz="1600" dirty="0">
                <a:latin typeface="+mn-ea"/>
                <a:sym typeface="+mn-ea"/>
              </a:rPr>
              <a:t>。</a:t>
            </a:r>
            <a:endParaRPr lang="zh-CN" altLang="en-US" sz="1600" dirty="0">
              <a:latin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295" y="984885"/>
            <a:ext cx="8810625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Bento</a:t>
            </a: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的用户空间</a:t>
            </a:r>
            <a:r>
              <a:rPr lang="en-US" altLang="zh-CN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Debug</a:t>
            </a: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支持</a:t>
            </a:r>
            <a:endParaRPr lang="zh-CN" altLang="en-US" sz="24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1048625" name="文本框 13"/>
          <p:cNvSpPr txBox="1"/>
          <p:nvPr/>
        </p:nvSpPr>
        <p:spPr>
          <a:xfrm>
            <a:off x="620395" y="1292225"/>
            <a:ext cx="10607675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+mn-ea"/>
                <a:sym typeface="+mn-ea"/>
              </a:rPr>
              <a:t>    Bento</a:t>
            </a:r>
            <a:r>
              <a:rPr lang="zh-CN" altLang="en-US" dirty="0">
                <a:latin typeface="+mn-ea"/>
                <a:sym typeface="+mn-ea"/>
              </a:rPr>
              <a:t>为用户空间版本和内核版本的文件系统提供一致的接口。</a:t>
            </a:r>
            <a:r>
              <a:rPr lang="en-US" altLang="zh-CN" dirty="0">
                <a:latin typeface="+mn-ea"/>
                <a:sym typeface="+mn-ea"/>
              </a:rPr>
              <a:t> </a:t>
            </a:r>
            <a:endParaRPr lang="en-US" altLang="zh-CN" dirty="0">
              <a:latin typeface="+mn-ea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+mn-ea"/>
                <a:sym typeface="+mn-ea"/>
              </a:rPr>
              <a:t>    </a:t>
            </a:r>
            <a:r>
              <a:rPr lang="zh-CN" altLang="en-US" dirty="0">
                <a:latin typeface="+mn-ea"/>
                <a:sym typeface="+mn-ea"/>
              </a:rPr>
              <a:t>所以，开发者的内核文件系统代码能够无缝地运行在用户空间。在用户空间，开发者能够使用</a:t>
            </a:r>
            <a:r>
              <a:rPr lang="en-US" altLang="zh-CN" dirty="0">
                <a:latin typeface="+mn-ea"/>
                <a:sym typeface="+mn-ea"/>
              </a:rPr>
              <a:t>gdb</a:t>
            </a:r>
            <a:r>
              <a:rPr lang="zh-CN" altLang="en-US" dirty="0">
                <a:latin typeface="+mn-ea"/>
                <a:sym typeface="+mn-ea"/>
              </a:rPr>
              <a:t>等调试</a:t>
            </a:r>
            <a:r>
              <a:rPr lang="zh-CN" altLang="en-US" dirty="0">
                <a:latin typeface="+mn-ea"/>
                <a:sym typeface="+mn-ea"/>
              </a:rPr>
              <a:t>工具，开发速度大大提高。</a:t>
            </a:r>
            <a:endParaRPr lang="zh-CN" altLang="en-US" dirty="0">
              <a:latin typeface="+mn-ea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latin typeface="+mn-ea"/>
                <a:sym typeface="+mn-ea"/>
              </a:rPr>
              <a:t>    同样的，</a:t>
            </a:r>
            <a:r>
              <a:rPr lang="zh-CN" altLang="en-US" dirty="0">
                <a:latin typeface="+mn-ea"/>
                <a:sym typeface="+mn-ea"/>
              </a:rPr>
              <a:t>在用户空间</a:t>
            </a:r>
            <a:r>
              <a:rPr lang="zh-CN" altLang="en-US" dirty="0">
                <a:latin typeface="+mn-ea"/>
                <a:sym typeface="+mn-ea"/>
              </a:rPr>
              <a:t>调试后的代码，不经过任何修改就能够在内核态运行。</a:t>
            </a:r>
            <a:endParaRPr lang="zh-CN" altLang="en-US" dirty="0"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矩形 6"/>
          <p:cNvSpPr/>
          <p:nvPr/>
        </p:nvSpPr>
        <p:spPr>
          <a:xfrm>
            <a:off x="481658" y="1392741"/>
            <a:ext cx="143821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b="1" cap="none" spc="0" dirty="0">
                <a:ln w="0"/>
                <a:solidFill>
                  <a:schemeClr val="bg2">
                    <a:lumMod val="90000"/>
                  </a:schemeClr>
                </a:solidFill>
                <a:effectLst/>
              </a:rPr>
              <a:t>03</a:t>
            </a:r>
            <a:endParaRPr lang="zh-CN" altLang="en-US" sz="8800" b="1" cap="none" spc="0" dirty="0">
              <a:ln w="0"/>
              <a:solidFill>
                <a:schemeClr val="bg2">
                  <a:lumMod val="90000"/>
                </a:schemeClr>
              </a:solidFill>
              <a:effectLst/>
            </a:endParaRPr>
          </a:p>
        </p:txBody>
      </p:sp>
      <p:sp>
        <p:nvSpPr>
          <p:cNvPr id="1048646" name="文本框 8"/>
          <p:cNvSpPr txBox="1"/>
          <p:nvPr/>
        </p:nvSpPr>
        <p:spPr>
          <a:xfrm>
            <a:off x="481657" y="2786996"/>
            <a:ext cx="7315996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dirty="0">
                <a:blipFill dpi="0" rotWithShape="1">
                  <a:blip r:embed="rId1"/>
                  <a:srcRect/>
                  <a:tile tx="0" ty="0" sx="100000" sy="100000" flip="none" algn="b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Bento</a:t>
            </a:r>
            <a:r>
              <a:rPr lang="zh-CN" altLang="en-US" sz="6000" dirty="0">
                <a:blipFill dpi="0" rotWithShape="1">
                  <a:blip r:embed="rId1"/>
                  <a:srcRect/>
                  <a:tile tx="0" ty="0" sx="100000" sy="100000" flip="none" algn="b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测评</a:t>
            </a:r>
            <a:endParaRPr lang="zh-CN" altLang="en-US" sz="6000" dirty="0">
              <a:blipFill dpi="0" rotWithShape="1">
                <a:blip r:embed="rId1"/>
                <a:srcRect/>
                <a:tile tx="0" ty="0" sx="100000" sy="100000" flip="none" algn="br"/>
              </a:blip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1048647" name="文本框 10"/>
          <p:cNvSpPr txBox="1"/>
          <p:nvPr/>
        </p:nvSpPr>
        <p:spPr>
          <a:xfrm>
            <a:off x="596705" y="4048880"/>
            <a:ext cx="6193464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EVALUATION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cxnSp>
        <p:nvCxnSpPr>
          <p:cNvPr id="3145738" name="直接连接符 11"/>
          <p:cNvCxnSpPr/>
          <p:nvPr/>
        </p:nvCxnSpPr>
        <p:spPr>
          <a:xfrm>
            <a:off x="5708337" y="6050179"/>
            <a:ext cx="64836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9" name="直接连接符 12"/>
          <p:cNvCxnSpPr/>
          <p:nvPr/>
        </p:nvCxnSpPr>
        <p:spPr>
          <a:xfrm>
            <a:off x="7495953" y="6544340"/>
            <a:ext cx="46960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40" name="直接连接符 15"/>
          <p:cNvCxnSpPr/>
          <p:nvPr/>
        </p:nvCxnSpPr>
        <p:spPr>
          <a:xfrm>
            <a:off x="11710341" y="3"/>
            <a:ext cx="0" cy="68579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97165" name="图片 3"/>
          <p:cNvPicPr>
            <a:picLocks noChangeAspect="1"/>
          </p:cNvPicPr>
          <p:nvPr/>
        </p:nvPicPr>
        <p:blipFill rotWithShape="1">
          <a:blip r:embed="rId1"/>
          <a:srcRect l="21803" r="22132"/>
          <a:stretch>
            <a:fillRect/>
          </a:stretch>
        </p:blipFill>
        <p:spPr>
          <a:xfrm>
            <a:off x="6790169" y="1233380"/>
            <a:ext cx="4319998" cy="432263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实验设置</a:t>
            </a:r>
            <a:endParaRPr lang="zh-CN" altLang="en-US" sz="24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1048625" name="文本框 13"/>
          <p:cNvSpPr txBox="1"/>
          <p:nvPr/>
        </p:nvSpPr>
        <p:spPr>
          <a:xfrm>
            <a:off x="620395" y="1292225"/>
            <a:ext cx="10607675" cy="2584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+mn-ea"/>
                <a:sym typeface="+mn-ea"/>
              </a:rPr>
              <a:t>测评对象：</a:t>
            </a:r>
            <a:endParaRPr lang="zh-CN" altLang="en-US" dirty="0">
              <a:latin typeface="+mn-ea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AutoNum type="arabicPeriod"/>
            </a:pPr>
            <a:r>
              <a:rPr lang="zh-CN" altLang="en-US" dirty="0">
                <a:latin typeface="+mn-ea"/>
                <a:sym typeface="+mn-ea"/>
              </a:rPr>
              <a:t>ext4-o: ext4 using data=ordered option </a:t>
            </a:r>
            <a:endParaRPr lang="zh-CN" altLang="en-US" dirty="0">
              <a:latin typeface="+mn-ea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AutoNum type="arabicPeriod"/>
            </a:pPr>
            <a:r>
              <a:rPr lang="zh-CN" altLang="en-US" dirty="0">
                <a:latin typeface="+mn-ea"/>
                <a:sym typeface="+mn-ea"/>
              </a:rPr>
              <a:t>ext4-</a:t>
            </a:r>
            <a:r>
              <a:rPr lang="en-US" altLang="zh-CN" dirty="0">
                <a:latin typeface="+mn-ea"/>
                <a:sym typeface="+mn-ea"/>
              </a:rPr>
              <a:t>j</a:t>
            </a:r>
            <a:r>
              <a:rPr lang="zh-CN" altLang="en-US" dirty="0">
                <a:latin typeface="+mn-ea"/>
                <a:sym typeface="+mn-ea"/>
              </a:rPr>
              <a:t>: ext4 using data=journal option</a:t>
            </a:r>
            <a:endParaRPr lang="zh-CN" altLang="en-US" dirty="0">
              <a:latin typeface="+mn-ea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AutoNum type="arabicPeriod"/>
            </a:pPr>
            <a:r>
              <a:rPr lang="zh-CN" altLang="en-US" dirty="0">
                <a:latin typeface="+mn-ea"/>
                <a:sym typeface="+mn-ea"/>
              </a:rPr>
              <a:t>Bento-fs</a:t>
            </a:r>
            <a:endParaRPr lang="zh-CN" altLang="en-US" dirty="0">
              <a:latin typeface="+mn-ea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AutoNum type="arabicPeriod"/>
            </a:pPr>
            <a:r>
              <a:rPr lang="zh-CN" altLang="en-US" dirty="0">
                <a:latin typeface="+mn-ea"/>
                <a:sym typeface="+mn-ea"/>
              </a:rPr>
              <a:t>Bento-</a:t>
            </a:r>
            <a:r>
              <a:rPr lang="en-US" altLang="zh-CN" dirty="0">
                <a:latin typeface="+mn-ea"/>
                <a:sym typeface="+mn-ea"/>
              </a:rPr>
              <a:t>user:</a:t>
            </a:r>
            <a:r>
              <a:rPr lang="zh-CN" altLang="en-US" dirty="0">
                <a:latin typeface="+mn-ea"/>
                <a:sym typeface="+mn-ea"/>
              </a:rPr>
              <a:t> </a:t>
            </a:r>
            <a:r>
              <a:rPr lang="en-US" altLang="zh-CN" dirty="0">
                <a:latin typeface="+mn-ea"/>
                <a:sym typeface="+mn-ea"/>
              </a:rPr>
              <a:t>Bento-fs </a:t>
            </a:r>
            <a:r>
              <a:rPr lang="zh-CN" altLang="en-US" dirty="0">
                <a:latin typeface="+mn-ea"/>
                <a:sym typeface="+mn-ea"/>
              </a:rPr>
              <a:t>running in userspace</a:t>
            </a:r>
            <a:endParaRPr lang="zh-CN" altLang="en-US" dirty="0">
              <a:latin typeface="+mn-ea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AutoNum type="arabicPeriod"/>
            </a:pPr>
            <a:r>
              <a:rPr lang="zh-CN" altLang="en-US" dirty="0">
                <a:latin typeface="+mn-ea"/>
                <a:sym typeface="+mn-ea"/>
              </a:rPr>
              <a:t>Bento-prov：</a:t>
            </a:r>
            <a:r>
              <a:rPr lang="en-US" altLang="zh-CN" dirty="0">
                <a:latin typeface="+mn-ea"/>
                <a:sym typeface="+mn-ea"/>
              </a:rPr>
              <a:t>Bento-fs add  file provenance feature</a:t>
            </a:r>
            <a:endParaRPr lang="en-US" altLang="zh-CN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0395" y="4232910"/>
            <a:ext cx="105911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测评环境：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Intel Xeon Gold 6138CPU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96 GB DDR4 RAM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480 GB Intel Optane SSD 900P Series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Microbenchmarks</a:t>
            </a:r>
            <a:endParaRPr sz="24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1048625" name="文本框 13"/>
          <p:cNvSpPr txBox="1"/>
          <p:nvPr/>
        </p:nvSpPr>
        <p:spPr>
          <a:xfrm>
            <a:off x="8422005" y="1292225"/>
            <a:ext cx="3419475" cy="4892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+mn-ea"/>
                <a:sym typeface="+mn-ea"/>
              </a:rPr>
              <a:t>微基准测试包括：顺序读与随机读、顺序写与随机写、创建和删除。</a:t>
            </a:r>
            <a:endParaRPr lang="zh-CN" altLang="en-US" sz="1600" dirty="0">
              <a:latin typeface="+mn-ea"/>
              <a:sym typeface="+mn-ea"/>
            </a:endParaRPr>
          </a:p>
          <a:p>
            <a:pPr algn="just">
              <a:lnSpc>
                <a:spcPct val="150000"/>
              </a:lnSpc>
            </a:pPr>
            <a:endParaRPr lang="zh-CN" altLang="en-US" sz="1600" dirty="0">
              <a:latin typeface="+mn-ea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latin typeface="+mn-ea"/>
                <a:sym typeface="+mn-ea"/>
              </a:rPr>
              <a:t>Reads</a:t>
            </a:r>
            <a:r>
              <a:rPr lang="zh-CN" altLang="en-US" sz="1600" dirty="0">
                <a:latin typeface="+mn-ea"/>
                <a:sym typeface="+mn-ea"/>
              </a:rPr>
              <a:t>：所有的文件系统表现差不多。</a:t>
            </a:r>
            <a:endParaRPr lang="zh-CN" altLang="en-US" sz="1600" dirty="0">
              <a:latin typeface="+mn-ea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latin typeface="+mn-ea"/>
                <a:sym typeface="+mn-ea"/>
              </a:rPr>
              <a:t>Writes</a:t>
            </a:r>
            <a:r>
              <a:rPr lang="zh-CN" altLang="en-US" sz="1600" dirty="0">
                <a:latin typeface="+mn-ea"/>
                <a:sym typeface="+mn-ea"/>
              </a:rPr>
              <a:t>：小型写测试，Bento-fs和ext4-j具有相似的性能。在大型写测试中，</a:t>
            </a:r>
            <a:r>
              <a:rPr lang="en-US" altLang="zh-CN" sz="1600" dirty="0">
                <a:latin typeface="+mn-ea"/>
                <a:sym typeface="+mn-ea"/>
              </a:rPr>
              <a:t>Bento-fs</a:t>
            </a:r>
            <a:r>
              <a:rPr lang="zh-CN" altLang="en-US" sz="1600" dirty="0">
                <a:latin typeface="+mn-ea"/>
                <a:sym typeface="+mn-ea"/>
              </a:rPr>
              <a:t>优于</a:t>
            </a:r>
            <a:r>
              <a:rPr lang="en-US" altLang="zh-CN" sz="1600" dirty="0">
                <a:latin typeface="+mn-ea"/>
                <a:sym typeface="+mn-ea"/>
              </a:rPr>
              <a:t>ext4-j</a:t>
            </a:r>
            <a:r>
              <a:rPr lang="zh-CN" altLang="en-US" sz="1600" dirty="0">
                <a:latin typeface="+mn-ea"/>
                <a:sym typeface="+mn-ea"/>
              </a:rPr>
              <a:t>。</a:t>
            </a:r>
            <a:r>
              <a:rPr lang="en-US" altLang="zh-CN" sz="1600" dirty="0">
                <a:latin typeface="+mn-ea"/>
                <a:sym typeface="+mn-ea"/>
              </a:rPr>
              <a:t>Bento-user</a:t>
            </a:r>
            <a:r>
              <a:rPr lang="zh-CN" altLang="en-US" sz="1600" dirty="0">
                <a:latin typeface="+mn-ea"/>
                <a:sym typeface="+mn-ea"/>
              </a:rPr>
              <a:t>明显变差</a:t>
            </a:r>
            <a:r>
              <a:rPr lang="zh-CN" altLang="en-US" sz="1600" dirty="0">
                <a:latin typeface="+mn-ea"/>
                <a:sym typeface="+mn-ea"/>
              </a:rPr>
              <a:t>，因为它需要用户空间和内核的交互。</a:t>
            </a:r>
            <a:endParaRPr lang="zh-CN" altLang="en-US" sz="1600" dirty="0">
              <a:latin typeface="+mn-ea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latin typeface="+mn-ea"/>
                <a:sym typeface="+mn-ea"/>
              </a:rPr>
              <a:t>Creates+Deletes</a:t>
            </a:r>
            <a:r>
              <a:rPr lang="zh-CN" altLang="en-US" sz="1600" dirty="0">
                <a:latin typeface="+mn-ea"/>
                <a:sym typeface="+mn-ea"/>
              </a:rPr>
              <a:t>：ext4-j和Bento-fs具有相似的性能。</a:t>
            </a:r>
            <a:r>
              <a:rPr lang="en-US" altLang="zh-CN" sz="1600" dirty="0">
                <a:latin typeface="+mn-ea"/>
                <a:sym typeface="+mn-ea"/>
              </a:rPr>
              <a:t>B</a:t>
            </a:r>
            <a:r>
              <a:rPr lang="en-US" altLang="zh-CN" sz="1600" dirty="0">
                <a:latin typeface="+mn-ea"/>
                <a:sym typeface="+mn-ea"/>
              </a:rPr>
              <a:t>ento-user</a:t>
            </a:r>
            <a:r>
              <a:rPr lang="zh-CN" altLang="en-US" sz="1600" dirty="0">
                <a:latin typeface="+mn-ea"/>
                <a:sym typeface="+mn-ea"/>
              </a:rPr>
              <a:t>明显变差。</a:t>
            </a:r>
            <a:endParaRPr lang="zh-CN" altLang="en-US" sz="1600" dirty="0">
              <a:latin typeface="+mn-ea"/>
              <a:sym typeface="+mn-ea"/>
            </a:endParaRPr>
          </a:p>
          <a:p>
            <a:pPr algn="just">
              <a:lnSpc>
                <a:spcPct val="150000"/>
              </a:lnSpc>
            </a:pPr>
            <a:endParaRPr lang="zh-CN" altLang="en-US" sz="1600" dirty="0">
              <a:latin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95" y="1090930"/>
            <a:ext cx="7350125" cy="55086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Application Workloads</a:t>
            </a:r>
            <a:endParaRPr lang="zh-CN" altLang="en-US" sz="24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95" y="1177290"/>
            <a:ext cx="4371975" cy="1524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5" y="3064510"/>
            <a:ext cx="5189855" cy="1543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95" y="4785360"/>
            <a:ext cx="4953000" cy="1562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34125" y="1401445"/>
            <a:ext cx="53962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在Filebench中，Bento-fs的性能是Bento-user的</a:t>
            </a:r>
            <a:r>
              <a:rPr lang="en-US" altLang="zh-CN" sz="1600"/>
              <a:t>10</a:t>
            </a:r>
            <a:r>
              <a:rPr lang="zh-CN" altLang="en-US" sz="1600"/>
              <a:t>到</a:t>
            </a:r>
            <a:r>
              <a:rPr lang="en-US" altLang="zh-CN" sz="1600"/>
              <a:t>400</a:t>
            </a:r>
            <a:r>
              <a:rPr lang="zh-CN" altLang="en-US" sz="1600"/>
              <a:t>倍。</a:t>
            </a:r>
            <a:endParaRPr lang="zh-CN" altLang="en-US" sz="1600"/>
          </a:p>
          <a:p>
            <a:r>
              <a:rPr lang="zh-CN" altLang="en-US" sz="1600"/>
              <a:t>对于varmail和web</a:t>
            </a:r>
            <a:r>
              <a:rPr lang="en-US" altLang="zh-CN" sz="1600"/>
              <a:t>server</a:t>
            </a:r>
            <a:r>
              <a:rPr lang="zh-CN" altLang="en-US" sz="1600"/>
              <a:t>，ext4-j和Bento-fs表现出类似的性能。对于</a:t>
            </a:r>
            <a:r>
              <a:rPr lang="en-US" altLang="zh-CN" sz="1600"/>
              <a:t>fileserver</a:t>
            </a:r>
            <a:r>
              <a:rPr lang="zh-CN" altLang="en-US" sz="1600"/>
              <a:t>，两者差异很大是</a:t>
            </a:r>
            <a:r>
              <a:rPr sz="1600"/>
              <a:t>由于对已删除文件的不同步写的处理</a:t>
            </a:r>
            <a:r>
              <a:rPr lang="zh-CN" sz="1600"/>
              <a:t>方式</a:t>
            </a:r>
            <a:r>
              <a:rPr sz="1600"/>
              <a:t>不同。</a:t>
            </a:r>
            <a:endParaRPr sz="1600"/>
          </a:p>
        </p:txBody>
      </p:sp>
      <p:sp>
        <p:nvSpPr>
          <p:cNvPr id="8" name="文本框 7"/>
          <p:cNvSpPr txBox="1"/>
          <p:nvPr/>
        </p:nvSpPr>
        <p:spPr>
          <a:xfrm>
            <a:off x="6334125" y="3420745"/>
            <a:ext cx="52431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在Applications中，相对于ext4-j，Bento-fs在“untar”、“tar”和“git </a:t>
            </a:r>
            <a:r>
              <a:rPr lang="en-US" altLang="zh-CN" sz="1600"/>
              <a:t>clone</a:t>
            </a:r>
            <a:r>
              <a:rPr lang="zh-CN" altLang="en-US" sz="1600"/>
              <a:t>”中的表现类似，在“grep”的要差19%。这是由于ext4中的优化页面缓存功能</a:t>
            </a:r>
            <a:r>
              <a:rPr lang="zh-CN" altLang="en-US" sz="1600"/>
              <a:t>没有在Bento-fs中实现。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6402070" y="4905375"/>
            <a:ext cx="51752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左图展示在Key-Value Stores中的测评结果，包括 Redis(‘set’</a:t>
            </a:r>
            <a:r>
              <a:rPr lang="en-US" altLang="zh-CN" sz="1600"/>
              <a:t>, </a:t>
            </a:r>
            <a:r>
              <a:rPr lang="zh-CN" altLang="en-US" sz="1600"/>
              <a:t>‘get’)RocksDB(‘fillrandom’</a:t>
            </a:r>
            <a:r>
              <a:rPr lang="en-US" altLang="zh-CN" sz="1600"/>
              <a:t>, </a:t>
            </a:r>
            <a:r>
              <a:rPr lang="zh-CN" altLang="en-US" sz="1600"/>
              <a:t>‘readrandom’)。</a:t>
            </a:r>
            <a:endParaRPr lang="zh-CN" altLang="en-US" sz="1600"/>
          </a:p>
          <a:p>
            <a:r>
              <a:rPr lang="zh-CN" altLang="en-US" sz="1600"/>
              <a:t>Bento-fs和Bento-prov在读上表现与ext4-j和ext4-o相似，但在写上略优于它们。</a:t>
            </a:r>
            <a:endParaRPr lang="zh-CN" altLang="en-US" sz="1600"/>
          </a:p>
          <a:p>
            <a:r>
              <a:rPr lang="zh-CN" altLang="en-US" sz="1600"/>
              <a:t>由于缓存，</a:t>
            </a:r>
            <a:r>
              <a:rPr lang="en-US" altLang="zh-CN" sz="1600"/>
              <a:t>B</a:t>
            </a:r>
            <a:r>
              <a:rPr lang="zh-CN" altLang="en-US" sz="1600"/>
              <a:t>ento</a:t>
            </a:r>
            <a:r>
              <a:rPr lang="en-US" altLang="zh-CN" sz="1600"/>
              <a:t>-user</a:t>
            </a:r>
            <a:r>
              <a:rPr lang="zh-CN" altLang="en-US" sz="1600"/>
              <a:t>在读取密集型工作上的性能与其他系统</a:t>
            </a:r>
            <a:r>
              <a:rPr lang="zh-CN" altLang="en-US" sz="1600"/>
              <a:t>类似，但在写操作上的性能要差得多。</a:t>
            </a:r>
            <a:endParaRPr lang="zh-CN" altLang="en-US"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Live Upgrade</a:t>
            </a:r>
            <a:endParaRPr lang="zh-CN" altLang="en-US" sz="24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1048625" name="文本框 13"/>
          <p:cNvSpPr txBox="1"/>
          <p:nvPr/>
        </p:nvSpPr>
        <p:spPr>
          <a:xfrm>
            <a:off x="620395" y="4742815"/>
            <a:ext cx="10607675" cy="1337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+mn-ea"/>
                <a:sym typeface="+mn-ea"/>
              </a:rPr>
              <a:t>在线更新测评基于将</a:t>
            </a:r>
            <a:r>
              <a:rPr lang="en-US" altLang="zh-CN" dirty="0">
                <a:latin typeface="+mn-ea"/>
                <a:sym typeface="+mn-ea"/>
              </a:rPr>
              <a:t>Bento-fs</a:t>
            </a:r>
            <a:r>
              <a:rPr lang="zh-CN" altLang="en-US" dirty="0">
                <a:latin typeface="+mn-ea"/>
                <a:sym typeface="+mn-ea"/>
              </a:rPr>
              <a:t>升级到</a:t>
            </a:r>
            <a:r>
              <a:rPr lang="en-US" altLang="zh-CN" dirty="0">
                <a:latin typeface="+mn-ea"/>
                <a:sym typeface="+mn-ea"/>
              </a:rPr>
              <a:t>Bento-prov</a:t>
            </a:r>
            <a:r>
              <a:rPr lang="zh-CN" altLang="en-US" dirty="0">
                <a:latin typeface="+mn-ea"/>
                <a:sym typeface="+mn-ea"/>
              </a:rPr>
              <a:t>。</a:t>
            </a:r>
            <a:endParaRPr lang="zh-CN" altLang="en-US" dirty="0">
              <a:latin typeface="+mn-ea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latin typeface="+mn-ea"/>
                <a:sym typeface="+mn-ea"/>
              </a:rPr>
              <a:t>更新操作大概花费</a:t>
            </a:r>
            <a:r>
              <a:rPr lang="en-US" altLang="zh-CN" dirty="0">
                <a:latin typeface="+mn-ea"/>
                <a:sym typeface="+mn-ea"/>
              </a:rPr>
              <a:t>15ms</a:t>
            </a:r>
            <a:r>
              <a:rPr lang="zh-CN" altLang="en-US" dirty="0">
                <a:latin typeface="+mn-ea"/>
                <a:sym typeface="+mn-ea"/>
              </a:rPr>
              <a:t>，更新期间文件系统不可用，更新完成后，性能逐步恢复。</a:t>
            </a:r>
            <a:endParaRPr lang="zh-CN" altLang="en-US" dirty="0">
              <a:latin typeface="+mn-ea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latin typeface="+mn-ea"/>
                <a:sym typeface="+mn-ea"/>
              </a:rPr>
              <a:t>create and delete性能没有回到原有水平，因为</a:t>
            </a:r>
            <a:r>
              <a:rPr lang="en-US" altLang="zh-CN" dirty="0">
                <a:latin typeface="+mn-ea"/>
                <a:sym typeface="+mn-ea"/>
              </a:rPr>
              <a:t>Bento-prov</a:t>
            </a:r>
            <a:r>
              <a:rPr lang="zh-CN" altLang="en-US" dirty="0">
                <a:latin typeface="+mn-ea"/>
                <a:sym typeface="+mn-ea"/>
              </a:rPr>
              <a:t>在创建删除操作中比</a:t>
            </a:r>
            <a:r>
              <a:rPr lang="en-US" altLang="zh-CN" dirty="0">
                <a:latin typeface="+mn-ea"/>
                <a:sym typeface="+mn-ea"/>
              </a:rPr>
              <a:t>Bento-fs</a:t>
            </a:r>
            <a:r>
              <a:rPr lang="zh-CN" altLang="en-US" dirty="0">
                <a:latin typeface="+mn-ea"/>
                <a:sym typeface="+mn-ea"/>
              </a:rPr>
              <a:t>做了更多的工作</a:t>
            </a:r>
            <a:r>
              <a:rPr lang="zh-CN" altLang="en-US" dirty="0">
                <a:latin typeface="+mn-ea"/>
                <a:sym typeface="+mn-ea"/>
              </a:rPr>
              <a:t>。</a:t>
            </a:r>
            <a:endParaRPr lang="zh-CN" altLang="en-US" dirty="0">
              <a:latin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1182370"/>
            <a:ext cx="9912350" cy="29565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25600" y="4213860"/>
            <a:ext cx="39198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(a) Create+delete operations in ops/s.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6162040" y="4213860"/>
            <a:ext cx="39077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sym typeface="+mn-ea"/>
              </a:rPr>
              <a:t>(b) Synced writes with 10-threads in MBps.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矩形 6"/>
          <p:cNvSpPr/>
          <p:nvPr/>
        </p:nvSpPr>
        <p:spPr>
          <a:xfrm>
            <a:off x="481658" y="1447651"/>
            <a:ext cx="143821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b="1" cap="none" spc="0" dirty="0">
                <a:ln w="0"/>
                <a:solidFill>
                  <a:schemeClr val="bg2">
                    <a:lumMod val="90000"/>
                  </a:schemeClr>
                </a:solidFill>
                <a:effectLst/>
              </a:rPr>
              <a:t>04</a:t>
            </a:r>
            <a:endParaRPr lang="zh-CN" altLang="en-US" sz="8800" b="1" cap="none" spc="0" dirty="0">
              <a:ln w="0"/>
              <a:solidFill>
                <a:schemeClr val="bg2">
                  <a:lumMod val="90000"/>
                </a:schemeClr>
              </a:solidFill>
              <a:effectLst/>
            </a:endParaRPr>
          </a:p>
        </p:txBody>
      </p:sp>
      <p:sp>
        <p:nvSpPr>
          <p:cNvPr id="1048683" name="文本框 8"/>
          <p:cNvSpPr txBox="1"/>
          <p:nvPr/>
        </p:nvSpPr>
        <p:spPr>
          <a:xfrm>
            <a:off x="481658" y="2995110"/>
            <a:ext cx="7315996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dirty="0">
                <a:blipFill dpi="0" rotWithShape="1">
                  <a:blip r:embed="rId1"/>
                  <a:srcRect/>
                  <a:tile tx="0" ty="0" sx="100000" sy="100000" flip="none" algn="b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总结</a:t>
            </a:r>
            <a:endParaRPr lang="zh-CN" altLang="en-US" sz="6000" dirty="0">
              <a:blipFill dpi="0" rotWithShape="1">
                <a:blip r:embed="rId1"/>
                <a:srcRect/>
                <a:tile tx="0" ty="0" sx="100000" sy="100000" flip="none" algn="br"/>
              </a:blip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1048684" name="文本框 10"/>
          <p:cNvSpPr txBox="1"/>
          <p:nvPr/>
        </p:nvSpPr>
        <p:spPr>
          <a:xfrm>
            <a:off x="642749" y="4183052"/>
            <a:ext cx="6193464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CONCLUSION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cxnSp>
        <p:nvCxnSpPr>
          <p:cNvPr id="3145752" name="直接连接符 11"/>
          <p:cNvCxnSpPr/>
          <p:nvPr/>
        </p:nvCxnSpPr>
        <p:spPr>
          <a:xfrm>
            <a:off x="5708337" y="6050179"/>
            <a:ext cx="64836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53" name="直接连接符 12"/>
          <p:cNvCxnSpPr/>
          <p:nvPr/>
        </p:nvCxnSpPr>
        <p:spPr>
          <a:xfrm>
            <a:off x="7495953" y="6544340"/>
            <a:ext cx="46960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54" name="直接连接符 15"/>
          <p:cNvCxnSpPr/>
          <p:nvPr/>
        </p:nvCxnSpPr>
        <p:spPr>
          <a:xfrm>
            <a:off x="11710341" y="3"/>
            <a:ext cx="0" cy="68579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97168" name="图片 2"/>
          <p:cNvPicPr>
            <a:picLocks noChangeAspect="1"/>
          </p:cNvPicPr>
          <p:nvPr/>
        </p:nvPicPr>
        <p:blipFill rotWithShape="1">
          <a:blip r:embed="rId1"/>
          <a:srcRect l="17260" r="17260"/>
          <a:stretch>
            <a:fillRect/>
          </a:stretch>
        </p:blipFill>
        <p:spPr>
          <a:xfrm>
            <a:off x="7113277" y="1267681"/>
            <a:ext cx="4319999" cy="432263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总结</a:t>
            </a:r>
            <a:endParaRPr lang="zh-CN" altLang="en-US" sz="24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2115" y="1386205"/>
            <a:ext cx="11367770" cy="3553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sym typeface="+mn-ea"/>
              </a:rPr>
              <a:t>Bento </a:t>
            </a:r>
            <a:r>
              <a:rPr lang="zh-CN" altLang="en-US" dirty="0">
                <a:latin typeface="+mn-ea"/>
                <a:sym typeface="+mn-ea"/>
              </a:rPr>
              <a:t>是一个高速开发Linux内核文件系统的框架，具有安全、高性能、通用、兼容已有的操作系统、在线更新以及容易</a:t>
            </a:r>
            <a:r>
              <a:rPr lang="en-US" altLang="zh-CN" dirty="0">
                <a:latin typeface="+mn-ea"/>
                <a:sym typeface="+mn-ea"/>
              </a:rPr>
              <a:t>debug</a:t>
            </a:r>
            <a:r>
              <a:rPr lang="zh-CN" altLang="en-US" dirty="0">
                <a:latin typeface="+mn-ea"/>
                <a:sym typeface="+mn-ea"/>
              </a:rPr>
              <a:t>等特点。</a:t>
            </a:r>
            <a:endParaRPr lang="zh-CN" altLang="en-US" dirty="0">
              <a:latin typeface="+mn-ea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基于</a:t>
            </a:r>
            <a:r>
              <a:rPr lang="en-US" altLang="zh-CN"/>
              <a:t>Bento</a:t>
            </a:r>
            <a:r>
              <a:rPr lang="zh-CN" altLang="en-US"/>
              <a:t>实现的</a:t>
            </a:r>
            <a:r>
              <a:rPr lang="en-US" altLang="zh-CN"/>
              <a:t>Bento-fs</a:t>
            </a:r>
            <a:r>
              <a:rPr lang="zh-CN" altLang="en-US"/>
              <a:t>在性能上与</a:t>
            </a:r>
            <a:r>
              <a:rPr lang="en-US" altLang="zh-CN"/>
              <a:t>ext4</a:t>
            </a:r>
            <a:r>
              <a:rPr lang="zh-CN" altLang="en-US"/>
              <a:t>相似，远优于运行在用户空间的</a:t>
            </a:r>
            <a:r>
              <a:rPr lang="en-US" altLang="zh-CN"/>
              <a:t>Bento-user</a:t>
            </a:r>
            <a:r>
              <a:rPr lang="zh-CN" altLang="en-US"/>
              <a:t>。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Bento-fs</a:t>
            </a:r>
            <a:r>
              <a:rPr lang="zh-CN" altLang="en-US"/>
              <a:t>升级到</a:t>
            </a:r>
            <a:r>
              <a:rPr lang="en-US" altLang="zh-CN"/>
              <a:t>Bento-prov</a:t>
            </a:r>
            <a:r>
              <a:rPr lang="zh-CN" altLang="en-US"/>
              <a:t>的实验证明</a:t>
            </a:r>
            <a:r>
              <a:rPr lang="en-US" altLang="zh-CN"/>
              <a:t>Bento</a:t>
            </a:r>
            <a:r>
              <a:rPr lang="zh-CN" altLang="en-US"/>
              <a:t>能够在只中断</a:t>
            </a:r>
            <a:r>
              <a:rPr lang="zh-CN" altLang="en-US"/>
              <a:t>服务</a:t>
            </a:r>
            <a:r>
              <a:rPr lang="en-US" altLang="zh-CN"/>
              <a:t>15ms</a:t>
            </a:r>
            <a:r>
              <a:rPr lang="zh-CN" altLang="en-US"/>
              <a:t>的情况下，实现文件系统的更新，且更新对于应用程序是透明的。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34"/>
          <p:cNvPicPr>
            <a:picLocks noChangeAspect="1"/>
          </p:cNvPicPr>
          <p:nvPr/>
        </p:nvPicPr>
        <p:blipFill rotWithShape="1">
          <a:blip r:embed="rId1"/>
          <a:srcRect t="54189"/>
          <a:stretch>
            <a:fillRect/>
          </a:stretch>
        </p:blipFill>
        <p:spPr>
          <a:xfrm>
            <a:off x="0" y="1772"/>
            <a:ext cx="10709838" cy="4902976"/>
          </a:xfrm>
          <a:prstGeom prst="rect">
            <a:avLst/>
          </a:prstGeom>
        </p:spPr>
      </p:pic>
      <p:sp>
        <p:nvSpPr>
          <p:cNvPr id="1048594" name="文本框 6"/>
          <p:cNvSpPr txBox="1">
            <a:spLocks noChangeArrowheads="1"/>
          </p:cNvSpPr>
          <p:nvPr/>
        </p:nvSpPr>
        <p:spPr bwMode="auto">
          <a:xfrm>
            <a:off x="9182247" y="1510891"/>
            <a:ext cx="1270000" cy="4203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135" dirty="0">
                <a:solidFill>
                  <a:srgbClr val="345780"/>
                </a:solidFill>
                <a:latin typeface="+mn-ea"/>
                <a:ea typeface="+mn-ea"/>
              </a:rPr>
              <a:t>研究动机</a:t>
            </a:r>
            <a:endParaRPr lang="zh-CN" altLang="en-US" sz="2135" dirty="0">
              <a:solidFill>
                <a:srgbClr val="345780"/>
              </a:solidFill>
              <a:latin typeface="+mn-ea"/>
              <a:ea typeface="+mn-ea"/>
            </a:endParaRPr>
          </a:p>
        </p:txBody>
      </p:sp>
      <p:sp>
        <p:nvSpPr>
          <p:cNvPr id="1048595" name="矩形 2"/>
          <p:cNvSpPr/>
          <p:nvPr/>
        </p:nvSpPr>
        <p:spPr>
          <a:xfrm>
            <a:off x="9182247" y="1897845"/>
            <a:ext cx="97663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MOTIVATION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sp>
        <p:nvSpPr>
          <p:cNvPr id="1048596" name="文本框 6"/>
          <p:cNvSpPr txBox="1">
            <a:spLocks noChangeArrowheads="1"/>
          </p:cNvSpPr>
          <p:nvPr/>
        </p:nvSpPr>
        <p:spPr bwMode="auto">
          <a:xfrm>
            <a:off x="9182248" y="2847158"/>
            <a:ext cx="1831340" cy="4203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135" dirty="0">
                <a:solidFill>
                  <a:srgbClr val="345780"/>
                </a:solidFill>
                <a:latin typeface="+mn-ea"/>
                <a:ea typeface="+mn-ea"/>
              </a:rPr>
              <a:t>BENTO</a:t>
            </a:r>
            <a:r>
              <a:rPr lang="zh-CN" altLang="en-US" sz="2135" dirty="0">
                <a:solidFill>
                  <a:srgbClr val="345780"/>
                </a:solidFill>
                <a:latin typeface="+mn-ea"/>
                <a:ea typeface="+mn-ea"/>
              </a:rPr>
              <a:t>的架构</a:t>
            </a:r>
            <a:endParaRPr lang="zh-CN" altLang="en-US" sz="2135" dirty="0">
              <a:solidFill>
                <a:srgbClr val="345780"/>
              </a:solidFill>
              <a:latin typeface="+mn-ea"/>
              <a:ea typeface="+mn-ea"/>
            </a:endParaRPr>
          </a:p>
        </p:txBody>
      </p:sp>
      <p:sp>
        <p:nvSpPr>
          <p:cNvPr id="1048597" name="矩形 4"/>
          <p:cNvSpPr/>
          <p:nvPr/>
        </p:nvSpPr>
        <p:spPr>
          <a:xfrm>
            <a:off x="9182247" y="3234112"/>
            <a:ext cx="1774825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ARCHITECTURE OF BENTO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sp>
        <p:nvSpPr>
          <p:cNvPr id="1048598" name="文本框 6"/>
          <p:cNvSpPr txBox="1">
            <a:spLocks noChangeArrowheads="1"/>
          </p:cNvSpPr>
          <p:nvPr/>
        </p:nvSpPr>
        <p:spPr bwMode="auto">
          <a:xfrm>
            <a:off x="9182248" y="4180030"/>
            <a:ext cx="726440" cy="4203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135" dirty="0">
                <a:solidFill>
                  <a:srgbClr val="345780"/>
                </a:solidFill>
                <a:latin typeface="+mn-ea"/>
                <a:ea typeface="+mn-ea"/>
              </a:rPr>
              <a:t>测评</a:t>
            </a:r>
            <a:endParaRPr lang="zh-CN" altLang="en-US" sz="2135" dirty="0">
              <a:solidFill>
                <a:srgbClr val="345780"/>
              </a:solidFill>
              <a:latin typeface="+mn-ea"/>
              <a:ea typeface="+mn-ea"/>
            </a:endParaRPr>
          </a:p>
        </p:txBody>
      </p:sp>
      <p:sp>
        <p:nvSpPr>
          <p:cNvPr id="1048599" name="矩形 6"/>
          <p:cNvSpPr/>
          <p:nvPr/>
        </p:nvSpPr>
        <p:spPr>
          <a:xfrm>
            <a:off x="9182247" y="4566984"/>
            <a:ext cx="956945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EVALUATION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sp>
        <p:nvSpPr>
          <p:cNvPr id="1048600" name="文本框 6"/>
          <p:cNvSpPr txBox="1">
            <a:spLocks noChangeArrowheads="1"/>
          </p:cNvSpPr>
          <p:nvPr/>
        </p:nvSpPr>
        <p:spPr bwMode="auto">
          <a:xfrm>
            <a:off x="9182247" y="5512878"/>
            <a:ext cx="726440" cy="4203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135" dirty="0">
                <a:solidFill>
                  <a:srgbClr val="345780"/>
                </a:solidFill>
                <a:latin typeface="+mn-ea"/>
                <a:ea typeface="+mn-ea"/>
              </a:rPr>
              <a:t>总结</a:t>
            </a:r>
            <a:endParaRPr lang="zh-CN" altLang="en-US" sz="2135" dirty="0">
              <a:solidFill>
                <a:srgbClr val="345780"/>
              </a:solidFill>
              <a:latin typeface="+mn-ea"/>
              <a:ea typeface="+mn-ea"/>
            </a:endParaRPr>
          </a:p>
        </p:txBody>
      </p:sp>
      <p:sp>
        <p:nvSpPr>
          <p:cNvPr id="1048601" name="矩形 8"/>
          <p:cNvSpPr/>
          <p:nvPr/>
        </p:nvSpPr>
        <p:spPr>
          <a:xfrm>
            <a:off x="9182247" y="5899832"/>
            <a:ext cx="100203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CONCLUSION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grpSp>
        <p:nvGrpSpPr>
          <p:cNvPr id="33" name="组合 9"/>
          <p:cNvGrpSpPr/>
          <p:nvPr/>
        </p:nvGrpSpPr>
        <p:grpSpPr>
          <a:xfrm>
            <a:off x="8484805" y="1561368"/>
            <a:ext cx="677030" cy="644252"/>
            <a:chOff x="5316408" y="1023858"/>
            <a:chExt cx="507772" cy="483189"/>
          </a:xfrm>
        </p:grpSpPr>
        <p:sp>
          <p:nvSpPr>
            <p:cNvPr id="1048602" name="椭圆 10"/>
            <p:cNvSpPr/>
            <p:nvPr/>
          </p:nvSpPr>
          <p:spPr>
            <a:xfrm>
              <a:off x="5316408" y="1023858"/>
              <a:ext cx="483189" cy="483189"/>
            </a:xfrm>
            <a:prstGeom prst="ellipse">
              <a:avLst/>
            </a:prstGeom>
            <a:solidFill>
              <a:srgbClr val="345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85A299"/>
                </a:solidFill>
              </a:endParaRPr>
            </a:p>
          </p:txBody>
        </p:sp>
        <p:sp>
          <p:nvSpPr>
            <p:cNvPr id="1048603" name="矩形 11"/>
            <p:cNvSpPr/>
            <p:nvPr/>
          </p:nvSpPr>
          <p:spPr bwMode="auto">
            <a:xfrm>
              <a:off x="5344121" y="1034619"/>
              <a:ext cx="480059" cy="4305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kern="1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cs typeface="Times New Roman" panose="02020603050405020304" pitchFamily="18" charset="0"/>
                </a:rPr>
                <a:t>01</a:t>
              </a:r>
              <a:endParaRPr lang="zh-CN" altLang="en-US" sz="3200" kern="1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组合 12"/>
          <p:cNvGrpSpPr/>
          <p:nvPr/>
        </p:nvGrpSpPr>
        <p:grpSpPr>
          <a:xfrm>
            <a:off x="8513303" y="2847158"/>
            <a:ext cx="677030" cy="644252"/>
            <a:chOff x="5316408" y="1023858"/>
            <a:chExt cx="507772" cy="483189"/>
          </a:xfrm>
        </p:grpSpPr>
        <p:sp>
          <p:nvSpPr>
            <p:cNvPr id="1048604" name="椭圆 13"/>
            <p:cNvSpPr/>
            <p:nvPr/>
          </p:nvSpPr>
          <p:spPr>
            <a:xfrm>
              <a:off x="5316408" y="1023858"/>
              <a:ext cx="483189" cy="483189"/>
            </a:xfrm>
            <a:prstGeom prst="ellipse">
              <a:avLst/>
            </a:prstGeom>
            <a:solidFill>
              <a:srgbClr val="345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85A299"/>
                </a:solidFill>
              </a:endParaRPr>
            </a:p>
          </p:txBody>
        </p:sp>
        <p:sp>
          <p:nvSpPr>
            <p:cNvPr id="1048605" name="矩形 14"/>
            <p:cNvSpPr/>
            <p:nvPr/>
          </p:nvSpPr>
          <p:spPr bwMode="auto">
            <a:xfrm>
              <a:off x="5344121" y="1034619"/>
              <a:ext cx="480059" cy="4305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kern="1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cs typeface="Times New Roman" panose="02020603050405020304" pitchFamily="18" charset="0"/>
                </a:rPr>
                <a:t>02</a:t>
              </a:r>
              <a:endParaRPr lang="zh-CN" altLang="en-US" sz="3200" kern="1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组合 15"/>
          <p:cNvGrpSpPr/>
          <p:nvPr/>
        </p:nvGrpSpPr>
        <p:grpSpPr>
          <a:xfrm>
            <a:off x="8509045" y="4169759"/>
            <a:ext cx="677030" cy="644252"/>
            <a:chOff x="5316408" y="1023858"/>
            <a:chExt cx="507772" cy="483189"/>
          </a:xfrm>
        </p:grpSpPr>
        <p:sp>
          <p:nvSpPr>
            <p:cNvPr id="1048606" name="椭圆 16"/>
            <p:cNvSpPr/>
            <p:nvPr/>
          </p:nvSpPr>
          <p:spPr>
            <a:xfrm>
              <a:off x="5316408" y="1023858"/>
              <a:ext cx="483189" cy="483189"/>
            </a:xfrm>
            <a:prstGeom prst="ellipse">
              <a:avLst/>
            </a:prstGeom>
            <a:solidFill>
              <a:srgbClr val="345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85A299"/>
                </a:solidFill>
              </a:endParaRPr>
            </a:p>
          </p:txBody>
        </p:sp>
        <p:sp>
          <p:nvSpPr>
            <p:cNvPr id="1048607" name="矩形 17"/>
            <p:cNvSpPr/>
            <p:nvPr/>
          </p:nvSpPr>
          <p:spPr bwMode="auto">
            <a:xfrm>
              <a:off x="5344121" y="1034619"/>
              <a:ext cx="480059" cy="4305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kern="1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cs typeface="Times New Roman" panose="02020603050405020304" pitchFamily="18" charset="0"/>
                </a:rPr>
                <a:t>03</a:t>
              </a:r>
              <a:endParaRPr lang="zh-CN" altLang="en-US" sz="3200" kern="1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组合 18"/>
          <p:cNvGrpSpPr/>
          <p:nvPr/>
        </p:nvGrpSpPr>
        <p:grpSpPr>
          <a:xfrm>
            <a:off x="8545996" y="5513669"/>
            <a:ext cx="677030" cy="644252"/>
            <a:chOff x="5316408" y="1023858"/>
            <a:chExt cx="507772" cy="483189"/>
          </a:xfrm>
        </p:grpSpPr>
        <p:sp>
          <p:nvSpPr>
            <p:cNvPr id="1048608" name="椭圆 19"/>
            <p:cNvSpPr/>
            <p:nvPr/>
          </p:nvSpPr>
          <p:spPr>
            <a:xfrm>
              <a:off x="5316408" y="1023858"/>
              <a:ext cx="483189" cy="483189"/>
            </a:xfrm>
            <a:prstGeom prst="ellipse">
              <a:avLst/>
            </a:prstGeom>
            <a:solidFill>
              <a:srgbClr val="345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85A299"/>
                </a:solidFill>
              </a:endParaRPr>
            </a:p>
          </p:txBody>
        </p:sp>
        <p:sp>
          <p:nvSpPr>
            <p:cNvPr id="1048609" name="矩形 20"/>
            <p:cNvSpPr/>
            <p:nvPr/>
          </p:nvSpPr>
          <p:spPr bwMode="auto">
            <a:xfrm>
              <a:off x="5344121" y="1034619"/>
              <a:ext cx="480059" cy="4305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kern="1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cs typeface="Times New Roman" panose="02020603050405020304" pitchFamily="18" charset="0"/>
                </a:rPr>
                <a:t>04</a:t>
              </a:r>
              <a:endParaRPr lang="zh-CN" altLang="en-US" sz="3200" kern="1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097155" name="图片 32"/>
          <p:cNvPicPr>
            <a:picLocks noChangeAspect="1"/>
          </p:cNvPicPr>
          <p:nvPr/>
        </p:nvPicPr>
        <p:blipFill rotWithShape="1">
          <a:blip r:embed="rId2"/>
          <a:srcRect l="53884" t="41510" r="-53884" b="273"/>
          <a:stretch>
            <a:fillRect/>
          </a:stretch>
        </p:blipFill>
        <p:spPr>
          <a:xfrm>
            <a:off x="-13575" y="7"/>
            <a:ext cx="10345750" cy="6018974"/>
          </a:xfrm>
          <a:prstGeom prst="rect">
            <a:avLst/>
          </a:prstGeom>
        </p:spPr>
      </p:pic>
      <p:pic>
        <p:nvPicPr>
          <p:cNvPr id="2097156" name="图片 29"/>
          <p:cNvPicPr>
            <a:picLocks noChangeAspect="1"/>
          </p:cNvPicPr>
          <p:nvPr/>
        </p:nvPicPr>
        <p:blipFill rotWithShape="1">
          <a:blip r:embed="rId3"/>
          <a:srcRect l="15338" b="53100"/>
          <a:stretch>
            <a:fillRect/>
          </a:stretch>
        </p:blipFill>
        <p:spPr>
          <a:xfrm>
            <a:off x="-13574" y="2223139"/>
            <a:ext cx="8368603" cy="4635939"/>
          </a:xfrm>
          <a:prstGeom prst="rect">
            <a:avLst/>
          </a:prstGeom>
        </p:spPr>
      </p:pic>
      <p:sp>
        <p:nvSpPr>
          <p:cNvPr id="1048610" name="标题 1"/>
          <p:cNvSpPr txBox="1"/>
          <p:nvPr/>
        </p:nvSpPr>
        <p:spPr>
          <a:xfrm>
            <a:off x="937790" y="814563"/>
            <a:ext cx="2893102" cy="1479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dist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accent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solidFill>
                  <a:srgbClr val="3F618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  <a:endParaRPr lang="zh-CN" altLang="en-US" dirty="0">
              <a:solidFill>
                <a:srgbClr val="3F6188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8611" name="文本占位符 2"/>
          <p:cNvSpPr txBox="1"/>
          <p:nvPr/>
        </p:nvSpPr>
        <p:spPr>
          <a:xfrm>
            <a:off x="-33464" y="1786991"/>
            <a:ext cx="4140200" cy="1479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zh-CN" altLang="en-US" sz="4800" kern="120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3F618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en-US" sz="3600" dirty="0">
              <a:solidFill>
                <a:srgbClr val="3F6188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097157" name="图片 3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40941" y="14472"/>
            <a:ext cx="2059340" cy="69616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图片占位符 10"/>
          <p:cNvPicPr>
            <a:picLocks noChangeAspect="1"/>
          </p:cNvPicPr>
          <p:nvPr/>
        </p:nvPicPr>
        <p:blipFill rotWithShape="1">
          <a:blip r:embed="rId1"/>
          <a:srcRect l="19084" t="8356" r="1467" b="8356"/>
          <a:stretch>
            <a:fillRect/>
          </a:stretch>
        </p:blipFill>
        <p:spPr>
          <a:xfrm>
            <a:off x="0" y="0"/>
            <a:ext cx="7283115" cy="6858000"/>
          </a:xfrm>
          <a:prstGeom prst="rect">
            <a:avLst/>
          </a:prstGeom>
        </p:spPr>
      </p:pic>
      <p:sp>
        <p:nvSpPr>
          <p:cNvPr id="1048720" name="矩形 2"/>
          <p:cNvSpPr/>
          <p:nvPr/>
        </p:nvSpPr>
        <p:spPr>
          <a:xfrm>
            <a:off x="0" y="0"/>
            <a:ext cx="1218184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43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721" name="矩形 1"/>
          <p:cNvSpPr/>
          <p:nvPr/>
        </p:nvSpPr>
        <p:spPr>
          <a:xfrm>
            <a:off x="10160" y="-12700"/>
            <a:ext cx="12181840" cy="68707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  <a:alpha val="0"/>
                </a:schemeClr>
              </a:gs>
              <a:gs pos="67000">
                <a:schemeClr val="accent1">
                  <a:lumMod val="20000"/>
                  <a:lumOff val="80000"/>
                </a:schemeClr>
              </a:gs>
              <a:gs pos="99000">
                <a:schemeClr val="accent5">
                  <a:lumMod val="30000"/>
                  <a:lumOff val="70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6000" b="1" i="0" u="none" strike="noStrike" kern="1200" cap="none" spc="300" normalizeH="0" baseline="0" noProof="0" dirty="0">
              <a:ln>
                <a:noFill/>
              </a:ln>
              <a:solidFill>
                <a:srgbClr val="315682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97172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06186" y="0"/>
            <a:ext cx="3823147" cy="1292431"/>
          </a:xfrm>
          <a:prstGeom prst="rect">
            <a:avLst/>
          </a:prstGeom>
        </p:spPr>
      </p:pic>
      <p:sp>
        <p:nvSpPr>
          <p:cNvPr id="1048722" name="文本框 7"/>
          <p:cNvSpPr txBox="1"/>
          <p:nvPr/>
        </p:nvSpPr>
        <p:spPr>
          <a:xfrm>
            <a:off x="8361680" y="2570319"/>
            <a:ext cx="450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spc="3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THANKS</a:t>
            </a:r>
            <a:endParaRPr lang="zh-CN" altLang="en-US" sz="6000" b="1" spc="3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48723" name="文本框 10"/>
          <p:cNvSpPr txBox="1"/>
          <p:nvPr/>
        </p:nvSpPr>
        <p:spPr>
          <a:xfrm>
            <a:off x="9235675" y="5057870"/>
            <a:ext cx="295633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汇报</a:t>
            </a:r>
            <a:r>
              <a:rPr lang="zh-CN" altLang="en-US" sz="16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：余志伟</a:t>
            </a:r>
            <a:endParaRPr lang="zh-CN" altLang="en-US" sz="1600" spc="1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724" name="文本框 11"/>
          <p:cNvSpPr txBox="1"/>
          <p:nvPr/>
        </p:nvSpPr>
        <p:spPr>
          <a:xfrm>
            <a:off x="9235334" y="5486308"/>
            <a:ext cx="292018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学号：</a:t>
            </a:r>
            <a:r>
              <a:rPr lang="en-US" altLang="zh-CN" sz="16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M202173793</a:t>
            </a:r>
            <a:endParaRPr lang="en-US" altLang="zh-CN" sz="1600" spc="1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725" name="矩形 12"/>
          <p:cNvSpPr/>
          <p:nvPr/>
        </p:nvSpPr>
        <p:spPr>
          <a:xfrm>
            <a:off x="7499161" y="4518430"/>
            <a:ext cx="5037196" cy="34544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华中科技大学</a:t>
            </a:r>
            <a:r>
              <a:rPr lang="en-US" altLang="zh-CN" spc="3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2021</a:t>
            </a: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级  计算机</a:t>
            </a: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学院 </a:t>
            </a:r>
            <a:endParaRPr lang="zh-CN" altLang="en-US" spc="3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48726" name="文本框 14"/>
          <p:cNvSpPr txBox="1"/>
          <p:nvPr/>
        </p:nvSpPr>
        <p:spPr>
          <a:xfrm>
            <a:off x="9570720" y="6345283"/>
            <a:ext cx="6558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明德厚学   求是创新</a:t>
            </a:r>
            <a:endParaRPr lang="zh-CN" altLang="en-US" sz="1800" spc="1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4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矩形 6"/>
          <p:cNvSpPr/>
          <p:nvPr/>
        </p:nvSpPr>
        <p:spPr>
          <a:xfrm>
            <a:off x="387747" y="1460006"/>
            <a:ext cx="1452879" cy="13995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b="1" cap="none" spc="0" dirty="0">
                <a:ln w="0"/>
                <a:solidFill>
                  <a:schemeClr val="bg2">
                    <a:lumMod val="90000"/>
                  </a:schemeClr>
                </a:solidFill>
                <a:effectLst/>
              </a:rPr>
              <a:t>01</a:t>
            </a:r>
            <a:endParaRPr lang="zh-CN" altLang="en-US" sz="8800" b="1" cap="none" spc="0" dirty="0">
              <a:ln w="0"/>
              <a:solidFill>
                <a:schemeClr val="bg2">
                  <a:lumMod val="90000"/>
                </a:schemeClr>
              </a:solidFill>
              <a:effectLst/>
            </a:endParaRPr>
          </a:p>
        </p:txBody>
      </p:sp>
      <p:sp>
        <p:nvSpPr>
          <p:cNvPr id="1048618" name="文本框 8"/>
          <p:cNvSpPr txBox="1"/>
          <p:nvPr/>
        </p:nvSpPr>
        <p:spPr>
          <a:xfrm>
            <a:off x="387747" y="3110023"/>
            <a:ext cx="7315996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dirty="0">
                <a:blipFill dpi="0" rotWithShape="1">
                  <a:blip r:embed="rId1"/>
                  <a:srcRect/>
                  <a:tile tx="0" ty="0" sx="100000" sy="100000" flip="none" algn="b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研究动机</a:t>
            </a:r>
            <a:endParaRPr lang="zh-CN" altLang="en-US" sz="6000" dirty="0">
              <a:blipFill dpi="0" rotWithShape="1">
                <a:blip r:embed="rId1"/>
                <a:srcRect/>
                <a:tile tx="0" ty="0" sx="100000" sy="100000" flip="none" algn="br"/>
              </a:blip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1048619" name="文本框 10"/>
          <p:cNvSpPr txBox="1"/>
          <p:nvPr/>
        </p:nvSpPr>
        <p:spPr>
          <a:xfrm>
            <a:off x="479715" y="4303345"/>
            <a:ext cx="6193464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MOTIVATION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cxnSp>
        <p:nvCxnSpPr>
          <p:cNvPr id="3145729" name="直接连接符 11"/>
          <p:cNvCxnSpPr/>
          <p:nvPr/>
        </p:nvCxnSpPr>
        <p:spPr>
          <a:xfrm>
            <a:off x="5708337" y="6050179"/>
            <a:ext cx="64836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0" name="直接连接符 12"/>
          <p:cNvCxnSpPr/>
          <p:nvPr/>
        </p:nvCxnSpPr>
        <p:spPr>
          <a:xfrm>
            <a:off x="7495953" y="6544340"/>
            <a:ext cx="46960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1" name="直接连接符 15"/>
          <p:cNvCxnSpPr/>
          <p:nvPr/>
        </p:nvCxnSpPr>
        <p:spPr>
          <a:xfrm>
            <a:off x="11710341" y="3"/>
            <a:ext cx="0" cy="68579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97159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072" y="1259712"/>
            <a:ext cx="4315611" cy="43217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高速开发和部署很难</a:t>
            </a:r>
            <a:endParaRPr lang="zh-CN" altLang="en-US" sz="24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1048625" name="文本框 13"/>
          <p:cNvSpPr txBox="1"/>
          <p:nvPr/>
        </p:nvSpPr>
        <p:spPr>
          <a:xfrm>
            <a:off x="620395" y="1292225"/>
            <a:ext cx="10607675" cy="3415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+mn-ea"/>
                <a:sym typeface="+mn-ea"/>
              </a:rPr>
              <a:t>    Linux</a:t>
            </a:r>
            <a:r>
              <a:rPr lang="zh-CN" altLang="en-US" dirty="0">
                <a:latin typeface="+mn-ea"/>
                <a:sym typeface="+mn-ea"/>
              </a:rPr>
              <a:t>文件系统需要适应快速发展的存储技术和新兴的应用需求。为了在文件系统中实现新的功能，开发人员必须修改、测试文件系统，并将改动推送到生产集群。最常见的做法是直接修改内核代码，然而，高速的内核开发很困难。</a:t>
            </a:r>
            <a:endParaRPr lang="zh-CN" altLang="en-US" dirty="0">
              <a:latin typeface="+mn-ea"/>
              <a:sym typeface="+mn-ea"/>
            </a:endParaRPr>
          </a:p>
          <a:p>
            <a:pPr algn="just">
              <a:lnSpc>
                <a:spcPct val="150000"/>
              </a:lnSpc>
            </a:pPr>
            <a:endParaRPr lang="zh-CN" altLang="en-US" dirty="0">
              <a:latin typeface="+mn-ea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latin typeface="+mn-ea"/>
                <a:sym typeface="+mn-ea"/>
              </a:rPr>
              <a:t>    首先，内核开发很容易引入</a:t>
            </a:r>
            <a:r>
              <a:rPr lang="en-US" altLang="zh-CN" dirty="0">
                <a:latin typeface="+mn-ea"/>
                <a:sym typeface="+mn-ea"/>
              </a:rPr>
              <a:t>bugs</a:t>
            </a:r>
            <a:r>
              <a:rPr lang="zh-CN" altLang="en-US" dirty="0">
                <a:latin typeface="+mn-ea"/>
                <a:sym typeface="+mn-ea"/>
              </a:rPr>
              <a:t>。内核代码路径很复杂，很容易被误用。</a:t>
            </a:r>
            <a:endParaRPr lang="zh-CN" altLang="en-US" dirty="0">
              <a:latin typeface="+mn-ea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latin typeface="+mn-ea"/>
                <a:sym typeface="+mn-ea"/>
              </a:rPr>
              <a:t>    其次，</a:t>
            </a:r>
            <a:r>
              <a:rPr lang="en-US" altLang="zh-CN" dirty="0">
                <a:latin typeface="+mn-ea"/>
                <a:sym typeface="+mn-ea"/>
              </a:rPr>
              <a:t>debug</a:t>
            </a:r>
            <a:r>
              <a:rPr lang="zh-CN" altLang="en-US" dirty="0">
                <a:latin typeface="+mn-ea"/>
                <a:sym typeface="+mn-ea"/>
              </a:rPr>
              <a:t>内核代码比</a:t>
            </a:r>
            <a:r>
              <a:rPr lang="en-US" altLang="zh-CN" dirty="0">
                <a:latin typeface="+mn-ea"/>
                <a:sym typeface="+mn-ea"/>
              </a:rPr>
              <a:t>debug</a:t>
            </a:r>
            <a:r>
              <a:rPr lang="zh-CN" altLang="en-US" dirty="0">
                <a:latin typeface="+mn-ea"/>
                <a:sym typeface="+mn-ea"/>
              </a:rPr>
              <a:t>用户级困难得多。内核程序</a:t>
            </a:r>
            <a:r>
              <a:rPr lang="zh-CN" altLang="en-US" dirty="0">
                <a:latin typeface="+mn-ea"/>
                <a:sym typeface="+mn-ea"/>
              </a:rPr>
              <a:t>不能使用诸如</a:t>
            </a:r>
            <a:r>
              <a:rPr lang="en-US" altLang="zh-CN" dirty="0">
                <a:latin typeface="+mn-ea"/>
                <a:sym typeface="+mn-ea"/>
              </a:rPr>
              <a:t>ptrace</a:t>
            </a:r>
            <a:r>
              <a:rPr lang="zh-CN" altLang="en-US" dirty="0">
                <a:latin typeface="+mn-ea"/>
                <a:sym typeface="+mn-ea"/>
              </a:rPr>
              <a:t>之类的</a:t>
            </a:r>
            <a:r>
              <a:rPr lang="en-US" altLang="zh-CN" dirty="0">
                <a:latin typeface="+mn-ea"/>
                <a:sym typeface="+mn-ea"/>
              </a:rPr>
              <a:t>Posix APIs</a:t>
            </a:r>
            <a:r>
              <a:rPr lang="zh-CN" altLang="en-US" dirty="0">
                <a:latin typeface="+mn-ea"/>
                <a:sym typeface="+mn-ea"/>
              </a:rPr>
              <a:t>。</a:t>
            </a:r>
            <a:endParaRPr lang="zh-CN" altLang="en-US" dirty="0">
              <a:latin typeface="+mn-ea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latin typeface="+mn-ea"/>
                <a:sym typeface="+mn-ea"/>
              </a:rPr>
              <a:t>    另外，内核开发缺乏在不中断服务的情况下重新部署的支持。这意味着更新文件系统需要重新挂载和重启应用。</a:t>
            </a:r>
            <a:endParaRPr lang="zh-CN" altLang="en-US" dirty="0"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现有的替代方案</a:t>
            </a:r>
            <a:endParaRPr lang="zh-CN" altLang="en-US" sz="24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1048625" name="文本框 13"/>
          <p:cNvSpPr txBox="1"/>
          <p:nvPr/>
        </p:nvSpPr>
        <p:spPr>
          <a:xfrm>
            <a:off x="620395" y="1292225"/>
            <a:ext cx="10607675" cy="4246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+mn-ea"/>
                <a:sym typeface="+mn-ea"/>
              </a:rPr>
              <a:t>Upcall (FUSE): 在</a:t>
            </a:r>
            <a:r>
              <a:rPr lang="en-US" altLang="zh-CN" dirty="0">
                <a:latin typeface="+mn-ea"/>
                <a:sym typeface="+mn-ea"/>
              </a:rPr>
              <a:t>userspace</a:t>
            </a:r>
            <a:r>
              <a:rPr lang="zh-CN" altLang="en-US" dirty="0">
                <a:latin typeface="+mn-ea"/>
                <a:sym typeface="+mn-ea"/>
              </a:rPr>
              <a:t>的服务器中实现新功能，并将系统调用转化为对这个服务器的访问。</a:t>
            </a:r>
            <a:endParaRPr lang="zh-CN" altLang="en-US" dirty="0">
              <a:latin typeface="+mn-ea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latin typeface="+mn-ea"/>
                <a:sym typeface="+mn-ea"/>
              </a:rPr>
              <a:t>    优点：隔离了低级的内存错误；能使用</a:t>
            </a:r>
            <a:r>
              <a:rPr lang="en-US" altLang="zh-CN" dirty="0">
                <a:latin typeface="+mn-ea"/>
                <a:sym typeface="+mn-ea"/>
              </a:rPr>
              <a:t>debug</a:t>
            </a:r>
            <a:r>
              <a:rPr lang="zh-CN" altLang="en-US" dirty="0">
                <a:latin typeface="+mn-ea"/>
                <a:sym typeface="+mn-ea"/>
              </a:rPr>
              <a:t>工具，开发速度快。</a:t>
            </a:r>
            <a:endParaRPr lang="zh-CN" altLang="en-US" dirty="0">
              <a:latin typeface="+mn-ea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latin typeface="+mn-ea"/>
                <a:sym typeface="+mn-ea"/>
              </a:rPr>
              <a:t>    缺点：性能较低；无法重用内核已有</a:t>
            </a:r>
            <a:r>
              <a:rPr lang="zh-CN" altLang="en-US" dirty="0">
                <a:latin typeface="+mn-ea"/>
                <a:sym typeface="+mn-ea"/>
              </a:rPr>
              <a:t>的功能</a:t>
            </a:r>
            <a:endParaRPr lang="zh-CN" altLang="en-US" dirty="0">
              <a:latin typeface="+mn-ea"/>
              <a:sym typeface="+mn-ea"/>
            </a:endParaRPr>
          </a:p>
          <a:p>
            <a:pPr algn="just">
              <a:lnSpc>
                <a:spcPct val="150000"/>
              </a:lnSpc>
            </a:pPr>
            <a:endParaRPr lang="zh-CN" altLang="en-US" dirty="0">
              <a:latin typeface="+mn-ea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latin typeface="+mn-ea"/>
                <a:sym typeface="+mn-ea"/>
              </a:rPr>
              <a:t>In-Kernel Interpreter </a:t>
            </a:r>
            <a:r>
              <a:rPr lang="en-US" altLang="zh-CN" dirty="0">
                <a:latin typeface="+mn-ea"/>
                <a:sym typeface="+mn-ea"/>
              </a:rPr>
              <a:t>(eBPF): 允许以一种安全的方式进行内核定制。</a:t>
            </a:r>
            <a:endParaRPr lang="en-US" altLang="zh-CN" dirty="0">
              <a:latin typeface="+mn-ea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+mn-ea"/>
                <a:sym typeface="+mn-ea"/>
              </a:rPr>
              <a:t>    </a:t>
            </a:r>
            <a:r>
              <a:rPr lang="zh-CN" altLang="en-US" dirty="0">
                <a:latin typeface="+mn-ea"/>
                <a:sym typeface="+mn-ea"/>
              </a:rPr>
              <a:t>优点：通过</a:t>
            </a:r>
            <a:r>
              <a:rPr lang="zh-CN" altLang="en-US" dirty="0">
                <a:latin typeface="+mn-ea"/>
                <a:sym typeface="+mn-ea"/>
              </a:rPr>
              <a:t>虚拟机证实程序的内存安全和可终止；隔离不信任的扩展。</a:t>
            </a:r>
            <a:endParaRPr lang="zh-CN" altLang="en-US" dirty="0">
              <a:latin typeface="+mn-ea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latin typeface="+mn-ea"/>
                <a:sym typeface="+mn-ea"/>
              </a:rPr>
              <a:t>    缺点：实现大型、复杂的功能很困难。</a:t>
            </a:r>
            <a:endParaRPr lang="en-US" altLang="zh-CN" dirty="0">
              <a:latin typeface="+mn-ea"/>
              <a:sym typeface="+mn-ea"/>
            </a:endParaRPr>
          </a:p>
          <a:p>
            <a:pPr algn="just">
              <a:lnSpc>
                <a:spcPct val="150000"/>
              </a:lnSpc>
            </a:pPr>
            <a:endParaRPr lang="zh-CN" altLang="en-US" dirty="0">
              <a:latin typeface="+mn-ea"/>
              <a:sym typeface="+mn-ea"/>
            </a:endParaRPr>
          </a:p>
          <a:p>
            <a:pPr algn="just">
              <a:lnSpc>
                <a:spcPct val="150000"/>
              </a:lnSpc>
            </a:pPr>
            <a:endParaRPr lang="zh-CN" altLang="en-US" dirty="0">
              <a:latin typeface="+mn-ea"/>
              <a:sym typeface="+mn-ea"/>
            </a:endParaRPr>
          </a:p>
          <a:p>
            <a:pPr algn="just">
              <a:lnSpc>
                <a:spcPct val="150000"/>
              </a:lnSpc>
            </a:pPr>
            <a:endParaRPr lang="zh-CN" altLang="en-US" dirty="0"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Bento</a:t>
            </a:r>
            <a:endParaRPr lang="zh-CN" altLang="en-US" sz="24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1048625" name="文本框 13"/>
          <p:cNvSpPr txBox="1"/>
          <p:nvPr/>
        </p:nvSpPr>
        <p:spPr>
          <a:xfrm>
            <a:off x="620395" y="1292225"/>
            <a:ext cx="10607675" cy="4661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sym typeface="+mn-ea"/>
              </a:rPr>
              <a:t>Bento </a:t>
            </a:r>
            <a:r>
              <a:rPr lang="zh-CN" altLang="en-US" dirty="0">
                <a:latin typeface="+mn-ea"/>
                <a:sym typeface="+mn-ea"/>
              </a:rPr>
              <a:t>是一个高速开发Linux内核文件系统的框架。它应有如下特点：</a:t>
            </a:r>
            <a:endParaRPr lang="zh-CN" altLang="en-US" dirty="0">
              <a:latin typeface="+mn-ea"/>
              <a:sym typeface="+mn-ea"/>
            </a:endParaRPr>
          </a:p>
          <a:p>
            <a:pPr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+mn-ea"/>
              <a:sym typeface="+mn-ea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sym typeface="+mn-ea"/>
              </a:rPr>
              <a:t>Safety：文件系统的</a:t>
            </a:r>
            <a:r>
              <a:rPr lang="en-US" altLang="zh-CN" dirty="0">
                <a:latin typeface="+mn-ea"/>
                <a:sym typeface="+mn-ea"/>
              </a:rPr>
              <a:t>Bugs</a:t>
            </a:r>
            <a:r>
              <a:rPr lang="zh-CN" altLang="en-US" dirty="0">
                <a:latin typeface="+mn-ea"/>
                <a:sym typeface="+mn-ea"/>
              </a:rPr>
              <a:t>应该限制在使用它的应用程序和容器之内</a:t>
            </a:r>
            <a:r>
              <a:rPr lang="zh-CN" altLang="en-US" dirty="0">
                <a:latin typeface="+mn-ea"/>
                <a:sym typeface="+mn-ea"/>
              </a:rPr>
              <a:t>。</a:t>
            </a:r>
            <a:endParaRPr lang="zh-CN" altLang="en-US" dirty="0">
              <a:latin typeface="+mn-ea"/>
              <a:sym typeface="+mn-ea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sym typeface="+mn-ea"/>
              </a:rPr>
              <a:t>Performance：相同的功能，</a:t>
            </a:r>
            <a:r>
              <a:rPr lang="en-US" altLang="zh-CN" dirty="0">
                <a:latin typeface="+mn-ea"/>
                <a:sym typeface="+mn-ea"/>
              </a:rPr>
              <a:t>Bento</a:t>
            </a:r>
            <a:r>
              <a:rPr lang="zh-CN" altLang="en-US" dirty="0">
                <a:latin typeface="+mn-ea"/>
                <a:sym typeface="+mn-ea"/>
              </a:rPr>
              <a:t>实现和</a:t>
            </a:r>
            <a:r>
              <a:rPr lang="en-US" altLang="zh-CN" dirty="0">
                <a:latin typeface="+mn-ea"/>
                <a:sym typeface="+mn-ea"/>
              </a:rPr>
              <a:t>VFS</a:t>
            </a:r>
            <a:r>
              <a:rPr lang="zh-CN" altLang="en-US" dirty="0">
                <a:latin typeface="+mn-ea"/>
                <a:sym typeface="+mn-ea"/>
              </a:rPr>
              <a:t>实现的性能应该相同。</a:t>
            </a:r>
            <a:endParaRPr lang="zh-CN" altLang="en-US" dirty="0">
              <a:latin typeface="+mn-ea"/>
              <a:sym typeface="+mn-ea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sym typeface="+mn-ea"/>
              </a:rPr>
              <a:t>Generality：使用</a:t>
            </a:r>
            <a:r>
              <a:rPr lang="en-US" altLang="zh-CN" dirty="0">
                <a:latin typeface="+mn-ea"/>
                <a:sym typeface="+mn-ea"/>
              </a:rPr>
              <a:t>Bento</a:t>
            </a:r>
            <a:r>
              <a:rPr lang="zh-CN" altLang="en-US" dirty="0">
                <a:latin typeface="+mn-ea"/>
                <a:sym typeface="+mn-ea"/>
              </a:rPr>
              <a:t>，开发者能够实现任何类型的文件系统。</a:t>
            </a:r>
            <a:endParaRPr lang="zh-CN" altLang="en-US" dirty="0">
              <a:latin typeface="+mn-ea"/>
              <a:sym typeface="+mn-ea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sym typeface="+mn-ea"/>
              </a:rPr>
              <a:t>Compatibility</a:t>
            </a:r>
            <a:r>
              <a:rPr lang="en-US" altLang="zh-CN" dirty="0">
                <a:latin typeface="+mn-ea"/>
                <a:sym typeface="+mn-ea"/>
              </a:rPr>
              <a:t>: </a:t>
            </a:r>
            <a:r>
              <a:rPr lang="zh-CN" altLang="en-US" dirty="0">
                <a:latin typeface="+mn-ea"/>
                <a:sym typeface="+mn-ea"/>
              </a:rPr>
              <a:t>兼容已有的操作系统和应用程序</a:t>
            </a:r>
            <a:r>
              <a:rPr lang="zh-CN" altLang="en-US" dirty="0">
                <a:latin typeface="+mn-ea"/>
                <a:sym typeface="+mn-ea"/>
              </a:rPr>
              <a:t>。</a:t>
            </a:r>
            <a:endParaRPr lang="zh-CN" altLang="en-US" dirty="0">
              <a:latin typeface="+mn-ea"/>
              <a:sym typeface="+mn-ea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sym typeface="+mn-ea"/>
              </a:rPr>
              <a:t>Live upgrades</a:t>
            </a:r>
            <a:r>
              <a:rPr lang="en-US" altLang="zh-CN" dirty="0">
                <a:latin typeface="+mn-ea"/>
                <a:sym typeface="+mn-ea"/>
              </a:rPr>
              <a:t>: Bento</a:t>
            </a:r>
            <a:r>
              <a:rPr lang="zh-CN" altLang="en-US" dirty="0">
                <a:latin typeface="+mn-ea"/>
                <a:sym typeface="+mn-ea"/>
              </a:rPr>
              <a:t>支持文件系统的在线升级。升级对上层应用程序透明，延迟也要小</a:t>
            </a:r>
            <a:r>
              <a:rPr lang="zh-CN" altLang="en-US" dirty="0">
                <a:latin typeface="+mn-ea"/>
                <a:sym typeface="+mn-ea"/>
              </a:rPr>
              <a:t>。</a:t>
            </a:r>
            <a:endParaRPr lang="zh-CN" altLang="en-US" dirty="0">
              <a:latin typeface="+mn-ea"/>
              <a:sym typeface="+mn-ea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sym typeface="+mn-ea"/>
              </a:rPr>
              <a:t>User-level debugging</a:t>
            </a:r>
            <a:r>
              <a:rPr lang="en-US" altLang="zh-CN" dirty="0">
                <a:latin typeface="+mn-ea"/>
                <a:sym typeface="+mn-ea"/>
              </a:rPr>
              <a:t>: </a:t>
            </a:r>
            <a:r>
              <a:rPr lang="zh-CN" altLang="en-US" dirty="0">
                <a:latin typeface="+mn-ea"/>
                <a:sym typeface="+mn-ea"/>
              </a:rPr>
              <a:t>开发者的代码能够简单地在用户空间与核空间之间迁移。</a:t>
            </a:r>
            <a:endParaRPr lang="zh-CN" altLang="en-US" dirty="0">
              <a:latin typeface="+mn-ea"/>
              <a:sym typeface="+mn-ea"/>
            </a:endParaRPr>
          </a:p>
          <a:p>
            <a:pPr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+mn-ea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+mn-ea"/>
                <a:sym typeface="+mn-ea"/>
              </a:rPr>
              <a:t>Bento</a:t>
            </a:r>
            <a:r>
              <a:rPr lang="zh-CN" altLang="en-US" dirty="0">
                <a:latin typeface="+mn-ea"/>
                <a:sym typeface="+mn-ea"/>
              </a:rPr>
              <a:t>通过让开发者使用</a:t>
            </a:r>
            <a:r>
              <a:rPr lang="en-US" altLang="zh-CN" dirty="0">
                <a:latin typeface="+mn-ea"/>
                <a:sym typeface="+mn-ea"/>
              </a:rPr>
              <a:t>Rust</a:t>
            </a:r>
            <a:r>
              <a:rPr lang="zh-CN" altLang="en-US" dirty="0">
                <a:latin typeface="+mn-ea"/>
                <a:sym typeface="+mn-ea"/>
              </a:rPr>
              <a:t>语言实现前</a:t>
            </a:r>
            <a:r>
              <a:rPr lang="en-US" altLang="zh-CN" dirty="0">
                <a:latin typeface="+mn-ea"/>
                <a:sym typeface="+mn-ea"/>
              </a:rPr>
              <a:t>3</a:t>
            </a:r>
            <a:r>
              <a:rPr lang="zh-CN" altLang="en-US" dirty="0">
                <a:latin typeface="+mn-ea"/>
                <a:sym typeface="+mn-ea"/>
              </a:rPr>
              <a:t>个特点，通过精心的架构设计实现后</a:t>
            </a:r>
            <a:r>
              <a:rPr lang="en-US" altLang="zh-CN" dirty="0">
                <a:latin typeface="+mn-ea"/>
                <a:sym typeface="+mn-ea"/>
              </a:rPr>
              <a:t>3</a:t>
            </a:r>
            <a:r>
              <a:rPr lang="zh-CN" altLang="en-US" dirty="0">
                <a:latin typeface="+mn-ea"/>
                <a:sym typeface="+mn-ea"/>
              </a:rPr>
              <a:t>点。</a:t>
            </a:r>
            <a:endParaRPr lang="zh-CN" altLang="en-US" dirty="0">
              <a:latin typeface="+mn-ea"/>
              <a:sym typeface="+mn-ea"/>
            </a:endParaRPr>
          </a:p>
          <a:p>
            <a:pPr algn="just">
              <a:lnSpc>
                <a:spcPct val="150000"/>
              </a:lnSpc>
            </a:pPr>
            <a:endParaRPr lang="zh-CN" altLang="en-US" dirty="0"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图片 5"/>
          <p:cNvPicPr>
            <a:picLocks noChangeAspect="1"/>
          </p:cNvPicPr>
          <p:nvPr/>
        </p:nvPicPr>
        <p:blipFill rotWithShape="1">
          <a:blip r:embed="rId1"/>
          <a:srcRect l="23158" r="20741"/>
          <a:stretch>
            <a:fillRect/>
          </a:stretch>
        </p:blipFill>
        <p:spPr>
          <a:xfrm>
            <a:off x="6765146" y="1269000"/>
            <a:ext cx="4320000" cy="4320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sp>
        <p:nvSpPr>
          <p:cNvPr id="1048627" name="矩形 6"/>
          <p:cNvSpPr/>
          <p:nvPr/>
        </p:nvSpPr>
        <p:spPr>
          <a:xfrm>
            <a:off x="387747" y="1460006"/>
            <a:ext cx="143821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b="1" cap="none" spc="0" dirty="0">
                <a:ln w="0"/>
                <a:solidFill>
                  <a:schemeClr val="bg2">
                    <a:lumMod val="90000"/>
                  </a:schemeClr>
                </a:solidFill>
                <a:effectLst/>
              </a:rPr>
              <a:t>02</a:t>
            </a:r>
            <a:endParaRPr lang="zh-CN" altLang="en-US" sz="8800" b="1" cap="none" spc="0" dirty="0">
              <a:ln w="0"/>
              <a:solidFill>
                <a:schemeClr val="bg2">
                  <a:lumMod val="90000"/>
                </a:schemeClr>
              </a:solidFill>
              <a:effectLst/>
            </a:endParaRPr>
          </a:p>
        </p:txBody>
      </p:sp>
      <p:sp>
        <p:nvSpPr>
          <p:cNvPr id="1048628" name="文本框 8"/>
          <p:cNvSpPr txBox="1"/>
          <p:nvPr/>
        </p:nvSpPr>
        <p:spPr>
          <a:xfrm>
            <a:off x="387747" y="3110023"/>
            <a:ext cx="7315996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dirty="0">
                <a:blipFill dpi="0" rotWithShape="1">
                  <a:blip r:embed="rId2"/>
                  <a:srcRect/>
                  <a:tile tx="0" ty="0" sx="100000" sy="100000" flip="none" algn="t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Bento</a:t>
            </a:r>
            <a:r>
              <a:rPr lang="zh-CN" altLang="en-US" sz="6000" dirty="0">
                <a:blipFill dpi="0" rotWithShape="1">
                  <a:blip r:embed="rId2"/>
                  <a:srcRect/>
                  <a:tile tx="0" ty="0" sx="100000" sy="100000" flip="none" algn="t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的架构</a:t>
            </a:r>
            <a:endParaRPr lang="zh-CN" altLang="en-US" sz="6000" dirty="0">
              <a:blipFill dpi="0" rotWithShape="1">
                <a:blip r:embed="rId2"/>
                <a:srcRect/>
                <a:tile tx="0" ty="0" sx="100000" sy="100000" flip="none" algn="tr"/>
              </a:blip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1048629" name="文本框 10"/>
          <p:cNvSpPr txBox="1"/>
          <p:nvPr/>
        </p:nvSpPr>
        <p:spPr>
          <a:xfrm>
            <a:off x="479715" y="4303345"/>
            <a:ext cx="6193464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方正兰亭黑_GBK"/>
                <a:sym typeface="+mn-ea"/>
              </a:rPr>
              <a:t>ARCHITECTURE OF BENTO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cxnSp>
        <p:nvCxnSpPr>
          <p:cNvPr id="3145734" name="直接连接符 11"/>
          <p:cNvCxnSpPr/>
          <p:nvPr/>
        </p:nvCxnSpPr>
        <p:spPr>
          <a:xfrm>
            <a:off x="5708337" y="6050179"/>
            <a:ext cx="64836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连接符 12"/>
          <p:cNvCxnSpPr/>
          <p:nvPr/>
        </p:nvCxnSpPr>
        <p:spPr>
          <a:xfrm>
            <a:off x="7495953" y="6544340"/>
            <a:ext cx="46960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6" name="直接连接符 15"/>
          <p:cNvCxnSpPr/>
          <p:nvPr/>
        </p:nvCxnSpPr>
        <p:spPr>
          <a:xfrm>
            <a:off x="11710341" y="3"/>
            <a:ext cx="0" cy="68579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97163" name="图片 2"/>
          <p:cNvPicPr>
            <a:picLocks noChangeAspect="1"/>
          </p:cNvPicPr>
          <p:nvPr/>
        </p:nvPicPr>
        <p:blipFill rotWithShape="1">
          <a:blip r:embed="rId2"/>
          <a:srcRect l="43805" t="98" r="1" b="-98"/>
          <a:stretch>
            <a:fillRect/>
          </a:stretch>
        </p:blipFill>
        <p:spPr>
          <a:xfrm>
            <a:off x="6765145" y="1269000"/>
            <a:ext cx="4320000" cy="43242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Bento</a:t>
            </a: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架构图</a:t>
            </a:r>
            <a:endParaRPr lang="zh-CN" altLang="en-US" sz="24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1048625" name="文本框 13"/>
          <p:cNvSpPr txBox="1"/>
          <p:nvPr/>
        </p:nvSpPr>
        <p:spPr>
          <a:xfrm>
            <a:off x="620395" y="3928110"/>
            <a:ext cx="10607675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+mn-ea"/>
                <a:sym typeface="+mn-ea"/>
              </a:rPr>
              <a:t>Bento</a:t>
            </a:r>
            <a:r>
              <a:rPr lang="zh-CN" altLang="en-US" dirty="0">
                <a:latin typeface="+mn-ea"/>
                <a:sym typeface="+mn-ea"/>
              </a:rPr>
              <a:t>由</a:t>
            </a:r>
            <a:r>
              <a:rPr lang="en-US" altLang="zh-CN" dirty="0">
                <a:latin typeface="+mn-ea"/>
                <a:sym typeface="+mn-ea"/>
              </a:rPr>
              <a:t>3</a:t>
            </a:r>
            <a:r>
              <a:rPr lang="zh-CN" altLang="en-US" dirty="0">
                <a:latin typeface="+mn-ea"/>
                <a:sym typeface="+mn-ea"/>
              </a:rPr>
              <a:t>个组件构成：</a:t>
            </a:r>
            <a:r>
              <a:rPr lang="en-US" altLang="zh-CN" dirty="0">
                <a:latin typeface="+mn-ea"/>
                <a:sym typeface="+mn-ea"/>
              </a:rPr>
              <a:t>BentoFS</a:t>
            </a:r>
            <a:r>
              <a:rPr lang="zh-CN" altLang="en-US" dirty="0">
                <a:latin typeface="+mn-ea"/>
                <a:sym typeface="+mn-ea"/>
              </a:rPr>
              <a:t>、</a:t>
            </a:r>
            <a:r>
              <a:rPr lang="en-US" altLang="zh-CN" dirty="0">
                <a:latin typeface="+mn-ea"/>
                <a:sym typeface="+mn-ea"/>
              </a:rPr>
              <a:t>libBentoFS</a:t>
            </a:r>
            <a:r>
              <a:rPr lang="zh-CN" altLang="en-US" dirty="0">
                <a:latin typeface="+mn-ea"/>
                <a:sym typeface="+mn-ea"/>
              </a:rPr>
              <a:t>和</a:t>
            </a:r>
            <a:r>
              <a:rPr lang="en-US" altLang="zh-CN" dirty="0">
                <a:latin typeface="+mn-ea"/>
                <a:sym typeface="+mn-ea"/>
              </a:rPr>
              <a:t>libBentoKS</a:t>
            </a:r>
            <a:r>
              <a:rPr lang="zh-CN" altLang="en-US" dirty="0">
                <a:latin typeface="+mn-ea"/>
                <a:sym typeface="+mn-ea"/>
              </a:rPr>
              <a:t>。</a:t>
            </a:r>
            <a:endParaRPr lang="zh-CN" altLang="en-US" dirty="0">
              <a:latin typeface="+mn-ea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+mn-ea"/>
                <a:sym typeface="+mn-ea"/>
              </a:rPr>
              <a:t>BentoFS: </a:t>
            </a:r>
            <a:r>
              <a:rPr lang="zh-CN" altLang="en-US" dirty="0">
                <a:latin typeface="+mn-ea"/>
                <a:sym typeface="+mn-ea"/>
              </a:rPr>
              <a:t>介于</a:t>
            </a:r>
            <a:r>
              <a:rPr lang="en-US" altLang="zh-CN" dirty="0">
                <a:latin typeface="+mn-ea"/>
                <a:sym typeface="+mn-ea"/>
              </a:rPr>
              <a:t>VFS</a:t>
            </a:r>
            <a:r>
              <a:rPr lang="zh-CN" altLang="en-US" dirty="0">
                <a:latin typeface="+mn-ea"/>
                <a:sym typeface="+mn-ea"/>
              </a:rPr>
              <a:t>和</a:t>
            </a:r>
            <a:r>
              <a:rPr lang="en-US" altLang="zh-CN" dirty="0">
                <a:latin typeface="+mn-ea"/>
                <a:sym typeface="+mn-ea"/>
              </a:rPr>
              <a:t>FS</a:t>
            </a:r>
            <a:r>
              <a:rPr lang="zh-CN" altLang="en-US" dirty="0">
                <a:latin typeface="+mn-ea"/>
                <a:sym typeface="+mn-ea"/>
              </a:rPr>
              <a:t>之间，管理文件系统的注册和运行。</a:t>
            </a:r>
            <a:endParaRPr lang="zh-CN" altLang="en-US" dirty="0">
              <a:latin typeface="+mn-ea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+mn-ea"/>
                <a:sym typeface="+mn-ea"/>
              </a:rPr>
              <a:t>libBentoFS: </a:t>
            </a:r>
            <a:r>
              <a:rPr lang="zh-CN" altLang="en-US" dirty="0">
                <a:latin typeface="+mn-ea"/>
                <a:sym typeface="+mn-ea"/>
              </a:rPr>
              <a:t>将来自BentoFS的不安全调用转为安全的</a:t>
            </a:r>
            <a:r>
              <a:rPr lang="zh-CN" altLang="en-US" dirty="0">
                <a:latin typeface="+mn-ea"/>
                <a:sym typeface="+mn-ea"/>
              </a:rPr>
              <a:t>文件操作。</a:t>
            </a:r>
            <a:endParaRPr lang="zh-CN" altLang="en-US" dirty="0">
              <a:latin typeface="+mn-ea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+mn-ea"/>
                <a:sym typeface="+mn-ea"/>
              </a:rPr>
              <a:t>libBentoKS: </a:t>
            </a:r>
            <a:r>
              <a:rPr lang="zh-CN" altLang="en-US" dirty="0">
                <a:latin typeface="+mn-ea"/>
                <a:sym typeface="+mn-ea"/>
              </a:rPr>
              <a:t>为文件系统提供安全的</a:t>
            </a:r>
            <a:r>
              <a:rPr lang="en-US" altLang="zh-CN" dirty="0">
                <a:latin typeface="+mn-ea"/>
                <a:sym typeface="+mn-ea"/>
              </a:rPr>
              <a:t>API</a:t>
            </a:r>
            <a:r>
              <a:rPr lang="zh-CN" altLang="en-US" dirty="0">
                <a:latin typeface="+mn-ea"/>
                <a:sym typeface="+mn-ea"/>
              </a:rPr>
              <a:t>来访问内核服务。</a:t>
            </a:r>
            <a:endParaRPr lang="zh-CN" altLang="en-US" dirty="0">
              <a:latin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920" y="1292225"/>
            <a:ext cx="8810625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与</a:t>
            </a:r>
            <a:r>
              <a:rPr lang="en-US" altLang="zh-CN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VFS</a:t>
            </a: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、</a:t>
            </a: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  <a:sym typeface="+mn-ea"/>
              </a:rPr>
              <a:t>Kernel Services</a:t>
            </a: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交互</a:t>
            </a:r>
            <a:endParaRPr lang="zh-CN" altLang="en-US" sz="24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1048625" name="文本框 13"/>
          <p:cNvSpPr txBox="1"/>
          <p:nvPr/>
        </p:nvSpPr>
        <p:spPr>
          <a:xfrm>
            <a:off x="620395" y="1157605"/>
            <a:ext cx="10587990" cy="506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+mn-ea"/>
                <a:sym typeface="+mn-ea"/>
              </a:rPr>
              <a:t>Bento</a:t>
            </a:r>
            <a:r>
              <a:rPr lang="zh-CN" altLang="en-US" dirty="0">
                <a:latin typeface="+mn-ea"/>
                <a:sym typeface="+mn-ea"/>
              </a:rPr>
              <a:t>提供一套新的安全内核文件系统接口供</a:t>
            </a:r>
            <a:r>
              <a:rPr lang="en-US" altLang="zh-CN" dirty="0">
                <a:latin typeface="+mn-ea"/>
                <a:sym typeface="+mn-ea"/>
              </a:rPr>
              <a:t>VFS</a:t>
            </a:r>
            <a:r>
              <a:rPr lang="zh-CN" altLang="en-US" dirty="0">
                <a:latin typeface="+mn-ea"/>
                <a:sym typeface="+mn-ea"/>
              </a:rPr>
              <a:t>调用，</a:t>
            </a:r>
            <a:r>
              <a:rPr lang="zh-CN" altLang="en-US" dirty="0">
                <a:latin typeface="+mn-ea"/>
                <a:sym typeface="+mn-ea"/>
              </a:rPr>
              <a:t>也为文件系统提供</a:t>
            </a:r>
            <a:r>
              <a:rPr lang="zh-CN" altLang="en-US" dirty="0">
                <a:latin typeface="+mn-ea"/>
                <a:sym typeface="+mn-ea"/>
              </a:rPr>
              <a:t>安全的内核服务抽象。</a:t>
            </a:r>
            <a:endParaRPr lang="zh-CN" altLang="en-US" dirty="0">
              <a:latin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95" y="1849755"/>
            <a:ext cx="4993640" cy="18078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5" y="4215130"/>
            <a:ext cx="8869045" cy="20516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0395" y="3657600"/>
            <a:ext cx="2597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表</a:t>
            </a:r>
            <a:r>
              <a:rPr lang="en-US" altLang="zh-CN" sz="1400"/>
              <a:t>1</a:t>
            </a:r>
            <a:r>
              <a:rPr lang="zh-CN" altLang="en-US" sz="1400"/>
              <a:t>：文件操作</a:t>
            </a:r>
            <a:r>
              <a:rPr lang="en-US" altLang="zh-CN" sz="1400"/>
              <a:t>API</a:t>
            </a:r>
            <a:endParaRPr lang="en-US" altLang="zh-CN" sz="1400"/>
          </a:p>
        </p:txBody>
      </p:sp>
      <p:sp>
        <p:nvSpPr>
          <p:cNvPr id="6" name="文本框 5"/>
          <p:cNvSpPr txBox="1"/>
          <p:nvPr/>
        </p:nvSpPr>
        <p:spPr>
          <a:xfrm>
            <a:off x="620395" y="6266815"/>
            <a:ext cx="2597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表</a:t>
            </a:r>
            <a:r>
              <a:rPr lang="en-US" altLang="zh-CN" sz="1400"/>
              <a:t>2</a:t>
            </a:r>
            <a:r>
              <a:rPr lang="zh-CN" altLang="en-US" sz="1400"/>
              <a:t>：内核操作</a:t>
            </a:r>
            <a:r>
              <a:rPr lang="en-US" altLang="zh-CN" sz="1400"/>
              <a:t>API</a:t>
            </a:r>
            <a:endParaRPr lang="en-US" altLang="zh-CN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3409</Words>
  <Application>WPS 演示</Application>
  <PresentationFormat>宽屏</PresentationFormat>
  <Paragraphs>202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Calibri Light</vt:lpstr>
      <vt:lpstr>方正宋刻本秀楷简体</vt:lpstr>
      <vt:lpstr>方正兰亭黑_GBK</vt:lpstr>
      <vt:lpstr>黑体</vt:lpstr>
      <vt:lpstr>Times New Roman</vt:lpstr>
      <vt:lpstr>思源宋体 CN Heavy</vt:lpstr>
      <vt:lpstr>华光标题宋_CNKI</vt:lpstr>
      <vt:lpstr>字魂58号-创中黑</vt:lpstr>
      <vt:lpstr>思源黑体 CN Normal</vt:lpstr>
      <vt:lpstr>Arial Unicode MS</vt:lpstr>
      <vt:lpstr>等线 Light</vt:lpstr>
      <vt:lpstr>等线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 天田</dc:creator>
  <cp:lastModifiedBy>余志伟</cp:lastModifiedBy>
  <cp:revision>15</cp:revision>
  <dcterms:created xsi:type="dcterms:W3CDTF">2021-09-19T09:11:00Z</dcterms:created>
  <dcterms:modified xsi:type="dcterms:W3CDTF">2021-12-23T13:16:10Z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15a4d4b088264cfaa4c0772bb3ca6df7</vt:lpwstr>
  </property>
  <property fmtid="{D5CDD505-2E9C-101B-9397-08002B2CF9AE}" pid="3" name="KSOProductBuildVer">
    <vt:lpwstr>2052-11.1.0.9986</vt:lpwstr>
  </property>
</Properties>
</file>