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98" r:id="rId2"/>
    <p:sldId id="258" r:id="rId3"/>
    <p:sldId id="300" r:id="rId4"/>
    <p:sldId id="301" r:id="rId5"/>
    <p:sldId id="302" r:id="rId6"/>
    <p:sldId id="318" r:id="rId7"/>
    <p:sldId id="317" r:id="rId8"/>
    <p:sldId id="303" r:id="rId9"/>
    <p:sldId id="304" r:id="rId10"/>
    <p:sldId id="305" r:id="rId11"/>
    <p:sldId id="306" r:id="rId12"/>
    <p:sldId id="307" r:id="rId13"/>
    <p:sldId id="308" r:id="rId14"/>
    <p:sldId id="319" r:id="rId15"/>
    <p:sldId id="309" r:id="rId16"/>
    <p:sldId id="320" r:id="rId17"/>
    <p:sldId id="312" r:id="rId18"/>
    <p:sldId id="316" r:id="rId19"/>
    <p:sldId id="315" r:id="rId20"/>
    <p:sldId id="321" r:id="rId21"/>
    <p:sldId id="322" r:id="rId22"/>
    <p:sldId id="323" r:id="rId23"/>
    <p:sldId id="325" r:id="rId24"/>
    <p:sldId id="326" r:id="rId25"/>
    <p:sldId id="327" r:id="rId26"/>
    <p:sldId id="328" r:id="rId27"/>
    <p:sldId id="329" r:id="rId28"/>
    <p:sldId id="330" r:id="rId29"/>
    <p:sldId id="332" r:id="rId30"/>
    <p:sldId id="331" r:id="rId31"/>
    <p:sldId id="333" r:id="rId32"/>
    <p:sldId id="334" r:id="rId33"/>
    <p:sldId id="335" r:id="rId34"/>
    <p:sldId id="336" r:id="rId35"/>
    <p:sldId id="337" r:id="rId36"/>
    <p:sldId id="338" r:id="rId37"/>
    <p:sldId id="339" r:id="rId38"/>
    <p:sldId id="340" r:id="rId39"/>
    <p:sldId id="341" r:id="rId40"/>
    <p:sldId id="260" r:id="rId41"/>
    <p:sldId id="342" r:id="rId42"/>
    <p:sldId id="343" r:id="rId43"/>
    <p:sldId id="344" r:id="rId44"/>
    <p:sldId id="345" r:id="rId45"/>
    <p:sldId id="296" r:id="rId46"/>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3">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495E"/>
    <a:srgbClr val="202A36"/>
    <a:srgbClr val="46CEAE"/>
    <a:srgbClr val="FFFFFF"/>
    <a:srgbClr val="E8E8E8"/>
    <a:srgbClr val="F9F9F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2659" autoAdjust="0"/>
  </p:normalViewPr>
  <p:slideViewPr>
    <p:cSldViewPr showGuides="1">
      <p:cViewPr varScale="1">
        <p:scale>
          <a:sx n="62" d="100"/>
          <a:sy n="62" d="100"/>
        </p:scale>
        <p:origin x="1459" y="34"/>
      </p:cViewPr>
      <p:guideLst>
        <p:guide orient="horz" pos="1933"/>
        <p:guide pos="384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t>2021/12/24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t>‹#›</a:t>
            </a:fld>
            <a:endParaRPr lang="zh-CN" altLang="en-US"/>
          </a:p>
        </p:txBody>
      </p:sp>
    </p:spTree>
    <p:extLst>
      <p:ext uri="{BB962C8B-B14F-4D97-AF65-F5344CB8AC3E}">
        <p14:creationId xmlns:p14="http://schemas.microsoft.com/office/powerpoint/2010/main" val="13592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分析型数据库采用存算分离架构，因此在计算节点上缓存数据是很重要的，本文提供了一种新的智能缓存存储架构</a:t>
            </a:r>
            <a:r>
              <a:rPr lang="en-US" altLang="zh-CN" sz="1200" kern="1200" dirty="0">
                <a:solidFill>
                  <a:schemeClr val="tx1"/>
                </a:solidFill>
                <a:effectLst/>
                <a:latin typeface="+mn-lt"/>
                <a:ea typeface="+mn-ea"/>
                <a:cs typeface="+mn-cs"/>
              </a:rPr>
              <a:t> Crystal</a:t>
            </a:r>
            <a:r>
              <a:rPr lang="zh-CN" altLang="zh-CN" sz="1200" kern="1200" dirty="0">
                <a:solidFill>
                  <a:schemeClr val="tx1"/>
                </a:solidFill>
                <a:effectLst/>
                <a:latin typeface="+mn-lt"/>
                <a:ea typeface="+mn-ea"/>
                <a:cs typeface="+mn-cs"/>
              </a:rPr>
              <a:t>，与计算节点共处一地。</a:t>
            </a:r>
            <a:r>
              <a:rPr lang="en-US" altLang="zh-CN" sz="1200" kern="1200" dirty="0">
                <a:solidFill>
                  <a:schemeClr val="tx1"/>
                </a:solidFill>
                <a:effectLst/>
                <a:latin typeface="+mn-lt"/>
                <a:ea typeface="+mn-ea"/>
                <a:cs typeface="+mn-cs"/>
              </a:rPr>
              <a:t>Crystal </a:t>
            </a:r>
            <a:r>
              <a:rPr lang="zh-CN" altLang="zh-CN" sz="1200" kern="1200" dirty="0">
                <a:solidFill>
                  <a:schemeClr val="tx1"/>
                </a:solidFill>
                <a:effectLst/>
                <a:latin typeface="+mn-lt"/>
                <a:ea typeface="+mn-ea"/>
                <a:cs typeface="+mn-cs"/>
              </a:rPr>
              <a:t>需要处理</a:t>
            </a:r>
            <a:r>
              <a:rPr lang="en-US" altLang="zh-CN" sz="1200" kern="1200" dirty="0">
                <a:solidFill>
                  <a:schemeClr val="tx1"/>
                </a:solidFill>
                <a:effectLst/>
                <a:latin typeface="+mn-lt"/>
                <a:ea typeface="+mn-ea"/>
                <a:cs typeface="+mn-cs"/>
              </a:rPr>
              <a:t> DBMS </a:t>
            </a:r>
            <a:r>
              <a:rPr lang="zh-CN" altLang="zh-CN" sz="1200" kern="1200" dirty="0">
                <a:solidFill>
                  <a:schemeClr val="tx1"/>
                </a:solidFill>
                <a:effectLst/>
                <a:latin typeface="+mn-lt"/>
                <a:ea typeface="+mn-ea"/>
                <a:cs typeface="+mn-cs"/>
              </a:rPr>
              <a:t>具有下推谓词的</a:t>
            </a:r>
            <a:r>
              <a:rPr lang="en-US" altLang="zh-CN" sz="1200" kern="1200" dirty="0">
                <a:solidFill>
                  <a:schemeClr val="tx1"/>
                </a:solidFill>
                <a:effectLst/>
                <a:latin typeface="+mn-lt"/>
                <a:ea typeface="+mn-ea"/>
                <a:cs typeface="+mn-cs"/>
              </a:rPr>
              <a:t> data sources</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 Crystal </a:t>
            </a:r>
            <a:r>
              <a:rPr lang="zh-CN" altLang="zh-CN" sz="1200" kern="1200" dirty="0">
                <a:solidFill>
                  <a:schemeClr val="tx1"/>
                </a:solidFill>
                <a:effectLst/>
                <a:latin typeface="+mn-lt"/>
                <a:ea typeface="+mn-ea"/>
                <a:cs typeface="+mn-cs"/>
              </a:rPr>
              <a:t>包含了查询处理和优化组件。</a:t>
            </a:r>
            <a:r>
              <a:rPr lang="en-US" altLang="zh-CN" sz="1200" kern="1200" dirty="0">
                <a:solidFill>
                  <a:schemeClr val="tx1"/>
                </a:solidFill>
                <a:effectLst/>
                <a:latin typeface="+mn-lt"/>
                <a:ea typeface="+mn-ea"/>
                <a:cs typeface="+mn-cs"/>
              </a:rPr>
              <a:t>Crystal </a:t>
            </a:r>
            <a:r>
              <a:rPr lang="zh-CN" altLang="zh-CN" sz="1200" kern="1200" dirty="0">
                <a:solidFill>
                  <a:schemeClr val="tx1"/>
                </a:solidFill>
                <a:effectLst/>
                <a:latin typeface="+mn-lt"/>
                <a:ea typeface="+mn-ea"/>
                <a:cs typeface="+mn-cs"/>
              </a:rPr>
              <a:t>能够大大改善查询延迟，同时节省了远程存储的带宽。</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Crystal CMS</a:t>
            </a:r>
            <a:r>
              <a:rPr lang="zh-CN" altLang="en-US" b="1" dirty="0"/>
              <a:t>查询流程</a:t>
            </a:r>
            <a:endParaRPr lang="en-US" altLang="zh-CN" b="1" dirty="0"/>
          </a:p>
          <a:p>
            <a:r>
              <a:rPr lang="en-US" altLang="zh-CN" dirty="0"/>
              <a:t>crystal</a:t>
            </a:r>
            <a:r>
              <a:rPr lang="zh-CN" altLang="en-US" dirty="0"/>
              <a:t>通过</a:t>
            </a:r>
            <a:r>
              <a:rPr lang="en-US" altLang="zh-CN" dirty="0" err="1"/>
              <a:t>crystalAPI</a:t>
            </a:r>
            <a:r>
              <a:rPr lang="zh-CN" altLang="en-US" dirty="0"/>
              <a:t>接收来自连接器的“查询”。查询由对文件</a:t>
            </a:r>
            <a:r>
              <a:rPr lang="en-US" altLang="zh-CN" dirty="0"/>
              <a:t>(</a:t>
            </a:r>
            <a:r>
              <a:rPr lang="zh-CN" altLang="en-US" dirty="0"/>
              <a:t>远程路径</a:t>
            </a:r>
            <a:r>
              <a:rPr lang="en-US" altLang="zh-CN" dirty="0"/>
              <a:t>)</a:t>
            </a:r>
            <a:r>
              <a:rPr lang="zh-CN" altLang="en-US" dirty="0"/>
              <a:t>的请求和下推谓词组成。</a:t>
            </a:r>
            <a:r>
              <a:rPr lang="en-US" altLang="zh-CN" dirty="0"/>
              <a:t>Crystal</a:t>
            </a:r>
            <a:r>
              <a:rPr lang="zh-CN" altLang="en-US" dirty="0"/>
              <a:t>首先使用</a:t>
            </a:r>
            <a:r>
              <a:rPr lang="en-US" altLang="zh-CN" dirty="0"/>
              <a:t>Matcher</a:t>
            </a:r>
            <a:r>
              <a:rPr lang="zh-CN" altLang="en-US" dirty="0"/>
              <a:t>检查是否可以使用一个或多个缓存区域覆盖查询。如果是</a:t>
            </a:r>
            <a:r>
              <a:rPr lang="en-US" altLang="zh-CN" dirty="0"/>
              <a:t>(</a:t>
            </a:r>
            <a:r>
              <a:rPr lang="zh-CN" altLang="en-US" dirty="0"/>
              <a:t>缓存命中</a:t>
            </a:r>
            <a:r>
              <a:rPr lang="en-US" altLang="zh-CN" dirty="0"/>
              <a:t>)</a:t>
            </a:r>
            <a:r>
              <a:rPr lang="zh-CN" altLang="en-US" dirty="0"/>
              <a:t>，它返回来自本地存储的一组文件路径。如果不是</a:t>
            </a:r>
            <a:r>
              <a:rPr lang="en-US" altLang="zh-CN" dirty="0"/>
              <a:t>(</a:t>
            </a:r>
            <a:r>
              <a:rPr lang="zh-CN" altLang="en-US" dirty="0"/>
              <a:t>缓存丢失</a:t>
            </a:r>
            <a:r>
              <a:rPr lang="en-US" altLang="zh-CN" dirty="0"/>
              <a:t>)</a:t>
            </a:r>
            <a:r>
              <a:rPr lang="zh-CN" altLang="en-US" dirty="0"/>
              <a:t>，有两个选项</a:t>
            </a:r>
            <a:r>
              <a:rPr lang="en-US" altLang="zh-CN" dirty="0"/>
              <a:t>:</a:t>
            </a:r>
          </a:p>
          <a:p>
            <a:r>
              <a:rPr lang="en-US" altLang="zh-CN" dirty="0"/>
              <a:t>(1)【</a:t>
            </a:r>
            <a:r>
              <a:rPr lang="zh-CN" altLang="en-US" dirty="0"/>
              <a:t>回应远程路径</a:t>
            </a:r>
            <a:r>
              <a:rPr lang="en-US" altLang="zh-CN" dirty="0"/>
              <a:t>】</a:t>
            </a:r>
            <a:r>
              <a:rPr lang="zh-CN" altLang="en-US" dirty="0"/>
              <a:t>它以远程路径响应，以便连接器可以像往常一样处理它。</a:t>
            </a:r>
            <a:r>
              <a:rPr lang="en-US" altLang="zh-CN" dirty="0"/>
              <a:t>Crystal</a:t>
            </a:r>
            <a:r>
              <a:rPr lang="zh-CN" altLang="en-US" dirty="0"/>
              <a:t>有选择地请求连接器将下载和过滤的区域存储在</a:t>
            </a:r>
            <a:r>
              <a:rPr lang="en-US" altLang="zh-CN" dirty="0"/>
              <a:t>RR</a:t>
            </a:r>
            <a:r>
              <a:rPr lang="zh-CN" altLang="en-US" dirty="0"/>
              <a:t>缓存中。</a:t>
            </a:r>
          </a:p>
          <a:p>
            <a:r>
              <a:rPr lang="en-US" altLang="zh-CN" dirty="0"/>
              <a:t>(2)【</a:t>
            </a:r>
            <a:r>
              <a:rPr lang="zh-CN" altLang="en-US" dirty="0"/>
              <a:t>从远程下载数据后存在</a:t>
            </a:r>
            <a:r>
              <a:rPr lang="en-US" altLang="zh-CN" dirty="0" err="1"/>
              <a:t>rr</a:t>
            </a:r>
            <a:r>
              <a:rPr lang="zh-CN" altLang="en-US" dirty="0"/>
              <a:t>中再返回给连接器</a:t>
            </a:r>
            <a:r>
              <a:rPr lang="en-US" altLang="zh-CN" dirty="0"/>
              <a:t>】</a:t>
            </a:r>
            <a:r>
              <a:rPr lang="zh-CN" altLang="en-US" dirty="0"/>
              <a:t>从远程下载数据，应用谓词，将结果存储在</a:t>
            </a:r>
            <a:r>
              <a:rPr lang="en-US" altLang="zh-CN" dirty="0"/>
              <a:t>RR</a:t>
            </a:r>
            <a:r>
              <a:rPr lang="zh-CN" altLang="en-US" dirty="0"/>
              <a:t>缓存中，并将此路径返回给连接器。</a:t>
            </a:r>
          </a:p>
          <a:p>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RR</a:t>
            </a:r>
            <a:r>
              <a:rPr lang="zh-CN" altLang="zh-CN" sz="1200" kern="1200" dirty="0">
                <a:solidFill>
                  <a:schemeClr val="tx1"/>
                </a:solidFill>
                <a:effectLst/>
                <a:latin typeface="+mn-lt"/>
                <a:ea typeface="+mn-ea"/>
                <a:cs typeface="+mn-cs"/>
              </a:rPr>
              <a:t>缓存急切地由</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填充。并不是每个请求的区域都被急切地缓存；而是根据每个请求做出基于</a:t>
            </a:r>
            <a:r>
              <a:rPr lang="en-US" altLang="zh-CN" sz="1200" kern="1200" dirty="0">
                <a:solidFill>
                  <a:schemeClr val="tx1"/>
                </a:solidFill>
                <a:effectLst/>
                <a:latin typeface="+mn-lt"/>
                <a:ea typeface="+mn-ea"/>
                <a:cs typeface="+mn-cs"/>
              </a:rPr>
              <a:t>LRU-2</a:t>
            </a:r>
            <a:r>
              <a:rPr lang="zh-CN" altLang="zh-CN" sz="1200" kern="1200" dirty="0">
                <a:solidFill>
                  <a:schemeClr val="tx1"/>
                </a:solidFill>
                <a:effectLst/>
                <a:latin typeface="+mn-lt"/>
                <a:ea typeface="+mn-ea"/>
                <a:cs typeface="+mn-cs"/>
              </a:rPr>
              <a:t>的决策。</a:t>
            </a:r>
          </a:p>
          <a:p>
            <a:r>
              <a:rPr lang="zh-CN" altLang="zh-CN" sz="1200" kern="1200" dirty="0">
                <a:solidFill>
                  <a:schemeClr val="tx1"/>
                </a:solidFill>
                <a:effectLst/>
                <a:latin typeface="+mn-lt"/>
                <a:ea typeface="+mn-ea"/>
                <a:cs typeface="+mn-cs"/>
              </a:rPr>
              <a:t>更重要的是，在后台，</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收集查询的历史跟踪，并调用缓存</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插件模块来计算或缓存的最佳内容。使用远程存储和 </a:t>
            </a:r>
            <a:r>
              <a:rPr lang="en-US" altLang="zh-CN" sz="1200" kern="1200" dirty="0">
                <a:solidFill>
                  <a:schemeClr val="tx1"/>
                </a:solidFill>
                <a:effectLst/>
                <a:latin typeface="+mn-lt"/>
                <a:ea typeface="+mn-ea"/>
                <a:cs typeface="+mn-cs"/>
              </a:rPr>
              <a:t>RR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OR</a:t>
            </a:r>
            <a:r>
              <a:rPr lang="zh-CN" altLang="zh-CN" sz="1200" kern="1200" dirty="0">
                <a:solidFill>
                  <a:schemeClr val="tx1"/>
                </a:solidFill>
                <a:effectLst/>
                <a:latin typeface="+mn-lt"/>
                <a:ea typeface="+mn-ea"/>
                <a:cs typeface="+mn-cs"/>
              </a:rPr>
              <a:t>缓存中的现有内容的组合填充新内容。</a:t>
            </a:r>
            <a:r>
              <a:rPr lang="zh-CN" altLang="zh-CN" sz="1200" b="1" kern="1200" dirty="0">
                <a:solidFill>
                  <a:schemeClr val="tx1"/>
                </a:solidFill>
                <a:effectLst/>
                <a:latin typeface="+mn-lt"/>
                <a:ea typeface="+mn-ea"/>
                <a:cs typeface="+mn-cs"/>
              </a:rPr>
              <a:t>第</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节详细介绍了区域处理，而第</a:t>
            </a:r>
            <a:r>
              <a:rPr lang="en-US" altLang="zh-CN" sz="1200" b="1" kern="1200" dirty="0">
                <a:solidFill>
                  <a:schemeClr val="tx1"/>
                </a:solidFill>
                <a:effectLst/>
                <a:latin typeface="+mn-lt"/>
                <a:ea typeface="+mn-ea"/>
                <a:cs typeface="+mn-cs"/>
              </a:rPr>
              <a:t>4</a:t>
            </a:r>
            <a:r>
              <a:rPr lang="zh-CN" altLang="zh-CN" sz="1200" b="1" kern="1200" dirty="0">
                <a:solidFill>
                  <a:schemeClr val="tx1"/>
                </a:solidFill>
                <a:effectLst/>
                <a:latin typeface="+mn-lt"/>
                <a:ea typeface="+mn-ea"/>
                <a:cs typeface="+mn-cs"/>
              </a:rPr>
              <a:t>节介绍了缓存优化。</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10</a:t>
            </a:fld>
            <a:endParaRPr lang="zh-CN" altLang="en-US"/>
          </a:p>
        </p:txBody>
      </p:sp>
    </p:spTree>
    <p:extLst>
      <p:ext uri="{BB962C8B-B14F-4D97-AF65-F5344CB8AC3E}">
        <p14:creationId xmlns:p14="http://schemas.microsoft.com/office/powerpoint/2010/main" val="414485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连接器通过一个基于文件路径的通用协议与</a:t>
            </a:r>
            <a:r>
              <a:rPr lang="en-US" altLang="zh-CN" dirty="0"/>
              <a:t>Crystal</a:t>
            </a:r>
            <a:r>
              <a:rPr lang="zh-CN" altLang="en-US" dirty="0"/>
              <a:t>进行接口。缓存区域以开放格式</a:t>
            </a:r>
            <a:r>
              <a:rPr lang="en-US" altLang="zh-CN" dirty="0"/>
              <a:t>(Parquet)</a:t>
            </a:r>
            <a:r>
              <a:rPr lang="zh-CN" altLang="en-US" dirty="0"/>
              <a:t>存储，</a:t>
            </a:r>
            <a:r>
              <a:rPr lang="zh-CN" altLang="en-US" b="1" dirty="0"/>
              <a:t>而不是特定</a:t>
            </a:r>
            <a:r>
              <a:rPr lang="en-US" altLang="zh-CN" b="1" dirty="0"/>
              <a:t>DBMS</a:t>
            </a:r>
            <a:r>
              <a:rPr lang="zh-CN" altLang="en-US" b="1" dirty="0"/>
              <a:t>的内部格式，这使得它与</a:t>
            </a:r>
            <a:r>
              <a:rPr lang="en-US" altLang="zh-CN" b="1" dirty="0"/>
              <a:t>DBMS</a:t>
            </a:r>
            <a:r>
              <a:rPr lang="zh-CN" altLang="en-US" b="1" dirty="0"/>
              <a:t>无关。</a:t>
            </a:r>
            <a:r>
              <a:rPr lang="zh-CN" altLang="en-US" dirty="0"/>
              <a:t>而且，连接器可以通过调用其开放格式的内置数据源</a:t>
            </a:r>
            <a:r>
              <a:rPr lang="en-US" altLang="zh-CN" dirty="0"/>
              <a:t>(</a:t>
            </a:r>
            <a:r>
              <a:rPr lang="zh-CN" altLang="en-US" dirty="0"/>
              <a:t>例如</a:t>
            </a:r>
            <a:r>
              <a:rPr lang="en-US" altLang="zh-CN" dirty="0"/>
              <a:t>Spark</a:t>
            </a:r>
            <a:r>
              <a:rPr lang="zh-CN" altLang="en-US" dirty="0"/>
              <a:t>中的内置</a:t>
            </a:r>
            <a:r>
              <a:rPr lang="en-US" altLang="zh-CN" dirty="0"/>
              <a:t>Parquet</a:t>
            </a:r>
            <a:r>
              <a:rPr lang="zh-CN" altLang="en-US" dirty="0"/>
              <a:t>阅读器</a:t>
            </a:r>
            <a:r>
              <a:rPr lang="en-US" altLang="zh-CN" dirty="0"/>
              <a:t>)</a:t>
            </a:r>
            <a:r>
              <a:rPr lang="zh-CN" altLang="en-US" dirty="0"/>
              <a:t>来读取该区域，从而将缓存的区域提供给</a:t>
            </a:r>
            <a:r>
              <a:rPr lang="en-US" altLang="zh-CN" dirty="0"/>
              <a:t>DBMS</a:t>
            </a:r>
            <a:r>
              <a:rPr lang="zh-CN" altLang="en-US" dirty="0"/>
              <a:t>。因此，连接器开发人员不需要手动实现转换，使其实现成为一个相当简单的过程。在第</a:t>
            </a:r>
            <a:r>
              <a:rPr lang="en-US" altLang="zh-CN" dirty="0"/>
              <a:t>5</a:t>
            </a:r>
            <a:r>
              <a:rPr lang="zh-CN" altLang="en-US" dirty="0"/>
              <a:t>节中，我们讨论了</a:t>
            </a:r>
            <a:r>
              <a:rPr lang="en-US" altLang="zh-CN" dirty="0"/>
              <a:t>Spark</a:t>
            </a:r>
            <a:r>
              <a:rPr lang="zh-CN" altLang="en-US" dirty="0"/>
              <a:t>和</a:t>
            </a:r>
            <a:r>
              <a:rPr lang="en-US" altLang="zh-CN" dirty="0"/>
              <a:t>Greenplum</a:t>
            </a:r>
            <a:r>
              <a:rPr lang="zh-CN" altLang="en-US" dirty="0"/>
              <a:t>的连接器，它们只需要不到</a:t>
            </a:r>
            <a:r>
              <a:rPr lang="en-US" altLang="zh-CN" dirty="0"/>
              <a:t>350</a:t>
            </a:r>
            <a:r>
              <a:rPr lang="zh-CN" altLang="en-US" dirty="0"/>
              <a:t>行代码。</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11</a:t>
            </a:fld>
            <a:endParaRPr lang="zh-CN" altLang="en-US"/>
          </a:p>
        </p:txBody>
      </p:sp>
    </p:spTree>
    <p:extLst>
      <p:ext uri="{BB962C8B-B14F-4D97-AF65-F5344CB8AC3E}">
        <p14:creationId xmlns:p14="http://schemas.microsoft.com/office/powerpoint/2010/main" val="33940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语义缓存是指将用户向服务器端提交的查询语句和查询实际得到的结果数据同一存储在指定的缓存中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因而其不仅包含有数据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还有对数据的相关描述信息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从而可以提高查询效率</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12</a:t>
            </a:fld>
            <a:endParaRPr lang="zh-CN" altLang="en-US"/>
          </a:p>
        </p:txBody>
      </p:sp>
    </p:spTree>
    <p:extLst>
      <p:ext uri="{BB962C8B-B14F-4D97-AF65-F5344CB8AC3E}">
        <p14:creationId xmlns:p14="http://schemas.microsoft.com/office/powerpoint/2010/main" val="308070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13</a:t>
            </a:fld>
            <a:endParaRPr lang="zh-CN" altLang="en-US"/>
          </a:p>
        </p:txBody>
      </p:sp>
    </p:spTree>
    <p:extLst>
      <p:ext uri="{BB962C8B-B14F-4D97-AF65-F5344CB8AC3E}">
        <p14:creationId xmlns:p14="http://schemas.microsoft.com/office/powerpoint/2010/main" val="2041326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上述问题：</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中的缓存区域可能会重叠。在数据仓库和数据湖中，大量查询访问少数表或文件是很常见的，这使得重叠查询在存储层成为常态而不是例外。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有了重叠视图，</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中的替换策略就变成了一个非常具有挑战性的优化问题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详见第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。直观地说，当决定一个视图是否应该从缓存中删除时，应该考虑与该视图重叠的所有其他视图。因此，传统的替代策略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LRU)</a:t>
            </a:r>
            <a:r>
              <a:rPr lang="zh-CN" altLang="zh-CN" sz="1200" kern="1200" dirty="0">
                <a:solidFill>
                  <a:schemeClr val="tx1"/>
                </a:solidFill>
                <a:effectLst/>
                <a:latin typeface="+mn-lt"/>
                <a:ea typeface="+mn-ea"/>
                <a:cs typeface="+mn-cs"/>
              </a:rPr>
              <a:t>独立评估每个视图，并不适合</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，我们将在评估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中说明这一点。</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前面提到</a:t>
            </a:r>
            <a:r>
              <a:rPr lang="zh-CN" altLang="zh-CN" sz="1200" kern="1200" dirty="0">
                <a:solidFill>
                  <a:schemeClr val="tx1"/>
                </a:solidFill>
                <a:effectLst/>
                <a:latin typeface="+mn-lt"/>
                <a:ea typeface="+mn-ea"/>
                <a:cs typeface="+mn-cs"/>
              </a:rPr>
              <a:t>，我们将缓存分为两个区域：请求区域（</a:t>
            </a:r>
            <a:r>
              <a:rPr lang="en-US" altLang="zh-CN" sz="1200" kern="1200" dirty="0">
                <a:solidFill>
                  <a:schemeClr val="tx1"/>
                </a:solidFill>
                <a:effectLst/>
                <a:latin typeface="+mn-lt"/>
                <a:ea typeface="+mn-ea"/>
                <a:cs typeface="+mn-cs"/>
              </a:rPr>
              <a:t>RR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区域（</a:t>
            </a:r>
            <a:r>
              <a:rPr lang="en-US" altLang="zh-CN" sz="1200" kern="1200" dirty="0">
                <a:solidFill>
                  <a:schemeClr val="tx1"/>
                </a:solidFill>
                <a:effectLst/>
                <a:latin typeface="+mn-lt"/>
                <a:ea typeface="+mn-ea"/>
                <a:cs typeface="+mn-cs"/>
              </a:rPr>
              <a:t>RR</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14</a:t>
            </a:fld>
            <a:endParaRPr lang="zh-CN" altLang="en-US"/>
          </a:p>
        </p:txBody>
      </p:sp>
    </p:spTree>
    <p:extLst>
      <p:ext uri="{BB962C8B-B14F-4D97-AF65-F5344CB8AC3E}">
        <p14:creationId xmlns:p14="http://schemas.microsoft.com/office/powerpoint/2010/main" val="2943766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15</a:t>
            </a:fld>
            <a:endParaRPr lang="zh-CN" altLang="en-US"/>
          </a:p>
        </p:txBody>
      </p:sp>
    </p:spTree>
    <p:extLst>
      <p:ext uri="{BB962C8B-B14F-4D97-AF65-F5344CB8AC3E}">
        <p14:creationId xmlns:p14="http://schemas.microsoft.com/office/powerpoint/2010/main" val="104034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lumMod val="65000"/>
                    <a:lumOff val="35000"/>
                  </a:schemeClr>
                </a:solidFill>
                <a:sym typeface="微软雅黑" pitchFamily="34" charset="-122"/>
              </a:rPr>
              <a:t>AST【</a:t>
            </a:r>
            <a:r>
              <a:rPr lang="zh-CN" altLang="en-US" sz="1200" dirty="0">
                <a:solidFill>
                  <a:schemeClr val="tx1">
                    <a:lumMod val="65000"/>
                    <a:lumOff val="35000"/>
                  </a:schemeClr>
                </a:solidFill>
                <a:sym typeface="微软雅黑" pitchFamily="34" charset="-122"/>
              </a:rPr>
              <a:t>抽象语法树</a:t>
            </a:r>
            <a:r>
              <a:rPr lang="en-US" altLang="zh-CN" sz="1200" dirty="0">
                <a:solidFill>
                  <a:schemeClr val="tx1">
                    <a:lumMod val="65000"/>
                    <a:lumOff val="35000"/>
                  </a:schemeClr>
                </a:solidFill>
                <a:sym typeface="微软雅黑" pitchFamily="34" charset="-122"/>
              </a:rPr>
              <a:t>】</a:t>
            </a:r>
          </a:p>
          <a:p>
            <a:r>
              <a:rPr lang="en-US" altLang="zh-CN" dirty="0"/>
              <a:t>DNF</a:t>
            </a:r>
            <a:r>
              <a:rPr lang="zh-CN" altLang="en-US" dirty="0"/>
              <a:t>析取范式</a:t>
            </a:r>
            <a:endParaRPr lang="en-US" altLang="zh-CN" dirty="0"/>
          </a:p>
          <a:p>
            <a:r>
              <a:rPr lang="en-US" altLang="zh-CN" dirty="0"/>
              <a:t>3</a:t>
            </a:r>
            <a:r>
              <a:rPr lang="zh-CN" altLang="en-US" dirty="0"/>
              <a:t>之后就可以匹配区域了</a:t>
            </a:r>
            <a:endParaRPr lang="en-US" altLang="zh-CN" dirty="0"/>
          </a:p>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显示了一个示例，该示例匹配由两个超矩形组成的两个存储区域的查询。</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16</a:t>
            </a:fld>
            <a:endParaRPr lang="zh-CN" altLang="en-US"/>
          </a:p>
        </p:txBody>
      </p:sp>
    </p:spTree>
    <p:extLst>
      <p:ext uri="{BB962C8B-B14F-4D97-AF65-F5344CB8AC3E}">
        <p14:creationId xmlns:p14="http://schemas.microsoft.com/office/powerpoint/2010/main" val="2245830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sym typeface="微软雅黑" pitchFamily="34" charset="-122"/>
              </a:rPr>
              <a:t>右图展示了匹配由两个超矩形组成的两个存储区域的查询示例</a:t>
            </a:r>
          </a:p>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17</a:t>
            </a:fld>
            <a:endParaRPr lang="zh-CN" altLang="en-US"/>
          </a:p>
        </p:txBody>
      </p:sp>
    </p:spTree>
    <p:extLst>
      <p:ext uri="{BB962C8B-B14F-4D97-AF65-F5344CB8AC3E}">
        <p14:creationId xmlns:p14="http://schemas.microsoft.com/office/powerpoint/2010/main" val="1307183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数据库系统通常能够从不同的格式和存储层访问数据。许多系统实现一个连接层，它被用作</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和不同格式之间的接口。</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连接器通过一个基于文件路径的通用协议与</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进行接口。缓存区域</a:t>
            </a:r>
            <a:r>
              <a:rPr lang="zh-CN" altLang="zh-CN" sz="1200" b="1" kern="1200" dirty="0">
                <a:solidFill>
                  <a:schemeClr val="tx1"/>
                </a:solidFill>
                <a:effectLst/>
                <a:latin typeface="+mn-lt"/>
                <a:ea typeface="+mn-ea"/>
                <a:cs typeface="+mn-cs"/>
              </a:rPr>
              <a:t>以开放格式</a:t>
            </a:r>
            <a:r>
              <a:rPr lang="en-US" altLang="zh-CN" sz="1200" b="1" kern="1200" dirty="0">
                <a:solidFill>
                  <a:schemeClr val="tx1"/>
                </a:solidFill>
                <a:effectLst/>
                <a:latin typeface="+mn-lt"/>
                <a:ea typeface="+mn-ea"/>
                <a:cs typeface="+mn-cs"/>
              </a:rPr>
              <a:t>(Parquet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存储，而不是特定</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的内部格式，这使得它与</a:t>
            </a:r>
            <a:r>
              <a:rPr lang="en-US" altLang="zh-CN" sz="1200" kern="1200" dirty="0">
                <a:solidFill>
                  <a:schemeClr val="tx1"/>
                </a:solidFill>
                <a:effectLst/>
                <a:latin typeface="+mn-lt"/>
                <a:ea typeface="+mn-ea"/>
                <a:cs typeface="+mn-cs"/>
              </a:rPr>
              <a:t>DBMS</a:t>
            </a:r>
            <a:r>
              <a:rPr lang="zh-CN" altLang="zh-CN" sz="1200" kern="1200" dirty="0">
                <a:solidFill>
                  <a:schemeClr val="tx1"/>
                </a:solidFill>
                <a:effectLst/>
                <a:latin typeface="+mn-lt"/>
                <a:ea typeface="+mn-ea"/>
                <a:cs typeface="+mn-cs"/>
              </a:rPr>
              <a:t>无关</a:t>
            </a:r>
            <a:endParaRPr lang="en-US" altLang="zh-CN" dirty="0"/>
          </a:p>
          <a:p>
            <a:r>
              <a:rPr lang="en-US" altLang="zh-CN" dirty="0" err="1"/>
              <a:t>Ramdisk</a:t>
            </a:r>
            <a:r>
              <a:rPr lang="en-US" altLang="zh-CN" dirty="0"/>
              <a:t> </a:t>
            </a:r>
            <a:r>
              <a:rPr lang="zh-CN" altLang="en-US" dirty="0"/>
              <a:t>虚拟内存盘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18</a:t>
            </a:fld>
            <a:endParaRPr lang="zh-CN" altLang="en-US"/>
          </a:p>
        </p:txBody>
      </p:sp>
    </p:spTree>
    <p:extLst>
      <p:ext uri="{BB962C8B-B14F-4D97-AF65-F5344CB8AC3E}">
        <p14:creationId xmlns:p14="http://schemas.microsoft.com/office/powerpoint/2010/main" val="2774934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Blob </a:t>
            </a:r>
            <a:r>
              <a:rPr lang="zh-CN" altLang="en-US" dirty="0"/>
              <a:t>存储是 </a:t>
            </a:r>
            <a:r>
              <a:rPr lang="en-US" altLang="zh-CN" dirty="0"/>
              <a:t>Microsoft Azure </a:t>
            </a:r>
            <a:r>
              <a:rPr lang="zh-CN" altLang="en-US" dirty="0"/>
              <a:t>中的一项功能，可让开发人员在 </a:t>
            </a:r>
            <a:r>
              <a:rPr lang="en-US" altLang="zh-CN" dirty="0"/>
              <a:t>Microsoft </a:t>
            </a:r>
            <a:r>
              <a:rPr lang="zh-CN" altLang="en-US" dirty="0"/>
              <a:t>的云平台中存储非结构化数据。这些数据可以从世界上任何地方访问，可以包括音频，视频和文本。 </a:t>
            </a:r>
            <a:r>
              <a:rPr lang="en-US" altLang="zh-CN" dirty="0"/>
              <a:t>Blob </a:t>
            </a:r>
            <a:r>
              <a:rPr lang="zh-CN" altLang="en-US" dirty="0"/>
              <a:t>被分组为与用户帐户绑定的“容器”。 </a:t>
            </a:r>
            <a:r>
              <a:rPr lang="en-US" altLang="zh-CN" dirty="0"/>
              <a:t>Blob </a:t>
            </a:r>
            <a:r>
              <a:rPr lang="zh-CN" altLang="en-US" dirty="0"/>
              <a:t>可以使用</a:t>
            </a:r>
            <a:r>
              <a:rPr lang="en-US" altLang="zh-CN" dirty="0"/>
              <a:t>.NET </a:t>
            </a:r>
            <a:r>
              <a:rPr lang="zh-CN" altLang="en-US" dirty="0"/>
              <a:t>代码进行操作。</a:t>
            </a:r>
            <a:endParaRPr lang="en-US" altLang="zh-CN" dirty="0"/>
          </a:p>
          <a:p>
            <a:r>
              <a:rPr lang="zh-CN" altLang="en-US" sz="1200" b="0" i="0" kern="1200" dirty="0">
                <a:solidFill>
                  <a:schemeClr val="tx1"/>
                </a:solidFill>
                <a:effectLst/>
                <a:latin typeface="+mn-lt"/>
                <a:ea typeface="+mn-ea"/>
                <a:cs typeface="+mn-cs"/>
              </a:rPr>
              <a:t>使用谓词下推，就是将过滤表达式下推到存储层直接过滤数据，减少传输到计算层的数据量。</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19</a:t>
            </a:fld>
            <a:endParaRPr lang="zh-CN" altLang="en-US"/>
          </a:p>
        </p:txBody>
      </p:sp>
    </p:spTree>
    <p:extLst>
      <p:ext uri="{BB962C8B-B14F-4D97-AF65-F5344CB8AC3E}">
        <p14:creationId xmlns:p14="http://schemas.microsoft.com/office/powerpoint/2010/main" val="112124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本节总结了缓存的体系结构，随后介绍了缓存的更多细节。最后，我们解释了探索和扩展重叠搜索空间的算法。</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20</a:t>
            </a:fld>
            <a:endParaRPr lang="zh-CN" altLang="en-US"/>
          </a:p>
        </p:txBody>
      </p:sp>
    </p:spTree>
    <p:extLst>
      <p:ext uri="{BB962C8B-B14F-4D97-AF65-F5344CB8AC3E}">
        <p14:creationId xmlns:p14="http://schemas.microsoft.com/office/powerpoint/2010/main" val="1877044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两个缓存区域相互配合 </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21</a:t>
            </a:fld>
            <a:endParaRPr lang="zh-CN" altLang="en-US"/>
          </a:p>
        </p:txBody>
      </p:sp>
    </p:spTree>
    <p:extLst>
      <p:ext uri="{BB962C8B-B14F-4D97-AF65-F5344CB8AC3E}">
        <p14:creationId xmlns:p14="http://schemas.microsoft.com/office/powerpoint/2010/main" val="1508169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OR cache</a:t>
            </a:r>
            <a:r>
              <a:rPr lang="zh-CN" altLang="en-US" dirty="0"/>
              <a:t>的缓存问题可以看作背包问题</a:t>
            </a:r>
            <a:endParaRPr lang="en-US" altLang="zh-CN" dirty="0"/>
          </a:p>
          <a:p>
            <a:r>
              <a:rPr lang="zh-CN" altLang="en-US" dirty="0"/>
              <a:t>在满足</a:t>
            </a:r>
            <a:r>
              <a:rPr lang="en-US" altLang="zh-CN" dirty="0" err="1"/>
              <a:t>wx</a:t>
            </a:r>
            <a:r>
              <a:rPr lang="en-US" altLang="zh-CN" dirty="0"/>
              <a:t>&lt;W</a:t>
            </a:r>
            <a:r>
              <a:rPr lang="zh-CN" altLang="en-US" dirty="0"/>
              <a:t>的条件下最大的</a:t>
            </a:r>
            <a:r>
              <a:rPr lang="en-US" altLang="zh-CN" dirty="0"/>
              <a:t>bx</a:t>
            </a:r>
            <a:r>
              <a:rPr lang="zh-CN" altLang="en-US" dirty="0"/>
              <a:t>，其中</a:t>
            </a:r>
            <a:r>
              <a:rPr lang="en-US" altLang="zh-CN" dirty="0"/>
              <a:t>xi</a:t>
            </a:r>
            <a:r>
              <a:rPr lang="zh-CN" altLang="en-US" dirty="0"/>
              <a:t>取</a:t>
            </a:r>
            <a:r>
              <a:rPr lang="en-US" altLang="zh-CN" dirty="0"/>
              <a:t>0</a:t>
            </a:r>
            <a:r>
              <a:rPr lang="zh-CN" altLang="en-US" dirty="0"/>
              <a:t>或</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22</a:t>
            </a:fld>
            <a:endParaRPr lang="zh-CN" altLang="en-US"/>
          </a:p>
        </p:txBody>
      </p:sp>
    </p:spTree>
    <p:extLst>
      <p:ext uri="{BB962C8B-B14F-4D97-AF65-F5344CB8AC3E}">
        <p14:creationId xmlns:p14="http://schemas.microsoft.com/office/powerpoint/2010/main" val="689969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背包问题没有考虑到区域重叠的问题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在我们的缓存场景中，</a:t>
            </a:r>
            <a:r>
              <a:rPr lang="en-US" altLang="zh-CN" sz="1200" kern="1200" dirty="0">
                <a:solidFill>
                  <a:schemeClr val="tx1"/>
                </a:solidFill>
                <a:effectLst/>
                <a:latin typeface="+mn-lt"/>
                <a:ea typeface="+mn-ea"/>
                <a:cs typeface="+mn-cs"/>
              </a:rPr>
              <a:t>DP</a:t>
            </a:r>
            <a:r>
              <a:rPr lang="zh-CN" altLang="zh-CN" sz="1200" kern="1200" dirty="0">
                <a:solidFill>
                  <a:schemeClr val="tx1"/>
                </a:solidFill>
                <a:effectLst/>
                <a:latin typeface="+mn-lt"/>
                <a:ea typeface="+mn-ea"/>
                <a:cs typeface="+mn-cs"/>
              </a:rPr>
              <a:t>方法面临两个挑战。</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23</a:t>
            </a:fld>
            <a:endParaRPr lang="zh-CN" altLang="en-US"/>
          </a:p>
        </p:txBody>
      </p:sp>
    </p:spTree>
    <p:extLst>
      <p:ext uri="{BB962C8B-B14F-4D97-AF65-F5344CB8AC3E}">
        <p14:creationId xmlns:p14="http://schemas.microsoft.com/office/powerpoint/2010/main" val="1787219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算法</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给出了改进的贪婪背包算法。</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24</a:t>
            </a:fld>
            <a:endParaRPr lang="zh-CN" altLang="en-US"/>
          </a:p>
        </p:txBody>
      </p:sp>
    </p:spTree>
    <p:extLst>
      <p:ext uri="{BB962C8B-B14F-4D97-AF65-F5344CB8AC3E}">
        <p14:creationId xmlns:p14="http://schemas.microsoft.com/office/powerpoint/2010/main" val="1390488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a:t>
            </a:r>
            <a:r>
              <a:rPr lang="zh-CN" altLang="zh-CN" sz="1200" b="1" kern="1200" dirty="0">
                <a:solidFill>
                  <a:schemeClr val="tx1"/>
                </a:solidFill>
                <a:effectLst/>
                <a:latin typeface="+mn-lt"/>
                <a:ea typeface="+mn-ea"/>
                <a:cs typeface="+mn-cs"/>
              </a:rPr>
              <a:t>预测未来哪些区域会被访问</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需要进行一般化。如果决策的候选集只包含所见的历史元素，那么</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将会过度拟合。因此，一个关键的部分是增加候选集，以包括根据可见历史来评估的不可见区域。</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为了找到广义候选集，我们提出了近似合并算法。</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算法</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给出了</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完全</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近似的归并过程。</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25</a:t>
            </a:fld>
            <a:endParaRPr lang="zh-CN" altLang="en-US"/>
          </a:p>
        </p:txBody>
      </p:sp>
    </p:spTree>
    <p:extLst>
      <p:ext uri="{BB962C8B-B14F-4D97-AF65-F5344CB8AC3E}">
        <p14:creationId xmlns:p14="http://schemas.microsoft.com/office/powerpoint/2010/main" val="2110030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50000"/>
                    <a:lumOff val="50000"/>
                  </a:schemeClr>
                </a:solidFill>
                <a:latin typeface="微软雅黑" pitchFamily="34" charset="-122"/>
                <a:ea typeface="微软雅黑" pitchFamily="34" charset="-122"/>
              </a:rPr>
              <a:t>算法必须简单，以减少决策延迟。</a:t>
            </a:r>
            <a:r>
              <a:rPr lang="en-US" altLang="zh-CN" sz="1200" dirty="0">
                <a:solidFill>
                  <a:schemeClr val="tx1">
                    <a:lumMod val="50000"/>
                    <a:lumOff val="50000"/>
                  </a:schemeClr>
                </a:solidFill>
                <a:latin typeface="微软雅黑" pitchFamily="34" charset="-122"/>
                <a:ea typeface="微软雅黑" pitchFamily="34" charset="-122"/>
              </a:rPr>
              <a:t>LRU</a:t>
            </a:r>
            <a:r>
              <a:rPr lang="zh-CN" altLang="en-US" sz="1200" dirty="0">
                <a:solidFill>
                  <a:schemeClr val="tx1">
                    <a:lumMod val="50000"/>
                    <a:lumOff val="50000"/>
                  </a:schemeClr>
                </a:solidFill>
                <a:latin typeface="微软雅黑" pitchFamily="34" charset="-122"/>
                <a:ea typeface="微软雅黑" pitchFamily="34" charset="-122"/>
              </a:rPr>
              <a:t>及其变种，在精度和效率方面都非常适合。</a:t>
            </a:r>
            <a:endParaRPr lang="en-US" altLang="zh-CN" sz="1200" dirty="0">
              <a:solidFill>
                <a:schemeClr val="tx1">
                  <a:lumMod val="50000"/>
                  <a:lumOff val="50000"/>
                </a:schemeClr>
              </a:solidFill>
              <a:latin typeface="微软雅黑" pitchFamily="34" charset="-122"/>
              <a:ea typeface="微软雅黑" pitchFamily="34" charset="-122"/>
            </a:endParaRPr>
          </a:p>
          <a:p>
            <a:r>
              <a:rPr lang="en-US" altLang="zh-CN" dirty="0"/>
              <a:t>LRU</a:t>
            </a:r>
            <a:r>
              <a:rPr lang="zh-CN" altLang="en-US" sz="1200" b="0" i="0" kern="1200" dirty="0">
                <a:solidFill>
                  <a:schemeClr val="tx1"/>
                </a:solidFill>
                <a:effectLst/>
                <a:latin typeface="+mn-lt"/>
                <a:ea typeface="+mn-ea"/>
                <a:cs typeface="+mn-cs"/>
              </a:rPr>
              <a:t>最近最少使用，是一种传统的页面置换算法</a:t>
            </a:r>
            <a:endParaRPr lang="en-US" altLang="zh-CN" sz="1200" b="0" i="0" kern="1200" dirty="0">
              <a:solidFill>
                <a:schemeClr val="tx1"/>
              </a:solidFill>
              <a:effectLst/>
              <a:latin typeface="+mn-lt"/>
              <a:ea typeface="+mn-ea"/>
              <a:cs typeface="+mn-cs"/>
            </a:endParaRPr>
          </a:p>
          <a:p>
            <a:r>
              <a:rPr lang="en-US" altLang="zh-CN" sz="1200" dirty="0">
                <a:solidFill>
                  <a:schemeClr val="tx1">
                    <a:lumMod val="50000"/>
                    <a:lumOff val="50000"/>
                  </a:schemeClr>
                </a:solidFill>
                <a:latin typeface="微软雅黑" pitchFamily="34" charset="-122"/>
                <a:ea typeface="微软雅黑" pitchFamily="34" charset="-122"/>
              </a:rPr>
              <a:t>RR</a:t>
            </a:r>
            <a:r>
              <a:rPr lang="zh-CN" altLang="en-US" sz="1200" dirty="0">
                <a:solidFill>
                  <a:schemeClr val="tx1">
                    <a:lumMod val="50000"/>
                    <a:lumOff val="50000"/>
                  </a:schemeClr>
                </a:solidFill>
                <a:latin typeface="微软雅黑" pitchFamily="34" charset="-122"/>
                <a:ea typeface="微软雅黑" pitchFamily="34" charset="-122"/>
              </a:rPr>
              <a:t>缓存的最大优点之一是能够快速响应查询工作负载中的更改。</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这种即时缓存可能会导致开销。为了克服这个问题，客户端</a:t>
            </a:r>
            <a:r>
              <a:rPr lang="en-US" altLang="zh-CN" sz="1200" dirty="0">
                <a:solidFill>
                  <a:schemeClr val="tx1">
                    <a:lumMod val="50000"/>
                    <a:lumOff val="50000"/>
                  </a:schemeClr>
                </a:solidFill>
                <a:latin typeface="微软雅黑" pitchFamily="34" charset="-122"/>
                <a:ea typeface="微软雅黑" pitchFamily="34" charset="-122"/>
              </a:rPr>
              <a:t>DBMS</a:t>
            </a:r>
            <a:r>
              <a:rPr lang="zh-CN" altLang="en-US" sz="1200" dirty="0">
                <a:solidFill>
                  <a:schemeClr val="tx1">
                    <a:lumMod val="50000"/>
                    <a:lumOff val="50000"/>
                  </a:schemeClr>
                </a:solidFill>
                <a:latin typeface="微软雅黑" pitchFamily="34" charset="-122"/>
                <a:ea typeface="微软雅黑" pitchFamily="34" charset="-122"/>
              </a:rPr>
              <a:t>可以同时处理原始数据，并将区域作为一个文件提供给</a:t>
            </a:r>
            <a:r>
              <a:rPr lang="en-US" altLang="zh-CN" sz="1200" dirty="0">
                <a:solidFill>
                  <a:schemeClr val="tx1">
                    <a:lumMod val="50000"/>
                    <a:lumOff val="50000"/>
                  </a:schemeClr>
                </a:solidFill>
                <a:latin typeface="微软雅黑" pitchFamily="34" charset="-122"/>
                <a:ea typeface="微软雅黑" pitchFamily="34" charset="-122"/>
              </a:rPr>
              <a:t>Crystal;</a:t>
            </a:r>
            <a:r>
              <a:rPr lang="zh-CN" altLang="en-US" sz="1200" dirty="0">
                <a:solidFill>
                  <a:schemeClr val="tx1">
                    <a:lumMod val="50000"/>
                    <a:lumOff val="50000"/>
                  </a:schemeClr>
                </a:solidFill>
                <a:latin typeface="微软雅黑" pitchFamily="34" charset="-122"/>
                <a:ea typeface="微软雅黑" pitchFamily="34" charset="-122"/>
              </a:rPr>
              <a:t>这个扩展是留给未来的工作。</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26</a:t>
            </a:fld>
            <a:endParaRPr lang="zh-CN" altLang="en-US"/>
          </a:p>
        </p:txBody>
      </p:sp>
    </p:spTree>
    <p:extLst>
      <p:ext uri="{BB962C8B-B14F-4D97-AF65-F5344CB8AC3E}">
        <p14:creationId xmlns:p14="http://schemas.microsoft.com/office/powerpoint/2010/main" val="2355516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27</a:t>
            </a:fld>
            <a:endParaRPr lang="zh-CN" altLang="en-US"/>
          </a:p>
        </p:txBody>
      </p:sp>
    </p:spTree>
    <p:extLst>
      <p:ext uri="{BB962C8B-B14F-4D97-AF65-F5344CB8AC3E}">
        <p14:creationId xmlns:p14="http://schemas.microsoft.com/office/powerpoint/2010/main" val="3094270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28</a:t>
            </a:fld>
            <a:endParaRPr lang="zh-CN" altLang="en-US"/>
          </a:p>
        </p:txBody>
      </p:sp>
    </p:spTree>
    <p:extLst>
      <p:ext uri="{BB962C8B-B14F-4D97-AF65-F5344CB8AC3E}">
        <p14:creationId xmlns:p14="http://schemas.microsoft.com/office/powerpoint/2010/main" val="1707654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29</a:t>
            </a:fld>
            <a:endParaRPr lang="zh-CN" altLang="en-US"/>
          </a:p>
        </p:txBody>
      </p:sp>
    </p:spTree>
    <p:extLst>
      <p:ext uri="{BB962C8B-B14F-4D97-AF65-F5344CB8AC3E}">
        <p14:creationId xmlns:p14="http://schemas.microsoft.com/office/powerpoint/2010/main" val="328662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858050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1</a:t>
            </a:r>
            <a:r>
              <a:rPr lang="zh-CN" altLang="en-US" dirty="0"/>
              <a:t>总结了关于原始文件和经过转换的、快速编码的</a:t>
            </a:r>
            <a:r>
              <a:rPr lang="en-US" altLang="zh-CN" dirty="0"/>
              <a:t>Parquet</a:t>
            </a:r>
            <a:r>
              <a:rPr lang="zh-CN" altLang="en-US" dirty="0"/>
              <a:t>文件大小的统计信息</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30</a:t>
            </a:fld>
            <a:endParaRPr lang="zh-CN" altLang="en-US"/>
          </a:p>
        </p:txBody>
      </p:sp>
    </p:spTree>
    <p:extLst>
      <p:ext uri="{BB962C8B-B14F-4D97-AF65-F5344CB8AC3E}">
        <p14:creationId xmlns:p14="http://schemas.microsoft.com/office/powerpoint/2010/main" val="84782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显示了</a:t>
            </a:r>
            <a:r>
              <a:rPr lang="en-US" altLang="zh-CN" sz="1200" kern="1200" dirty="0" err="1">
                <a:solidFill>
                  <a:schemeClr val="tx1"/>
                </a:solidFill>
                <a:effectLst/>
                <a:latin typeface="+mn-lt"/>
                <a:ea typeface="+mn-ea"/>
                <a:cs typeface="+mn-cs"/>
              </a:rPr>
              <a:t>lineitem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taxi</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stocks</a:t>
            </a:r>
            <a:r>
              <a:rPr lang="zh-CN" altLang="zh-CN" sz="1200" kern="1200" dirty="0">
                <a:solidFill>
                  <a:schemeClr val="tx1"/>
                </a:solidFill>
                <a:effectLst/>
                <a:latin typeface="+mn-lt"/>
                <a:ea typeface="+mn-ea"/>
                <a:cs typeface="+mn-cs"/>
              </a:rPr>
              <a:t>数据集的长期知识工作负载</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OR-KG</a:t>
            </a:r>
            <a:r>
              <a:rPr lang="zh-CN" altLang="zh-CN" sz="1200" kern="1200" dirty="0">
                <a:solidFill>
                  <a:schemeClr val="tx1"/>
                </a:solidFill>
                <a:effectLst/>
                <a:latin typeface="+mn-lt"/>
                <a:ea typeface="+mn-ea"/>
                <a:cs typeface="+mn-cs"/>
              </a:rPr>
              <a:t>从增强中获益最多，</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31</a:t>
            </a:fld>
            <a:endParaRPr lang="zh-CN" altLang="en-US"/>
          </a:p>
        </p:txBody>
      </p:sp>
    </p:spTree>
    <p:extLst>
      <p:ext uri="{BB962C8B-B14F-4D97-AF65-F5344CB8AC3E}">
        <p14:creationId xmlns:p14="http://schemas.microsoft.com/office/powerpoint/2010/main" val="2750844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为了突出</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与传统缓存相比的性能优势，我们使用不同的缓存大小运行区域工作负载。</a:t>
            </a:r>
            <a:endParaRPr lang="en-US" altLang="zh-CN" sz="1200"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图</a:t>
            </a:r>
            <a:r>
              <a:rPr lang="en-US" altLang="zh-CN" sz="1200" b="1" kern="1200" dirty="0">
                <a:solidFill>
                  <a:schemeClr val="tx1"/>
                </a:solidFill>
                <a:effectLst/>
                <a:latin typeface="+mn-lt"/>
                <a:ea typeface="+mn-ea"/>
                <a:cs typeface="+mn-cs"/>
              </a:rPr>
              <a:t>9a</a:t>
            </a:r>
            <a:r>
              <a:rPr lang="zh-CN" altLang="en-US" sz="1200" b="1" kern="1200" dirty="0">
                <a:solidFill>
                  <a:schemeClr val="tx1"/>
                </a:solidFill>
                <a:effectLst/>
                <a:latin typeface="+mn-lt"/>
                <a:ea typeface="+mn-ea"/>
                <a:cs typeface="+mn-cs"/>
              </a:rPr>
              <a:t>显示了不同缓存值的平均</a:t>
            </a:r>
            <a:r>
              <a:rPr lang="en-US" altLang="zh-CN" sz="1200" b="1" kern="1200" dirty="0" err="1">
                <a:solidFill>
                  <a:schemeClr val="tx1"/>
                </a:solidFill>
                <a:effectLst/>
                <a:latin typeface="+mn-lt"/>
                <a:ea typeface="+mn-ea"/>
                <a:cs typeface="+mn-cs"/>
              </a:rPr>
              <a:t>lineitem</a:t>
            </a:r>
            <a:r>
              <a:rPr lang="zh-CN" altLang="en-US" sz="1200" b="1" kern="1200" dirty="0">
                <a:solidFill>
                  <a:schemeClr val="tx1"/>
                </a:solidFill>
                <a:effectLst/>
                <a:latin typeface="+mn-lt"/>
                <a:ea typeface="+mn-ea"/>
                <a:cs typeface="+mn-cs"/>
              </a:rPr>
              <a:t>区域性能</a:t>
            </a:r>
            <a:r>
              <a:rPr lang="zh-CN" altLang="en-US" sz="1200" kern="1200" dirty="0">
                <a:solidFill>
                  <a:schemeClr val="tx1"/>
                </a:solidFill>
                <a:effectLst/>
                <a:latin typeface="+mn-lt"/>
                <a:ea typeface="+mn-ea"/>
                <a:cs typeface="+mn-cs"/>
              </a:rPr>
              <a:t>，该值由原始数据的百分比表示</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RR/OR</a:t>
            </a:r>
            <a:r>
              <a:rPr lang="zh-CN" altLang="zh-CN" sz="1200" kern="1200" dirty="0">
                <a:solidFill>
                  <a:schemeClr val="tx1"/>
                </a:solidFill>
                <a:effectLst/>
                <a:latin typeface="+mn-lt"/>
                <a:ea typeface="+mn-ea"/>
                <a:cs typeface="+mn-cs"/>
              </a:rPr>
              <a:t>能够学习加速工作负载所需的数据集，即使可用的缓存有限。</a:t>
            </a:r>
            <a:r>
              <a:rPr lang="en-US" altLang="zh-CN" sz="1200" kern="1200" dirty="0" err="1">
                <a:solidFill>
                  <a:schemeClr val="tx1"/>
                </a:solidFill>
                <a:effectLst/>
                <a:latin typeface="+mn-lt"/>
                <a:ea typeface="+mn-ea"/>
                <a:cs typeface="+mn-cs"/>
              </a:rPr>
              <a:t>Alluxio</a:t>
            </a:r>
            <a:r>
              <a:rPr lang="zh-CN" altLang="zh-CN" sz="1200" kern="1200" dirty="0">
                <a:solidFill>
                  <a:schemeClr val="tx1"/>
                </a:solidFill>
                <a:effectLst/>
                <a:latin typeface="+mn-lt"/>
                <a:ea typeface="+mn-ea"/>
                <a:cs typeface="+mn-cs"/>
              </a:rPr>
              <a:t>最初比普通的</a:t>
            </a:r>
            <a:r>
              <a:rPr lang="en-US" altLang="zh-CN" sz="1200" kern="1200" dirty="0">
                <a:solidFill>
                  <a:schemeClr val="tx1"/>
                </a:solidFill>
                <a:effectLst/>
                <a:latin typeface="+mn-lt"/>
                <a:ea typeface="+mn-ea"/>
                <a:cs typeface="+mn-cs"/>
              </a:rPr>
              <a:t>Spark</a:t>
            </a:r>
            <a:r>
              <a:rPr lang="zh-CN" altLang="zh-CN" sz="1200" kern="1200" dirty="0">
                <a:solidFill>
                  <a:schemeClr val="tx1"/>
                </a:solidFill>
                <a:effectLst/>
                <a:latin typeface="+mn-lt"/>
                <a:ea typeface="+mn-ea"/>
                <a:cs typeface="+mn-cs"/>
              </a:rPr>
              <a:t>实现慢。缓存的大小越大，</a:t>
            </a:r>
            <a:r>
              <a:rPr lang="en-US" altLang="zh-CN" sz="1200" kern="1200" dirty="0" err="1">
                <a:solidFill>
                  <a:schemeClr val="tx1"/>
                </a:solidFill>
                <a:effectLst/>
                <a:latin typeface="+mn-lt"/>
                <a:ea typeface="+mn-ea"/>
                <a:cs typeface="+mn-cs"/>
              </a:rPr>
              <a:t>Alluxio</a:t>
            </a:r>
            <a:r>
              <a:rPr lang="zh-CN" altLang="zh-CN" sz="1200" kern="1200" dirty="0">
                <a:solidFill>
                  <a:schemeClr val="tx1"/>
                </a:solidFill>
                <a:effectLst/>
                <a:latin typeface="+mn-lt"/>
                <a:ea typeface="+mn-ea"/>
                <a:cs typeface="+mn-cs"/>
              </a:rPr>
              <a:t>的性能就越好，因为需要清除的块就越少。</a:t>
            </a:r>
            <a:r>
              <a:rPr lang="zh-CN" altLang="zh-CN" sz="1200" b="1" kern="1200" dirty="0">
                <a:solidFill>
                  <a:schemeClr val="tx1"/>
                </a:solidFill>
                <a:effectLst/>
                <a:latin typeface="+mn-lt"/>
                <a:ea typeface="+mn-ea"/>
                <a:cs typeface="+mn-cs"/>
              </a:rPr>
              <a:t>对于</a:t>
            </a:r>
            <a:r>
              <a:rPr lang="en-US" altLang="zh-CN" sz="1200" b="1" kern="1200" dirty="0">
                <a:solidFill>
                  <a:schemeClr val="tx1"/>
                </a:solidFill>
                <a:effectLst/>
                <a:latin typeface="+mn-lt"/>
                <a:ea typeface="+mn-ea"/>
                <a:cs typeface="+mn-cs"/>
              </a:rPr>
              <a:t>110%</a:t>
            </a:r>
            <a:r>
              <a:rPr lang="zh-CN" altLang="zh-CN" sz="1200" b="1" kern="1200" dirty="0">
                <a:solidFill>
                  <a:schemeClr val="tx1"/>
                </a:solidFill>
                <a:effectLst/>
                <a:latin typeface="+mn-lt"/>
                <a:ea typeface="+mn-ea"/>
                <a:cs typeface="+mn-cs"/>
              </a:rPr>
              <a:t>的数据，在第一次命中后，所有的块都驻留在本地</a:t>
            </a:r>
            <a:r>
              <a:rPr lang="en-US" altLang="zh-CN" sz="1200" b="1" kern="1200" dirty="0">
                <a:solidFill>
                  <a:schemeClr val="tx1"/>
                </a:solidFill>
                <a:effectLst/>
                <a:latin typeface="+mn-lt"/>
                <a:ea typeface="+mn-ea"/>
                <a:cs typeface="+mn-cs"/>
              </a:rPr>
              <a:t>SSD</a:t>
            </a:r>
            <a:r>
              <a:rPr lang="zh-CN" altLang="zh-CN" sz="1200" b="1" kern="1200" dirty="0">
                <a:solidFill>
                  <a:schemeClr val="tx1"/>
                </a:solidFill>
                <a:effectLst/>
                <a:latin typeface="+mn-lt"/>
                <a:ea typeface="+mn-ea"/>
                <a:cs typeface="+mn-cs"/>
              </a:rPr>
              <a:t>上，从而达到最大性能</a:t>
            </a:r>
            <a:r>
              <a:rPr lang="zh-CN" altLang="zh-CN" sz="1200" kern="1200" dirty="0">
                <a:solidFill>
                  <a:schemeClr val="tx1"/>
                </a:solidFill>
                <a:effectLst/>
                <a:latin typeface="+mn-lt"/>
                <a:ea typeface="+mn-ea"/>
                <a:cs typeface="+mn-cs"/>
              </a:rPr>
              <a:t>。只有在这种极端情况下，</a:t>
            </a:r>
            <a:r>
              <a:rPr lang="en-US" altLang="zh-CN" sz="1200" kern="1200" dirty="0" err="1">
                <a:solidFill>
                  <a:schemeClr val="tx1"/>
                </a:solidFill>
                <a:effectLst/>
                <a:latin typeface="+mn-lt"/>
                <a:ea typeface="+mn-ea"/>
                <a:cs typeface="+mn-cs"/>
              </a:rPr>
              <a:t>Alluxio</a:t>
            </a:r>
            <a:r>
              <a:rPr lang="zh-CN" altLang="zh-CN" sz="1200" kern="1200" dirty="0">
                <a:solidFill>
                  <a:schemeClr val="tx1"/>
                </a:solidFill>
                <a:effectLst/>
                <a:latin typeface="+mn-lt"/>
                <a:ea typeface="+mn-ea"/>
                <a:cs typeface="+mn-cs"/>
              </a:rPr>
              <a:t>才能达到</a:t>
            </a:r>
            <a:r>
              <a:rPr lang="en-US" altLang="zh-CN" sz="1200" kern="1200" dirty="0">
                <a:solidFill>
                  <a:schemeClr val="tx1"/>
                </a:solidFill>
                <a:effectLst/>
                <a:latin typeface="+mn-lt"/>
                <a:ea typeface="+mn-ea"/>
                <a:cs typeface="+mn-cs"/>
              </a:rPr>
              <a:t>RR/OR</a:t>
            </a:r>
            <a:r>
              <a:rPr lang="zh-CN" altLang="zh-CN" sz="1200" kern="1200" dirty="0">
                <a:solidFill>
                  <a:schemeClr val="tx1"/>
                </a:solidFill>
                <a:effectLst/>
                <a:latin typeface="+mn-lt"/>
                <a:ea typeface="+mn-ea"/>
                <a:cs typeface="+mn-cs"/>
              </a:rPr>
              <a:t>的性能。基于文件的</a:t>
            </a:r>
            <a:r>
              <a:rPr lang="en-US" altLang="zh-CN" sz="1200" kern="1200" dirty="0">
                <a:solidFill>
                  <a:schemeClr val="tx1"/>
                </a:solidFill>
                <a:effectLst/>
                <a:latin typeface="+mn-lt"/>
                <a:ea typeface="+mn-ea"/>
                <a:cs typeface="+mn-cs"/>
              </a:rPr>
              <a:t>F-LRU</a:t>
            </a:r>
            <a:r>
              <a:rPr lang="zh-CN" altLang="zh-CN" sz="1200" kern="1200" dirty="0">
                <a:solidFill>
                  <a:schemeClr val="tx1"/>
                </a:solidFill>
                <a:effectLst/>
                <a:latin typeface="+mn-lt"/>
                <a:ea typeface="+mn-ea"/>
                <a:cs typeface="+mn-cs"/>
              </a:rPr>
              <a:t>受益于从</a:t>
            </a:r>
            <a:r>
              <a:rPr lang="en-US" altLang="zh-CN" sz="1200" kern="1200" dirty="0">
                <a:solidFill>
                  <a:schemeClr val="tx1"/>
                </a:solidFill>
                <a:effectLst/>
                <a:latin typeface="+mn-lt"/>
                <a:ea typeface="+mn-ea"/>
                <a:cs typeface="+mn-cs"/>
              </a:rPr>
              <a:t>Azure Blob Storage</a:t>
            </a:r>
            <a:r>
              <a:rPr lang="zh-CN" altLang="zh-CN" sz="1200" kern="1200" dirty="0">
                <a:solidFill>
                  <a:schemeClr val="tx1"/>
                </a:solidFill>
                <a:effectLst/>
                <a:latin typeface="+mn-lt"/>
                <a:ea typeface="+mn-ea"/>
                <a:cs typeface="+mn-cs"/>
              </a:rPr>
              <a:t>优化的</a:t>
            </a:r>
            <a:r>
              <a:rPr lang="en-US" altLang="zh-CN" sz="1200" kern="1200" dirty="0">
                <a:solidFill>
                  <a:schemeClr val="tx1"/>
                </a:solidFill>
                <a:effectLst/>
                <a:latin typeface="+mn-lt"/>
                <a:ea typeface="+mn-ea"/>
                <a:cs typeface="+mn-cs"/>
              </a:rPr>
              <a:t>Parquet</a:t>
            </a:r>
            <a:r>
              <a:rPr lang="zh-CN" altLang="zh-CN" sz="1200" kern="1200" dirty="0">
                <a:solidFill>
                  <a:schemeClr val="tx1"/>
                </a:solidFill>
                <a:effectLst/>
                <a:latin typeface="+mn-lt"/>
                <a:ea typeface="+mn-ea"/>
                <a:cs typeface="+mn-cs"/>
              </a:rPr>
              <a:t>文件下载。只有在非常高的缓存大小下，</a:t>
            </a:r>
            <a:r>
              <a:rPr lang="en-US" altLang="zh-CN" sz="1200" kern="1200" dirty="0">
                <a:solidFill>
                  <a:schemeClr val="tx1"/>
                </a:solidFill>
                <a:effectLst/>
                <a:latin typeface="+mn-lt"/>
                <a:ea typeface="+mn-ea"/>
                <a:cs typeface="+mn-cs"/>
              </a:rPr>
              <a:t>F-LRU</a:t>
            </a:r>
            <a:r>
              <a:rPr lang="zh-CN" altLang="zh-CN" sz="1200" kern="1200" dirty="0">
                <a:solidFill>
                  <a:schemeClr val="tx1"/>
                </a:solidFill>
                <a:effectLst/>
                <a:latin typeface="+mn-lt"/>
                <a:ea typeface="+mn-ea"/>
                <a:cs typeface="+mn-cs"/>
              </a:rPr>
              <a:t>才能进一步提高性能。</a:t>
            </a:r>
          </a:p>
          <a:p>
            <a:r>
              <a:rPr lang="zh-CN" altLang="zh-CN" sz="1200" kern="1200" dirty="0">
                <a:solidFill>
                  <a:schemeClr val="tx1"/>
                </a:solidFill>
                <a:effectLst/>
                <a:latin typeface="+mn-lt"/>
                <a:ea typeface="+mn-ea"/>
                <a:cs typeface="+mn-cs"/>
              </a:rPr>
              <a:t>即使在高缓存大小的场景中，</a:t>
            </a:r>
            <a:r>
              <a:rPr lang="en-US" altLang="zh-CN" sz="1200" kern="1200" dirty="0">
                <a:solidFill>
                  <a:schemeClr val="tx1"/>
                </a:solidFill>
                <a:effectLst/>
                <a:latin typeface="+mn-lt"/>
                <a:ea typeface="+mn-ea"/>
                <a:cs typeface="+mn-cs"/>
              </a:rPr>
              <a:t>RR/OR</a:t>
            </a:r>
            <a:r>
              <a:rPr lang="zh-CN" altLang="zh-CN" sz="1200" kern="1200" dirty="0">
                <a:solidFill>
                  <a:schemeClr val="tx1"/>
                </a:solidFill>
                <a:effectLst/>
                <a:latin typeface="+mn-lt"/>
                <a:ea typeface="+mn-ea"/>
                <a:cs typeface="+mn-cs"/>
              </a:rPr>
              <a:t>也可以匹配热身后的查询延迟。</a:t>
            </a:r>
            <a:r>
              <a:rPr lang="zh-CN" altLang="zh-CN" sz="1200" b="1" kern="1200" dirty="0">
                <a:solidFill>
                  <a:schemeClr val="tx1"/>
                </a:solidFill>
                <a:effectLst/>
                <a:latin typeface="+mn-lt"/>
                <a:ea typeface="+mn-ea"/>
                <a:cs typeface="+mn-cs"/>
              </a:rPr>
              <a:t>图</a:t>
            </a:r>
            <a:r>
              <a:rPr lang="en-US" altLang="zh-CN" sz="1200" b="1" kern="1200" dirty="0">
                <a:solidFill>
                  <a:schemeClr val="tx1"/>
                </a:solidFill>
                <a:effectLst/>
                <a:latin typeface="+mn-lt"/>
                <a:ea typeface="+mn-ea"/>
                <a:cs typeface="+mn-cs"/>
              </a:rPr>
              <a:t>9b</a:t>
            </a:r>
            <a:r>
              <a:rPr lang="zh-CN" altLang="zh-CN" sz="1200" b="1" kern="1200" dirty="0">
                <a:solidFill>
                  <a:schemeClr val="tx1"/>
                </a:solidFill>
                <a:effectLst/>
                <a:latin typeface="+mn-lt"/>
                <a:ea typeface="+mn-ea"/>
                <a:cs typeface="+mn-cs"/>
              </a:rPr>
              <a:t>显示了使用冷缓存的</a:t>
            </a:r>
            <a:r>
              <a:rPr lang="en-US" altLang="zh-CN" sz="1200" b="1" kern="1200" dirty="0">
                <a:solidFill>
                  <a:schemeClr val="tx1"/>
                </a:solidFill>
                <a:effectLst/>
                <a:latin typeface="+mn-lt"/>
                <a:ea typeface="+mn-ea"/>
                <a:cs typeface="+mn-cs"/>
              </a:rPr>
              <a:t>90%</a:t>
            </a:r>
            <a:r>
              <a:rPr lang="zh-CN" altLang="zh-CN" sz="1200" b="1" kern="1200" dirty="0">
                <a:solidFill>
                  <a:schemeClr val="tx1"/>
                </a:solidFill>
                <a:effectLst/>
                <a:latin typeface="+mn-lt"/>
                <a:ea typeface="+mn-ea"/>
                <a:cs typeface="+mn-cs"/>
              </a:rPr>
              <a:t>和</a:t>
            </a:r>
            <a:r>
              <a:rPr lang="en-US" altLang="zh-CN" sz="1200" b="1" kern="1200" dirty="0">
                <a:solidFill>
                  <a:schemeClr val="tx1"/>
                </a:solidFill>
                <a:effectLst/>
                <a:latin typeface="+mn-lt"/>
                <a:ea typeface="+mn-ea"/>
                <a:cs typeface="+mn-cs"/>
              </a:rPr>
              <a:t>110%</a:t>
            </a:r>
            <a:r>
              <a:rPr lang="zh-CN" altLang="zh-CN" sz="1200" b="1" kern="1200" dirty="0">
                <a:solidFill>
                  <a:schemeClr val="tx1"/>
                </a:solidFill>
                <a:effectLst/>
                <a:latin typeface="+mn-lt"/>
                <a:ea typeface="+mn-ea"/>
                <a:cs typeface="+mn-cs"/>
              </a:rPr>
              <a:t>版本的</a:t>
            </a:r>
            <a:r>
              <a:rPr lang="en-US" altLang="zh-CN" sz="1200" b="1" kern="1200" dirty="0" err="1">
                <a:solidFill>
                  <a:schemeClr val="tx1"/>
                </a:solidFill>
                <a:effectLst/>
                <a:latin typeface="+mn-lt"/>
                <a:ea typeface="+mn-ea"/>
                <a:cs typeface="+mn-cs"/>
              </a:rPr>
              <a:t>Alluxio</a:t>
            </a:r>
            <a:r>
              <a:rPr lang="zh-CN" altLang="zh-CN" sz="1200" b="1" kern="1200" dirty="0">
                <a:solidFill>
                  <a:schemeClr val="tx1"/>
                </a:solidFill>
                <a:effectLst/>
                <a:latin typeface="+mn-lt"/>
                <a:ea typeface="+mn-ea"/>
                <a:cs typeface="+mn-cs"/>
              </a:rPr>
              <a:t>和</a:t>
            </a:r>
            <a:r>
              <a:rPr lang="en-US" altLang="zh-CN" sz="1200" b="1" kern="1200" dirty="0">
                <a:solidFill>
                  <a:schemeClr val="tx1"/>
                </a:solidFill>
                <a:effectLst/>
                <a:latin typeface="+mn-lt"/>
                <a:ea typeface="+mn-ea"/>
                <a:cs typeface="+mn-cs"/>
              </a:rPr>
              <a:t>F-LRU</a:t>
            </a:r>
            <a:r>
              <a:rPr lang="zh-CN" altLang="zh-CN" sz="1200" b="1" kern="1200" dirty="0">
                <a:solidFill>
                  <a:schemeClr val="tx1"/>
                </a:solidFill>
                <a:effectLst/>
                <a:latin typeface="+mn-lt"/>
                <a:ea typeface="+mn-ea"/>
                <a:cs typeface="+mn-cs"/>
              </a:rPr>
              <a:t>的性能随时间的变化情况</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RR/OR</a:t>
            </a:r>
            <a:r>
              <a:rPr lang="zh-CN" altLang="zh-CN" sz="1200" kern="1200" dirty="0">
                <a:solidFill>
                  <a:schemeClr val="tx1"/>
                </a:solidFill>
                <a:effectLst/>
                <a:latin typeface="+mn-lt"/>
                <a:ea typeface="+mn-ea"/>
                <a:cs typeface="+mn-cs"/>
              </a:rPr>
              <a:t>仅绘制为</a:t>
            </a:r>
            <a:r>
              <a:rPr lang="en-US" altLang="zh-CN" sz="1200" kern="1200" dirty="0">
                <a:solidFill>
                  <a:schemeClr val="tx1"/>
                </a:solidFill>
                <a:effectLst/>
                <a:latin typeface="+mn-lt"/>
                <a:ea typeface="+mn-ea"/>
                <a:cs typeface="+mn-cs"/>
              </a:rPr>
              <a:t>90%(</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110%</a:t>
            </a:r>
            <a:r>
              <a:rPr lang="zh-CN" altLang="zh-CN" sz="1200" kern="1200" dirty="0">
                <a:solidFill>
                  <a:schemeClr val="tx1"/>
                </a:solidFill>
                <a:effectLst/>
                <a:latin typeface="+mn-lt"/>
                <a:ea typeface="+mn-ea"/>
                <a:cs typeface="+mn-cs"/>
              </a:rPr>
              <a:t>没有可见差异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。传统缓存直接达到最大性能，而</a:t>
            </a:r>
            <a:r>
              <a:rPr lang="en-US" altLang="zh-CN" sz="1200" kern="1200" dirty="0">
                <a:solidFill>
                  <a:schemeClr val="tx1"/>
                </a:solidFill>
                <a:effectLst/>
                <a:latin typeface="+mn-lt"/>
                <a:ea typeface="+mn-ea"/>
                <a:cs typeface="+mn-cs"/>
              </a:rPr>
              <a:t>RR/OR</a:t>
            </a:r>
            <a:r>
              <a:rPr lang="zh-CN" altLang="zh-CN" sz="1200" kern="1200" dirty="0">
                <a:solidFill>
                  <a:schemeClr val="tx1"/>
                </a:solidFill>
                <a:effectLst/>
                <a:latin typeface="+mn-lt"/>
                <a:ea typeface="+mn-ea"/>
                <a:cs typeface="+mn-cs"/>
              </a:rPr>
              <a:t>随着时间的推移学习元组的最佳集。在查看足够多的查询之后，</a:t>
            </a:r>
            <a:r>
              <a:rPr lang="en-US" altLang="zh-CN" sz="1200" kern="1200" dirty="0">
                <a:solidFill>
                  <a:schemeClr val="tx1"/>
                </a:solidFill>
                <a:effectLst/>
                <a:latin typeface="+mn-lt"/>
                <a:ea typeface="+mn-ea"/>
                <a:cs typeface="+mn-cs"/>
              </a:rPr>
              <a:t>RR/OR</a:t>
            </a:r>
            <a:r>
              <a:rPr lang="zh-CN" altLang="zh-CN" sz="1200" kern="1200" dirty="0">
                <a:solidFill>
                  <a:schemeClr val="tx1"/>
                </a:solidFill>
                <a:effectLst/>
                <a:latin typeface="+mn-lt"/>
                <a:ea typeface="+mn-ea"/>
                <a:cs typeface="+mn-cs"/>
              </a:rPr>
              <a:t>即使在</a:t>
            </a:r>
            <a:r>
              <a:rPr lang="en-US" altLang="zh-CN" sz="1200" kern="1200" dirty="0">
                <a:solidFill>
                  <a:schemeClr val="tx1"/>
                </a:solidFill>
                <a:effectLst/>
                <a:latin typeface="+mn-lt"/>
                <a:ea typeface="+mn-ea"/>
                <a:cs typeface="+mn-cs"/>
              </a:rPr>
              <a:t>110%</a:t>
            </a:r>
            <a:r>
              <a:rPr lang="zh-CN" altLang="zh-CN" sz="1200" kern="1200" dirty="0">
                <a:solidFill>
                  <a:schemeClr val="tx1"/>
                </a:solidFill>
                <a:effectLst/>
                <a:latin typeface="+mn-lt"/>
                <a:ea typeface="+mn-ea"/>
                <a:cs typeface="+mn-cs"/>
              </a:rPr>
              <a:t>的场景中也能达到类似的性能。</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32</a:t>
            </a:fld>
            <a:endParaRPr lang="zh-CN" altLang="en-US"/>
          </a:p>
        </p:txBody>
      </p:sp>
    </p:spTree>
    <p:extLst>
      <p:ext uri="{BB962C8B-B14F-4D97-AF65-F5344CB8AC3E}">
        <p14:creationId xmlns:p14="http://schemas.microsoft.com/office/powerpoint/2010/main" val="2572016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之前的实验中，长期的知识足以最优地解决方案。现实世界的工作负载经常导致短期的查询突发和长期的趋势。类似于突发事件，我们重新制定了我们的区域实验。区域仍然可以通过其各自的分布访问，但是会到达针对不同数据的额外查询。这些查询访问一个特定的事件，该事件首先出现峰值，然后回落到正常状态。在我们的场景中，在事件消失和另一个事件开始之前，事件查询最多发生</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个查询中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。我们安排了</a:t>
            </a:r>
            <a:r>
              <a:rPr lang="en-US" altLang="zh-CN" sz="1200" kern="1200" dirty="0">
                <a:solidFill>
                  <a:schemeClr val="tx1"/>
                </a:solidFill>
                <a:effectLst/>
                <a:latin typeface="+mn-lt"/>
                <a:ea typeface="+mn-ea"/>
                <a:cs typeface="+mn-cs"/>
              </a:rPr>
              <a:t>2/3</a:t>
            </a:r>
            <a:r>
              <a:rPr lang="zh-CN" altLang="zh-CN" sz="1200" kern="1200" dirty="0">
                <a:solidFill>
                  <a:schemeClr val="tx1"/>
                </a:solidFill>
                <a:effectLst/>
                <a:latin typeface="+mn-lt"/>
                <a:ea typeface="+mn-ea"/>
                <a:cs typeface="+mn-cs"/>
              </a:rPr>
              <a:t>的区域查询和</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的事件查询</a:t>
            </a:r>
          </a:p>
          <a:p>
            <a:r>
              <a:rPr lang="zh-CN" altLang="zh-CN" sz="1200" kern="1200" dirty="0">
                <a:solidFill>
                  <a:schemeClr val="tx1"/>
                </a:solidFill>
                <a:effectLst/>
                <a:latin typeface="+mn-lt"/>
                <a:ea typeface="+mn-ea"/>
                <a:cs typeface="+mn-cs"/>
              </a:rPr>
              <a:t>结果如图</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所示。由于延迟限制，长期缓存</a:t>
            </a:r>
            <a:r>
              <a:rPr lang="en-US" altLang="zh-CN" sz="1200" kern="1200" dirty="0">
                <a:solidFill>
                  <a:schemeClr val="tx1"/>
                </a:solidFill>
                <a:effectLst/>
                <a:latin typeface="+mn-lt"/>
                <a:ea typeface="+mn-ea"/>
                <a:cs typeface="+mn-cs"/>
              </a:rPr>
              <a:t>(OR)</a:t>
            </a:r>
            <a:r>
              <a:rPr lang="zh-CN" altLang="zh-CN" sz="1200" kern="1200" dirty="0">
                <a:solidFill>
                  <a:schemeClr val="tx1"/>
                </a:solidFill>
                <a:effectLst/>
                <a:latin typeface="+mn-lt"/>
                <a:ea typeface="+mn-ea"/>
                <a:cs typeface="+mn-cs"/>
              </a:rPr>
              <a:t>无法捕获事件。没有长期的知识，只能处理事件查询。尽管</a:t>
            </a:r>
            <a:r>
              <a:rPr lang="en-US" altLang="zh-CN" sz="1200" kern="1200" dirty="0">
                <a:solidFill>
                  <a:schemeClr val="tx1"/>
                </a:solidFill>
                <a:effectLst/>
                <a:latin typeface="+mn-lt"/>
                <a:ea typeface="+mn-ea"/>
                <a:cs typeface="+mn-cs"/>
              </a:rPr>
              <a:t>RR- lru1</a:t>
            </a:r>
            <a:r>
              <a:rPr lang="zh-CN" altLang="zh-CN" sz="1200" kern="1200" dirty="0">
                <a:solidFill>
                  <a:schemeClr val="tx1"/>
                </a:solidFill>
                <a:effectLst/>
                <a:latin typeface="+mn-lt"/>
                <a:ea typeface="+mn-ea"/>
                <a:cs typeface="+mn-cs"/>
              </a:rPr>
              <a:t>在短期查询上表现得更好，但</a:t>
            </a:r>
            <a:r>
              <a:rPr lang="en-US" altLang="zh-CN" sz="1200" kern="1200" dirty="0">
                <a:solidFill>
                  <a:schemeClr val="tx1"/>
                </a:solidFill>
                <a:effectLst/>
                <a:latin typeface="+mn-lt"/>
                <a:ea typeface="+mn-ea"/>
                <a:cs typeface="+mn-cs"/>
              </a:rPr>
              <a:t>RR</a:t>
            </a:r>
            <a:r>
              <a:rPr lang="zh-CN" altLang="zh-CN" sz="1200" kern="1200" dirty="0">
                <a:solidFill>
                  <a:schemeClr val="tx1"/>
                </a:solidFill>
                <a:effectLst/>
                <a:latin typeface="+mn-lt"/>
                <a:ea typeface="+mn-ea"/>
                <a:cs typeface="+mn-cs"/>
              </a:rPr>
              <a:t>缓存的长期缺陷表明，只有将</a:t>
            </a:r>
            <a:r>
              <a:rPr lang="en-US" altLang="zh-CN" sz="1200" kern="1200" dirty="0">
                <a:solidFill>
                  <a:schemeClr val="tx1"/>
                </a:solidFill>
                <a:effectLst/>
                <a:latin typeface="+mn-lt"/>
                <a:ea typeface="+mn-ea"/>
                <a:cs typeface="+mn-cs"/>
              </a:rPr>
              <a:t>RR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OR</a:t>
            </a:r>
            <a:r>
              <a:rPr lang="zh-CN" altLang="zh-CN" sz="1200" kern="1200" dirty="0">
                <a:solidFill>
                  <a:schemeClr val="tx1"/>
                </a:solidFill>
                <a:effectLst/>
                <a:latin typeface="+mn-lt"/>
                <a:ea typeface="+mn-ea"/>
                <a:cs typeface="+mn-cs"/>
              </a:rPr>
              <a:t>策略结合起来才能克服这两个问题。</a:t>
            </a:r>
            <a:r>
              <a:rPr lang="en-US" altLang="zh-CN" sz="1200" kern="1200" dirty="0">
                <a:solidFill>
                  <a:schemeClr val="tx1"/>
                </a:solidFill>
                <a:effectLst/>
                <a:latin typeface="+mn-lt"/>
                <a:ea typeface="+mn-ea"/>
                <a:cs typeface="+mn-cs"/>
              </a:rPr>
              <a:t>RR/OR</a:t>
            </a:r>
            <a:r>
              <a:rPr lang="zh-CN" altLang="zh-CN" sz="1200" kern="1200" dirty="0">
                <a:solidFill>
                  <a:schemeClr val="tx1"/>
                </a:solidFill>
                <a:effectLst/>
                <a:latin typeface="+mn-lt"/>
                <a:ea typeface="+mn-ea"/>
                <a:cs typeface="+mn-cs"/>
              </a:rPr>
              <a:t>使用一个小型的短期缓存来捕获重复出现的查询中的峰值，并在长期趋势中保持与</a:t>
            </a:r>
            <a:r>
              <a:rPr lang="en-US" altLang="zh-CN" sz="1200" kern="1200" dirty="0">
                <a:solidFill>
                  <a:schemeClr val="tx1"/>
                </a:solidFill>
                <a:effectLst/>
                <a:latin typeface="+mn-lt"/>
                <a:ea typeface="+mn-ea"/>
                <a:cs typeface="+mn-cs"/>
              </a:rPr>
              <a:t>OR</a:t>
            </a:r>
            <a:r>
              <a:rPr lang="zh-CN" altLang="zh-CN" sz="1200" kern="1200" dirty="0">
                <a:solidFill>
                  <a:schemeClr val="tx1"/>
                </a:solidFill>
                <a:effectLst/>
                <a:latin typeface="+mn-lt"/>
                <a:ea typeface="+mn-ea"/>
                <a:cs typeface="+mn-cs"/>
              </a:rPr>
              <a:t>缓存相同的性能。</a:t>
            </a:r>
          </a:p>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33</a:t>
            </a:fld>
            <a:endParaRPr lang="zh-CN" altLang="en-US"/>
          </a:p>
        </p:txBody>
      </p:sp>
    </p:spTree>
    <p:extLst>
      <p:ext uri="{BB962C8B-B14F-4D97-AF65-F5344CB8AC3E}">
        <p14:creationId xmlns:p14="http://schemas.microsoft.com/office/powerpoint/2010/main" val="404974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除了热区域检测之外，如果工作负载发生变化，刷新缓存也很重要。该实验采用区域工作负载，并在</a:t>
            </a:r>
            <a:r>
              <a:rPr lang="en-US" altLang="zh-CN" sz="1200" kern="1200" dirty="0">
                <a:solidFill>
                  <a:schemeClr val="tx1"/>
                </a:solidFill>
                <a:effectLst/>
                <a:latin typeface="+mn-lt"/>
                <a:ea typeface="+mn-ea"/>
                <a:cs typeface="+mn-cs"/>
              </a:rPr>
              <a:t>400</a:t>
            </a:r>
            <a:r>
              <a:rPr lang="zh-CN" altLang="zh-CN" sz="1200" kern="1200" dirty="0">
                <a:solidFill>
                  <a:schemeClr val="tx1"/>
                </a:solidFill>
                <a:effectLst/>
                <a:latin typeface="+mn-lt"/>
                <a:ea typeface="+mn-ea"/>
                <a:cs typeface="+mn-cs"/>
              </a:rPr>
              <a:t>次查询后应用区域更改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偏移量为</a:t>
            </a:r>
            <a:r>
              <a:rPr lang="en-US" altLang="zh-CN" sz="1200" kern="1200" dirty="0" err="1">
                <a:solidFill>
                  <a:schemeClr val="tx1"/>
                </a:solidFill>
                <a:effectLst/>
                <a:latin typeface="+mn-lt"/>
                <a:ea typeface="+mn-ea"/>
                <a:cs typeface="+mn-cs"/>
              </a:rPr>
              <a:t>zipfian</a:t>
            </a:r>
            <a:r>
              <a:rPr lang="zh-CN" altLang="zh-CN" sz="1200" kern="1200" dirty="0">
                <a:solidFill>
                  <a:schemeClr val="tx1"/>
                </a:solidFill>
                <a:effectLst/>
                <a:latin typeface="+mn-lt"/>
                <a:ea typeface="+mn-ea"/>
                <a:cs typeface="+mn-cs"/>
              </a:rPr>
              <a:t>的随机值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，并有利于当前区域</a:t>
            </a:r>
            <a:r>
              <a:rPr lang="en-US" altLang="zh-CN" sz="1200" kern="1200" dirty="0">
                <a:solidFill>
                  <a:schemeClr val="tx1"/>
                </a:solidFill>
                <a:effectLst/>
                <a:latin typeface="+mn-lt"/>
                <a:ea typeface="+mn-ea"/>
                <a:cs typeface="+mn-cs"/>
              </a:rPr>
              <a:t>(o=2)</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描述了行项和出租车数据的更改区域工作负载。为了更好的可见性，我们只展示了基于语义的算法。性能显示为对查询数量的移动平均值</a:t>
            </a:r>
            <a:r>
              <a:rPr lang="en-US" altLang="zh-CN" sz="1200" kern="1200" dirty="0">
                <a:solidFill>
                  <a:schemeClr val="tx1"/>
                </a:solidFill>
                <a:effectLst/>
                <a:latin typeface="+mn-lt"/>
                <a:ea typeface="+mn-ea"/>
                <a:cs typeface="+mn-cs"/>
              </a:rPr>
              <a:t>(n=40</a:t>
            </a:r>
            <a:r>
              <a:rPr lang="zh-CN" altLang="zh-CN" sz="1200" kern="1200" dirty="0">
                <a:solidFill>
                  <a:schemeClr val="tx1"/>
                </a:solidFill>
                <a:effectLst/>
                <a:latin typeface="+mn-lt"/>
                <a:ea typeface="+mn-ea"/>
                <a:cs typeface="+mn-cs"/>
              </a:rPr>
              <a:t>个查询</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。经过</a:t>
            </a:r>
            <a:r>
              <a:rPr lang="en-US" altLang="zh-CN" sz="1200" kern="1200" dirty="0">
                <a:solidFill>
                  <a:schemeClr val="tx1"/>
                </a:solidFill>
                <a:effectLst/>
                <a:latin typeface="+mn-lt"/>
                <a:ea typeface="+mn-ea"/>
                <a:cs typeface="+mn-cs"/>
              </a:rPr>
              <a:t>400</a:t>
            </a:r>
            <a:r>
              <a:rPr lang="zh-CN" altLang="zh-CN" sz="1200" kern="1200" dirty="0">
                <a:solidFill>
                  <a:schemeClr val="tx1"/>
                </a:solidFill>
                <a:effectLst/>
                <a:latin typeface="+mn-lt"/>
                <a:ea typeface="+mn-ea"/>
                <a:cs typeface="+mn-cs"/>
              </a:rPr>
              <a:t>次查询，热点区域发生了变化。这两种工作负载都由</a:t>
            </a:r>
            <a:r>
              <a:rPr lang="en-US" altLang="zh-CN" sz="1200" kern="1200" dirty="0">
                <a:solidFill>
                  <a:schemeClr val="tx1"/>
                </a:solidFill>
                <a:effectLst/>
                <a:latin typeface="+mn-lt"/>
                <a:ea typeface="+mn-ea"/>
                <a:cs typeface="+mn-cs"/>
              </a:rPr>
              <a:t>OR-KG</a:t>
            </a:r>
            <a:r>
              <a:rPr lang="zh-CN" altLang="zh-CN" sz="1200" kern="1200" dirty="0">
                <a:solidFill>
                  <a:schemeClr val="tx1"/>
                </a:solidFill>
                <a:effectLst/>
                <a:latin typeface="+mn-lt"/>
                <a:ea typeface="+mn-ea"/>
                <a:cs typeface="+mn-cs"/>
              </a:rPr>
              <a:t>主导，它能够减少运行时，同时能够快速适应。另一方面，</a:t>
            </a:r>
            <a:r>
              <a:rPr lang="en-US" altLang="zh-CN" sz="1200" kern="1200" dirty="0">
                <a:solidFill>
                  <a:schemeClr val="tx1"/>
                </a:solidFill>
                <a:effectLst/>
                <a:latin typeface="+mn-lt"/>
                <a:ea typeface="+mn-ea"/>
                <a:cs typeface="+mn-cs"/>
              </a:rPr>
              <a:t>OR-KDP</a:t>
            </a:r>
            <a:r>
              <a:rPr lang="zh-CN" altLang="zh-CN" sz="1200" kern="1200" dirty="0">
                <a:solidFill>
                  <a:schemeClr val="tx1"/>
                </a:solidFill>
                <a:effectLst/>
                <a:latin typeface="+mn-lt"/>
                <a:ea typeface="+mn-ea"/>
                <a:cs typeface="+mn-cs"/>
              </a:rPr>
              <a:t>有很长的延迟，直到它再次达到最佳状态，这在线项图中很容易看到。</a:t>
            </a:r>
            <a:r>
              <a:rPr lang="en-US" altLang="zh-CN" sz="1200" kern="1200" dirty="0">
                <a:solidFill>
                  <a:schemeClr val="tx1"/>
                </a:solidFill>
                <a:effectLst/>
                <a:latin typeface="+mn-lt"/>
                <a:ea typeface="+mn-ea"/>
                <a:cs typeface="+mn-cs"/>
              </a:rPr>
              <a:t>OR-LRU1</a:t>
            </a:r>
            <a:r>
              <a:rPr lang="zh-CN" altLang="zh-CN" sz="1200" kern="1200" dirty="0">
                <a:solidFill>
                  <a:schemeClr val="tx1"/>
                </a:solidFill>
                <a:effectLst/>
                <a:latin typeface="+mn-lt"/>
                <a:ea typeface="+mn-ea"/>
                <a:cs typeface="+mn-cs"/>
              </a:rPr>
              <a:t>可以快速适应，但是总体性能的提高比</a:t>
            </a:r>
            <a:r>
              <a:rPr lang="en-US" altLang="zh-CN" sz="1200" kern="1200" dirty="0">
                <a:solidFill>
                  <a:schemeClr val="tx1"/>
                </a:solidFill>
                <a:effectLst/>
                <a:latin typeface="+mn-lt"/>
                <a:ea typeface="+mn-ea"/>
                <a:cs typeface="+mn-cs"/>
              </a:rPr>
              <a:t>OR-KG</a:t>
            </a:r>
            <a:r>
              <a:rPr lang="zh-CN" altLang="zh-CN" sz="1200" kern="1200" dirty="0">
                <a:solidFill>
                  <a:schemeClr val="tx1"/>
                </a:solidFill>
                <a:effectLst/>
                <a:latin typeface="+mn-lt"/>
                <a:ea typeface="+mn-ea"/>
                <a:cs typeface="+mn-cs"/>
              </a:rPr>
              <a:t>要小。对于短期缓存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RR-LRU)</a:t>
            </a:r>
            <a:r>
              <a:rPr lang="zh-CN" altLang="zh-CN" sz="1200" kern="1200" dirty="0">
                <a:solidFill>
                  <a:schemeClr val="tx1"/>
                </a:solidFill>
                <a:effectLst/>
                <a:latin typeface="+mn-lt"/>
                <a:ea typeface="+mn-ea"/>
                <a:cs typeface="+mn-cs"/>
              </a:rPr>
              <a:t>也是如此，因为它们无法概括到感兴趣的语义区域。</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34</a:t>
            </a:fld>
            <a:endParaRPr lang="zh-CN" altLang="en-US"/>
          </a:p>
        </p:txBody>
      </p:sp>
    </p:spTree>
    <p:extLst>
      <p:ext uri="{BB962C8B-B14F-4D97-AF65-F5344CB8AC3E}">
        <p14:creationId xmlns:p14="http://schemas.microsoft.com/office/powerpoint/2010/main" val="11641625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14</a:t>
            </a:r>
            <a:r>
              <a:rPr lang="zh-CN" altLang="en-US" sz="1200" kern="1200" dirty="0">
                <a:solidFill>
                  <a:schemeClr val="tx1"/>
                </a:solidFill>
                <a:effectLst/>
                <a:latin typeface="+mn-lt"/>
                <a:ea typeface="+mn-ea"/>
                <a:cs typeface="+mn-cs"/>
              </a:rPr>
              <a:t>显示了查询处理期间各个操作的分解</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平均值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。我们将绘图分为在线（图</a:t>
            </a:r>
            <a:r>
              <a:rPr lang="en-US" altLang="zh-CN" sz="1200" kern="1200" dirty="0">
                <a:solidFill>
                  <a:schemeClr val="tx1"/>
                </a:solidFill>
                <a:effectLst/>
                <a:latin typeface="+mn-lt"/>
                <a:ea typeface="+mn-ea"/>
                <a:cs typeface="+mn-cs"/>
              </a:rPr>
              <a:t>14a</a:t>
            </a:r>
            <a:r>
              <a:rPr lang="zh-CN" altLang="en-US" sz="1200" kern="1200" dirty="0">
                <a:solidFill>
                  <a:schemeClr val="tx1"/>
                </a:solidFill>
                <a:effectLst/>
                <a:latin typeface="+mn-lt"/>
                <a:ea typeface="+mn-ea"/>
                <a:cs typeface="+mn-cs"/>
              </a:rPr>
              <a:t>）和离线线程（图</a:t>
            </a:r>
            <a:r>
              <a:rPr lang="en-US" altLang="zh-CN" sz="1200" kern="1200" dirty="0">
                <a:solidFill>
                  <a:schemeClr val="tx1"/>
                </a:solidFill>
                <a:effectLst/>
                <a:latin typeface="+mn-lt"/>
                <a:ea typeface="+mn-ea"/>
                <a:cs typeface="+mn-cs"/>
              </a:rPr>
              <a:t>14b</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14c</a:t>
            </a:r>
            <a:r>
              <a:rPr lang="zh-CN" altLang="en-US" sz="1200" kern="1200" dirty="0">
                <a:solidFill>
                  <a:schemeClr val="tx1"/>
                </a:solidFill>
                <a:effectLst/>
                <a:latin typeface="+mn-lt"/>
                <a:ea typeface="+mn-ea"/>
                <a:cs typeface="+mn-cs"/>
              </a:rPr>
              <a:t>）。联机线程通过缓存的区域或下载到</a:t>
            </a:r>
            <a:r>
              <a:rPr lang="en-US" altLang="zh-CN" sz="1200" kern="1200" dirty="0" err="1">
                <a:solidFill>
                  <a:schemeClr val="tx1"/>
                </a:solidFill>
                <a:effectLst/>
                <a:latin typeface="+mn-lt"/>
                <a:ea typeface="+mn-ea"/>
                <a:cs typeface="+mn-cs"/>
              </a:rPr>
              <a:t>ramdisk</a:t>
            </a:r>
            <a:r>
              <a:rPr lang="zh-CN" altLang="en-US" sz="1200" kern="1200" dirty="0">
                <a:solidFill>
                  <a:schemeClr val="tx1"/>
                </a:solidFill>
                <a:effectLst/>
                <a:latin typeface="+mn-lt"/>
                <a:ea typeface="+mn-ea"/>
                <a:cs typeface="+mn-cs"/>
              </a:rPr>
              <a:t>的原始文件接收区域请求和响应。最大的运行时贡献者是文件下载和计算。注意，图</a:t>
            </a:r>
            <a:r>
              <a:rPr lang="en-US" altLang="zh-CN" sz="1200" kern="1200" dirty="0">
                <a:solidFill>
                  <a:schemeClr val="tx1"/>
                </a:solidFill>
                <a:effectLst/>
                <a:latin typeface="+mn-lt"/>
                <a:ea typeface="+mn-ea"/>
                <a:cs typeface="+mn-cs"/>
              </a:rPr>
              <a:t>14a</a:t>
            </a:r>
            <a:r>
              <a:rPr lang="zh-CN" altLang="en-US" sz="1200" kern="1200" dirty="0">
                <a:solidFill>
                  <a:schemeClr val="tx1"/>
                </a:solidFill>
                <a:effectLst/>
                <a:latin typeface="+mn-lt"/>
                <a:ea typeface="+mn-ea"/>
                <a:cs typeface="+mn-cs"/>
              </a:rPr>
              <a:t>不依赖</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来处理文件创建。该图显示，匹配不会引入延迟开销。后台线程仅与</a:t>
            </a:r>
            <a:r>
              <a:rPr lang="en-US" altLang="zh-CN" sz="1200" kern="1200" dirty="0">
                <a:solidFill>
                  <a:schemeClr val="tx1"/>
                </a:solidFill>
                <a:effectLst/>
                <a:latin typeface="+mn-lt"/>
                <a:ea typeface="+mn-ea"/>
                <a:cs typeface="+mn-cs"/>
              </a:rPr>
              <a:t>oracle</a:t>
            </a:r>
            <a:r>
              <a:rPr lang="zh-CN" altLang="en-US" sz="1200" kern="1200" dirty="0">
                <a:solidFill>
                  <a:schemeClr val="tx1"/>
                </a:solidFill>
                <a:effectLst/>
                <a:latin typeface="+mn-lt"/>
                <a:ea typeface="+mn-ea"/>
                <a:cs typeface="+mn-cs"/>
              </a:rPr>
              <a:t>区域缓存相关。</a:t>
            </a:r>
            <a:r>
              <a:rPr lang="en-US" altLang="zh-CN" sz="1200" kern="1200" dirty="0">
                <a:solidFill>
                  <a:schemeClr val="tx1"/>
                </a:solidFill>
                <a:effectLst/>
                <a:latin typeface="+mn-lt"/>
                <a:ea typeface="+mn-ea"/>
                <a:cs typeface="+mn-cs"/>
              </a:rPr>
              <a:t>Crystal</a:t>
            </a:r>
            <a:r>
              <a:rPr lang="zh-CN" altLang="en-US" sz="1200" kern="1200" dirty="0">
                <a:solidFill>
                  <a:schemeClr val="tx1"/>
                </a:solidFill>
                <a:effectLst/>
                <a:latin typeface="+mn-lt"/>
                <a:ea typeface="+mn-ea"/>
                <a:cs typeface="+mn-cs"/>
              </a:rPr>
              <a:t>生成一个低优先级守护进程，定期重新计算缓存。图</a:t>
            </a:r>
            <a:r>
              <a:rPr lang="en-US" altLang="zh-CN" sz="1200" kern="1200" dirty="0">
                <a:solidFill>
                  <a:schemeClr val="tx1"/>
                </a:solidFill>
                <a:effectLst/>
                <a:latin typeface="+mn-lt"/>
                <a:ea typeface="+mn-ea"/>
                <a:cs typeface="+mn-cs"/>
              </a:rPr>
              <a:t>14b</a:t>
            </a:r>
            <a:r>
              <a:rPr lang="zh-CN" altLang="en-US" sz="1200" kern="1200" dirty="0">
                <a:solidFill>
                  <a:schemeClr val="tx1"/>
                </a:solidFill>
                <a:effectLst/>
                <a:latin typeface="+mn-lt"/>
                <a:ea typeface="+mn-ea"/>
                <a:cs typeface="+mn-cs"/>
              </a:rPr>
              <a:t>显示了计算新缓存之前的延迟，图</a:t>
            </a:r>
            <a:r>
              <a:rPr lang="en-US" altLang="zh-CN" sz="1200" kern="1200" dirty="0">
                <a:solidFill>
                  <a:schemeClr val="tx1"/>
                </a:solidFill>
                <a:effectLst/>
                <a:latin typeface="+mn-lt"/>
                <a:ea typeface="+mn-ea"/>
                <a:cs typeface="+mn-cs"/>
              </a:rPr>
              <a:t>14c</a:t>
            </a:r>
            <a:r>
              <a:rPr lang="zh-CN" altLang="en-US" sz="1200" kern="1200" dirty="0">
                <a:solidFill>
                  <a:schemeClr val="tx1"/>
                </a:solidFill>
                <a:effectLst/>
                <a:latin typeface="+mn-lt"/>
                <a:ea typeface="+mn-ea"/>
                <a:cs typeface="+mn-cs"/>
              </a:rPr>
              <a:t>总结了所有计算线程的挂钟。当线程运行在一个很好的级别时，调度程序在加载到计算节点时不经常考虑这些线程。这将导致更高的延迟，然而，</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的查询处理不会受到</a:t>
            </a:r>
            <a:r>
              <a:rPr lang="en-US" altLang="zh-CN" sz="1200" kern="1200" dirty="0">
                <a:solidFill>
                  <a:schemeClr val="tx1"/>
                </a:solidFill>
                <a:effectLst/>
                <a:latin typeface="+mn-lt"/>
                <a:ea typeface="+mn-ea"/>
                <a:cs typeface="+mn-cs"/>
              </a:rPr>
              <a:t>Crystal</a:t>
            </a:r>
            <a:r>
              <a:rPr lang="zh-CN" altLang="en-US" sz="1200" kern="1200" dirty="0">
                <a:solidFill>
                  <a:schemeClr val="tx1"/>
                </a:solidFill>
                <a:effectLst/>
                <a:latin typeface="+mn-lt"/>
                <a:ea typeface="+mn-ea"/>
                <a:cs typeface="+mn-cs"/>
              </a:rPr>
              <a:t>后台任务的负面影响。由于背包的计算，</a:t>
            </a:r>
            <a:r>
              <a:rPr lang="en-US" altLang="zh-CN" sz="1200" kern="1200" dirty="0">
                <a:solidFill>
                  <a:schemeClr val="tx1"/>
                </a:solidFill>
                <a:effectLst/>
                <a:latin typeface="+mn-lt"/>
                <a:ea typeface="+mn-ea"/>
                <a:cs typeface="+mn-cs"/>
              </a:rPr>
              <a:t>OR-KDP</a:t>
            </a:r>
            <a:r>
              <a:rPr lang="zh-CN" altLang="en-US" sz="1200" kern="1200" dirty="0">
                <a:solidFill>
                  <a:schemeClr val="tx1"/>
                </a:solidFill>
                <a:effectLst/>
                <a:latin typeface="+mn-lt"/>
                <a:ea typeface="+mn-ea"/>
                <a:cs typeface="+mn-cs"/>
              </a:rPr>
              <a:t>具有额外的高延迟。另一方面，</a:t>
            </a:r>
            <a:r>
              <a:rPr lang="en-US" altLang="zh-CN" sz="1200" kern="1200" dirty="0">
                <a:solidFill>
                  <a:schemeClr val="tx1"/>
                </a:solidFill>
                <a:effectLst/>
                <a:latin typeface="+mn-lt"/>
                <a:ea typeface="+mn-ea"/>
                <a:cs typeface="+mn-cs"/>
              </a:rPr>
              <a:t>(RR/)OR-KG</a:t>
            </a:r>
            <a:r>
              <a:rPr lang="zh-CN" altLang="en-US" sz="1200" kern="1200" dirty="0">
                <a:solidFill>
                  <a:schemeClr val="tx1"/>
                </a:solidFill>
                <a:effectLst/>
                <a:latin typeface="+mn-lt"/>
                <a:ea typeface="+mn-ea"/>
                <a:cs typeface="+mn-cs"/>
              </a:rPr>
              <a:t>在缓存有用区域时具有较低的计算工作量。因此，</a:t>
            </a:r>
            <a:r>
              <a:rPr lang="en-US" altLang="zh-CN" sz="1200" kern="1200" dirty="0">
                <a:solidFill>
                  <a:schemeClr val="tx1"/>
                </a:solidFill>
                <a:effectLst/>
                <a:latin typeface="+mn-lt"/>
                <a:ea typeface="+mn-ea"/>
                <a:cs typeface="+mn-cs"/>
              </a:rPr>
              <a:t>(RR/)OR-KG</a:t>
            </a:r>
            <a:r>
              <a:rPr lang="zh-CN" altLang="en-US" sz="1200" kern="1200" dirty="0">
                <a:solidFill>
                  <a:schemeClr val="tx1"/>
                </a:solidFill>
                <a:effectLst/>
                <a:latin typeface="+mn-lt"/>
                <a:ea typeface="+mn-ea"/>
                <a:cs typeface="+mn-cs"/>
              </a:rPr>
              <a:t>下载和计算更少的不必要的文件，从而获得更好的后台时间。</a:t>
            </a:r>
            <a:r>
              <a:rPr lang="en-US" altLang="zh-CN" sz="1200" kern="1200" dirty="0">
                <a:solidFill>
                  <a:schemeClr val="tx1"/>
                </a:solidFill>
                <a:effectLst/>
                <a:latin typeface="+mn-lt"/>
                <a:ea typeface="+mn-ea"/>
                <a:cs typeface="+mn-cs"/>
              </a:rPr>
              <a:t>OR-LRU1</a:t>
            </a:r>
            <a:r>
              <a:rPr lang="zh-CN" altLang="en-US" sz="1200" kern="1200" dirty="0">
                <a:solidFill>
                  <a:schemeClr val="tx1"/>
                </a:solidFill>
                <a:effectLst/>
                <a:latin typeface="+mn-lt"/>
                <a:ea typeface="+mn-ea"/>
                <a:cs typeface="+mn-cs"/>
              </a:rPr>
              <a:t>经常下载将在下一次迭代中丢弃的不常见区域。因此，引入了额外的和不必要的计算。</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E5ACBAC-C8EB-45CA-967B-DC24F1263EAE}" type="slidenum">
              <a:rPr lang="zh-CN" altLang="en-US" smtClean="0"/>
              <a:t>35</a:t>
            </a:fld>
            <a:endParaRPr lang="zh-CN" altLang="en-US"/>
          </a:p>
        </p:txBody>
      </p:sp>
    </p:spTree>
    <p:extLst>
      <p:ext uri="{BB962C8B-B14F-4D97-AF65-F5344CB8AC3E}">
        <p14:creationId xmlns:p14="http://schemas.microsoft.com/office/powerpoint/2010/main" val="1647380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除了热区域检测之外，如果工作负载发生变化，刷新缓存也很重要。该实验采用区域工作负载，并在</a:t>
            </a:r>
            <a:r>
              <a:rPr lang="en-US" altLang="zh-CN" sz="1200" kern="1200" dirty="0">
                <a:solidFill>
                  <a:schemeClr val="tx1"/>
                </a:solidFill>
                <a:effectLst/>
                <a:latin typeface="+mn-lt"/>
                <a:ea typeface="+mn-ea"/>
                <a:cs typeface="+mn-cs"/>
              </a:rPr>
              <a:t>400</a:t>
            </a:r>
            <a:r>
              <a:rPr lang="zh-CN" altLang="zh-CN" sz="1200" kern="1200" dirty="0">
                <a:solidFill>
                  <a:schemeClr val="tx1"/>
                </a:solidFill>
                <a:effectLst/>
                <a:latin typeface="+mn-lt"/>
                <a:ea typeface="+mn-ea"/>
                <a:cs typeface="+mn-cs"/>
              </a:rPr>
              <a:t>次查询后应用区域更改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偏移量为</a:t>
            </a:r>
            <a:r>
              <a:rPr lang="en-US" altLang="zh-CN" sz="1200" kern="1200" dirty="0" err="1">
                <a:solidFill>
                  <a:schemeClr val="tx1"/>
                </a:solidFill>
                <a:effectLst/>
                <a:latin typeface="+mn-lt"/>
                <a:ea typeface="+mn-ea"/>
                <a:cs typeface="+mn-cs"/>
              </a:rPr>
              <a:t>zipfian</a:t>
            </a:r>
            <a:r>
              <a:rPr lang="zh-CN" altLang="zh-CN" sz="1200" kern="1200" dirty="0">
                <a:solidFill>
                  <a:schemeClr val="tx1"/>
                </a:solidFill>
                <a:effectLst/>
                <a:latin typeface="+mn-lt"/>
                <a:ea typeface="+mn-ea"/>
                <a:cs typeface="+mn-cs"/>
              </a:rPr>
              <a:t>的随机值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，并有利于当前区域</a:t>
            </a:r>
            <a:r>
              <a:rPr lang="en-US" altLang="zh-CN" sz="1200" kern="1200" dirty="0">
                <a:solidFill>
                  <a:schemeClr val="tx1"/>
                </a:solidFill>
                <a:effectLst/>
                <a:latin typeface="+mn-lt"/>
                <a:ea typeface="+mn-ea"/>
                <a:cs typeface="+mn-cs"/>
              </a:rPr>
              <a:t>(o=2)</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描述了行项和出租车数据的更改区域工作负载。为了更好的可见性，我们只展示了基于语义的算法。性能显示为对查询数量的移动平均值</a:t>
            </a:r>
            <a:r>
              <a:rPr lang="en-US" altLang="zh-CN" sz="1200" kern="1200" dirty="0">
                <a:solidFill>
                  <a:schemeClr val="tx1"/>
                </a:solidFill>
                <a:effectLst/>
                <a:latin typeface="+mn-lt"/>
                <a:ea typeface="+mn-ea"/>
                <a:cs typeface="+mn-cs"/>
              </a:rPr>
              <a:t>(n=40</a:t>
            </a:r>
            <a:r>
              <a:rPr lang="zh-CN" altLang="zh-CN" sz="1200" kern="1200" dirty="0">
                <a:solidFill>
                  <a:schemeClr val="tx1"/>
                </a:solidFill>
                <a:effectLst/>
                <a:latin typeface="+mn-lt"/>
                <a:ea typeface="+mn-ea"/>
                <a:cs typeface="+mn-cs"/>
              </a:rPr>
              <a:t>个查询</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。经过</a:t>
            </a:r>
            <a:r>
              <a:rPr lang="en-US" altLang="zh-CN" sz="1200" kern="1200" dirty="0">
                <a:solidFill>
                  <a:schemeClr val="tx1"/>
                </a:solidFill>
                <a:effectLst/>
                <a:latin typeface="+mn-lt"/>
                <a:ea typeface="+mn-ea"/>
                <a:cs typeface="+mn-cs"/>
              </a:rPr>
              <a:t>400</a:t>
            </a:r>
            <a:r>
              <a:rPr lang="zh-CN" altLang="zh-CN" sz="1200" kern="1200" dirty="0">
                <a:solidFill>
                  <a:schemeClr val="tx1"/>
                </a:solidFill>
                <a:effectLst/>
                <a:latin typeface="+mn-lt"/>
                <a:ea typeface="+mn-ea"/>
                <a:cs typeface="+mn-cs"/>
              </a:rPr>
              <a:t>次查询，热点区域发生了变化。这两种工作负载都由</a:t>
            </a:r>
            <a:r>
              <a:rPr lang="en-US" altLang="zh-CN" sz="1200" kern="1200" dirty="0">
                <a:solidFill>
                  <a:schemeClr val="tx1"/>
                </a:solidFill>
                <a:effectLst/>
                <a:latin typeface="+mn-lt"/>
                <a:ea typeface="+mn-ea"/>
                <a:cs typeface="+mn-cs"/>
              </a:rPr>
              <a:t>OR-KG</a:t>
            </a:r>
            <a:r>
              <a:rPr lang="zh-CN" altLang="zh-CN" sz="1200" kern="1200" dirty="0">
                <a:solidFill>
                  <a:schemeClr val="tx1"/>
                </a:solidFill>
                <a:effectLst/>
                <a:latin typeface="+mn-lt"/>
                <a:ea typeface="+mn-ea"/>
                <a:cs typeface="+mn-cs"/>
              </a:rPr>
              <a:t>主导，它能够减少运行时，同时能够快速适应。另一方面，</a:t>
            </a:r>
            <a:r>
              <a:rPr lang="en-US" altLang="zh-CN" sz="1200" kern="1200" dirty="0">
                <a:solidFill>
                  <a:schemeClr val="tx1"/>
                </a:solidFill>
                <a:effectLst/>
                <a:latin typeface="+mn-lt"/>
                <a:ea typeface="+mn-ea"/>
                <a:cs typeface="+mn-cs"/>
              </a:rPr>
              <a:t>OR-KDP</a:t>
            </a:r>
            <a:r>
              <a:rPr lang="zh-CN" altLang="zh-CN" sz="1200" kern="1200" dirty="0">
                <a:solidFill>
                  <a:schemeClr val="tx1"/>
                </a:solidFill>
                <a:effectLst/>
                <a:latin typeface="+mn-lt"/>
                <a:ea typeface="+mn-ea"/>
                <a:cs typeface="+mn-cs"/>
              </a:rPr>
              <a:t>有很长的延迟，直到它再次达到最佳状态，这在线项图中很容易看到。</a:t>
            </a:r>
            <a:r>
              <a:rPr lang="en-US" altLang="zh-CN" sz="1200" kern="1200" dirty="0">
                <a:solidFill>
                  <a:schemeClr val="tx1"/>
                </a:solidFill>
                <a:effectLst/>
                <a:latin typeface="+mn-lt"/>
                <a:ea typeface="+mn-ea"/>
                <a:cs typeface="+mn-cs"/>
              </a:rPr>
              <a:t>OR-LRU1</a:t>
            </a:r>
            <a:r>
              <a:rPr lang="zh-CN" altLang="zh-CN" sz="1200" kern="1200" dirty="0">
                <a:solidFill>
                  <a:schemeClr val="tx1"/>
                </a:solidFill>
                <a:effectLst/>
                <a:latin typeface="+mn-lt"/>
                <a:ea typeface="+mn-ea"/>
                <a:cs typeface="+mn-cs"/>
              </a:rPr>
              <a:t>可以快速适应，但是总体性能的提高比</a:t>
            </a:r>
            <a:r>
              <a:rPr lang="en-US" altLang="zh-CN" sz="1200" kern="1200" dirty="0">
                <a:solidFill>
                  <a:schemeClr val="tx1"/>
                </a:solidFill>
                <a:effectLst/>
                <a:latin typeface="+mn-lt"/>
                <a:ea typeface="+mn-ea"/>
                <a:cs typeface="+mn-cs"/>
              </a:rPr>
              <a:t>OR-KG</a:t>
            </a:r>
            <a:r>
              <a:rPr lang="zh-CN" altLang="zh-CN" sz="1200" kern="1200" dirty="0">
                <a:solidFill>
                  <a:schemeClr val="tx1"/>
                </a:solidFill>
                <a:effectLst/>
                <a:latin typeface="+mn-lt"/>
                <a:ea typeface="+mn-ea"/>
                <a:cs typeface="+mn-cs"/>
              </a:rPr>
              <a:t>要小。对于短期缓存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RR-LRU)</a:t>
            </a:r>
            <a:r>
              <a:rPr lang="zh-CN" altLang="zh-CN" sz="1200" kern="1200" dirty="0">
                <a:solidFill>
                  <a:schemeClr val="tx1"/>
                </a:solidFill>
                <a:effectLst/>
                <a:latin typeface="+mn-lt"/>
                <a:ea typeface="+mn-ea"/>
                <a:cs typeface="+mn-cs"/>
              </a:rPr>
              <a:t>也是如此，因为它们无法概括到感兴趣的语义区域。</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36</a:t>
            </a:fld>
            <a:endParaRPr lang="zh-CN" altLang="en-US"/>
          </a:p>
        </p:txBody>
      </p:sp>
    </p:spTree>
    <p:extLst>
      <p:ext uri="{BB962C8B-B14F-4D97-AF65-F5344CB8AC3E}">
        <p14:creationId xmlns:p14="http://schemas.microsoft.com/office/powerpoint/2010/main" val="722700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我们在图</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的实验评估中改变使用的参数。对于区域工作负载，我们证明了算法对不同区域的倾斜</a:t>
            </a:r>
            <a:r>
              <a:rPr lang="en-US" altLang="zh-CN" sz="1200" kern="1200" dirty="0">
                <a:solidFill>
                  <a:schemeClr val="tx1"/>
                </a:solidFill>
                <a:effectLst/>
                <a:latin typeface="+mn-lt"/>
                <a:ea typeface="+mn-ea"/>
                <a:cs typeface="+mn-cs"/>
              </a:rPr>
              <a:t>O</a:t>
            </a:r>
            <a:r>
              <a:rPr lang="zh-CN" altLang="zh-CN" sz="1200" kern="1200" dirty="0">
                <a:solidFill>
                  <a:schemeClr val="tx1"/>
                </a:solidFill>
                <a:effectLst/>
                <a:latin typeface="+mn-lt"/>
                <a:ea typeface="+mn-ea"/>
                <a:cs typeface="+mn-cs"/>
              </a:rPr>
              <a:t>执行类似。然而，</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区域策略在所有场景中都优于基线。缓存大小实验表明，</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算法首先选择最有价值的区域。即使缓存只使用数据大小的</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，也可以获得良好的性能。较小的历史记录大小</a:t>
            </a:r>
            <a:r>
              <a:rPr lang="en-US" altLang="zh-CN" sz="1200" kern="1200" dirty="0">
                <a:solidFill>
                  <a:schemeClr val="tx1"/>
                </a:solidFill>
                <a:effectLst/>
                <a:latin typeface="+mn-lt"/>
                <a:ea typeface="+mn-ea"/>
                <a:cs typeface="+mn-cs"/>
              </a:rPr>
              <a:t>(&lt;64)</a:t>
            </a:r>
            <a:r>
              <a:rPr lang="zh-CN" altLang="zh-CN" sz="1200" kern="1200" dirty="0">
                <a:solidFill>
                  <a:schemeClr val="tx1"/>
                </a:solidFill>
                <a:effectLst/>
                <a:latin typeface="+mn-lt"/>
                <a:ea typeface="+mn-ea"/>
                <a:cs typeface="+mn-cs"/>
              </a:rPr>
              <a:t>会降低性能，因为用于预测工作负载的查询太少。较大的历史规模在采用新的频繁区域时速度较慢。</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37</a:t>
            </a:fld>
            <a:endParaRPr lang="zh-CN" altLang="en-US"/>
          </a:p>
        </p:txBody>
      </p:sp>
    </p:spTree>
    <p:extLst>
      <p:ext uri="{BB962C8B-B14F-4D97-AF65-F5344CB8AC3E}">
        <p14:creationId xmlns:p14="http://schemas.microsoft.com/office/powerpoint/2010/main" val="161307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38</a:t>
            </a:fld>
            <a:endParaRPr lang="zh-CN" altLang="en-US"/>
          </a:p>
        </p:txBody>
      </p:sp>
    </p:spTree>
    <p:extLst>
      <p:ext uri="{BB962C8B-B14F-4D97-AF65-F5344CB8AC3E}">
        <p14:creationId xmlns:p14="http://schemas.microsoft.com/office/powerpoint/2010/main" val="3697262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Crystal</a:t>
            </a:r>
            <a:r>
              <a:rPr lang="zh-CN" altLang="zh-CN" sz="1200" kern="1200" dirty="0">
                <a:solidFill>
                  <a:schemeClr val="tx1"/>
                </a:solidFill>
                <a:effectLst/>
                <a:latin typeface="+mn-lt"/>
                <a:ea typeface="+mn-ea"/>
                <a:cs typeface="+mn-cs"/>
              </a:rPr>
              <a:t>在以下几个方面或全部方面不同于以前的工作</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39</a:t>
            </a:fld>
            <a:endParaRPr lang="zh-CN" altLang="en-US"/>
          </a:p>
        </p:txBody>
      </p:sp>
    </p:spTree>
    <p:extLst>
      <p:ext uri="{BB962C8B-B14F-4D97-AF65-F5344CB8AC3E}">
        <p14:creationId xmlns:p14="http://schemas.microsoft.com/office/powerpoint/2010/main" val="255440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缓存解决方案通常在文件或块级别上作为黑箱操作，使用标准缓存替换策略</a:t>
            </a:r>
            <a:r>
              <a:rPr lang="en-US" altLang="zh-CN" dirty="0"/>
              <a:t>(</a:t>
            </a:r>
            <a:r>
              <a:rPr lang="zh-CN" altLang="en-US" dirty="0"/>
              <a:t>如</a:t>
            </a:r>
            <a:r>
              <a:rPr lang="en-US" altLang="zh-CN" dirty="0"/>
              <a:t>LRU)</a:t>
            </a:r>
            <a:r>
              <a:rPr lang="zh-CN" altLang="en-US" dirty="0"/>
              <a:t>来管理缓存。尽管它们很简单，但这些解决方案并没有解决云数据库的几个架构和性能挑战</a:t>
            </a:r>
            <a:endParaRPr lang="en-US" altLang="zh-CN" dirty="0"/>
          </a:p>
          <a:p>
            <a:r>
              <a:rPr lang="zh-CN" altLang="en-US" dirty="0"/>
              <a:t>为了缓解这些挑战，出现了一些设计趋势</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4</a:t>
            </a:fld>
            <a:endParaRPr lang="zh-CN" altLang="en-US"/>
          </a:p>
        </p:txBody>
      </p:sp>
    </p:spTree>
    <p:extLst>
      <p:ext uri="{BB962C8B-B14F-4D97-AF65-F5344CB8AC3E}">
        <p14:creationId xmlns:p14="http://schemas.microsoft.com/office/powerpoint/2010/main" val="987001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物化视图是包括一个查询结果的数据库对象，它是远程数据的的本地副本，或者用来生成基于数据表求和的汇总表。物化视图存储基于远程表的数据，也可以称为快照（类似于</a:t>
            </a:r>
            <a:r>
              <a:rPr lang="en-US" altLang="zh-CN" b="1" dirty="0"/>
              <a:t>MSSQL Server</a:t>
            </a:r>
            <a:r>
              <a:rPr lang="zh-CN" altLang="en-US" b="1" dirty="0"/>
              <a:t>中的</a:t>
            </a:r>
            <a:r>
              <a:rPr lang="en-US" altLang="zh-CN" b="1" dirty="0"/>
              <a:t>snapshot</a:t>
            </a:r>
            <a:r>
              <a:rPr lang="zh-CN" altLang="en-US" b="1" dirty="0"/>
              <a:t>，静态快照） </a:t>
            </a:r>
            <a:r>
              <a:rPr lang="en-US" altLang="zh-CN" dirty="0"/>
              <a:t>[1]  </a:t>
            </a:r>
            <a:r>
              <a:rPr lang="zh-CN" altLang="en-US" dirty="0"/>
              <a:t>。对于复制，物化视图允许你在本地维护远程数据的副本，这些副本是只读的。如果你想修改本地副本，必须用高级复制的功能。当你想从一个表或视图中抽取数据时，你可以从物化视图中抽取。对于数据仓库，创建的物化视图通常情况下是聚合视图，单一表聚合视图和连接视图。（这个是基于本地的基表或者视图的聚合）。</a:t>
            </a:r>
            <a:r>
              <a:rPr lang="zh-CN" altLang="en-US" b="1" dirty="0"/>
              <a:t>物化视图，说白了，就是物理表，只不过这张表通过</a:t>
            </a:r>
            <a:r>
              <a:rPr lang="en-US" altLang="zh-CN" b="1" dirty="0"/>
              <a:t>oracle</a:t>
            </a:r>
            <a:r>
              <a:rPr lang="zh-CN" altLang="en-US" b="1" dirty="0"/>
              <a:t>的内部机制可以定期更新，将一些大的耗时的表连接用物化视图实现，会提高查询的效率。当然要打开查询重写选项；</a:t>
            </a:r>
          </a:p>
        </p:txBody>
      </p:sp>
      <p:sp>
        <p:nvSpPr>
          <p:cNvPr id="4" name="灯片编号占位符 3"/>
          <p:cNvSpPr>
            <a:spLocks noGrp="1"/>
          </p:cNvSpPr>
          <p:nvPr>
            <p:ph type="sldNum" sz="quarter" idx="10"/>
          </p:nvPr>
        </p:nvSpPr>
        <p:spPr/>
        <p:txBody>
          <a:bodyPr/>
          <a:lstStyle/>
          <a:p>
            <a:fld id="{FE5ACBAC-C8EB-45CA-967B-DC24F1263EAE}" type="slidenum">
              <a:rPr lang="zh-CN" altLang="en-US" smtClean="0"/>
              <a:t>40</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41</a:t>
            </a:fld>
            <a:endParaRPr lang="zh-CN" altLang="en-US"/>
          </a:p>
        </p:txBody>
      </p:sp>
    </p:spTree>
    <p:extLst>
      <p:ext uri="{BB962C8B-B14F-4D97-AF65-F5344CB8AC3E}">
        <p14:creationId xmlns:p14="http://schemas.microsoft.com/office/powerpoint/2010/main" val="190603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42</a:t>
            </a:fld>
            <a:endParaRPr lang="zh-CN" altLang="en-US"/>
          </a:p>
        </p:txBody>
      </p:sp>
    </p:spTree>
    <p:extLst>
      <p:ext uri="{BB962C8B-B14F-4D97-AF65-F5344CB8AC3E}">
        <p14:creationId xmlns:p14="http://schemas.microsoft.com/office/powerpoint/2010/main" val="36846625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43</a:t>
            </a:fld>
            <a:endParaRPr lang="zh-CN" altLang="en-US"/>
          </a:p>
        </p:txBody>
      </p:sp>
    </p:spTree>
    <p:extLst>
      <p:ext uri="{BB962C8B-B14F-4D97-AF65-F5344CB8AC3E}">
        <p14:creationId xmlns:p14="http://schemas.microsoft.com/office/powerpoint/2010/main" val="1993517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44</a:t>
            </a:fld>
            <a:endParaRPr lang="zh-CN" altLang="en-US"/>
          </a:p>
        </p:txBody>
      </p:sp>
    </p:spTree>
    <p:extLst>
      <p:ext uri="{BB962C8B-B14F-4D97-AF65-F5344CB8AC3E}">
        <p14:creationId xmlns:p14="http://schemas.microsoft.com/office/powerpoint/2010/main" val="3848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45</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CMS</a:t>
            </a:r>
            <a:r>
              <a:rPr lang="zh-CN" altLang="en-US" dirty="0"/>
              <a:t>缓存管理系统</a:t>
            </a:r>
            <a:endParaRPr lang="en-US" altLang="zh-CN" dirty="0"/>
          </a:p>
          <a:p>
            <a:r>
              <a:rPr lang="zh-CN" altLang="en-US" sz="1200" b="0" i="0" kern="1200" dirty="0">
                <a:solidFill>
                  <a:schemeClr val="tx1"/>
                </a:solidFill>
                <a:effectLst/>
                <a:latin typeface="+mn-lt"/>
                <a:ea typeface="+mn-ea"/>
                <a:cs typeface="+mn-cs"/>
              </a:rPr>
              <a:t>数据源是指数据库应用程序所使用的数据库或者数据库服务器。</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5</a:t>
            </a:fld>
            <a:endParaRPr lang="zh-CN" altLang="en-US"/>
          </a:p>
        </p:txBody>
      </p:sp>
    </p:spTree>
    <p:extLst>
      <p:ext uri="{BB962C8B-B14F-4D97-AF65-F5344CB8AC3E}">
        <p14:creationId xmlns:p14="http://schemas.microsoft.com/office/powerpoint/2010/main" val="96941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将分别在第</a:t>
            </a:r>
            <a:r>
              <a:rPr lang="en-US" altLang="zh-CN" dirty="0"/>
              <a:t>234</a:t>
            </a:r>
            <a:r>
              <a:rPr lang="zh-CN" altLang="en-US" dirty="0"/>
              <a:t>节做介绍</a:t>
            </a:r>
            <a:endParaRPr lang="en-US" altLang="zh-CN" dirty="0"/>
          </a:p>
          <a:p>
            <a:r>
              <a:rPr lang="en-US" altLang="zh-CN" dirty="0"/>
              <a:t>(</a:t>
            </a:r>
            <a:r>
              <a:rPr lang="zh-CN" altLang="en-US" dirty="0"/>
              <a:t>第</a:t>
            </a:r>
            <a:r>
              <a:rPr lang="en-US" altLang="zh-CN" dirty="0"/>
              <a:t>2</a:t>
            </a:r>
            <a:r>
              <a:rPr lang="zh-CN" altLang="en-US" dirty="0"/>
              <a:t>节</a:t>
            </a:r>
            <a:r>
              <a:rPr lang="en-US" altLang="zh-CN" dirty="0"/>
              <a:t>)</a:t>
            </a:r>
            <a:r>
              <a:rPr lang="zh-CN" altLang="en-US" dirty="0"/>
              <a:t>定义</a:t>
            </a:r>
            <a:r>
              <a:rPr lang="en-US" altLang="zh-CN" dirty="0"/>
              <a:t>API</a:t>
            </a:r>
            <a:r>
              <a:rPr lang="zh-CN" altLang="en-US" dirty="0"/>
              <a:t>和协议，以在</a:t>
            </a:r>
            <a:r>
              <a:rPr lang="en-US" altLang="zh-CN" dirty="0"/>
              <a:t>Crystal</a:t>
            </a:r>
            <a:r>
              <a:rPr lang="zh-CN" altLang="en-US" dirty="0"/>
              <a:t>及其连接器客户端之间传输区域请求和数据。。</a:t>
            </a:r>
          </a:p>
          <a:p>
            <a:r>
              <a:rPr lang="en-US" altLang="zh-CN" dirty="0"/>
              <a:t>(</a:t>
            </a:r>
            <a:r>
              <a:rPr lang="zh-CN" altLang="en-US" dirty="0"/>
              <a:t>第</a:t>
            </a:r>
            <a:r>
              <a:rPr lang="en-US" altLang="zh-CN" dirty="0"/>
              <a:t>3</a:t>
            </a:r>
            <a:r>
              <a:rPr lang="zh-CN" altLang="en-US" dirty="0"/>
              <a:t>节</a:t>
            </a:r>
            <a:r>
              <a:rPr lang="en-US" altLang="zh-CN" dirty="0"/>
              <a:t>)</a:t>
            </a:r>
            <a:r>
              <a:rPr lang="zh-CN" altLang="en-US" dirty="0"/>
              <a:t>高效地下载和转换数据到本地缓存中的区域，管理缓存内容，并存储元数据，以便在不同数据类型上使用下推谓词匹配区域，而不影响查询延迟。</a:t>
            </a:r>
          </a:p>
          <a:p>
            <a:r>
              <a:rPr lang="en-US" altLang="zh-CN" dirty="0"/>
              <a:t>(</a:t>
            </a:r>
            <a:r>
              <a:rPr lang="zh-CN" altLang="en-US" dirty="0"/>
              <a:t>第</a:t>
            </a:r>
            <a:r>
              <a:rPr lang="en-US" altLang="zh-CN" dirty="0"/>
              <a:t>4</a:t>
            </a:r>
            <a:r>
              <a:rPr lang="zh-CN" altLang="en-US" dirty="0"/>
              <a:t>节</a:t>
            </a:r>
            <a:r>
              <a:rPr lang="en-US" altLang="zh-CN" dirty="0"/>
              <a:t>)</a:t>
            </a:r>
            <a:r>
              <a:rPr lang="zh-CN" altLang="en-US" dirty="0"/>
              <a:t>优化缓存的内容，同时</a:t>
            </a:r>
            <a:r>
              <a:rPr lang="en-US" altLang="zh-CN" dirty="0"/>
              <a:t>:(1)</a:t>
            </a:r>
            <a:r>
              <a:rPr lang="zh-CN" altLang="en-US" dirty="0"/>
              <a:t>平衡短期需求</a:t>
            </a:r>
            <a:r>
              <a:rPr lang="en-US" altLang="zh-CN" dirty="0"/>
              <a:t>(</a:t>
            </a:r>
            <a:r>
              <a:rPr lang="zh-CN" altLang="en-US" dirty="0"/>
              <a:t>例如，新查询的爆发</a:t>
            </a:r>
            <a:r>
              <a:rPr lang="en-US" altLang="zh-CN" dirty="0"/>
              <a:t>)</a:t>
            </a:r>
            <a:r>
              <a:rPr lang="zh-CN" altLang="en-US" dirty="0"/>
              <a:t>和长期查询历史</a:t>
            </a:r>
            <a:r>
              <a:rPr lang="en-US" altLang="zh-CN" dirty="0"/>
              <a:t>;(2)</a:t>
            </a:r>
            <a:r>
              <a:rPr lang="zh-CN" altLang="en-US" dirty="0"/>
              <a:t>处理不相同但经常重叠的查询</a:t>
            </a:r>
            <a:r>
              <a:rPr lang="en-US" altLang="zh-CN" dirty="0"/>
              <a:t>;(3)</a:t>
            </a:r>
            <a:r>
              <a:rPr lang="zh-CN" altLang="en-US" dirty="0"/>
              <a:t>利用在多个区域复制频繁访问的数据子集的优势</a:t>
            </a:r>
            <a:r>
              <a:rPr lang="en-US" altLang="zh-CN" dirty="0"/>
              <a:t>;(4)</a:t>
            </a:r>
            <a:r>
              <a:rPr lang="zh-CN" altLang="en-US" dirty="0"/>
              <a:t>考虑到以块列格式创建许多小文件而不是更少的大文件所带来的开销</a:t>
            </a:r>
            <a:r>
              <a:rPr lang="en-US" altLang="zh-CN" dirty="0"/>
              <a:t>;(5)</a:t>
            </a:r>
            <a:r>
              <a:rPr lang="zh-CN" altLang="en-US" dirty="0"/>
              <a:t>管理上述工作所需的统计资料。</a:t>
            </a:r>
          </a:p>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2895973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218928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8</a:t>
            </a:fld>
            <a:endParaRPr lang="zh-CN" altLang="en-US"/>
          </a:p>
        </p:txBody>
      </p:sp>
    </p:spTree>
    <p:extLst>
      <p:ext uri="{BB962C8B-B14F-4D97-AF65-F5344CB8AC3E}">
        <p14:creationId xmlns:p14="http://schemas.microsoft.com/office/powerpoint/2010/main" val="110376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9</a:t>
            </a:fld>
            <a:endParaRPr lang="zh-CN" altLang="en-US"/>
          </a:p>
        </p:txBody>
      </p:sp>
    </p:spTree>
    <p:extLst>
      <p:ext uri="{BB962C8B-B14F-4D97-AF65-F5344CB8AC3E}">
        <p14:creationId xmlns:p14="http://schemas.microsoft.com/office/powerpoint/2010/main" val="395969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09724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45030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369958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82904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13606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4919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47368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94172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5423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09090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2021/12/24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399696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t>2021/12/24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96704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0" y="1440160"/>
            <a:ext cx="12195175" cy="2808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0" y="1584176"/>
            <a:ext cx="12195175" cy="3212976"/>
          </a:xfrm>
          <a:prstGeom prst="rect">
            <a:avLst/>
          </a:prstGeom>
          <a:solidFill>
            <a:srgbClr val="202A36"/>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514290" y="2544956"/>
            <a:ext cx="131054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4400" b="1" dirty="0">
                <a:solidFill>
                  <a:schemeClr val="bg1"/>
                </a:solidFill>
                <a:latin typeface="微软雅黑" pitchFamily="34" charset="-122"/>
                <a:ea typeface="微软雅黑" pitchFamily="34" charset="-122"/>
                <a:sym typeface="微软雅黑" pitchFamily="34" charset="-122"/>
              </a:rPr>
              <a:t>Crystal:</a:t>
            </a:r>
            <a:r>
              <a:rPr lang="zh-CN" altLang="en-US" sz="4400" b="1" dirty="0">
                <a:solidFill>
                  <a:schemeClr val="bg1"/>
                </a:solidFill>
                <a:latin typeface="微软雅黑" pitchFamily="34" charset="-122"/>
                <a:ea typeface="微软雅黑" pitchFamily="34" charset="-122"/>
                <a:sym typeface="微软雅黑" pitchFamily="34" charset="-122"/>
              </a:rPr>
              <a:t>用于分析数据库的统一缓存存储系统</a:t>
            </a:r>
          </a:p>
        </p:txBody>
      </p:sp>
      <p:sp>
        <p:nvSpPr>
          <p:cNvPr id="134" name="TextBox 7"/>
          <p:cNvSpPr>
            <a:spLocks noChangeArrowheads="1"/>
          </p:cNvSpPr>
          <p:nvPr/>
        </p:nvSpPr>
        <p:spPr bwMode="auto">
          <a:xfrm>
            <a:off x="730756" y="3476197"/>
            <a:ext cx="10733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400" b="1" dirty="0">
                <a:solidFill>
                  <a:schemeClr val="bg1"/>
                </a:solidFill>
                <a:latin typeface="微软雅黑" pitchFamily="34" charset="-122"/>
                <a:ea typeface="微软雅黑" pitchFamily="34" charset="-122"/>
                <a:sym typeface="微软雅黑" pitchFamily="34" charset="-122"/>
              </a:rPr>
              <a:t>Crystal: A Unified Cache Storage System for Analytical Databases</a:t>
            </a:r>
            <a:endParaRPr lang="zh-CN" altLang="en-US" sz="2400" b="1" dirty="0">
              <a:solidFill>
                <a:schemeClr val="bg1"/>
              </a:solidFill>
              <a:latin typeface="微软雅黑" pitchFamily="34" charset="-122"/>
              <a:ea typeface="微软雅黑" pitchFamily="34" charset="-122"/>
              <a:sym typeface="微软雅黑" pitchFamily="34" charset="-122"/>
            </a:endParaRPr>
          </a:p>
        </p:txBody>
      </p:sp>
      <p:sp>
        <p:nvSpPr>
          <p:cNvPr id="136" name="矩形 3"/>
          <p:cNvSpPr>
            <a:spLocks noChangeArrowheads="1"/>
          </p:cNvSpPr>
          <p:nvPr/>
        </p:nvSpPr>
        <p:spPr bwMode="auto">
          <a:xfrm>
            <a:off x="3173774" y="4163608"/>
            <a:ext cx="2552608"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汇报人：硕</a:t>
            </a:r>
            <a:r>
              <a:rPr lang="en-US" altLang="zh-CN"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2109</a:t>
            </a: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班 万瑞萍</a:t>
            </a:r>
          </a:p>
        </p:txBody>
      </p:sp>
      <p:sp>
        <p:nvSpPr>
          <p:cNvPr id="137" name="矩形 3"/>
          <p:cNvSpPr>
            <a:spLocks noChangeArrowheads="1"/>
          </p:cNvSpPr>
          <p:nvPr/>
        </p:nvSpPr>
        <p:spPr bwMode="auto">
          <a:xfrm>
            <a:off x="6544687" y="4188087"/>
            <a:ext cx="2433219"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charset="0"/>
              <a:buNone/>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学号：</a:t>
            </a:r>
            <a:r>
              <a:rPr lang="en-US" altLang="zh-CN"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M202173811</a:t>
            </a:r>
            <a:endPar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7" name="TextBox 156"/>
          <p:cNvSpPr txBox="1"/>
          <p:nvPr/>
        </p:nvSpPr>
        <p:spPr>
          <a:xfrm>
            <a:off x="10850115" y="7595264"/>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25985367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anim calcmode="lin" valueType="num">
                                      <p:cBhvr>
                                        <p:cTn id="13" dur="1000" fill="hold"/>
                                        <p:tgtEl>
                                          <p:spTgt spid="99"/>
                                        </p:tgtEl>
                                        <p:attrNameLst>
                                          <p:attrName>ppt_x</p:attrName>
                                        </p:attrNameLst>
                                      </p:cBhvr>
                                      <p:tavLst>
                                        <p:tav tm="0">
                                          <p:val>
                                            <p:strVal val="#ppt_x"/>
                                          </p:val>
                                        </p:tav>
                                        <p:tav tm="100000">
                                          <p:val>
                                            <p:strVal val="#ppt_x"/>
                                          </p:val>
                                        </p:tav>
                                      </p:tavLst>
                                    </p:anim>
                                    <p:anim calcmode="lin" valueType="num">
                                      <p:cBhvr>
                                        <p:cTn id="14" dur="1000" fill="hold"/>
                                        <p:tgtEl>
                                          <p:spTgt spid="99"/>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500"/>
                                  </p:stCondLst>
                                  <p:iterate type="lt">
                                    <p:tmPct val="10000"/>
                                  </p:iterate>
                                  <p:childTnLst>
                                    <p:set>
                                      <p:cBhvr>
                                        <p:cTn id="16" dur="1" fill="hold">
                                          <p:stCondLst>
                                            <p:cond delay="0"/>
                                          </p:stCondLst>
                                        </p:cTn>
                                        <p:tgtEl>
                                          <p:spTgt spid="132"/>
                                        </p:tgtEl>
                                        <p:attrNameLst>
                                          <p:attrName>style.visibility</p:attrName>
                                        </p:attrNameLst>
                                      </p:cBhvr>
                                      <p:to>
                                        <p:strVal val="visible"/>
                                      </p:to>
                                    </p:set>
                                    <p:animScale>
                                      <p:cBhvr>
                                        <p:cTn id="17" dur="10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2"/>
                                        </p:tgtEl>
                                        <p:attrNameLst>
                                          <p:attrName>ppt_x</p:attrName>
                                          <p:attrName>ppt_y</p:attrName>
                                        </p:attrNameLst>
                                      </p:cBhvr>
                                    </p:animMotion>
                                    <p:animEffect transition="in" filter="fade">
                                      <p:cBhvr>
                                        <p:cTn id="19" dur="1000"/>
                                        <p:tgtEl>
                                          <p:spTgt spid="132"/>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800"/>
                                        <p:tgtEl>
                                          <p:spTgt spid="134"/>
                                        </p:tgtEl>
                                      </p:cBhvr>
                                    </p:animEffect>
                                  </p:childTnLst>
                                </p:cTn>
                              </p:par>
                            </p:childTnLst>
                          </p:cTn>
                        </p:par>
                        <p:par>
                          <p:cTn id="23" fill="hold">
                            <p:stCondLst>
                              <p:cond delay="3800"/>
                            </p:stCondLst>
                            <p:childTnLst>
                              <p:par>
                                <p:cTn id="24" presetID="22" presetClass="entr" presetSubtype="8" fill="hold" grpId="0" nodeType="afterEffect">
                                  <p:stCondLst>
                                    <p:cond delay="0"/>
                                  </p:stCondLst>
                                  <p:childTnLst>
                                    <p:set>
                                      <p:cBhvr>
                                        <p:cTn id="25" dur="1" fill="hold">
                                          <p:stCondLst>
                                            <p:cond delay="0"/>
                                          </p:stCondLst>
                                        </p:cTn>
                                        <p:tgtEl>
                                          <p:spTgt spid="136"/>
                                        </p:tgtEl>
                                        <p:attrNameLst>
                                          <p:attrName>style.visibility</p:attrName>
                                        </p:attrNameLst>
                                      </p:cBhvr>
                                      <p:to>
                                        <p:strVal val="visible"/>
                                      </p:to>
                                    </p:set>
                                    <p:animEffect transition="in" filter="wipe(left)">
                                      <p:cBhvr>
                                        <p:cTn id="26" dur="500"/>
                                        <p:tgtEl>
                                          <p:spTgt spid="136"/>
                                        </p:tgtEl>
                                      </p:cBhvr>
                                    </p:animEffect>
                                  </p:childTnLst>
                                </p:cTn>
                              </p:par>
                            </p:childTnLst>
                          </p:cTn>
                        </p:par>
                        <p:par>
                          <p:cTn id="27" fill="hold">
                            <p:stCondLst>
                              <p:cond delay="4300"/>
                            </p:stCondLst>
                            <p:childTnLst>
                              <p:par>
                                <p:cTn id="28" presetID="22" presetClass="entr" presetSubtype="8" fill="hold" grpId="0" nodeType="afterEffect">
                                  <p:stCondLst>
                                    <p:cond delay="0"/>
                                  </p:stCondLst>
                                  <p:childTnLst>
                                    <p:set>
                                      <p:cBhvr>
                                        <p:cTn id="29" dur="1" fill="hold">
                                          <p:stCondLst>
                                            <p:cond delay="0"/>
                                          </p:stCondLst>
                                        </p:cTn>
                                        <p:tgtEl>
                                          <p:spTgt spid="137"/>
                                        </p:tgtEl>
                                        <p:attrNameLst>
                                          <p:attrName>style.visibility</p:attrName>
                                        </p:attrNameLst>
                                      </p:cBhvr>
                                      <p:to>
                                        <p:strVal val="visible"/>
                                      </p:to>
                                    </p:set>
                                    <p:animEffect transition="in" filter="wipe(left)">
                                      <p:cBhvr>
                                        <p:cTn id="30" dur="500"/>
                                        <p:tgtEl>
                                          <p:spTgt spid="137"/>
                                        </p:tgtEl>
                                      </p:cBhvr>
                                    </p:animEffect>
                                  </p:childTnLst>
                                </p:cTn>
                              </p:par>
                            </p:childTnLst>
                          </p:cTn>
                        </p:par>
                        <p:par>
                          <p:cTn id="31" fill="hold">
                            <p:stCondLst>
                              <p:cond delay="4800"/>
                            </p:stCondLst>
                            <p:childTnLst>
                              <p:par>
                                <p:cTn id="32" presetID="10" presetClass="entr" presetSubtype="0" fill="hold" grpId="0" nodeType="after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fade">
                                      <p:cBhvr>
                                        <p:cTn id="34"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32" grpId="0"/>
      <p:bldP spid="134" grpId="0"/>
      <p:bldP spid="136" grpId="0"/>
      <p:bldP spid="137" grpId="0"/>
      <p:bldP spid="1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767744" y="5329656"/>
            <a:ext cx="4050" cy="2001"/>
          </a:xfrm>
          <a:custGeom>
            <a:avLst/>
            <a:gdLst>
              <a:gd name="T0" fmla="*/ 2 w 4"/>
              <a:gd name="T1" fmla="*/ 0 h 4"/>
              <a:gd name="T2" fmla="*/ 4 w 4"/>
              <a:gd name="T3" fmla="*/ 4 h 4"/>
              <a:gd name="T4" fmla="*/ 0 w 4"/>
              <a:gd name="T5" fmla="*/ 4 h 4"/>
              <a:gd name="T6" fmla="*/ 2 w 4"/>
              <a:gd name="T7" fmla="*/ 0 h 4"/>
            </a:gdLst>
            <a:ahLst/>
            <a:cxnLst>
              <a:cxn ang="0">
                <a:pos x="T0" y="T1"/>
              </a:cxn>
              <a:cxn ang="0">
                <a:pos x="T2" y="T3"/>
              </a:cxn>
              <a:cxn ang="0">
                <a:pos x="T4" y="T5"/>
              </a:cxn>
              <a:cxn ang="0">
                <a:pos x="T6" y="T7"/>
              </a:cxn>
            </a:cxnLst>
            <a:rect l="0" t="0" r="r" b="b"/>
            <a:pathLst>
              <a:path w="4" h="4">
                <a:moveTo>
                  <a:pt x="2" y="0"/>
                </a:moveTo>
                <a:lnTo>
                  <a:pt x="4" y="4"/>
                </a:lnTo>
                <a:lnTo>
                  <a:pt x="0" y="4"/>
                </a:lnTo>
                <a:lnTo>
                  <a:pt x="2" y="0"/>
                </a:lnTo>
                <a:close/>
              </a:path>
            </a:pathLst>
          </a:custGeom>
          <a:solidFill>
            <a:srgbClr val="FFCA00"/>
          </a:solidFill>
          <a:ln w="0">
            <a:noFill/>
            <a:prstDash val="solid"/>
            <a:round/>
            <a:headEnd/>
            <a:tailEnd/>
          </a:ln>
        </p:spPr>
        <p:txBody>
          <a:bodyPr vert="horz" wrap="square" lIns="123718" tIns="61859" rIns="123718" bIns="61859" numCol="1" anchor="t" anchorCtr="0" compatLnSpc="1">
            <a:prstTxWarp prst="textNoShape">
              <a:avLst/>
            </a:prstTxWarp>
          </a:bodyPr>
          <a:lstStyle/>
          <a:p>
            <a:pPr algn="ctr" fontAlgn="base">
              <a:spcBef>
                <a:spcPct val="0"/>
              </a:spcBef>
              <a:spcAft>
                <a:spcPct val="0"/>
              </a:spcAft>
            </a:pPr>
            <a:endParaRPr lang="en-US" sz="2800">
              <a:solidFill>
                <a:srgbClr val="000000"/>
              </a:solidFill>
              <a:latin typeface="微软雅黑"/>
              <a:ea typeface="微软雅黑"/>
              <a:sym typeface="Gill Sans" charset="0"/>
            </a:endParaRPr>
          </a:p>
        </p:txBody>
      </p:sp>
      <p:sp>
        <p:nvSpPr>
          <p:cNvPr id="17" name="Freeform 46"/>
          <p:cNvSpPr>
            <a:spLocks/>
          </p:cNvSpPr>
          <p:nvPr/>
        </p:nvSpPr>
        <p:spPr bwMode="auto">
          <a:xfrm flipH="1">
            <a:off x="7107454" y="2282268"/>
            <a:ext cx="3352704" cy="150719"/>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323232"/>
              </a:solidFill>
              <a:latin typeface="微软雅黑"/>
              <a:ea typeface="微软雅黑"/>
              <a:cs typeface="Open Sans Condensed Light" pitchFamily="34" charset="0"/>
              <a:sym typeface="Gill Sans" charset="0"/>
            </a:endParaRPr>
          </a:p>
        </p:txBody>
      </p:sp>
      <p:sp>
        <p:nvSpPr>
          <p:cNvPr id="20" name="Freeform 46"/>
          <p:cNvSpPr>
            <a:spLocks/>
          </p:cNvSpPr>
          <p:nvPr/>
        </p:nvSpPr>
        <p:spPr bwMode="auto">
          <a:xfrm>
            <a:off x="1099119" y="2740386"/>
            <a:ext cx="3442849" cy="150719"/>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323232"/>
              </a:solidFill>
              <a:latin typeface="微软雅黑"/>
              <a:ea typeface="微软雅黑"/>
              <a:cs typeface="Open Sans Condensed Light" pitchFamily="34" charset="0"/>
              <a:sym typeface="Gill Sans" charset="0"/>
            </a:endParaRPr>
          </a:p>
        </p:txBody>
      </p:sp>
      <p:sp>
        <p:nvSpPr>
          <p:cNvPr id="21" name="Rectangle 37"/>
          <p:cNvSpPr>
            <a:spLocks/>
          </p:cNvSpPr>
          <p:nvPr/>
        </p:nvSpPr>
        <p:spPr bwMode="auto">
          <a:xfrm>
            <a:off x="1742140" y="2941031"/>
            <a:ext cx="2799828" cy="3512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a:solidFill>
                  <a:srgbClr val="595959"/>
                </a:solidFill>
                <a:latin typeface="微软雅黑"/>
                <a:ea typeface="微软雅黑"/>
                <a:sym typeface="Gill Sans" charset="0"/>
              </a:rPr>
              <a:t>数据源连接器。</a:t>
            </a:r>
            <a:endParaRPr lang="en-US" altLang="zh-CN" sz="1400" dirty="0">
              <a:solidFill>
                <a:srgbClr val="595959"/>
              </a:solidFill>
              <a:latin typeface="微软雅黑"/>
              <a:ea typeface="微软雅黑"/>
              <a:sym typeface="Gill Sans" charset="0"/>
            </a:endParaRPr>
          </a:p>
          <a:p>
            <a:pPr fontAlgn="base">
              <a:lnSpc>
                <a:spcPct val="125000"/>
              </a:lnSpc>
              <a:spcBef>
                <a:spcPct val="0"/>
              </a:spcBef>
              <a:spcAft>
                <a:spcPct val="0"/>
              </a:spcAft>
            </a:pPr>
            <a:r>
              <a:rPr lang="zh-CN" altLang="en-US" sz="1400" dirty="0">
                <a:solidFill>
                  <a:srgbClr val="595959"/>
                </a:solidFill>
                <a:latin typeface="微软雅黑"/>
                <a:ea typeface="微软雅黑"/>
                <a:cs typeface="Lato Light" charset="0"/>
                <a:sym typeface="Lato Light" charset="0"/>
              </a:rPr>
              <a:t>现代大数据系统</a:t>
            </a:r>
            <a:r>
              <a:rPr lang="en-US" altLang="zh-CN" sz="1400" dirty="0">
                <a:solidFill>
                  <a:srgbClr val="595959"/>
                </a:solidFill>
                <a:latin typeface="微软雅黑"/>
                <a:ea typeface="微软雅黑"/>
                <a:cs typeface="Lato Light" charset="0"/>
                <a:sym typeface="Lato Light" charset="0"/>
              </a:rPr>
              <a:t>(</a:t>
            </a:r>
            <a:r>
              <a:rPr lang="zh-CN" altLang="en-US" sz="1400" dirty="0">
                <a:solidFill>
                  <a:srgbClr val="595959"/>
                </a:solidFill>
                <a:latin typeface="微软雅黑"/>
                <a:ea typeface="微软雅黑"/>
                <a:cs typeface="Lato Light" charset="0"/>
                <a:sym typeface="Lato Light" charset="0"/>
              </a:rPr>
              <a:t>如</a:t>
            </a:r>
            <a:r>
              <a:rPr lang="en-US" altLang="zh-CN" sz="1400" dirty="0">
                <a:solidFill>
                  <a:srgbClr val="595959"/>
                </a:solidFill>
                <a:latin typeface="微软雅黑"/>
                <a:ea typeface="微软雅黑"/>
                <a:cs typeface="Lato Light" charset="0"/>
                <a:sym typeface="Lato Light" charset="0"/>
              </a:rPr>
              <a:t>Spark</a:t>
            </a:r>
            <a:r>
              <a:rPr lang="zh-CN" altLang="en-US" sz="1400" dirty="0">
                <a:solidFill>
                  <a:srgbClr val="595959"/>
                </a:solidFill>
                <a:latin typeface="微软雅黑"/>
                <a:ea typeface="微软雅黑"/>
                <a:cs typeface="Lato Light" charset="0"/>
                <a:sym typeface="Lato Light" charset="0"/>
              </a:rPr>
              <a:t>、</a:t>
            </a:r>
            <a:r>
              <a:rPr lang="en-US" altLang="zh-CN" sz="1400" dirty="0">
                <a:solidFill>
                  <a:srgbClr val="595959"/>
                </a:solidFill>
                <a:latin typeface="微软雅黑"/>
                <a:ea typeface="微软雅黑"/>
                <a:cs typeface="Lato Light" charset="0"/>
                <a:sym typeface="Lato Light" charset="0"/>
              </a:rPr>
              <a:t>Hive</a:t>
            </a:r>
            <a:r>
              <a:rPr lang="zh-CN" altLang="en-US" sz="1400" dirty="0">
                <a:solidFill>
                  <a:srgbClr val="595959"/>
                </a:solidFill>
                <a:latin typeface="微软雅黑"/>
                <a:ea typeface="微软雅黑"/>
                <a:cs typeface="Lato Light" charset="0"/>
                <a:sym typeface="Lato Light" charset="0"/>
              </a:rPr>
              <a:t>、</a:t>
            </a:r>
            <a:r>
              <a:rPr lang="en-US" altLang="zh-CN" sz="1400" dirty="0">
                <a:solidFill>
                  <a:srgbClr val="595959"/>
                </a:solidFill>
                <a:latin typeface="微软雅黑"/>
                <a:ea typeface="微软雅黑"/>
                <a:cs typeface="Lato Light" charset="0"/>
                <a:sym typeface="Lato Light" charset="0"/>
              </a:rPr>
              <a:t>Presto)</a:t>
            </a:r>
            <a:r>
              <a:rPr lang="zh-CN" altLang="en-US" sz="1400" dirty="0">
                <a:solidFill>
                  <a:srgbClr val="595959"/>
                </a:solidFill>
                <a:latin typeface="微软雅黑"/>
                <a:ea typeface="微软雅黑"/>
                <a:cs typeface="Lato Light" charset="0"/>
                <a:sym typeface="Lato Light" charset="0"/>
              </a:rPr>
              <a:t>提供数据源</a:t>
            </a:r>
            <a:r>
              <a:rPr lang="en-US" altLang="zh-CN" sz="1400" dirty="0">
                <a:solidFill>
                  <a:srgbClr val="595959"/>
                </a:solidFill>
                <a:latin typeface="微软雅黑"/>
                <a:ea typeface="微软雅黑"/>
                <a:cs typeface="Lato Light" charset="0"/>
                <a:sym typeface="Lato Light" charset="0"/>
              </a:rPr>
              <a:t>API</a:t>
            </a:r>
            <a:r>
              <a:rPr lang="zh-CN" altLang="en-US" sz="1400" dirty="0">
                <a:solidFill>
                  <a:srgbClr val="595959"/>
                </a:solidFill>
                <a:latin typeface="微软雅黑"/>
                <a:ea typeface="微软雅黑"/>
                <a:cs typeface="Lato Light" charset="0"/>
                <a:sym typeface="Lato Light" charset="0"/>
              </a:rPr>
              <a:t>。数据源通过这个</a:t>
            </a:r>
            <a:r>
              <a:rPr lang="en-US" altLang="zh-CN" sz="1400" dirty="0">
                <a:solidFill>
                  <a:srgbClr val="595959"/>
                </a:solidFill>
                <a:latin typeface="微软雅黑"/>
                <a:ea typeface="微软雅黑"/>
                <a:cs typeface="Lato Light" charset="0"/>
                <a:sym typeface="Lato Light" charset="0"/>
              </a:rPr>
              <a:t>API</a:t>
            </a:r>
            <a:r>
              <a:rPr lang="zh-CN" altLang="en-US" sz="1400" dirty="0">
                <a:solidFill>
                  <a:srgbClr val="595959"/>
                </a:solidFill>
                <a:latin typeface="微软雅黑"/>
                <a:ea typeface="微软雅黑"/>
                <a:cs typeface="Lato Light" charset="0"/>
                <a:sym typeface="Lato Light" charset="0"/>
              </a:rPr>
              <a:t>从</a:t>
            </a:r>
            <a:r>
              <a:rPr lang="en-US" altLang="zh-CN" sz="1400" dirty="0">
                <a:solidFill>
                  <a:srgbClr val="595959"/>
                </a:solidFill>
                <a:latin typeface="微软雅黑"/>
                <a:ea typeface="微软雅黑"/>
                <a:cs typeface="Lato Light" charset="0"/>
                <a:sym typeface="Lato Light" charset="0"/>
              </a:rPr>
              <a:t>DBMS</a:t>
            </a:r>
            <a:r>
              <a:rPr lang="zh-CN" altLang="en-US" sz="1400" dirty="0">
                <a:solidFill>
                  <a:srgbClr val="595959"/>
                </a:solidFill>
                <a:latin typeface="微软雅黑"/>
                <a:ea typeface="微软雅黑"/>
                <a:cs typeface="Lato Light" charset="0"/>
                <a:sym typeface="Lato Light" charset="0"/>
              </a:rPr>
              <a:t>接收下推过滤和列修剪请求。因此，数据源可以灵活地利用这些额外的信息来减少需要发送回</a:t>
            </a:r>
            <a:r>
              <a:rPr lang="en-US" altLang="zh-CN" sz="1400" dirty="0">
                <a:solidFill>
                  <a:srgbClr val="595959"/>
                </a:solidFill>
                <a:latin typeface="微软雅黑"/>
                <a:ea typeface="微软雅黑"/>
                <a:cs typeface="Lato Light" charset="0"/>
                <a:sym typeface="Lato Light" charset="0"/>
              </a:rPr>
              <a:t>DBMS</a:t>
            </a:r>
            <a:r>
              <a:rPr lang="zh-CN" altLang="en-US" sz="1400" dirty="0">
                <a:solidFill>
                  <a:srgbClr val="595959"/>
                </a:solidFill>
                <a:latin typeface="微软雅黑"/>
                <a:ea typeface="微软雅黑"/>
                <a:cs typeface="Lato Light" charset="0"/>
                <a:sym typeface="Lato Light" charset="0"/>
              </a:rPr>
              <a:t>的数据量。</a:t>
            </a:r>
            <a:r>
              <a:rPr lang="en-US" altLang="zh-CN" sz="1400" dirty="0">
                <a:solidFill>
                  <a:srgbClr val="595959"/>
                </a:solidFill>
                <a:latin typeface="微软雅黑"/>
                <a:ea typeface="微软雅黑"/>
                <a:cs typeface="Lato Light" charset="0"/>
                <a:sym typeface="Lato Light" charset="0"/>
              </a:rPr>
              <a:t>Crystal</a:t>
            </a:r>
            <a:r>
              <a:rPr lang="zh-CN" altLang="en-US" sz="1400" dirty="0">
                <a:solidFill>
                  <a:srgbClr val="595959"/>
                </a:solidFill>
                <a:latin typeface="微软雅黑"/>
                <a:ea typeface="微软雅黑"/>
                <a:cs typeface="Lato Light" charset="0"/>
                <a:sym typeface="Lato Light" charset="0"/>
              </a:rPr>
              <a:t>连接器通过这个数据源</a:t>
            </a:r>
            <a:r>
              <a:rPr lang="en-US" altLang="zh-CN" sz="1400" dirty="0">
                <a:solidFill>
                  <a:srgbClr val="595959"/>
                </a:solidFill>
                <a:latin typeface="微软雅黑"/>
                <a:ea typeface="微软雅黑"/>
                <a:cs typeface="Lato Light" charset="0"/>
                <a:sym typeface="Lato Light" charset="0"/>
              </a:rPr>
              <a:t>API</a:t>
            </a:r>
            <a:r>
              <a:rPr lang="zh-CN" altLang="en-US" sz="1400" dirty="0">
                <a:solidFill>
                  <a:srgbClr val="595959"/>
                </a:solidFill>
                <a:latin typeface="微软雅黑"/>
                <a:ea typeface="微软雅黑"/>
                <a:cs typeface="Lato Light" charset="0"/>
                <a:sym typeface="Lato Light" charset="0"/>
              </a:rPr>
              <a:t>集成到未修改的</a:t>
            </a:r>
            <a:r>
              <a:rPr lang="en-US" altLang="zh-CN" sz="1400" dirty="0">
                <a:solidFill>
                  <a:srgbClr val="595959"/>
                </a:solidFill>
                <a:latin typeface="微软雅黑"/>
                <a:ea typeface="微软雅黑"/>
                <a:cs typeface="Lato Light" charset="0"/>
                <a:sym typeface="Lato Light" charset="0"/>
              </a:rPr>
              <a:t>DBMS</a:t>
            </a:r>
            <a:r>
              <a:rPr lang="zh-CN" altLang="en-US" sz="1400" dirty="0">
                <a:solidFill>
                  <a:srgbClr val="595959"/>
                </a:solidFill>
                <a:latin typeface="微软雅黑"/>
                <a:ea typeface="微软雅黑"/>
                <a:cs typeface="Lato Light" charset="0"/>
                <a:sym typeface="Lato Light" charset="0"/>
              </a:rPr>
              <a:t>中。从</a:t>
            </a:r>
            <a:r>
              <a:rPr lang="en-US" altLang="zh-CN" sz="1400" dirty="0">
                <a:solidFill>
                  <a:srgbClr val="595959"/>
                </a:solidFill>
                <a:latin typeface="微软雅黑"/>
                <a:ea typeface="微软雅黑"/>
                <a:cs typeface="Lato Light" charset="0"/>
                <a:sym typeface="Lato Light" charset="0"/>
              </a:rPr>
              <a:t>DBMS</a:t>
            </a:r>
            <a:r>
              <a:rPr lang="zh-CN" altLang="en-US" sz="1400" dirty="0">
                <a:solidFill>
                  <a:srgbClr val="595959"/>
                </a:solidFill>
                <a:latin typeface="微软雅黑"/>
                <a:ea typeface="微软雅黑"/>
                <a:cs typeface="Lato Light" charset="0"/>
                <a:sym typeface="Lato Light" charset="0"/>
              </a:rPr>
              <a:t>的角度来看，它被视为另一个数据源，从</a:t>
            </a:r>
            <a:r>
              <a:rPr lang="en-US" altLang="zh-CN" sz="1400" dirty="0">
                <a:solidFill>
                  <a:srgbClr val="595959"/>
                </a:solidFill>
                <a:latin typeface="微软雅黑"/>
                <a:ea typeface="微软雅黑"/>
                <a:cs typeface="Lato Light" charset="0"/>
                <a:sym typeface="Lato Light" charset="0"/>
              </a:rPr>
              <a:t>Crystal CMS</a:t>
            </a:r>
            <a:r>
              <a:rPr lang="zh-CN" altLang="en-US" sz="1400" dirty="0">
                <a:solidFill>
                  <a:srgbClr val="595959"/>
                </a:solidFill>
                <a:latin typeface="微软雅黑"/>
                <a:ea typeface="微软雅黑"/>
                <a:cs typeface="Lato Light" charset="0"/>
                <a:sym typeface="Lato Light" charset="0"/>
              </a:rPr>
              <a:t>的角度来看，它被视为发出查询的客户机。</a:t>
            </a:r>
            <a:endParaRPr lang="en-US" sz="1400" dirty="0">
              <a:solidFill>
                <a:srgbClr val="595959"/>
              </a:solidFill>
              <a:latin typeface="微软雅黑"/>
              <a:ea typeface="微软雅黑"/>
              <a:cs typeface="Lato Light" charset="0"/>
              <a:sym typeface="Lato Light" charset="0"/>
            </a:endParaRPr>
          </a:p>
        </p:txBody>
      </p:sp>
      <p:sp>
        <p:nvSpPr>
          <p:cNvPr id="23" name="Rectangle 37"/>
          <p:cNvSpPr>
            <a:spLocks/>
          </p:cNvSpPr>
          <p:nvPr/>
        </p:nvSpPr>
        <p:spPr bwMode="auto">
          <a:xfrm>
            <a:off x="1169824" y="813768"/>
            <a:ext cx="9176235" cy="62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a:solidFill>
                  <a:srgbClr val="595959"/>
                </a:solidFill>
                <a:latin typeface="微软雅黑"/>
                <a:ea typeface="微软雅黑"/>
                <a:sym typeface="Gill Sans" charset="0"/>
              </a:rPr>
              <a:t>一个关键的设计目标是使</a:t>
            </a:r>
            <a:r>
              <a:rPr lang="en-US" altLang="zh-CN" sz="1400" dirty="0">
                <a:solidFill>
                  <a:srgbClr val="595959"/>
                </a:solidFill>
                <a:latin typeface="微软雅黑"/>
                <a:ea typeface="微软雅黑"/>
                <a:sym typeface="Gill Sans" charset="0"/>
              </a:rPr>
              <a:t>Crystal</a:t>
            </a:r>
            <a:r>
              <a:rPr lang="zh-CN" altLang="en-US" sz="1400" dirty="0">
                <a:solidFill>
                  <a:srgbClr val="595959"/>
                </a:solidFill>
                <a:latin typeface="微软雅黑"/>
                <a:ea typeface="微软雅黑"/>
                <a:sym typeface="Gill Sans" charset="0"/>
              </a:rPr>
              <a:t>具有足够的通用性，这样就可以用最少的工程工作将其插入到现有的大数据系统中。因此，</a:t>
            </a:r>
            <a:r>
              <a:rPr lang="en-US" altLang="zh-CN" sz="1400" dirty="0">
                <a:solidFill>
                  <a:srgbClr val="595959"/>
                </a:solidFill>
                <a:latin typeface="微软雅黑"/>
                <a:ea typeface="微软雅黑"/>
                <a:sym typeface="Gill Sans" charset="0"/>
              </a:rPr>
              <a:t>Crystal</a:t>
            </a:r>
            <a:r>
              <a:rPr lang="zh-CN" altLang="en-US" sz="1400" dirty="0">
                <a:solidFill>
                  <a:srgbClr val="595959"/>
                </a:solidFill>
                <a:latin typeface="微软雅黑"/>
                <a:ea typeface="微软雅黑"/>
                <a:sym typeface="Gill Sans" charset="0"/>
              </a:rPr>
              <a:t>被构建为两个独立的组件</a:t>
            </a:r>
            <a:r>
              <a:rPr lang="en-US" altLang="zh-CN" sz="1400" dirty="0">
                <a:solidFill>
                  <a:srgbClr val="595959"/>
                </a:solidFill>
                <a:latin typeface="微软雅黑"/>
                <a:ea typeface="微软雅黑"/>
                <a:sym typeface="Gill Sans" charset="0"/>
              </a:rPr>
              <a:t>:</a:t>
            </a:r>
            <a:r>
              <a:rPr lang="zh-CN" altLang="en-US" sz="1400" dirty="0">
                <a:solidFill>
                  <a:srgbClr val="595959"/>
                </a:solidFill>
                <a:latin typeface="微软雅黑"/>
                <a:ea typeface="微软雅黑"/>
                <a:sym typeface="Gill Sans" charset="0"/>
              </a:rPr>
              <a:t>一个</a:t>
            </a:r>
            <a:r>
              <a:rPr lang="zh-CN" altLang="en-US" sz="1400" b="1" dirty="0">
                <a:solidFill>
                  <a:srgbClr val="595959"/>
                </a:solidFill>
                <a:latin typeface="微软雅黑"/>
                <a:ea typeface="微软雅黑"/>
                <a:sym typeface="Gill Sans" charset="0"/>
              </a:rPr>
              <a:t>轻量级</a:t>
            </a:r>
            <a:r>
              <a:rPr lang="en-US" altLang="zh-CN" sz="1400" b="1" dirty="0" err="1">
                <a:solidFill>
                  <a:srgbClr val="595959"/>
                </a:solidFill>
                <a:latin typeface="微软雅黑"/>
                <a:ea typeface="微软雅黑"/>
                <a:sym typeface="Gill Sans" charset="0"/>
              </a:rPr>
              <a:t>dbms</a:t>
            </a:r>
            <a:r>
              <a:rPr lang="zh-CN" altLang="en-US" sz="1400" b="1" dirty="0">
                <a:solidFill>
                  <a:srgbClr val="595959"/>
                </a:solidFill>
                <a:latin typeface="微软雅黑"/>
                <a:ea typeface="微软雅黑"/>
                <a:sym typeface="Gill Sans" charset="0"/>
              </a:rPr>
              <a:t>特定数据源连接器</a:t>
            </a:r>
            <a:r>
              <a:rPr lang="zh-CN" altLang="en-US" sz="1400" dirty="0">
                <a:solidFill>
                  <a:srgbClr val="595959"/>
                </a:solidFill>
                <a:latin typeface="微软雅黑"/>
                <a:ea typeface="微软雅黑"/>
                <a:sym typeface="Gill Sans" charset="0"/>
              </a:rPr>
              <a:t>和</a:t>
            </a:r>
            <a:r>
              <a:rPr lang="en-US" altLang="zh-CN" sz="1400" b="1" dirty="0">
                <a:solidFill>
                  <a:srgbClr val="595959"/>
                </a:solidFill>
                <a:latin typeface="微软雅黑"/>
                <a:ea typeface="微软雅黑"/>
                <a:sym typeface="Gill Sans" charset="0"/>
              </a:rPr>
              <a:t>Crystal CMS</a:t>
            </a:r>
            <a:endParaRPr lang="en-US" sz="1400" dirty="0">
              <a:solidFill>
                <a:srgbClr val="595959"/>
              </a:solidFill>
              <a:latin typeface="微软雅黑"/>
              <a:ea typeface="微软雅黑"/>
              <a:cs typeface="Lato Light" charset="0"/>
              <a:sym typeface="Lato Light" charset="0"/>
            </a:endParaRPr>
          </a:p>
        </p:txBody>
      </p:sp>
      <p:grpSp>
        <p:nvGrpSpPr>
          <p:cNvPr id="26" name="Group 5"/>
          <p:cNvGrpSpPr/>
          <p:nvPr/>
        </p:nvGrpSpPr>
        <p:grpSpPr>
          <a:xfrm>
            <a:off x="1236551" y="2992181"/>
            <a:ext cx="381100" cy="332708"/>
            <a:chOff x="1079332" y="2203296"/>
            <a:chExt cx="298739" cy="264080"/>
          </a:xfrm>
        </p:grpSpPr>
        <p:sp>
          <p:nvSpPr>
            <p:cNvPr id="27" name="Oval 2"/>
            <p:cNvSpPr/>
            <p:nvPr/>
          </p:nvSpPr>
          <p:spPr bwMode="auto">
            <a:xfrm>
              <a:off x="1103804" y="2203296"/>
              <a:ext cx="264080" cy="264080"/>
            </a:xfrm>
            <a:prstGeom prst="ellipse">
              <a:avLst/>
            </a:prstGeom>
            <a:solidFill>
              <a:srgbClr val="34495E"/>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defTabSz="1237183" fontAlgn="base">
                <a:spcBef>
                  <a:spcPct val="0"/>
                </a:spcBef>
                <a:spcAft>
                  <a:spcPct val="0"/>
                </a:spcAft>
                <a:defRPr/>
              </a:pPr>
              <a:endParaRPr lang="en-US" sz="7600" kern="0">
                <a:solidFill>
                  <a:srgbClr val="000000"/>
                </a:solidFill>
                <a:latin typeface="Impact MT Std" pitchFamily="34" charset="0"/>
                <a:ea typeface="微软雅黑"/>
                <a:sym typeface="Gill Sans" charset="0"/>
              </a:endParaRPr>
            </a:p>
          </p:txBody>
        </p:sp>
        <p:sp>
          <p:nvSpPr>
            <p:cNvPr id="28"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defRPr/>
              </a:pPr>
              <a:r>
                <a:rPr lang="en-US" sz="2000" kern="0" dirty="0">
                  <a:solidFill>
                    <a:srgbClr val="FFFFFF"/>
                  </a:solidFill>
                  <a:latin typeface="Impact MT Std" pitchFamily="34" charset="0"/>
                  <a:ea typeface="微软雅黑"/>
                  <a:cs typeface="Bebas Neue" charset="0"/>
                  <a:sym typeface="Bebas Neue" charset="0"/>
                </a:rPr>
                <a:t>1</a:t>
              </a:r>
            </a:p>
          </p:txBody>
        </p:sp>
      </p:grpSp>
      <p:grpSp>
        <p:nvGrpSpPr>
          <p:cNvPr id="29" name="Group 235"/>
          <p:cNvGrpSpPr/>
          <p:nvPr/>
        </p:nvGrpSpPr>
        <p:grpSpPr>
          <a:xfrm>
            <a:off x="10244135" y="2471896"/>
            <a:ext cx="381100" cy="332708"/>
            <a:chOff x="1079332" y="2203296"/>
            <a:chExt cx="298739" cy="264080"/>
          </a:xfrm>
        </p:grpSpPr>
        <p:sp>
          <p:nvSpPr>
            <p:cNvPr id="30" name="Oval 236"/>
            <p:cNvSpPr/>
            <p:nvPr/>
          </p:nvSpPr>
          <p:spPr bwMode="auto">
            <a:xfrm>
              <a:off x="1103804" y="2203296"/>
              <a:ext cx="264080" cy="264080"/>
            </a:xfrm>
            <a:prstGeom prst="ellipse">
              <a:avLst/>
            </a:prstGeom>
            <a:solidFill>
              <a:srgbClr val="202A36"/>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defTabSz="1237183" fontAlgn="base">
                <a:spcBef>
                  <a:spcPct val="0"/>
                </a:spcBef>
                <a:spcAft>
                  <a:spcPct val="0"/>
                </a:spcAft>
                <a:defRPr/>
              </a:pPr>
              <a:endParaRPr lang="en-US" sz="7600" kern="0">
                <a:solidFill>
                  <a:srgbClr val="000000"/>
                </a:solidFill>
                <a:latin typeface="Impact MT Std" pitchFamily="34" charset="0"/>
                <a:ea typeface="微软雅黑"/>
                <a:sym typeface="Gill Sans" charset="0"/>
              </a:endParaRPr>
            </a:p>
          </p:txBody>
        </p:sp>
        <p:sp>
          <p:nvSpPr>
            <p:cNvPr id="31"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defRPr/>
              </a:pPr>
              <a:r>
                <a:rPr lang="en-US" sz="2000" kern="0" dirty="0">
                  <a:solidFill>
                    <a:srgbClr val="FFFFFF"/>
                  </a:solidFill>
                  <a:latin typeface="Impact MT Std" pitchFamily="34" charset="0"/>
                  <a:ea typeface="微软雅黑"/>
                  <a:cs typeface="Bebas Neue" charset="0"/>
                  <a:sym typeface="Bebas Neue" charset="0"/>
                </a:rPr>
                <a:t>2</a:t>
              </a:r>
            </a:p>
          </p:txBody>
        </p:sp>
      </p:grpSp>
      <p:sp>
        <p:nvSpPr>
          <p:cNvPr id="39" name="Rectangle 37"/>
          <p:cNvSpPr>
            <a:spLocks/>
          </p:cNvSpPr>
          <p:nvPr/>
        </p:nvSpPr>
        <p:spPr bwMode="auto">
          <a:xfrm>
            <a:off x="7409609" y="2591981"/>
            <a:ext cx="3048136" cy="185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en-US" altLang="zh-CN" sz="1400" dirty="0">
                <a:solidFill>
                  <a:srgbClr val="595959"/>
                </a:solidFill>
                <a:latin typeface="微软雅黑"/>
                <a:ea typeface="微软雅黑"/>
                <a:sym typeface="Gill Sans" charset="0"/>
              </a:rPr>
              <a:t>Crystal CMS</a:t>
            </a:r>
          </a:p>
          <a:p>
            <a:pPr fontAlgn="base">
              <a:lnSpc>
                <a:spcPct val="125000"/>
              </a:lnSpc>
              <a:spcBef>
                <a:spcPct val="0"/>
              </a:spcBef>
              <a:spcAft>
                <a:spcPct val="0"/>
              </a:spcAft>
            </a:pPr>
            <a:r>
              <a:rPr lang="zh-CN" altLang="en-US" sz="1400" dirty="0">
                <a:solidFill>
                  <a:srgbClr val="595959"/>
                </a:solidFill>
                <a:latin typeface="微软雅黑"/>
                <a:ea typeface="微软雅黑"/>
                <a:cs typeface="Lato Light" charset="0"/>
                <a:sym typeface="Lato Light" charset="0"/>
              </a:rPr>
              <a:t>它维护了两个本地缓存</a:t>
            </a:r>
            <a:r>
              <a:rPr lang="en-US" altLang="zh-CN" sz="1400" dirty="0">
                <a:solidFill>
                  <a:srgbClr val="595959"/>
                </a:solidFill>
                <a:latin typeface="微软雅黑"/>
                <a:ea typeface="微软雅黑"/>
                <a:cs typeface="Lato Light" charset="0"/>
                <a:sym typeface="Lato Light" charset="0"/>
              </a:rPr>
              <a:t>——</a:t>
            </a:r>
            <a:r>
              <a:rPr lang="zh-CN" altLang="en-US" sz="1400" dirty="0">
                <a:solidFill>
                  <a:srgbClr val="595959"/>
                </a:solidFill>
                <a:latin typeface="微软雅黑"/>
                <a:ea typeface="微软雅黑"/>
                <a:cs typeface="Lato Light" charset="0"/>
                <a:sym typeface="Lato Light" charset="0"/>
              </a:rPr>
              <a:t>一个小请求区域</a:t>
            </a:r>
            <a:r>
              <a:rPr lang="en-US" altLang="zh-CN" sz="1400" dirty="0">
                <a:solidFill>
                  <a:srgbClr val="595959"/>
                </a:solidFill>
                <a:latin typeface="微软雅黑"/>
                <a:ea typeface="微软雅黑"/>
                <a:cs typeface="Lato Light" charset="0"/>
                <a:sym typeface="Lato Light" charset="0"/>
              </a:rPr>
              <a:t>(RR)</a:t>
            </a:r>
            <a:r>
              <a:rPr lang="zh-CN" altLang="en-US" sz="1400" dirty="0">
                <a:solidFill>
                  <a:srgbClr val="595959"/>
                </a:solidFill>
                <a:latin typeface="微软雅黑"/>
                <a:ea typeface="微软雅黑"/>
                <a:cs typeface="Lato Light" charset="0"/>
                <a:sym typeface="Lato Light" charset="0"/>
              </a:rPr>
              <a:t>缓存和一个大</a:t>
            </a:r>
            <a:r>
              <a:rPr lang="en-US" altLang="zh-CN" sz="1400" dirty="0">
                <a:solidFill>
                  <a:srgbClr val="595959"/>
                </a:solidFill>
                <a:latin typeface="微软雅黑"/>
                <a:ea typeface="微软雅黑"/>
                <a:cs typeface="Lato Light" charset="0"/>
                <a:sym typeface="Lato Light" charset="0"/>
              </a:rPr>
              <a:t>oracle</a:t>
            </a:r>
            <a:r>
              <a:rPr lang="zh-CN" altLang="en-US" sz="1400" dirty="0">
                <a:solidFill>
                  <a:srgbClr val="595959"/>
                </a:solidFill>
                <a:latin typeface="微软雅黑"/>
                <a:ea typeface="微软雅黑"/>
                <a:cs typeface="Lato Light" charset="0"/>
                <a:sym typeface="Lato Light" charset="0"/>
              </a:rPr>
              <a:t>区域</a:t>
            </a:r>
            <a:r>
              <a:rPr lang="en-US" altLang="zh-CN" sz="1400" dirty="0">
                <a:solidFill>
                  <a:srgbClr val="595959"/>
                </a:solidFill>
                <a:latin typeface="微软雅黑"/>
                <a:ea typeface="微软雅黑"/>
                <a:cs typeface="Lato Light" charset="0"/>
                <a:sym typeface="Lato Light" charset="0"/>
              </a:rPr>
              <a:t>(OR)</a:t>
            </a:r>
            <a:r>
              <a:rPr lang="zh-CN" altLang="en-US" sz="1400" dirty="0">
                <a:solidFill>
                  <a:srgbClr val="595959"/>
                </a:solidFill>
                <a:latin typeface="微软雅黑"/>
                <a:ea typeface="微软雅黑"/>
                <a:cs typeface="Lato Light" charset="0"/>
                <a:sym typeface="Lato Light" charset="0"/>
              </a:rPr>
              <a:t>缓存</a:t>
            </a:r>
            <a:r>
              <a:rPr lang="en-US" altLang="zh-CN" sz="1400" dirty="0">
                <a:solidFill>
                  <a:srgbClr val="595959"/>
                </a:solidFill>
                <a:latin typeface="微软雅黑"/>
                <a:ea typeface="微软雅黑"/>
                <a:cs typeface="Lato Light" charset="0"/>
                <a:sym typeface="Lato Light" charset="0"/>
              </a:rPr>
              <a:t>——</a:t>
            </a:r>
            <a:r>
              <a:rPr lang="zh-CN" altLang="en-US" sz="1400" dirty="0">
                <a:solidFill>
                  <a:srgbClr val="595959"/>
                </a:solidFill>
                <a:latin typeface="微软雅黑"/>
                <a:ea typeface="微软雅黑"/>
                <a:cs typeface="Lato Light" charset="0"/>
                <a:sym typeface="Lato Light" charset="0"/>
              </a:rPr>
              <a:t>分别对应于短期和长期知识。这两个缓存都以高效的柱状开放格式</a:t>
            </a:r>
            <a:r>
              <a:rPr lang="en-US" altLang="zh-CN" sz="1400" dirty="0">
                <a:solidFill>
                  <a:srgbClr val="595959"/>
                </a:solidFill>
                <a:latin typeface="微软雅黑"/>
                <a:ea typeface="微软雅黑"/>
                <a:cs typeface="Lato Light" charset="0"/>
                <a:sym typeface="Lato Light" charset="0"/>
              </a:rPr>
              <a:t>(</a:t>
            </a:r>
            <a:r>
              <a:rPr lang="zh-CN" altLang="en-US" sz="1400" dirty="0">
                <a:solidFill>
                  <a:srgbClr val="595959"/>
                </a:solidFill>
                <a:latin typeface="微软雅黑"/>
                <a:ea typeface="微软雅黑"/>
                <a:cs typeface="Lato Light" charset="0"/>
                <a:sym typeface="Lato Light" charset="0"/>
              </a:rPr>
              <a:t>如</a:t>
            </a:r>
            <a:r>
              <a:rPr lang="en-US" altLang="zh-CN" sz="1400" dirty="0">
                <a:solidFill>
                  <a:srgbClr val="595959"/>
                </a:solidFill>
                <a:latin typeface="微软雅黑"/>
                <a:ea typeface="微软雅黑"/>
                <a:cs typeface="Lato Light" charset="0"/>
                <a:sym typeface="Lato Light" charset="0"/>
              </a:rPr>
              <a:t>Parquet)</a:t>
            </a:r>
            <a:r>
              <a:rPr lang="zh-CN" altLang="en-US" sz="1400" dirty="0">
                <a:solidFill>
                  <a:srgbClr val="595959"/>
                </a:solidFill>
                <a:latin typeface="微软雅黑"/>
                <a:ea typeface="微软雅黑"/>
                <a:cs typeface="Lato Light" charset="0"/>
                <a:sym typeface="Lato Light" charset="0"/>
              </a:rPr>
              <a:t>存储数据。</a:t>
            </a:r>
            <a:endParaRPr lang="en-US" sz="1400" dirty="0">
              <a:solidFill>
                <a:srgbClr val="595959"/>
              </a:solidFill>
              <a:latin typeface="微软雅黑"/>
              <a:ea typeface="微软雅黑"/>
              <a:cs typeface="Lato Light" charset="0"/>
              <a:sym typeface="Lato Light" charset="0"/>
            </a:endParaRPr>
          </a:p>
        </p:txBody>
      </p:sp>
      <p:sp>
        <p:nvSpPr>
          <p:cNvPr id="48" name="Rectangle 22"/>
          <p:cNvSpPr>
            <a:spLocks/>
          </p:cNvSpPr>
          <p:nvPr/>
        </p:nvSpPr>
        <p:spPr bwMode="auto">
          <a:xfrm>
            <a:off x="10151067" y="3904110"/>
            <a:ext cx="381100" cy="24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defRPr/>
            </a:pPr>
            <a:r>
              <a:rPr lang="en-US" sz="2000" kern="0" dirty="0">
                <a:solidFill>
                  <a:srgbClr val="FFFFFF"/>
                </a:solidFill>
                <a:latin typeface="Impact MT Std" pitchFamily="34" charset="0"/>
                <a:ea typeface="微软雅黑"/>
                <a:cs typeface="Bebas Neue" charset="0"/>
                <a:sym typeface="Bebas Neue" charset="0"/>
              </a:rPr>
              <a:t>5</a:t>
            </a:r>
          </a:p>
        </p:txBody>
      </p:sp>
      <p:grpSp>
        <p:nvGrpSpPr>
          <p:cNvPr id="52" name="Group 6"/>
          <p:cNvGrpSpPr/>
          <p:nvPr/>
        </p:nvGrpSpPr>
        <p:grpSpPr>
          <a:xfrm>
            <a:off x="5486417" y="3036019"/>
            <a:ext cx="1050218" cy="895468"/>
            <a:chOff x="4326126" y="2238091"/>
            <a:chExt cx="823252" cy="710758"/>
          </a:xfrm>
          <a:solidFill>
            <a:srgbClr val="FD3F03"/>
          </a:solidFill>
        </p:grpSpPr>
        <p:grpSp>
          <p:nvGrpSpPr>
            <p:cNvPr id="53" name="Group 214"/>
            <p:cNvGrpSpPr/>
            <p:nvPr/>
          </p:nvGrpSpPr>
          <p:grpSpPr>
            <a:xfrm>
              <a:off x="4326126" y="2238091"/>
              <a:ext cx="823252" cy="710758"/>
              <a:chOff x="3755667" y="1931353"/>
              <a:chExt cx="680374" cy="587404"/>
            </a:xfrm>
            <a:grpFill/>
          </p:grpSpPr>
          <p:sp>
            <p:nvSpPr>
              <p:cNvPr id="59"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202A36"/>
              </a:solidFill>
              <a:ln w="0">
                <a:solidFill>
                  <a:srgbClr val="202A36"/>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sp>
            <p:nvSpPr>
              <p:cNvPr id="63"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202A36"/>
              </a:solidFill>
              <a:ln w="0">
                <a:solidFill>
                  <a:srgbClr val="202A36"/>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sp>
          <p:nvSpPr>
            <p:cNvPr id="54" name="Freeform 6"/>
            <p:cNvSpPr>
              <a:spLocks noEditPoints="1"/>
            </p:cNvSpPr>
            <p:nvPr/>
          </p:nvSpPr>
          <p:spPr bwMode="auto">
            <a:xfrm>
              <a:off x="4564534" y="2452577"/>
              <a:ext cx="325676" cy="291624"/>
            </a:xfrm>
            <a:custGeom>
              <a:avLst/>
              <a:gdLst>
                <a:gd name="T0" fmla="*/ 18 w 158"/>
                <a:gd name="T1" fmla="*/ 22 h 141"/>
                <a:gd name="T2" fmla="*/ 18 w 158"/>
                <a:gd name="T3" fmla="*/ 138 h 141"/>
                <a:gd name="T4" fmla="*/ 15 w 158"/>
                <a:gd name="T5" fmla="*/ 141 h 141"/>
                <a:gd name="T6" fmla="*/ 9 w 158"/>
                <a:gd name="T7" fmla="*/ 141 h 141"/>
                <a:gd name="T8" fmla="*/ 6 w 158"/>
                <a:gd name="T9" fmla="*/ 138 h 141"/>
                <a:gd name="T10" fmla="*/ 6 w 158"/>
                <a:gd name="T11" fmla="*/ 22 h 141"/>
                <a:gd name="T12" fmla="*/ 0 w 158"/>
                <a:gd name="T13" fmla="*/ 12 h 141"/>
                <a:gd name="T14" fmla="*/ 12 w 158"/>
                <a:gd name="T15" fmla="*/ 0 h 141"/>
                <a:gd name="T16" fmla="*/ 24 w 158"/>
                <a:gd name="T17" fmla="*/ 12 h 141"/>
                <a:gd name="T18" fmla="*/ 18 w 158"/>
                <a:gd name="T19" fmla="*/ 22 h 141"/>
                <a:gd name="T20" fmla="*/ 158 w 158"/>
                <a:gd name="T21" fmla="*/ 88 h 141"/>
                <a:gd name="T22" fmla="*/ 155 w 158"/>
                <a:gd name="T23" fmla="*/ 93 h 141"/>
                <a:gd name="T24" fmla="*/ 154 w 158"/>
                <a:gd name="T25" fmla="*/ 94 h 141"/>
                <a:gd name="T26" fmla="*/ 120 w 158"/>
                <a:gd name="T27" fmla="*/ 105 h 141"/>
                <a:gd name="T28" fmla="*/ 105 w 158"/>
                <a:gd name="T29" fmla="*/ 101 h 141"/>
                <a:gd name="T30" fmla="*/ 103 w 158"/>
                <a:gd name="T31" fmla="*/ 100 h 141"/>
                <a:gd name="T32" fmla="*/ 75 w 158"/>
                <a:gd name="T33" fmla="*/ 92 h 141"/>
                <a:gd name="T34" fmla="*/ 32 w 158"/>
                <a:gd name="T35" fmla="*/ 105 h 141"/>
                <a:gd name="T36" fmla="*/ 29 w 158"/>
                <a:gd name="T37" fmla="*/ 106 h 141"/>
                <a:gd name="T38" fmla="*/ 27 w 158"/>
                <a:gd name="T39" fmla="*/ 105 h 141"/>
                <a:gd name="T40" fmla="*/ 24 w 158"/>
                <a:gd name="T41" fmla="*/ 100 h 141"/>
                <a:gd name="T42" fmla="*/ 24 w 158"/>
                <a:gd name="T43" fmla="*/ 32 h 141"/>
                <a:gd name="T44" fmla="*/ 26 w 158"/>
                <a:gd name="T45" fmla="*/ 27 h 141"/>
                <a:gd name="T46" fmla="*/ 72 w 158"/>
                <a:gd name="T47" fmla="*/ 12 h 141"/>
                <a:gd name="T48" fmla="*/ 110 w 158"/>
                <a:gd name="T49" fmla="*/ 23 h 141"/>
                <a:gd name="T50" fmla="*/ 119 w 158"/>
                <a:gd name="T51" fmla="*/ 25 h 141"/>
                <a:gd name="T52" fmla="*/ 147 w 158"/>
                <a:gd name="T53" fmla="*/ 14 h 141"/>
                <a:gd name="T54" fmla="*/ 150 w 158"/>
                <a:gd name="T55" fmla="*/ 13 h 141"/>
                <a:gd name="T56" fmla="*/ 156 w 158"/>
                <a:gd name="T57" fmla="*/ 13 h 141"/>
                <a:gd name="T58" fmla="*/ 158 w 158"/>
                <a:gd name="T59" fmla="*/ 18 h 141"/>
                <a:gd name="T60" fmla="*/ 158 w 158"/>
                <a:gd name="T61" fmla="*/ 88 h 141"/>
                <a:gd name="T62" fmla="*/ 70 w 158"/>
                <a:gd name="T63" fmla="*/ 24 h 141"/>
                <a:gd name="T64" fmla="*/ 35 w 158"/>
                <a:gd name="T65" fmla="*/ 36 h 141"/>
                <a:gd name="T66" fmla="*/ 35 w 158"/>
                <a:gd name="T67" fmla="*/ 53 h 141"/>
                <a:gd name="T68" fmla="*/ 70 w 158"/>
                <a:gd name="T69" fmla="*/ 42 h 141"/>
                <a:gd name="T70" fmla="*/ 70 w 158"/>
                <a:gd name="T71" fmla="*/ 24 h 141"/>
                <a:gd name="T72" fmla="*/ 70 w 158"/>
                <a:gd name="T73" fmla="*/ 63 h 141"/>
                <a:gd name="T74" fmla="*/ 35 w 158"/>
                <a:gd name="T75" fmla="*/ 73 h 141"/>
                <a:gd name="T76" fmla="*/ 35 w 158"/>
                <a:gd name="T77" fmla="*/ 90 h 141"/>
                <a:gd name="T78" fmla="*/ 70 w 158"/>
                <a:gd name="T79" fmla="*/ 80 h 141"/>
                <a:gd name="T80" fmla="*/ 70 w 158"/>
                <a:gd name="T81" fmla="*/ 63 h 141"/>
                <a:gd name="T82" fmla="*/ 147 w 158"/>
                <a:gd name="T83" fmla="*/ 68 h 141"/>
                <a:gd name="T84" fmla="*/ 111 w 158"/>
                <a:gd name="T85" fmla="*/ 74 h 141"/>
                <a:gd name="T86" fmla="*/ 111 w 158"/>
                <a:gd name="T87" fmla="*/ 54 h 141"/>
                <a:gd name="T88" fmla="*/ 108 w 158"/>
                <a:gd name="T89" fmla="*/ 52 h 141"/>
                <a:gd name="T90" fmla="*/ 75 w 158"/>
                <a:gd name="T91" fmla="*/ 42 h 141"/>
                <a:gd name="T92" fmla="*/ 70 w 158"/>
                <a:gd name="T93" fmla="*/ 42 h 141"/>
                <a:gd name="T94" fmla="*/ 70 w 158"/>
                <a:gd name="T95" fmla="*/ 63 h 141"/>
                <a:gd name="T96" fmla="*/ 72 w 158"/>
                <a:gd name="T97" fmla="*/ 63 h 141"/>
                <a:gd name="T98" fmla="*/ 108 w 158"/>
                <a:gd name="T99" fmla="*/ 73 h 141"/>
                <a:gd name="T100" fmla="*/ 111 w 158"/>
                <a:gd name="T101" fmla="*/ 74 h 141"/>
                <a:gd name="T102" fmla="*/ 111 w 158"/>
                <a:gd name="T103" fmla="*/ 91 h 141"/>
                <a:gd name="T104" fmla="*/ 120 w 158"/>
                <a:gd name="T105" fmla="*/ 93 h 141"/>
                <a:gd name="T106" fmla="*/ 147 w 158"/>
                <a:gd name="T107" fmla="*/ 84 h 141"/>
                <a:gd name="T108" fmla="*/ 147 w 158"/>
                <a:gd name="T109" fmla="*/ 68 h 141"/>
                <a:gd name="T110" fmla="*/ 147 w 158"/>
                <a:gd name="T111" fmla="*/ 28 h 141"/>
                <a:gd name="T112" fmla="*/ 119 w 158"/>
                <a:gd name="T113" fmla="*/ 36 h 141"/>
                <a:gd name="T114" fmla="*/ 111 w 158"/>
                <a:gd name="T115" fmla="*/ 36 h 141"/>
                <a:gd name="T116" fmla="*/ 111 w 158"/>
                <a:gd name="T117" fmla="*/ 54 h 141"/>
                <a:gd name="T118" fmla="*/ 147 w 158"/>
                <a:gd name="T119" fmla="*/ 45 h 141"/>
                <a:gd name="T120" fmla="*/ 147 w 158"/>
                <a:gd name="T121" fmla="*/ 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8" h="141">
                  <a:moveTo>
                    <a:pt x="18" y="22"/>
                  </a:moveTo>
                  <a:cubicBezTo>
                    <a:pt x="18" y="138"/>
                    <a:pt x="18" y="138"/>
                    <a:pt x="18" y="138"/>
                  </a:cubicBezTo>
                  <a:cubicBezTo>
                    <a:pt x="18" y="140"/>
                    <a:pt x="16" y="141"/>
                    <a:pt x="15" y="141"/>
                  </a:cubicBezTo>
                  <a:cubicBezTo>
                    <a:pt x="9" y="141"/>
                    <a:pt x="9" y="141"/>
                    <a:pt x="9" y="141"/>
                  </a:cubicBezTo>
                  <a:cubicBezTo>
                    <a:pt x="7" y="141"/>
                    <a:pt x="6" y="140"/>
                    <a:pt x="6" y="138"/>
                  </a:cubicBezTo>
                  <a:cubicBezTo>
                    <a:pt x="6" y="22"/>
                    <a:pt x="6" y="22"/>
                    <a:pt x="6" y="22"/>
                  </a:cubicBezTo>
                  <a:cubicBezTo>
                    <a:pt x="3" y="20"/>
                    <a:pt x="0" y="16"/>
                    <a:pt x="0" y="12"/>
                  </a:cubicBezTo>
                  <a:cubicBezTo>
                    <a:pt x="0" y="6"/>
                    <a:pt x="5" y="0"/>
                    <a:pt x="12" y="0"/>
                  </a:cubicBezTo>
                  <a:cubicBezTo>
                    <a:pt x="18" y="0"/>
                    <a:pt x="24" y="6"/>
                    <a:pt x="24" y="12"/>
                  </a:cubicBezTo>
                  <a:cubicBezTo>
                    <a:pt x="24" y="16"/>
                    <a:pt x="21" y="20"/>
                    <a:pt x="18" y="22"/>
                  </a:cubicBezTo>
                  <a:close/>
                  <a:moveTo>
                    <a:pt x="158" y="88"/>
                  </a:moveTo>
                  <a:cubicBezTo>
                    <a:pt x="158" y="90"/>
                    <a:pt x="157" y="92"/>
                    <a:pt x="155" y="93"/>
                  </a:cubicBezTo>
                  <a:cubicBezTo>
                    <a:pt x="155" y="93"/>
                    <a:pt x="154" y="94"/>
                    <a:pt x="154" y="94"/>
                  </a:cubicBezTo>
                  <a:cubicBezTo>
                    <a:pt x="148" y="97"/>
                    <a:pt x="134" y="105"/>
                    <a:pt x="120" y="105"/>
                  </a:cubicBezTo>
                  <a:cubicBezTo>
                    <a:pt x="114" y="105"/>
                    <a:pt x="110" y="103"/>
                    <a:pt x="105" y="101"/>
                  </a:cubicBezTo>
                  <a:cubicBezTo>
                    <a:pt x="103" y="100"/>
                    <a:pt x="103" y="100"/>
                    <a:pt x="103" y="100"/>
                  </a:cubicBezTo>
                  <a:cubicBezTo>
                    <a:pt x="94" y="95"/>
                    <a:pt x="86" y="92"/>
                    <a:pt x="75" y="92"/>
                  </a:cubicBezTo>
                  <a:cubicBezTo>
                    <a:pt x="62" y="92"/>
                    <a:pt x="43" y="99"/>
                    <a:pt x="32" y="105"/>
                  </a:cubicBezTo>
                  <a:cubicBezTo>
                    <a:pt x="32" y="106"/>
                    <a:pt x="30" y="106"/>
                    <a:pt x="29" y="106"/>
                  </a:cubicBezTo>
                  <a:cubicBezTo>
                    <a:pt x="28" y="106"/>
                    <a:pt x="27" y="106"/>
                    <a:pt x="27" y="105"/>
                  </a:cubicBezTo>
                  <a:cubicBezTo>
                    <a:pt x="25" y="104"/>
                    <a:pt x="24" y="102"/>
                    <a:pt x="24" y="100"/>
                  </a:cubicBezTo>
                  <a:cubicBezTo>
                    <a:pt x="24" y="32"/>
                    <a:pt x="24" y="32"/>
                    <a:pt x="24" y="32"/>
                  </a:cubicBezTo>
                  <a:cubicBezTo>
                    <a:pt x="24" y="30"/>
                    <a:pt x="25" y="28"/>
                    <a:pt x="26" y="27"/>
                  </a:cubicBezTo>
                  <a:cubicBezTo>
                    <a:pt x="32" y="24"/>
                    <a:pt x="53" y="12"/>
                    <a:pt x="72" y="12"/>
                  </a:cubicBezTo>
                  <a:cubicBezTo>
                    <a:pt x="87" y="12"/>
                    <a:pt x="100" y="18"/>
                    <a:pt x="110" y="23"/>
                  </a:cubicBezTo>
                  <a:cubicBezTo>
                    <a:pt x="113" y="24"/>
                    <a:pt x="116" y="25"/>
                    <a:pt x="119" y="25"/>
                  </a:cubicBezTo>
                  <a:cubicBezTo>
                    <a:pt x="129" y="25"/>
                    <a:pt x="141" y="18"/>
                    <a:pt x="147" y="14"/>
                  </a:cubicBezTo>
                  <a:cubicBezTo>
                    <a:pt x="148" y="14"/>
                    <a:pt x="149" y="13"/>
                    <a:pt x="150" y="13"/>
                  </a:cubicBezTo>
                  <a:cubicBezTo>
                    <a:pt x="152" y="12"/>
                    <a:pt x="154" y="12"/>
                    <a:pt x="156" y="13"/>
                  </a:cubicBezTo>
                  <a:cubicBezTo>
                    <a:pt x="157" y="14"/>
                    <a:pt x="158" y="16"/>
                    <a:pt x="158" y="18"/>
                  </a:cubicBezTo>
                  <a:lnTo>
                    <a:pt x="158" y="88"/>
                  </a:lnTo>
                  <a:close/>
                  <a:moveTo>
                    <a:pt x="70" y="24"/>
                  </a:moveTo>
                  <a:cubicBezTo>
                    <a:pt x="59" y="25"/>
                    <a:pt x="45" y="30"/>
                    <a:pt x="35" y="36"/>
                  </a:cubicBezTo>
                  <a:cubicBezTo>
                    <a:pt x="35" y="53"/>
                    <a:pt x="35" y="53"/>
                    <a:pt x="35" y="53"/>
                  </a:cubicBezTo>
                  <a:cubicBezTo>
                    <a:pt x="46" y="47"/>
                    <a:pt x="59" y="42"/>
                    <a:pt x="70" y="42"/>
                  </a:cubicBezTo>
                  <a:lnTo>
                    <a:pt x="70" y="24"/>
                  </a:lnTo>
                  <a:close/>
                  <a:moveTo>
                    <a:pt x="70" y="63"/>
                  </a:moveTo>
                  <a:cubicBezTo>
                    <a:pt x="59" y="64"/>
                    <a:pt x="46" y="68"/>
                    <a:pt x="35" y="73"/>
                  </a:cubicBezTo>
                  <a:cubicBezTo>
                    <a:pt x="35" y="90"/>
                    <a:pt x="35" y="90"/>
                    <a:pt x="35" y="90"/>
                  </a:cubicBezTo>
                  <a:cubicBezTo>
                    <a:pt x="46" y="85"/>
                    <a:pt x="59" y="81"/>
                    <a:pt x="70" y="80"/>
                  </a:cubicBezTo>
                  <a:lnTo>
                    <a:pt x="70" y="63"/>
                  </a:lnTo>
                  <a:close/>
                  <a:moveTo>
                    <a:pt x="147" y="68"/>
                  </a:moveTo>
                  <a:cubicBezTo>
                    <a:pt x="138" y="72"/>
                    <a:pt x="124" y="78"/>
                    <a:pt x="111" y="74"/>
                  </a:cubicBezTo>
                  <a:cubicBezTo>
                    <a:pt x="111" y="54"/>
                    <a:pt x="111" y="54"/>
                    <a:pt x="111" y="54"/>
                  </a:cubicBezTo>
                  <a:cubicBezTo>
                    <a:pt x="110" y="53"/>
                    <a:pt x="109" y="53"/>
                    <a:pt x="108" y="52"/>
                  </a:cubicBezTo>
                  <a:cubicBezTo>
                    <a:pt x="97" y="47"/>
                    <a:pt x="89" y="42"/>
                    <a:pt x="75" y="42"/>
                  </a:cubicBezTo>
                  <a:cubicBezTo>
                    <a:pt x="73" y="42"/>
                    <a:pt x="72" y="42"/>
                    <a:pt x="70" y="42"/>
                  </a:cubicBezTo>
                  <a:cubicBezTo>
                    <a:pt x="70" y="63"/>
                    <a:pt x="70" y="63"/>
                    <a:pt x="70" y="63"/>
                  </a:cubicBezTo>
                  <a:cubicBezTo>
                    <a:pt x="71" y="63"/>
                    <a:pt x="72" y="63"/>
                    <a:pt x="72" y="63"/>
                  </a:cubicBezTo>
                  <a:cubicBezTo>
                    <a:pt x="86" y="63"/>
                    <a:pt x="97" y="67"/>
                    <a:pt x="108" y="73"/>
                  </a:cubicBezTo>
                  <a:cubicBezTo>
                    <a:pt x="109" y="73"/>
                    <a:pt x="110" y="74"/>
                    <a:pt x="111" y="74"/>
                  </a:cubicBezTo>
                  <a:cubicBezTo>
                    <a:pt x="111" y="91"/>
                    <a:pt x="111" y="91"/>
                    <a:pt x="111" y="91"/>
                  </a:cubicBezTo>
                  <a:cubicBezTo>
                    <a:pt x="114" y="92"/>
                    <a:pt x="117" y="93"/>
                    <a:pt x="120" y="93"/>
                  </a:cubicBezTo>
                  <a:cubicBezTo>
                    <a:pt x="130" y="93"/>
                    <a:pt x="141" y="87"/>
                    <a:pt x="147" y="84"/>
                  </a:cubicBezTo>
                  <a:lnTo>
                    <a:pt x="147" y="68"/>
                  </a:lnTo>
                  <a:close/>
                  <a:moveTo>
                    <a:pt x="147" y="28"/>
                  </a:moveTo>
                  <a:cubicBezTo>
                    <a:pt x="139" y="32"/>
                    <a:pt x="129" y="36"/>
                    <a:pt x="119" y="36"/>
                  </a:cubicBezTo>
                  <a:cubicBezTo>
                    <a:pt x="116" y="36"/>
                    <a:pt x="114" y="36"/>
                    <a:pt x="111" y="36"/>
                  </a:cubicBezTo>
                  <a:cubicBezTo>
                    <a:pt x="111" y="54"/>
                    <a:pt x="111" y="54"/>
                    <a:pt x="111" y="54"/>
                  </a:cubicBezTo>
                  <a:cubicBezTo>
                    <a:pt x="124" y="57"/>
                    <a:pt x="138" y="50"/>
                    <a:pt x="147" y="45"/>
                  </a:cubicBezTo>
                  <a:lnTo>
                    <a:pt x="147" y="28"/>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grpSp>
        <p:nvGrpSpPr>
          <p:cNvPr id="66" name="Group 13"/>
          <p:cNvGrpSpPr/>
          <p:nvPr/>
        </p:nvGrpSpPr>
        <p:grpSpPr>
          <a:xfrm>
            <a:off x="5482892" y="3959353"/>
            <a:ext cx="1050218" cy="895468"/>
            <a:chOff x="4323363" y="2970968"/>
            <a:chExt cx="823252" cy="710758"/>
          </a:xfrm>
        </p:grpSpPr>
        <p:grpSp>
          <p:nvGrpSpPr>
            <p:cNvPr id="67" name="Group 223"/>
            <p:cNvGrpSpPr/>
            <p:nvPr/>
          </p:nvGrpSpPr>
          <p:grpSpPr>
            <a:xfrm>
              <a:off x="4323363" y="2970968"/>
              <a:ext cx="823252" cy="710758"/>
              <a:chOff x="3755667" y="1931353"/>
              <a:chExt cx="680374" cy="587404"/>
            </a:xfrm>
          </p:grpSpPr>
          <p:sp>
            <p:nvSpPr>
              <p:cNvPr id="69"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34495E"/>
              </a:solidFill>
              <a:ln w="0">
                <a:solidFill>
                  <a:srgbClr val="34495E"/>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sp>
            <p:nvSpPr>
              <p:cNvPr id="70"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34495E"/>
              </a:solidFill>
              <a:ln w="0">
                <a:solidFill>
                  <a:srgbClr val="34495E"/>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sp>
          <p:nvSpPr>
            <p:cNvPr id="68" name="Freeform 7"/>
            <p:cNvSpPr>
              <a:spLocks noEditPoints="1"/>
            </p:cNvSpPr>
            <p:nvPr/>
          </p:nvSpPr>
          <p:spPr bwMode="auto">
            <a:xfrm>
              <a:off x="4580089" y="3139036"/>
              <a:ext cx="328025" cy="326055"/>
            </a:xfrm>
            <a:custGeom>
              <a:avLst/>
              <a:gdLst>
                <a:gd name="T0" fmla="*/ 124 w 141"/>
                <a:gd name="T1" fmla="*/ 140 h 140"/>
                <a:gd name="T2" fmla="*/ 18 w 141"/>
                <a:gd name="T3" fmla="*/ 140 h 140"/>
                <a:gd name="T4" fmla="*/ 7 w 141"/>
                <a:gd name="T5" fmla="*/ 121 h 140"/>
                <a:gd name="T6" fmla="*/ 53 w 141"/>
                <a:gd name="T7" fmla="*/ 48 h 140"/>
                <a:gd name="T8" fmla="*/ 53 w 141"/>
                <a:gd name="T9" fmla="*/ 11 h 140"/>
                <a:gd name="T10" fmla="*/ 48 w 141"/>
                <a:gd name="T11" fmla="*/ 11 h 140"/>
                <a:gd name="T12" fmla="*/ 42 w 141"/>
                <a:gd name="T13" fmla="*/ 6 h 140"/>
                <a:gd name="T14" fmla="*/ 48 w 141"/>
                <a:gd name="T15" fmla="*/ 0 h 140"/>
                <a:gd name="T16" fmla="*/ 94 w 141"/>
                <a:gd name="T17" fmla="*/ 0 h 140"/>
                <a:gd name="T18" fmla="*/ 100 w 141"/>
                <a:gd name="T19" fmla="*/ 6 h 140"/>
                <a:gd name="T20" fmla="*/ 94 w 141"/>
                <a:gd name="T21" fmla="*/ 11 h 140"/>
                <a:gd name="T22" fmla="*/ 89 w 141"/>
                <a:gd name="T23" fmla="*/ 11 h 140"/>
                <a:gd name="T24" fmla="*/ 89 w 141"/>
                <a:gd name="T25" fmla="*/ 48 h 140"/>
                <a:gd name="T26" fmla="*/ 135 w 141"/>
                <a:gd name="T27" fmla="*/ 121 h 140"/>
                <a:gd name="T28" fmla="*/ 124 w 141"/>
                <a:gd name="T29" fmla="*/ 140 h 140"/>
                <a:gd name="T30" fmla="*/ 38 w 141"/>
                <a:gd name="T31" fmla="*/ 93 h 140"/>
                <a:gd name="T32" fmla="*/ 104 w 141"/>
                <a:gd name="T33" fmla="*/ 93 h 140"/>
                <a:gd name="T34" fmla="*/ 79 w 141"/>
                <a:gd name="T35" fmla="*/ 54 h 140"/>
                <a:gd name="T36" fmla="*/ 77 w 141"/>
                <a:gd name="T37" fmla="*/ 51 h 140"/>
                <a:gd name="T38" fmla="*/ 77 w 141"/>
                <a:gd name="T39" fmla="*/ 48 h 140"/>
                <a:gd name="T40" fmla="*/ 77 w 141"/>
                <a:gd name="T41" fmla="*/ 11 h 140"/>
                <a:gd name="T42" fmla="*/ 65 w 141"/>
                <a:gd name="T43" fmla="*/ 11 h 140"/>
                <a:gd name="T44" fmla="*/ 65 w 141"/>
                <a:gd name="T45" fmla="*/ 48 h 140"/>
                <a:gd name="T46" fmla="*/ 65 w 141"/>
                <a:gd name="T47" fmla="*/ 51 h 140"/>
                <a:gd name="T48" fmla="*/ 63 w 141"/>
                <a:gd name="T49" fmla="*/ 54 h 140"/>
                <a:gd name="T50" fmla="*/ 38 w 141"/>
                <a:gd name="T51" fmla="*/ 9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 h="140">
                  <a:moveTo>
                    <a:pt x="124" y="140"/>
                  </a:moveTo>
                  <a:cubicBezTo>
                    <a:pt x="18" y="140"/>
                    <a:pt x="18" y="140"/>
                    <a:pt x="18" y="140"/>
                  </a:cubicBezTo>
                  <a:cubicBezTo>
                    <a:pt x="5" y="140"/>
                    <a:pt x="0" y="131"/>
                    <a:pt x="7" y="121"/>
                  </a:cubicBezTo>
                  <a:cubicBezTo>
                    <a:pt x="53" y="48"/>
                    <a:pt x="53" y="48"/>
                    <a:pt x="53" y="48"/>
                  </a:cubicBezTo>
                  <a:cubicBezTo>
                    <a:pt x="53" y="11"/>
                    <a:pt x="53" y="11"/>
                    <a:pt x="53" y="11"/>
                  </a:cubicBezTo>
                  <a:cubicBezTo>
                    <a:pt x="48" y="11"/>
                    <a:pt x="48" y="11"/>
                    <a:pt x="48" y="11"/>
                  </a:cubicBezTo>
                  <a:cubicBezTo>
                    <a:pt x="44" y="11"/>
                    <a:pt x="42" y="9"/>
                    <a:pt x="42" y="6"/>
                  </a:cubicBezTo>
                  <a:cubicBezTo>
                    <a:pt x="42" y="2"/>
                    <a:pt x="44" y="0"/>
                    <a:pt x="48" y="0"/>
                  </a:cubicBezTo>
                  <a:cubicBezTo>
                    <a:pt x="94" y="0"/>
                    <a:pt x="94" y="0"/>
                    <a:pt x="94" y="0"/>
                  </a:cubicBezTo>
                  <a:cubicBezTo>
                    <a:pt x="98" y="0"/>
                    <a:pt x="100" y="2"/>
                    <a:pt x="100" y="6"/>
                  </a:cubicBezTo>
                  <a:cubicBezTo>
                    <a:pt x="100" y="9"/>
                    <a:pt x="98" y="11"/>
                    <a:pt x="94" y="11"/>
                  </a:cubicBezTo>
                  <a:cubicBezTo>
                    <a:pt x="89" y="11"/>
                    <a:pt x="89" y="11"/>
                    <a:pt x="89" y="11"/>
                  </a:cubicBezTo>
                  <a:cubicBezTo>
                    <a:pt x="89" y="48"/>
                    <a:pt x="89" y="48"/>
                    <a:pt x="89" y="48"/>
                  </a:cubicBezTo>
                  <a:cubicBezTo>
                    <a:pt x="135" y="121"/>
                    <a:pt x="135" y="121"/>
                    <a:pt x="135" y="121"/>
                  </a:cubicBezTo>
                  <a:cubicBezTo>
                    <a:pt x="141" y="131"/>
                    <a:pt x="137" y="140"/>
                    <a:pt x="124" y="140"/>
                  </a:cubicBezTo>
                  <a:close/>
                  <a:moveTo>
                    <a:pt x="38" y="93"/>
                  </a:moveTo>
                  <a:cubicBezTo>
                    <a:pt x="104" y="93"/>
                    <a:pt x="104" y="93"/>
                    <a:pt x="104" y="93"/>
                  </a:cubicBezTo>
                  <a:cubicBezTo>
                    <a:pt x="79" y="54"/>
                    <a:pt x="79" y="54"/>
                    <a:pt x="79" y="54"/>
                  </a:cubicBezTo>
                  <a:cubicBezTo>
                    <a:pt x="77" y="51"/>
                    <a:pt x="77" y="51"/>
                    <a:pt x="77" y="51"/>
                  </a:cubicBezTo>
                  <a:cubicBezTo>
                    <a:pt x="77" y="48"/>
                    <a:pt x="77" y="48"/>
                    <a:pt x="77" y="48"/>
                  </a:cubicBezTo>
                  <a:cubicBezTo>
                    <a:pt x="77" y="11"/>
                    <a:pt x="77" y="11"/>
                    <a:pt x="77" y="11"/>
                  </a:cubicBezTo>
                  <a:cubicBezTo>
                    <a:pt x="65" y="11"/>
                    <a:pt x="65" y="11"/>
                    <a:pt x="65" y="11"/>
                  </a:cubicBezTo>
                  <a:cubicBezTo>
                    <a:pt x="65" y="48"/>
                    <a:pt x="65" y="48"/>
                    <a:pt x="65" y="48"/>
                  </a:cubicBezTo>
                  <a:cubicBezTo>
                    <a:pt x="65" y="51"/>
                    <a:pt x="65" y="51"/>
                    <a:pt x="65" y="51"/>
                  </a:cubicBezTo>
                  <a:cubicBezTo>
                    <a:pt x="63" y="54"/>
                    <a:pt x="63" y="54"/>
                    <a:pt x="63" y="54"/>
                  </a:cubicBezTo>
                  <a:lnTo>
                    <a:pt x="38" y="9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grpSp>
        <p:nvGrpSpPr>
          <p:cNvPr id="71" name="Group 7"/>
          <p:cNvGrpSpPr/>
          <p:nvPr/>
        </p:nvGrpSpPr>
        <p:grpSpPr>
          <a:xfrm>
            <a:off x="6300682" y="3495102"/>
            <a:ext cx="1050218" cy="895468"/>
            <a:chOff x="4964418" y="2602479"/>
            <a:chExt cx="823252" cy="710758"/>
          </a:xfrm>
        </p:grpSpPr>
        <p:grpSp>
          <p:nvGrpSpPr>
            <p:cNvPr id="72" name="Group 220"/>
            <p:cNvGrpSpPr/>
            <p:nvPr/>
          </p:nvGrpSpPr>
          <p:grpSpPr>
            <a:xfrm>
              <a:off x="4964418" y="2602479"/>
              <a:ext cx="823252" cy="710758"/>
              <a:chOff x="3755667" y="1931353"/>
              <a:chExt cx="680374" cy="587404"/>
            </a:xfrm>
          </p:grpSpPr>
          <p:sp>
            <p:nvSpPr>
              <p:cNvPr id="74"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34495E"/>
              </a:solidFill>
              <a:ln w="0">
                <a:solidFill>
                  <a:srgbClr val="34495E"/>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sp>
            <p:nvSpPr>
              <p:cNvPr id="75"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34495E"/>
              </a:solidFill>
              <a:ln w="0">
                <a:solidFill>
                  <a:srgbClr val="34495E"/>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sp>
          <p:nvSpPr>
            <p:cNvPr id="73" name="Freeform 8"/>
            <p:cNvSpPr>
              <a:spLocks noEditPoints="1"/>
            </p:cNvSpPr>
            <p:nvPr/>
          </p:nvSpPr>
          <p:spPr bwMode="auto">
            <a:xfrm>
              <a:off x="5209647" y="2816545"/>
              <a:ext cx="320093" cy="266264"/>
            </a:xfrm>
            <a:custGeom>
              <a:avLst/>
              <a:gdLst>
                <a:gd name="T0" fmla="*/ 141 w 141"/>
                <a:gd name="T1" fmla="*/ 103 h 117"/>
                <a:gd name="T2" fmla="*/ 126 w 141"/>
                <a:gd name="T3" fmla="*/ 117 h 117"/>
                <a:gd name="T4" fmla="*/ 15 w 141"/>
                <a:gd name="T5" fmla="*/ 117 h 117"/>
                <a:gd name="T6" fmla="*/ 0 w 141"/>
                <a:gd name="T7" fmla="*/ 103 h 117"/>
                <a:gd name="T8" fmla="*/ 0 w 141"/>
                <a:gd name="T9" fmla="*/ 73 h 117"/>
                <a:gd name="T10" fmla="*/ 2 w 141"/>
                <a:gd name="T11" fmla="*/ 66 h 117"/>
                <a:gd name="T12" fmla="*/ 20 w 141"/>
                <a:gd name="T13" fmla="*/ 11 h 117"/>
                <a:gd name="T14" fmla="*/ 35 w 141"/>
                <a:gd name="T15" fmla="*/ 0 h 117"/>
                <a:gd name="T16" fmla="*/ 106 w 141"/>
                <a:gd name="T17" fmla="*/ 0 h 117"/>
                <a:gd name="T18" fmla="*/ 121 w 141"/>
                <a:gd name="T19" fmla="*/ 11 h 117"/>
                <a:gd name="T20" fmla="*/ 140 w 141"/>
                <a:gd name="T21" fmla="*/ 66 h 117"/>
                <a:gd name="T22" fmla="*/ 141 w 141"/>
                <a:gd name="T23" fmla="*/ 73 h 117"/>
                <a:gd name="T24" fmla="*/ 141 w 141"/>
                <a:gd name="T25" fmla="*/ 103 h 117"/>
                <a:gd name="T26" fmla="*/ 129 w 141"/>
                <a:gd name="T27" fmla="*/ 73 h 117"/>
                <a:gd name="T28" fmla="*/ 126 w 141"/>
                <a:gd name="T29" fmla="*/ 70 h 117"/>
                <a:gd name="T30" fmla="*/ 15 w 141"/>
                <a:gd name="T31" fmla="*/ 70 h 117"/>
                <a:gd name="T32" fmla="*/ 12 w 141"/>
                <a:gd name="T33" fmla="*/ 73 h 117"/>
                <a:gd name="T34" fmla="*/ 12 w 141"/>
                <a:gd name="T35" fmla="*/ 103 h 117"/>
                <a:gd name="T36" fmla="*/ 15 w 141"/>
                <a:gd name="T37" fmla="*/ 105 h 117"/>
                <a:gd name="T38" fmla="*/ 126 w 141"/>
                <a:gd name="T39" fmla="*/ 105 h 117"/>
                <a:gd name="T40" fmla="*/ 129 w 141"/>
                <a:gd name="T41" fmla="*/ 103 h 117"/>
                <a:gd name="T42" fmla="*/ 129 w 141"/>
                <a:gd name="T43" fmla="*/ 73 h 117"/>
                <a:gd name="T44" fmla="*/ 125 w 141"/>
                <a:gd name="T45" fmla="*/ 59 h 117"/>
                <a:gd name="T46" fmla="*/ 110 w 141"/>
                <a:gd name="T47" fmla="*/ 14 h 117"/>
                <a:gd name="T48" fmla="*/ 106 w 141"/>
                <a:gd name="T49" fmla="*/ 12 h 117"/>
                <a:gd name="T50" fmla="*/ 35 w 141"/>
                <a:gd name="T51" fmla="*/ 12 h 117"/>
                <a:gd name="T52" fmla="*/ 31 w 141"/>
                <a:gd name="T53" fmla="*/ 14 h 117"/>
                <a:gd name="T54" fmla="*/ 17 w 141"/>
                <a:gd name="T55" fmla="*/ 59 h 117"/>
                <a:gd name="T56" fmla="*/ 125 w 141"/>
                <a:gd name="T57" fmla="*/ 59 h 117"/>
                <a:gd name="T58" fmla="*/ 88 w 141"/>
                <a:gd name="T59" fmla="*/ 95 h 117"/>
                <a:gd name="T60" fmla="*/ 81 w 141"/>
                <a:gd name="T61" fmla="*/ 88 h 117"/>
                <a:gd name="T62" fmla="*/ 88 w 141"/>
                <a:gd name="T63" fmla="*/ 81 h 117"/>
                <a:gd name="T64" fmla="*/ 96 w 141"/>
                <a:gd name="T65" fmla="*/ 88 h 117"/>
                <a:gd name="T66" fmla="*/ 88 w 141"/>
                <a:gd name="T67" fmla="*/ 95 h 117"/>
                <a:gd name="T68" fmla="*/ 112 w 141"/>
                <a:gd name="T69" fmla="*/ 95 h 117"/>
                <a:gd name="T70" fmla="*/ 104 w 141"/>
                <a:gd name="T71" fmla="*/ 88 h 117"/>
                <a:gd name="T72" fmla="*/ 112 w 141"/>
                <a:gd name="T73" fmla="*/ 81 h 117"/>
                <a:gd name="T74" fmla="*/ 119 w 141"/>
                <a:gd name="T75" fmla="*/ 88 h 117"/>
                <a:gd name="T76" fmla="*/ 112 w 141"/>
                <a:gd name="T77" fmla="*/ 9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17">
                  <a:moveTo>
                    <a:pt x="141" y="103"/>
                  </a:moveTo>
                  <a:cubicBezTo>
                    <a:pt x="141" y="111"/>
                    <a:pt x="134" y="117"/>
                    <a:pt x="126" y="117"/>
                  </a:cubicBezTo>
                  <a:cubicBezTo>
                    <a:pt x="15" y="117"/>
                    <a:pt x="15" y="117"/>
                    <a:pt x="15" y="117"/>
                  </a:cubicBezTo>
                  <a:cubicBezTo>
                    <a:pt x="7" y="117"/>
                    <a:pt x="0" y="111"/>
                    <a:pt x="0" y="103"/>
                  </a:cubicBezTo>
                  <a:cubicBezTo>
                    <a:pt x="0" y="73"/>
                    <a:pt x="0" y="73"/>
                    <a:pt x="0" y="73"/>
                  </a:cubicBezTo>
                  <a:cubicBezTo>
                    <a:pt x="0" y="71"/>
                    <a:pt x="1" y="69"/>
                    <a:pt x="2" y="66"/>
                  </a:cubicBezTo>
                  <a:cubicBezTo>
                    <a:pt x="20" y="11"/>
                    <a:pt x="20" y="11"/>
                    <a:pt x="20" y="11"/>
                  </a:cubicBezTo>
                  <a:cubicBezTo>
                    <a:pt x="22" y="4"/>
                    <a:pt x="28" y="0"/>
                    <a:pt x="35" y="0"/>
                  </a:cubicBezTo>
                  <a:cubicBezTo>
                    <a:pt x="106" y="0"/>
                    <a:pt x="106" y="0"/>
                    <a:pt x="106" y="0"/>
                  </a:cubicBezTo>
                  <a:cubicBezTo>
                    <a:pt x="113" y="0"/>
                    <a:pt x="119" y="4"/>
                    <a:pt x="121" y="11"/>
                  </a:cubicBezTo>
                  <a:cubicBezTo>
                    <a:pt x="140" y="66"/>
                    <a:pt x="140" y="66"/>
                    <a:pt x="140" y="66"/>
                  </a:cubicBezTo>
                  <a:cubicBezTo>
                    <a:pt x="140" y="69"/>
                    <a:pt x="141" y="71"/>
                    <a:pt x="141" y="73"/>
                  </a:cubicBezTo>
                  <a:lnTo>
                    <a:pt x="141" y="103"/>
                  </a:lnTo>
                  <a:close/>
                  <a:moveTo>
                    <a:pt x="129" y="73"/>
                  </a:moveTo>
                  <a:cubicBezTo>
                    <a:pt x="129" y="72"/>
                    <a:pt x="128" y="70"/>
                    <a:pt x="126" y="70"/>
                  </a:cubicBezTo>
                  <a:cubicBezTo>
                    <a:pt x="15" y="70"/>
                    <a:pt x="15" y="70"/>
                    <a:pt x="15" y="70"/>
                  </a:cubicBezTo>
                  <a:cubicBezTo>
                    <a:pt x="13" y="70"/>
                    <a:pt x="12" y="72"/>
                    <a:pt x="12" y="73"/>
                  </a:cubicBezTo>
                  <a:cubicBezTo>
                    <a:pt x="12" y="103"/>
                    <a:pt x="12" y="103"/>
                    <a:pt x="12" y="103"/>
                  </a:cubicBezTo>
                  <a:cubicBezTo>
                    <a:pt x="12" y="104"/>
                    <a:pt x="13" y="105"/>
                    <a:pt x="15" y="105"/>
                  </a:cubicBezTo>
                  <a:cubicBezTo>
                    <a:pt x="126" y="105"/>
                    <a:pt x="126" y="105"/>
                    <a:pt x="126" y="105"/>
                  </a:cubicBezTo>
                  <a:cubicBezTo>
                    <a:pt x="128" y="105"/>
                    <a:pt x="129" y="104"/>
                    <a:pt x="129" y="103"/>
                  </a:cubicBezTo>
                  <a:lnTo>
                    <a:pt x="129" y="73"/>
                  </a:lnTo>
                  <a:close/>
                  <a:moveTo>
                    <a:pt x="125" y="59"/>
                  </a:moveTo>
                  <a:cubicBezTo>
                    <a:pt x="110" y="14"/>
                    <a:pt x="110" y="14"/>
                    <a:pt x="110" y="14"/>
                  </a:cubicBezTo>
                  <a:cubicBezTo>
                    <a:pt x="110" y="13"/>
                    <a:pt x="108" y="12"/>
                    <a:pt x="106" y="12"/>
                  </a:cubicBezTo>
                  <a:cubicBezTo>
                    <a:pt x="35" y="12"/>
                    <a:pt x="35" y="12"/>
                    <a:pt x="35" y="12"/>
                  </a:cubicBezTo>
                  <a:cubicBezTo>
                    <a:pt x="33" y="12"/>
                    <a:pt x="32" y="13"/>
                    <a:pt x="31" y="14"/>
                  </a:cubicBezTo>
                  <a:cubicBezTo>
                    <a:pt x="17" y="59"/>
                    <a:pt x="17" y="59"/>
                    <a:pt x="17" y="59"/>
                  </a:cubicBezTo>
                  <a:lnTo>
                    <a:pt x="125" y="59"/>
                  </a:lnTo>
                  <a:close/>
                  <a:moveTo>
                    <a:pt x="88" y="95"/>
                  </a:moveTo>
                  <a:cubicBezTo>
                    <a:pt x="84" y="95"/>
                    <a:pt x="81" y="92"/>
                    <a:pt x="81" y="88"/>
                  </a:cubicBezTo>
                  <a:cubicBezTo>
                    <a:pt x="81" y="84"/>
                    <a:pt x="84" y="81"/>
                    <a:pt x="88" y="81"/>
                  </a:cubicBezTo>
                  <a:cubicBezTo>
                    <a:pt x="92" y="81"/>
                    <a:pt x="96" y="84"/>
                    <a:pt x="96" y="88"/>
                  </a:cubicBezTo>
                  <a:cubicBezTo>
                    <a:pt x="96" y="92"/>
                    <a:pt x="92" y="95"/>
                    <a:pt x="88" y="95"/>
                  </a:cubicBezTo>
                  <a:close/>
                  <a:moveTo>
                    <a:pt x="112" y="95"/>
                  </a:moveTo>
                  <a:cubicBezTo>
                    <a:pt x="108" y="95"/>
                    <a:pt x="104" y="92"/>
                    <a:pt x="104" y="88"/>
                  </a:cubicBezTo>
                  <a:cubicBezTo>
                    <a:pt x="104" y="84"/>
                    <a:pt x="108" y="81"/>
                    <a:pt x="112" y="81"/>
                  </a:cubicBezTo>
                  <a:cubicBezTo>
                    <a:pt x="116" y="81"/>
                    <a:pt x="119" y="84"/>
                    <a:pt x="119" y="88"/>
                  </a:cubicBezTo>
                  <a:cubicBezTo>
                    <a:pt x="119" y="92"/>
                    <a:pt x="116" y="95"/>
                    <a:pt x="112" y="9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grpSp>
        <p:nvGrpSpPr>
          <p:cNvPr id="76" name="Group 4"/>
          <p:cNvGrpSpPr/>
          <p:nvPr/>
        </p:nvGrpSpPr>
        <p:grpSpPr>
          <a:xfrm>
            <a:off x="6021819" y="2106043"/>
            <a:ext cx="1050218" cy="895468"/>
            <a:chOff x="4745821" y="1499943"/>
            <a:chExt cx="823252" cy="710758"/>
          </a:xfrm>
        </p:grpSpPr>
        <p:grpSp>
          <p:nvGrpSpPr>
            <p:cNvPr id="77" name="Group 217"/>
            <p:cNvGrpSpPr/>
            <p:nvPr/>
          </p:nvGrpSpPr>
          <p:grpSpPr>
            <a:xfrm>
              <a:off x="4745821" y="1499943"/>
              <a:ext cx="823252" cy="710758"/>
              <a:chOff x="3755667" y="1931353"/>
              <a:chExt cx="680374" cy="587404"/>
            </a:xfrm>
          </p:grpSpPr>
          <p:sp>
            <p:nvSpPr>
              <p:cNvPr id="79"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202A36"/>
              </a:solidFill>
              <a:ln w="0">
                <a:solidFill>
                  <a:srgbClr val="202A36"/>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sp>
            <p:nvSpPr>
              <p:cNvPr id="80"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202A36"/>
              </a:solidFill>
              <a:ln w="0">
                <a:solidFill>
                  <a:srgbClr val="202A36"/>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sp>
          <p:nvSpPr>
            <p:cNvPr id="78" name="Freeform 9"/>
            <p:cNvSpPr>
              <a:spLocks noEditPoints="1"/>
            </p:cNvSpPr>
            <p:nvPr/>
          </p:nvSpPr>
          <p:spPr bwMode="auto">
            <a:xfrm>
              <a:off x="4982104" y="1749116"/>
              <a:ext cx="367123" cy="246476"/>
            </a:xfrm>
            <a:custGeom>
              <a:avLst/>
              <a:gdLst>
                <a:gd name="T0" fmla="*/ 208 w 210"/>
                <a:gd name="T1" fmla="*/ 38 h 141"/>
                <a:gd name="T2" fmla="*/ 106 w 210"/>
                <a:gd name="T3" fmla="*/ 70 h 141"/>
                <a:gd name="T4" fmla="*/ 105 w 210"/>
                <a:gd name="T5" fmla="*/ 71 h 141"/>
                <a:gd name="T6" fmla="*/ 104 w 210"/>
                <a:gd name="T7" fmla="*/ 70 h 141"/>
                <a:gd name="T8" fmla="*/ 44 w 210"/>
                <a:gd name="T9" fmla="*/ 52 h 141"/>
                <a:gd name="T10" fmla="*/ 35 w 210"/>
                <a:gd name="T11" fmla="*/ 78 h 141"/>
                <a:gd name="T12" fmla="*/ 41 w 210"/>
                <a:gd name="T13" fmla="*/ 88 h 141"/>
                <a:gd name="T14" fmla="*/ 35 w 210"/>
                <a:gd name="T15" fmla="*/ 98 h 141"/>
                <a:gd name="T16" fmla="*/ 41 w 210"/>
                <a:gd name="T17" fmla="*/ 138 h 141"/>
                <a:gd name="T18" fmla="*/ 40 w 210"/>
                <a:gd name="T19" fmla="*/ 140 h 141"/>
                <a:gd name="T20" fmla="*/ 38 w 210"/>
                <a:gd name="T21" fmla="*/ 141 h 141"/>
                <a:gd name="T22" fmla="*/ 20 w 210"/>
                <a:gd name="T23" fmla="*/ 141 h 141"/>
                <a:gd name="T24" fmla="*/ 18 w 210"/>
                <a:gd name="T25" fmla="*/ 140 h 141"/>
                <a:gd name="T26" fmla="*/ 17 w 210"/>
                <a:gd name="T27" fmla="*/ 138 h 141"/>
                <a:gd name="T28" fmla="*/ 22 w 210"/>
                <a:gd name="T29" fmla="*/ 98 h 141"/>
                <a:gd name="T30" fmla="*/ 17 w 210"/>
                <a:gd name="T31" fmla="*/ 88 h 141"/>
                <a:gd name="T32" fmla="*/ 23 w 210"/>
                <a:gd name="T33" fmla="*/ 78 h 141"/>
                <a:gd name="T34" fmla="*/ 32 w 210"/>
                <a:gd name="T35" fmla="*/ 48 h 141"/>
                <a:gd name="T36" fmla="*/ 2 w 210"/>
                <a:gd name="T37" fmla="*/ 38 h 141"/>
                <a:gd name="T38" fmla="*/ 0 w 210"/>
                <a:gd name="T39" fmla="*/ 35 h 141"/>
                <a:gd name="T40" fmla="*/ 2 w 210"/>
                <a:gd name="T41" fmla="*/ 33 h 141"/>
                <a:gd name="T42" fmla="*/ 104 w 210"/>
                <a:gd name="T43" fmla="*/ 0 h 141"/>
                <a:gd name="T44" fmla="*/ 105 w 210"/>
                <a:gd name="T45" fmla="*/ 0 h 141"/>
                <a:gd name="T46" fmla="*/ 106 w 210"/>
                <a:gd name="T47" fmla="*/ 0 h 141"/>
                <a:gd name="T48" fmla="*/ 208 w 210"/>
                <a:gd name="T49" fmla="*/ 33 h 141"/>
                <a:gd name="T50" fmla="*/ 210 w 210"/>
                <a:gd name="T51" fmla="*/ 35 h 141"/>
                <a:gd name="T52" fmla="*/ 208 w 210"/>
                <a:gd name="T53" fmla="*/ 38 h 141"/>
                <a:gd name="T54" fmla="*/ 164 w 210"/>
                <a:gd name="T55" fmla="*/ 94 h 141"/>
                <a:gd name="T56" fmla="*/ 105 w 210"/>
                <a:gd name="T57" fmla="*/ 117 h 141"/>
                <a:gd name="T58" fmla="*/ 46 w 210"/>
                <a:gd name="T59" fmla="*/ 94 h 141"/>
                <a:gd name="T60" fmla="*/ 48 w 210"/>
                <a:gd name="T61" fmla="*/ 65 h 141"/>
                <a:gd name="T62" fmla="*/ 101 w 210"/>
                <a:gd name="T63" fmla="*/ 82 h 141"/>
                <a:gd name="T64" fmla="*/ 105 w 210"/>
                <a:gd name="T65" fmla="*/ 82 h 141"/>
                <a:gd name="T66" fmla="*/ 109 w 210"/>
                <a:gd name="T67" fmla="*/ 82 h 141"/>
                <a:gd name="T68" fmla="*/ 162 w 210"/>
                <a:gd name="T69" fmla="*/ 65 h 141"/>
                <a:gd name="T70" fmla="*/ 164 w 210"/>
                <a:gd name="T71" fmla="*/ 9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 h="141">
                  <a:moveTo>
                    <a:pt x="208" y="38"/>
                  </a:moveTo>
                  <a:cubicBezTo>
                    <a:pt x="106" y="70"/>
                    <a:pt x="106" y="70"/>
                    <a:pt x="106" y="70"/>
                  </a:cubicBezTo>
                  <a:cubicBezTo>
                    <a:pt x="106" y="71"/>
                    <a:pt x="105" y="71"/>
                    <a:pt x="105" y="71"/>
                  </a:cubicBezTo>
                  <a:cubicBezTo>
                    <a:pt x="105" y="71"/>
                    <a:pt x="104" y="71"/>
                    <a:pt x="104" y="70"/>
                  </a:cubicBezTo>
                  <a:cubicBezTo>
                    <a:pt x="44" y="52"/>
                    <a:pt x="44" y="52"/>
                    <a:pt x="44" y="52"/>
                  </a:cubicBezTo>
                  <a:cubicBezTo>
                    <a:pt x="39" y="56"/>
                    <a:pt x="36" y="66"/>
                    <a:pt x="35" y="78"/>
                  </a:cubicBezTo>
                  <a:cubicBezTo>
                    <a:pt x="38" y="80"/>
                    <a:pt x="41" y="84"/>
                    <a:pt x="41" y="88"/>
                  </a:cubicBezTo>
                  <a:cubicBezTo>
                    <a:pt x="41" y="92"/>
                    <a:pt x="38" y="96"/>
                    <a:pt x="35" y="98"/>
                  </a:cubicBezTo>
                  <a:cubicBezTo>
                    <a:pt x="41" y="138"/>
                    <a:pt x="41" y="138"/>
                    <a:pt x="41" y="138"/>
                  </a:cubicBezTo>
                  <a:cubicBezTo>
                    <a:pt x="41" y="138"/>
                    <a:pt x="40" y="139"/>
                    <a:pt x="40" y="140"/>
                  </a:cubicBezTo>
                  <a:cubicBezTo>
                    <a:pt x="39" y="141"/>
                    <a:pt x="38" y="141"/>
                    <a:pt x="38" y="141"/>
                  </a:cubicBezTo>
                  <a:cubicBezTo>
                    <a:pt x="20" y="141"/>
                    <a:pt x="20" y="141"/>
                    <a:pt x="20" y="141"/>
                  </a:cubicBezTo>
                  <a:cubicBezTo>
                    <a:pt x="19" y="141"/>
                    <a:pt x="18" y="141"/>
                    <a:pt x="18" y="140"/>
                  </a:cubicBezTo>
                  <a:cubicBezTo>
                    <a:pt x="17" y="139"/>
                    <a:pt x="17" y="138"/>
                    <a:pt x="17" y="138"/>
                  </a:cubicBezTo>
                  <a:cubicBezTo>
                    <a:pt x="22" y="98"/>
                    <a:pt x="22" y="98"/>
                    <a:pt x="22" y="98"/>
                  </a:cubicBezTo>
                  <a:cubicBezTo>
                    <a:pt x="19" y="96"/>
                    <a:pt x="17" y="92"/>
                    <a:pt x="17" y="88"/>
                  </a:cubicBezTo>
                  <a:cubicBezTo>
                    <a:pt x="17" y="84"/>
                    <a:pt x="20" y="80"/>
                    <a:pt x="23" y="78"/>
                  </a:cubicBezTo>
                  <a:cubicBezTo>
                    <a:pt x="24" y="67"/>
                    <a:pt x="26" y="56"/>
                    <a:pt x="32" y="48"/>
                  </a:cubicBezTo>
                  <a:cubicBezTo>
                    <a:pt x="2" y="38"/>
                    <a:pt x="2" y="38"/>
                    <a:pt x="2" y="38"/>
                  </a:cubicBezTo>
                  <a:cubicBezTo>
                    <a:pt x="0" y="38"/>
                    <a:pt x="0" y="37"/>
                    <a:pt x="0" y="35"/>
                  </a:cubicBezTo>
                  <a:cubicBezTo>
                    <a:pt x="0" y="34"/>
                    <a:pt x="0" y="33"/>
                    <a:pt x="2" y="33"/>
                  </a:cubicBezTo>
                  <a:cubicBezTo>
                    <a:pt x="104" y="0"/>
                    <a:pt x="104" y="0"/>
                    <a:pt x="104" y="0"/>
                  </a:cubicBezTo>
                  <a:cubicBezTo>
                    <a:pt x="104" y="0"/>
                    <a:pt x="105" y="0"/>
                    <a:pt x="105" y="0"/>
                  </a:cubicBezTo>
                  <a:cubicBezTo>
                    <a:pt x="105" y="0"/>
                    <a:pt x="106" y="0"/>
                    <a:pt x="106" y="0"/>
                  </a:cubicBezTo>
                  <a:cubicBezTo>
                    <a:pt x="208" y="33"/>
                    <a:pt x="208" y="33"/>
                    <a:pt x="208" y="33"/>
                  </a:cubicBezTo>
                  <a:cubicBezTo>
                    <a:pt x="210" y="33"/>
                    <a:pt x="210" y="34"/>
                    <a:pt x="210" y="35"/>
                  </a:cubicBezTo>
                  <a:cubicBezTo>
                    <a:pt x="210" y="37"/>
                    <a:pt x="210" y="38"/>
                    <a:pt x="208" y="38"/>
                  </a:cubicBezTo>
                  <a:close/>
                  <a:moveTo>
                    <a:pt x="164" y="94"/>
                  </a:moveTo>
                  <a:cubicBezTo>
                    <a:pt x="164" y="107"/>
                    <a:pt x="137" y="117"/>
                    <a:pt x="105" y="117"/>
                  </a:cubicBezTo>
                  <a:cubicBezTo>
                    <a:pt x="73" y="117"/>
                    <a:pt x="46" y="107"/>
                    <a:pt x="46" y="94"/>
                  </a:cubicBezTo>
                  <a:cubicBezTo>
                    <a:pt x="48" y="65"/>
                    <a:pt x="48" y="65"/>
                    <a:pt x="48" y="65"/>
                  </a:cubicBezTo>
                  <a:cubicBezTo>
                    <a:pt x="101" y="82"/>
                    <a:pt x="101" y="82"/>
                    <a:pt x="101" y="82"/>
                  </a:cubicBezTo>
                  <a:cubicBezTo>
                    <a:pt x="102" y="82"/>
                    <a:pt x="104" y="82"/>
                    <a:pt x="105" y="82"/>
                  </a:cubicBezTo>
                  <a:cubicBezTo>
                    <a:pt x="106" y="82"/>
                    <a:pt x="108" y="82"/>
                    <a:pt x="109" y="82"/>
                  </a:cubicBezTo>
                  <a:cubicBezTo>
                    <a:pt x="162" y="65"/>
                    <a:pt x="162" y="65"/>
                    <a:pt x="162" y="65"/>
                  </a:cubicBezTo>
                  <a:lnTo>
                    <a:pt x="164" y="9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grpSp>
        <p:nvGrpSpPr>
          <p:cNvPr id="81" name="Group 14"/>
          <p:cNvGrpSpPr/>
          <p:nvPr/>
        </p:nvGrpSpPr>
        <p:grpSpPr>
          <a:xfrm>
            <a:off x="4939967" y="4876804"/>
            <a:ext cx="1050218" cy="895468"/>
            <a:chOff x="3897771" y="3699175"/>
            <a:chExt cx="823252" cy="710758"/>
          </a:xfrm>
        </p:grpSpPr>
        <p:grpSp>
          <p:nvGrpSpPr>
            <p:cNvPr id="82" name="Group 226"/>
            <p:cNvGrpSpPr/>
            <p:nvPr/>
          </p:nvGrpSpPr>
          <p:grpSpPr>
            <a:xfrm>
              <a:off x="3897771" y="3699175"/>
              <a:ext cx="823252" cy="710758"/>
              <a:chOff x="3755667" y="1931353"/>
              <a:chExt cx="680374" cy="587404"/>
            </a:xfrm>
          </p:grpSpPr>
          <p:sp>
            <p:nvSpPr>
              <p:cNvPr id="84"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202A36"/>
              </a:solidFill>
              <a:ln w="0">
                <a:solidFill>
                  <a:srgbClr val="202A36"/>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sp>
            <p:nvSpPr>
              <p:cNvPr id="85"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202A36"/>
              </a:solidFill>
              <a:ln w="0">
                <a:solidFill>
                  <a:srgbClr val="202A36"/>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sp>
          <p:nvSpPr>
            <p:cNvPr id="83" name="Freeform 10"/>
            <p:cNvSpPr>
              <a:spLocks noEditPoints="1"/>
            </p:cNvSpPr>
            <p:nvPr/>
          </p:nvSpPr>
          <p:spPr bwMode="auto">
            <a:xfrm>
              <a:off x="4160844" y="3911642"/>
              <a:ext cx="309068" cy="285823"/>
            </a:xfrm>
            <a:custGeom>
              <a:avLst/>
              <a:gdLst>
                <a:gd name="T0" fmla="*/ 152 w 152"/>
                <a:gd name="T1" fmla="*/ 114 h 140"/>
                <a:gd name="T2" fmla="*/ 149 w 152"/>
                <a:gd name="T3" fmla="*/ 117 h 140"/>
                <a:gd name="T4" fmla="*/ 129 w 152"/>
                <a:gd name="T5" fmla="*/ 117 h 140"/>
                <a:gd name="T6" fmla="*/ 129 w 152"/>
                <a:gd name="T7" fmla="*/ 131 h 140"/>
                <a:gd name="T8" fmla="*/ 120 w 152"/>
                <a:gd name="T9" fmla="*/ 140 h 140"/>
                <a:gd name="T10" fmla="*/ 32 w 152"/>
                <a:gd name="T11" fmla="*/ 140 h 140"/>
                <a:gd name="T12" fmla="*/ 23 w 152"/>
                <a:gd name="T13" fmla="*/ 131 h 140"/>
                <a:gd name="T14" fmla="*/ 23 w 152"/>
                <a:gd name="T15" fmla="*/ 117 h 140"/>
                <a:gd name="T16" fmla="*/ 3 w 152"/>
                <a:gd name="T17" fmla="*/ 117 h 140"/>
                <a:gd name="T18" fmla="*/ 0 w 152"/>
                <a:gd name="T19" fmla="*/ 114 h 140"/>
                <a:gd name="T20" fmla="*/ 0 w 152"/>
                <a:gd name="T21" fmla="*/ 76 h 140"/>
                <a:gd name="T22" fmla="*/ 17 w 152"/>
                <a:gd name="T23" fmla="*/ 58 h 140"/>
                <a:gd name="T24" fmla="*/ 23 w 152"/>
                <a:gd name="T25" fmla="*/ 58 h 140"/>
                <a:gd name="T26" fmla="*/ 23 w 152"/>
                <a:gd name="T27" fmla="*/ 8 h 140"/>
                <a:gd name="T28" fmla="*/ 32 w 152"/>
                <a:gd name="T29" fmla="*/ 0 h 140"/>
                <a:gd name="T30" fmla="*/ 94 w 152"/>
                <a:gd name="T31" fmla="*/ 0 h 140"/>
                <a:gd name="T32" fmla="*/ 109 w 152"/>
                <a:gd name="T33" fmla="*/ 6 h 140"/>
                <a:gd name="T34" fmla="*/ 123 w 152"/>
                <a:gd name="T35" fmla="*/ 20 h 140"/>
                <a:gd name="T36" fmla="*/ 129 w 152"/>
                <a:gd name="T37" fmla="*/ 35 h 140"/>
                <a:gd name="T38" fmla="*/ 129 w 152"/>
                <a:gd name="T39" fmla="*/ 58 h 140"/>
                <a:gd name="T40" fmla="*/ 135 w 152"/>
                <a:gd name="T41" fmla="*/ 58 h 140"/>
                <a:gd name="T42" fmla="*/ 152 w 152"/>
                <a:gd name="T43" fmla="*/ 76 h 140"/>
                <a:gd name="T44" fmla="*/ 152 w 152"/>
                <a:gd name="T45" fmla="*/ 114 h 140"/>
                <a:gd name="T46" fmla="*/ 117 w 152"/>
                <a:gd name="T47" fmla="*/ 70 h 140"/>
                <a:gd name="T48" fmla="*/ 117 w 152"/>
                <a:gd name="T49" fmla="*/ 35 h 140"/>
                <a:gd name="T50" fmla="*/ 102 w 152"/>
                <a:gd name="T51" fmla="*/ 35 h 140"/>
                <a:gd name="T52" fmla="*/ 94 w 152"/>
                <a:gd name="T53" fmla="*/ 26 h 140"/>
                <a:gd name="T54" fmla="*/ 94 w 152"/>
                <a:gd name="T55" fmla="*/ 11 h 140"/>
                <a:gd name="T56" fmla="*/ 35 w 152"/>
                <a:gd name="T57" fmla="*/ 11 h 140"/>
                <a:gd name="T58" fmla="*/ 35 w 152"/>
                <a:gd name="T59" fmla="*/ 70 h 140"/>
                <a:gd name="T60" fmla="*/ 117 w 152"/>
                <a:gd name="T61" fmla="*/ 70 h 140"/>
                <a:gd name="T62" fmla="*/ 117 w 152"/>
                <a:gd name="T63" fmla="*/ 129 h 140"/>
                <a:gd name="T64" fmla="*/ 117 w 152"/>
                <a:gd name="T65" fmla="*/ 105 h 140"/>
                <a:gd name="T66" fmla="*/ 35 w 152"/>
                <a:gd name="T67" fmla="*/ 105 h 140"/>
                <a:gd name="T68" fmla="*/ 35 w 152"/>
                <a:gd name="T69" fmla="*/ 129 h 140"/>
                <a:gd name="T70" fmla="*/ 117 w 152"/>
                <a:gd name="T71" fmla="*/ 129 h 140"/>
                <a:gd name="T72" fmla="*/ 135 w 152"/>
                <a:gd name="T73" fmla="*/ 70 h 140"/>
                <a:gd name="T74" fmla="*/ 129 w 152"/>
                <a:gd name="T75" fmla="*/ 76 h 140"/>
                <a:gd name="T76" fmla="*/ 135 w 152"/>
                <a:gd name="T77" fmla="*/ 82 h 140"/>
                <a:gd name="T78" fmla="*/ 140 w 152"/>
                <a:gd name="T79" fmla="*/ 76 h 140"/>
                <a:gd name="T80" fmla="*/ 135 w 152"/>
                <a:gd name="T81"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140">
                  <a:moveTo>
                    <a:pt x="152" y="114"/>
                  </a:moveTo>
                  <a:cubicBezTo>
                    <a:pt x="152" y="115"/>
                    <a:pt x="151" y="117"/>
                    <a:pt x="149" y="117"/>
                  </a:cubicBezTo>
                  <a:cubicBezTo>
                    <a:pt x="129" y="117"/>
                    <a:pt x="129" y="117"/>
                    <a:pt x="129" y="117"/>
                  </a:cubicBezTo>
                  <a:cubicBezTo>
                    <a:pt x="129" y="131"/>
                    <a:pt x="129" y="131"/>
                    <a:pt x="129" y="131"/>
                  </a:cubicBezTo>
                  <a:cubicBezTo>
                    <a:pt x="129" y="136"/>
                    <a:pt x="125" y="140"/>
                    <a:pt x="120" y="140"/>
                  </a:cubicBezTo>
                  <a:cubicBezTo>
                    <a:pt x="32" y="140"/>
                    <a:pt x="32" y="140"/>
                    <a:pt x="32" y="140"/>
                  </a:cubicBezTo>
                  <a:cubicBezTo>
                    <a:pt x="27" y="140"/>
                    <a:pt x="23" y="136"/>
                    <a:pt x="23" y="131"/>
                  </a:cubicBezTo>
                  <a:cubicBezTo>
                    <a:pt x="23" y="117"/>
                    <a:pt x="23" y="117"/>
                    <a:pt x="23" y="117"/>
                  </a:cubicBezTo>
                  <a:cubicBezTo>
                    <a:pt x="3" y="117"/>
                    <a:pt x="3" y="117"/>
                    <a:pt x="3" y="117"/>
                  </a:cubicBezTo>
                  <a:cubicBezTo>
                    <a:pt x="1" y="117"/>
                    <a:pt x="0" y="115"/>
                    <a:pt x="0" y="114"/>
                  </a:cubicBezTo>
                  <a:cubicBezTo>
                    <a:pt x="0" y="76"/>
                    <a:pt x="0" y="76"/>
                    <a:pt x="0" y="76"/>
                  </a:cubicBezTo>
                  <a:cubicBezTo>
                    <a:pt x="0" y="66"/>
                    <a:pt x="8" y="58"/>
                    <a:pt x="17" y="58"/>
                  </a:cubicBezTo>
                  <a:cubicBezTo>
                    <a:pt x="23" y="58"/>
                    <a:pt x="23" y="58"/>
                    <a:pt x="23" y="58"/>
                  </a:cubicBezTo>
                  <a:cubicBezTo>
                    <a:pt x="23" y="8"/>
                    <a:pt x="23" y="8"/>
                    <a:pt x="23" y="8"/>
                  </a:cubicBezTo>
                  <a:cubicBezTo>
                    <a:pt x="23" y="4"/>
                    <a:pt x="27" y="0"/>
                    <a:pt x="32" y="0"/>
                  </a:cubicBezTo>
                  <a:cubicBezTo>
                    <a:pt x="94" y="0"/>
                    <a:pt x="94" y="0"/>
                    <a:pt x="94" y="0"/>
                  </a:cubicBezTo>
                  <a:cubicBezTo>
                    <a:pt x="98" y="0"/>
                    <a:pt x="105" y="2"/>
                    <a:pt x="109" y="6"/>
                  </a:cubicBezTo>
                  <a:cubicBezTo>
                    <a:pt x="123" y="20"/>
                    <a:pt x="123" y="20"/>
                    <a:pt x="123" y="20"/>
                  </a:cubicBezTo>
                  <a:cubicBezTo>
                    <a:pt x="126" y="23"/>
                    <a:pt x="129" y="30"/>
                    <a:pt x="129" y="35"/>
                  </a:cubicBezTo>
                  <a:cubicBezTo>
                    <a:pt x="129" y="58"/>
                    <a:pt x="129" y="58"/>
                    <a:pt x="129" y="58"/>
                  </a:cubicBezTo>
                  <a:cubicBezTo>
                    <a:pt x="135" y="58"/>
                    <a:pt x="135" y="58"/>
                    <a:pt x="135" y="58"/>
                  </a:cubicBezTo>
                  <a:cubicBezTo>
                    <a:pt x="144" y="58"/>
                    <a:pt x="152" y="66"/>
                    <a:pt x="152" y="76"/>
                  </a:cubicBezTo>
                  <a:lnTo>
                    <a:pt x="152" y="114"/>
                  </a:lnTo>
                  <a:close/>
                  <a:moveTo>
                    <a:pt x="117" y="70"/>
                  </a:moveTo>
                  <a:cubicBezTo>
                    <a:pt x="117" y="35"/>
                    <a:pt x="117" y="35"/>
                    <a:pt x="117" y="35"/>
                  </a:cubicBezTo>
                  <a:cubicBezTo>
                    <a:pt x="102" y="35"/>
                    <a:pt x="102" y="35"/>
                    <a:pt x="102" y="35"/>
                  </a:cubicBezTo>
                  <a:cubicBezTo>
                    <a:pt x="98" y="35"/>
                    <a:pt x="94" y="31"/>
                    <a:pt x="94" y="26"/>
                  </a:cubicBezTo>
                  <a:cubicBezTo>
                    <a:pt x="94" y="11"/>
                    <a:pt x="94" y="11"/>
                    <a:pt x="94" y="11"/>
                  </a:cubicBezTo>
                  <a:cubicBezTo>
                    <a:pt x="35" y="11"/>
                    <a:pt x="35" y="11"/>
                    <a:pt x="35" y="11"/>
                  </a:cubicBezTo>
                  <a:cubicBezTo>
                    <a:pt x="35" y="70"/>
                    <a:pt x="35" y="70"/>
                    <a:pt x="35" y="70"/>
                  </a:cubicBezTo>
                  <a:lnTo>
                    <a:pt x="117" y="70"/>
                  </a:lnTo>
                  <a:close/>
                  <a:moveTo>
                    <a:pt x="117" y="129"/>
                  </a:moveTo>
                  <a:cubicBezTo>
                    <a:pt x="117" y="105"/>
                    <a:pt x="117" y="105"/>
                    <a:pt x="117" y="105"/>
                  </a:cubicBezTo>
                  <a:cubicBezTo>
                    <a:pt x="35" y="105"/>
                    <a:pt x="35" y="105"/>
                    <a:pt x="35" y="105"/>
                  </a:cubicBezTo>
                  <a:cubicBezTo>
                    <a:pt x="35" y="129"/>
                    <a:pt x="35" y="129"/>
                    <a:pt x="35" y="129"/>
                  </a:cubicBezTo>
                  <a:lnTo>
                    <a:pt x="117" y="129"/>
                  </a:lnTo>
                  <a:close/>
                  <a:moveTo>
                    <a:pt x="135" y="70"/>
                  </a:moveTo>
                  <a:cubicBezTo>
                    <a:pt x="131" y="70"/>
                    <a:pt x="129" y="73"/>
                    <a:pt x="129" y="76"/>
                  </a:cubicBezTo>
                  <a:cubicBezTo>
                    <a:pt x="129" y="79"/>
                    <a:pt x="131" y="82"/>
                    <a:pt x="135" y="82"/>
                  </a:cubicBezTo>
                  <a:cubicBezTo>
                    <a:pt x="138" y="82"/>
                    <a:pt x="140" y="79"/>
                    <a:pt x="140" y="76"/>
                  </a:cubicBezTo>
                  <a:cubicBezTo>
                    <a:pt x="140" y="73"/>
                    <a:pt x="138" y="70"/>
                    <a:pt x="135"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grpSp>
        <p:nvGrpSpPr>
          <p:cNvPr id="86" name="Group 3"/>
          <p:cNvGrpSpPr/>
          <p:nvPr/>
        </p:nvGrpSpPr>
        <p:grpSpPr>
          <a:xfrm>
            <a:off x="4667551" y="2571861"/>
            <a:ext cx="1050218" cy="895468"/>
            <a:chOff x="3684228" y="1869676"/>
            <a:chExt cx="823252" cy="710758"/>
          </a:xfrm>
        </p:grpSpPr>
        <p:grpSp>
          <p:nvGrpSpPr>
            <p:cNvPr id="87" name="Group 1"/>
            <p:cNvGrpSpPr/>
            <p:nvPr/>
          </p:nvGrpSpPr>
          <p:grpSpPr>
            <a:xfrm>
              <a:off x="3684228" y="1869676"/>
              <a:ext cx="823252" cy="710758"/>
              <a:chOff x="3755667" y="1931353"/>
              <a:chExt cx="680374" cy="587404"/>
            </a:xfrm>
            <a:solidFill>
              <a:srgbClr val="FFFFFF"/>
            </a:solidFill>
          </p:grpSpPr>
          <p:sp>
            <p:nvSpPr>
              <p:cNvPr id="89"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34495E"/>
              </a:solidFill>
              <a:ln w="0">
                <a:solidFill>
                  <a:srgbClr val="34495E"/>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sp>
            <p:nvSpPr>
              <p:cNvPr id="90"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34495E"/>
              </a:solidFill>
              <a:ln w="0">
                <a:solidFill>
                  <a:srgbClr val="34495E"/>
                </a:solid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sp>
          <p:nvSpPr>
            <p:cNvPr id="88" name="Freeform 11"/>
            <p:cNvSpPr>
              <a:spLocks noEditPoints="1"/>
            </p:cNvSpPr>
            <p:nvPr/>
          </p:nvSpPr>
          <p:spPr bwMode="auto">
            <a:xfrm>
              <a:off x="3950778" y="2059444"/>
              <a:ext cx="290153" cy="341524"/>
            </a:xfrm>
            <a:custGeom>
              <a:avLst/>
              <a:gdLst>
                <a:gd name="T0" fmla="*/ 118 w 129"/>
                <a:gd name="T1" fmla="*/ 87 h 152"/>
                <a:gd name="T2" fmla="*/ 107 w 129"/>
                <a:gd name="T3" fmla="*/ 99 h 152"/>
                <a:gd name="T4" fmla="*/ 51 w 129"/>
                <a:gd name="T5" fmla="*/ 107 h 152"/>
                <a:gd name="T6" fmla="*/ 15 w 129"/>
                <a:gd name="T7" fmla="*/ 94 h 152"/>
                <a:gd name="T8" fmla="*/ 9 w 129"/>
                <a:gd name="T9" fmla="*/ 79 h 152"/>
                <a:gd name="T10" fmla="*/ 0 w 129"/>
                <a:gd name="T11" fmla="*/ 22 h 152"/>
                <a:gd name="T12" fmla="*/ 17 w 129"/>
                <a:gd name="T13" fmla="*/ 8 h 152"/>
                <a:gd name="T14" fmla="*/ 46 w 129"/>
                <a:gd name="T15" fmla="*/ 2 h 152"/>
                <a:gd name="T16" fmla="*/ 107 w 129"/>
                <a:gd name="T17" fmla="*/ 6 h 152"/>
                <a:gd name="T18" fmla="*/ 127 w 129"/>
                <a:gd name="T19" fmla="*/ 18 h 152"/>
                <a:gd name="T20" fmla="*/ 128 w 129"/>
                <a:gd name="T21" fmla="*/ 27 h 152"/>
                <a:gd name="T22" fmla="*/ 118 w 129"/>
                <a:gd name="T23" fmla="*/ 87 h 152"/>
                <a:gd name="T24" fmla="*/ 101 w 129"/>
                <a:gd name="T25" fmla="*/ 141 h 152"/>
                <a:gd name="T26" fmla="*/ 47 w 129"/>
                <a:gd name="T27" fmla="*/ 148 h 152"/>
                <a:gd name="T28" fmla="*/ 21 w 129"/>
                <a:gd name="T29" fmla="*/ 135 h 152"/>
                <a:gd name="T30" fmla="*/ 16 w 129"/>
                <a:gd name="T31" fmla="*/ 108 h 152"/>
                <a:gd name="T32" fmla="*/ 16 w 129"/>
                <a:gd name="T33" fmla="*/ 106 h 152"/>
                <a:gd name="T34" fmla="*/ 18 w 129"/>
                <a:gd name="T35" fmla="*/ 106 h 152"/>
                <a:gd name="T36" fmla="*/ 111 w 129"/>
                <a:gd name="T37" fmla="*/ 106 h 152"/>
                <a:gd name="T38" fmla="*/ 112 w 129"/>
                <a:gd name="T39" fmla="*/ 115 h 152"/>
                <a:gd name="T40" fmla="*/ 101 w 129"/>
                <a:gd name="T41" fmla="*/ 141 h 152"/>
                <a:gd name="T42" fmla="*/ 89 w 129"/>
                <a:gd name="T43" fmla="*/ 13 h 152"/>
                <a:gd name="T44" fmla="*/ 38 w 129"/>
                <a:gd name="T45" fmla="*/ 13 h 152"/>
                <a:gd name="T46" fmla="*/ 22 w 129"/>
                <a:gd name="T47" fmla="*/ 20 h 152"/>
                <a:gd name="T48" fmla="*/ 44 w 129"/>
                <a:gd name="T49" fmla="*/ 28 h 152"/>
                <a:gd name="T50" fmla="*/ 85 w 129"/>
                <a:gd name="T51" fmla="*/ 28 h 152"/>
                <a:gd name="T52" fmla="*/ 106 w 129"/>
                <a:gd name="T53" fmla="*/ 20 h 152"/>
                <a:gd name="T54" fmla="*/ 89 w 129"/>
                <a:gd name="T55" fmla="*/ 13 h 152"/>
                <a:gd name="T56" fmla="*/ 56 w 129"/>
                <a:gd name="T57" fmla="*/ 54 h 152"/>
                <a:gd name="T58" fmla="*/ 44 w 129"/>
                <a:gd name="T59" fmla="*/ 74 h 152"/>
                <a:gd name="T60" fmla="*/ 66 w 129"/>
                <a:gd name="T61" fmla="*/ 93 h 152"/>
                <a:gd name="T62" fmla="*/ 84 w 129"/>
                <a:gd name="T63" fmla="*/ 70 h 152"/>
                <a:gd name="T64" fmla="*/ 56 w 129"/>
                <a:gd name="T65" fmla="*/ 54 h 152"/>
                <a:gd name="T66" fmla="*/ 59 w 129"/>
                <a:gd name="T67" fmla="*/ 82 h 152"/>
                <a:gd name="T68" fmla="*/ 59 w 129"/>
                <a:gd name="T69" fmla="*/ 64 h 152"/>
                <a:gd name="T70" fmla="*/ 74 w 129"/>
                <a:gd name="T71" fmla="*/ 72 h 152"/>
                <a:gd name="T72" fmla="*/ 59 w 129"/>
                <a:gd name="T73"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 h="152">
                  <a:moveTo>
                    <a:pt x="118" y="87"/>
                  </a:moveTo>
                  <a:cubicBezTo>
                    <a:pt x="117" y="93"/>
                    <a:pt x="111" y="96"/>
                    <a:pt x="107" y="99"/>
                  </a:cubicBezTo>
                  <a:cubicBezTo>
                    <a:pt x="89" y="107"/>
                    <a:pt x="69" y="109"/>
                    <a:pt x="51" y="107"/>
                  </a:cubicBezTo>
                  <a:cubicBezTo>
                    <a:pt x="38" y="106"/>
                    <a:pt x="25" y="102"/>
                    <a:pt x="15" y="94"/>
                  </a:cubicBezTo>
                  <a:cubicBezTo>
                    <a:pt x="10" y="90"/>
                    <a:pt x="10" y="84"/>
                    <a:pt x="9" y="79"/>
                  </a:cubicBezTo>
                  <a:cubicBezTo>
                    <a:pt x="6" y="60"/>
                    <a:pt x="2" y="41"/>
                    <a:pt x="0" y="22"/>
                  </a:cubicBezTo>
                  <a:cubicBezTo>
                    <a:pt x="1" y="14"/>
                    <a:pt x="10" y="10"/>
                    <a:pt x="17" y="8"/>
                  </a:cubicBezTo>
                  <a:cubicBezTo>
                    <a:pt x="26" y="4"/>
                    <a:pt x="36" y="3"/>
                    <a:pt x="46" y="2"/>
                  </a:cubicBezTo>
                  <a:cubicBezTo>
                    <a:pt x="66" y="0"/>
                    <a:pt x="87" y="1"/>
                    <a:pt x="107" y="6"/>
                  </a:cubicBezTo>
                  <a:cubicBezTo>
                    <a:pt x="115" y="9"/>
                    <a:pt x="122" y="12"/>
                    <a:pt x="127" y="18"/>
                  </a:cubicBezTo>
                  <a:cubicBezTo>
                    <a:pt x="129" y="20"/>
                    <a:pt x="129" y="24"/>
                    <a:pt x="128" y="27"/>
                  </a:cubicBezTo>
                  <a:cubicBezTo>
                    <a:pt x="125" y="47"/>
                    <a:pt x="121" y="67"/>
                    <a:pt x="118" y="87"/>
                  </a:cubicBezTo>
                  <a:close/>
                  <a:moveTo>
                    <a:pt x="101" y="141"/>
                  </a:moveTo>
                  <a:cubicBezTo>
                    <a:pt x="85" y="151"/>
                    <a:pt x="65" y="152"/>
                    <a:pt x="47" y="148"/>
                  </a:cubicBezTo>
                  <a:cubicBezTo>
                    <a:pt x="37" y="147"/>
                    <a:pt x="26" y="144"/>
                    <a:pt x="21" y="135"/>
                  </a:cubicBezTo>
                  <a:cubicBezTo>
                    <a:pt x="18" y="126"/>
                    <a:pt x="17" y="117"/>
                    <a:pt x="16" y="108"/>
                  </a:cubicBezTo>
                  <a:cubicBezTo>
                    <a:pt x="16" y="106"/>
                    <a:pt x="16" y="106"/>
                    <a:pt x="16" y="106"/>
                  </a:cubicBezTo>
                  <a:cubicBezTo>
                    <a:pt x="18" y="106"/>
                    <a:pt x="18" y="106"/>
                    <a:pt x="18" y="106"/>
                  </a:cubicBezTo>
                  <a:cubicBezTo>
                    <a:pt x="45" y="124"/>
                    <a:pt x="83" y="124"/>
                    <a:pt x="111" y="106"/>
                  </a:cubicBezTo>
                  <a:cubicBezTo>
                    <a:pt x="115" y="107"/>
                    <a:pt x="112" y="112"/>
                    <a:pt x="112" y="115"/>
                  </a:cubicBezTo>
                  <a:cubicBezTo>
                    <a:pt x="109" y="124"/>
                    <a:pt x="110" y="136"/>
                    <a:pt x="101" y="141"/>
                  </a:cubicBezTo>
                  <a:close/>
                  <a:moveTo>
                    <a:pt x="89" y="13"/>
                  </a:moveTo>
                  <a:cubicBezTo>
                    <a:pt x="72" y="11"/>
                    <a:pt x="55" y="10"/>
                    <a:pt x="38" y="13"/>
                  </a:cubicBezTo>
                  <a:cubicBezTo>
                    <a:pt x="32" y="14"/>
                    <a:pt x="26" y="15"/>
                    <a:pt x="22" y="20"/>
                  </a:cubicBezTo>
                  <a:cubicBezTo>
                    <a:pt x="28" y="26"/>
                    <a:pt x="36" y="27"/>
                    <a:pt x="44" y="28"/>
                  </a:cubicBezTo>
                  <a:cubicBezTo>
                    <a:pt x="57" y="29"/>
                    <a:pt x="71" y="30"/>
                    <a:pt x="85" y="28"/>
                  </a:cubicBezTo>
                  <a:cubicBezTo>
                    <a:pt x="92" y="27"/>
                    <a:pt x="101" y="26"/>
                    <a:pt x="106" y="20"/>
                  </a:cubicBezTo>
                  <a:cubicBezTo>
                    <a:pt x="102" y="15"/>
                    <a:pt x="95" y="14"/>
                    <a:pt x="89" y="13"/>
                  </a:cubicBezTo>
                  <a:close/>
                  <a:moveTo>
                    <a:pt x="56" y="54"/>
                  </a:moveTo>
                  <a:cubicBezTo>
                    <a:pt x="48" y="57"/>
                    <a:pt x="43" y="65"/>
                    <a:pt x="44" y="74"/>
                  </a:cubicBezTo>
                  <a:cubicBezTo>
                    <a:pt x="44" y="85"/>
                    <a:pt x="55" y="94"/>
                    <a:pt x="66" y="93"/>
                  </a:cubicBezTo>
                  <a:cubicBezTo>
                    <a:pt x="77" y="92"/>
                    <a:pt x="86" y="81"/>
                    <a:pt x="84" y="70"/>
                  </a:cubicBezTo>
                  <a:cubicBezTo>
                    <a:pt x="83" y="57"/>
                    <a:pt x="68" y="48"/>
                    <a:pt x="56" y="54"/>
                  </a:cubicBezTo>
                  <a:close/>
                  <a:moveTo>
                    <a:pt x="59" y="82"/>
                  </a:moveTo>
                  <a:cubicBezTo>
                    <a:pt x="52" y="79"/>
                    <a:pt x="52" y="67"/>
                    <a:pt x="59" y="64"/>
                  </a:cubicBezTo>
                  <a:cubicBezTo>
                    <a:pt x="65" y="60"/>
                    <a:pt x="74" y="65"/>
                    <a:pt x="74" y="72"/>
                  </a:cubicBezTo>
                  <a:cubicBezTo>
                    <a:pt x="75" y="80"/>
                    <a:pt x="66" y="86"/>
                    <a:pt x="59" y="8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latin typeface="微软雅黑"/>
                <a:ea typeface="微软雅黑"/>
                <a:sym typeface="Gill Sans" charset="0"/>
              </a:endParaRPr>
            </a:p>
          </p:txBody>
        </p:sp>
      </p:grpSp>
      <p:sp>
        <p:nvSpPr>
          <p:cNvPr id="92" name="TextBox 91"/>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07" name="文本框 9">
            <a:extLst>
              <a:ext uri="{FF2B5EF4-FFF2-40B4-BE49-F238E27FC236}">
                <a16:creationId xmlns:a16="http://schemas.microsoft.com/office/drawing/2014/main" id="{9426FAE7-8A9E-4D6F-B46C-2DDEC29AA6EA}"/>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体系结构</a:t>
            </a:r>
          </a:p>
        </p:txBody>
      </p:sp>
      <p:sp>
        <p:nvSpPr>
          <p:cNvPr id="108" name="六边形 107">
            <a:extLst>
              <a:ext uri="{FF2B5EF4-FFF2-40B4-BE49-F238E27FC236}">
                <a16:creationId xmlns:a16="http://schemas.microsoft.com/office/drawing/2014/main" id="{9459796F-42ED-4A44-A240-793D17C5BA37}"/>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id="{D8072413-7DA7-4882-B922-C3A36FC0B51D}"/>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76BCA6EC-06BA-4EAB-8F9A-AA5ABD0B1A40}"/>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1" name="矩形 110">
            <a:extLst>
              <a:ext uri="{FF2B5EF4-FFF2-40B4-BE49-F238E27FC236}">
                <a16:creationId xmlns:a16="http://schemas.microsoft.com/office/drawing/2014/main" id="{F2BACD5F-7888-470D-AA83-BEFC9FD82114}"/>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2" name="六边形 111">
            <a:extLst>
              <a:ext uri="{FF2B5EF4-FFF2-40B4-BE49-F238E27FC236}">
                <a16:creationId xmlns:a16="http://schemas.microsoft.com/office/drawing/2014/main" id="{31F9CBF6-6DE7-4430-ADBA-7FE8E73D1C62}"/>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9">
            <a:extLst>
              <a:ext uri="{FF2B5EF4-FFF2-40B4-BE49-F238E27FC236}">
                <a16:creationId xmlns:a16="http://schemas.microsoft.com/office/drawing/2014/main" id="{4B9CE3F8-3893-438E-AC4F-C4C4CBC7A36F}"/>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第二章</a:t>
            </a:r>
          </a:p>
        </p:txBody>
      </p:sp>
      <p:sp>
        <p:nvSpPr>
          <p:cNvPr id="114" name="文本框 9">
            <a:extLst>
              <a:ext uri="{FF2B5EF4-FFF2-40B4-BE49-F238E27FC236}">
                <a16:creationId xmlns:a16="http://schemas.microsoft.com/office/drawing/2014/main" id="{8EA9BEB7-61AD-413E-A5FE-36C21C594DD7}"/>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系统概述</a:t>
            </a:r>
          </a:p>
        </p:txBody>
      </p:sp>
      <p:grpSp>
        <p:nvGrpSpPr>
          <p:cNvPr id="115" name="组合 114">
            <a:extLst>
              <a:ext uri="{FF2B5EF4-FFF2-40B4-BE49-F238E27FC236}">
                <a16:creationId xmlns:a16="http://schemas.microsoft.com/office/drawing/2014/main" id="{92CB9AD5-E079-4DC7-A8CD-69FF67338802}"/>
              </a:ext>
            </a:extLst>
          </p:cNvPr>
          <p:cNvGrpSpPr>
            <a:grpSpLocks noChangeAspect="1"/>
          </p:cNvGrpSpPr>
          <p:nvPr/>
        </p:nvGrpSpPr>
        <p:grpSpPr>
          <a:xfrm>
            <a:off x="330916" y="199584"/>
            <a:ext cx="310767" cy="266579"/>
            <a:chOff x="5084763" y="971548"/>
            <a:chExt cx="323865" cy="277813"/>
          </a:xfrm>
          <a:solidFill>
            <a:schemeClr val="bg1"/>
          </a:solidFill>
        </p:grpSpPr>
        <p:sp>
          <p:nvSpPr>
            <p:cNvPr id="116" name="Freeform 301">
              <a:extLst>
                <a:ext uri="{FF2B5EF4-FFF2-40B4-BE49-F238E27FC236}">
                  <a16:creationId xmlns:a16="http://schemas.microsoft.com/office/drawing/2014/main" id="{74F087DF-7114-47A6-A079-3D039B342D72}"/>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7" name="Freeform 302">
              <a:extLst>
                <a:ext uri="{FF2B5EF4-FFF2-40B4-BE49-F238E27FC236}">
                  <a16:creationId xmlns:a16="http://schemas.microsoft.com/office/drawing/2014/main" id="{32F1BF8B-B256-42B0-95ED-96CB54A0151C}"/>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8" name="Freeform 303">
              <a:extLst>
                <a:ext uri="{FF2B5EF4-FFF2-40B4-BE49-F238E27FC236}">
                  <a16:creationId xmlns:a16="http://schemas.microsoft.com/office/drawing/2014/main" id="{3572E999-3BFC-4C78-A5D5-780936D58ADD}"/>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19" name="六边形 118">
            <a:extLst>
              <a:ext uri="{FF2B5EF4-FFF2-40B4-BE49-F238E27FC236}">
                <a16:creationId xmlns:a16="http://schemas.microsoft.com/office/drawing/2014/main" id="{F7C83C70-A2B9-412D-9A25-4DFD886FB3F0}"/>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六边形 119">
            <a:extLst>
              <a:ext uri="{FF2B5EF4-FFF2-40B4-BE49-F238E27FC236}">
                <a16:creationId xmlns:a16="http://schemas.microsoft.com/office/drawing/2014/main" id="{99023C6C-B4ED-4DE6-8C79-36DC48269889}"/>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261">
            <a:extLst>
              <a:ext uri="{FF2B5EF4-FFF2-40B4-BE49-F238E27FC236}">
                <a16:creationId xmlns:a16="http://schemas.microsoft.com/office/drawing/2014/main" id="{FDAE7B5D-196F-4631-A764-EF02623836AE}"/>
              </a:ext>
            </a:extLst>
          </p:cNvPr>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2" name="图片 1">
            <a:extLst>
              <a:ext uri="{FF2B5EF4-FFF2-40B4-BE49-F238E27FC236}">
                <a16:creationId xmlns:a16="http://schemas.microsoft.com/office/drawing/2014/main" id="{F20DD832-E279-49CA-8C6B-A624678C2F10}"/>
              </a:ext>
            </a:extLst>
          </p:cNvPr>
          <p:cNvPicPr>
            <a:picLocks noChangeAspect="1"/>
          </p:cNvPicPr>
          <p:nvPr/>
        </p:nvPicPr>
        <p:blipFill>
          <a:blip r:embed="rId3"/>
          <a:stretch>
            <a:fillRect/>
          </a:stretch>
        </p:blipFill>
        <p:spPr>
          <a:xfrm>
            <a:off x="6043256" y="4886592"/>
            <a:ext cx="5907170" cy="1642735"/>
          </a:xfrm>
          <a:prstGeom prst="rect">
            <a:avLst/>
          </a:prstGeom>
        </p:spPr>
      </p:pic>
    </p:spTree>
    <p:extLst>
      <p:ext uri="{BB962C8B-B14F-4D97-AF65-F5344CB8AC3E}">
        <p14:creationId xmlns:p14="http://schemas.microsoft.com/office/powerpoint/2010/main" val="342210712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strips(downLeft)">
                                      <p:cBhvr>
                                        <p:cTn id="7" dur="500"/>
                                        <p:tgtEl>
                                          <p:spTgt spid="8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500"/>
                                        <p:tgtEl>
                                          <p:spTgt spid="20"/>
                                        </p:tgtEl>
                                      </p:cBhvr>
                                    </p:animEffect>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1500"/>
                            </p:stCondLst>
                            <p:childTnLst>
                              <p:par>
                                <p:cTn id="22" presetID="18" presetClass="entr" presetSubtype="12"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strips(downLeft)">
                                      <p:cBhvr>
                                        <p:cTn id="24" dur="500"/>
                                        <p:tgtEl>
                                          <p:spTgt spid="52"/>
                                        </p:tgtEl>
                                      </p:cBhvr>
                                    </p:animEffect>
                                  </p:childTnLst>
                                </p:cTn>
                              </p:par>
                              <p:par>
                                <p:cTn id="25" presetID="53" presetClass="entr" presetSubtype="16"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2500"/>
                            </p:stCondLst>
                            <p:childTnLst>
                              <p:par>
                                <p:cTn id="35" presetID="18" presetClass="entr" presetSubtype="12" fill="hold" nodeType="after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strips(downLeft)">
                                      <p:cBhvr>
                                        <p:cTn id="37" dur="500"/>
                                        <p:tgtEl>
                                          <p:spTgt spid="81"/>
                                        </p:tgtEl>
                                      </p:cBhvr>
                                    </p:animEffect>
                                  </p:childTnLst>
                                </p:cTn>
                              </p:par>
                            </p:childTnLst>
                          </p:cTn>
                        </p:par>
                        <p:par>
                          <p:cTn id="38" fill="hold">
                            <p:stCondLst>
                              <p:cond delay="3000"/>
                            </p:stCondLst>
                            <p:childTnLst>
                              <p:par>
                                <p:cTn id="39" presetID="18" presetClass="entr" presetSubtype="12" fill="hold" nodeType="after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strips(downLeft)">
                                      <p:cBhvr>
                                        <p:cTn id="41" dur="500"/>
                                        <p:tgtEl>
                                          <p:spTgt spid="76"/>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par>
                          <p:cTn id="46" fill="hold">
                            <p:stCondLst>
                              <p:cond delay="4000"/>
                            </p:stCondLst>
                            <p:childTnLst>
                              <p:par>
                                <p:cTn id="47" presetID="22" presetClass="entr" presetSubtype="2"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childTnLst>
                          </p:cTn>
                        </p:par>
                        <p:par>
                          <p:cTn id="50" fill="hold">
                            <p:stCondLst>
                              <p:cond delay="4500"/>
                            </p:stCondLst>
                            <p:childTnLst>
                              <p:par>
                                <p:cTn id="51" presetID="18" presetClass="entr" presetSubtype="12" fill="hold" nodeType="after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strips(downLeft)">
                                      <p:cBhvr>
                                        <p:cTn id="53" dur="500"/>
                                        <p:tgtEl>
                                          <p:spTgt spid="71"/>
                                        </p:tgtEl>
                                      </p:cBhvr>
                                    </p:animEffect>
                                  </p:childTnLst>
                                </p:cTn>
                              </p:par>
                            </p:childTnLst>
                          </p:cTn>
                        </p:par>
                        <p:par>
                          <p:cTn id="54" fill="hold">
                            <p:stCondLst>
                              <p:cond delay="5000"/>
                            </p:stCondLst>
                            <p:childTnLst>
                              <p:par>
                                <p:cTn id="55" presetID="18" presetClass="entr" presetSubtype="12"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strips(downLeft)">
                                      <p:cBhvr>
                                        <p:cTn id="57" dur="500"/>
                                        <p:tgtEl>
                                          <p:spTgt spid="66"/>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fade">
                                      <p:cBhvr>
                                        <p:cTn id="61" dur="12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p:bldP spid="23" grpId="0"/>
      <p:bldP spid="39" grpId="0"/>
      <p:bldP spid="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3240360"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Crystal</a:t>
            </a:r>
            <a:r>
              <a:rPr lang="zh-CN" altLang="en-US" dirty="0">
                <a:solidFill>
                  <a:schemeClr val="tx1">
                    <a:lumMod val="65000"/>
                    <a:lumOff val="35000"/>
                  </a:schemeClr>
                </a:solidFill>
                <a:latin typeface="微软雅黑" pitchFamily="34" charset="-122"/>
                <a:ea typeface="微软雅黑" pitchFamily="34" charset="-122"/>
              </a:rPr>
              <a:t>设计的通用性</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第二章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系统概述</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3" name="矩形 5"/>
          <p:cNvSpPr/>
          <p:nvPr/>
        </p:nvSpPr>
        <p:spPr>
          <a:xfrm rot="2919292">
            <a:off x="6196380" y="2667787"/>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5"/>
          <p:cNvSpPr/>
          <p:nvPr/>
        </p:nvSpPr>
        <p:spPr>
          <a:xfrm rot="18719445">
            <a:off x="5063059" y="2601632"/>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16126" y="2060848"/>
            <a:ext cx="1008112" cy="1008112"/>
            <a:chOff x="4416945" y="2276872"/>
            <a:chExt cx="1008112" cy="1008112"/>
          </a:xfrm>
        </p:grpSpPr>
        <p:sp>
          <p:nvSpPr>
            <p:cNvPr id="16" name="椭圆 15"/>
            <p:cNvSpPr/>
            <p:nvPr/>
          </p:nvSpPr>
          <p:spPr>
            <a:xfrm>
              <a:off x="4416945" y="2276872"/>
              <a:ext cx="1008112" cy="100811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92"/>
            <p:cNvSpPr>
              <a:spLocks noEditPoints="1"/>
            </p:cNvSpPr>
            <p:nvPr/>
          </p:nvSpPr>
          <p:spPr bwMode="auto">
            <a:xfrm>
              <a:off x="4780507" y="2642667"/>
              <a:ext cx="280988" cy="287338"/>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5389677" y="2852936"/>
            <a:ext cx="1285817" cy="1285817"/>
            <a:chOff x="5290496" y="3068960"/>
            <a:chExt cx="1285817" cy="1285817"/>
          </a:xfrm>
        </p:grpSpPr>
        <p:sp>
          <p:nvSpPr>
            <p:cNvPr id="19" name="椭圆 18"/>
            <p:cNvSpPr/>
            <p:nvPr/>
          </p:nvSpPr>
          <p:spPr>
            <a:xfrm>
              <a:off x="5290496" y="3068960"/>
              <a:ext cx="1285817" cy="12858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90"/>
            <p:cNvSpPr>
              <a:spLocks noEditPoints="1"/>
            </p:cNvSpPr>
            <p:nvPr/>
          </p:nvSpPr>
          <p:spPr bwMode="auto">
            <a:xfrm>
              <a:off x="5837798" y="3501008"/>
              <a:ext cx="332982" cy="354529"/>
            </a:xfrm>
            <a:custGeom>
              <a:avLst/>
              <a:gdLst>
                <a:gd name="T0" fmla="*/ 20 w 188"/>
                <a:gd name="T1" fmla="*/ 116 h 200"/>
                <a:gd name="T2" fmla="*/ 160 w 188"/>
                <a:gd name="T3" fmla="*/ 96 h 200"/>
                <a:gd name="T4" fmla="*/ 180 w 188"/>
                <a:gd name="T5" fmla="*/ 56 h 200"/>
                <a:gd name="T6" fmla="*/ 180 w 188"/>
                <a:gd name="T7" fmla="*/ 36 h 200"/>
                <a:gd name="T8" fmla="*/ 20 w 188"/>
                <a:gd name="T9" fmla="*/ 8 h 200"/>
                <a:gd name="T10" fmla="*/ 188 w 188"/>
                <a:gd name="T11" fmla="*/ 104 h 200"/>
                <a:gd name="T12" fmla="*/ 120 w 188"/>
                <a:gd name="T13" fmla="*/ 36 h 200"/>
                <a:gd name="T14" fmla="*/ 120 w 188"/>
                <a:gd name="T15" fmla="*/ 56 h 200"/>
                <a:gd name="T16" fmla="*/ 100 w 188"/>
                <a:gd name="T17" fmla="*/ 36 h 200"/>
                <a:gd name="T18" fmla="*/ 40 w 188"/>
                <a:gd name="T19" fmla="*/ 56 h 200"/>
                <a:gd name="T20" fmla="*/ 60 w 188"/>
                <a:gd name="T21" fmla="*/ 56 h 200"/>
                <a:gd name="T22" fmla="*/ 40 w 188"/>
                <a:gd name="T23" fmla="*/ 96 h 200"/>
                <a:gd name="T24" fmla="*/ 60 w 188"/>
                <a:gd name="T25" fmla="*/ 96 h 200"/>
                <a:gd name="T26" fmla="*/ 80 w 188"/>
                <a:gd name="T27" fmla="*/ 96 h 200"/>
                <a:gd name="T28" fmla="*/ 140 w 188"/>
                <a:gd name="T29" fmla="*/ 76 h 200"/>
                <a:gd name="T30" fmla="*/ 120 w 188"/>
                <a:gd name="T31" fmla="*/ 76 h 200"/>
                <a:gd name="T32" fmla="*/ 160 w 188"/>
                <a:gd name="T33" fmla="*/ 56 h 200"/>
                <a:gd name="T34" fmla="*/ 140 w 188"/>
                <a:gd name="T35" fmla="*/ 56 h 200"/>
                <a:gd name="T36" fmla="*/ 120 w 188"/>
                <a:gd name="T37" fmla="*/ 56 h 200"/>
                <a:gd name="T38" fmla="*/ 60 w 188"/>
                <a:gd name="T39" fmla="*/ 76 h 200"/>
                <a:gd name="T40" fmla="*/ 80 w 188"/>
                <a:gd name="T41" fmla="*/ 76 h 200"/>
                <a:gd name="T42" fmla="*/ 16 w 188"/>
                <a:gd name="T43" fmla="*/ 192 h 200"/>
                <a:gd name="T44" fmla="*/ 0 w 188"/>
                <a:gd name="T45" fmla="*/ 8 h 200"/>
                <a:gd name="T46" fmla="*/ 16 w 188"/>
                <a:gd name="T47" fmla="*/ 124 h 200"/>
                <a:gd name="T48" fmla="*/ 16 w 188"/>
                <a:gd name="T49" fmla="*/ 124 h 200"/>
                <a:gd name="T50" fmla="*/ 140 w 188"/>
                <a:gd name="T51" fmla="*/ 96 h 200"/>
                <a:gd name="T52" fmla="*/ 120 w 188"/>
                <a:gd name="T53" fmla="*/ 116 h 200"/>
                <a:gd name="T54" fmla="*/ 120 w 188"/>
                <a:gd name="T55" fmla="*/ 96 h 200"/>
                <a:gd name="T56" fmla="*/ 60 w 188"/>
                <a:gd name="T57" fmla="*/ 116 h 200"/>
                <a:gd name="T58" fmla="*/ 80 w 188"/>
                <a:gd name="T59" fmla="*/ 116 h 200"/>
                <a:gd name="T60" fmla="*/ 40 w 188"/>
                <a:gd name="T61" fmla="*/ 96 h 200"/>
                <a:gd name="T62" fmla="*/ 20 w 188"/>
                <a:gd name="T63" fmla="*/ 76 h 200"/>
                <a:gd name="T64" fmla="*/ 40 w 188"/>
                <a:gd name="T65" fmla="*/ 76 h 200"/>
                <a:gd name="T66" fmla="*/ 20 w 188"/>
                <a:gd name="T67" fmla="*/ 16 h 200"/>
                <a:gd name="T68" fmla="*/ 40 w 188"/>
                <a:gd name="T69" fmla="*/ 36 h 200"/>
                <a:gd name="T70" fmla="*/ 60 w 188"/>
                <a:gd name="T71" fmla="*/ 16 h 200"/>
                <a:gd name="T72" fmla="*/ 80 w 188"/>
                <a:gd name="T73" fmla="*/ 36 h 200"/>
                <a:gd name="T74" fmla="*/ 100 w 188"/>
                <a:gd name="T75" fmla="*/ 16 h 200"/>
                <a:gd name="T76" fmla="*/ 120 w 188"/>
                <a:gd name="T77" fmla="*/ 36 h 200"/>
                <a:gd name="T78" fmla="*/ 140 w 188"/>
                <a:gd name="T79" fmla="*/ 16 h 200"/>
                <a:gd name="T80" fmla="*/ 160 w 188"/>
                <a:gd name="T81" fmla="*/ 36 h 200"/>
                <a:gd name="T82" fmla="*/ 20 w 188"/>
                <a:gd name="T83" fmla="*/ 8 h 200"/>
                <a:gd name="T84" fmla="*/ 20 w 188"/>
                <a:gd name="T85"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8" h="200">
                  <a:moveTo>
                    <a:pt x="168" y="124"/>
                  </a:moveTo>
                  <a:cubicBezTo>
                    <a:pt x="168" y="124"/>
                    <a:pt x="57" y="124"/>
                    <a:pt x="20" y="124"/>
                  </a:cubicBezTo>
                  <a:cubicBezTo>
                    <a:pt x="20" y="116"/>
                    <a:pt x="20" y="116"/>
                    <a:pt x="20" y="116"/>
                  </a:cubicBezTo>
                  <a:cubicBezTo>
                    <a:pt x="160" y="116"/>
                    <a:pt x="160" y="116"/>
                    <a:pt x="160" y="116"/>
                  </a:cubicBezTo>
                  <a:cubicBezTo>
                    <a:pt x="171" y="116"/>
                    <a:pt x="180" y="107"/>
                    <a:pt x="180" y="96"/>
                  </a:cubicBezTo>
                  <a:cubicBezTo>
                    <a:pt x="160" y="96"/>
                    <a:pt x="160" y="96"/>
                    <a:pt x="160" y="96"/>
                  </a:cubicBezTo>
                  <a:cubicBezTo>
                    <a:pt x="160" y="76"/>
                    <a:pt x="160" y="76"/>
                    <a:pt x="160" y="76"/>
                  </a:cubicBezTo>
                  <a:cubicBezTo>
                    <a:pt x="180" y="76"/>
                    <a:pt x="180" y="76"/>
                    <a:pt x="180" y="76"/>
                  </a:cubicBezTo>
                  <a:cubicBezTo>
                    <a:pt x="180" y="56"/>
                    <a:pt x="180" y="56"/>
                    <a:pt x="180" y="56"/>
                  </a:cubicBezTo>
                  <a:cubicBezTo>
                    <a:pt x="160" y="56"/>
                    <a:pt x="160" y="56"/>
                    <a:pt x="160" y="56"/>
                  </a:cubicBezTo>
                  <a:cubicBezTo>
                    <a:pt x="160" y="36"/>
                    <a:pt x="160" y="36"/>
                    <a:pt x="160" y="36"/>
                  </a:cubicBezTo>
                  <a:cubicBezTo>
                    <a:pt x="180" y="36"/>
                    <a:pt x="180" y="36"/>
                    <a:pt x="180" y="36"/>
                  </a:cubicBezTo>
                  <a:cubicBezTo>
                    <a:pt x="180" y="25"/>
                    <a:pt x="171" y="16"/>
                    <a:pt x="160" y="16"/>
                  </a:cubicBezTo>
                  <a:cubicBezTo>
                    <a:pt x="20" y="16"/>
                    <a:pt x="20" y="16"/>
                    <a:pt x="20" y="16"/>
                  </a:cubicBezTo>
                  <a:cubicBezTo>
                    <a:pt x="20" y="8"/>
                    <a:pt x="20" y="8"/>
                    <a:pt x="20" y="8"/>
                  </a:cubicBezTo>
                  <a:cubicBezTo>
                    <a:pt x="57" y="8"/>
                    <a:pt x="168" y="8"/>
                    <a:pt x="168" y="8"/>
                  </a:cubicBezTo>
                  <a:cubicBezTo>
                    <a:pt x="179" y="8"/>
                    <a:pt x="188" y="17"/>
                    <a:pt x="188" y="28"/>
                  </a:cubicBezTo>
                  <a:cubicBezTo>
                    <a:pt x="188" y="104"/>
                    <a:pt x="188" y="104"/>
                    <a:pt x="188" y="104"/>
                  </a:cubicBezTo>
                  <a:cubicBezTo>
                    <a:pt x="188" y="115"/>
                    <a:pt x="179" y="124"/>
                    <a:pt x="168" y="124"/>
                  </a:cubicBezTo>
                  <a:close/>
                  <a:moveTo>
                    <a:pt x="120" y="56"/>
                  </a:moveTo>
                  <a:cubicBezTo>
                    <a:pt x="120" y="36"/>
                    <a:pt x="120" y="36"/>
                    <a:pt x="120" y="36"/>
                  </a:cubicBezTo>
                  <a:cubicBezTo>
                    <a:pt x="140" y="36"/>
                    <a:pt x="140" y="36"/>
                    <a:pt x="140" y="36"/>
                  </a:cubicBezTo>
                  <a:cubicBezTo>
                    <a:pt x="140" y="56"/>
                    <a:pt x="140" y="56"/>
                    <a:pt x="140" y="56"/>
                  </a:cubicBezTo>
                  <a:lnTo>
                    <a:pt x="120" y="56"/>
                  </a:lnTo>
                  <a:close/>
                  <a:moveTo>
                    <a:pt x="80" y="56"/>
                  </a:moveTo>
                  <a:cubicBezTo>
                    <a:pt x="80" y="36"/>
                    <a:pt x="80" y="36"/>
                    <a:pt x="80" y="36"/>
                  </a:cubicBezTo>
                  <a:cubicBezTo>
                    <a:pt x="100" y="36"/>
                    <a:pt x="100" y="36"/>
                    <a:pt x="100" y="36"/>
                  </a:cubicBezTo>
                  <a:cubicBezTo>
                    <a:pt x="100" y="56"/>
                    <a:pt x="100" y="56"/>
                    <a:pt x="100" y="56"/>
                  </a:cubicBezTo>
                  <a:lnTo>
                    <a:pt x="80" y="56"/>
                  </a:lnTo>
                  <a:close/>
                  <a:moveTo>
                    <a:pt x="40" y="56"/>
                  </a:moveTo>
                  <a:cubicBezTo>
                    <a:pt x="40" y="36"/>
                    <a:pt x="40" y="36"/>
                    <a:pt x="40" y="36"/>
                  </a:cubicBezTo>
                  <a:cubicBezTo>
                    <a:pt x="60" y="36"/>
                    <a:pt x="60" y="36"/>
                    <a:pt x="60" y="36"/>
                  </a:cubicBezTo>
                  <a:cubicBezTo>
                    <a:pt x="60" y="56"/>
                    <a:pt x="60" y="56"/>
                    <a:pt x="60" y="56"/>
                  </a:cubicBezTo>
                  <a:lnTo>
                    <a:pt x="40" y="56"/>
                  </a:lnTo>
                  <a:close/>
                  <a:moveTo>
                    <a:pt x="60" y="96"/>
                  </a:moveTo>
                  <a:cubicBezTo>
                    <a:pt x="40" y="96"/>
                    <a:pt x="40" y="96"/>
                    <a:pt x="40" y="96"/>
                  </a:cubicBezTo>
                  <a:cubicBezTo>
                    <a:pt x="40" y="76"/>
                    <a:pt x="40" y="76"/>
                    <a:pt x="40" y="76"/>
                  </a:cubicBezTo>
                  <a:cubicBezTo>
                    <a:pt x="60" y="76"/>
                    <a:pt x="60" y="76"/>
                    <a:pt x="60" y="76"/>
                  </a:cubicBezTo>
                  <a:lnTo>
                    <a:pt x="60" y="96"/>
                  </a:lnTo>
                  <a:close/>
                  <a:moveTo>
                    <a:pt x="100" y="76"/>
                  </a:moveTo>
                  <a:cubicBezTo>
                    <a:pt x="100" y="96"/>
                    <a:pt x="100" y="96"/>
                    <a:pt x="100" y="96"/>
                  </a:cubicBezTo>
                  <a:cubicBezTo>
                    <a:pt x="80" y="96"/>
                    <a:pt x="80" y="96"/>
                    <a:pt x="80" y="96"/>
                  </a:cubicBezTo>
                  <a:cubicBezTo>
                    <a:pt x="80" y="76"/>
                    <a:pt x="80" y="76"/>
                    <a:pt x="80" y="76"/>
                  </a:cubicBezTo>
                  <a:lnTo>
                    <a:pt x="100" y="76"/>
                  </a:lnTo>
                  <a:close/>
                  <a:moveTo>
                    <a:pt x="140" y="76"/>
                  </a:moveTo>
                  <a:cubicBezTo>
                    <a:pt x="140" y="96"/>
                    <a:pt x="140" y="96"/>
                    <a:pt x="140" y="96"/>
                  </a:cubicBezTo>
                  <a:cubicBezTo>
                    <a:pt x="120" y="96"/>
                    <a:pt x="120" y="96"/>
                    <a:pt x="120" y="96"/>
                  </a:cubicBezTo>
                  <a:cubicBezTo>
                    <a:pt x="120" y="76"/>
                    <a:pt x="120" y="76"/>
                    <a:pt x="120" y="76"/>
                  </a:cubicBezTo>
                  <a:lnTo>
                    <a:pt x="140" y="76"/>
                  </a:lnTo>
                  <a:close/>
                  <a:moveTo>
                    <a:pt x="140" y="56"/>
                  </a:moveTo>
                  <a:cubicBezTo>
                    <a:pt x="160" y="56"/>
                    <a:pt x="160" y="56"/>
                    <a:pt x="160" y="56"/>
                  </a:cubicBezTo>
                  <a:cubicBezTo>
                    <a:pt x="160" y="76"/>
                    <a:pt x="160" y="76"/>
                    <a:pt x="160" y="76"/>
                  </a:cubicBezTo>
                  <a:cubicBezTo>
                    <a:pt x="140" y="76"/>
                    <a:pt x="140" y="76"/>
                    <a:pt x="140" y="76"/>
                  </a:cubicBezTo>
                  <a:lnTo>
                    <a:pt x="140" y="56"/>
                  </a:lnTo>
                  <a:close/>
                  <a:moveTo>
                    <a:pt x="100" y="76"/>
                  </a:moveTo>
                  <a:cubicBezTo>
                    <a:pt x="100" y="56"/>
                    <a:pt x="100" y="56"/>
                    <a:pt x="100" y="56"/>
                  </a:cubicBezTo>
                  <a:cubicBezTo>
                    <a:pt x="120" y="56"/>
                    <a:pt x="120" y="56"/>
                    <a:pt x="120" y="56"/>
                  </a:cubicBezTo>
                  <a:cubicBezTo>
                    <a:pt x="120" y="76"/>
                    <a:pt x="120" y="76"/>
                    <a:pt x="120" y="76"/>
                  </a:cubicBezTo>
                  <a:lnTo>
                    <a:pt x="100" y="76"/>
                  </a:lnTo>
                  <a:close/>
                  <a:moveTo>
                    <a:pt x="60" y="76"/>
                  </a:moveTo>
                  <a:cubicBezTo>
                    <a:pt x="60" y="56"/>
                    <a:pt x="60" y="56"/>
                    <a:pt x="60" y="56"/>
                  </a:cubicBezTo>
                  <a:cubicBezTo>
                    <a:pt x="80" y="56"/>
                    <a:pt x="80" y="56"/>
                    <a:pt x="80" y="56"/>
                  </a:cubicBezTo>
                  <a:cubicBezTo>
                    <a:pt x="80" y="76"/>
                    <a:pt x="80" y="76"/>
                    <a:pt x="80" y="76"/>
                  </a:cubicBezTo>
                  <a:lnTo>
                    <a:pt x="60" y="76"/>
                  </a:lnTo>
                  <a:close/>
                  <a:moveTo>
                    <a:pt x="16" y="124"/>
                  </a:moveTo>
                  <a:cubicBezTo>
                    <a:pt x="16" y="192"/>
                    <a:pt x="16" y="192"/>
                    <a:pt x="16" y="192"/>
                  </a:cubicBezTo>
                  <a:cubicBezTo>
                    <a:pt x="16" y="196"/>
                    <a:pt x="12" y="200"/>
                    <a:pt x="8" y="200"/>
                  </a:cubicBezTo>
                  <a:cubicBezTo>
                    <a:pt x="3" y="200"/>
                    <a:pt x="0" y="196"/>
                    <a:pt x="0" y="192"/>
                  </a:cubicBezTo>
                  <a:cubicBezTo>
                    <a:pt x="0" y="8"/>
                    <a:pt x="0" y="8"/>
                    <a:pt x="0" y="8"/>
                  </a:cubicBezTo>
                  <a:cubicBezTo>
                    <a:pt x="0" y="3"/>
                    <a:pt x="3" y="0"/>
                    <a:pt x="8" y="0"/>
                  </a:cubicBezTo>
                  <a:cubicBezTo>
                    <a:pt x="12" y="0"/>
                    <a:pt x="16" y="3"/>
                    <a:pt x="16" y="8"/>
                  </a:cubicBezTo>
                  <a:cubicBezTo>
                    <a:pt x="16" y="124"/>
                    <a:pt x="16" y="124"/>
                    <a:pt x="16" y="124"/>
                  </a:cubicBezTo>
                  <a:cubicBezTo>
                    <a:pt x="17" y="124"/>
                    <a:pt x="18" y="124"/>
                    <a:pt x="20" y="124"/>
                  </a:cubicBezTo>
                  <a:cubicBezTo>
                    <a:pt x="20" y="124"/>
                    <a:pt x="20" y="124"/>
                    <a:pt x="20" y="124"/>
                  </a:cubicBezTo>
                  <a:cubicBezTo>
                    <a:pt x="18" y="124"/>
                    <a:pt x="17" y="124"/>
                    <a:pt x="16" y="124"/>
                  </a:cubicBezTo>
                  <a:close/>
                  <a:moveTo>
                    <a:pt x="160" y="116"/>
                  </a:moveTo>
                  <a:cubicBezTo>
                    <a:pt x="140" y="116"/>
                    <a:pt x="140" y="116"/>
                    <a:pt x="140" y="116"/>
                  </a:cubicBezTo>
                  <a:cubicBezTo>
                    <a:pt x="140" y="96"/>
                    <a:pt x="140" y="96"/>
                    <a:pt x="140" y="96"/>
                  </a:cubicBezTo>
                  <a:cubicBezTo>
                    <a:pt x="160" y="96"/>
                    <a:pt x="160" y="96"/>
                    <a:pt x="160" y="96"/>
                  </a:cubicBezTo>
                  <a:lnTo>
                    <a:pt x="160" y="116"/>
                  </a:lnTo>
                  <a:close/>
                  <a:moveTo>
                    <a:pt x="120" y="116"/>
                  </a:moveTo>
                  <a:cubicBezTo>
                    <a:pt x="100" y="116"/>
                    <a:pt x="100" y="116"/>
                    <a:pt x="100" y="116"/>
                  </a:cubicBezTo>
                  <a:cubicBezTo>
                    <a:pt x="100" y="96"/>
                    <a:pt x="100" y="96"/>
                    <a:pt x="100" y="96"/>
                  </a:cubicBezTo>
                  <a:cubicBezTo>
                    <a:pt x="120" y="96"/>
                    <a:pt x="120" y="96"/>
                    <a:pt x="120" y="96"/>
                  </a:cubicBezTo>
                  <a:lnTo>
                    <a:pt x="120" y="116"/>
                  </a:lnTo>
                  <a:close/>
                  <a:moveTo>
                    <a:pt x="80" y="116"/>
                  </a:moveTo>
                  <a:cubicBezTo>
                    <a:pt x="60" y="116"/>
                    <a:pt x="60" y="116"/>
                    <a:pt x="60" y="116"/>
                  </a:cubicBezTo>
                  <a:cubicBezTo>
                    <a:pt x="60" y="96"/>
                    <a:pt x="60" y="96"/>
                    <a:pt x="60" y="96"/>
                  </a:cubicBezTo>
                  <a:cubicBezTo>
                    <a:pt x="80" y="96"/>
                    <a:pt x="80" y="96"/>
                    <a:pt x="80" y="96"/>
                  </a:cubicBezTo>
                  <a:lnTo>
                    <a:pt x="80" y="116"/>
                  </a:lnTo>
                  <a:close/>
                  <a:moveTo>
                    <a:pt x="20" y="116"/>
                  </a:moveTo>
                  <a:cubicBezTo>
                    <a:pt x="20" y="96"/>
                    <a:pt x="20" y="96"/>
                    <a:pt x="20" y="96"/>
                  </a:cubicBezTo>
                  <a:cubicBezTo>
                    <a:pt x="40" y="96"/>
                    <a:pt x="40" y="96"/>
                    <a:pt x="40" y="96"/>
                  </a:cubicBezTo>
                  <a:cubicBezTo>
                    <a:pt x="40" y="116"/>
                    <a:pt x="40" y="116"/>
                    <a:pt x="40" y="116"/>
                  </a:cubicBezTo>
                  <a:lnTo>
                    <a:pt x="20" y="116"/>
                  </a:lnTo>
                  <a:close/>
                  <a:moveTo>
                    <a:pt x="20" y="76"/>
                  </a:moveTo>
                  <a:cubicBezTo>
                    <a:pt x="20" y="56"/>
                    <a:pt x="20" y="56"/>
                    <a:pt x="20" y="56"/>
                  </a:cubicBezTo>
                  <a:cubicBezTo>
                    <a:pt x="40" y="56"/>
                    <a:pt x="40" y="56"/>
                    <a:pt x="40" y="56"/>
                  </a:cubicBezTo>
                  <a:cubicBezTo>
                    <a:pt x="40" y="76"/>
                    <a:pt x="40" y="76"/>
                    <a:pt x="40" y="76"/>
                  </a:cubicBezTo>
                  <a:lnTo>
                    <a:pt x="20" y="76"/>
                  </a:lnTo>
                  <a:close/>
                  <a:moveTo>
                    <a:pt x="20" y="36"/>
                  </a:moveTo>
                  <a:cubicBezTo>
                    <a:pt x="20" y="16"/>
                    <a:pt x="20" y="16"/>
                    <a:pt x="20" y="16"/>
                  </a:cubicBezTo>
                  <a:cubicBezTo>
                    <a:pt x="40" y="16"/>
                    <a:pt x="40" y="16"/>
                    <a:pt x="40" y="16"/>
                  </a:cubicBezTo>
                  <a:cubicBezTo>
                    <a:pt x="40" y="36"/>
                    <a:pt x="40" y="36"/>
                    <a:pt x="40" y="36"/>
                  </a:cubicBezTo>
                  <a:cubicBezTo>
                    <a:pt x="40" y="36"/>
                    <a:pt x="40" y="36"/>
                    <a:pt x="40" y="36"/>
                  </a:cubicBezTo>
                  <a:cubicBezTo>
                    <a:pt x="20" y="36"/>
                    <a:pt x="20" y="36"/>
                    <a:pt x="20" y="36"/>
                  </a:cubicBezTo>
                  <a:close/>
                  <a:moveTo>
                    <a:pt x="60" y="36"/>
                  </a:moveTo>
                  <a:cubicBezTo>
                    <a:pt x="60" y="16"/>
                    <a:pt x="60" y="16"/>
                    <a:pt x="60" y="16"/>
                  </a:cubicBezTo>
                  <a:cubicBezTo>
                    <a:pt x="80" y="16"/>
                    <a:pt x="80" y="16"/>
                    <a:pt x="80" y="16"/>
                  </a:cubicBezTo>
                  <a:cubicBezTo>
                    <a:pt x="80" y="36"/>
                    <a:pt x="80" y="36"/>
                    <a:pt x="80" y="36"/>
                  </a:cubicBezTo>
                  <a:cubicBezTo>
                    <a:pt x="80" y="36"/>
                    <a:pt x="80" y="36"/>
                    <a:pt x="80" y="36"/>
                  </a:cubicBezTo>
                  <a:cubicBezTo>
                    <a:pt x="60" y="36"/>
                    <a:pt x="60" y="36"/>
                    <a:pt x="60" y="36"/>
                  </a:cubicBezTo>
                  <a:close/>
                  <a:moveTo>
                    <a:pt x="100" y="36"/>
                  </a:moveTo>
                  <a:cubicBezTo>
                    <a:pt x="100" y="16"/>
                    <a:pt x="100" y="16"/>
                    <a:pt x="100" y="16"/>
                  </a:cubicBezTo>
                  <a:cubicBezTo>
                    <a:pt x="120" y="16"/>
                    <a:pt x="120" y="16"/>
                    <a:pt x="120" y="16"/>
                  </a:cubicBezTo>
                  <a:cubicBezTo>
                    <a:pt x="120" y="36"/>
                    <a:pt x="120" y="36"/>
                    <a:pt x="120" y="36"/>
                  </a:cubicBezTo>
                  <a:cubicBezTo>
                    <a:pt x="120" y="36"/>
                    <a:pt x="120" y="36"/>
                    <a:pt x="120" y="36"/>
                  </a:cubicBezTo>
                  <a:cubicBezTo>
                    <a:pt x="100" y="36"/>
                    <a:pt x="100" y="36"/>
                    <a:pt x="100" y="36"/>
                  </a:cubicBezTo>
                  <a:close/>
                  <a:moveTo>
                    <a:pt x="140" y="36"/>
                  </a:moveTo>
                  <a:cubicBezTo>
                    <a:pt x="140" y="16"/>
                    <a:pt x="140" y="16"/>
                    <a:pt x="140" y="16"/>
                  </a:cubicBezTo>
                  <a:cubicBezTo>
                    <a:pt x="160" y="16"/>
                    <a:pt x="160" y="16"/>
                    <a:pt x="160" y="16"/>
                  </a:cubicBezTo>
                  <a:cubicBezTo>
                    <a:pt x="160" y="36"/>
                    <a:pt x="160" y="36"/>
                    <a:pt x="160" y="36"/>
                  </a:cubicBezTo>
                  <a:cubicBezTo>
                    <a:pt x="160" y="36"/>
                    <a:pt x="160" y="36"/>
                    <a:pt x="160" y="36"/>
                  </a:cubicBezTo>
                  <a:cubicBezTo>
                    <a:pt x="140" y="36"/>
                    <a:pt x="140" y="36"/>
                    <a:pt x="140" y="36"/>
                  </a:cubicBezTo>
                  <a:close/>
                  <a:moveTo>
                    <a:pt x="20" y="8"/>
                  </a:moveTo>
                  <a:cubicBezTo>
                    <a:pt x="20" y="8"/>
                    <a:pt x="20" y="8"/>
                    <a:pt x="20" y="8"/>
                  </a:cubicBezTo>
                  <a:cubicBezTo>
                    <a:pt x="15" y="8"/>
                    <a:pt x="16" y="8"/>
                    <a:pt x="20" y="8"/>
                  </a:cubicBezTo>
                  <a:close/>
                  <a:moveTo>
                    <a:pt x="20" y="8"/>
                  </a:moveTo>
                  <a:cubicBezTo>
                    <a:pt x="20" y="8"/>
                    <a:pt x="20" y="8"/>
                    <a:pt x="20" y="8"/>
                  </a:cubicBezTo>
                  <a:cubicBezTo>
                    <a:pt x="43" y="8"/>
                    <a:pt x="27" y="8"/>
                    <a:pt x="20" y="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6556808" y="1661762"/>
            <a:ext cx="1512168" cy="1512168"/>
            <a:chOff x="6457627" y="1877786"/>
            <a:chExt cx="1512168" cy="1512168"/>
          </a:xfrm>
        </p:grpSpPr>
        <p:sp>
          <p:nvSpPr>
            <p:cNvPr id="22" name="椭圆 21"/>
            <p:cNvSpPr/>
            <p:nvPr/>
          </p:nvSpPr>
          <p:spPr>
            <a:xfrm>
              <a:off x="6457627" y="1877786"/>
              <a:ext cx="1512168" cy="1512168"/>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96"/>
            <p:cNvSpPr>
              <a:spLocks noEditPoints="1"/>
            </p:cNvSpPr>
            <p:nvPr/>
          </p:nvSpPr>
          <p:spPr bwMode="auto">
            <a:xfrm>
              <a:off x="7030838" y="2430778"/>
              <a:ext cx="406183" cy="406183"/>
            </a:xfrm>
            <a:custGeom>
              <a:avLst/>
              <a:gdLst>
                <a:gd name="T0" fmla="*/ 140 w 200"/>
                <a:gd name="T1" fmla="*/ 200 h 200"/>
                <a:gd name="T2" fmla="*/ 140 w 200"/>
                <a:gd name="T3" fmla="*/ 184 h 200"/>
                <a:gd name="T4" fmla="*/ 200 w 200"/>
                <a:gd name="T5" fmla="*/ 184 h 200"/>
                <a:gd name="T6" fmla="*/ 200 w 200"/>
                <a:gd name="T7" fmla="*/ 200 h 200"/>
                <a:gd name="T8" fmla="*/ 140 w 200"/>
                <a:gd name="T9" fmla="*/ 200 h 200"/>
                <a:gd name="T10" fmla="*/ 160 w 200"/>
                <a:gd name="T11" fmla="*/ 87 h 200"/>
                <a:gd name="T12" fmla="*/ 40 w 200"/>
                <a:gd name="T13" fmla="*/ 87 h 200"/>
                <a:gd name="T14" fmla="*/ 40 w 200"/>
                <a:gd name="T15" fmla="*/ 180 h 200"/>
                <a:gd name="T16" fmla="*/ 20 w 200"/>
                <a:gd name="T17" fmla="*/ 180 h 200"/>
                <a:gd name="T18" fmla="*/ 20 w 200"/>
                <a:gd name="T19" fmla="*/ 10 h 200"/>
                <a:gd name="T20" fmla="*/ 30 w 200"/>
                <a:gd name="T21" fmla="*/ 0 h 200"/>
                <a:gd name="T22" fmla="*/ 40 w 200"/>
                <a:gd name="T23" fmla="*/ 10 h 200"/>
                <a:gd name="T24" fmla="*/ 40 w 200"/>
                <a:gd name="T25" fmla="*/ 28 h 200"/>
                <a:gd name="T26" fmla="*/ 160 w 200"/>
                <a:gd name="T27" fmla="*/ 28 h 200"/>
                <a:gd name="T28" fmla="*/ 160 w 200"/>
                <a:gd name="T29" fmla="*/ 10 h 200"/>
                <a:gd name="T30" fmla="*/ 170 w 200"/>
                <a:gd name="T31" fmla="*/ 0 h 200"/>
                <a:gd name="T32" fmla="*/ 180 w 200"/>
                <a:gd name="T33" fmla="*/ 10 h 200"/>
                <a:gd name="T34" fmla="*/ 180 w 200"/>
                <a:gd name="T35" fmla="*/ 180 h 200"/>
                <a:gd name="T36" fmla="*/ 160 w 200"/>
                <a:gd name="T37" fmla="*/ 180 h 200"/>
                <a:gd name="T38" fmla="*/ 160 w 200"/>
                <a:gd name="T39" fmla="*/ 87 h 200"/>
                <a:gd name="T40" fmla="*/ 140 w 200"/>
                <a:gd name="T41" fmla="*/ 40 h 200"/>
                <a:gd name="T42" fmla="*/ 140 w 200"/>
                <a:gd name="T43" fmla="*/ 60 h 200"/>
                <a:gd name="T44" fmla="*/ 120 w 200"/>
                <a:gd name="T45" fmla="*/ 60 h 200"/>
                <a:gd name="T46" fmla="*/ 120 w 200"/>
                <a:gd name="T47" fmla="*/ 40 h 200"/>
                <a:gd name="T48" fmla="*/ 100 w 200"/>
                <a:gd name="T49" fmla="*/ 40 h 200"/>
                <a:gd name="T50" fmla="*/ 100 w 200"/>
                <a:gd name="T51" fmla="*/ 60 h 200"/>
                <a:gd name="T52" fmla="*/ 80 w 200"/>
                <a:gd name="T53" fmla="*/ 60 h 200"/>
                <a:gd name="T54" fmla="*/ 80 w 200"/>
                <a:gd name="T55" fmla="*/ 40 h 200"/>
                <a:gd name="T56" fmla="*/ 60 w 200"/>
                <a:gd name="T57" fmla="*/ 40 h 200"/>
                <a:gd name="T58" fmla="*/ 60 w 200"/>
                <a:gd name="T59" fmla="*/ 60 h 200"/>
                <a:gd name="T60" fmla="*/ 40 w 200"/>
                <a:gd name="T61" fmla="*/ 60 h 200"/>
                <a:gd name="T62" fmla="*/ 40 w 200"/>
                <a:gd name="T63" fmla="*/ 80 h 200"/>
                <a:gd name="T64" fmla="*/ 60 w 200"/>
                <a:gd name="T65" fmla="*/ 80 h 200"/>
                <a:gd name="T66" fmla="*/ 60 w 200"/>
                <a:gd name="T67" fmla="*/ 60 h 200"/>
                <a:gd name="T68" fmla="*/ 80 w 200"/>
                <a:gd name="T69" fmla="*/ 60 h 200"/>
                <a:gd name="T70" fmla="*/ 80 w 200"/>
                <a:gd name="T71" fmla="*/ 80 h 200"/>
                <a:gd name="T72" fmla="*/ 100 w 200"/>
                <a:gd name="T73" fmla="*/ 80 h 200"/>
                <a:gd name="T74" fmla="*/ 100 w 200"/>
                <a:gd name="T75" fmla="*/ 60 h 200"/>
                <a:gd name="T76" fmla="*/ 120 w 200"/>
                <a:gd name="T77" fmla="*/ 60 h 200"/>
                <a:gd name="T78" fmla="*/ 120 w 200"/>
                <a:gd name="T79" fmla="*/ 80 h 200"/>
                <a:gd name="T80" fmla="*/ 140 w 200"/>
                <a:gd name="T81" fmla="*/ 80 h 200"/>
                <a:gd name="T82" fmla="*/ 140 w 200"/>
                <a:gd name="T83" fmla="*/ 60 h 200"/>
                <a:gd name="T84" fmla="*/ 160 w 200"/>
                <a:gd name="T85" fmla="*/ 60 h 200"/>
                <a:gd name="T86" fmla="*/ 160 w 200"/>
                <a:gd name="T87" fmla="*/ 40 h 200"/>
                <a:gd name="T88" fmla="*/ 140 w 200"/>
                <a:gd name="T89" fmla="*/ 40 h 200"/>
                <a:gd name="T90" fmla="*/ 60 w 200"/>
                <a:gd name="T91" fmla="*/ 200 h 200"/>
                <a:gd name="T92" fmla="*/ 0 w 200"/>
                <a:gd name="T93" fmla="*/ 200 h 200"/>
                <a:gd name="T94" fmla="*/ 0 w 200"/>
                <a:gd name="T95" fmla="*/ 184 h 200"/>
                <a:gd name="T96" fmla="*/ 60 w 200"/>
                <a:gd name="T97" fmla="*/ 184 h 200"/>
                <a:gd name="T98" fmla="*/ 60 w 200"/>
                <a:gd name="T9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0" h="200">
                  <a:moveTo>
                    <a:pt x="140" y="200"/>
                  </a:moveTo>
                  <a:cubicBezTo>
                    <a:pt x="140" y="184"/>
                    <a:pt x="140" y="184"/>
                    <a:pt x="140" y="184"/>
                  </a:cubicBezTo>
                  <a:cubicBezTo>
                    <a:pt x="200" y="184"/>
                    <a:pt x="200" y="184"/>
                    <a:pt x="200" y="184"/>
                  </a:cubicBezTo>
                  <a:cubicBezTo>
                    <a:pt x="200" y="200"/>
                    <a:pt x="200" y="200"/>
                    <a:pt x="200" y="200"/>
                  </a:cubicBezTo>
                  <a:lnTo>
                    <a:pt x="140" y="200"/>
                  </a:lnTo>
                  <a:close/>
                  <a:moveTo>
                    <a:pt x="160" y="87"/>
                  </a:moveTo>
                  <a:cubicBezTo>
                    <a:pt x="40" y="87"/>
                    <a:pt x="40" y="87"/>
                    <a:pt x="40" y="87"/>
                  </a:cubicBezTo>
                  <a:cubicBezTo>
                    <a:pt x="40" y="180"/>
                    <a:pt x="40" y="180"/>
                    <a:pt x="40" y="180"/>
                  </a:cubicBezTo>
                  <a:cubicBezTo>
                    <a:pt x="20" y="180"/>
                    <a:pt x="20" y="180"/>
                    <a:pt x="20" y="180"/>
                  </a:cubicBezTo>
                  <a:cubicBezTo>
                    <a:pt x="20" y="10"/>
                    <a:pt x="20" y="10"/>
                    <a:pt x="20" y="10"/>
                  </a:cubicBezTo>
                  <a:cubicBezTo>
                    <a:pt x="20" y="4"/>
                    <a:pt x="24" y="0"/>
                    <a:pt x="30" y="0"/>
                  </a:cubicBezTo>
                  <a:cubicBezTo>
                    <a:pt x="35" y="0"/>
                    <a:pt x="40" y="4"/>
                    <a:pt x="40" y="10"/>
                  </a:cubicBezTo>
                  <a:cubicBezTo>
                    <a:pt x="40" y="28"/>
                    <a:pt x="40" y="28"/>
                    <a:pt x="40" y="28"/>
                  </a:cubicBezTo>
                  <a:cubicBezTo>
                    <a:pt x="160" y="28"/>
                    <a:pt x="160" y="28"/>
                    <a:pt x="160" y="28"/>
                  </a:cubicBezTo>
                  <a:cubicBezTo>
                    <a:pt x="160" y="10"/>
                    <a:pt x="160" y="10"/>
                    <a:pt x="160" y="10"/>
                  </a:cubicBezTo>
                  <a:cubicBezTo>
                    <a:pt x="160" y="4"/>
                    <a:pt x="164" y="0"/>
                    <a:pt x="170" y="0"/>
                  </a:cubicBezTo>
                  <a:cubicBezTo>
                    <a:pt x="175" y="0"/>
                    <a:pt x="180" y="4"/>
                    <a:pt x="180" y="10"/>
                  </a:cubicBezTo>
                  <a:cubicBezTo>
                    <a:pt x="180" y="180"/>
                    <a:pt x="180" y="180"/>
                    <a:pt x="180" y="180"/>
                  </a:cubicBezTo>
                  <a:cubicBezTo>
                    <a:pt x="160" y="180"/>
                    <a:pt x="160" y="180"/>
                    <a:pt x="160" y="180"/>
                  </a:cubicBezTo>
                  <a:lnTo>
                    <a:pt x="160" y="87"/>
                  </a:lnTo>
                  <a:close/>
                  <a:moveTo>
                    <a:pt x="140" y="40"/>
                  </a:moveTo>
                  <a:cubicBezTo>
                    <a:pt x="140" y="60"/>
                    <a:pt x="140" y="60"/>
                    <a:pt x="140" y="60"/>
                  </a:cubicBezTo>
                  <a:cubicBezTo>
                    <a:pt x="120" y="60"/>
                    <a:pt x="120" y="60"/>
                    <a:pt x="120" y="60"/>
                  </a:cubicBezTo>
                  <a:cubicBezTo>
                    <a:pt x="120" y="40"/>
                    <a:pt x="120" y="40"/>
                    <a:pt x="120" y="40"/>
                  </a:cubicBezTo>
                  <a:cubicBezTo>
                    <a:pt x="100" y="40"/>
                    <a:pt x="100" y="40"/>
                    <a:pt x="100" y="40"/>
                  </a:cubicBezTo>
                  <a:cubicBezTo>
                    <a:pt x="100" y="60"/>
                    <a:pt x="100" y="60"/>
                    <a:pt x="100" y="60"/>
                  </a:cubicBezTo>
                  <a:cubicBezTo>
                    <a:pt x="80" y="60"/>
                    <a:pt x="80" y="60"/>
                    <a:pt x="80" y="60"/>
                  </a:cubicBezTo>
                  <a:cubicBezTo>
                    <a:pt x="80" y="40"/>
                    <a:pt x="80" y="40"/>
                    <a:pt x="80" y="40"/>
                  </a:cubicBezTo>
                  <a:cubicBezTo>
                    <a:pt x="60" y="40"/>
                    <a:pt x="60" y="40"/>
                    <a:pt x="60" y="40"/>
                  </a:cubicBezTo>
                  <a:cubicBezTo>
                    <a:pt x="60" y="60"/>
                    <a:pt x="60" y="60"/>
                    <a:pt x="60" y="60"/>
                  </a:cubicBezTo>
                  <a:cubicBezTo>
                    <a:pt x="40" y="60"/>
                    <a:pt x="40" y="60"/>
                    <a:pt x="40" y="60"/>
                  </a:cubicBezTo>
                  <a:cubicBezTo>
                    <a:pt x="40" y="80"/>
                    <a:pt x="40" y="80"/>
                    <a:pt x="40" y="80"/>
                  </a:cubicBezTo>
                  <a:cubicBezTo>
                    <a:pt x="60" y="80"/>
                    <a:pt x="60" y="80"/>
                    <a:pt x="60" y="80"/>
                  </a:cubicBezTo>
                  <a:cubicBezTo>
                    <a:pt x="60" y="60"/>
                    <a:pt x="60" y="60"/>
                    <a:pt x="60" y="60"/>
                  </a:cubicBezTo>
                  <a:cubicBezTo>
                    <a:pt x="80" y="60"/>
                    <a:pt x="80" y="60"/>
                    <a:pt x="80" y="60"/>
                  </a:cubicBezTo>
                  <a:cubicBezTo>
                    <a:pt x="80" y="80"/>
                    <a:pt x="80" y="80"/>
                    <a:pt x="80" y="80"/>
                  </a:cubicBezTo>
                  <a:cubicBezTo>
                    <a:pt x="100" y="80"/>
                    <a:pt x="100" y="80"/>
                    <a:pt x="100" y="80"/>
                  </a:cubicBezTo>
                  <a:cubicBezTo>
                    <a:pt x="100" y="60"/>
                    <a:pt x="100" y="60"/>
                    <a:pt x="100" y="60"/>
                  </a:cubicBezTo>
                  <a:cubicBezTo>
                    <a:pt x="120" y="60"/>
                    <a:pt x="120" y="60"/>
                    <a:pt x="120" y="60"/>
                  </a:cubicBezTo>
                  <a:cubicBezTo>
                    <a:pt x="120" y="80"/>
                    <a:pt x="120" y="80"/>
                    <a:pt x="120" y="80"/>
                  </a:cubicBezTo>
                  <a:cubicBezTo>
                    <a:pt x="140" y="80"/>
                    <a:pt x="140" y="80"/>
                    <a:pt x="140" y="80"/>
                  </a:cubicBezTo>
                  <a:cubicBezTo>
                    <a:pt x="140" y="60"/>
                    <a:pt x="140" y="60"/>
                    <a:pt x="140" y="60"/>
                  </a:cubicBezTo>
                  <a:cubicBezTo>
                    <a:pt x="160" y="60"/>
                    <a:pt x="160" y="60"/>
                    <a:pt x="160" y="60"/>
                  </a:cubicBezTo>
                  <a:cubicBezTo>
                    <a:pt x="160" y="40"/>
                    <a:pt x="160" y="40"/>
                    <a:pt x="160" y="40"/>
                  </a:cubicBezTo>
                  <a:lnTo>
                    <a:pt x="140" y="40"/>
                  </a:lnTo>
                  <a:close/>
                  <a:moveTo>
                    <a:pt x="60" y="200"/>
                  </a:moveTo>
                  <a:cubicBezTo>
                    <a:pt x="0" y="200"/>
                    <a:pt x="0" y="200"/>
                    <a:pt x="0" y="200"/>
                  </a:cubicBezTo>
                  <a:cubicBezTo>
                    <a:pt x="0" y="184"/>
                    <a:pt x="0" y="184"/>
                    <a:pt x="0" y="184"/>
                  </a:cubicBezTo>
                  <a:cubicBezTo>
                    <a:pt x="60" y="184"/>
                    <a:pt x="60" y="184"/>
                    <a:pt x="60" y="184"/>
                  </a:cubicBezTo>
                  <a:lnTo>
                    <a:pt x="60" y="20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弧形 23"/>
          <p:cNvSpPr/>
          <p:nvPr/>
        </p:nvSpPr>
        <p:spPr>
          <a:xfrm rot="15231781">
            <a:off x="4275713" y="1926402"/>
            <a:ext cx="1328675" cy="1328675"/>
          </a:xfrm>
          <a:prstGeom prst="arc">
            <a:avLst>
              <a:gd name="adj1" fmla="val 10956006"/>
              <a:gd name="adj2" fmla="val 0"/>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弧形 24"/>
          <p:cNvSpPr/>
          <p:nvPr/>
        </p:nvSpPr>
        <p:spPr>
          <a:xfrm rot="8176387">
            <a:off x="5318376" y="2833614"/>
            <a:ext cx="1546686" cy="1546686"/>
          </a:xfrm>
          <a:prstGeom prst="arc">
            <a:avLst>
              <a:gd name="adj1" fmla="val 13244638"/>
              <a:gd name="adj2" fmla="val 56923"/>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椭圆 26"/>
          <p:cNvSpPr/>
          <p:nvPr/>
        </p:nvSpPr>
        <p:spPr>
          <a:xfrm>
            <a:off x="4760030" y="1793130"/>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4"/>
          <p:cNvSpPr txBox="1">
            <a:spLocks/>
          </p:cNvSpPr>
          <p:nvPr/>
        </p:nvSpPr>
        <p:spPr>
          <a:xfrm>
            <a:off x="4717151" y="1803832"/>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01</a:t>
            </a:r>
          </a:p>
        </p:txBody>
      </p:sp>
      <p:sp>
        <p:nvSpPr>
          <p:cNvPr id="29" name="椭圆 28"/>
          <p:cNvSpPr/>
          <p:nvPr/>
        </p:nvSpPr>
        <p:spPr>
          <a:xfrm>
            <a:off x="5289793" y="3778337"/>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4"/>
          <p:cNvSpPr txBox="1">
            <a:spLocks/>
          </p:cNvSpPr>
          <p:nvPr/>
        </p:nvSpPr>
        <p:spPr>
          <a:xfrm>
            <a:off x="5246914" y="3789039"/>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02</a:t>
            </a:r>
          </a:p>
        </p:txBody>
      </p:sp>
      <p:sp>
        <p:nvSpPr>
          <p:cNvPr id="31" name="椭圆 30"/>
          <p:cNvSpPr/>
          <p:nvPr/>
        </p:nvSpPr>
        <p:spPr>
          <a:xfrm>
            <a:off x="7378025" y="1412776"/>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标题 4"/>
          <p:cNvSpPr txBox="1">
            <a:spLocks/>
          </p:cNvSpPr>
          <p:nvPr/>
        </p:nvSpPr>
        <p:spPr>
          <a:xfrm>
            <a:off x="7335146" y="1423478"/>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03</a:t>
            </a:r>
          </a:p>
        </p:txBody>
      </p:sp>
      <p:sp>
        <p:nvSpPr>
          <p:cNvPr id="34" name="矩形 47"/>
          <p:cNvSpPr>
            <a:spLocks noChangeArrowheads="1"/>
          </p:cNvSpPr>
          <p:nvPr/>
        </p:nvSpPr>
        <p:spPr bwMode="auto">
          <a:xfrm>
            <a:off x="1633091" y="2023806"/>
            <a:ext cx="2304256"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首先，用户可以使用根据其工作负载定制的自定义实现替换</a:t>
            </a:r>
            <a:r>
              <a:rPr lang="en-US" altLang="zh-CN" sz="1400" dirty="0">
                <a:solidFill>
                  <a:schemeClr val="tx1">
                    <a:lumMod val="65000"/>
                    <a:lumOff val="35000"/>
                  </a:schemeClr>
                </a:solidFill>
                <a:sym typeface="微软雅黑" pitchFamily="34" charset="-122"/>
              </a:rPr>
              <a:t>oracle</a:t>
            </a:r>
            <a:r>
              <a:rPr lang="zh-CN" altLang="en-US" sz="1400" dirty="0">
                <a:solidFill>
                  <a:schemeClr val="tx1">
                    <a:lumMod val="65000"/>
                    <a:lumOff val="35000"/>
                  </a:schemeClr>
                </a:solidFill>
                <a:sym typeface="微软雅黑" pitchFamily="34" charset="-122"/>
              </a:rPr>
              <a:t>缓存。</a:t>
            </a:r>
          </a:p>
        </p:txBody>
      </p:sp>
      <p:sp>
        <p:nvSpPr>
          <p:cNvPr id="36" name="矩形 47"/>
          <p:cNvSpPr>
            <a:spLocks noChangeArrowheads="1"/>
          </p:cNvSpPr>
          <p:nvPr/>
        </p:nvSpPr>
        <p:spPr bwMode="auto">
          <a:xfrm>
            <a:off x="3242720" y="4405645"/>
            <a:ext cx="235081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其次，可以替换远程存储适配器，以便与任何云远程存储一起工作。</a:t>
            </a:r>
          </a:p>
        </p:txBody>
      </p:sp>
      <p:sp>
        <p:nvSpPr>
          <p:cNvPr id="38" name="矩形 47"/>
          <p:cNvSpPr>
            <a:spLocks noChangeArrowheads="1"/>
          </p:cNvSpPr>
          <p:nvPr/>
        </p:nvSpPr>
        <p:spPr bwMode="auto">
          <a:xfrm>
            <a:off x="8429016" y="2965485"/>
            <a:ext cx="2277083"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可以为需要使用</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的每个</a:t>
            </a:r>
            <a:r>
              <a:rPr lang="en-US" altLang="zh-CN" sz="1400" dirty="0">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实现自定义连接器</a:t>
            </a:r>
          </a:p>
        </p:txBody>
      </p:sp>
      <p:sp>
        <p:nvSpPr>
          <p:cNvPr id="39" name="矩形 85"/>
          <p:cNvSpPr>
            <a:spLocks noChangeArrowheads="1"/>
          </p:cNvSpPr>
          <p:nvPr/>
        </p:nvSpPr>
        <p:spPr bwMode="auto">
          <a:xfrm>
            <a:off x="7556111" y="4819697"/>
            <a:ext cx="3931042" cy="94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1800" b="1" dirty="0">
                <a:solidFill>
                  <a:srgbClr val="202A36"/>
                </a:solidFill>
                <a:cs typeface="Arial" panose="020B0604020202020204" pitchFamily="34" charset="0"/>
              </a:rPr>
              <a:t>Crystal</a:t>
            </a:r>
            <a:r>
              <a:rPr lang="zh-CN" altLang="en-US" sz="1800" b="1" dirty="0">
                <a:solidFill>
                  <a:srgbClr val="202A36"/>
                </a:solidFill>
                <a:cs typeface="Arial" panose="020B0604020202020204" pitchFamily="34" charset="0"/>
              </a:rPr>
              <a:t>的架构是为了使它易于与任何云分析系统一起使用。因此，</a:t>
            </a:r>
            <a:r>
              <a:rPr lang="en-US" altLang="zh-CN" sz="1800" b="1" dirty="0">
                <a:solidFill>
                  <a:srgbClr val="202A36"/>
                </a:solidFill>
                <a:cs typeface="Arial" panose="020B0604020202020204" pitchFamily="34" charset="0"/>
              </a:rPr>
              <a:t>Crystal</a:t>
            </a:r>
            <a:r>
              <a:rPr lang="zh-CN" altLang="en-US" sz="1800" b="1" dirty="0">
                <a:solidFill>
                  <a:srgbClr val="202A36"/>
                </a:solidFill>
                <a:cs typeface="Arial" panose="020B0604020202020204" pitchFamily="34" charset="0"/>
              </a:rPr>
              <a:t>提供了三个扩展点。</a:t>
            </a:r>
          </a:p>
        </p:txBody>
      </p:sp>
      <p:sp>
        <p:nvSpPr>
          <p:cNvPr id="42" name="TextBox 41"/>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9155304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5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150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par>
                                <p:cTn id="56" presetID="14" presetClass="entr" presetSubtype="10" fill="hold" grpId="0" nodeType="withEffect">
                                  <p:stCondLst>
                                    <p:cond delay="2000"/>
                                  </p:stCondLst>
                                  <p:childTnLst>
                                    <p:set>
                                      <p:cBhvr>
                                        <p:cTn id="57" dur="1" fill="hold">
                                          <p:stCondLst>
                                            <p:cond delay="0"/>
                                          </p:stCondLst>
                                        </p:cTn>
                                        <p:tgtEl>
                                          <p:spTgt spid="34"/>
                                        </p:tgtEl>
                                        <p:attrNameLst>
                                          <p:attrName>style.visibility</p:attrName>
                                        </p:attrNameLst>
                                      </p:cBhvr>
                                      <p:to>
                                        <p:strVal val="visible"/>
                                      </p:to>
                                    </p:set>
                                    <p:animEffect transition="in" filter="randombar(horizontal)">
                                      <p:cBhvr>
                                        <p:cTn id="58" dur="400"/>
                                        <p:tgtEl>
                                          <p:spTgt spid="34"/>
                                        </p:tgtEl>
                                      </p:cBhvr>
                                    </p:animEffect>
                                  </p:childTnLst>
                                </p:cTn>
                              </p:par>
                            </p:childTnLst>
                          </p:cTn>
                        </p:par>
                        <p:par>
                          <p:cTn id="59" fill="hold">
                            <p:stCondLst>
                              <p:cond delay="2400"/>
                            </p:stCondLst>
                            <p:childTnLst>
                              <p:par>
                                <p:cTn id="60" presetID="22" presetClass="entr" presetSubtype="1"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up)">
                                      <p:cBhvr>
                                        <p:cTn id="62" dur="500"/>
                                        <p:tgtEl>
                                          <p:spTgt spid="24"/>
                                        </p:tgtEl>
                                      </p:cBhvr>
                                    </p:animEffect>
                                  </p:childTnLst>
                                </p:cTn>
                              </p:par>
                              <p:par>
                                <p:cTn id="63" presetID="14" presetClass="entr" presetSubtype="10" fill="hold" grpId="0" nodeType="withEffect">
                                  <p:stCondLst>
                                    <p:cond delay="500"/>
                                  </p:stCondLst>
                                  <p:childTnLst>
                                    <p:set>
                                      <p:cBhvr>
                                        <p:cTn id="64" dur="1" fill="hold">
                                          <p:stCondLst>
                                            <p:cond delay="0"/>
                                          </p:stCondLst>
                                        </p:cTn>
                                        <p:tgtEl>
                                          <p:spTgt spid="36"/>
                                        </p:tgtEl>
                                        <p:attrNameLst>
                                          <p:attrName>style.visibility</p:attrName>
                                        </p:attrNameLst>
                                      </p:cBhvr>
                                      <p:to>
                                        <p:strVal val="visible"/>
                                      </p:to>
                                    </p:set>
                                    <p:animEffect transition="in" filter="randombar(horizontal)">
                                      <p:cBhvr>
                                        <p:cTn id="65" dur="400"/>
                                        <p:tgtEl>
                                          <p:spTgt spid="36"/>
                                        </p:tgtEl>
                                      </p:cBhvr>
                                    </p:animEffect>
                                  </p:childTnLst>
                                </p:cTn>
                              </p:par>
                            </p:childTnLst>
                          </p:cTn>
                        </p:par>
                        <p:par>
                          <p:cTn id="66" fill="hold">
                            <p:stCondLst>
                              <p:cond delay="330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par>
                                <p:cTn id="70" presetID="14" presetClass="entr" presetSubtype="10" fill="hold" grpId="0" nodeType="withEffect">
                                  <p:stCondLst>
                                    <p:cond delay="50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400"/>
                                        <p:tgtEl>
                                          <p:spTgt spid="38"/>
                                        </p:tgtEl>
                                      </p:cBhvr>
                                    </p:animEffect>
                                  </p:childTnLst>
                                </p:cTn>
                              </p:par>
                            </p:childTnLst>
                          </p:cTn>
                        </p:par>
                        <p:par>
                          <p:cTn id="73" fill="hold">
                            <p:stCondLst>
                              <p:cond delay="4200"/>
                            </p:stCondLst>
                            <p:childTnLst>
                              <p:par>
                                <p:cTn id="74" presetID="22" presetClass="entr" presetSubtype="2"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right)">
                                      <p:cBhvr>
                                        <p:cTn id="76" dur="500"/>
                                        <p:tgtEl>
                                          <p:spTgt spid="39"/>
                                        </p:tgtEl>
                                      </p:cBhvr>
                                    </p:animEffect>
                                  </p:childTnLst>
                                </p:cTn>
                              </p:par>
                            </p:childTnLst>
                          </p:cTn>
                        </p:par>
                        <p:par>
                          <p:cTn id="77" fill="hold">
                            <p:stCondLst>
                              <p:cond delay="4700"/>
                            </p:stCondLst>
                            <p:childTnLst>
                              <p:par>
                                <p:cTn id="78" presetID="10" presetClass="entr" presetSubtype="0" fill="hold" grpId="0"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1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4" grpId="0" animBg="1"/>
      <p:bldP spid="25" grpId="0" animBg="1"/>
      <p:bldP spid="27" grpId="0" animBg="1"/>
      <p:bldP spid="28" grpId="0"/>
      <p:bldP spid="29" grpId="0" animBg="1"/>
      <p:bldP spid="30" grpId="0"/>
      <p:bldP spid="31" grpId="0" animBg="1"/>
      <p:bldP spid="32" grpId="0"/>
      <p:bldP spid="34" grpId="0"/>
      <p:bldP spid="36" grpId="0"/>
      <p:bldP spid="38" grpId="0"/>
      <p:bldP spid="39"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648023" y="1844824"/>
            <a:ext cx="1800475" cy="369324"/>
          </a:xfrm>
          <a:prstGeom prst="rect">
            <a:avLst/>
          </a:prstGeom>
        </p:spPr>
        <p:txBody>
          <a:bodyPr wrap="none" lIns="91431" tIns="45716" rIns="91431" bIns="45716">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语义缓存的优点</a:t>
            </a:r>
          </a:p>
        </p:txBody>
      </p:sp>
      <p:sp>
        <p:nvSpPr>
          <p:cNvPr id="14" name="矩形 13"/>
          <p:cNvSpPr/>
          <p:nvPr/>
        </p:nvSpPr>
        <p:spPr>
          <a:xfrm>
            <a:off x="7635059" y="4023926"/>
            <a:ext cx="1800475" cy="369324"/>
          </a:xfrm>
          <a:prstGeom prst="rect">
            <a:avLst/>
          </a:prstGeom>
        </p:spPr>
        <p:txBody>
          <a:bodyPr wrap="none" lIns="91431" tIns="45716" rIns="91431" bIns="45716">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语义缓存的优点</a:t>
            </a:r>
          </a:p>
        </p:txBody>
      </p:sp>
      <p:sp>
        <p:nvSpPr>
          <p:cNvPr id="15" name="矩形 14"/>
          <p:cNvSpPr/>
          <p:nvPr/>
        </p:nvSpPr>
        <p:spPr>
          <a:xfrm>
            <a:off x="985019" y="1619900"/>
            <a:ext cx="2754152" cy="1477319"/>
          </a:xfrm>
          <a:prstGeom prst="rect">
            <a:avLst/>
          </a:prstGeom>
        </p:spPr>
        <p:txBody>
          <a:bodyPr wrap="square" lIns="91431" tIns="45716" rIns="91431" bIns="45716">
            <a:spAutoFit/>
          </a:bodyPr>
          <a:lstStyle/>
          <a:p>
            <a:pPr>
              <a:spcBef>
                <a:spcPct val="0"/>
              </a:spcBef>
              <a:buFont typeface="Arial" charset="0"/>
              <a:buNone/>
            </a:pPr>
            <a:r>
              <a:rPr lang="en-US" altLang="zh-CN"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Crystal</a:t>
            </a: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利用下推谓词缓存称为区域的不同数据子集。区域可以被认为是表上的视图，是语义缓存的一种形式</a:t>
            </a:r>
          </a:p>
        </p:txBody>
      </p:sp>
      <p:sp>
        <p:nvSpPr>
          <p:cNvPr id="16" name="等腰三角形 15"/>
          <p:cNvSpPr>
            <a:spLocks noChangeAspect="1" noChangeArrowheads="1"/>
          </p:cNvSpPr>
          <p:nvPr/>
        </p:nvSpPr>
        <p:spPr bwMode="auto">
          <a:xfrm rot="5400000" flipV="1">
            <a:off x="7339678" y="2255403"/>
            <a:ext cx="239249" cy="206315"/>
          </a:xfrm>
          <a:prstGeom prst="triangle">
            <a:avLst>
              <a:gd name="adj" fmla="val 50000"/>
            </a:avLst>
          </a:prstGeom>
          <a:solidFill>
            <a:srgbClr val="34495E"/>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17" name="矩形 47"/>
          <p:cNvSpPr>
            <a:spLocks noChangeArrowheads="1"/>
          </p:cNvSpPr>
          <p:nvPr/>
        </p:nvSpPr>
        <p:spPr bwMode="auto">
          <a:xfrm>
            <a:off x="7635061" y="2161206"/>
            <a:ext cx="2822407"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它通常向</a:t>
            </a:r>
            <a:r>
              <a:rPr lang="en-US" altLang="zh-CN" sz="1400" dirty="0">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返回更紧密的视图，从而减少了对数据进行后处理的需要，节省了</a:t>
            </a:r>
            <a:r>
              <a:rPr lang="en-US" altLang="zh-CN" sz="1400" dirty="0">
                <a:solidFill>
                  <a:schemeClr val="tx1">
                    <a:lumMod val="65000"/>
                    <a:lumOff val="35000"/>
                  </a:schemeClr>
                </a:solidFill>
                <a:sym typeface="微软雅黑" pitchFamily="34" charset="-122"/>
              </a:rPr>
              <a:t>I/O</a:t>
            </a:r>
            <a:r>
              <a:rPr lang="zh-CN" altLang="en-US" sz="1400" dirty="0">
                <a:solidFill>
                  <a:schemeClr val="tx1">
                    <a:lumMod val="65000"/>
                    <a:lumOff val="35000"/>
                  </a:schemeClr>
                </a:solidFill>
                <a:sym typeface="微软雅黑" pitchFamily="34" charset="-122"/>
              </a:rPr>
              <a:t>和</a:t>
            </a:r>
            <a:r>
              <a:rPr lang="en-US" altLang="zh-CN" sz="1400" dirty="0">
                <a:solidFill>
                  <a:schemeClr val="tx1">
                    <a:lumMod val="65000"/>
                    <a:lumOff val="35000"/>
                  </a:schemeClr>
                </a:solidFill>
                <a:sym typeface="微软雅黑" pitchFamily="34" charset="-122"/>
              </a:rPr>
              <a:t>CPU</a:t>
            </a:r>
            <a:r>
              <a:rPr lang="zh-CN" altLang="en-US" sz="1400" dirty="0">
                <a:solidFill>
                  <a:schemeClr val="tx1">
                    <a:lumMod val="65000"/>
                    <a:lumOff val="35000"/>
                  </a:schemeClr>
                </a:solidFill>
                <a:sym typeface="微软雅黑" pitchFamily="34" charset="-122"/>
              </a:rPr>
              <a:t>成本</a:t>
            </a:r>
          </a:p>
        </p:txBody>
      </p:sp>
      <p:sp>
        <p:nvSpPr>
          <p:cNvPr id="18" name="等腰三角形 18"/>
          <p:cNvSpPr>
            <a:spLocks noChangeAspect="1" noChangeArrowheads="1"/>
          </p:cNvSpPr>
          <p:nvPr/>
        </p:nvSpPr>
        <p:spPr bwMode="auto">
          <a:xfrm rot="5400000" flipV="1">
            <a:off x="7339678" y="4438471"/>
            <a:ext cx="239249" cy="206315"/>
          </a:xfrm>
          <a:prstGeom prst="triangle">
            <a:avLst>
              <a:gd name="adj" fmla="val 50000"/>
            </a:avLst>
          </a:prstGeom>
          <a:solidFill>
            <a:srgbClr val="34495E"/>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19" name="矩形 47"/>
          <p:cNvSpPr>
            <a:spLocks noChangeArrowheads="1"/>
          </p:cNvSpPr>
          <p:nvPr/>
        </p:nvSpPr>
        <p:spPr bwMode="auto">
          <a:xfrm>
            <a:off x="7635061" y="4344278"/>
            <a:ext cx="2822407"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区域可以比原始文件小得多，从而获得更好的缓存空间利用率和更高的命中率（如图所示）</a:t>
            </a:r>
          </a:p>
        </p:txBody>
      </p:sp>
      <p:sp>
        <p:nvSpPr>
          <p:cNvPr id="22" name="形状 21"/>
          <p:cNvSpPr/>
          <p:nvPr/>
        </p:nvSpPr>
        <p:spPr>
          <a:xfrm>
            <a:off x="4635277" y="2731047"/>
            <a:ext cx="1867985" cy="1868267"/>
          </a:xfrm>
          <a:prstGeom prst="leftCircularArrow">
            <a:avLst>
              <a:gd name="adj1" fmla="val 8909"/>
              <a:gd name="adj2" fmla="val 1142322"/>
              <a:gd name="adj3" fmla="val 6293598"/>
              <a:gd name="adj4" fmla="val 18900002"/>
              <a:gd name="adj5" fmla="val 12500"/>
            </a:avLst>
          </a:prstGeom>
          <a:solidFill>
            <a:srgbClr val="202A36"/>
          </a:solidFill>
          <a:ln>
            <a:noFill/>
          </a:ln>
          <a:effectLst/>
        </p:spPr>
        <p:style>
          <a:lnRef idx="0">
            <a:scrgbClr r="0" g="0" b="0"/>
          </a:lnRef>
          <a:fillRef idx="3">
            <a:scrgbClr r="0" g="0" b="0"/>
          </a:fillRef>
          <a:effectRef idx="2">
            <a:scrgbClr r="0" g="0" b="0"/>
          </a:effectRef>
          <a:fontRef idx="minor">
            <a:schemeClr val="lt1"/>
          </a:fontRef>
        </p:style>
      </p:sp>
      <p:sp>
        <p:nvSpPr>
          <p:cNvPr id="23" name="空心弧 22"/>
          <p:cNvSpPr/>
          <p:nvPr/>
        </p:nvSpPr>
        <p:spPr>
          <a:xfrm>
            <a:off x="5305528" y="3953591"/>
            <a:ext cx="1604887" cy="1605530"/>
          </a:xfrm>
          <a:prstGeom prst="blockArc">
            <a:avLst>
              <a:gd name="adj1" fmla="val 13624405"/>
              <a:gd name="adj2" fmla="val 17228224"/>
              <a:gd name="adj3" fmla="val 11481"/>
            </a:avLst>
          </a:prstGeom>
          <a:solidFill>
            <a:srgbClr val="202A36"/>
          </a:solidFill>
          <a:ln>
            <a:noFill/>
          </a:ln>
          <a:effectLst/>
        </p:spPr>
        <p:style>
          <a:lnRef idx="0">
            <a:scrgbClr r="0" g="0" b="0"/>
          </a:lnRef>
          <a:fillRef idx="3">
            <a:scrgbClr r="0" g="0" b="0"/>
          </a:fillRef>
          <a:effectRef idx="2">
            <a:scrgbClr r="0" g="0" b="0"/>
          </a:effectRef>
          <a:fontRef idx="minor">
            <a:schemeClr val="lt1"/>
          </a:fontRef>
        </p:style>
      </p:sp>
      <p:grpSp>
        <p:nvGrpSpPr>
          <p:cNvPr id="24" name="组合 23"/>
          <p:cNvGrpSpPr/>
          <p:nvPr/>
        </p:nvGrpSpPr>
        <p:grpSpPr>
          <a:xfrm rot="2736489">
            <a:off x="5853855" y="2268800"/>
            <a:ext cx="578227" cy="506765"/>
            <a:chOff x="4212441" y="1835306"/>
            <a:chExt cx="645570" cy="565784"/>
          </a:xfrm>
          <a:solidFill>
            <a:srgbClr val="34495E"/>
          </a:solidFill>
        </p:grpSpPr>
        <p:sp>
          <p:nvSpPr>
            <p:cNvPr id="25" name="Freeform 143"/>
            <p:cNvSpPr>
              <a:spLocks/>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27" name="Freeform 144"/>
            <p:cNvSpPr>
              <a:spLocks/>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28" name="Freeform 145"/>
            <p:cNvSpPr>
              <a:spLocks/>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29" name="Freeform 146"/>
            <p:cNvSpPr>
              <a:spLocks/>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grpSp>
      <p:grpSp>
        <p:nvGrpSpPr>
          <p:cNvPr id="30" name="组合 29"/>
          <p:cNvGrpSpPr/>
          <p:nvPr/>
        </p:nvGrpSpPr>
        <p:grpSpPr>
          <a:xfrm>
            <a:off x="5277283" y="3424611"/>
            <a:ext cx="554403" cy="442165"/>
            <a:chOff x="3009633" y="2833220"/>
            <a:chExt cx="591168" cy="471487"/>
          </a:xfrm>
          <a:solidFill>
            <a:srgbClr val="34495E"/>
          </a:solidFill>
        </p:grpSpPr>
        <p:sp>
          <p:nvSpPr>
            <p:cNvPr id="31"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32"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33"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grpSp>
      <p:grpSp>
        <p:nvGrpSpPr>
          <p:cNvPr id="34" name="组合 33"/>
          <p:cNvGrpSpPr/>
          <p:nvPr/>
        </p:nvGrpSpPr>
        <p:grpSpPr>
          <a:xfrm>
            <a:off x="5864139" y="4479150"/>
            <a:ext cx="425157" cy="554407"/>
            <a:chOff x="6889388" y="2720789"/>
            <a:chExt cx="453350" cy="591172"/>
          </a:xfrm>
          <a:solidFill>
            <a:srgbClr val="34495E"/>
          </a:solidFill>
        </p:grpSpPr>
        <p:sp>
          <p:nvSpPr>
            <p:cNvPr id="35"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36" name="Freeform 198"/>
            <p:cNvSpPr>
              <a:spLocks/>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grpSp>
      <p:sp>
        <p:nvSpPr>
          <p:cNvPr id="37" name="空心弧 36"/>
          <p:cNvSpPr/>
          <p:nvPr/>
        </p:nvSpPr>
        <p:spPr>
          <a:xfrm>
            <a:off x="5305528" y="3953591"/>
            <a:ext cx="1604887" cy="1605530"/>
          </a:xfrm>
          <a:prstGeom prst="blockArc">
            <a:avLst>
              <a:gd name="adj1" fmla="val 17085111"/>
              <a:gd name="adj2" fmla="val 10799997"/>
              <a:gd name="adj3" fmla="val 11504"/>
            </a:avLst>
          </a:prstGeom>
          <a:solidFill>
            <a:srgbClr val="202A36"/>
          </a:solidFill>
          <a:ln>
            <a:noFill/>
          </a:ln>
          <a:effectLst/>
        </p:spPr>
        <p:style>
          <a:lnRef idx="0">
            <a:scrgbClr r="0" g="0" b="0"/>
          </a:lnRef>
          <a:fillRef idx="3">
            <a:scrgbClr r="0" g="0" b="0"/>
          </a:fillRef>
          <a:effectRef idx="2">
            <a:scrgbClr r="0" g="0" b="0"/>
          </a:effectRef>
          <a:fontRef idx="minor">
            <a:schemeClr val="lt1"/>
          </a:fontRef>
        </p:style>
      </p:sp>
      <p:sp>
        <p:nvSpPr>
          <p:cNvPr id="38" name="任意多边形 37"/>
          <p:cNvSpPr/>
          <p:nvPr/>
        </p:nvSpPr>
        <p:spPr>
          <a:xfrm rot="17307692">
            <a:off x="5663027" y="2214108"/>
            <a:ext cx="1619267" cy="872432"/>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65000"/>
                  <a:lumOff val="35000"/>
                </a:schemeClr>
              </a:solidFill>
            </a:endParaRPr>
          </a:p>
        </p:txBody>
      </p:sp>
      <p:sp>
        <p:nvSpPr>
          <p:cNvPr id="39" name="任意多边形 38"/>
          <p:cNvSpPr/>
          <p:nvPr/>
        </p:nvSpPr>
        <p:spPr>
          <a:xfrm rot="17307692">
            <a:off x="5266953" y="1762962"/>
            <a:ext cx="1063396" cy="744568"/>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65000"/>
                  <a:lumOff val="35000"/>
                </a:schemeClr>
              </a:solidFill>
            </a:endParaRPr>
          </a:p>
        </p:txBody>
      </p:sp>
      <p:sp>
        <p:nvSpPr>
          <p:cNvPr id="41" name="TextBox 40"/>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51" name="文本框 9">
            <a:extLst>
              <a:ext uri="{FF2B5EF4-FFF2-40B4-BE49-F238E27FC236}">
                <a16:creationId xmlns:a16="http://schemas.microsoft.com/office/drawing/2014/main" id="{C1A481FB-074D-4556-9B87-FBC66E35A50F}"/>
              </a:ext>
            </a:extLst>
          </p:cNvPr>
          <p:cNvSpPr txBox="1"/>
          <p:nvPr/>
        </p:nvSpPr>
        <p:spPr>
          <a:xfrm>
            <a:off x="985019" y="188640"/>
            <a:ext cx="324036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缓存</a:t>
            </a:r>
          </a:p>
        </p:txBody>
      </p:sp>
      <p:sp>
        <p:nvSpPr>
          <p:cNvPr id="52" name="六边形 51">
            <a:extLst>
              <a:ext uri="{FF2B5EF4-FFF2-40B4-BE49-F238E27FC236}">
                <a16:creationId xmlns:a16="http://schemas.microsoft.com/office/drawing/2014/main" id="{330E3880-EED1-4170-8140-5A286E606E48}"/>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BEBB6CF2-9255-4254-A776-5AE08583C92C}"/>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D2E119E9-A96A-42ED-960C-F20D66195A97}"/>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矩形 58">
            <a:extLst>
              <a:ext uri="{FF2B5EF4-FFF2-40B4-BE49-F238E27FC236}">
                <a16:creationId xmlns:a16="http://schemas.microsoft.com/office/drawing/2014/main" id="{48FE9D58-F881-478A-885A-E1064CE2C1A9}"/>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六边形 62">
            <a:extLst>
              <a:ext uri="{FF2B5EF4-FFF2-40B4-BE49-F238E27FC236}">
                <a16:creationId xmlns:a16="http://schemas.microsoft.com/office/drawing/2014/main" id="{F595CD09-0747-4FD7-85DC-BAAC9DEDD5F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9">
            <a:extLst>
              <a:ext uri="{FF2B5EF4-FFF2-40B4-BE49-F238E27FC236}">
                <a16:creationId xmlns:a16="http://schemas.microsoft.com/office/drawing/2014/main" id="{F95C6749-A49C-4002-AB9F-8EF5CCFE6BFA}"/>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第二章</a:t>
            </a:r>
          </a:p>
        </p:txBody>
      </p:sp>
      <p:sp>
        <p:nvSpPr>
          <p:cNvPr id="65" name="文本框 9">
            <a:extLst>
              <a:ext uri="{FF2B5EF4-FFF2-40B4-BE49-F238E27FC236}">
                <a16:creationId xmlns:a16="http://schemas.microsoft.com/office/drawing/2014/main" id="{198766D7-F557-4092-8C86-9367FDABB73B}"/>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系统概述</a:t>
            </a:r>
          </a:p>
        </p:txBody>
      </p:sp>
      <p:sp>
        <p:nvSpPr>
          <p:cNvPr id="66" name="Freeform 261">
            <a:extLst>
              <a:ext uri="{FF2B5EF4-FFF2-40B4-BE49-F238E27FC236}">
                <a16:creationId xmlns:a16="http://schemas.microsoft.com/office/drawing/2014/main" id="{ED146AB2-A3D9-41AA-88E0-D5F8744B304D}"/>
              </a:ext>
            </a:extLst>
          </p:cNvPr>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Tree>
    <p:extLst>
      <p:ext uri="{BB962C8B-B14F-4D97-AF65-F5344CB8AC3E}">
        <p14:creationId xmlns:p14="http://schemas.microsoft.com/office/powerpoint/2010/main" val="137652990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350"/>
                                        <p:tgtEl>
                                          <p:spTgt spid="39"/>
                                        </p:tgtEl>
                                      </p:cBhvr>
                                    </p:animEffect>
                                  </p:childTnLst>
                                </p:cTn>
                              </p:par>
                            </p:childTnLst>
                          </p:cTn>
                        </p:par>
                        <p:par>
                          <p:cTn id="8" fill="hold">
                            <p:stCondLst>
                              <p:cond delay="35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600"/>
                                        <p:tgtEl>
                                          <p:spTgt spid="38"/>
                                        </p:tgtEl>
                                      </p:cBhvr>
                                    </p:animEffect>
                                  </p:childTnLst>
                                </p:cTn>
                              </p:par>
                            </p:childTnLst>
                          </p:cTn>
                        </p:par>
                        <p:par>
                          <p:cTn id="12" fill="hold">
                            <p:stCondLst>
                              <p:cond delay="95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450"/>
                            </p:stCondLst>
                            <p:childTnLst>
                              <p:par>
                                <p:cTn id="17" presetID="1"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16"/>
                                        </p:tgtEl>
                                      </p:cBhvr>
                                    </p:animEffect>
                                    <p:animScale>
                                      <p:cBhvr>
                                        <p:cTn id="21" dur="250" autoRev="1" fill="hold"/>
                                        <p:tgtEl>
                                          <p:spTgt spid="16"/>
                                        </p:tgtEl>
                                      </p:cBhvr>
                                      <p:by x="105000" y="105000"/>
                                    </p:animScale>
                                  </p:childTnLst>
                                </p:cTn>
                              </p:par>
                            </p:childTnLst>
                          </p:cTn>
                        </p:par>
                        <p:par>
                          <p:cTn id="22" fill="hold">
                            <p:stCondLst>
                              <p:cond delay="195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par>
                          <p:cTn id="29" fill="hold">
                            <p:stCondLst>
                              <p:cond delay="2450"/>
                            </p:stCondLst>
                            <p:childTnLst>
                              <p:par>
                                <p:cTn id="30" presetID="2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750"/>
                                        <p:tgtEl>
                                          <p:spTgt spid="22"/>
                                        </p:tgtEl>
                                      </p:cBhvr>
                                    </p:animEffect>
                                  </p:childTnLst>
                                </p:cTn>
                              </p:par>
                            </p:childTnLst>
                          </p:cTn>
                        </p:par>
                        <p:par>
                          <p:cTn id="33" fill="hold">
                            <p:stCondLst>
                              <p:cond delay="320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700"/>
                            </p:stCondLst>
                            <p:childTnLst>
                              <p:par>
                                <p:cTn id="38" presetID="22" presetClass="entr" presetSubtype="2"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right)">
                                      <p:cBhvr>
                                        <p:cTn id="40" dur="500"/>
                                        <p:tgtEl>
                                          <p:spTgt spid="15"/>
                                        </p:tgtEl>
                                      </p:cBhvr>
                                    </p:animEffect>
                                  </p:childTnLst>
                                </p:cTn>
                              </p:par>
                            </p:childTnLst>
                          </p:cTn>
                        </p:par>
                        <p:par>
                          <p:cTn id="41" fill="hold">
                            <p:stCondLst>
                              <p:cond delay="4200"/>
                            </p:stCondLst>
                            <p:childTnLst>
                              <p:par>
                                <p:cTn id="42" presetID="22" presetClass="entr" presetSubtype="8"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250"/>
                                        <p:tgtEl>
                                          <p:spTgt spid="23"/>
                                        </p:tgtEl>
                                      </p:cBhvr>
                                    </p:animEffect>
                                  </p:childTnLst>
                                </p:cTn>
                              </p:par>
                            </p:childTnLst>
                          </p:cTn>
                        </p:par>
                        <p:par>
                          <p:cTn id="45" fill="hold">
                            <p:stCondLst>
                              <p:cond delay="4450"/>
                            </p:stCondLst>
                            <p:childTnLst>
                              <p:par>
                                <p:cTn id="46" presetID="21"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heel(1)">
                                      <p:cBhvr>
                                        <p:cTn id="48" dur="1000"/>
                                        <p:tgtEl>
                                          <p:spTgt spid="37"/>
                                        </p:tgtEl>
                                      </p:cBhvr>
                                    </p:animEffect>
                                  </p:childTnLst>
                                </p:cTn>
                              </p:par>
                            </p:childTnLst>
                          </p:cTn>
                        </p:par>
                        <p:par>
                          <p:cTn id="49" fill="hold">
                            <p:stCondLst>
                              <p:cond delay="5450"/>
                            </p:stCondLst>
                            <p:childTnLst>
                              <p:par>
                                <p:cTn id="50" presetID="10" presetClass="entr" presetSubtype="0"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par>
                          <p:cTn id="53" fill="hold">
                            <p:stCondLst>
                              <p:cond delay="5950"/>
                            </p:stCondLst>
                            <p:childTnLst>
                              <p:par>
                                <p:cTn id="54" presetID="1"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par>
                                <p:cTn id="56" presetID="26" presetClass="emph" presetSubtype="0" fill="hold" grpId="1" nodeType="withEffect">
                                  <p:stCondLst>
                                    <p:cond delay="0"/>
                                  </p:stCondLst>
                                  <p:childTnLst>
                                    <p:animEffect transition="out" filter="fade">
                                      <p:cBhvr>
                                        <p:cTn id="57" dur="500" tmFilter="0, 0; .2, .5; .8, .5; 1, 0"/>
                                        <p:tgtEl>
                                          <p:spTgt spid="18"/>
                                        </p:tgtEl>
                                      </p:cBhvr>
                                    </p:animEffect>
                                    <p:animScale>
                                      <p:cBhvr>
                                        <p:cTn id="58" dur="250" autoRev="1" fill="hold"/>
                                        <p:tgtEl>
                                          <p:spTgt spid="18"/>
                                        </p:tgtEl>
                                      </p:cBhvr>
                                      <p:by x="105000" y="105000"/>
                                    </p:animScale>
                                  </p:childTnLst>
                                </p:cTn>
                              </p:par>
                            </p:childTnLst>
                          </p:cTn>
                        </p:par>
                        <p:par>
                          <p:cTn id="59" fill="hold">
                            <p:stCondLst>
                              <p:cond delay="6450"/>
                            </p:stCondLst>
                            <p:childTnLst>
                              <p:par>
                                <p:cTn id="60" presetID="22" presetClass="entr" presetSubtype="8"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par>
                          <p:cTn id="66" fill="hold">
                            <p:stCondLst>
                              <p:cond delay="695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6" grpId="1" animBg="1"/>
      <p:bldP spid="17" grpId="0"/>
      <p:bldP spid="18" grpId="0" animBg="1"/>
      <p:bldP spid="18" grpId="1" animBg="1"/>
      <p:bldP spid="19" grpId="0"/>
      <p:bldP spid="38" grpId="0" animBg="1"/>
      <p:bldP spid="39"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7"/>
          <p:cNvSpPr>
            <a:spLocks noChangeArrowheads="1"/>
          </p:cNvSpPr>
          <p:nvPr/>
        </p:nvSpPr>
        <p:spPr bwMode="auto">
          <a:xfrm>
            <a:off x="832999" y="5448678"/>
            <a:ext cx="10215572" cy="72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800" b="1" dirty="0">
                <a:solidFill>
                  <a:schemeClr val="tx1">
                    <a:lumMod val="65000"/>
                    <a:lumOff val="35000"/>
                  </a:schemeClr>
                </a:solidFill>
                <a:sym typeface="微软雅黑" pitchFamily="34" charset="-122"/>
              </a:rPr>
              <a:t>语义文件缓存与传统文件缓存的优势</a:t>
            </a:r>
            <a:r>
              <a:rPr lang="en-US" altLang="zh-CN" sz="1800" b="1" dirty="0">
                <a:solidFill>
                  <a:schemeClr val="tx1">
                    <a:lumMod val="65000"/>
                    <a:lumOff val="35000"/>
                  </a:schemeClr>
                </a:solidFill>
                <a:sym typeface="微软雅黑" pitchFamily="34" charset="-122"/>
              </a:rPr>
              <a:t>DBMS</a:t>
            </a:r>
            <a:r>
              <a:rPr lang="zh-CN" altLang="en-US" sz="1800" b="1" dirty="0">
                <a:solidFill>
                  <a:schemeClr val="tx1">
                    <a:lumMod val="65000"/>
                    <a:lumOff val="35000"/>
                  </a:schemeClr>
                </a:solidFill>
                <a:sym typeface="微软雅黑" pitchFamily="34" charset="-122"/>
              </a:rPr>
              <a:t>更频繁地调度</a:t>
            </a:r>
            <a:r>
              <a:rPr lang="en-US" altLang="zh-CN" sz="1800" b="1" dirty="0">
                <a:solidFill>
                  <a:schemeClr val="tx1">
                    <a:lumMod val="65000"/>
                    <a:lumOff val="35000"/>
                  </a:schemeClr>
                </a:solidFill>
                <a:sym typeface="微软雅黑" pitchFamily="34" charset="-122"/>
              </a:rPr>
              <a:t>Q1</a:t>
            </a:r>
            <a:r>
              <a:rPr lang="zh-CN" altLang="en-US" sz="1800" b="1" dirty="0">
                <a:solidFill>
                  <a:schemeClr val="tx1">
                    <a:lumMod val="65000"/>
                    <a:lumOff val="35000"/>
                  </a:schemeClr>
                </a:solidFill>
                <a:sym typeface="微软雅黑" pitchFamily="34" charset="-122"/>
              </a:rPr>
              <a:t>、</a:t>
            </a:r>
            <a:r>
              <a:rPr lang="en-US" altLang="zh-CN" sz="1800" b="1" dirty="0">
                <a:solidFill>
                  <a:schemeClr val="tx1">
                    <a:lumMod val="65000"/>
                    <a:lumOff val="35000"/>
                  </a:schemeClr>
                </a:solidFill>
                <a:sym typeface="微软雅黑" pitchFamily="34" charset="-122"/>
              </a:rPr>
              <a:t>Q2</a:t>
            </a:r>
            <a:r>
              <a:rPr lang="zh-CN" altLang="en-US" sz="1800" b="1" dirty="0">
                <a:solidFill>
                  <a:schemeClr val="tx1">
                    <a:lumMod val="65000"/>
                    <a:lumOff val="35000"/>
                  </a:schemeClr>
                </a:solidFill>
                <a:sym typeface="微软雅黑" pitchFamily="34" charset="-122"/>
              </a:rPr>
              <a:t>和</a:t>
            </a:r>
            <a:r>
              <a:rPr lang="en-US" altLang="zh-CN" sz="1800" b="1" dirty="0">
                <a:solidFill>
                  <a:schemeClr val="tx1">
                    <a:lumMod val="65000"/>
                    <a:lumOff val="35000"/>
                  </a:schemeClr>
                </a:solidFill>
                <a:sym typeface="微软雅黑" pitchFamily="34" charset="-122"/>
              </a:rPr>
              <a:t>Q3</a:t>
            </a:r>
            <a:r>
              <a:rPr lang="zh-CN" altLang="en-US" sz="1800" b="1" dirty="0">
                <a:solidFill>
                  <a:schemeClr val="tx1">
                    <a:lumMod val="65000"/>
                    <a:lumOff val="35000"/>
                  </a:schemeClr>
                </a:solidFill>
                <a:sym typeface="微软雅黑" pitchFamily="34" charset="-122"/>
              </a:rPr>
              <a:t>。只有语义缓存可以在不进行远程访问的情况下回答这些问题。</a:t>
            </a:r>
          </a:p>
        </p:txBody>
      </p:sp>
      <p:sp>
        <p:nvSpPr>
          <p:cNvPr id="41" name="TextBox 40"/>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51" name="文本框 9">
            <a:extLst>
              <a:ext uri="{FF2B5EF4-FFF2-40B4-BE49-F238E27FC236}">
                <a16:creationId xmlns:a16="http://schemas.microsoft.com/office/drawing/2014/main" id="{C1A481FB-074D-4556-9B87-FBC66E35A50F}"/>
              </a:ext>
            </a:extLst>
          </p:cNvPr>
          <p:cNvSpPr txBox="1"/>
          <p:nvPr/>
        </p:nvSpPr>
        <p:spPr>
          <a:xfrm>
            <a:off x="985019" y="188640"/>
            <a:ext cx="324036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缓存</a:t>
            </a:r>
          </a:p>
        </p:txBody>
      </p:sp>
      <p:sp>
        <p:nvSpPr>
          <p:cNvPr id="52" name="六边形 51">
            <a:extLst>
              <a:ext uri="{FF2B5EF4-FFF2-40B4-BE49-F238E27FC236}">
                <a16:creationId xmlns:a16="http://schemas.microsoft.com/office/drawing/2014/main" id="{330E3880-EED1-4170-8140-5A286E606E48}"/>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BEBB6CF2-9255-4254-A776-5AE08583C92C}"/>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D2E119E9-A96A-42ED-960C-F20D66195A97}"/>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矩形 58">
            <a:extLst>
              <a:ext uri="{FF2B5EF4-FFF2-40B4-BE49-F238E27FC236}">
                <a16:creationId xmlns:a16="http://schemas.microsoft.com/office/drawing/2014/main" id="{48FE9D58-F881-478A-885A-E1064CE2C1A9}"/>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六边形 62">
            <a:extLst>
              <a:ext uri="{FF2B5EF4-FFF2-40B4-BE49-F238E27FC236}">
                <a16:creationId xmlns:a16="http://schemas.microsoft.com/office/drawing/2014/main" id="{F595CD09-0747-4FD7-85DC-BAAC9DEDD5F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9">
            <a:extLst>
              <a:ext uri="{FF2B5EF4-FFF2-40B4-BE49-F238E27FC236}">
                <a16:creationId xmlns:a16="http://schemas.microsoft.com/office/drawing/2014/main" id="{F95C6749-A49C-4002-AB9F-8EF5CCFE6BFA}"/>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第二章</a:t>
            </a:r>
          </a:p>
        </p:txBody>
      </p:sp>
      <p:sp>
        <p:nvSpPr>
          <p:cNvPr id="65" name="文本框 9">
            <a:extLst>
              <a:ext uri="{FF2B5EF4-FFF2-40B4-BE49-F238E27FC236}">
                <a16:creationId xmlns:a16="http://schemas.microsoft.com/office/drawing/2014/main" id="{198766D7-F557-4092-8C86-9367FDABB73B}"/>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系统概述</a:t>
            </a:r>
          </a:p>
        </p:txBody>
      </p:sp>
      <p:sp>
        <p:nvSpPr>
          <p:cNvPr id="66" name="Freeform 261">
            <a:extLst>
              <a:ext uri="{FF2B5EF4-FFF2-40B4-BE49-F238E27FC236}">
                <a16:creationId xmlns:a16="http://schemas.microsoft.com/office/drawing/2014/main" id="{ED146AB2-A3D9-41AA-88E0-D5F8744B304D}"/>
              </a:ext>
            </a:extLst>
          </p:cNvPr>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3" name="图片 2">
            <a:extLst>
              <a:ext uri="{FF2B5EF4-FFF2-40B4-BE49-F238E27FC236}">
                <a16:creationId xmlns:a16="http://schemas.microsoft.com/office/drawing/2014/main" id="{78E6E751-315B-49EE-BD65-20446347759D}"/>
              </a:ext>
            </a:extLst>
          </p:cNvPr>
          <p:cNvPicPr>
            <a:picLocks noChangeAspect="1"/>
          </p:cNvPicPr>
          <p:nvPr/>
        </p:nvPicPr>
        <p:blipFill>
          <a:blip r:embed="rId3"/>
          <a:stretch>
            <a:fillRect/>
          </a:stretch>
        </p:blipFill>
        <p:spPr>
          <a:xfrm>
            <a:off x="1100591" y="796026"/>
            <a:ext cx="9516026" cy="4476057"/>
          </a:xfrm>
          <a:prstGeom prst="rect">
            <a:avLst/>
          </a:prstGeom>
        </p:spPr>
      </p:pic>
    </p:spTree>
    <p:extLst>
      <p:ext uri="{BB962C8B-B14F-4D97-AF65-F5344CB8AC3E}">
        <p14:creationId xmlns:p14="http://schemas.microsoft.com/office/powerpoint/2010/main" val="20165442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1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471"/>
          <p:cNvSpPr>
            <a:spLocks noEditPoints="1"/>
          </p:cNvSpPr>
          <p:nvPr/>
        </p:nvSpPr>
        <p:spPr bwMode="auto">
          <a:xfrm>
            <a:off x="1855238" y="1534666"/>
            <a:ext cx="967236"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202A36"/>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4" name="Freeform 476"/>
          <p:cNvSpPr>
            <a:spLocks noEditPoints="1"/>
          </p:cNvSpPr>
          <p:nvPr/>
        </p:nvSpPr>
        <p:spPr bwMode="auto">
          <a:xfrm>
            <a:off x="6487218" y="1534666"/>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202A36"/>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cxnSp>
        <p:nvCxnSpPr>
          <p:cNvPr id="17" name="直接连接符 16"/>
          <p:cNvCxnSpPr/>
          <p:nvPr/>
        </p:nvCxnSpPr>
        <p:spPr>
          <a:xfrm>
            <a:off x="1770740" y="2389686"/>
            <a:ext cx="403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487218" y="2389686"/>
            <a:ext cx="403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498"/>
          <p:cNvSpPr txBox="1"/>
          <p:nvPr/>
        </p:nvSpPr>
        <p:spPr>
          <a:xfrm>
            <a:off x="5294267" y="2016561"/>
            <a:ext cx="535724" cy="369332"/>
          </a:xfrm>
          <a:prstGeom prst="rect">
            <a:avLst/>
          </a:prstGeom>
          <a:noFill/>
        </p:spPr>
        <p:txBody>
          <a:bodyPr wrap="none" rtlCol="0" anchor="ctr">
            <a:spAutoFit/>
          </a:bodyPr>
          <a:lstStyle/>
          <a:p>
            <a:pPr>
              <a:spcBef>
                <a:spcPct val="0"/>
              </a:spcBef>
              <a:buFont typeface="Arial" charset="0"/>
              <a:buNone/>
            </a:pPr>
            <a:r>
              <a:rPr lang="en-US" altLang="zh-CN"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OR</a:t>
            </a:r>
            <a:endPar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TextBox 499"/>
          <p:cNvSpPr txBox="1"/>
          <p:nvPr/>
        </p:nvSpPr>
        <p:spPr>
          <a:xfrm>
            <a:off x="10057290" y="2015142"/>
            <a:ext cx="508473" cy="369332"/>
          </a:xfrm>
          <a:prstGeom prst="rect">
            <a:avLst/>
          </a:prstGeom>
          <a:noFill/>
        </p:spPr>
        <p:txBody>
          <a:bodyPr wrap="none" rtlCol="0" anchor="ctr">
            <a:spAutoFit/>
          </a:bodyPr>
          <a:lstStyle/>
          <a:p>
            <a:pPr>
              <a:spcBef>
                <a:spcPct val="0"/>
              </a:spcBef>
              <a:buFont typeface="Arial" charset="0"/>
              <a:buNone/>
            </a:pPr>
            <a:r>
              <a:rPr lang="en-US" altLang="zh-CN"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RR</a:t>
            </a:r>
            <a:endPar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TextBox 503"/>
          <p:cNvSpPr txBox="1"/>
          <p:nvPr/>
        </p:nvSpPr>
        <p:spPr>
          <a:xfrm>
            <a:off x="1645516" y="2479734"/>
            <a:ext cx="4296169" cy="1745478"/>
          </a:xfrm>
          <a:prstGeom prst="rect">
            <a:avLst/>
          </a:prstGeom>
          <a:noFill/>
        </p:spPr>
        <p:txBody>
          <a:bodyPr wrap="square" rtlCol="0">
            <a:spAutoFit/>
          </a:bodyPr>
          <a:lstStyle/>
          <a:p>
            <a:pPr>
              <a:lnSpc>
                <a:spcPct val="130000"/>
              </a:lnSpc>
            </a:pPr>
            <a:r>
              <a:rPr lang="en-US" altLang="zh-CN" sz="1400" dirty="0">
                <a:solidFill>
                  <a:schemeClr val="tx1">
                    <a:lumMod val="65000"/>
                    <a:lumOff val="35000"/>
                  </a:schemeClr>
                </a:solidFill>
                <a:latin typeface="微软雅黑" pitchFamily="34" charset="-122"/>
                <a:ea typeface="微软雅黑" pitchFamily="34" charset="-122"/>
              </a:rPr>
              <a:t>OR</a:t>
            </a:r>
            <a:r>
              <a:rPr lang="zh-CN" altLang="en-US" sz="1400" dirty="0">
                <a:solidFill>
                  <a:schemeClr val="tx1">
                    <a:lumMod val="65000"/>
                    <a:lumOff val="35000"/>
                  </a:schemeClr>
                </a:solidFill>
                <a:latin typeface="微软雅黑" pitchFamily="34" charset="-122"/>
                <a:ea typeface="微软雅黑" pitchFamily="34" charset="-122"/>
              </a:rPr>
              <a:t>缓存将上述问题作为一个优化问题进行建模和求解，其目的是找到应该保留在缓存中的接近最优的重叠区域集。诚然，解决优化问题的成本很高，因此不能按每个请求执行。相反，</a:t>
            </a:r>
            <a:r>
              <a:rPr lang="en-US" altLang="zh-CN" sz="1400" dirty="0">
                <a:solidFill>
                  <a:schemeClr val="tx1">
                    <a:lumMod val="65000"/>
                    <a:lumOff val="35000"/>
                  </a:schemeClr>
                </a:solidFill>
                <a:latin typeface="微软雅黑" pitchFamily="34" charset="-122"/>
                <a:ea typeface="微软雅黑" pitchFamily="34" charset="-122"/>
              </a:rPr>
              <a:t>OR</a:t>
            </a:r>
            <a:r>
              <a:rPr lang="zh-CN" altLang="en-US" sz="1400" dirty="0">
                <a:solidFill>
                  <a:schemeClr val="tx1">
                    <a:lumMod val="65000"/>
                    <a:lumOff val="35000"/>
                  </a:schemeClr>
                </a:solidFill>
                <a:latin typeface="微软雅黑" pitchFamily="34" charset="-122"/>
                <a:ea typeface="微软雅黑" pitchFamily="34" charset="-122"/>
              </a:rPr>
              <a:t>缓存会定期重新计算其内容，因此主要针对历史记录中具有足够统计信息的查询。</a:t>
            </a:r>
          </a:p>
        </p:txBody>
      </p:sp>
      <p:sp>
        <p:nvSpPr>
          <p:cNvPr id="27" name="TextBox 504"/>
          <p:cNvSpPr txBox="1"/>
          <p:nvPr/>
        </p:nvSpPr>
        <p:spPr>
          <a:xfrm>
            <a:off x="6355133" y="2490160"/>
            <a:ext cx="4296169" cy="1185324"/>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dirty="0">
                <a:solidFill>
                  <a:schemeClr val="tx1">
                    <a:lumMod val="65000"/>
                    <a:lumOff val="35000"/>
                  </a:schemeClr>
                </a:solidFill>
              </a:rPr>
              <a:t>RR</a:t>
            </a:r>
            <a:r>
              <a:rPr lang="zh-CN" altLang="en-US" dirty="0">
                <a:solidFill>
                  <a:schemeClr val="tx1">
                    <a:lumMod val="65000"/>
                    <a:lumOff val="35000"/>
                  </a:schemeClr>
                </a:solidFill>
              </a:rPr>
              <a:t>缓存针对新查询进行了优化，可以立即对工作负载变化做出反应。直观地说，</a:t>
            </a:r>
            <a:r>
              <a:rPr lang="en-US" altLang="zh-CN" dirty="0">
                <a:solidFill>
                  <a:schemeClr val="tx1">
                    <a:lumMod val="65000"/>
                    <a:lumOff val="35000"/>
                  </a:schemeClr>
                </a:solidFill>
              </a:rPr>
              <a:t>RR</a:t>
            </a:r>
            <a:r>
              <a:rPr lang="zh-CN" altLang="en-US" dirty="0">
                <a:solidFill>
                  <a:schemeClr val="tx1">
                    <a:lumMod val="65000"/>
                    <a:lumOff val="35000"/>
                  </a:schemeClr>
                </a:solidFill>
              </a:rPr>
              <a:t>缓存充当一个“缓冲”区域，在</a:t>
            </a:r>
            <a:r>
              <a:rPr lang="en-US" altLang="zh-CN" dirty="0">
                <a:solidFill>
                  <a:schemeClr val="tx1">
                    <a:lumMod val="65000"/>
                    <a:lumOff val="35000"/>
                  </a:schemeClr>
                </a:solidFill>
              </a:rPr>
              <a:t>OR</a:t>
            </a:r>
            <a:r>
              <a:rPr lang="zh-CN" altLang="en-US" dirty="0">
                <a:solidFill>
                  <a:schemeClr val="tx1">
                    <a:lumMod val="65000"/>
                    <a:lumOff val="35000"/>
                  </a:schemeClr>
                </a:solidFill>
              </a:rPr>
              <a:t>缓存收集足够的统计数据以做出长期决策之前，临时存储最近查询的缓存视图。</a:t>
            </a:r>
          </a:p>
        </p:txBody>
      </p:sp>
      <p:sp>
        <p:nvSpPr>
          <p:cNvPr id="31" name="TextBox 30"/>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0" name="文本框 9">
            <a:extLst>
              <a:ext uri="{FF2B5EF4-FFF2-40B4-BE49-F238E27FC236}">
                <a16:creationId xmlns:a16="http://schemas.microsoft.com/office/drawing/2014/main" id="{060CAC2A-D89E-4DAD-8116-EFCE0ABD840C}"/>
              </a:ext>
            </a:extLst>
          </p:cNvPr>
          <p:cNvSpPr txBox="1"/>
          <p:nvPr/>
        </p:nvSpPr>
        <p:spPr>
          <a:xfrm>
            <a:off x="985019" y="188640"/>
            <a:ext cx="324036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缓存</a:t>
            </a:r>
          </a:p>
        </p:txBody>
      </p:sp>
      <p:sp>
        <p:nvSpPr>
          <p:cNvPr id="32" name="六边形 31">
            <a:extLst>
              <a:ext uri="{FF2B5EF4-FFF2-40B4-BE49-F238E27FC236}">
                <a16:creationId xmlns:a16="http://schemas.microsoft.com/office/drawing/2014/main" id="{8E9B2340-711D-47E0-BB07-FD758F5C99D8}"/>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0EB0682C-AEEA-4699-9BB6-0B39BBDE95DF}"/>
              </a:ext>
            </a:extLst>
          </p:cNvPr>
          <p:cNvCxnSpPr/>
          <p:nvPr/>
        </p:nvCxnSpPr>
        <p:spPr>
          <a:xfrm>
            <a:off x="841003" y="534889"/>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8720BE7-713E-48DF-99DF-CB5266954B97}"/>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矩形 34">
            <a:extLst>
              <a:ext uri="{FF2B5EF4-FFF2-40B4-BE49-F238E27FC236}">
                <a16:creationId xmlns:a16="http://schemas.microsoft.com/office/drawing/2014/main" id="{A5B6B6BA-208A-4216-9227-D11CD73690FB}"/>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6" name="六边形 35">
            <a:extLst>
              <a:ext uri="{FF2B5EF4-FFF2-40B4-BE49-F238E27FC236}">
                <a16:creationId xmlns:a16="http://schemas.microsoft.com/office/drawing/2014/main" id="{171AA5AD-177C-4231-ACC2-CBFA23E7C507}"/>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9">
            <a:extLst>
              <a:ext uri="{FF2B5EF4-FFF2-40B4-BE49-F238E27FC236}">
                <a16:creationId xmlns:a16="http://schemas.microsoft.com/office/drawing/2014/main" id="{56ADAF10-DFE3-4D35-B0A2-6D766DC05F21}"/>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第二章</a:t>
            </a:r>
          </a:p>
        </p:txBody>
      </p:sp>
      <p:sp>
        <p:nvSpPr>
          <p:cNvPr id="38" name="文本框 9">
            <a:extLst>
              <a:ext uri="{FF2B5EF4-FFF2-40B4-BE49-F238E27FC236}">
                <a16:creationId xmlns:a16="http://schemas.microsoft.com/office/drawing/2014/main" id="{12605362-410E-41B7-A314-E049FCE25531}"/>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系统概述</a:t>
            </a:r>
          </a:p>
        </p:txBody>
      </p:sp>
      <p:sp>
        <p:nvSpPr>
          <p:cNvPr id="39" name="Freeform 261">
            <a:extLst>
              <a:ext uri="{FF2B5EF4-FFF2-40B4-BE49-F238E27FC236}">
                <a16:creationId xmlns:a16="http://schemas.microsoft.com/office/drawing/2014/main" id="{64522F00-3537-4F0D-8D56-EC34923244A8}"/>
              </a:ext>
            </a:extLst>
          </p:cNvPr>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41" name="Freeform 12">
            <a:extLst>
              <a:ext uri="{FF2B5EF4-FFF2-40B4-BE49-F238E27FC236}">
                <a16:creationId xmlns:a16="http://schemas.microsoft.com/office/drawing/2014/main" id="{706FCC64-0099-43A0-96A1-713ED08FA5DD}"/>
              </a:ext>
            </a:extLst>
          </p:cNvPr>
          <p:cNvSpPr>
            <a:spLocks/>
          </p:cNvSpPr>
          <p:nvPr/>
        </p:nvSpPr>
        <p:spPr bwMode="auto">
          <a:xfrm>
            <a:off x="1757285" y="461357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42" name="Freeform 12">
            <a:extLst>
              <a:ext uri="{FF2B5EF4-FFF2-40B4-BE49-F238E27FC236}">
                <a16:creationId xmlns:a16="http://schemas.microsoft.com/office/drawing/2014/main" id="{F2B96F96-C2FD-45C9-A8A8-FEA2F23B88E4}"/>
              </a:ext>
            </a:extLst>
          </p:cNvPr>
          <p:cNvSpPr>
            <a:spLocks/>
          </p:cNvSpPr>
          <p:nvPr/>
        </p:nvSpPr>
        <p:spPr bwMode="auto">
          <a:xfrm flipH="1" flipV="1">
            <a:off x="9956877" y="5215804"/>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43" name="TextBox 30">
            <a:extLst>
              <a:ext uri="{FF2B5EF4-FFF2-40B4-BE49-F238E27FC236}">
                <a16:creationId xmlns:a16="http://schemas.microsoft.com/office/drawing/2014/main" id="{E9884A87-A317-4CED-80C2-14FCE1371052}"/>
              </a:ext>
            </a:extLst>
          </p:cNvPr>
          <p:cNvSpPr txBox="1"/>
          <p:nvPr/>
        </p:nvSpPr>
        <p:spPr>
          <a:xfrm>
            <a:off x="1973979" y="4870710"/>
            <a:ext cx="8545239" cy="417358"/>
          </a:xfrm>
          <a:prstGeom prst="rect">
            <a:avLst/>
          </a:prstGeom>
          <a:noFill/>
        </p:spPr>
        <p:txBody>
          <a:bodyPr wrap="square" rtlCol="0">
            <a:spAutoFit/>
          </a:bodyPr>
          <a:lstStyle/>
          <a:p>
            <a:pPr algn="ctr">
              <a:lnSpc>
                <a:spcPct val="130000"/>
              </a:lnSpc>
              <a:spcBef>
                <a:spcPct val="0"/>
              </a:spcBef>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这两个区域为缓存提供了一个高效的反应式解决方案。</a:t>
            </a:r>
          </a:p>
        </p:txBody>
      </p:sp>
    </p:spTree>
    <p:extLst>
      <p:ext uri="{BB962C8B-B14F-4D97-AF65-F5344CB8AC3E}">
        <p14:creationId xmlns:p14="http://schemas.microsoft.com/office/powerpoint/2010/main" val="7677616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1+#ppt_w/2"/>
                                          </p:val>
                                        </p:tav>
                                        <p:tav tm="100000">
                                          <p:val>
                                            <p:strVal val="#ppt_x"/>
                                          </p:val>
                                        </p:tav>
                                      </p:tavLst>
                                    </p:anim>
                                    <p:anim calcmode="lin" valueType="num">
                                      <p:cBhvr additive="base">
                                        <p:cTn id="8" dur="7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1250"/>
                            </p:stCondLst>
                            <p:childTnLst>
                              <p:par>
                                <p:cTn id="21" presetID="12" presetClass="entr" presetSubtype="4" fill="hold" grpId="0" nodeType="afterEffect">
                                  <p:stCondLst>
                                    <p:cond delay="0"/>
                                  </p:stCondLst>
                                  <p:iterate type="lt">
                                    <p:tmPct val="50000"/>
                                  </p:iterate>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300"/>
                                        <p:tgtEl>
                                          <p:spTgt spid="21"/>
                                        </p:tgtEl>
                                        <p:attrNameLst>
                                          <p:attrName>ppt_y</p:attrName>
                                        </p:attrNameLst>
                                      </p:cBhvr>
                                      <p:tavLst>
                                        <p:tav tm="0">
                                          <p:val>
                                            <p:strVal val="#ppt_y+#ppt_h*1.125000"/>
                                          </p:val>
                                        </p:tav>
                                        <p:tav tm="100000">
                                          <p:val>
                                            <p:strVal val="#ppt_y"/>
                                          </p:val>
                                        </p:tav>
                                      </p:tavLst>
                                    </p:anim>
                                    <p:animEffect transition="in" filter="wipe(up)">
                                      <p:cBhvr>
                                        <p:cTn id="24" dur="300"/>
                                        <p:tgtEl>
                                          <p:spTgt spid="21"/>
                                        </p:tgtEl>
                                      </p:cBhvr>
                                    </p:animEffect>
                                  </p:childTnLst>
                                </p:cTn>
                              </p:par>
                              <p:par>
                                <p:cTn id="25" presetID="12" presetClass="entr" presetSubtype="4" fill="hold" grpId="0" nodeType="withEffect">
                                  <p:stCondLst>
                                    <p:cond delay="0"/>
                                  </p:stCondLst>
                                  <p:iterate type="lt">
                                    <p:tmPct val="50000"/>
                                  </p:iterate>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300"/>
                                        <p:tgtEl>
                                          <p:spTgt spid="22"/>
                                        </p:tgtEl>
                                        <p:attrNameLst>
                                          <p:attrName>ppt_y</p:attrName>
                                        </p:attrNameLst>
                                      </p:cBhvr>
                                      <p:tavLst>
                                        <p:tav tm="0">
                                          <p:val>
                                            <p:strVal val="#ppt_y+#ppt_h*1.125000"/>
                                          </p:val>
                                        </p:tav>
                                        <p:tav tm="100000">
                                          <p:val>
                                            <p:strVal val="#ppt_y"/>
                                          </p:val>
                                        </p:tav>
                                      </p:tavLst>
                                    </p:anim>
                                    <p:animEffect transition="in" filter="wipe(up)">
                                      <p:cBhvr>
                                        <p:cTn id="28" dur="300"/>
                                        <p:tgtEl>
                                          <p:spTgt spid="22"/>
                                        </p:tgtEl>
                                      </p:cBhvr>
                                    </p:animEffect>
                                  </p:childTnLst>
                                </p:cTn>
                              </p:par>
                              <p:par>
                                <p:cTn id="29" presetID="10" presetClass="entr" presetSubtype="0" fill="hold" grpId="0" nodeType="withEffect">
                                  <p:stCondLst>
                                    <p:cond delay="1000"/>
                                  </p:stCondLst>
                                  <p:iterate type="lt">
                                    <p:tmPct val="10000"/>
                                  </p:iterate>
                                  <p:childTnLst>
                                    <p:set>
                                      <p:cBhvr>
                                        <p:cTn id="30" dur="1" fill="hold">
                                          <p:stCondLst>
                                            <p:cond delay="0"/>
                                          </p:stCondLst>
                                        </p:cTn>
                                        <p:tgtEl>
                                          <p:spTgt spid="25"/>
                                        </p:tgtEl>
                                        <p:attrNameLst>
                                          <p:attrName>style.visibility</p:attrName>
                                        </p:attrNameLst>
                                      </p:cBhvr>
                                      <p:to>
                                        <p:strVal val="visible"/>
                                      </p:to>
                                    </p:set>
                                    <p:animEffect transition="in" filter="fade">
                                      <p:cBhvr>
                                        <p:cTn id="31" dur="100"/>
                                        <p:tgtEl>
                                          <p:spTgt spid="25"/>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27"/>
                                        </p:tgtEl>
                                        <p:attrNameLst>
                                          <p:attrName>style.visibility</p:attrName>
                                        </p:attrNameLst>
                                      </p:cBhvr>
                                      <p:to>
                                        <p:strVal val="visible"/>
                                      </p:to>
                                    </p:set>
                                    <p:animEffect transition="in" filter="fade">
                                      <p:cBhvr>
                                        <p:cTn id="34" dur="100"/>
                                        <p:tgtEl>
                                          <p:spTgt spid="27"/>
                                        </p:tgtEl>
                                      </p:cBhvr>
                                    </p:animEffect>
                                  </p:childTnLst>
                                </p:cTn>
                              </p:par>
                            </p:childTnLst>
                          </p:cTn>
                        </p:par>
                        <p:par>
                          <p:cTn id="35" fill="hold">
                            <p:stCondLst>
                              <p:cond delay="353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1250"/>
                                        <p:tgtEl>
                                          <p:spTgt spid="31"/>
                                        </p:tgtEl>
                                      </p:cBhvr>
                                    </p:animEffect>
                                  </p:childTnLst>
                                </p:cTn>
                              </p:par>
                            </p:childTnLst>
                          </p:cTn>
                        </p:par>
                        <p:par>
                          <p:cTn id="39" fill="hold">
                            <p:stCondLst>
                              <p:cond delay="4780"/>
                            </p:stCondLst>
                            <p:childTnLst>
                              <p:par>
                                <p:cTn id="40" presetID="1"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35" presetClass="path" presetSubtype="0" accel="50000" decel="50000" fill="hold" grpId="1" nodeType="withEffect">
                                  <p:stCondLst>
                                    <p:cond delay="0"/>
                                  </p:stCondLst>
                                  <p:childTnLst>
                                    <p:animMotion origin="layout" path="M -3.56836E-6 -3.7037E-7 L 0.36686 0.15278 " pathEditMode="relative" rAng="0" ptsTypes="AA">
                                      <p:cBhvr>
                                        <p:cTn id="43" dur="500" spd="-99900" fill="hold"/>
                                        <p:tgtEl>
                                          <p:spTgt spid="41"/>
                                        </p:tgtEl>
                                        <p:attrNameLst>
                                          <p:attrName>ppt_x,ppt_y</p:attrName>
                                        </p:attrNameLst>
                                      </p:cBhvr>
                                      <p:rCtr x="18343" y="7639"/>
                                    </p:animMotion>
                                  </p:childTnLst>
                                </p:cTn>
                              </p:par>
                              <p:par>
                                <p:cTn id="44" presetID="1"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par>
                                <p:cTn id="46" presetID="35" presetClass="path" presetSubtype="0" accel="50000" decel="50000" fill="hold" grpId="1" nodeType="withEffect">
                                  <p:stCondLst>
                                    <p:cond delay="0"/>
                                  </p:stCondLst>
                                  <p:childTnLst>
                                    <p:animMotion origin="layout" path="M 7.85742E-7 -3.33333E-6 L -0.39495 -0.11018 " pathEditMode="relative" rAng="0" ptsTypes="AA">
                                      <p:cBhvr>
                                        <p:cTn id="47" dur="500" spd="-99900" fill="hold"/>
                                        <p:tgtEl>
                                          <p:spTgt spid="42"/>
                                        </p:tgtEl>
                                        <p:attrNameLst>
                                          <p:attrName>ppt_x,ppt_y</p:attrName>
                                        </p:attrNameLst>
                                      </p:cBhvr>
                                      <p:rCtr x="-19748" y="-5509"/>
                                    </p:animMotion>
                                  </p:childTnLst>
                                </p:cTn>
                              </p:par>
                            </p:childTnLst>
                          </p:cTn>
                        </p:par>
                        <p:par>
                          <p:cTn id="48" fill="hold">
                            <p:stCondLst>
                              <p:cond delay="5280"/>
                            </p:stCondLst>
                            <p:childTnLst>
                              <p:par>
                                <p:cTn id="49" presetID="18" presetClass="entr" presetSubtype="3"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strips(upRight)">
                                      <p:cBhvr>
                                        <p:cTn id="5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1" grpId="0"/>
      <p:bldP spid="22" grpId="0"/>
      <p:bldP spid="25" grpId="0"/>
      <p:bldP spid="27" grpId="0"/>
      <p:bldP spid="31" grpId="0"/>
      <p:bldP spid="41" grpId="0" animBg="1"/>
      <p:bldP spid="41" grpId="1" animBg="1"/>
      <p:bldP spid="42" grpId="0" animBg="1"/>
      <p:bldP spid="42" grpId="1"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6"/>
          <p:cNvSpPr txBox="1"/>
          <p:nvPr/>
        </p:nvSpPr>
        <p:spPr>
          <a:xfrm>
            <a:off x="2260382" y="4004134"/>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第三部分</a:t>
            </a:r>
          </a:p>
        </p:txBody>
      </p:sp>
      <p:grpSp>
        <p:nvGrpSpPr>
          <p:cNvPr id="55" name="组合 54"/>
          <p:cNvGrpSpPr/>
          <p:nvPr/>
        </p:nvGrpSpPr>
        <p:grpSpPr>
          <a:xfrm>
            <a:off x="2052459" y="1413384"/>
            <a:ext cx="2036802" cy="2036802"/>
            <a:chOff x="8125599" y="1434035"/>
            <a:chExt cx="2036802" cy="2036802"/>
          </a:xfrm>
        </p:grpSpPr>
        <p:sp>
          <p:nvSpPr>
            <p:cNvPr id="56" name="椭圆 55"/>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6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66" name="文本框 33"/>
          <p:cNvSpPr txBox="1"/>
          <p:nvPr/>
        </p:nvSpPr>
        <p:spPr>
          <a:xfrm>
            <a:off x="743139" y="4432172"/>
            <a:ext cx="4655442"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区域处理</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REGION PROCESSING</a:t>
            </a:r>
            <a:endParaRPr lang="zh-CN"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7" name="矩形 66"/>
          <p:cNvSpPr/>
          <p:nvPr/>
        </p:nvSpPr>
        <p:spPr>
          <a:xfrm>
            <a:off x="6123380"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32"/>
          <p:cNvSpPr txBox="1"/>
          <p:nvPr/>
        </p:nvSpPr>
        <p:spPr>
          <a:xfrm>
            <a:off x="8503088" y="1379175"/>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区域匹配</a:t>
            </a:r>
          </a:p>
        </p:txBody>
      </p:sp>
      <p:sp>
        <p:nvSpPr>
          <p:cNvPr id="69" name="文本框 33"/>
          <p:cNvSpPr txBox="1"/>
          <p:nvPr/>
        </p:nvSpPr>
        <p:spPr>
          <a:xfrm>
            <a:off x="8503088" y="2462570"/>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请求匹配</a:t>
            </a:r>
            <a:endParaRPr lang="en-US" altLang="zh-CN" sz="2000" b="0" dirty="0">
              <a:solidFill>
                <a:schemeClr val="bg1">
                  <a:lumMod val="95000"/>
                </a:schemeClr>
              </a:solidFill>
            </a:endParaRPr>
          </a:p>
        </p:txBody>
      </p:sp>
      <p:sp>
        <p:nvSpPr>
          <p:cNvPr id="70" name="文本框 34"/>
          <p:cNvSpPr txBox="1"/>
          <p:nvPr/>
        </p:nvSpPr>
        <p:spPr>
          <a:xfrm>
            <a:off x="8467181" y="3461970"/>
            <a:ext cx="2492990"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客户端数据库连接器</a:t>
            </a:r>
          </a:p>
        </p:txBody>
      </p:sp>
      <p:sp>
        <p:nvSpPr>
          <p:cNvPr id="71" name="文本框 35"/>
          <p:cNvSpPr txBox="1"/>
          <p:nvPr/>
        </p:nvSpPr>
        <p:spPr>
          <a:xfrm>
            <a:off x="8503088" y="4533581"/>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云连接</a:t>
            </a:r>
          </a:p>
        </p:txBody>
      </p:sp>
      <p:cxnSp>
        <p:nvCxnSpPr>
          <p:cNvPr id="73" name="直接连接符 72"/>
          <p:cNvCxnSpPr>
            <a:cxnSpLocks/>
          </p:cNvCxnSpPr>
          <p:nvPr/>
        </p:nvCxnSpPr>
        <p:spPr>
          <a:xfrm flipV="1">
            <a:off x="8022221" y="4718103"/>
            <a:ext cx="0" cy="1026357"/>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flipV="1">
            <a:off x="8022221" y="2637527"/>
            <a:ext cx="0" cy="1012714"/>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5" name="直接连接符 74"/>
          <p:cNvCxnSpPr>
            <a:cxnSpLocks/>
          </p:cNvCxnSpPr>
          <p:nvPr/>
        </p:nvCxnSpPr>
        <p:spPr>
          <a:xfrm flipV="1">
            <a:off x="8022221" y="1569665"/>
            <a:ext cx="0" cy="1068560"/>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8022221" y="1188685"/>
            <a:ext cx="0" cy="380980"/>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直接连接符 76"/>
          <p:cNvCxnSpPr>
            <a:cxnSpLocks/>
          </p:cNvCxnSpPr>
          <p:nvPr/>
        </p:nvCxnSpPr>
        <p:spPr>
          <a:xfrm flipV="1">
            <a:off x="8022221" y="3650241"/>
            <a:ext cx="0" cy="1069258"/>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8394402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600" decel="100000"/>
                                        <p:tgtEl>
                                          <p:spTgt spid="55"/>
                                        </p:tgtEl>
                                      </p:cBhvr>
                                    </p:animEffect>
                                    <p:anim calcmode="lin" valueType="num">
                                      <p:cBhvr>
                                        <p:cTn id="8" dur="600" decel="100000" fill="hold"/>
                                        <p:tgtEl>
                                          <p:spTgt spid="55"/>
                                        </p:tgtEl>
                                        <p:attrNameLst>
                                          <p:attrName>style.rotation</p:attrName>
                                        </p:attrNameLst>
                                      </p:cBhvr>
                                      <p:tavLst>
                                        <p:tav tm="0">
                                          <p:val>
                                            <p:fltVal val="-90"/>
                                          </p:val>
                                        </p:tav>
                                        <p:tav tm="100000">
                                          <p:val>
                                            <p:fltVal val="0"/>
                                          </p:val>
                                        </p:tav>
                                      </p:tavLst>
                                    </p:anim>
                                    <p:anim calcmode="lin" valueType="num">
                                      <p:cBhvr>
                                        <p:cTn id="9" dur="600" decel="100000" fill="hold"/>
                                        <p:tgtEl>
                                          <p:spTgt spid="55"/>
                                        </p:tgtEl>
                                        <p:attrNameLst>
                                          <p:attrName>ppt_x</p:attrName>
                                        </p:attrNameLst>
                                      </p:cBhvr>
                                      <p:tavLst>
                                        <p:tav tm="0">
                                          <p:val>
                                            <p:strVal val="#ppt_x+0.4"/>
                                          </p:val>
                                        </p:tav>
                                        <p:tav tm="100000">
                                          <p:val>
                                            <p:strVal val="#ppt_x-0.05"/>
                                          </p:val>
                                        </p:tav>
                                      </p:tavLst>
                                    </p:anim>
                                    <p:anim calcmode="lin" valueType="num">
                                      <p:cBhvr>
                                        <p:cTn id="10" dur="600" decel="100000" fill="hold"/>
                                        <p:tgtEl>
                                          <p:spTgt spid="5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5"/>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50"/>
                                        <p:tgtEl>
                                          <p:spTgt spid="45"/>
                                        </p:tgtEl>
                                      </p:cBhvr>
                                    </p:animEffect>
                                    <p:anim calcmode="lin" valueType="num">
                                      <p:cBhvr>
                                        <p:cTn id="17" dur="750" fill="hold"/>
                                        <p:tgtEl>
                                          <p:spTgt spid="45"/>
                                        </p:tgtEl>
                                        <p:attrNameLst>
                                          <p:attrName>ppt_x</p:attrName>
                                        </p:attrNameLst>
                                      </p:cBhvr>
                                      <p:tavLst>
                                        <p:tav tm="0">
                                          <p:val>
                                            <p:strVal val="#ppt_x"/>
                                          </p:val>
                                        </p:tav>
                                        <p:tav tm="100000">
                                          <p:val>
                                            <p:strVal val="#ppt_x"/>
                                          </p:val>
                                        </p:tav>
                                      </p:tavLst>
                                    </p:anim>
                                    <p:anim calcmode="lin" valueType="num">
                                      <p:cBhvr>
                                        <p:cTn id="18" dur="675" decel="100000" fill="hold"/>
                                        <p:tgtEl>
                                          <p:spTgt spid="4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45"/>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up)">
                                      <p:cBhvr>
                                        <p:cTn id="31" dur="500"/>
                                        <p:tgtEl>
                                          <p:spTgt spid="76"/>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par>
                                <p:cTn id="35" presetID="22" presetClass="entr" presetSubtype="1" fill="hold" nodeType="withEffect">
                                  <p:stCondLst>
                                    <p:cond delay="500"/>
                                  </p:stCondLst>
                                  <p:childTnLst>
                                    <p:set>
                                      <p:cBhvr>
                                        <p:cTn id="36" dur="1" fill="hold">
                                          <p:stCondLst>
                                            <p:cond delay="0"/>
                                          </p:stCondLst>
                                        </p:cTn>
                                        <p:tgtEl>
                                          <p:spTgt spid="75"/>
                                        </p:tgtEl>
                                        <p:attrNameLst>
                                          <p:attrName>style.visibility</p:attrName>
                                        </p:attrNameLst>
                                      </p:cBhvr>
                                      <p:to>
                                        <p:strVal val="visible"/>
                                      </p:to>
                                    </p:set>
                                    <p:animEffect transition="in" filter="wipe(up)">
                                      <p:cBhvr>
                                        <p:cTn id="37" dur="500"/>
                                        <p:tgtEl>
                                          <p:spTgt spid="75"/>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69"/>
                                        </p:tgtEl>
                                        <p:attrNameLst>
                                          <p:attrName>style.visibility</p:attrName>
                                        </p:attrNameLst>
                                      </p:cBhvr>
                                      <p:to>
                                        <p:strVal val="visible"/>
                                      </p:to>
                                    </p:set>
                                    <p:animEffect transition="in" filter="wipe(left)">
                                      <p:cBhvr>
                                        <p:cTn id="40" dur="500"/>
                                        <p:tgtEl>
                                          <p:spTgt spid="69"/>
                                        </p:tgtEl>
                                      </p:cBhvr>
                                    </p:animEffect>
                                  </p:childTnLst>
                                </p:cTn>
                              </p:par>
                              <p:par>
                                <p:cTn id="41" presetID="22" presetClass="entr" presetSubtype="1" fill="hold" nodeType="withEffect">
                                  <p:stCondLst>
                                    <p:cond delay="1000"/>
                                  </p:stCondLst>
                                  <p:childTnLst>
                                    <p:set>
                                      <p:cBhvr>
                                        <p:cTn id="42" dur="1" fill="hold">
                                          <p:stCondLst>
                                            <p:cond delay="0"/>
                                          </p:stCondLst>
                                        </p:cTn>
                                        <p:tgtEl>
                                          <p:spTgt spid="74"/>
                                        </p:tgtEl>
                                        <p:attrNameLst>
                                          <p:attrName>style.visibility</p:attrName>
                                        </p:attrNameLst>
                                      </p:cBhvr>
                                      <p:to>
                                        <p:strVal val="visible"/>
                                      </p:to>
                                    </p:set>
                                    <p:animEffect transition="in" filter="wipe(up)">
                                      <p:cBhvr>
                                        <p:cTn id="43" dur="500"/>
                                        <p:tgtEl>
                                          <p:spTgt spid="74"/>
                                        </p:tgtEl>
                                      </p:cBhvr>
                                    </p:animEffect>
                                  </p:childTnLst>
                                </p:cTn>
                              </p:par>
                              <p:par>
                                <p:cTn id="44" presetID="22" presetClass="entr" presetSubtype="1" fill="hold" nodeType="withEffect">
                                  <p:stCondLst>
                                    <p:cond delay="150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70"/>
                                        </p:tgtEl>
                                        <p:attrNameLst>
                                          <p:attrName>style.visibility</p:attrName>
                                        </p:attrNameLst>
                                      </p:cBhvr>
                                      <p:to>
                                        <p:strVal val="visible"/>
                                      </p:to>
                                    </p:set>
                                    <p:animEffect transition="in" filter="wipe(left)">
                                      <p:cBhvr>
                                        <p:cTn id="49" dur="500"/>
                                        <p:tgtEl>
                                          <p:spTgt spid="70"/>
                                        </p:tgtEl>
                                      </p:cBhvr>
                                    </p:animEffect>
                                  </p:childTnLst>
                                </p:cTn>
                              </p:par>
                              <p:par>
                                <p:cTn id="50" presetID="22" presetClass="entr" presetSubtype="1" fill="hold" nodeType="withEffect">
                                  <p:stCondLst>
                                    <p:cond delay="200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71"/>
                                        </p:tgtEl>
                                        <p:attrNameLst>
                                          <p:attrName>style.visibility</p:attrName>
                                        </p:attrNameLst>
                                      </p:cBhvr>
                                      <p:to>
                                        <p:strVal val="visible"/>
                                      </p:to>
                                    </p:set>
                                    <p:animEffect transition="in" filter="wipe(left)">
                                      <p:cBhvr>
                                        <p:cTn id="55" dur="500"/>
                                        <p:tgtEl>
                                          <p:spTgt spid="71"/>
                                        </p:tgtEl>
                                      </p:cBhvr>
                                    </p:animEffect>
                                  </p:childTnLst>
                                </p:cTn>
                              </p:par>
                            </p:childTnLst>
                          </p:cTn>
                        </p:par>
                        <p:par>
                          <p:cTn id="56" fill="hold">
                            <p:stCondLst>
                              <p:cond delay="5100"/>
                            </p:stCondLst>
                            <p:childTnLst>
                              <p:par>
                                <p:cTn id="57" presetID="10" presetClass="entr" presetSubtype="0" fill="hold" grpId="0" nodeType="after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fade">
                                      <p:cBhvr>
                                        <p:cTn id="59" dur="12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6" grpId="0"/>
      <p:bldP spid="67" grpId="0" animBg="1"/>
      <p:bldP spid="68" grpId="0"/>
      <p:bldP spid="69" grpId="0"/>
      <p:bldP spid="70" grpId="0"/>
      <p:bldP spid="71" grpId="0"/>
      <p:bldP spid="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肘形连接符 12"/>
          <p:cNvCxnSpPr>
            <a:cxnSpLocks/>
            <a:endCxn id="15" idx="2"/>
          </p:cNvCxnSpPr>
          <p:nvPr/>
        </p:nvCxnSpPr>
        <p:spPr>
          <a:xfrm flipV="1">
            <a:off x="3721323" y="1780578"/>
            <a:ext cx="2909924" cy="1085568"/>
          </a:xfrm>
          <a:prstGeom prst="bentConnector3">
            <a:avLst>
              <a:gd name="adj1" fmla="val 50000"/>
            </a:avLst>
          </a:prstGeom>
          <a:ln w="9525"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肘形连接符 13"/>
          <p:cNvCxnSpPr>
            <a:cxnSpLocks/>
            <a:endCxn id="22" idx="1"/>
          </p:cNvCxnSpPr>
          <p:nvPr/>
        </p:nvCxnSpPr>
        <p:spPr>
          <a:xfrm>
            <a:off x="3721323" y="3185644"/>
            <a:ext cx="2867046" cy="1741099"/>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631247" y="1507110"/>
            <a:ext cx="546935" cy="54693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16" name="标题 4"/>
          <p:cNvSpPr txBox="1">
            <a:spLocks/>
          </p:cNvSpPr>
          <p:nvPr/>
        </p:nvSpPr>
        <p:spPr>
          <a:xfrm>
            <a:off x="6660376" y="1601683"/>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01</a:t>
            </a:r>
          </a:p>
        </p:txBody>
      </p:sp>
      <p:cxnSp>
        <p:nvCxnSpPr>
          <p:cNvPr id="17" name="肘形连接符 16"/>
          <p:cNvCxnSpPr>
            <a:cxnSpLocks/>
            <a:endCxn id="20" idx="1"/>
          </p:cNvCxnSpPr>
          <p:nvPr/>
        </p:nvCxnSpPr>
        <p:spPr>
          <a:xfrm flipV="1">
            <a:off x="4340267" y="3322999"/>
            <a:ext cx="3027240" cy="551260"/>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338378" y="3048405"/>
            <a:ext cx="546935" cy="54693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20" name="标题 4"/>
          <p:cNvSpPr txBox="1">
            <a:spLocks/>
          </p:cNvSpPr>
          <p:nvPr/>
        </p:nvSpPr>
        <p:spPr>
          <a:xfrm>
            <a:off x="7367507" y="314297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02</a:t>
            </a:r>
          </a:p>
        </p:txBody>
      </p:sp>
      <p:sp>
        <p:nvSpPr>
          <p:cNvPr id="21" name="椭圆 20"/>
          <p:cNvSpPr/>
          <p:nvPr/>
        </p:nvSpPr>
        <p:spPr>
          <a:xfrm>
            <a:off x="6559240" y="4652149"/>
            <a:ext cx="546935" cy="54693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22" name="标题 4"/>
          <p:cNvSpPr txBox="1">
            <a:spLocks/>
          </p:cNvSpPr>
          <p:nvPr/>
        </p:nvSpPr>
        <p:spPr>
          <a:xfrm>
            <a:off x="6588369" y="4746722"/>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03</a:t>
            </a:r>
          </a:p>
        </p:txBody>
      </p:sp>
      <p:sp>
        <p:nvSpPr>
          <p:cNvPr id="25" name="Freeform 9"/>
          <p:cNvSpPr>
            <a:spLocks/>
          </p:cNvSpPr>
          <p:nvPr/>
        </p:nvSpPr>
        <p:spPr bwMode="auto">
          <a:xfrm flipH="1">
            <a:off x="1633091" y="2393556"/>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202A36"/>
          </a:solidFill>
          <a:ln>
            <a:noFill/>
          </a:ln>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26" name="KSO_Shape"/>
          <p:cNvSpPr>
            <a:spLocks/>
          </p:cNvSpPr>
          <p:nvPr/>
        </p:nvSpPr>
        <p:spPr bwMode="auto">
          <a:xfrm>
            <a:off x="2683259" y="2998179"/>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7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7"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7"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7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7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993131" y="3752424"/>
            <a:ext cx="2127831" cy="369324"/>
          </a:xfrm>
          <a:prstGeom prst="rect">
            <a:avLst/>
          </a:prstGeom>
        </p:spPr>
        <p:txBody>
          <a:bodyPr wrap="square" lIns="91431" tIns="45716" rIns="91431" bIns="45716">
            <a:spAutoFit/>
          </a:bodyPr>
          <a:lstStyle/>
          <a:p>
            <a:pPr algn="ctr"/>
            <a:r>
              <a:rPr lang="zh-CN" altLang="en-US" b="1" dirty="0">
                <a:solidFill>
                  <a:schemeClr val="bg1"/>
                </a:solidFill>
                <a:latin typeface="微软雅黑" pitchFamily="34" charset="-122"/>
                <a:ea typeface="微软雅黑" pitchFamily="34" charset="-122"/>
              </a:rPr>
              <a:t>读取客户机请求</a:t>
            </a:r>
            <a:endParaRPr lang="en-US" altLang="zh-CN" b="1" dirty="0">
              <a:solidFill>
                <a:schemeClr val="bg1"/>
              </a:solidFill>
              <a:latin typeface="微软雅黑" pitchFamily="34" charset="-122"/>
              <a:ea typeface="微软雅黑" pitchFamily="34" charset="-122"/>
            </a:endParaRPr>
          </a:p>
        </p:txBody>
      </p:sp>
      <p:sp>
        <p:nvSpPr>
          <p:cNvPr id="29" name="矩形 47"/>
          <p:cNvSpPr>
            <a:spLocks noChangeArrowheads="1"/>
          </p:cNvSpPr>
          <p:nvPr/>
        </p:nvSpPr>
        <p:spPr bwMode="auto">
          <a:xfrm>
            <a:off x="1847672" y="4293096"/>
            <a:ext cx="2593731"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将客户机请求转换为区域请求</a:t>
            </a:r>
          </a:p>
        </p:txBody>
      </p:sp>
      <p:sp>
        <p:nvSpPr>
          <p:cNvPr id="30" name="矩形 29"/>
          <p:cNvSpPr/>
          <p:nvPr/>
        </p:nvSpPr>
        <p:spPr>
          <a:xfrm>
            <a:off x="7394894" y="1361297"/>
            <a:ext cx="3215572" cy="369324"/>
          </a:xfrm>
          <a:prstGeom prst="rect">
            <a:avLst/>
          </a:prstGeom>
        </p:spPr>
        <p:txBody>
          <a:bodyPr wrap="square" lIns="91431" tIns="45716" rIns="91431" bIns="45716">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构建树字符串</a:t>
            </a:r>
          </a:p>
        </p:txBody>
      </p:sp>
      <p:sp>
        <p:nvSpPr>
          <p:cNvPr id="31" name="矩形 47"/>
          <p:cNvSpPr>
            <a:spLocks noChangeArrowheads="1"/>
          </p:cNvSpPr>
          <p:nvPr/>
        </p:nvSpPr>
        <p:spPr bwMode="auto">
          <a:xfrm>
            <a:off x="7394207" y="1662538"/>
            <a:ext cx="3528392"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使用树字符串表示下推谓词。由于谓词在</a:t>
            </a:r>
            <a:r>
              <a:rPr lang="en-US" altLang="zh-CN" sz="1400" dirty="0">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中按惯例存储为</a:t>
            </a:r>
            <a:r>
              <a:rPr lang="en-US" altLang="zh-CN" sz="1400" dirty="0">
                <a:solidFill>
                  <a:schemeClr val="tx1">
                    <a:lumMod val="65000"/>
                    <a:lumOff val="35000"/>
                  </a:schemeClr>
                </a:solidFill>
                <a:sym typeface="微软雅黑" pitchFamily="34" charset="-122"/>
              </a:rPr>
              <a:t>AST</a:t>
            </a:r>
            <a:r>
              <a:rPr lang="zh-CN" altLang="en-US" sz="1400" dirty="0">
                <a:solidFill>
                  <a:schemeClr val="tx1">
                    <a:lumMod val="65000"/>
                    <a:lumOff val="35000"/>
                  </a:schemeClr>
                </a:solidFill>
                <a:sym typeface="微软雅黑" pitchFamily="34" charset="-122"/>
              </a:rPr>
              <a:t>，所以遍历</a:t>
            </a:r>
            <a:r>
              <a:rPr lang="en-US" altLang="zh-CN" sz="1400" dirty="0">
                <a:solidFill>
                  <a:schemeClr val="tx1">
                    <a:lumMod val="65000"/>
                    <a:lumOff val="35000"/>
                  </a:schemeClr>
                </a:solidFill>
                <a:sym typeface="微软雅黑" pitchFamily="34" charset="-122"/>
              </a:rPr>
              <a:t>AST</a:t>
            </a:r>
            <a:r>
              <a:rPr lang="zh-CN" altLang="en-US" sz="1400" dirty="0">
                <a:solidFill>
                  <a:schemeClr val="tx1">
                    <a:lumMod val="65000"/>
                    <a:lumOff val="35000"/>
                  </a:schemeClr>
                </a:solidFill>
                <a:sym typeface="微软雅黑" pitchFamily="34" charset="-122"/>
              </a:rPr>
              <a:t>以构建字符串表示。</a:t>
            </a:r>
          </a:p>
        </p:txBody>
      </p:sp>
      <p:sp>
        <p:nvSpPr>
          <p:cNvPr id="32" name="矩形 47"/>
          <p:cNvSpPr>
            <a:spLocks noChangeArrowheads="1"/>
          </p:cNvSpPr>
          <p:nvPr/>
        </p:nvSpPr>
        <p:spPr bwMode="auto">
          <a:xfrm>
            <a:off x="8173345" y="3275841"/>
            <a:ext cx="3384376"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的项目基本粒度是在区域级别上的，因此所有请求都由连接词的析取表示。</a:t>
            </a:r>
          </a:p>
        </p:txBody>
      </p:sp>
      <p:sp>
        <p:nvSpPr>
          <p:cNvPr id="33" name="矩形 32"/>
          <p:cNvSpPr/>
          <p:nvPr/>
        </p:nvSpPr>
        <p:spPr>
          <a:xfrm>
            <a:off x="7394894" y="4526181"/>
            <a:ext cx="2123549" cy="369324"/>
          </a:xfrm>
          <a:prstGeom prst="rect">
            <a:avLst/>
          </a:prstGeom>
        </p:spPr>
        <p:txBody>
          <a:bodyPr wrap="square" lIns="91431" tIns="45716" rIns="91431" bIns="45716">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匹配区域</a:t>
            </a:r>
          </a:p>
        </p:txBody>
      </p:sp>
      <p:sp>
        <p:nvSpPr>
          <p:cNvPr id="34" name="矩形 47"/>
          <p:cNvSpPr>
            <a:spLocks noChangeArrowheads="1"/>
          </p:cNvSpPr>
          <p:nvPr/>
        </p:nvSpPr>
        <p:spPr bwMode="auto">
          <a:xfrm>
            <a:off x="7394207" y="4836706"/>
            <a:ext cx="3744416"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通过连接词的析取，</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确定了不同区域之间的关系。</a:t>
            </a:r>
          </a:p>
        </p:txBody>
      </p:sp>
      <p:sp>
        <p:nvSpPr>
          <p:cNvPr id="38" name="TextBox 37"/>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7" name="六边形 36">
            <a:extLst>
              <a:ext uri="{FF2B5EF4-FFF2-40B4-BE49-F238E27FC236}">
                <a16:creationId xmlns:a16="http://schemas.microsoft.com/office/drawing/2014/main" id="{7CFCFC18-76DD-44C2-B1E3-BFD0A6BB0C44}"/>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9">
            <a:extLst>
              <a:ext uri="{FF2B5EF4-FFF2-40B4-BE49-F238E27FC236}">
                <a16:creationId xmlns:a16="http://schemas.microsoft.com/office/drawing/2014/main" id="{E2135680-C7C9-4030-8A19-6F524CE87D61}"/>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区域匹配</a:t>
            </a:r>
          </a:p>
        </p:txBody>
      </p:sp>
      <p:cxnSp>
        <p:nvCxnSpPr>
          <p:cNvPr id="40" name="直接连接符 39">
            <a:extLst>
              <a:ext uri="{FF2B5EF4-FFF2-40B4-BE49-F238E27FC236}">
                <a16:creationId xmlns:a16="http://schemas.microsoft.com/office/drawing/2014/main" id="{EA0872FD-59D1-4A93-8CA6-95DE109B5FC8}"/>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419E6C7A-A74C-45C4-9973-5F8791C41351}"/>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矩形 41">
            <a:extLst>
              <a:ext uri="{FF2B5EF4-FFF2-40B4-BE49-F238E27FC236}">
                <a16:creationId xmlns:a16="http://schemas.microsoft.com/office/drawing/2014/main" id="{7D2E9341-96EF-4E1A-A835-A47A86C87228}"/>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3" name="六边形 42">
            <a:extLst>
              <a:ext uri="{FF2B5EF4-FFF2-40B4-BE49-F238E27FC236}">
                <a16:creationId xmlns:a16="http://schemas.microsoft.com/office/drawing/2014/main" id="{459C5416-0A70-4AFE-803A-3EAD28ED126B}"/>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9">
            <a:extLst>
              <a:ext uri="{FF2B5EF4-FFF2-40B4-BE49-F238E27FC236}">
                <a16:creationId xmlns:a16="http://schemas.microsoft.com/office/drawing/2014/main" id="{31779148-47F2-439F-8207-4797A8EA4F3C}"/>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第三章</a:t>
            </a:r>
          </a:p>
        </p:txBody>
      </p:sp>
      <p:sp>
        <p:nvSpPr>
          <p:cNvPr id="46" name="文本框 9">
            <a:extLst>
              <a:ext uri="{FF2B5EF4-FFF2-40B4-BE49-F238E27FC236}">
                <a16:creationId xmlns:a16="http://schemas.microsoft.com/office/drawing/2014/main" id="{17F3F490-948D-45DD-8AEE-89C2811ED46C}"/>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区域处理</a:t>
            </a:r>
          </a:p>
        </p:txBody>
      </p:sp>
      <p:grpSp>
        <p:nvGrpSpPr>
          <p:cNvPr id="47" name="组合 46">
            <a:extLst>
              <a:ext uri="{FF2B5EF4-FFF2-40B4-BE49-F238E27FC236}">
                <a16:creationId xmlns:a16="http://schemas.microsoft.com/office/drawing/2014/main" id="{FC336982-75C3-464D-939A-66FA770A0C7D}"/>
              </a:ext>
            </a:extLst>
          </p:cNvPr>
          <p:cNvGrpSpPr>
            <a:grpSpLocks noChangeAspect="1"/>
          </p:cNvGrpSpPr>
          <p:nvPr/>
        </p:nvGrpSpPr>
        <p:grpSpPr>
          <a:xfrm>
            <a:off x="330916" y="199584"/>
            <a:ext cx="310767" cy="266579"/>
            <a:chOff x="5084763" y="971548"/>
            <a:chExt cx="323865" cy="277813"/>
          </a:xfrm>
          <a:solidFill>
            <a:schemeClr val="bg1"/>
          </a:solidFill>
        </p:grpSpPr>
        <p:sp>
          <p:nvSpPr>
            <p:cNvPr id="48" name="Freeform 301">
              <a:extLst>
                <a:ext uri="{FF2B5EF4-FFF2-40B4-BE49-F238E27FC236}">
                  <a16:creationId xmlns:a16="http://schemas.microsoft.com/office/drawing/2014/main" id="{FB34CC9F-4A8E-4F8C-9F65-970409481704}"/>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Freeform 302">
              <a:extLst>
                <a:ext uri="{FF2B5EF4-FFF2-40B4-BE49-F238E27FC236}">
                  <a16:creationId xmlns:a16="http://schemas.microsoft.com/office/drawing/2014/main" id="{01FAB90A-75C8-40AF-8033-93DC6F10AB8C}"/>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0" name="Freeform 303">
              <a:extLst>
                <a:ext uri="{FF2B5EF4-FFF2-40B4-BE49-F238E27FC236}">
                  <a16:creationId xmlns:a16="http://schemas.microsoft.com/office/drawing/2014/main" id="{401DB611-9142-40D0-9D7D-451460C1BA4C}"/>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1" name="矩形 50">
            <a:extLst>
              <a:ext uri="{FF2B5EF4-FFF2-40B4-BE49-F238E27FC236}">
                <a16:creationId xmlns:a16="http://schemas.microsoft.com/office/drawing/2014/main" id="{70E2D8EB-AE35-48DD-B84B-E4601CD6FE84}"/>
              </a:ext>
            </a:extLst>
          </p:cNvPr>
          <p:cNvSpPr/>
          <p:nvPr/>
        </p:nvSpPr>
        <p:spPr>
          <a:xfrm>
            <a:off x="8173345" y="2907219"/>
            <a:ext cx="3215572" cy="369324"/>
          </a:xfrm>
          <a:prstGeom prst="rect">
            <a:avLst/>
          </a:prstGeom>
        </p:spPr>
        <p:txBody>
          <a:bodyPr wrap="square" lIns="91431" tIns="45716" rIns="91431" bIns="45716">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转化为</a:t>
            </a:r>
            <a:r>
              <a:rPr lang="en-US" altLang="zh-CN"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DNF</a:t>
            </a:r>
            <a:endPar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19D10A12-4CA0-47F7-97D2-F23A76E97EA8}"/>
              </a:ext>
            </a:extLst>
          </p:cNvPr>
          <p:cNvPicPr>
            <a:picLocks noChangeAspect="1"/>
          </p:cNvPicPr>
          <p:nvPr/>
        </p:nvPicPr>
        <p:blipFill>
          <a:blip r:embed="rId3"/>
          <a:stretch>
            <a:fillRect/>
          </a:stretch>
        </p:blipFill>
        <p:spPr>
          <a:xfrm>
            <a:off x="1471793" y="4803509"/>
            <a:ext cx="3444538" cy="1600339"/>
          </a:xfrm>
          <a:prstGeom prst="rect">
            <a:avLst/>
          </a:prstGeom>
        </p:spPr>
      </p:pic>
    </p:spTree>
    <p:extLst>
      <p:ext uri="{BB962C8B-B14F-4D97-AF65-F5344CB8AC3E}">
        <p14:creationId xmlns:p14="http://schemas.microsoft.com/office/powerpoint/2010/main" val="291689030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1" nodeType="afterEffect">
                                  <p:stCondLst>
                                    <p:cond delay="0"/>
                                  </p:stCondLst>
                                  <p:childTnLst>
                                    <p:animRot by="120000">
                                      <p:cBhvr>
                                        <p:cTn id="12" dur="100" fill="hold">
                                          <p:stCondLst>
                                            <p:cond delay="0"/>
                                          </p:stCondLst>
                                        </p:cTn>
                                        <p:tgtEl>
                                          <p:spTgt spid="25"/>
                                        </p:tgtEl>
                                        <p:attrNameLst>
                                          <p:attrName>r</p:attrName>
                                        </p:attrNameLst>
                                      </p:cBhvr>
                                    </p:animRot>
                                    <p:animRot by="-240000">
                                      <p:cBhvr>
                                        <p:cTn id="13" dur="200" fill="hold">
                                          <p:stCondLst>
                                            <p:cond delay="200"/>
                                          </p:stCondLst>
                                        </p:cTn>
                                        <p:tgtEl>
                                          <p:spTgt spid="25"/>
                                        </p:tgtEl>
                                        <p:attrNameLst>
                                          <p:attrName>r</p:attrName>
                                        </p:attrNameLst>
                                      </p:cBhvr>
                                    </p:animRot>
                                    <p:animRot by="240000">
                                      <p:cBhvr>
                                        <p:cTn id="14" dur="200" fill="hold">
                                          <p:stCondLst>
                                            <p:cond delay="400"/>
                                          </p:stCondLst>
                                        </p:cTn>
                                        <p:tgtEl>
                                          <p:spTgt spid="25"/>
                                        </p:tgtEl>
                                        <p:attrNameLst>
                                          <p:attrName>r</p:attrName>
                                        </p:attrNameLst>
                                      </p:cBhvr>
                                    </p:animRot>
                                    <p:animRot by="-240000">
                                      <p:cBhvr>
                                        <p:cTn id="15" dur="200" fill="hold">
                                          <p:stCondLst>
                                            <p:cond delay="600"/>
                                          </p:stCondLst>
                                        </p:cTn>
                                        <p:tgtEl>
                                          <p:spTgt spid="25"/>
                                        </p:tgtEl>
                                        <p:attrNameLst>
                                          <p:attrName>r</p:attrName>
                                        </p:attrNameLst>
                                      </p:cBhvr>
                                    </p:animRot>
                                    <p:animRot by="120000">
                                      <p:cBhvr>
                                        <p:cTn id="16" dur="200" fill="hold">
                                          <p:stCondLst>
                                            <p:cond delay="800"/>
                                          </p:stCondLst>
                                        </p:cTn>
                                        <p:tgtEl>
                                          <p:spTgt spid="25"/>
                                        </p:tgtEl>
                                        <p:attrNameLst>
                                          <p:attrName>r</p:attrName>
                                        </p:attrNameLst>
                                      </p:cBhvr>
                                    </p:animRo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childTnLst>
                                </p:cTn>
                              </p:par>
                            </p:childTnLst>
                          </p:cTn>
                        </p:par>
                        <p:par>
                          <p:cTn id="23" fill="hold">
                            <p:stCondLst>
                              <p:cond delay="2500"/>
                            </p:stCondLst>
                            <p:childTnLst>
                              <p:par>
                                <p:cTn id="24" presetID="53" presetClass="entr" presetSubtype="16"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par>
                                <p:cTn id="29" presetID="2" presetClass="entr" presetSubtype="4" fill="hold" grpId="0" nodeType="withEffect">
                                  <p:stCondLst>
                                    <p:cond delay="50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4500"/>
                            </p:stCondLst>
                            <p:childTnLst>
                              <p:par>
                                <p:cTn id="58" presetID="22" presetClass="entr" presetSubtype="4"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down)">
                                      <p:cBhvr>
                                        <p:cTn id="60" dur="500"/>
                                        <p:tgtEl>
                                          <p:spTgt spid="17"/>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 fill="hold"/>
                                        <p:tgtEl>
                                          <p:spTgt spid="19"/>
                                        </p:tgtEl>
                                        <p:attrNameLst>
                                          <p:attrName>ppt_w</p:attrName>
                                        </p:attrNameLst>
                                      </p:cBhvr>
                                      <p:tavLst>
                                        <p:tav tm="0">
                                          <p:val>
                                            <p:fltVal val="0"/>
                                          </p:val>
                                        </p:tav>
                                        <p:tav tm="100000">
                                          <p:val>
                                            <p:strVal val="#ppt_w"/>
                                          </p:val>
                                        </p:tav>
                                      </p:tavLst>
                                    </p:anim>
                                    <p:anim calcmode="lin" valueType="num">
                                      <p:cBhvr>
                                        <p:cTn id="64" dur="500" fill="hold"/>
                                        <p:tgtEl>
                                          <p:spTgt spid="19"/>
                                        </p:tgtEl>
                                        <p:attrNameLst>
                                          <p:attrName>ppt_h</p:attrName>
                                        </p:attrNameLst>
                                      </p:cBhvr>
                                      <p:tavLst>
                                        <p:tav tm="0">
                                          <p:val>
                                            <p:fltVal val="0"/>
                                          </p:val>
                                        </p:tav>
                                        <p:tav tm="100000">
                                          <p:val>
                                            <p:strVal val="#ppt_h"/>
                                          </p:val>
                                        </p:tav>
                                      </p:tavLst>
                                    </p:anim>
                                    <p:animEffect transition="in" filter="fade">
                                      <p:cBhvr>
                                        <p:cTn id="65" dur="500"/>
                                        <p:tgtEl>
                                          <p:spTgt spid="19"/>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20"/>
                                        </p:tgtEl>
                                        <p:attrNameLst>
                                          <p:attrName>style.visibility</p:attrName>
                                        </p:attrNameLst>
                                      </p:cBhvr>
                                      <p:to>
                                        <p:strVal val="visible"/>
                                      </p:to>
                                    </p:set>
                                    <p:anim calcmode="lin" valueType="num">
                                      <p:cBhvr>
                                        <p:cTn id="68" dur="500" fill="hold"/>
                                        <p:tgtEl>
                                          <p:spTgt spid="20"/>
                                        </p:tgtEl>
                                        <p:attrNameLst>
                                          <p:attrName>ppt_w</p:attrName>
                                        </p:attrNameLst>
                                      </p:cBhvr>
                                      <p:tavLst>
                                        <p:tav tm="0">
                                          <p:val>
                                            <p:fltVal val="0"/>
                                          </p:val>
                                        </p:tav>
                                        <p:tav tm="100000">
                                          <p:val>
                                            <p:strVal val="#ppt_w"/>
                                          </p:val>
                                        </p:tav>
                                      </p:tavLst>
                                    </p:anim>
                                    <p:anim calcmode="lin" valueType="num">
                                      <p:cBhvr>
                                        <p:cTn id="69" dur="500" fill="hold"/>
                                        <p:tgtEl>
                                          <p:spTgt spid="20"/>
                                        </p:tgtEl>
                                        <p:attrNameLst>
                                          <p:attrName>ppt_h</p:attrName>
                                        </p:attrNameLst>
                                      </p:cBhvr>
                                      <p:tavLst>
                                        <p:tav tm="0">
                                          <p:val>
                                            <p:fltVal val="0"/>
                                          </p:val>
                                        </p:tav>
                                        <p:tav tm="100000">
                                          <p:val>
                                            <p:strVal val="#ppt_h"/>
                                          </p:val>
                                        </p:tav>
                                      </p:tavLst>
                                    </p:anim>
                                    <p:animEffect transition="in" filter="fade">
                                      <p:cBhvr>
                                        <p:cTn id="70" dur="500"/>
                                        <p:tgtEl>
                                          <p:spTgt spid="20"/>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par>
                          <p:cTn id="76" fill="hold">
                            <p:stCondLst>
                              <p:cond delay="5500"/>
                            </p:stCondLst>
                            <p:childTnLst>
                              <p:par>
                                <p:cTn id="77" presetID="22" presetClass="entr" presetSubtype="8"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left)">
                                      <p:cBhvr>
                                        <p:cTn id="79" dur="500"/>
                                        <p:tgtEl>
                                          <p:spTgt spid="14"/>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21"/>
                                        </p:tgtEl>
                                        <p:attrNameLst>
                                          <p:attrName>style.visibility</p:attrName>
                                        </p:attrNameLst>
                                      </p:cBhvr>
                                      <p:to>
                                        <p:strVal val="visible"/>
                                      </p:to>
                                    </p:set>
                                    <p:anim calcmode="lin" valueType="num">
                                      <p:cBhvr>
                                        <p:cTn id="82" dur="500" fill="hold"/>
                                        <p:tgtEl>
                                          <p:spTgt spid="21"/>
                                        </p:tgtEl>
                                        <p:attrNameLst>
                                          <p:attrName>ppt_w</p:attrName>
                                        </p:attrNameLst>
                                      </p:cBhvr>
                                      <p:tavLst>
                                        <p:tav tm="0">
                                          <p:val>
                                            <p:fltVal val="0"/>
                                          </p:val>
                                        </p:tav>
                                        <p:tav tm="100000">
                                          <p:val>
                                            <p:strVal val="#ppt_w"/>
                                          </p:val>
                                        </p:tav>
                                      </p:tavLst>
                                    </p:anim>
                                    <p:anim calcmode="lin" valueType="num">
                                      <p:cBhvr>
                                        <p:cTn id="83" dur="500" fill="hold"/>
                                        <p:tgtEl>
                                          <p:spTgt spid="21"/>
                                        </p:tgtEl>
                                        <p:attrNameLst>
                                          <p:attrName>ppt_h</p:attrName>
                                        </p:attrNameLst>
                                      </p:cBhvr>
                                      <p:tavLst>
                                        <p:tav tm="0">
                                          <p:val>
                                            <p:fltVal val="0"/>
                                          </p:val>
                                        </p:tav>
                                        <p:tav tm="100000">
                                          <p:val>
                                            <p:strVal val="#ppt_h"/>
                                          </p:val>
                                        </p:tav>
                                      </p:tavLst>
                                    </p:anim>
                                    <p:animEffect transition="in" filter="fade">
                                      <p:cBhvr>
                                        <p:cTn id="84" dur="500"/>
                                        <p:tgtEl>
                                          <p:spTgt spid="21"/>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22"/>
                                        </p:tgtEl>
                                        <p:attrNameLst>
                                          <p:attrName>style.visibility</p:attrName>
                                        </p:attrNameLst>
                                      </p:cBhvr>
                                      <p:to>
                                        <p:strVal val="visible"/>
                                      </p:to>
                                    </p:set>
                                    <p:anim calcmode="lin" valueType="num">
                                      <p:cBhvr>
                                        <p:cTn id="87" dur="500" fill="hold"/>
                                        <p:tgtEl>
                                          <p:spTgt spid="22"/>
                                        </p:tgtEl>
                                        <p:attrNameLst>
                                          <p:attrName>ppt_w</p:attrName>
                                        </p:attrNameLst>
                                      </p:cBhvr>
                                      <p:tavLst>
                                        <p:tav tm="0">
                                          <p:val>
                                            <p:fltVal val="0"/>
                                          </p:val>
                                        </p:tav>
                                        <p:tav tm="100000">
                                          <p:val>
                                            <p:strVal val="#ppt_w"/>
                                          </p:val>
                                        </p:tav>
                                      </p:tavLst>
                                    </p:anim>
                                    <p:anim calcmode="lin" valueType="num">
                                      <p:cBhvr>
                                        <p:cTn id="88" dur="500" fill="hold"/>
                                        <p:tgtEl>
                                          <p:spTgt spid="22"/>
                                        </p:tgtEl>
                                        <p:attrNameLst>
                                          <p:attrName>ppt_h</p:attrName>
                                        </p:attrNameLst>
                                      </p:cBhvr>
                                      <p:tavLst>
                                        <p:tav tm="0">
                                          <p:val>
                                            <p:fltVal val="0"/>
                                          </p:val>
                                        </p:tav>
                                        <p:tav tm="100000">
                                          <p:val>
                                            <p:strVal val="#ppt_h"/>
                                          </p:val>
                                        </p:tav>
                                      </p:tavLst>
                                    </p:anim>
                                    <p:animEffect transition="in" filter="fade">
                                      <p:cBhvr>
                                        <p:cTn id="89" dur="500"/>
                                        <p:tgtEl>
                                          <p:spTgt spid="22"/>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animEffect transition="in" filter="fade">
                                      <p:cBhvr>
                                        <p:cTn id="94" dur="500"/>
                                        <p:tgtEl>
                                          <p:spTgt spid="33"/>
                                        </p:tgtEl>
                                      </p:cBhvr>
                                    </p:animEffect>
                                  </p:childTnLst>
                                </p:cTn>
                              </p:par>
                              <p:par>
                                <p:cTn id="95" presetID="53" presetClass="entr" presetSubtype="16" fill="hold" grpId="0" nodeType="withEffect">
                                  <p:stCondLst>
                                    <p:cond delay="50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ppt_w</p:attrName>
                                        </p:attrNameLst>
                                      </p:cBhvr>
                                      <p:tavLst>
                                        <p:tav tm="0">
                                          <p:val>
                                            <p:fltVal val="0"/>
                                          </p:val>
                                        </p:tav>
                                        <p:tav tm="100000">
                                          <p:val>
                                            <p:strVal val="#ppt_w"/>
                                          </p:val>
                                        </p:tav>
                                      </p:tavLst>
                                    </p:anim>
                                    <p:anim calcmode="lin" valueType="num">
                                      <p:cBhvr>
                                        <p:cTn id="98" dur="500" fill="hold"/>
                                        <p:tgtEl>
                                          <p:spTgt spid="34"/>
                                        </p:tgtEl>
                                        <p:attrNameLst>
                                          <p:attrName>ppt_h</p:attrName>
                                        </p:attrNameLst>
                                      </p:cBhvr>
                                      <p:tavLst>
                                        <p:tav tm="0">
                                          <p:val>
                                            <p:fltVal val="0"/>
                                          </p:val>
                                        </p:tav>
                                        <p:tav tm="100000">
                                          <p:val>
                                            <p:strVal val="#ppt_h"/>
                                          </p:val>
                                        </p:tav>
                                      </p:tavLst>
                                    </p:anim>
                                    <p:animEffect transition="in" filter="fade">
                                      <p:cBhvr>
                                        <p:cTn id="99" dur="500"/>
                                        <p:tgtEl>
                                          <p:spTgt spid="34"/>
                                        </p:tgtEl>
                                      </p:cBhvr>
                                    </p:animEffect>
                                  </p:childTnLst>
                                </p:cTn>
                              </p:par>
                            </p:childTnLst>
                          </p:cTn>
                        </p:par>
                        <p:par>
                          <p:cTn id="100" fill="hold">
                            <p:stCondLst>
                              <p:cond delay="6500"/>
                            </p:stCondLst>
                            <p:childTnLst>
                              <p:par>
                                <p:cTn id="101" presetID="10" presetClass="entr" presetSubtype="0"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1250"/>
                                        <p:tgtEl>
                                          <p:spTgt spid="38"/>
                                        </p:tgtEl>
                                      </p:cBhvr>
                                    </p:animEffect>
                                  </p:childTnLst>
                                </p:cTn>
                              </p:par>
                              <p:par>
                                <p:cTn id="104" presetID="53" presetClass="entr" presetSubtype="16" fill="hold" grpId="0" nodeType="withEffect">
                                  <p:stCondLst>
                                    <p:cond delay="500"/>
                                  </p:stCondLst>
                                  <p:childTnLst>
                                    <p:set>
                                      <p:cBhvr>
                                        <p:cTn id="105" dur="1" fill="hold">
                                          <p:stCondLst>
                                            <p:cond delay="0"/>
                                          </p:stCondLst>
                                        </p:cTn>
                                        <p:tgtEl>
                                          <p:spTgt spid="51"/>
                                        </p:tgtEl>
                                        <p:attrNameLst>
                                          <p:attrName>style.visibility</p:attrName>
                                        </p:attrNameLst>
                                      </p:cBhvr>
                                      <p:to>
                                        <p:strVal val="visible"/>
                                      </p:to>
                                    </p:set>
                                    <p:anim calcmode="lin" valueType="num">
                                      <p:cBhvr>
                                        <p:cTn id="106" dur="500" fill="hold"/>
                                        <p:tgtEl>
                                          <p:spTgt spid="51"/>
                                        </p:tgtEl>
                                        <p:attrNameLst>
                                          <p:attrName>ppt_w</p:attrName>
                                        </p:attrNameLst>
                                      </p:cBhvr>
                                      <p:tavLst>
                                        <p:tav tm="0">
                                          <p:val>
                                            <p:fltVal val="0"/>
                                          </p:val>
                                        </p:tav>
                                        <p:tav tm="100000">
                                          <p:val>
                                            <p:strVal val="#ppt_w"/>
                                          </p:val>
                                        </p:tav>
                                      </p:tavLst>
                                    </p:anim>
                                    <p:anim calcmode="lin" valueType="num">
                                      <p:cBhvr>
                                        <p:cTn id="107" dur="500" fill="hold"/>
                                        <p:tgtEl>
                                          <p:spTgt spid="51"/>
                                        </p:tgtEl>
                                        <p:attrNameLst>
                                          <p:attrName>ppt_h</p:attrName>
                                        </p:attrNameLst>
                                      </p:cBhvr>
                                      <p:tavLst>
                                        <p:tav tm="0">
                                          <p:val>
                                            <p:fltVal val="0"/>
                                          </p:val>
                                        </p:tav>
                                        <p:tav tm="100000">
                                          <p:val>
                                            <p:strVal val="#ppt_h"/>
                                          </p:val>
                                        </p:tav>
                                      </p:tavLst>
                                    </p:anim>
                                    <p:animEffect transition="in" filter="fade">
                                      <p:cBhvr>
                                        <p:cTn id="10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9" grpId="0" animBg="1"/>
      <p:bldP spid="20" grpId="0"/>
      <p:bldP spid="21" grpId="0" animBg="1"/>
      <p:bldP spid="22" grpId="0"/>
      <p:bldP spid="25" grpId="0" animBg="1"/>
      <p:bldP spid="25" grpId="1" animBg="1"/>
      <p:bldP spid="26" grpId="0" animBg="1"/>
      <p:bldP spid="27" grpId="0"/>
      <p:bldP spid="29" grpId="0"/>
      <p:bldP spid="30" grpId="0"/>
      <p:bldP spid="31" grpId="0"/>
      <p:bldP spid="32" grpId="0"/>
      <p:bldP spid="33" grpId="0"/>
      <p:bldP spid="34" grpId="0"/>
      <p:bldP spid="38"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2"/>
          <p:cNvSpPr>
            <a:spLocks/>
          </p:cNvSpPr>
          <p:nvPr/>
        </p:nvSpPr>
        <p:spPr bwMode="auto">
          <a:xfrm>
            <a:off x="1608509" y="431276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0" name="Freeform 12"/>
          <p:cNvSpPr>
            <a:spLocks/>
          </p:cNvSpPr>
          <p:nvPr/>
        </p:nvSpPr>
        <p:spPr bwMode="auto">
          <a:xfrm flipH="1" flipV="1">
            <a:off x="10202043" y="522920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1" name="TextBox 30"/>
          <p:cNvSpPr txBox="1"/>
          <p:nvPr/>
        </p:nvSpPr>
        <p:spPr>
          <a:xfrm>
            <a:off x="1968549" y="4626967"/>
            <a:ext cx="8545239" cy="905248"/>
          </a:xfrm>
          <a:prstGeom prst="rect">
            <a:avLst/>
          </a:prstGeom>
          <a:noFill/>
        </p:spPr>
        <p:txBody>
          <a:bodyPr wrap="square" rtlCol="0">
            <a:spAutoFit/>
          </a:bodyPr>
          <a:lstStyle/>
          <a:p>
            <a:pPr>
              <a:lnSpc>
                <a:spcPct val="130000"/>
              </a:lnSpc>
              <a:spcBef>
                <a:spcPct val="0"/>
              </a:spcBef>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Crystal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使用交集和连接的超集来讨论区域。连词包含指定列限制的限制。每个连接对每个谓词列都有一个限制。限制由它们的列标识符、它们的范围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(min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max)</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、它们的潜在相等值、它们的非相等值集以及</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isNull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或</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isNotNull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是否设置来描述。</a:t>
            </a:r>
          </a:p>
        </p:txBody>
      </p:sp>
      <p:sp>
        <p:nvSpPr>
          <p:cNvPr id="37" name="TextBox 3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50" name="六边形 49">
            <a:extLst>
              <a:ext uri="{FF2B5EF4-FFF2-40B4-BE49-F238E27FC236}">
                <a16:creationId xmlns:a16="http://schemas.microsoft.com/office/drawing/2014/main" id="{07EBD753-C85F-4B89-BF5D-364B16087B1D}"/>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9">
            <a:extLst>
              <a:ext uri="{FF2B5EF4-FFF2-40B4-BE49-F238E27FC236}">
                <a16:creationId xmlns:a16="http://schemas.microsoft.com/office/drawing/2014/main" id="{884AA472-2011-46B7-8DEE-F4B019519610}"/>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区域匹配</a:t>
            </a:r>
          </a:p>
        </p:txBody>
      </p:sp>
      <p:cxnSp>
        <p:nvCxnSpPr>
          <p:cNvPr id="52" name="直接连接符 51">
            <a:extLst>
              <a:ext uri="{FF2B5EF4-FFF2-40B4-BE49-F238E27FC236}">
                <a16:creationId xmlns:a16="http://schemas.microsoft.com/office/drawing/2014/main" id="{ED1BA1E6-B812-4469-9379-1FD79C0D6F98}"/>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49DD6453-9725-4ECE-8BB8-60AAB4DC036D}"/>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矩形 53">
            <a:extLst>
              <a:ext uri="{FF2B5EF4-FFF2-40B4-BE49-F238E27FC236}">
                <a16:creationId xmlns:a16="http://schemas.microsoft.com/office/drawing/2014/main" id="{054F95D0-EEED-4866-A572-9A6E5DAED4C1}"/>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六边形 58">
            <a:extLst>
              <a:ext uri="{FF2B5EF4-FFF2-40B4-BE49-F238E27FC236}">
                <a16:creationId xmlns:a16="http://schemas.microsoft.com/office/drawing/2014/main" id="{C0527674-B019-4107-B98F-6D7C4F65531F}"/>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a:extLst>
              <a:ext uri="{FF2B5EF4-FFF2-40B4-BE49-F238E27FC236}">
                <a16:creationId xmlns:a16="http://schemas.microsoft.com/office/drawing/2014/main" id="{41CFBF4D-6209-4571-B506-6E1D50AA1C4E}"/>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第三章</a:t>
            </a:r>
          </a:p>
        </p:txBody>
      </p:sp>
      <p:sp>
        <p:nvSpPr>
          <p:cNvPr id="64" name="文本框 9">
            <a:extLst>
              <a:ext uri="{FF2B5EF4-FFF2-40B4-BE49-F238E27FC236}">
                <a16:creationId xmlns:a16="http://schemas.microsoft.com/office/drawing/2014/main" id="{54727984-6CDB-4C8E-B16C-EFEA31F74AB3}"/>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区域处理</a:t>
            </a:r>
          </a:p>
        </p:txBody>
      </p:sp>
      <p:grpSp>
        <p:nvGrpSpPr>
          <p:cNvPr id="65" name="组合 64">
            <a:extLst>
              <a:ext uri="{FF2B5EF4-FFF2-40B4-BE49-F238E27FC236}">
                <a16:creationId xmlns:a16="http://schemas.microsoft.com/office/drawing/2014/main" id="{00618567-4128-41F8-8188-72AEC101BD18}"/>
              </a:ext>
            </a:extLst>
          </p:cNvPr>
          <p:cNvGrpSpPr>
            <a:grpSpLocks noChangeAspect="1"/>
          </p:cNvGrpSpPr>
          <p:nvPr/>
        </p:nvGrpSpPr>
        <p:grpSpPr>
          <a:xfrm>
            <a:off x="330916" y="199584"/>
            <a:ext cx="310767" cy="266579"/>
            <a:chOff x="5084763" y="971548"/>
            <a:chExt cx="323865" cy="277813"/>
          </a:xfrm>
          <a:solidFill>
            <a:schemeClr val="bg1"/>
          </a:solidFill>
        </p:grpSpPr>
        <p:sp>
          <p:nvSpPr>
            <p:cNvPr id="66" name="Freeform 301">
              <a:extLst>
                <a:ext uri="{FF2B5EF4-FFF2-40B4-BE49-F238E27FC236}">
                  <a16:creationId xmlns:a16="http://schemas.microsoft.com/office/drawing/2014/main" id="{F30DD2C6-6D60-410F-8975-D8B2A673C710}"/>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7" name="Freeform 302">
              <a:extLst>
                <a:ext uri="{FF2B5EF4-FFF2-40B4-BE49-F238E27FC236}">
                  <a16:creationId xmlns:a16="http://schemas.microsoft.com/office/drawing/2014/main" id="{A7692AD8-12F9-4A0E-AEAE-3A80C59A2454}"/>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8" name="Freeform 303">
              <a:extLst>
                <a:ext uri="{FF2B5EF4-FFF2-40B4-BE49-F238E27FC236}">
                  <a16:creationId xmlns:a16="http://schemas.microsoft.com/office/drawing/2014/main" id="{F431E8C2-4697-42A9-9187-C5ADAF2882FD}"/>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pic>
        <p:nvPicPr>
          <p:cNvPr id="2" name="图片 1">
            <a:extLst>
              <a:ext uri="{FF2B5EF4-FFF2-40B4-BE49-F238E27FC236}">
                <a16:creationId xmlns:a16="http://schemas.microsoft.com/office/drawing/2014/main" id="{7BB202D1-664C-4270-BB5B-72DE148AB9DC}"/>
              </a:ext>
            </a:extLst>
          </p:cNvPr>
          <p:cNvPicPr>
            <a:picLocks noChangeAspect="1"/>
          </p:cNvPicPr>
          <p:nvPr/>
        </p:nvPicPr>
        <p:blipFill>
          <a:blip r:embed="rId3"/>
          <a:stretch>
            <a:fillRect/>
          </a:stretch>
        </p:blipFill>
        <p:spPr>
          <a:xfrm>
            <a:off x="2497187" y="1306092"/>
            <a:ext cx="6831122" cy="2742721"/>
          </a:xfrm>
          <a:prstGeom prst="rect">
            <a:avLst/>
          </a:prstGeom>
        </p:spPr>
      </p:pic>
    </p:spTree>
    <p:extLst>
      <p:ext uri="{BB962C8B-B14F-4D97-AF65-F5344CB8AC3E}">
        <p14:creationId xmlns:p14="http://schemas.microsoft.com/office/powerpoint/2010/main" val="283893313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29"/>
                                        </p:tgtEl>
                                        <p:attrNameLst>
                                          <p:attrName>ppt_x,ppt_y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30"/>
                                        </p:tgtEl>
                                        <p:attrNameLst>
                                          <p:attrName>ppt_x,ppt_y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strips(upRight)">
                                      <p:cBhvr>
                                        <p:cTn id="16" dur="500"/>
                                        <p:tgtEl>
                                          <p:spTgt spid="3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1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六边形 26">
            <a:extLst>
              <a:ext uri="{FF2B5EF4-FFF2-40B4-BE49-F238E27FC236}">
                <a16:creationId xmlns:a16="http://schemas.microsoft.com/office/drawing/2014/main" id="{A860BCC0-68B1-4AA3-8211-83589488D58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txBox="1"/>
          <p:nvPr/>
        </p:nvSpPr>
        <p:spPr>
          <a:xfrm>
            <a:off x="1418482" y="1988840"/>
            <a:ext cx="9358209" cy="3283591"/>
          </a:xfrm>
          <a:prstGeom prst="rect">
            <a:avLst/>
          </a:prstGeom>
          <a:noFill/>
        </p:spPr>
        <p:txBody>
          <a:bodyPr wrap="square" rtlCol="0">
            <a:spAutoFit/>
          </a:bodyPr>
          <a:lstStyle/>
          <a:p>
            <a:pPr>
              <a:lnSpc>
                <a:spcPct val="120000"/>
              </a:lnSpc>
            </a:pP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通过实现这样一个小型数据源连接器连接到</a:t>
            </a:r>
            <a:r>
              <a:rPr lang="en-US" altLang="zh-CN" sz="1600" dirty="0">
                <a:solidFill>
                  <a:schemeClr val="tx1">
                    <a:lumMod val="50000"/>
                    <a:lumOff val="50000"/>
                  </a:schemeClr>
                </a:solidFill>
                <a:latin typeface="微软雅黑" pitchFamily="34" charset="-122"/>
                <a:ea typeface="微软雅黑" pitchFamily="34" charset="-122"/>
              </a:rPr>
              <a:t>DBMS</a:t>
            </a:r>
            <a:r>
              <a:rPr lang="zh-CN" altLang="en-US" sz="1600" dirty="0">
                <a:solidFill>
                  <a:schemeClr val="tx1">
                    <a:lumMod val="50000"/>
                    <a:lumOff val="50000"/>
                  </a:schemeClr>
                </a:solidFill>
                <a:latin typeface="微软雅黑" pitchFamily="34" charset="-122"/>
                <a:ea typeface="微软雅黑" pitchFamily="34" charset="-122"/>
              </a:rPr>
              <a:t>。由于</a:t>
            </a:r>
            <a:r>
              <a:rPr lang="en-US" altLang="zh-CN" sz="1600" dirty="0">
                <a:solidFill>
                  <a:schemeClr val="tx1">
                    <a:lumMod val="50000"/>
                    <a:lumOff val="50000"/>
                  </a:schemeClr>
                </a:solidFill>
                <a:latin typeface="微软雅黑" pitchFamily="34" charset="-122"/>
                <a:ea typeface="微软雅黑" pitchFamily="34" charset="-122"/>
              </a:rPr>
              <a:t>DBMS</a:t>
            </a:r>
            <a:r>
              <a:rPr lang="zh-CN" altLang="en-US" sz="1600" dirty="0">
                <a:solidFill>
                  <a:schemeClr val="tx1">
                    <a:lumMod val="50000"/>
                    <a:lumOff val="50000"/>
                  </a:schemeClr>
                </a:solidFill>
                <a:latin typeface="微软雅黑" pitchFamily="34" charset="-122"/>
                <a:ea typeface="微软雅黑" pitchFamily="34" charset="-122"/>
              </a:rPr>
              <a:t>已经可以处理</a:t>
            </a:r>
            <a:r>
              <a:rPr lang="en-US" altLang="zh-CN" sz="1600" dirty="0">
                <a:solidFill>
                  <a:schemeClr val="tx1">
                    <a:lumMod val="50000"/>
                    <a:lumOff val="50000"/>
                  </a:schemeClr>
                </a:solidFill>
                <a:latin typeface="微软雅黑" pitchFamily="34" charset="-122"/>
                <a:ea typeface="微软雅黑" pitchFamily="34" charset="-122"/>
              </a:rPr>
              <a:t>Parquet</a:t>
            </a:r>
            <a:r>
              <a:rPr lang="zh-CN" altLang="en-US" sz="1600" dirty="0">
                <a:solidFill>
                  <a:schemeClr val="tx1">
                    <a:lumMod val="50000"/>
                    <a:lumOff val="50000"/>
                  </a:schemeClr>
                </a:solidFill>
                <a:latin typeface="微软雅黑" pitchFamily="34" charset="-122"/>
                <a:ea typeface="微软雅黑" pitchFamily="34" charset="-122"/>
              </a:rPr>
              <a:t>文件，所以我们可以很容易地为</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调整这个连接器。</a:t>
            </a:r>
            <a:r>
              <a:rPr lang="en-US" altLang="zh-CN" sz="1600" b="1" dirty="0">
                <a:solidFill>
                  <a:schemeClr val="tx1">
                    <a:lumMod val="50000"/>
                    <a:lumOff val="50000"/>
                  </a:schemeClr>
                </a:solidFill>
                <a:latin typeface="微软雅黑" pitchFamily="34" charset="-122"/>
                <a:ea typeface="微软雅黑" pitchFamily="34" charset="-122"/>
              </a:rPr>
              <a:t>Crystal</a:t>
            </a:r>
            <a:r>
              <a:rPr lang="zh-CN" altLang="en-US" sz="1600" b="1" dirty="0">
                <a:solidFill>
                  <a:schemeClr val="tx1">
                    <a:lumMod val="50000"/>
                    <a:lumOff val="50000"/>
                  </a:schemeClr>
                </a:solidFill>
                <a:latin typeface="微软雅黑" pitchFamily="34" charset="-122"/>
                <a:ea typeface="微软雅黑" pitchFamily="34" charset="-122"/>
              </a:rPr>
              <a:t>通过套接字连接与</a:t>
            </a:r>
            <a:r>
              <a:rPr lang="en-US" altLang="zh-CN" sz="1600" b="1" dirty="0">
                <a:solidFill>
                  <a:schemeClr val="tx1">
                    <a:lumMod val="50000"/>
                    <a:lumOff val="50000"/>
                  </a:schemeClr>
                </a:solidFill>
                <a:latin typeface="微软雅黑" pitchFamily="34" charset="-122"/>
                <a:ea typeface="微软雅黑" pitchFamily="34" charset="-122"/>
              </a:rPr>
              <a:t>DBMS</a:t>
            </a:r>
            <a:r>
              <a:rPr lang="zh-CN" altLang="en-US" sz="1600" b="1" dirty="0">
                <a:solidFill>
                  <a:schemeClr val="tx1">
                    <a:lumMod val="50000"/>
                    <a:lumOff val="50000"/>
                  </a:schemeClr>
                </a:solidFill>
                <a:latin typeface="微软雅黑" pitchFamily="34" charset="-122"/>
                <a:ea typeface="微软雅黑" pitchFamily="34" charset="-122"/>
              </a:rPr>
              <a:t>交互，并通过共享磁盘空间或</a:t>
            </a:r>
            <a:r>
              <a:rPr lang="en-US" altLang="zh-CN" sz="1600" b="1" dirty="0" err="1">
                <a:solidFill>
                  <a:schemeClr val="tx1">
                    <a:lumMod val="50000"/>
                    <a:lumOff val="50000"/>
                  </a:schemeClr>
                </a:solidFill>
                <a:latin typeface="微软雅黑" pitchFamily="34" charset="-122"/>
                <a:ea typeface="微软雅黑" pitchFamily="34" charset="-122"/>
              </a:rPr>
              <a:t>ramdisk</a:t>
            </a:r>
            <a:r>
              <a:rPr lang="zh-CN" altLang="en-US" sz="1600" b="1" dirty="0">
                <a:solidFill>
                  <a:schemeClr val="tx1">
                    <a:lumMod val="50000"/>
                    <a:lumOff val="50000"/>
                  </a:schemeClr>
                </a:solidFill>
                <a:latin typeface="微软雅黑" pitchFamily="34" charset="-122"/>
                <a:ea typeface="微软雅黑" pitchFamily="34" charset="-122"/>
              </a:rPr>
              <a:t>传输文件</a:t>
            </a:r>
            <a:r>
              <a:rPr lang="zh-CN" altLang="en-US" sz="1600" dirty="0">
                <a:solidFill>
                  <a:schemeClr val="tx1">
                    <a:lumMod val="50000"/>
                    <a:lumOff val="50000"/>
                  </a:schemeClr>
                </a:solidFill>
                <a:latin typeface="微软雅黑" pitchFamily="34" charset="-122"/>
                <a:ea typeface="微软雅黑" pitchFamily="34" charset="-122"/>
              </a:rPr>
              <a:t>。由于</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返回</a:t>
            </a:r>
            <a:r>
              <a:rPr lang="en-US" altLang="zh-CN" sz="1600" dirty="0">
                <a:solidFill>
                  <a:schemeClr val="tx1">
                    <a:lumMod val="50000"/>
                    <a:lumOff val="50000"/>
                  </a:schemeClr>
                </a:solidFill>
                <a:latin typeface="微软雅黑" pitchFamily="34" charset="-122"/>
                <a:ea typeface="微软雅黑" pitchFamily="34" charset="-122"/>
              </a:rPr>
              <a:t>Parquet</a:t>
            </a:r>
            <a:r>
              <a:rPr lang="zh-CN" altLang="en-US" sz="1600" dirty="0">
                <a:solidFill>
                  <a:schemeClr val="tx1">
                    <a:lumMod val="50000"/>
                    <a:lumOff val="50000"/>
                  </a:schemeClr>
                </a:solidFill>
                <a:latin typeface="微软雅黑" pitchFamily="34" charset="-122"/>
                <a:ea typeface="微软雅黑" pitchFamily="34" charset="-122"/>
              </a:rPr>
              <a:t>文件，</a:t>
            </a:r>
            <a:r>
              <a:rPr lang="en-US" altLang="zh-CN" sz="1600" dirty="0">
                <a:solidFill>
                  <a:schemeClr val="tx1">
                    <a:lumMod val="50000"/>
                    <a:lumOff val="50000"/>
                  </a:schemeClr>
                </a:solidFill>
                <a:latin typeface="微软雅黑" pitchFamily="34" charset="-122"/>
                <a:ea typeface="微软雅黑" pitchFamily="34" charset="-122"/>
              </a:rPr>
              <a:t>DBMS</a:t>
            </a:r>
            <a:r>
              <a:rPr lang="zh-CN" altLang="en-US" sz="1600" dirty="0">
                <a:solidFill>
                  <a:schemeClr val="tx1">
                    <a:lumMod val="50000"/>
                    <a:lumOff val="50000"/>
                  </a:schemeClr>
                </a:solidFill>
                <a:latin typeface="微软雅黑" pitchFamily="34" charset="-122"/>
                <a:ea typeface="微软雅黑" pitchFamily="34" charset="-122"/>
              </a:rPr>
              <a:t>已经可以在不修改任何代码的情况下处理它们。</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600" dirty="0">
              <a:solidFill>
                <a:schemeClr val="tx1">
                  <a:lumMod val="50000"/>
                  <a:lumOff val="50000"/>
                </a:schemeClr>
              </a:solidFill>
              <a:latin typeface="微软雅黑" pitchFamily="34" charset="-122"/>
              <a:ea typeface="微软雅黑" pitchFamily="34" charset="-122"/>
            </a:endParaRPr>
          </a:p>
          <a:p>
            <a:pPr>
              <a:lnSpc>
                <a:spcPct val="120000"/>
              </a:lnSpc>
            </a:pPr>
            <a:r>
              <a:rPr lang="zh-CN" altLang="en-US" sz="1600" dirty="0">
                <a:solidFill>
                  <a:schemeClr val="tx1">
                    <a:lumMod val="50000"/>
                    <a:lumOff val="50000"/>
                  </a:schemeClr>
                </a:solidFill>
                <a:latin typeface="微软雅黑" pitchFamily="34" charset="-122"/>
                <a:ea typeface="微软雅黑" pitchFamily="34" charset="-122"/>
              </a:rPr>
              <a:t>唯一需要的附加实现是控制消息的交换。这些只有三条不同的信息和</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的回应。其中一条消息是可选的，用于加快查询计划。所有</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客户端都需要扫描请求消息和指示扫描已完成的消息。第一条消息包括</a:t>
            </a:r>
            <a:r>
              <a:rPr lang="zh-CN" altLang="en-US" sz="1600" b="1" dirty="0">
                <a:solidFill>
                  <a:schemeClr val="tx1">
                    <a:lumMod val="50000"/>
                    <a:lumOff val="50000"/>
                  </a:schemeClr>
                </a:solidFill>
                <a:latin typeface="微软雅黑" pitchFamily="34" charset="-122"/>
                <a:ea typeface="微软雅黑" pitchFamily="34" charset="-122"/>
              </a:rPr>
              <a:t>远程文件的路径、下推谓词和模式的必填字段</a:t>
            </a:r>
            <a:r>
              <a:rPr lang="zh-CN" altLang="en-US" sz="1600" dirty="0">
                <a:solidFill>
                  <a:schemeClr val="tx1">
                    <a:lumMod val="50000"/>
                    <a:lumOff val="50000"/>
                  </a:schemeClr>
                </a:solidFill>
                <a:latin typeface="微软雅黑" pitchFamily="34" charset="-122"/>
                <a:ea typeface="微软雅黑" pitchFamily="34" charset="-122"/>
              </a:rPr>
              <a:t>。</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回复的文件集合可以代替原始远程文件使用。</a:t>
            </a:r>
            <a:r>
              <a:rPr lang="zh-CN" altLang="en-US" sz="1600" b="1" dirty="0">
                <a:solidFill>
                  <a:schemeClr val="tx1">
                    <a:lumMod val="50000"/>
                    <a:lumOff val="50000"/>
                  </a:schemeClr>
                </a:solidFill>
                <a:latin typeface="微软雅黑" pitchFamily="34" charset="-122"/>
                <a:ea typeface="微软雅黑" pitchFamily="34" charset="-122"/>
              </a:rPr>
              <a:t>完成消息是安全地删除客户机不再访问的缓存文件。可选消息查询原始数据的样本，以防止在查询计划期间访问存储。</a:t>
            </a:r>
          </a:p>
          <a:p>
            <a:pPr>
              <a:lnSpc>
                <a:spcPct val="120000"/>
              </a:lnSpc>
            </a:pPr>
            <a:endPar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CA71C281-F9F3-402F-B591-E182B2A080B8}"/>
              </a:ext>
            </a:extLst>
          </p:cNvPr>
          <p:cNvSpPr txBox="1"/>
          <p:nvPr/>
        </p:nvSpPr>
        <p:spPr>
          <a:xfrm>
            <a:off x="985019" y="188640"/>
            <a:ext cx="252028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客户端数据库连接器</a:t>
            </a:r>
          </a:p>
        </p:txBody>
      </p:sp>
      <p:cxnSp>
        <p:nvCxnSpPr>
          <p:cNvPr id="16" name="直接连接符 15">
            <a:extLst>
              <a:ext uri="{FF2B5EF4-FFF2-40B4-BE49-F238E27FC236}">
                <a16:creationId xmlns:a16="http://schemas.microsoft.com/office/drawing/2014/main" id="{E0776985-8657-4191-B062-DC1BC35FF8B6}"/>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8AD9E7F-D614-43DE-8F67-4A811543EB53}"/>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矩形 18">
            <a:extLst>
              <a:ext uri="{FF2B5EF4-FFF2-40B4-BE49-F238E27FC236}">
                <a16:creationId xmlns:a16="http://schemas.microsoft.com/office/drawing/2014/main" id="{43E68D11-33F9-42BF-8D0E-5BE6D34867DB}"/>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六边形 19">
            <a:extLst>
              <a:ext uri="{FF2B5EF4-FFF2-40B4-BE49-F238E27FC236}">
                <a16:creationId xmlns:a16="http://schemas.microsoft.com/office/drawing/2014/main" id="{727EEC4A-242F-42EC-970A-D48C268BBA1F}"/>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9">
            <a:extLst>
              <a:ext uri="{FF2B5EF4-FFF2-40B4-BE49-F238E27FC236}">
                <a16:creationId xmlns:a16="http://schemas.microsoft.com/office/drawing/2014/main" id="{7C0AE53E-F5AB-4706-80CC-B9549AD7765C}"/>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第三章</a:t>
            </a:r>
          </a:p>
        </p:txBody>
      </p:sp>
      <p:sp>
        <p:nvSpPr>
          <p:cNvPr id="22" name="文本框 9">
            <a:extLst>
              <a:ext uri="{FF2B5EF4-FFF2-40B4-BE49-F238E27FC236}">
                <a16:creationId xmlns:a16="http://schemas.microsoft.com/office/drawing/2014/main" id="{7D167C59-7204-4F83-86ED-FFFD2B7E3A1B}"/>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区域处理</a:t>
            </a:r>
          </a:p>
        </p:txBody>
      </p:sp>
      <p:grpSp>
        <p:nvGrpSpPr>
          <p:cNvPr id="23" name="组合 22">
            <a:extLst>
              <a:ext uri="{FF2B5EF4-FFF2-40B4-BE49-F238E27FC236}">
                <a16:creationId xmlns:a16="http://schemas.microsoft.com/office/drawing/2014/main" id="{02C15C09-2216-4D53-AB3F-336D242B9713}"/>
              </a:ext>
            </a:extLst>
          </p:cNvPr>
          <p:cNvGrpSpPr>
            <a:grpSpLocks noChangeAspect="1"/>
          </p:cNvGrpSpPr>
          <p:nvPr/>
        </p:nvGrpSpPr>
        <p:grpSpPr>
          <a:xfrm>
            <a:off x="330916" y="199584"/>
            <a:ext cx="310767" cy="266579"/>
            <a:chOff x="5084763" y="971548"/>
            <a:chExt cx="323865" cy="277813"/>
          </a:xfrm>
          <a:solidFill>
            <a:schemeClr val="bg1"/>
          </a:solidFill>
        </p:grpSpPr>
        <p:sp>
          <p:nvSpPr>
            <p:cNvPr id="24" name="Freeform 301">
              <a:extLst>
                <a:ext uri="{FF2B5EF4-FFF2-40B4-BE49-F238E27FC236}">
                  <a16:creationId xmlns:a16="http://schemas.microsoft.com/office/drawing/2014/main" id="{85622013-2486-4A0D-9728-BE94D340BE7F}"/>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5" name="Freeform 302">
              <a:extLst>
                <a:ext uri="{FF2B5EF4-FFF2-40B4-BE49-F238E27FC236}">
                  <a16:creationId xmlns:a16="http://schemas.microsoft.com/office/drawing/2014/main" id="{8E4DC73F-B70C-463C-9263-D6EB74488A89}"/>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reeform 303">
              <a:extLst>
                <a:ext uri="{FF2B5EF4-FFF2-40B4-BE49-F238E27FC236}">
                  <a16:creationId xmlns:a16="http://schemas.microsoft.com/office/drawing/2014/main" id="{925CE65D-BD61-441C-9912-FCBDC790A951}"/>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5846171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六边形 26">
            <a:extLst>
              <a:ext uri="{FF2B5EF4-FFF2-40B4-BE49-F238E27FC236}">
                <a16:creationId xmlns:a16="http://schemas.microsoft.com/office/drawing/2014/main" id="{A860BCC0-68B1-4AA3-8211-83589488D58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txBox="1"/>
          <p:nvPr/>
        </p:nvSpPr>
        <p:spPr>
          <a:xfrm>
            <a:off x="1418482" y="1772816"/>
            <a:ext cx="9358209" cy="3579057"/>
          </a:xfrm>
          <a:prstGeom prst="rect">
            <a:avLst/>
          </a:prstGeom>
          <a:noFill/>
        </p:spPr>
        <p:txBody>
          <a:bodyPr wrap="square" rtlCol="0">
            <a:spAutoFit/>
          </a:bodyPr>
          <a:lstStyle/>
          <a:p>
            <a:pPr>
              <a:lnSpc>
                <a:spcPct val="120000"/>
              </a:lnSpc>
            </a:pP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本身也有一个类似于数据源的接口。此接口用于与各种云连接器通信。该接口实现了简单的文件操作，例如目录清单和对文件的访问。对于</a:t>
            </a:r>
            <a:r>
              <a:rPr lang="en-US" altLang="zh-CN" sz="1600" dirty="0">
                <a:solidFill>
                  <a:schemeClr val="tx1">
                    <a:lumMod val="50000"/>
                    <a:lumOff val="50000"/>
                  </a:schemeClr>
                </a:solidFill>
                <a:latin typeface="微软雅黑" pitchFamily="34" charset="-122"/>
                <a:ea typeface="微软雅黑" pitchFamily="34" charset="-122"/>
              </a:rPr>
              <a:t>blob</a:t>
            </a:r>
            <a:r>
              <a:rPr lang="zh-CN" altLang="en-US" sz="1600" dirty="0">
                <a:solidFill>
                  <a:schemeClr val="tx1">
                    <a:lumMod val="50000"/>
                    <a:lumOff val="50000"/>
                  </a:schemeClr>
                </a:solidFill>
                <a:latin typeface="微软雅黑" pitchFamily="34" charset="-122"/>
                <a:ea typeface="微软雅黑" pitchFamily="34" charset="-122"/>
              </a:rPr>
              <a:t>存储，后面的操作基本上是从远程存储将文件下载到本地节点。</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600" dirty="0">
              <a:solidFill>
                <a:schemeClr val="tx1">
                  <a:lumMod val="50000"/>
                  <a:lumOff val="50000"/>
                </a:schemeClr>
              </a:solidFill>
              <a:latin typeface="微软雅黑" pitchFamily="34" charset="-122"/>
              <a:ea typeface="微软雅黑" pitchFamily="34" charset="-122"/>
            </a:endParaRPr>
          </a:p>
          <a:p>
            <a:pPr>
              <a:lnSpc>
                <a:spcPct val="120000"/>
              </a:lnSpc>
            </a:pPr>
            <a:r>
              <a:rPr lang="zh-CN" altLang="en-US" sz="1600" dirty="0">
                <a:solidFill>
                  <a:schemeClr val="tx1">
                    <a:lumMod val="50000"/>
                    <a:lumOff val="50000"/>
                  </a:schemeClr>
                </a:solidFill>
                <a:latin typeface="微软雅黑" pitchFamily="34" charset="-122"/>
                <a:ea typeface="微软雅黑" pitchFamily="34" charset="-122"/>
              </a:rPr>
              <a:t>最近，云提供商已经在其存储</a:t>
            </a:r>
            <a:r>
              <a:rPr lang="en-US" altLang="zh-CN" sz="1600" dirty="0" err="1">
                <a:solidFill>
                  <a:schemeClr val="tx1">
                    <a:lumMod val="50000"/>
                    <a:lumOff val="50000"/>
                  </a:schemeClr>
                </a:solidFill>
                <a:latin typeface="微软雅黑" pitchFamily="34" charset="-122"/>
                <a:ea typeface="微软雅黑" pitchFamily="34" charset="-122"/>
              </a:rPr>
              <a:t>api</a:t>
            </a:r>
            <a:r>
              <a:rPr lang="zh-CN" altLang="en-US" sz="1600" dirty="0">
                <a:solidFill>
                  <a:schemeClr val="tx1">
                    <a:lumMod val="50000"/>
                    <a:lumOff val="50000"/>
                  </a:schemeClr>
                </a:solidFill>
                <a:latin typeface="微软雅黑" pitchFamily="34" charset="-122"/>
                <a:ea typeface="微软雅黑" pitchFamily="34" charset="-122"/>
              </a:rPr>
              <a:t>中添加了谓词下推功能，例如</a:t>
            </a:r>
            <a:r>
              <a:rPr lang="en-US" altLang="zh-CN" sz="1600" dirty="0">
                <a:solidFill>
                  <a:schemeClr val="tx1">
                    <a:lumMod val="50000"/>
                    <a:lumOff val="50000"/>
                  </a:schemeClr>
                </a:solidFill>
                <a:latin typeface="微软雅黑" pitchFamily="34" charset="-122"/>
                <a:ea typeface="微软雅黑" pitchFamily="34" charset="-122"/>
              </a:rPr>
              <a:t>S3 Select[4]</a:t>
            </a:r>
            <a:r>
              <a:rPr lang="zh-CN" altLang="en-US" sz="1600" dirty="0">
                <a:solidFill>
                  <a:schemeClr val="tx1">
                    <a:lumMod val="50000"/>
                    <a:lumOff val="50000"/>
                  </a:schemeClr>
                </a:solidFill>
                <a:latin typeface="微软雅黑" pitchFamily="34" charset="-122"/>
                <a:ea typeface="微软雅黑" pitchFamily="34" charset="-122"/>
              </a:rPr>
              <a:t>。客户端可以将过滤器下推到存储区并接收谓词子集。这个特性可能会带来额外的金钱成本，以及每个请求的延迟。</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很自然地补充了这一特性，因为它知道语义区域，并且可以使用谓词下推来有效地填充其缓存。由于</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可以在本地重用缓存的结果，它还可以节省未来的下推成本。</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600" dirty="0">
              <a:solidFill>
                <a:schemeClr val="tx1">
                  <a:lumMod val="50000"/>
                  <a:lumOff val="50000"/>
                </a:schemeClr>
              </a:solidFill>
              <a:latin typeface="微软雅黑" pitchFamily="34" charset="-122"/>
              <a:ea typeface="微软雅黑" pitchFamily="34" charset="-122"/>
            </a:endParaRPr>
          </a:p>
          <a:p>
            <a:pPr>
              <a:lnSpc>
                <a:spcPct val="120000"/>
              </a:lnSpc>
            </a:pPr>
            <a:r>
              <a:rPr lang="en-US" altLang="zh-CN" sz="1600" b="1" dirty="0">
                <a:solidFill>
                  <a:schemeClr val="tx1">
                    <a:lumMod val="50000"/>
                    <a:lumOff val="50000"/>
                  </a:schemeClr>
                </a:solidFill>
                <a:latin typeface="微软雅黑" pitchFamily="34" charset="-122"/>
                <a:ea typeface="微软雅黑" pitchFamily="34" charset="-122"/>
              </a:rPr>
              <a:t>Crystal</a:t>
            </a:r>
            <a:r>
              <a:rPr lang="zh-CN" altLang="en-US" sz="1600" b="1" dirty="0">
                <a:solidFill>
                  <a:schemeClr val="tx1">
                    <a:lumMod val="50000"/>
                    <a:lumOff val="50000"/>
                  </a:schemeClr>
                </a:solidFill>
                <a:latin typeface="微软雅黑" pitchFamily="34" charset="-122"/>
                <a:ea typeface="微软雅黑" pitchFamily="34" charset="-122"/>
              </a:rPr>
              <a:t>实现了一个下载管理器，它从远程获取</a:t>
            </a:r>
            <a:r>
              <a:rPr lang="en-US" altLang="zh-CN" sz="1600" b="1" dirty="0">
                <a:solidFill>
                  <a:schemeClr val="tx1">
                    <a:lumMod val="50000"/>
                    <a:lumOff val="50000"/>
                  </a:schemeClr>
                </a:solidFill>
                <a:latin typeface="微软雅黑" pitchFamily="34" charset="-122"/>
                <a:ea typeface="微软雅黑" pitchFamily="34" charset="-122"/>
              </a:rPr>
              <a:t>blob</a:t>
            </a:r>
            <a:r>
              <a:rPr lang="zh-CN" altLang="en-US" sz="1600" b="1" dirty="0">
                <a:solidFill>
                  <a:schemeClr val="tx1">
                    <a:lumMod val="50000"/>
                    <a:lumOff val="50000"/>
                  </a:schemeClr>
                </a:solidFill>
                <a:latin typeface="微软雅黑" pitchFamily="34" charset="-122"/>
                <a:ea typeface="微软雅黑" pitchFamily="34" charset="-122"/>
              </a:rPr>
              <a:t>并将它们存储到</a:t>
            </a:r>
            <a:r>
              <a:rPr lang="en-US" altLang="zh-CN" sz="1600" b="1" dirty="0" err="1">
                <a:solidFill>
                  <a:schemeClr val="tx1">
                    <a:lumMod val="50000"/>
                    <a:lumOff val="50000"/>
                  </a:schemeClr>
                </a:solidFill>
                <a:latin typeface="微软雅黑" pitchFamily="34" charset="-122"/>
                <a:ea typeface="微软雅黑" pitchFamily="34" charset="-122"/>
              </a:rPr>
              <a:t>ramdisk</a:t>
            </a:r>
            <a:r>
              <a:rPr lang="zh-CN" altLang="en-US" sz="1600" b="1" dirty="0">
                <a:solidFill>
                  <a:schemeClr val="tx1">
                    <a:lumMod val="50000"/>
                    <a:lumOff val="50000"/>
                  </a:schemeClr>
                </a:solidFill>
                <a:latin typeface="微软雅黑" pitchFamily="34" charset="-122"/>
                <a:ea typeface="微软雅黑" pitchFamily="34" charset="-122"/>
              </a:rPr>
              <a:t>中。客户端被指向这个位置，一旦它完成访问，文件就会被再次删除。可以通过引用计数共享多个访问。</a:t>
            </a:r>
          </a:p>
          <a:p>
            <a:pPr>
              <a:lnSpc>
                <a:spcPct val="120000"/>
              </a:lnSpc>
            </a:pPr>
            <a:endPar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CA71C281-F9F3-402F-B591-E182B2A080B8}"/>
              </a:ext>
            </a:extLst>
          </p:cNvPr>
          <p:cNvSpPr txBox="1"/>
          <p:nvPr/>
        </p:nvSpPr>
        <p:spPr>
          <a:xfrm>
            <a:off x="985019" y="188640"/>
            <a:ext cx="252028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云连接</a:t>
            </a:r>
          </a:p>
        </p:txBody>
      </p:sp>
      <p:cxnSp>
        <p:nvCxnSpPr>
          <p:cNvPr id="16" name="直接连接符 15">
            <a:extLst>
              <a:ext uri="{FF2B5EF4-FFF2-40B4-BE49-F238E27FC236}">
                <a16:creationId xmlns:a16="http://schemas.microsoft.com/office/drawing/2014/main" id="{E0776985-8657-4191-B062-DC1BC35FF8B6}"/>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8AD9E7F-D614-43DE-8F67-4A811543EB53}"/>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矩形 18">
            <a:extLst>
              <a:ext uri="{FF2B5EF4-FFF2-40B4-BE49-F238E27FC236}">
                <a16:creationId xmlns:a16="http://schemas.microsoft.com/office/drawing/2014/main" id="{43E68D11-33F9-42BF-8D0E-5BE6D34867DB}"/>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六边形 19">
            <a:extLst>
              <a:ext uri="{FF2B5EF4-FFF2-40B4-BE49-F238E27FC236}">
                <a16:creationId xmlns:a16="http://schemas.microsoft.com/office/drawing/2014/main" id="{727EEC4A-242F-42EC-970A-D48C268BBA1F}"/>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9">
            <a:extLst>
              <a:ext uri="{FF2B5EF4-FFF2-40B4-BE49-F238E27FC236}">
                <a16:creationId xmlns:a16="http://schemas.microsoft.com/office/drawing/2014/main" id="{7C0AE53E-F5AB-4706-80CC-B9549AD7765C}"/>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第三章</a:t>
            </a:r>
          </a:p>
        </p:txBody>
      </p:sp>
      <p:sp>
        <p:nvSpPr>
          <p:cNvPr id="22" name="文本框 9">
            <a:extLst>
              <a:ext uri="{FF2B5EF4-FFF2-40B4-BE49-F238E27FC236}">
                <a16:creationId xmlns:a16="http://schemas.microsoft.com/office/drawing/2014/main" id="{7D167C59-7204-4F83-86ED-FFFD2B7E3A1B}"/>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区域处理</a:t>
            </a:r>
          </a:p>
        </p:txBody>
      </p:sp>
      <p:grpSp>
        <p:nvGrpSpPr>
          <p:cNvPr id="23" name="组合 22">
            <a:extLst>
              <a:ext uri="{FF2B5EF4-FFF2-40B4-BE49-F238E27FC236}">
                <a16:creationId xmlns:a16="http://schemas.microsoft.com/office/drawing/2014/main" id="{02C15C09-2216-4D53-AB3F-336D242B9713}"/>
              </a:ext>
            </a:extLst>
          </p:cNvPr>
          <p:cNvGrpSpPr>
            <a:grpSpLocks noChangeAspect="1"/>
          </p:cNvGrpSpPr>
          <p:nvPr/>
        </p:nvGrpSpPr>
        <p:grpSpPr>
          <a:xfrm>
            <a:off x="330916" y="199584"/>
            <a:ext cx="310767" cy="266579"/>
            <a:chOff x="5084763" y="971548"/>
            <a:chExt cx="323865" cy="277813"/>
          </a:xfrm>
          <a:solidFill>
            <a:schemeClr val="bg1"/>
          </a:solidFill>
        </p:grpSpPr>
        <p:sp>
          <p:nvSpPr>
            <p:cNvPr id="24" name="Freeform 301">
              <a:extLst>
                <a:ext uri="{FF2B5EF4-FFF2-40B4-BE49-F238E27FC236}">
                  <a16:creationId xmlns:a16="http://schemas.microsoft.com/office/drawing/2014/main" id="{85622013-2486-4A0D-9728-BE94D340BE7F}"/>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5" name="Freeform 302">
              <a:extLst>
                <a:ext uri="{FF2B5EF4-FFF2-40B4-BE49-F238E27FC236}">
                  <a16:creationId xmlns:a16="http://schemas.microsoft.com/office/drawing/2014/main" id="{8E4DC73F-B70C-463C-9263-D6EB74488A89}"/>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reeform 303">
              <a:extLst>
                <a:ext uri="{FF2B5EF4-FFF2-40B4-BE49-F238E27FC236}">
                  <a16:creationId xmlns:a16="http://schemas.microsoft.com/office/drawing/2014/main" id="{925CE65D-BD61-441C-9912-FCBDC790A951}"/>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389726591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999918" y="-456465"/>
            <a:ext cx="3728322" cy="372832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76433" y="-279950"/>
            <a:ext cx="3375292" cy="337529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59"/>
          <p:cNvSpPr txBox="1">
            <a:spLocks noChangeArrowheads="1"/>
          </p:cNvSpPr>
          <p:nvPr/>
        </p:nvSpPr>
        <p:spPr bwMode="auto">
          <a:xfrm>
            <a:off x="1207895" y="719179"/>
            <a:ext cx="3312368" cy="1495794"/>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377">
              <a:lnSpc>
                <a:spcPct val="120000"/>
              </a:lnSpc>
              <a:defRPr/>
            </a:pPr>
            <a:r>
              <a:rPr lang="zh-CN" altLang="en-US" sz="4800" b="1" kern="0" dirty="0">
                <a:solidFill>
                  <a:schemeClr val="bg1">
                    <a:lumMod val="95000"/>
                  </a:schemeClr>
                </a:solidFill>
                <a:latin typeface="微软雅黑" pitchFamily="34" charset="-122"/>
                <a:ea typeface="微软雅黑" pitchFamily="34" charset="-122"/>
              </a:rPr>
              <a:t>目录</a:t>
            </a:r>
            <a:r>
              <a:rPr lang="zh-CN" altLang="en-US" sz="4000" b="1" kern="0" dirty="0">
                <a:solidFill>
                  <a:schemeClr val="bg1">
                    <a:lumMod val="95000"/>
                  </a:schemeClr>
                </a:solidFill>
                <a:latin typeface="微软雅黑" pitchFamily="34" charset="-122"/>
                <a:ea typeface="微软雅黑" pitchFamily="34" charset="-122"/>
              </a:rPr>
              <a:t> </a:t>
            </a:r>
            <a:endParaRPr lang="en-US" altLang="zh-CN" sz="4000" b="1" kern="0" dirty="0">
              <a:solidFill>
                <a:schemeClr val="bg1">
                  <a:lumMod val="95000"/>
                </a:schemeClr>
              </a:solidFill>
              <a:latin typeface="微软雅黑" pitchFamily="34" charset="-122"/>
              <a:ea typeface="微软雅黑" pitchFamily="34" charset="-122"/>
            </a:endParaRPr>
          </a:p>
          <a:p>
            <a:pPr algn="ctr" defTabSz="914377">
              <a:lnSpc>
                <a:spcPct val="120000"/>
              </a:lnSpc>
              <a:defRPr/>
            </a:pPr>
            <a:r>
              <a:rPr lang="en-US" altLang="zh-CN" sz="2800" kern="0" dirty="0">
                <a:solidFill>
                  <a:schemeClr val="bg1">
                    <a:lumMod val="95000"/>
                  </a:schemeClr>
                </a:solidFill>
                <a:latin typeface="微软雅黑" pitchFamily="34" charset="-122"/>
                <a:ea typeface="微软雅黑" pitchFamily="34" charset="-122"/>
              </a:rPr>
              <a:t>Contents</a:t>
            </a:r>
            <a:endParaRPr lang="en-US" altLang="ko-KR" sz="2800" kern="0" dirty="0">
              <a:solidFill>
                <a:schemeClr val="bg1">
                  <a:lumMod val="95000"/>
                </a:schemeClr>
              </a:solidFill>
              <a:latin typeface="微软雅黑" pitchFamily="34" charset="-122"/>
              <a:ea typeface="微软雅黑" pitchFamily="34" charset="-122"/>
            </a:endParaRPr>
          </a:p>
        </p:txBody>
      </p:sp>
      <p:sp>
        <p:nvSpPr>
          <p:cNvPr id="34" name="任意多边形 33"/>
          <p:cNvSpPr/>
          <p:nvPr/>
        </p:nvSpPr>
        <p:spPr>
          <a:xfrm>
            <a:off x="-32084" y="4200489"/>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5240" y="4830978"/>
            <a:ext cx="1174617" cy="1033103"/>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01</a:t>
            </a:r>
          </a:p>
          <a:p>
            <a:pPr algn="ctr">
              <a:spcBef>
                <a:spcPts val="500"/>
              </a:spcBef>
              <a:spcAft>
                <a:spcPts val="0"/>
              </a:spcAft>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spcAft>
                <a:spcPts val="0"/>
              </a:spcAft>
              <a:defRPr/>
            </a:pPr>
            <a:r>
              <a:rPr lang="en-US"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rPr>
              <a:t>INTRODUCTION</a:t>
            </a:r>
            <a:endParaRPr lang="zh-CN"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endParaRPr>
          </a:p>
        </p:txBody>
      </p:sp>
      <p:sp>
        <p:nvSpPr>
          <p:cNvPr id="36" name="矩形 35"/>
          <p:cNvSpPr/>
          <p:nvPr/>
        </p:nvSpPr>
        <p:spPr>
          <a:xfrm>
            <a:off x="1811596" y="4661905"/>
            <a:ext cx="1395190" cy="1033103"/>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02</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系统概述</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en-US"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rPr>
              <a:t>SYSTEM OVERVIEW</a:t>
            </a:r>
            <a:endParaRPr lang="zh-CN"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endParaRPr>
          </a:p>
        </p:txBody>
      </p:sp>
      <p:sp>
        <p:nvSpPr>
          <p:cNvPr id="37" name="矩形 36"/>
          <p:cNvSpPr/>
          <p:nvPr/>
        </p:nvSpPr>
        <p:spPr>
          <a:xfrm>
            <a:off x="3703280" y="4861604"/>
            <a:ext cx="1512017" cy="1033103"/>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03</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区域处理</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en-US"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rPr>
              <a:t>REGION PROCESSING</a:t>
            </a:r>
            <a:endParaRPr lang="zh-CN"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endParaRPr>
          </a:p>
        </p:txBody>
      </p:sp>
      <p:sp>
        <p:nvSpPr>
          <p:cNvPr id="38" name="矩形 37"/>
          <p:cNvSpPr/>
          <p:nvPr/>
        </p:nvSpPr>
        <p:spPr>
          <a:xfrm>
            <a:off x="5342072" y="3397931"/>
            <a:ext cx="1574149" cy="1033103"/>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04</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缓存优化</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en-US" altLang="zh-CN" sz="1200" dirty="0">
                <a:solidFill>
                  <a:schemeClr val="bg1">
                    <a:lumMod val="50000"/>
                  </a:schemeClr>
                </a:solidFill>
              </a:rPr>
              <a:t>CACHE OPTIMIZATION</a:t>
            </a:r>
            <a:endParaRPr lang="zh-CN" altLang="zh-CN" sz="1200" kern="1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矩形 38"/>
          <p:cNvSpPr/>
          <p:nvPr/>
        </p:nvSpPr>
        <p:spPr>
          <a:xfrm>
            <a:off x="6725069" y="5695008"/>
            <a:ext cx="1868525" cy="1033103"/>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05</a:t>
            </a:r>
          </a:p>
          <a:p>
            <a:pPr algn="ctr">
              <a:spcBef>
                <a:spcPts val="500"/>
              </a:spcBef>
              <a:spcAft>
                <a:spcPts val="0"/>
              </a:spcAft>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实现细节</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spcAft>
                <a:spcPts val="0"/>
              </a:spcAft>
              <a:defRPr/>
            </a:pPr>
            <a:r>
              <a:rPr lang="en-US"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rPr>
              <a:t>IMPLEMENTATION DETAILS</a:t>
            </a:r>
            <a:endParaRPr lang="zh-CN"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endParaRPr>
          </a:p>
        </p:txBody>
      </p:sp>
      <p:grpSp>
        <p:nvGrpSpPr>
          <p:cNvPr id="40" name="组合 39"/>
          <p:cNvGrpSpPr/>
          <p:nvPr/>
        </p:nvGrpSpPr>
        <p:grpSpPr>
          <a:xfrm>
            <a:off x="296975" y="4155447"/>
            <a:ext cx="663125" cy="663125"/>
            <a:chOff x="8077071" y="845254"/>
            <a:chExt cx="2036801" cy="2036802"/>
          </a:xfrm>
        </p:grpSpPr>
        <p:sp>
          <p:nvSpPr>
            <p:cNvPr id="41" name="椭圆 40"/>
            <p:cNvSpPr/>
            <p:nvPr/>
          </p:nvSpPr>
          <p:spPr>
            <a:xfrm>
              <a:off x="8077071" y="845254"/>
              <a:ext cx="2036801"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43" name="组合 42"/>
          <p:cNvGrpSpPr/>
          <p:nvPr/>
        </p:nvGrpSpPr>
        <p:grpSpPr>
          <a:xfrm>
            <a:off x="2177626" y="3974124"/>
            <a:ext cx="663125" cy="663125"/>
            <a:chOff x="8125599" y="1434035"/>
            <a:chExt cx="2036802" cy="2036802"/>
          </a:xfrm>
        </p:grpSpPr>
        <p:sp>
          <p:nvSpPr>
            <p:cNvPr id="44" name="椭圆 43"/>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4127726" y="4173823"/>
            <a:ext cx="663125" cy="663125"/>
            <a:chOff x="8125599" y="1434035"/>
            <a:chExt cx="2036802" cy="2036802"/>
          </a:xfrm>
        </p:grpSpPr>
        <p:sp>
          <p:nvSpPr>
            <p:cNvPr id="47" name="椭圆 46"/>
            <p:cNvSpPr/>
            <p:nvPr/>
          </p:nvSpPr>
          <p:spPr>
            <a:xfrm>
              <a:off x="8125599" y="1434035"/>
              <a:ext cx="2036802"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49"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0"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1"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52" name="组合 51"/>
          <p:cNvGrpSpPr/>
          <p:nvPr/>
        </p:nvGrpSpPr>
        <p:grpSpPr>
          <a:xfrm>
            <a:off x="5797586" y="4502837"/>
            <a:ext cx="663125" cy="663125"/>
            <a:chOff x="8125599" y="1434035"/>
            <a:chExt cx="2036802" cy="2036802"/>
          </a:xfrm>
        </p:grpSpPr>
        <p:sp>
          <p:nvSpPr>
            <p:cNvPr id="53" name="椭圆 5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组合 82"/>
          <p:cNvGrpSpPr/>
          <p:nvPr/>
        </p:nvGrpSpPr>
        <p:grpSpPr>
          <a:xfrm>
            <a:off x="7435284" y="4939658"/>
            <a:ext cx="663125" cy="663125"/>
            <a:chOff x="8125599" y="1434035"/>
            <a:chExt cx="2036802" cy="2036802"/>
          </a:xfrm>
        </p:grpSpPr>
        <p:sp>
          <p:nvSpPr>
            <p:cNvPr id="84" name="椭圆 83"/>
            <p:cNvSpPr/>
            <p:nvPr/>
          </p:nvSpPr>
          <p:spPr>
            <a:xfrm>
              <a:off x="8125599" y="1434035"/>
              <a:ext cx="2036802"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86" name="TextBox 85"/>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0" name="矩形 29">
            <a:extLst>
              <a:ext uri="{FF2B5EF4-FFF2-40B4-BE49-F238E27FC236}">
                <a16:creationId xmlns:a16="http://schemas.microsoft.com/office/drawing/2014/main" id="{D4265055-074B-40BE-8FF0-BEB4EF423A18}"/>
              </a:ext>
            </a:extLst>
          </p:cNvPr>
          <p:cNvSpPr/>
          <p:nvPr/>
        </p:nvSpPr>
        <p:spPr>
          <a:xfrm>
            <a:off x="8459901" y="3888344"/>
            <a:ext cx="2013308" cy="1033103"/>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06</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实验评价</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en-US"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rPr>
              <a:t>EXPERIMENTAL EV ALUATION</a:t>
            </a:r>
            <a:endParaRPr lang="zh-CN"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endParaRPr>
          </a:p>
        </p:txBody>
      </p:sp>
      <p:sp>
        <p:nvSpPr>
          <p:cNvPr id="55" name="矩形 54">
            <a:extLst>
              <a:ext uri="{FF2B5EF4-FFF2-40B4-BE49-F238E27FC236}">
                <a16:creationId xmlns:a16="http://schemas.microsoft.com/office/drawing/2014/main" id="{9A6D0208-31D8-454F-8DDB-DBF3349DD848}"/>
              </a:ext>
            </a:extLst>
          </p:cNvPr>
          <p:cNvSpPr/>
          <p:nvPr/>
        </p:nvSpPr>
        <p:spPr>
          <a:xfrm>
            <a:off x="10655103" y="5430566"/>
            <a:ext cx="1210588" cy="1033103"/>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07</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相关工作</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en-US"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rPr>
              <a:t>RELATED WORK</a:t>
            </a:r>
            <a:endParaRPr lang="zh-CN" altLang="zh-CN" sz="1200" kern="100" dirty="0">
              <a:solidFill>
                <a:schemeClr val="tx1">
                  <a:lumMod val="50000"/>
                  <a:lumOff val="50000"/>
                </a:schemeClr>
              </a:solidFill>
              <a:latin typeface="+mj-lt"/>
              <a:ea typeface="微软雅黑" panose="020B0503020204020204" pitchFamily="34" charset="-122"/>
              <a:cs typeface="Arial" panose="020B0604020202020204" pitchFamily="34" charset="0"/>
            </a:endParaRPr>
          </a:p>
        </p:txBody>
      </p:sp>
      <p:grpSp>
        <p:nvGrpSpPr>
          <p:cNvPr id="57" name="组合 56">
            <a:extLst>
              <a:ext uri="{FF2B5EF4-FFF2-40B4-BE49-F238E27FC236}">
                <a16:creationId xmlns:a16="http://schemas.microsoft.com/office/drawing/2014/main" id="{2922B506-C25C-4F39-A9C9-BEDBEAC31913}"/>
              </a:ext>
            </a:extLst>
          </p:cNvPr>
          <p:cNvGrpSpPr/>
          <p:nvPr/>
        </p:nvGrpSpPr>
        <p:grpSpPr>
          <a:xfrm>
            <a:off x="9173149" y="5059294"/>
            <a:ext cx="663125" cy="663125"/>
            <a:chOff x="8125599" y="1434035"/>
            <a:chExt cx="2036802" cy="2036802"/>
          </a:xfrm>
        </p:grpSpPr>
        <p:sp>
          <p:nvSpPr>
            <p:cNvPr id="58" name="椭圆 57">
              <a:extLst>
                <a:ext uri="{FF2B5EF4-FFF2-40B4-BE49-F238E27FC236}">
                  <a16:creationId xmlns:a16="http://schemas.microsoft.com/office/drawing/2014/main" id="{E312A7C0-6C78-4D04-86C7-4469F80EE564}"/>
                </a:ext>
              </a:extLst>
            </p:cNvPr>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261">
              <a:extLst>
                <a:ext uri="{FF2B5EF4-FFF2-40B4-BE49-F238E27FC236}">
                  <a16:creationId xmlns:a16="http://schemas.microsoft.com/office/drawing/2014/main" id="{E7EF8B8E-F57A-4095-8B7E-E691BA9A689B}"/>
                </a:ext>
              </a:extLst>
            </p:cNvPr>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0" name="组合 59">
            <a:extLst>
              <a:ext uri="{FF2B5EF4-FFF2-40B4-BE49-F238E27FC236}">
                <a16:creationId xmlns:a16="http://schemas.microsoft.com/office/drawing/2014/main" id="{495AA0CD-2C63-4DE8-B28D-33D3FFFC5351}"/>
              </a:ext>
            </a:extLst>
          </p:cNvPr>
          <p:cNvGrpSpPr/>
          <p:nvPr/>
        </p:nvGrpSpPr>
        <p:grpSpPr>
          <a:xfrm>
            <a:off x="10992272" y="4841441"/>
            <a:ext cx="663125" cy="663125"/>
            <a:chOff x="8125599" y="1434035"/>
            <a:chExt cx="2036802" cy="2036802"/>
          </a:xfrm>
        </p:grpSpPr>
        <p:sp>
          <p:nvSpPr>
            <p:cNvPr id="61" name="椭圆 60">
              <a:extLst>
                <a:ext uri="{FF2B5EF4-FFF2-40B4-BE49-F238E27FC236}">
                  <a16:creationId xmlns:a16="http://schemas.microsoft.com/office/drawing/2014/main" id="{437DB936-DD20-4803-B9F4-6D39CCA80425}"/>
                </a:ext>
              </a:extLst>
            </p:cNvPr>
            <p:cNvSpPr/>
            <p:nvPr/>
          </p:nvSpPr>
          <p:spPr>
            <a:xfrm>
              <a:off x="8125599" y="1434035"/>
              <a:ext cx="2036802"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6E95634E-9361-449B-8CE2-501ECE96E182}"/>
                </a:ext>
              </a:extLst>
            </p:cNvPr>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63" name="Freeform 301">
                <a:extLst>
                  <a:ext uri="{FF2B5EF4-FFF2-40B4-BE49-F238E27FC236}">
                    <a16:creationId xmlns:a16="http://schemas.microsoft.com/office/drawing/2014/main" id="{88E2870E-AF85-4747-8C95-45A1F6B23A7D}"/>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302">
                <a:extLst>
                  <a:ext uri="{FF2B5EF4-FFF2-40B4-BE49-F238E27FC236}">
                    <a16:creationId xmlns:a16="http://schemas.microsoft.com/office/drawing/2014/main" id="{40BA3160-53A3-49F4-BEBC-918BBD0D08CE}"/>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303">
                <a:extLst>
                  <a:ext uri="{FF2B5EF4-FFF2-40B4-BE49-F238E27FC236}">
                    <a16:creationId xmlns:a16="http://schemas.microsoft.com/office/drawing/2014/main" id="{90F78EEB-90EC-475B-B2B7-EAB5E74A07DA}"/>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Tree>
    <p:extLst>
      <p:ext uri="{BB962C8B-B14F-4D97-AF65-F5344CB8AC3E}">
        <p14:creationId xmlns:p14="http://schemas.microsoft.com/office/powerpoint/2010/main" val="314680690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0" presetClass="entr" presetSubtype="0" fill="hold" grpId="0" nodeType="afterEffect">
                                      <p:stCondLst>
                                        <p:cond delay="25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par>
                              <p:cTn id="17" fill="hold">
                                <p:stCondLst>
                                  <p:cond delay="175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1000"/>
                                            <p:tgtEl>
                                              <p:spTgt spid="34"/>
                                            </p:tgtEl>
                                          </p:cBhvr>
                                        </p:animEffect>
                                      </p:childTnLst>
                                    </p:cTn>
                                  </p:par>
                                </p:childTnLst>
                              </p:cTn>
                            </p:par>
                            <p:par>
                              <p:cTn id="21" fill="hold">
                                <p:stCondLst>
                                  <p:cond delay="2750"/>
                                </p:stCondLst>
                                <p:childTnLst>
                                  <p:par>
                                    <p:cTn id="22" presetID="2" presetClass="entr" presetSubtype="1" fill="hold" nodeType="afterEffect" p14:presetBounceEnd="53333">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14:bounceEnd="53333">
                                          <p:cBhvr additive="base">
                                            <p:cTn id="24" dur="750" fill="hold"/>
                                            <p:tgtEl>
                                              <p:spTgt spid="40"/>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40"/>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childTnLst>
                              </p:cTn>
                            </p:par>
                            <p:par>
                              <p:cTn id="29" fill="hold">
                                <p:stCondLst>
                                  <p:cond delay="3500"/>
                                </p:stCondLst>
                                <p:childTnLst>
                                  <p:par>
                                    <p:cTn id="30" presetID="2" presetClass="entr" presetSubtype="1" fill="hold" nodeType="afterEffect" p14:presetBounceEnd="53333">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14:bounceEnd="53333">
                                          <p:cBhvr additive="base">
                                            <p:cTn id="32" dur="750" fill="hold"/>
                                            <p:tgtEl>
                                              <p:spTgt spid="43"/>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43"/>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par>
                              <p:cTn id="37" fill="hold">
                                <p:stCondLst>
                                  <p:cond delay="4250"/>
                                </p:stCondLst>
                                <p:childTnLst>
                                  <p:par>
                                    <p:cTn id="38" presetID="2" presetClass="entr" presetSubtype="1" fill="hold" nodeType="afterEffect" p14:presetBounceEnd="53333">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14:bounceEnd="53333">
                                          <p:cBhvr additive="base">
                                            <p:cTn id="40" dur="750" fill="hold"/>
                                            <p:tgtEl>
                                              <p:spTgt spid="46"/>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46"/>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childTnLst>
                              </p:cTn>
                            </p:par>
                            <p:par>
                              <p:cTn id="45" fill="hold">
                                <p:stCondLst>
                                  <p:cond delay="5000"/>
                                </p:stCondLst>
                                <p:childTnLst>
                                  <p:par>
                                    <p:cTn id="46" presetID="2" presetClass="entr" presetSubtype="1" fill="hold" nodeType="afterEffect" p14:presetBounceEnd="53333">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14:bounceEnd="53333">
                                          <p:cBhvr additive="base">
                                            <p:cTn id="48" dur="750" fill="hold"/>
                                            <p:tgtEl>
                                              <p:spTgt spid="52"/>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52"/>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750"/>
                                </p:stCondLst>
                                <p:childTnLst>
                                  <p:par>
                                    <p:cTn id="54" presetID="2" presetClass="entr" presetSubtype="1" fill="hold" nodeType="afterEffect" p14:presetBounceEnd="53333">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14:bounceEnd="53333">
                                          <p:cBhvr additive="base">
                                            <p:cTn id="56" dur="750" fill="hold"/>
                                            <p:tgtEl>
                                              <p:spTgt spid="83"/>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83"/>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39"/>
                                            </p:tgtEl>
                                            <p:attrNameLst>
                                              <p:attrName>style.visibility</p:attrName>
                                            </p:attrNameLst>
                                          </p:cBhvr>
                                          <p:to>
                                            <p:strVal val="visible"/>
                                          </p:to>
                                        </p:set>
                                        <p:animEffect transition="in" filter="wipe(up)">
                                          <p:cBhvr>
                                            <p:cTn id="60" dur="500"/>
                                            <p:tgtEl>
                                              <p:spTgt spid="39"/>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1250"/>
                                            <p:tgtEl>
                                              <p:spTgt spid="86"/>
                                            </p:tgtEl>
                                          </p:cBhvr>
                                        </p:animEffect>
                                      </p:childTnLst>
                                    </p:cTn>
                                  </p:par>
                                </p:childTnLst>
                              </p:cTn>
                            </p:par>
                            <p:par>
                              <p:cTn id="65" fill="hold">
                                <p:stCondLst>
                                  <p:cond delay="7750"/>
                                </p:stCondLst>
                                <p:childTnLst>
                                  <p:par>
                                    <p:cTn id="66" presetID="2" presetClass="entr" presetSubtype="1" fill="hold" nodeType="afterEffect" p14:presetBounceEnd="53333">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14:bounceEnd="53333">
                                          <p:cBhvr additive="base">
                                            <p:cTn id="68" dur="750" fill="hold"/>
                                            <p:tgtEl>
                                              <p:spTgt spid="57"/>
                                            </p:tgtEl>
                                            <p:attrNameLst>
                                              <p:attrName>ppt_x</p:attrName>
                                            </p:attrNameLst>
                                          </p:cBhvr>
                                          <p:tavLst>
                                            <p:tav tm="0">
                                              <p:val>
                                                <p:strVal val="#ppt_x"/>
                                              </p:val>
                                            </p:tav>
                                            <p:tav tm="100000">
                                              <p:val>
                                                <p:strVal val="#ppt_x"/>
                                              </p:val>
                                            </p:tav>
                                          </p:tavLst>
                                        </p:anim>
                                        <p:anim calcmode="lin" valueType="num" p14:bounceEnd="53333">
                                          <p:cBhvr additive="base">
                                            <p:cTn id="69" dur="750" fill="hold"/>
                                            <p:tgtEl>
                                              <p:spTgt spid="57"/>
                                            </p:tgtEl>
                                            <p:attrNameLst>
                                              <p:attrName>ppt_y</p:attrName>
                                            </p:attrNameLst>
                                          </p:cBhvr>
                                          <p:tavLst>
                                            <p:tav tm="0">
                                              <p:val>
                                                <p:strVal val="0-#ppt_h/2"/>
                                              </p:val>
                                            </p:tav>
                                            <p:tav tm="100000">
                                              <p:val>
                                                <p:strVal val="#ppt_y"/>
                                              </p:val>
                                            </p:tav>
                                          </p:tavLst>
                                        </p:anim>
                                      </p:childTnLst>
                                    </p:cTn>
                                  </p:par>
                                  <p:par>
                                    <p:cTn id="70" presetID="22" presetClass="entr" presetSubtype="1" fill="hold" grpId="0" nodeType="withEffect">
                                      <p:stCondLst>
                                        <p:cond delay="250"/>
                                      </p:stCondLst>
                                      <p:childTnLst>
                                        <p:set>
                                          <p:cBhvr>
                                            <p:cTn id="71" dur="1" fill="hold">
                                              <p:stCondLst>
                                                <p:cond delay="0"/>
                                              </p:stCondLst>
                                            </p:cTn>
                                            <p:tgtEl>
                                              <p:spTgt spid="30"/>
                                            </p:tgtEl>
                                            <p:attrNameLst>
                                              <p:attrName>style.visibility</p:attrName>
                                            </p:attrNameLst>
                                          </p:cBhvr>
                                          <p:to>
                                            <p:strVal val="visible"/>
                                          </p:to>
                                        </p:set>
                                        <p:animEffect transition="in" filter="wipe(up)">
                                          <p:cBhvr>
                                            <p:cTn id="72" dur="500"/>
                                            <p:tgtEl>
                                              <p:spTgt spid="30"/>
                                            </p:tgtEl>
                                          </p:cBhvr>
                                        </p:animEffect>
                                      </p:childTnLst>
                                    </p:cTn>
                                  </p:par>
                                </p:childTnLst>
                              </p:cTn>
                            </p:par>
                            <p:par>
                              <p:cTn id="73" fill="hold">
                                <p:stCondLst>
                                  <p:cond delay="8500"/>
                                </p:stCondLst>
                                <p:childTnLst>
                                  <p:par>
                                    <p:cTn id="74" presetID="2" presetClass="entr" presetSubtype="1" fill="hold" nodeType="afterEffect" p14:presetBounceEnd="53333">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14:bounceEnd="53333">
                                          <p:cBhvr additive="base">
                                            <p:cTn id="76" dur="750" fill="hold"/>
                                            <p:tgtEl>
                                              <p:spTgt spid="60"/>
                                            </p:tgtEl>
                                            <p:attrNameLst>
                                              <p:attrName>ppt_x</p:attrName>
                                            </p:attrNameLst>
                                          </p:cBhvr>
                                          <p:tavLst>
                                            <p:tav tm="0">
                                              <p:val>
                                                <p:strVal val="#ppt_x"/>
                                              </p:val>
                                            </p:tav>
                                            <p:tav tm="100000">
                                              <p:val>
                                                <p:strVal val="#ppt_x"/>
                                              </p:val>
                                            </p:tav>
                                          </p:tavLst>
                                        </p:anim>
                                        <p:anim calcmode="lin" valueType="num" p14:bounceEnd="53333">
                                          <p:cBhvr additive="base">
                                            <p:cTn id="77" dur="750" fill="hold"/>
                                            <p:tgtEl>
                                              <p:spTgt spid="60"/>
                                            </p:tgtEl>
                                            <p:attrNameLst>
                                              <p:attrName>ppt_y</p:attrName>
                                            </p:attrNameLst>
                                          </p:cBhvr>
                                          <p:tavLst>
                                            <p:tav tm="0">
                                              <p:val>
                                                <p:strVal val="0-#ppt_h/2"/>
                                              </p:val>
                                            </p:tav>
                                            <p:tav tm="100000">
                                              <p:val>
                                                <p:strVal val="#ppt_y"/>
                                              </p:val>
                                            </p:tav>
                                          </p:tavLst>
                                        </p:anim>
                                      </p:childTnLst>
                                    </p:cTn>
                                  </p:par>
                                  <p:par>
                                    <p:cTn id="78" presetID="22" presetClass="entr" presetSubtype="1" fill="hold" grpId="0" nodeType="withEffect">
                                      <p:stCondLst>
                                        <p:cond delay="250"/>
                                      </p:stCondLst>
                                      <p:childTnLst>
                                        <p:set>
                                          <p:cBhvr>
                                            <p:cTn id="79" dur="1" fill="hold">
                                              <p:stCondLst>
                                                <p:cond delay="0"/>
                                              </p:stCondLst>
                                            </p:cTn>
                                            <p:tgtEl>
                                              <p:spTgt spid="55"/>
                                            </p:tgtEl>
                                            <p:attrNameLst>
                                              <p:attrName>style.visibility</p:attrName>
                                            </p:attrNameLst>
                                          </p:cBhvr>
                                          <p:to>
                                            <p:strVal val="visible"/>
                                          </p:to>
                                        </p:set>
                                        <p:animEffect transition="in" filter="wipe(up)">
                                          <p:cBhvr>
                                            <p:cTn id="8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animBg="1"/>
          <p:bldP spid="35" grpId="0"/>
          <p:bldP spid="36" grpId="0"/>
          <p:bldP spid="37" grpId="0"/>
          <p:bldP spid="38" grpId="0"/>
          <p:bldP spid="39" grpId="0"/>
          <p:bldP spid="86" grpId="0"/>
          <p:bldP spid="30"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0" presetClass="entr" presetSubtype="0" fill="hold" grpId="0" nodeType="afterEffect">
                                      <p:stCondLst>
                                        <p:cond delay="25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par>
                              <p:cTn id="17" fill="hold">
                                <p:stCondLst>
                                  <p:cond delay="175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1000"/>
                                            <p:tgtEl>
                                              <p:spTgt spid="34"/>
                                            </p:tgtEl>
                                          </p:cBhvr>
                                        </p:animEffect>
                                      </p:childTnLst>
                                    </p:cTn>
                                  </p:par>
                                </p:childTnLst>
                              </p:cTn>
                            </p:par>
                            <p:par>
                              <p:cTn id="21" fill="hold">
                                <p:stCondLst>
                                  <p:cond delay="2750"/>
                                </p:stCondLst>
                                <p:childTnLst>
                                  <p:par>
                                    <p:cTn id="22" presetID="2" presetClass="entr" presetSubtype="1"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750" fill="hold"/>
                                            <p:tgtEl>
                                              <p:spTgt spid="40"/>
                                            </p:tgtEl>
                                            <p:attrNameLst>
                                              <p:attrName>ppt_x</p:attrName>
                                            </p:attrNameLst>
                                          </p:cBhvr>
                                          <p:tavLst>
                                            <p:tav tm="0">
                                              <p:val>
                                                <p:strVal val="#ppt_x"/>
                                              </p:val>
                                            </p:tav>
                                            <p:tav tm="100000">
                                              <p:val>
                                                <p:strVal val="#ppt_x"/>
                                              </p:val>
                                            </p:tav>
                                          </p:tavLst>
                                        </p:anim>
                                        <p:anim calcmode="lin" valueType="num">
                                          <p:cBhvr additive="base">
                                            <p:cTn id="25" dur="750" fill="hold"/>
                                            <p:tgtEl>
                                              <p:spTgt spid="40"/>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childTnLst>
                              </p:cTn>
                            </p:par>
                            <p:par>
                              <p:cTn id="29" fill="hold">
                                <p:stCondLst>
                                  <p:cond delay="3500"/>
                                </p:stCondLst>
                                <p:childTnLst>
                                  <p:par>
                                    <p:cTn id="30" presetID="2" presetClass="entr" presetSubtype="1"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750" fill="hold"/>
                                            <p:tgtEl>
                                              <p:spTgt spid="43"/>
                                            </p:tgtEl>
                                            <p:attrNameLst>
                                              <p:attrName>ppt_x</p:attrName>
                                            </p:attrNameLst>
                                          </p:cBhvr>
                                          <p:tavLst>
                                            <p:tav tm="0">
                                              <p:val>
                                                <p:strVal val="#ppt_x"/>
                                              </p:val>
                                            </p:tav>
                                            <p:tav tm="100000">
                                              <p:val>
                                                <p:strVal val="#ppt_x"/>
                                              </p:val>
                                            </p:tav>
                                          </p:tavLst>
                                        </p:anim>
                                        <p:anim calcmode="lin" valueType="num">
                                          <p:cBhvr additive="base">
                                            <p:cTn id="33" dur="750" fill="hold"/>
                                            <p:tgtEl>
                                              <p:spTgt spid="43"/>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par>
                              <p:cTn id="37" fill="hold">
                                <p:stCondLst>
                                  <p:cond delay="4250"/>
                                </p:stCondLst>
                                <p:childTnLst>
                                  <p:par>
                                    <p:cTn id="38" presetID="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750" fill="hold"/>
                                            <p:tgtEl>
                                              <p:spTgt spid="46"/>
                                            </p:tgtEl>
                                            <p:attrNameLst>
                                              <p:attrName>ppt_x</p:attrName>
                                            </p:attrNameLst>
                                          </p:cBhvr>
                                          <p:tavLst>
                                            <p:tav tm="0">
                                              <p:val>
                                                <p:strVal val="#ppt_x"/>
                                              </p:val>
                                            </p:tav>
                                            <p:tav tm="100000">
                                              <p:val>
                                                <p:strVal val="#ppt_x"/>
                                              </p:val>
                                            </p:tav>
                                          </p:tavLst>
                                        </p:anim>
                                        <p:anim calcmode="lin" valueType="num">
                                          <p:cBhvr additive="base">
                                            <p:cTn id="41" dur="750" fill="hold"/>
                                            <p:tgtEl>
                                              <p:spTgt spid="46"/>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childTnLst>
                              </p:cTn>
                            </p:par>
                            <p:par>
                              <p:cTn id="45" fill="hold">
                                <p:stCondLst>
                                  <p:cond delay="5000"/>
                                </p:stCondLst>
                                <p:childTnLst>
                                  <p:par>
                                    <p:cTn id="46" presetID="2" presetClass="entr" presetSubtype="1"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additive="base">
                                            <p:cTn id="48" dur="750" fill="hold"/>
                                            <p:tgtEl>
                                              <p:spTgt spid="52"/>
                                            </p:tgtEl>
                                            <p:attrNameLst>
                                              <p:attrName>ppt_x</p:attrName>
                                            </p:attrNameLst>
                                          </p:cBhvr>
                                          <p:tavLst>
                                            <p:tav tm="0">
                                              <p:val>
                                                <p:strVal val="#ppt_x"/>
                                              </p:val>
                                            </p:tav>
                                            <p:tav tm="100000">
                                              <p:val>
                                                <p:strVal val="#ppt_x"/>
                                              </p:val>
                                            </p:tav>
                                          </p:tavLst>
                                        </p:anim>
                                        <p:anim calcmode="lin" valueType="num">
                                          <p:cBhvr additive="base">
                                            <p:cTn id="49" dur="750" fill="hold"/>
                                            <p:tgtEl>
                                              <p:spTgt spid="52"/>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750"/>
                                </p:stCondLst>
                                <p:childTnLst>
                                  <p:par>
                                    <p:cTn id="54" presetID="2" presetClass="entr" presetSubtype="1" fill="hold"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750" fill="hold"/>
                                            <p:tgtEl>
                                              <p:spTgt spid="83"/>
                                            </p:tgtEl>
                                            <p:attrNameLst>
                                              <p:attrName>ppt_x</p:attrName>
                                            </p:attrNameLst>
                                          </p:cBhvr>
                                          <p:tavLst>
                                            <p:tav tm="0">
                                              <p:val>
                                                <p:strVal val="#ppt_x"/>
                                              </p:val>
                                            </p:tav>
                                            <p:tav tm="100000">
                                              <p:val>
                                                <p:strVal val="#ppt_x"/>
                                              </p:val>
                                            </p:tav>
                                          </p:tavLst>
                                        </p:anim>
                                        <p:anim calcmode="lin" valueType="num">
                                          <p:cBhvr additive="base">
                                            <p:cTn id="57" dur="750" fill="hold"/>
                                            <p:tgtEl>
                                              <p:spTgt spid="83"/>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39"/>
                                            </p:tgtEl>
                                            <p:attrNameLst>
                                              <p:attrName>style.visibility</p:attrName>
                                            </p:attrNameLst>
                                          </p:cBhvr>
                                          <p:to>
                                            <p:strVal val="visible"/>
                                          </p:to>
                                        </p:set>
                                        <p:animEffect transition="in" filter="wipe(up)">
                                          <p:cBhvr>
                                            <p:cTn id="60" dur="500"/>
                                            <p:tgtEl>
                                              <p:spTgt spid="39"/>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1250"/>
                                            <p:tgtEl>
                                              <p:spTgt spid="86"/>
                                            </p:tgtEl>
                                          </p:cBhvr>
                                        </p:animEffect>
                                      </p:childTnLst>
                                    </p:cTn>
                                  </p:par>
                                </p:childTnLst>
                              </p:cTn>
                            </p:par>
                            <p:par>
                              <p:cTn id="65" fill="hold">
                                <p:stCondLst>
                                  <p:cond delay="7750"/>
                                </p:stCondLst>
                                <p:childTnLst>
                                  <p:par>
                                    <p:cTn id="66" presetID="2" presetClass="entr" presetSubtype="1" fill="hold" nodeType="after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additive="base">
                                            <p:cTn id="68" dur="750" fill="hold"/>
                                            <p:tgtEl>
                                              <p:spTgt spid="57"/>
                                            </p:tgtEl>
                                            <p:attrNameLst>
                                              <p:attrName>ppt_x</p:attrName>
                                            </p:attrNameLst>
                                          </p:cBhvr>
                                          <p:tavLst>
                                            <p:tav tm="0">
                                              <p:val>
                                                <p:strVal val="#ppt_x"/>
                                              </p:val>
                                            </p:tav>
                                            <p:tav tm="100000">
                                              <p:val>
                                                <p:strVal val="#ppt_x"/>
                                              </p:val>
                                            </p:tav>
                                          </p:tavLst>
                                        </p:anim>
                                        <p:anim calcmode="lin" valueType="num">
                                          <p:cBhvr additive="base">
                                            <p:cTn id="69" dur="750" fill="hold"/>
                                            <p:tgtEl>
                                              <p:spTgt spid="57"/>
                                            </p:tgtEl>
                                            <p:attrNameLst>
                                              <p:attrName>ppt_y</p:attrName>
                                            </p:attrNameLst>
                                          </p:cBhvr>
                                          <p:tavLst>
                                            <p:tav tm="0">
                                              <p:val>
                                                <p:strVal val="0-#ppt_h/2"/>
                                              </p:val>
                                            </p:tav>
                                            <p:tav tm="100000">
                                              <p:val>
                                                <p:strVal val="#ppt_y"/>
                                              </p:val>
                                            </p:tav>
                                          </p:tavLst>
                                        </p:anim>
                                      </p:childTnLst>
                                    </p:cTn>
                                  </p:par>
                                  <p:par>
                                    <p:cTn id="70" presetID="22" presetClass="entr" presetSubtype="1" fill="hold" grpId="0" nodeType="withEffect">
                                      <p:stCondLst>
                                        <p:cond delay="250"/>
                                      </p:stCondLst>
                                      <p:childTnLst>
                                        <p:set>
                                          <p:cBhvr>
                                            <p:cTn id="71" dur="1" fill="hold">
                                              <p:stCondLst>
                                                <p:cond delay="0"/>
                                              </p:stCondLst>
                                            </p:cTn>
                                            <p:tgtEl>
                                              <p:spTgt spid="30"/>
                                            </p:tgtEl>
                                            <p:attrNameLst>
                                              <p:attrName>style.visibility</p:attrName>
                                            </p:attrNameLst>
                                          </p:cBhvr>
                                          <p:to>
                                            <p:strVal val="visible"/>
                                          </p:to>
                                        </p:set>
                                        <p:animEffect transition="in" filter="wipe(up)">
                                          <p:cBhvr>
                                            <p:cTn id="72" dur="500"/>
                                            <p:tgtEl>
                                              <p:spTgt spid="30"/>
                                            </p:tgtEl>
                                          </p:cBhvr>
                                        </p:animEffect>
                                      </p:childTnLst>
                                    </p:cTn>
                                  </p:par>
                                </p:childTnLst>
                              </p:cTn>
                            </p:par>
                            <p:par>
                              <p:cTn id="73" fill="hold">
                                <p:stCondLst>
                                  <p:cond delay="8500"/>
                                </p:stCondLst>
                                <p:childTnLst>
                                  <p:par>
                                    <p:cTn id="74" presetID="2" presetClass="entr" presetSubtype="1" fill="hold" nodeType="after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additive="base">
                                            <p:cTn id="76" dur="750" fill="hold"/>
                                            <p:tgtEl>
                                              <p:spTgt spid="60"/>
                                            </p:tgtEl>
                                            <p:attrNameLst>
                                              <p:attrName>ppt_x</p:attrName>
                                            </p:attrNameLst>
                                          </p:cBhvr>
                                          <p:tavLst>
                                            <p:tav tm="0">
                                              <p:val>
                                                <p:strVal val="#ppt_x"/>
                                              </p:val>
                                            </p:tav>
                                            <p:tav tm="100000">
                                              <p:val>
                                                <p:strVal val="#ppt_x"/>
                                              </p:val>
                                            </p:tav>
                                          </p:tavLst>
                                        </p:anim>
                                        <p:anim calcmode="lin" valueType="num">
                                          <p:cBhvr additive="base">
                                            <p:cTn id="77" dur="750" fill="hold"/>
                                            <p:tgtEl>
                                              <p:spTgt spid="60"/>
                                            </p:tgtEl>
                                            <p:attrNameLst>
                                              <p:attrName>ppt_y</p:attrName>
                                            </p:attrNameLst>
                                          </p:cBhvr>
                                          <p:tavLst>
                                            <p:tav tm="0">
                                              <p:val>
                                                <p:strVal val="0-#ppt_h/2"/>
                                              </p:val>
                                            </p:tav>
                                            <p:tav tm="100000">
                                              <p:val>
                                                <p:strVal val="#ppt_y"/>
                                              </p:val>
                                            </p:tav>
                                          </p:tavLst>
                                        </p:anim>
                                      </p:childTnLst>
                                    </p:cTn>
                                  </p:par>
                                  <p:par>
                                    <p:cTn id="78" presetID="22" presetClass="entr" presetSubtype="1" fill="hold" grpId="0" nodeType="withEffect">
                                      <p:stCondLst>
                                        <p:cond delay="250"/>
                                      </p:stCondLst>
                                      <p:childTnLst>
                                        <p:set>
                                          <p:cBhvr>
                                            <p:cTn id="79" dur="1" fill="hold">
                                              <p:stCondLst>
                                                <p:cond delay="0"/>
                                              </p:stCondLst>
                                            </p:cTn>
                                            <p:tgtEl>
                                              <p:spTgt spid="55"/>
                                            </p:tgtEl>
                                            <p:attrNameLst>
                                              <p:attrName>style.visibility</p:attrName>
                                            </p:attrNameLst>
                                          </p:cBhvr>
                                          <p:to>
                                            <p:strVal val="visible"/>
                                          </p:to>
                                        </p:set>
                                        <p:animEffect transition="in" filter="wipe(up)">
                                          <p:cBhvr>
                                            <p:cTn id="80" dur="500"/>
                                            <p:tgtEl>
                                              <p:spTgt spid="55"/>
                                            </p:tgtEl>
                                          </p:cBhvr>
                                        </p:animEffect>
                                      </p:childTnLst>
                                    </p:cTn>
                                  </p:par>
                                </p:childTnLst>
                              </p:cTn>
                            </p:par>
                            <p:par>
                              <p:cTn id="81" fill="hold">
                                <p:stCondLst>
                                  <p:cond delay="9250"/>
                                </p:stCondLst>
                                <p:childTnLst>
                                  <p:par>
                                    <p:cTn id="82" presetID="2" presetClass="entr" presetSubtype="1" fill="hold" nodeType="after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750" fill="hold"/>
                                            <p:tgtEl>
                                              <p:spTgt spid="66"/>
                                            </p:tgtEl>
                                            <p:attrNameLst>
                                              <p:attrName>ppt_x</p:attrName>
                                            </p:attrNameLst>
                                          </p:cBhvr>
                                          <p:tavLst>
                                            <p:tav tm="0">
                                              <p:val>
                                                <p:strVal val="#ppt_x"/>
                                              </p:val>
                                            </p:tav>
                                            <p:tav tm="100000">
                                              <p:val>
                                                <p:strVal val="#ppt_x"/>
                                              </p:val>
                                            </p:tav>
                                          </p:tavLst>
                                        </p:anim>
                                        <p:anim calcmode="lin" valueType="num">
                                          <p:cBhvr additive="base">
                                            <p:cTn id="85" dur="750" fill="hold"/>
                                            <p:tgtEl>
                                              <p:spTgt spid="66"/>
                                            </p:tgtEl>
                                            <p:attrNameLst>
                                              <p:attrName>ppt_y</p:attrName>
                                            </p:attrNameLst>
                                          </p:cBhvr>
                                          <p:tavLst>
                                            <p:tav tm="0">
                                              <p:val>
                                                <p:strVal val="0-#ppt_h/2"/>
                                              </p:val>
                                            </p:tav>
                                            <p:tav tm="100000">
                                              <p:val>
                                                <p:strVal val="#ppt_y"/>
                                              </p:val>
                                            </p:tav>
                                          </p:tavLst>
                                        </p:anim>
                                      </p:childTnLst>
                                    </p:cTn>
                                  </p:par>
                                  <p:par>
                                    <p:cTn id="86" presetID="22" presetClass="entr" presetSubtype="1" fill="hold" grpId="0" nodeType="withEffect">
                                      <p:stCondLst>
                                        <p:cond delay="250"/>
                                      </p:stCondLst>
                                      <p:childTnLst>
                                        <p:set>
                                          <p:cBhvr>
                                            <p:cTn id="87" dur="1" fill="hold">
                                              <p:stCondLst>
                                                <p:cond delay="0"/>
                                              </p:stCondLst>
                                            </p:cTn>
                                            <p:tgtEl>
                                              <p:spTgt spid="56"/>
                                            </p:tgtEl>
                                            <p:attrNameLst>
                                              <p:attrName>style.visibility</p:attrName>
                                            </p:attrNameLst>
                                          </p:cBhvr>
                                          <p:to>
                                            <p:strVal val="visible"/>
                                          </p:to>
                                        </p:set>
                                        <p:animEffect transition="in" filter="wipe(up)">
                                          <p:cBhvr>
                                            <p:cTn id="8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animBg="1"/>
          <p:bldP spid="35" grpId="0"/>
          <p:bldP spid="36" grpId="0"/>
          <p:bldP spid="37" grpId="0"/>
          <p:bldP spid="38" grpId="0"/>
          <p:bldP spid="39" grpId="0"/>
          <p:bldP spid="86" grpId="0"/>
          <p:bldP spid="30" grpId="0"/>
          <p:bldP spid="55" grpId="0"/>
          <p:bldP spid="5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20"/>
          <p:cNvSpPr txBox="1"/>
          <p:nvPr/>
        </p:nvSpPr>
        <p:spPr>
          <a:xfrm>
            <a:off x="2260382" y="4004134"/>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第四部分</a:t>
            </a:r>
          </a:p>
        </p:txBody>
      </p:sp>
      <p:grpSp>
        <p:nvGrpSpPr>
          <p:cNvPr id="59" name="组合 58"/>
          <p:cNvGrpSpPr/>
          <p:nvPr/>
        </p:nvGrpSpPr>
        <p:grpSpPr>
          <a:xfrm>
            <a:off x="2052459" y="1413384"/>
            <a:ext cx="2036802" cy="2036802"/>
            <a:chOff x="8125599" y="1434035"/>
            <a:chExt cx="2036802" cy="2036802"/>
          </a:xfrm>
        </p:grpSpPr>
        <p:sp>
          <p:nvSpPr>
            <p:cNvPr id="60" name="椭圆 59"/>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0" name="文本框 26"/>
          <p:cNvSpPr txBox="1"/>
          <p:nvPr/>
        </p:nvSpPr>
        <p:spPr>
          <a:xfrm>
            <a:off x="759971" y="4432172"/>
            <a:ext cx="4621779"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缓存优化</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CACHE OPTIMIZATION</a:t>
            </a:r>
          </a:p>
        </p:txBody>
      </p:sp>
      <p:sp>
        <p:nvSpPr>
          <p:cNvPr id="71" name="矩形 70"/>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32"/>
          <p:cNvSpPr txBox="1"/>
          <p:nvPr/>
        </p:nvSpPr>
        <p:spPr>
          <a:xfrm>
            <a:off x="8392119" y="619805"/>
            <a:ext cx="1116011"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RR&amp;OR</a:t>
            </a:r>
            <a:endParaRPr lang="zh-CN" altLang="en-US" sz="2000" b="0" dirty="0">
              <a:solidFill>
                <a:schemeClr val="bg1">
                  <a:lumMod val="95000"/>
                </a:schemeClr>
              </a:solidFill>
            </a:endParaRPr>
          </a:p>
        </p:txBody>
      </p:sp>
      <p:sp>
        <p:nvSpPr>
          <p:cNvPr id="73" name="文本框 33"/>
          <p:cNvSpPr txBox="1"/>
          <p:nvPr/>
        </p:nvSpPr>
        <p:spPr>
          <a:xfrm>
            <a:off x="8392119" y="1395897"/>
            <a:ext cx="1337226"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OR cache</a:t>
            </a:r>
            <a:endParaRPr lang="zh-CN" altLang="en-US" sz="2000" b="0" dirty="0">
              <a:solidFill>
                <a:schemeClr val="bg1">
                  <a:lumMod val="95000"/>
                </a:schemeClr>
              </a:solidFill>
            </a:endParaRPr>
          </a:p>
        </p:txBody>
      </p:sp>
      <p:sp>
        <p:nvSpPr>
          <p:cNvPr id="74" name="文本框 34"/>
          <p:cNvSpPr txBox="1"/>
          <p:nvPr/>
        </p:nvSpPr>
        <p:spPr>
          <a:xfrm>
            <a:off x="8392119" y="2183458"/>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背包算法</a:t>
            </a:r>
          </a:p>
        </p:txBody>
      </p:sp>
      <p:sp>
        <p:nvSpPr>
          <p:cNvPr id="75" name="文本框 35"/>
          <p:cNvSpPr txBox="1"/>
          <p:nvPr/>
        </p:nvSpPr>
        <p:spPr>
          <a:xfrm>
            <a:off x="8392119" y="2959551"/>
            <a:ext cx="2236510"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重叠感知贪婪算法</a:t>
            </a:r>
          </a:p>
        </p:txBody>
      </p:sp>
      <p:cxnSp>
        <p:nvCxnSpPr>
          <p:cNvPr id="76" name="直接连接符 75"/>
          <p:cNvCxnSpPr/>
          <p:nvPr/>
        </p:nvCxnSpPr>
        <p:spPr>
          <a:xfrm flipV="1">
            <a:off x="7897787" y="3924256"/>
            <a:ext cx="0" cy="826059"/>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7911252" y="3144073"/>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7911252" y="157085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7911252" y="809596"/>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7911252" y="429315"/>
            <a:ext cx="0" cy="380980"/>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7911252" y="2383513"/>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89" name="文本框 19"/>
          <p:cNvSpPr txBox="1"/>
          <p:nvPr/>
        </p:nvSpPr>
        <p:spPr>
          <a:xfrm>
            <a:off x="8392119" y="3724174"/>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区域增加</a:t>
            </a:r>
          </a:p>
        </p:txBody>
      </p:sp>
      <p:cxnSp>
        <p:nvCxnSpPr>
          <p:cNvPr id="90" name="直接连接符 89"/>
          <p:cNvCxnSpPr/>
          <p:nvPr/>
        </p:nvCxnSpPr>
        <p:spPr>
          <a:xfrm flipV="1">
            <a:off x="7897787" y="4667619"/>
            <a:ext cx="0" cy="642298"/>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91" name="文本框 19"/>
          <p:cNvSpPr txBox="1"/>
          <p:nvPr/>
        </p:nvSpPr>
        <p:spPr>
          <a:xfrm>
            <a:off x="8392119" y="4395529"/>
            <a:ext cx="129554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RR cache</a:t>
            </a:r>
            <a:endParaRPr lang="zh-CN" altLang="en-US" sz="2000" b="0" dirty="0">
              <a:solidFill>
                <a:schemeClr val="bg1">
                  <a:lumMod val="95000"/>
                </a:schemeClr>
              </a:solidFill>
            </a:endParaRPr>
          </a:p>
        </p:txBody>
      </p:sp>
      <p:cxnSp>
        <p:nvCxnSpPr>
          <p:cNvPr id="92" name="直接连接符 91"/>
          <p:cNvCxnSpPr/>
          <p:nvPr/>
        </p:nvCxnSpPr>
        <p:spPr>
          <a:xfrm flipV="1">
            <a:off x="7897787" y="5309917"/>
            <a:ext cx="0" cy="826059"/>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93" name="文本框 19"/>
          <p:cNvSpPr txBox="1"/>
          <p:nvPr/>
        </p:nvSpPr>
        <p:spPr>
          <a:xfrm>
            <a:off x="8392119" y="5109835"/>
            <a:ext cx="172354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未来发展趋势</a:t>
            </a:r>
          </a:p>
        </p:txBody>
      </p:sp>
      <p:cxnSp>
        <p:nvCxnSpPr>
          <p:cNvPr id="94" name="直接连接符 93"/>
          <p:cNvCxnSpPr/>
          <p:nvPr/>
        </p:nvCxnSpPr>
        <p:spPr>
          <a:xfrm flipV="1">
            <a:off x="7897787" y="6053280"/>
            <a:ext cx="0" cy="4000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95" name="文本框 19"/>
          <p:cNvSpPr txBox="1"/>
          <p:nvPr/>
        </p:nvSpPr>
        <p:spPr>
          <a:xfrm>
            <a:off x="8392119" y="5781190"/>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重点分布</a:t>
            </a:r>
          </a:p>
        </p:txBody>
      </p:sp>
      <p:sp>
        <p:nvSpPr>
          <p:cNvPr id="97" name="TextBox 9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23618293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600" decel="100000"/>
                                        <p:tgtEl>
                                          <p:spTgt spid="59"/>
                                        </p:tgtEl>
                                      </p:cBhvr>
                                    </p:animEffect>
                                    <p:anim calcmode="lin" valueType="num">
                                      <p:cBhvr>
                                        <p:cTn id="8" dur="600" decel="100000" fill="hold"/>
                                        <p:tgtEl>
                                          <p:spTgt spid="59"/>
                                        </p:tgtEl>
                                        <p:attrNameLst>
                                          <p:attrName>style.rotation</p:attrName>
                                        </p:attrNameLst>
                                      </p:cBhvr>
                                      <p:tavLst>
                                        <p:tav tm="0">
                                          <p:val>
                                            <p:fltVal val="-90"/>
                                          </p:val>
                                        </p:tav>
                                        <p:tav tm="100000">
                                          <p:val>
                                            <p:fltVal val="0"/>
                                          </p:val>
                                        </p:tav>
                                      </p:tavLst>
                                    </p:anim>
                                    <p:anim calcmode="lin" valueType="num">
                                      <p:cBhvr>
                                        <p:cTn id="9" dur="600" decel="100000" fill="hold"/>
                                        <p:tgtEl>
                                          <p:spTgt spid="59"/>
                                        </p:tgtEl>
                                        <p:attrNameLst>
                                          <p:attrName>ppt_x</p:attrName>
                                        </p:attrNameLst>
                                      </p:cBhvr>
                                      <p:tavLst>
                                        <p:tav tm="0">
                                          <p:val>
                                            <p:strVal val="#ppt_x+0.4"/>
                                          </p:val>
                                        </p:tav>
                                        <p:tav tm="100000">
                                          <p:val>
                                            <p:strVal val="#ppt_x-0.05"/>
                                          </p:val>
                                        </p:tav>
                                      </p:tavLst>
                                    </p:anim>
                                    <p:anim calcmode="lin" valueType="num">
                                      <p:cBhvr>
                                        <p:cTn id="10" dur="600" decel="100000" fill="hold"/>
                                        <p:tgtEl>
                                          <p:spTgt spid="59"/>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9"/>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9"/>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750"/>
                                        <p:tgtEl>
                                          <p:spTgt spid="58"/>
                                        </p:tgtEl>
                                      </p:cBhvr>
                                    </p:animEffect>
                                    <p:anim calcmode="lin" valueType="num">
                                      <p:cBhvr>
                                        <p:cTn id="17" dur="750" fill="hold"/>
                                        <p:tgtEl>
                                          <p:spTgt spid="58"/>
                                        </p:tgtEl>
                                        <p:attrNameLst>
                                          <p:attrName>ppt_x</p:attrName>
                                        </p:attrNameLst>
                                      </p:cBhvr>
                                      <p:tavLst>
                                        <p:tav tm="0">
                                          <p:val>
                                            <p:strVal val="#ppt_x"/>
                                          </p:val>
                                        </p:tav>
                                        <p:tav tm="100000">
                                          <p:val>
                                            <p:strVal val="#ppt_x"/>
                                          </p:val>
                                        </p:tav>
                                      </p:tavLst>
                                    </p:anim>
                                    <p:anim calcmode="lin" valueType="num">
                                      <p:cBhvr>
                                        <p:cTn id="18" dur="675" decel="100000" fill="hold"/>
                                        <p:tgtEl>
                                          <p:spTgt spid="58"/>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58"/>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dissolve">
                                      <p:cBhvr>
                                        <p:cTn id="23" dur="500"/>
                                        <p:tgtEl>
                                          <p:spTgt spid="7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up)">
                                      <p:cBhvr>
                                        <p:cTn id="31" dur="500"/>
                                        <p:tgtEl>
                                          <p:spTgt spid="80"/>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72"/>
                                        </p:tgtEl>
                                        <p:attrNameLst>
                                          <p:attrName>style.visibility</p:attrName>
                                        </p:attrNameLst>
                                      </p:cBhvr>
                                      <p:to>
                                        <p:strVal val="visible"/>
                                      </p:to>
                                    </p:set>
                                    <p:animEffect transition="in" filter="wipe(left)">
                                      <p:cBhvr>
                                        <p:cTn id="34" dur="500"/>
                                        <p:tgtEl>
                                          <p:spTgt spid="72"/>
                                        </p:tgtEl>
                                      </p:cBhvr>
                                    </p:animEffect>
                                  </p:childTnLst>
                                </p:cTn>
                              </p:par>
                              <p:par>
                                <p:cTn id="35" presetID="22" presetClass="entr" presetSubtype="1" fill="hold" nodeType="withEffect">
                                  <p:stCondLst>
                                    <p:cond delay="500"/>
                                  </p:stCondLst>
                                  <p:childTnLst>
                                    <p:set>
                                      <p:cBhvr>
                                        <p:cTn id="36" dur="1" fill="hold">
                                          <p:stCondLst>
                                            <p:cond delay="0"/>
                                          </p:stCondLst>
                                        </p:cTn>
                                        <p:tgtEl>
                                          <p:spTgt spid="79"/>
                                        </p:tgtEl>
                                        <p:attrNameLst>
                                          <p:attrName>style.visibility</p:attrName>
                                        </p:attrNameLst>
                                      </p:cBhvr>
                                      <p:to>
                                        <p:strVal val="visible"/>
                                      </p:to>
                                    </p:set>
                                    <p:animEffect transition="in" filter="wipe(up)">
                                      <p:cBhvr>
                                        <p:cTn id="37" dur="500"/>
                                        <p:tgtEl>
                                          <p:spTgt spid="79"/>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73"/>
                                        </p:tgtEl>
                                        <p:attrNameLst>
                                          <p:attrName>style.visibility</p:attrName>
                                        </p:attrNameLst>
                                      </p:cBhvr>
                                      <p:to>
                                        <p:strVal val="visible"/>
                                      </p:to>
                                    </p:set>
                                    <p:animEffect transition="in" filter="wipe(left)">
                                      <p:cBhvr>
                                        <p:cTn id="40" dur="500"/>
                                        <p:tgtEl>
                                          <p:spTgt spid="73"/>
                                        </p:tgtEl>
                                      </p:cBhvr>
                                    </p:animEffect>
                                  </p:childTnLst>
                                </p:cTn>
                              </p:par>
                              <p:par>
                                <p:cTn id="41" presetID="22" presetClass="entr" presetSubtype="1" fill="hold" nodeType="with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up)">
                                      <p:cBhvr>
                                        <p:cTn id="43" dur="500"/>
                                        <p:tgtEl>
                                          <p:spTgt spid="78"/>
                                        </p:tgtEl>
                                      </p:cBhvr>
                                    </p:animEffect>
                                  </p:childTnLst>
                                </p:cTn>
                              </p:par>
                              <p:par>
                                <p:cTn id="44" presetID="22" presetClass="entr" presetSubtype="1" fill="hold" nodeType="withEffect">
                                  <p:stCondLst>
                                    <p:cond delay="1500"/>
                                  </p:stCondLst>
                                  <p:childTnLst>
                                    <p:set>
                                      <p:cBhvr>
                                        <p:cTn id="45" dur="1" fill="hold">
                                          <p:stCondLst>
                                            <p:cond delay="0"/>
                                          </p:stCondLst>
                                        </p:cTn>
                                        <p:tgtEl>
                                          <p:spTgt spid="88"/>
                                        </p:tgtEl>
                                        <p:attrNameLst>
                                          <p:attrName>style.visibility</p:attrName>
                                        </p:attrNameLst>
                                      </p:cBhvr>
                                      <p:to>
                                        <p:strVal val="visible"/>
                                      </p:to>
                                    </p:set>
                                    <p:animEffect transition="in" filter="wipe(up)">
                                      <p:cBhvr>
                                        <p:cTn id="46" dur="500"/>
                                        <p:tgtEl>
                                          <p:spTgt spid="88"/>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74"/>
                                        </p:tgtEl>
                                        <p:attrNameLst>
                                          <p:attrName>style.visibility</p:attrName>
                                        </p:attrNameLst>
                                      </p:cBhvr>
                                      <p:to>
                                        <p:strVal val="visible"/>
                                      </p:to>
                                    </p:set>
                                    <p:animEffect transition="in" filter="wipe(left)">
                                      <p:cBhvr>
                                        <p:cTn id="49" dur="500"/>
                                        <p:tgtEl>
                                          <p:spTgt spid="74"/>
                                        </p:tgtEl>
                                      </p:cBhvr>
                                    </p:animEffect>
                                  </p:childTnLst>
                                </p:cTn>
                              </p:par>
                              <p:par>
                                <p:cTn id="50" presetID="22" presetClass="entr" presetSubtype="1" fill="hold" nodeType="withEffect">
                                  <p:stCondLst>
                                    <p:cond delay="2000"/>
                                  </p:stCondLst>
                                  <p:childTnLst>
                                    <p:set>
                                      <p:cBhvr>
                                        <p:cTn id="51" dur="1" fill="hold">
                                          <p:stCondLst>
                                            <p:cond delay="0"/>
                                          </p:stCondLst>
                                        </p:cTn>
                                        <p:tgtEl>
                                          <p:spTgt spid="77"/>
                                        </p:tgtEl>
                                        <p:attrNameLst>
                                          <p:attrName>style.visibility</p:attrName>
                                        </p:attrNameLst>
                                      </p:cBhvr>
                                      <p:to>
                                        <p:strVal val="visible"/>
                                      </p:to>
                                    </p:set>
                                    <p:animEffect transition="in" filter="wipe(up)">
                                      <p:cBhvr>
                                        <p:cTn id="52" dur="500"/>
                                        <p:tgtEl>
                                          <p:spTgt spid="77"/>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500"/>
                                        <p:tgtEl>
                                          <p:spTgt spid="75"/>
                                        </p:tgtEl>
                                      </p:cBhvr>
                                    </p:animEffect>
                                  </p:childTnLst>
                                </p:cTn>
                              </p:par>
                              <p:par>
                                <p:cTn id="56" presetID="22" presetClass="entr" presetSubtype="1" fill="hold" nodeType="withEffect">
                                  <p:stCondLst>
                                    <p:cond delay="2500"/>
                                  </p:stCondLst>
                                  <p:childTnLst>
                                    <p:set>
                                      <p:cBhvr>
                                        <p:cTn id="57" dur="1" fill="hold">
                                          <p:stCondLst>
                                            <p:cond delay="0"/>
                                          </p:stCondLst>
                                        </p:cTn>
                                        <p:tgtEl>
                                          <p:spTgt spid="76"/>
                                        </p:tgtEl>
                                        <p:attrNameLst>
                                          <p:attrName>style.visibility</p:attrName>
                                        </p:attrNameLst>
                                      </p:cBhvr>
                                      <p:to>
                                        <p:strVal val="visible"/>
                                      </p:to>
                                    </p:set>
                                    <p:animEffect transition="in" filter="wipe(up)">
                                      <p:cBhvr>
                                        <p:cTn id="58" dur="500"/>
                                        <p:tgtEl>
                                          <p:spTgt spid="76"/>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89"/>
                                        </p:tgtEl>
                                        <p:attrNameLst>
                                          <p:attrName>style.visibility</p:attrName>
                                        </p:attrNameLst>
                                      </p:cBhvr>
                                      <p:to>
                                        <p:strVal val="visible"/>
                                      </p:to>
                                    </p:set>
                                    <p:animEffect transition="in" filter="wipe(left)">
                                      <p:cBhvr>
                                        <p:cTn id="61" dur="500"/>
                                        <p:tgtEl>
                                          <p:spTgt spid="89"/>
                                        </p:tgtEl>
                                      </p:cBhvr>
                                    </p:animEffect>
                                  </p:childTnLst>
                                </p:cTn>
                              </p:par>
                              <p:par>
                                <p:cTn id="62" presetID="22" presetClass="entr" presetSubtype="1" fill="hold" nodeType="withEffect">
                                  <p:stCondLst>
                                    <p:cond delay="3000"/>
                                  </p:stCondLst>
                                  <p:childTnLst>
                                    <p:set>
                                      <p:cBhvr>
                                        <p:cTn id="63" dur="1" fill="hold">
                                          <p:stCondLst>
                                            <p:cond delay="0"/>
                                          </p:stCondLst>
                                        </p:cTn>
                                        <p:tgtEl>
                                          <p:spTgt spid="90"/>
                                        </p:tgtEl>
                                        <p:attrNameLst>
                                          <p:attrName>style.visibility</p:attrName>
                                        </p:attrNameLst>
                                      </p:cBhvr>
                                      <p:to>
                                        <p:strVal val="visible"/>
                                      </p:to>
                                    </p:set>
                                    <p:animEffect transition="in" filter="wipe(up)">
                                      <p:cBhvr>
                                        <p:cTn id="64" dur="500"/>
                                        <p:tgtEl>
                                          <p:spTgt spid="90"/>
                                        </p:tgtEl>
                                      </p:cBhvr>
                                    </p:animEffect>
                                  </p:childTnLst>
                                </p:cTn>
                              </p:par>
                              <p:par>
                                <p:cTn id="65" presetID="22" presetClass="entr" presetSubtype="8" fill="hold" grpId="0" nodeType="withEffect">
                                  <p:stCondLst>
                                    <p:cond delay="325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par>
                                <p:cTn id="68" presetID="22" presetClass="entr" presetSubtype="1" fill="hold" nodeType="withEffect">
                                  <p:stCondLst>
                                    <p:cond delay="3500"/>
                                  </p:stCondLst>
                                  <p:childTnLst>
                                    <p:set>
                                      <p:cBhvr>
                                        <p:cTn id="69" dur="1" fill="hold">
                                          <p:stCondLst>
                                            <p:cond delay="0"/>
                                          </p:stCondLst>
                                        </p:cTn>
                                        <p:tgtEl>
                                          <p:spTgt spid="92"/>
                                        </p:tgtEl>
                                        <p:attrNameLst>
                                          <p:attrName>style.visibility</p:attrName>
                                        </p:attrNameLst>
                                      </p:cBhvr>
                                      <p:to>
                                        <p:strVal val="visible"/>
                                      </p:to>
                                    </p:set>
                                    <p:animEffect transition="in" filter="wipe(up)">
                                      <p:cBhvr>
                                        <p:cTn id="70" dur="500"/>
                                        <p:tgtEl>
                                          <p:spTgt spid="92"/>
                                        </p:tgtEl>
                                      </p:cBhvr>
                                    </p:animEffect>
                                  </p:childTnLst>
                                </p:cTn>
                              </p:par>
                              <p:par>
                                <p:cTn id="71" presetID="22" presetClass="entr" presetSubtype="8" fill="hold" grpId="0" nodeType="withEffect">
                                  <p:stCondLst>
                                    <p:cond delay="3750"/>
                                  </p:stCondLst>
                                  <p:childTnLst>
                                    <p:set>
                                      <p:cBhvr>
                                        <p:cTn id="72" dur="1" fill="hold">
                                          <p:stCondLst>
                                            <p:cond delay="0"/>
                                          </p:stCondLst>
                                        </p:cTn>
                                        <p:tgtEl>
                                          <p:spTgt spid="93"/>
                                        </p:tgtEl>
                                        <p:attrNameLst>
                                          <p:attrName>style.visibility</p:attrName>
                                        </p:attrNameLst>
                                      </p:cBhvr>
                                      <p:to>
                                        <p:strVal val="visible"/>
                                      </p:to>
                                    </p:set>
                                    <p:animEffect transition="in" filter="wipe(left)">
                                      <p:cBhvr>
                                        <p:cTn id="73" dur="500"/>
                                        <p:tgtEl>
                                          <p:spTgt spid="93"/>
                                        </p:tgtEl>
                                      </p:cBhvr>
                                    </p:animEffect>
                                  </p:childTnLst>
                                </p:cTn>
                              </p:par>
                              <p:par>
                                <p:cTn id="74" presetID="22" presetClass="entr" presetSubtype="1" fill="hold" nodeType="withEffect">
                                  <p:stCondLst>
                                    <p:cond delay="4000"/>
                                  </p:stCondLst>
                                  <p:childTnLst>
                                    <p:set>
                                      <p:cBhvr>
                                        <p:cTn id="75" dur="1" fill="hold">
                                          <p:stCondLst>
                                            <p:cond delay="0"/>
                                          </p:stCondLst>
                                        </p:cTn>
                                        <p:tgtEl>
                                          <p:spTgt spid="94"/>
                                        </p:tgtEl>
                                        <p:attrNameLst>
                                          <p:attrName>style.visibility</p:attrName>
                                        </p:attrNameLst>
                                      </p:cBhvr>
                                      <p:to>
                                        <p:strVal val="visible"/>
                                      </p:to>
                                    </p:set>
                                    <p:animEffect transition="in" filter="wipe(up)">
                                      <p:cBhvr>
                                        <p:cTn id="76" dur="500"/>
                                        <p:tgtEl>
                                          <p:spTgt spid="94"/>
                                        </p:tgtEl>
                                      </p:cBhvr>
                                    </p:animEffect>
                                  </p:childTnLst>
                                </p:cTn>
                              </p:par>
                              <p:par>
                                <p:cTn id="77" presetID="22" presetClass="entr" presetSubtype="8" fill="hold" grpId="0" nodeType="withEffect">
                                  <p:stCondLst>
                                    <p:cond delay="4000"/>
                                  </p:stCondLst>
                                  <p:childTnLst>
                                    <p:set>
                                      <p:cBhvr>
                                        <p:cTn id="78" dur="1" fill="hold">
                                          <p:stCondLst>
                                            <p:cond delay="0"/>
                                          </p:stCondLst>
                                        </p:cTn>
                                        <p:tgtEl>
                                          <p:spTgt spid="95"/>
                                        </p:tgtEl>
                                        <p:attrNameLst>
                                          <p:attrName>style.visibility</p:attrName>
                                        </p:attrNameLst>
                                      </p:cBhvr>
                                      <p:to>
                                        <p:strVal val="visible"/>
                                      </p:to>
                                    </p:set>
                                    <p:animEffect transition="in" filter="wipe(left)">
                                      <p:cBhvr>
                                        <p:cTn id="79" dur="500"/>
                                        <p:tgtEl>
                                          <p:spTgt spid="95"/>
                                        </p:tgtEl>
                                      </p:cBhvr>
                                    </p:animEffect>
                                  </p:childTnLst>
                                </p:cTn>
                              </p:par>
                            </p:childTnLst>
                          </p:cTn>
                        </p:par>
                        <p:par>
                          <p:cTn id="80" fill="hold">
                            <p:stCondLst>
                              <p:cond delay="7000"/>
                            </p:stCondLst>
                            <p:childTnLst>
                              <p:par>
                                <p:cTn id="81" presetID="10" presetClass="entr" presetSubtype="0" fill="hold" grpId="0" nodeType="after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fade">
                                      <p:cBhvr>
                                        <p:cTn id="83" dur="12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0" grpId="0"/>
      <p:bldP spid="71" grpId="0" animBg="1"/>
      <p:bldP spid="72" grpId="0"/>
      <p:bldP spid="73" grpId="0"/>
      <p:bldP spid="74" grpId="0"/>
      <p:bldP spid="75" grpId="0"/>
      <p:bldP spid="89" grpId="0"/>
      <p:bldP spid="91" grpId="0"/>
      <p:bldP spid="93" grpId="0"/>
      <p:bldP spid="95" grpId="0"/>
      <p:bldP spid="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RR&amp;OR</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第四章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缓存优化</a:t>
            </a:r>
          </a:p>
        </p:txBody>
      </p:sp>
      <p:sp>
        <p:nvSpPr>
          <p:cNvPr id="31" name="Freeform 9"/>
          <p:cNvSpPr>
            <a:spLocks noEditPoints="1"/>
          </p:cNvSpPr>
          <p:nvPr/>
        </p:nvSpPr>
        <p:spPr bwMode="auto">
          <a:xfrm rot="19469485">
            <a:off x="344898" y="186178"/>
            <a:ext cx="275340" cy="2933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cxnSp>
        <p:nvCxnSpPr>
          <p:cNvPr id="13" name="直接连接符 12"/>
          <p:cNvCxnSpPr/>
          <p:nvPr/>
        </p:nvCxnSpPr>
        <p:spPr>
          <a:xfrm>
            <a:off x="6050563" y="484553"/>
            <a:ext cx="0" cy="1948415"/>
          </a:xfrm>
          <a:prstGeom prst="line">
            <a:avLst/>
          </a:prstGeom>
          <a:ln w="0">
            <a:solidFill>
              <a:srgbClr val="34495E"/>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8"/>
          <p:cNvSpPr txBox="1"/>
          <p:nvPr/>
        </p:nvSpPr>
        <p:spPr>
          <a:xfrm>
            <a:off x="2057901" y="1778743"/>
            <a:ext cx="1961652" cy="1670073"/>
          </a:xfrm>
          <a:prstGeom prst="rect">
            <a:avLst/>
          </a:prstGeom>
          <a:noFill/>
          <a:ln>
            <a:noFill/>
          </a:ln>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rPr>
              <a:t>如果</a:t>
            </a:r>
            <a:r>
              <a:rPr lang="en-US" altLang="zh-CN" sz="1400" dirty="0">
                <a:solidFill>
                  <a:schemeClr val="tx1">
                    <a:lumMod val="65000"/>
                    <a:lumOff val="35000"/>
                  </a:schemeClr>
                </a:solidFill>
                <a:latin typeface="微软雅黑" pitchFamily="34" charset="-122"/>
                <a:ea typeface="微软雅黑" pitchFamily="34" charset="-122"/>
              </a:rPr>
              <a:t>OR</a:t>
            </a:r>
            <a:r>
              <a:rPr lang="zh-CN" altLang="en-US" sz="1400" dirty="0">
                <a:solidFill>
                  <a:schemeClr val="tx1">
                    <a:lumMod val="65000"/>
                    <a:lumOff val="35000"/>
                  </a:schemeClr>
                </a:solidFill>
                <a:latin typeface="微软雅黑" pitchFamily="34" charset="-122"/>
                <a:ea typeface="微软雅黑" pitchFamily="34" charset="-122"/>
              </a:rPr>
              <a:t>缓存决定了一组长期相关的区域，则</a:t>
            </a:r>
            <a:r>
              <a:rPr lang="en-US" altLang="zh-CN" sz="1400" dirty="0">
                <a:solidFill>
                  <a:schemeClr val="tx1">
                    <a:lumMod val="65000"/>
                    <a:lumOff val="35000"/>
                  </a:schemeClr>
                </a:solidFill>
                <a:latin typeface="微软雅黑" pitchFamily="34" charset="-122"/>
                <a:ea typeface="微软雅黑" pitchFamily="34" charset="-122"/>
              </a:rPr>
              <a:t>RR</a:t>
            </a:r>
            <a:r>
              <a:rPr lang="zh-CN" altLang="en-US" sz="1400" dirty="0">
                <a:solidFill>
                  <a:schemeClr val="tx1">
                    <a:lumMod val="65000"/>
                    <a:lumOff val="35000"/>
                  </a:schemeClr>
                </a:solidFill>
                <a:latin typeface="微软雅黑" pitchFamily="34" charset="-122"/>
                <a:ea typeface="微软雅黑" pitchFamily="34" charset="-122"/>
              </a:rPr>
              <a:t>缓存不需要计算已经缓存的长期区域的任何子集。</a:t>
            </a:r>
          </a:p>
        </p:txBody>
      </p:sp>
      <p:sp>
        <p:nvSpPr>
          <p:cNvPr id="17" name="文本框 21"/>
          <p:cNvSpPr txBox="1"/>
          <p:nvPr/>
        </p:nvSpPr>
        <p:spPr>
          <a:xfrm>
            <a:off x="8175621" y="3087251"/>
            <a:ext cx="2026422" cy="1670073"/>
          </a:xfrm>
          <a:prstGeom prst="rect">
            <a:avLst/>
          </a:prstGeom>
          <a:noFill/>
          <a:ln>
            <a:noFill/>
          </a:ln>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rPr>
              <a:t>如果</a:t>
            </a:r>
            <a:r>
              <a:rPr lang="en-US" altLang="zh-CN" sz="1400" dirty="0">
                <a:solidFill>
                  <a:schemeClr val="tx1">
                    <a:lumMod val="65000"/>
                    <a:lumOff val="35000"/>
                  </a:schemeClr>
                </a:solidFill>
                <a:latin typeface="微软雅黑" pitchFamily="34" charset="-122"/>
                <a:ea typeface="微软雅黑" pitchFamily="34" charset="-122"/>
              </a:rPr>
              <a:t>RR</a:t>
            </a:r>
            <a:r>
              <a:rPr lang="zh-CN" altLang="en-US" sz="1400" dirty="0">
                <a:solidFill>
                  <a:schemeClr val="tx1">
                    <a:lumMod val="65000"/>
                    <a:lumOff val="35000"/>
                  </a:schemeClr>
                </a:solidFill>
                <a:latin typeface="微软雅黑" pitchFamily="34" charset="-122"/>
                <a:ea typeface="微软雅黑" pitchFamily="34" charset="-122"/>
              </a:rPr>
              <a:t>缓存具有考虑长期使用的区域，则</a:t>
            </a:r>
            <a:r>
              <a:rPr lang="en-US" altLang="zh-CN" sz="1400" dirty="0">
                <a:solidFill>
                  <a:schemeClr val="tx1">
                    <a:lumMod val="65000"/>
                    <a:lumOff val="35000"/>
                  </a:schemeClr>
                </a:solidFill>
                <a:latin typeface="微软雅黑" pitchFamily="34" charset="-122"/>
                <a:ea typeface="微软雅黑" pitchFamily="34" charset="-122"/>
              </a:rPr>
              <a:t>OR</a:t>
            </a:r>
            <a:r>
              <a:rPr lang="zh-CN" altLang="en-US" sz="1400" dirty="0">
                <a:solidFill>
                  <a:schemeClr val="tx1">
                    <a:lumMod val="65000"/>
                    <a:lumOff val="35000"/>
                  </a:schemeClr>
                </a:solidFill>
                <a:latin typeface="微软雅黑" pitchFamily="34" charset="-122"/>
                <a:ea typeface="微软雅黑" pitchFamily="34" charset="-122"/>
              </a:rPr>
              <a:t>缓存可以控制这些区域，并将它们移动到新缓存中。</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60794" y="1321173"/>
            <a:ext cx="2779537" cy="2779537"/>
            <a:chOff x="3325860" y="1074902"/>
            <a:chExt cx="2531533" cy="2531533"/>
          </a:xfrm>
        </p:grpSpPr>
        <p:sp>
          <p:nvSpPr>
            <p:cNvPr id="19" name="椭圆 18"/>
            <p:cNvSpPr/>
            <p:nvPr/>
          </p:nvSpPr>
          <p:spPr>
            <a:xfrm>
              <a:off x="3325860" y="1074902"/>
              <a:ext cx="2531533" cy="2531533"/>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0" name="Freeform 627"/>
            <p:cNvSpPr>
              <a:spLocks noEditPoints="1"/>
            </p:cNvSpPr>
            <p:nvPr/>
          </p:nvSpPr>
          <p:spPr bwMode="auto">
            <a:xfrm>
              <a:off x="4240957" y="135508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sp>
          <p:nvSpPr>
            <p:cNvPr id="21" name="文本框 23"/>
            <p:cNvSpPr txBox="1"/>
            <p:nvPr/>
          </p:nvSpPr>
          <p:spPr>
            <a:xfrm>
              <a:off x="3505189" y="2129785"/>
              <a:ext cx="2172875" cy="1149292"/>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RR&amp;OR</a:t>
              </a:r>
            </a:p>
            <a:p>
              <a:pPr algn="ctr"/>
              <a:r>
                <a:rPr lang="en-US" altLang="zh-CN" sz="1400" dirty="0">
                  <a:solidFill>
                    <a:schemeClr val="bg1"/>
                  </a:solidFill>
                  <a:latin typeface="微软雅黑" panose="020B0503020204020204" pitchFamily="34" charset="-122"/>
                  <a:ea typeface="微软雅黑" panose="020B0503020204020204" pitchFamily="34" charset="-122"/>
                </a:rPr>
                <a:t>An interesting opportunity emerges from the collaboration between the two caches.</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078343" y="1587400"/>
            <a:ext cx="939800" cy="939800"/>
            <a:chOff x="2386060" y="1495059"/>
            <a:chExt cx="939800" cy="939800"/>
          </a:xfrm>
        </p:grpSpPr>
        <p:sp>
          <p:nvSpPr>
            <p:cNvPr id="23" name="椭圆 22"/>
            <p:cNvSpPr/>
            <p:nvPr/>
          </p:nvSpPr>
          <p:spPr>
            <a:xfrm>
              <a:off x="2386060" y="1495059"/>
              <a:ext cx="939800" cy="939800"/>
            </a:xfrm>
            <a:prstGeom prst="ellipse">
              <a:avLst/>
            </a:prstGeom>
            <a:solidFill>
              <a:srgbClr val="34495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4" name="Freeform 1986"/>
            <p:cNvSpPr>
              <a:spLocks/>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7221001" y="2957729"/>
            <a:ext cx="901165" cy="901165"/>
            <a:chOff x="5719249" y="3077288"/>
            <a:chExt cx="767347" cy="767347"/>
          </a:xfrm>
        </p:grpSpPr>
        <p:sp>
          <p:nvSpPr>
            <p:cNvPr id="37" name="椭圆 36"/>
            <p:cNvSpPr/>
            <p:nvPr/>
          </p:nvSpPr>
          <p:spPr>
            <a:xfrm>
              <a:off x="5719249" y="3077288"/>
              <a:ext cx="767347" cy="767347"/>
            </a:xfrm>
            <a:prstGeom prst="ellipse">
              <a:avLst/>
            </a:prstGeom>
            <a:solidFill>
              <a:srgbClr val="34495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8"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grpSp>
      <p:sp>
        <p:nvSpPr>
          <p:cNvPr id="39" name="椭圆 38"/>
          <p:cNvSpPr/>
          <p:nvPr/>
        </p:nvSpPr>
        <p:spPr>
          <a:xfrm>
            <a:off x="5733891" y="-81101"/>
            <a:ext cx="633343" cy="633343"/>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41"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42" name="TextBox 41"/>
          <p:cNvSpPr txBox="1"/>
          <p:nvPr/>
        </p:nvSpPr>
        <p:spPr>
          <a:xfrm>
            <a:off x="1921123" y="4992709"/>
            <a:ext cx="8545239" cy="1185324"/>
          </a:xfrm>
          <a:prstGeom prst="rect">
            <a:avLst/>
          </a:prstGeom>
          <a:noFill/>
        </p:spPr>
        <p:txBody>
          <a:bodyPr wrap="square" rtlCol="0">
            <a:spAutoFit/>
          </a:bodyPr>
          <a:lstStyle/>
          <a:p>
            <a:pPr>
              <a:lnSpc>
                <a:spcPct val="130000"/>
              </a:lnSpc>
              <a:spcBef>
                <a:spcPct val="0"/>
              </a:spcBef>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Crystal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依靠两个区域缓存来捕捉短期和长期趋势。</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缓存是一个即时缓存，用于存储最近处理的区域的结果。查询工作负载的长期细节由</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缓存捕获。此缓存利用区域请求的历史来计算理想的区域集，以便在本地缓存以获得最佳性能。</a:t>
            </a:r>
          </a:p>
          <a:p>
            <a:pPr>
              <a:lnSpc>
                <a:spcPct val="130000"/>
              </a:lnSpc>
              <a:spcBef>
                <a:spcPct val="0"/>
              </a:spcBef>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44" name="TextBox 43"/>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6253451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3" presetClass="entr" presetSubtype="32"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strVal val="4*#ppt_w"/>
                                          </p:val>
                                        </p:tav>
                                        <p:tav tm="100000">
                                          <p:val>
                                            <p:strVal val="#ppt_w"/>
                                          </p:val>
                                        </p:tav>
                                      </p:tavLst>
                                    </p:anim>
                                    <p:anim calcmode="lin" valueType="num">
                                      <p:cBhvr>
                                        <p:cTn id="16" dur="500" fill="hold"/>
                                        <p:tgtEl>
                                          <p:spTgt spid="18"/>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400" fill="hold"/>
                                        <p:tgtEl>
                                          <p:spTgt spid="22"/>
                                        </p:tgtEl>
                                        <p:attrNameLst>
                                          <p:attrName>ppt_w</p:attrName>
                                        </p:attrNameLst>
                                      </p:cBhvr>
                                      <p:tavLst>
                                        <p:tav tm="0">
                                          <p:val>
                                            <p:fltVal val="0"/>
                                          </p:val>
                                        </p:tav>
                                        <p:tav tm="100000">
                                          <p:val>
                                            <p:strVal val="#ppt_w"/>
                                          </p:val>
                                        </p:tav>
                                      </p:tavLst>
                                    </p:anim>
                                    <p:anim calcmode="lin" valueType="num">
                                      <p:cBhvr>
                                        <p:cTn id="21" dur="400" fill="hold"/>
                                        <p:tgtEl>
                                          <p:spTgt spid="22"/>
                                        </p:tgtEl>
                                        <p:attrNameLst>
                                          <p:attrName>ppt_h</p:attrName>
                                        </p:attrNameLst>
                                      </p:cBhvr>
                                      <p:tavLst>
                                        <p:tav tm="0">
                                          <p:val>
                                            <p:fltVal val="0"/>
                                          </p:val>
                                        </p:tav>
                                        <p:tav tm="100000">
                                          <p:val>
                                            <p:strVal val="#ppt_h"/>
                                          </p:val>
                                        </p:tav>
                                      </p:tavLst>
                                    </p:anim>
                                    <p:animEffect transition="in" filter="fade">
                                      <p:cBhvr>
                                        <p:cTn id="22" dur="4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400" fill="hold"/>
                                        <p:tgtEl>
                                          <p:spTgt spid="36"/>
                                        </p:tgtEl>
                                        <p:attrNameLst>
                                          <p:attrName>ppt_w</p:attrName>
                                        </p:attrNameLst>
                                      </p:cBhvr>
                                      <p:tavLst>
                                        <p:tav tm="0">
                                          <p:val>
                                            <p:fltVal val="0"/>
                                          </p:val>
                                        </p:tav>
                                        <p:tav tm="100000">
                                          <p:val>
                                            <p:strVal val="#ppt_w"/>
                                          </p:val>
                                        </p:tav>
                                      </p:tavLst>
                                    </p:anim>
                                    <p:anim calcmode="lin" valueType="num">
                                      <p:cBhvr>
                                        <p:cTn id="30" dur="400" fill="hold"/>
                                        <p:tgtEl>
                                          <p:spTgt spid="36"/>
                                        </p:tgtEl>
                                        <p:attrNameLst>
                                          <p:attrName>ppt_h</p:attrName>
                                        </p:attrNameLst>
                                      </p:cBhvr>
                                      <p:tavLst>
                                        <p:tav tm="0">
                                          <p:val>
                                            <p:fltVal val="0"/>
                                          </p:val>
                                        </p:tav>
                                        <p:tav tm="100000">
                                          <p:val>
                                            <p:strVal val="#ppt_h"/>
                                          </p:val>
                                        </p:tav>
                                      </p:tavLst>
                                    </p:anim>
                                    <p:animEffect transition="in" filter="fade">
                                      <p:cBhvr>
                                        <p:cTn id="31" dur="4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par>
                                <p:cTn id="38" presetID="35" presetClass="path" presetSubtype="0" accel="50000" decel="50000" fill="hold" grpId="1" nodeType="withEffect">
                                  <p:stCondLst>
                                    <p:cond delay="0"/>
                                  </p:stCondLst>
                                  <p:childTnLst>
                                    <p:animMotion origin="layout" path="M -3.56836E-6 -3.7037E-7 L 0.36686 0.15278 " pathEditMode="relative" rAng="0" ptsTypes="AA">
                                      <p:cBhvr>
                                        <p:cTn id="39" dur="500" spd="-99900" fill="hold"/>
                                        <p:tgtEl>
                                          <p:spTgt spid="40"/>
                                        </p:tgtEl>
                                        <p:attrNameLst>
                                          <p:attrName>ppt_x,ppt_y</p:attrName>
                                        </p:attrNameLst>
                                      </p:cBhvr>
                                      <p:rCtr x="18343" y="7639"/>
                                    </p:animMotion>
                                  </p:childTnLst>
                                </p:cTn>
                              </p:par>
                              <p:par>
                                <p:cTn id="40" presetID="1"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35" presetClass="path" presetSubtype="0" accel="50000" decel="50000" fill="hold" grpId="1" nodeType="withEffect">
                                  <p:stCondLst>
                                    <p:cond delay="0"/>
                                  </p:stCondLst>
                                  <p:childTnLst>
                                    <p:animMotion origin="layout" path="M 7.85742E-7 -3.33333E-6 L -0.39495 -0.11018 " pathEditMode="relative" rAng="0" ptsTypes="AA">
                                      <p:cBhvr>
                                        <p:cTn id="43" dur="500" spd="-99900" fill="hold"/>
                                        <p:tgtEl>
                                          <p:spTgt spid="41"/>
                                        </p:tgtEl>
                                        <p:attrNameLst>
                                          <p:attrName>ppt_x,ppt_y</p:attrName>
                                        </p:attrNameLst>
                                      </p:cBhvr>
                                      <p:rCtr x="-19748" y="-5509"/>
                                    </p:animMotion>
                                  </p:childTnLst>
                                </p:cTn>
                              </p:par>
                            </p:childTnLst>
                          </p:cTn>
                        </p:par>
                        <p:par>
                          <p:cTn id="44" fill="hold">
                            <p:stCondLst>
                              <p:cond delay="2500"/>
                            </p:stCondLst>
                            <p:childTnLst>
                              <p:par>
                                <p:cTn id="45" presetID="18" presetClass="entr" presetSubtype="3" fill="hold" grpId="0"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strips(upRight)">
                                      <p:cBhvr>
                                        <p:cTn id="47" dur="500"/>
                                        <p:tgtEl>
                                          <p:spTgt spid="42"/>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39" grpId="0" animBg="1"/>
      <p:bldP spid="40" grpId="0" animBg="1"/>
      <p:bldP spid="40" grpId="1" animBg="1"/>
      <p:bldP spid="41" grpId="0" animBg="1"/>
      <p:bldP spid="41" grpId="1" animBg="1"/>
      <p:bldP spid="42"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397020" y="1552756"/>
            <a:ext cx="9358209" cy="2397195"/>
          </a:xfrm>
          <a:prstGeom prst="rect">
            <a:avLst/>
          </a:prstGeom>
          <a:noFill/>
        </p:spPr>
        <p:txBody>
          <a:bodyPr wrap="square" rtlCol="0">
            <a:spAutoFit/>
          </a:bodyPr>
          <a:lstStyle/>
          <a:p>
            <a:pPr>
              <a:lnSpc>
                <a:spcPct val="120000"/>
              </a:lnSpc>
            </a:pPr>
            <a:r>
              <a:rPr lang="zh-CN" altLang="en-US" sz="1600" dirty="0">
                <a:solidFill>
                  <a:schemeClr val="tx1">
                    <a:lumMod val="50000"/>
                    <a:lumOff val="50000"/>
                  </a:schemeClr>
                </a:solidFill>
                <a:latin typeface="微软雅黑" pitchFamily="34" charset="-122"/>
                <a:ea typeface="微软雅黑" pitchFamily="34" charset="-122"/>
              </a:rPr>
              <a:t>通过使用</a:t>
            </a:r>
            <a:r>
              <a:rPr lang="en-US" altLang="zh-CN" sz="1600" dirty="0">
                <a:solidFill>
                  <a:schemeClr val="tx1">
                    <a:lumMod val="50000"/>
                    <a:lumOff val="50000"/>
                  </a:schemeClr>
                </a:solidFill>
                <a:latin typeface="微软雅黑" pitchFamily="34" charset="-122"/>
                <a:ea typeface="微软雅黑" pitchFamily="34" charset="-122"/>
              </a:rPr>
              <a:t>oracle</a:t>
            </a:r>
            <a:r>
              <a:rPr lang="zh-CN" altLang="en-US" sz="1600" dirty="0">
                <a:solidFill>
                  <a:schemeClr val="tx1">
                    <a:lumMod val="50000"/>
                    <a:lumOff val="50000"/>
                  </a:schemeClr>
                </a:solidFill>
                <a:latin typeface="微软雅黑" pitchFamily="34" charset="-122"/>
                <a:ea typeface="微软雅黑" pitchFamily="34" charset="-122"/>
              </a:rPr>
              <a:t>区域缓存检测长期趋势。</a:t>
            </a:r>
            <a:r>
              <a:rPr lang="en-US" altLang="zh-CN" sz="1600" dirty="0">
                <a:solidFill>
                  <a:schemeClr val="tx1">
                    <a:lumMod val="50000"/>
                    <a:lumOff val="50000"/>
                  </a:schemeClr>
                </a:solidFill>
                <a:latin typeface="微软雅黑" pitchFamily="34" charset="-122"/>
                <a:ea typeface="微软雅黑" pitchFamily="34" charset="-122"/>
              </a:rPr>
              <a:t>Oracle</a:t>
            </a:r>
            <a:r>
              <a:rPr lang="zh-CN" altLang="en-US" sz="1600" dirty="0">
                <a:solidFill>
                  <a:schemeClr val="tx1">
                    <a:lumMod val="50000"/>
                    <a:lumOff val="50000"/>
                  </a:schemeClr>
                </a:solidFill>
                <a:latin typeface="微软雅黑" pitchFamily="34" charset="-122"/>
                <a:ea typeface="微软雅黑" pitchFamily="34" charset="-122"/>
              </a:rPr>
              <a:t>根据所看到的历史来决定需要创建哪些区域。历史进一步用作被认为是缓存的候选区域的源。</a:t>
            </a:r>
          </a:p>
          <a:p>
            <a:pPr>
              <a:lnSpc>
                <a:spcPct val="120000"/>
              </a:lnSpc>
            </a:pPr>
            <a:r>
              <a:rPr lang="zh-CN" altLang="en-US" sz="1600" dirty="0">
                <a:solidFill>
                  <a:schemeClr val="tx1">
                    <a:lumMod val="50000"/>
                    <a:lumOff val="50000"/>
                  </a:schemeClr>
                </a:solidFill>
                <a:latin typeface="微软雅黑" pitchFamily="34" charset="-122"/>
                <a:ea typeface="微软雅黑" pitchFamily="34" charset="-122"/>
              </a:rPr>
              <a:t>缓存项的质量通过区域的最近历史来评估。每个缓存区域都与一个效益值相关联。如果该区域存储在</a:t>
            </a:r>
            <a:r>
              <a:rPr lang="en-US" altLang="zh-CN" sz="1600" dirty="0">
                <a:solidFill>
                  <a:schemeClr val="tx1">
                    <a:lumMod val="50000"/>
                    <a:lumOff val="50000"/>
                  </a:schemeClr>
                </a:solidFill>
                <a:latin typeface="微软雅黑" pitchFamily="34" charset="-122"/>
                <a:ea typeface="微软雅黑" pitchFamily="34" charset="-122"/>
              </a:rPr>
              <a:t>DBMS</a:t>
            </a:r>
            <a:r>
              <a:rPr lang="zh-CN" altLang="en-US" sz="1600" dirty="0">
                <a:solidFill>
                  <a:schemeClr val="tx1">
                    <a:lumMod val="50000"/>
                    <a:lumOff val="50000"/>
                  </a:schemeClr>
                </a:solidFill>
                <a:latin typeface="微软雅黑" pitchFamily="34" charset="-122"/>
                <a:ea typeface="微软雅黑" pitchFamily="34" charset="-122"/>
              </a:rPr>
              <a:t>节点上，则该值是不需要下载的字节的总和。换句话说，通过在本地处理历史元素可以节省多少网络流量。此外，我们还需要考虑存储候选区域的成本。一个地区的成本简单地由它需要被具体化的规模给出。上述缓存问题可以表示为背包问题</a:t>
            </a:r>
            <a:r>
              <a:rPr lang="en-US" altLang="zh-CN" sz="1600" dirty="0">
                <a:solidFill>
                  <a:schemeClr val="tx1">
                    <a:lumMod val="50000"/>
                    <a:lumOff val="50000"/>
                  </a:schemeClr>
                </a:solidFill>
                <a:latin typeface="微软雅黑" pitchFamily="34" charset="-122"/>
                <a:ea typeface="微软雅黑" pitchFamily="34" charset="-122"/>
              </a:rPr>
              <a:t>:</a:t>
            </a:r>
          </a:p>
          <a:p>
            <a:pPr>
              <a:lnSpc>
                <a:spcPct val="120000"/>
              </a:lnSpc>
            </a:pPr>
            <a:endParaRPr lang="en-US" altLang="zh-CN" sz="16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28" name="文本框 9">
            <a:extLst>
              <a:ext uri="{FF2B5EF4-FFF2-40B4-BE49-F238E27FC236}">
                <a16:creationId xmlns:a16="http://schemas.microsoft.com/office/drawing/2014/main" id="{6804F05C-1635-448C-8818-38F952D33942}"/>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OR cache</a:t>
            </a:r>
          </a:p>
        </p:txBody>
      </p:sp>
      <p:sp>
        <p:nvSpPr>
          <p:cNvPr id="29" name="六边形 28">
            <a:extLst>
              <a:ext uri="{FF2B5EF4-FFF2-40B4-BE49-F238E27FC236}">
                <a16:creationId xmlns:a16="http://schemas.microsoft.com/office/drawing/2014/main" id="{5789C116-70CB-41D4-A1B5-F9DA1D93CEBC}"/>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FA11BF55-F5F0-4161-83E9-656941F89AFB}"/>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0A5DFE4A-C28E-41CE-8506-65DE492FE13B}"/>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矩形 31">
            <a:extLst>
              <a:ext uri="{FF2B5EF4-FFF2-40B4-BE49-F238E27FC236}">
                <a16:creationId xmlns:a16="http://schemas.microsoft.com/office/drawing/2014/main" id="{8BDF86C6-3D8C-4C58-A68C-F9FEE5048334}"/>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六边形 32">
            <a:extLst>
              <a:ext uri="{FF2B5EF4-FFF2-40B4-BE49-F238E27FC236}">
                <a16:creationId xmlns:a16="http://schemas.microsoft.com/office/drawing/2014/main" id="{E07F8F84-19C1-4F91-8678-39997FB65597}"/>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9">
            <a:extLst>
              <a:ext uri="{FF2B5EF4-FFF2-40B4-BE49-F238E27FC236}">
                <a16:creationId xmlns:a16="http://schemas.microsoft.com/office/drawing/2014/main" id="{744F779D-F052-45E8-AD6C-8A69C0D21200}"/>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第四章</a:t>
            </a:r>
          </a:p>
        </p:txBody>
      </p:sp>
      <p:sp>
        <p:nvSpPr>
          <p:cNvPr id="35" name="文本框 9">
            <a:extLst>
              <a:ext uri="{FF2B5EF4-FFF2-40B4-BE49-F238E27FC236}">
                <a16:creationId xmlns:a16="http://schemas.microsoft.com/office/drawing/2014/main" id="{D815C2A0-0E3C-4491-8632-79D0D7902E40}"/>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缓存优化</a:t>
            </a:r>
          </a:p>
        </p:txBody>
      </p:sp>
      <p:sp>
        <p:nvSpPr>
          <p:cNvPr id="36" name="Freeform 9">
            <a:extLst>
              <a:ext uri="{FF2B5EF4-FFF2-40B4-BE49-F238E27FC236}">
                <a16:creationId xmlns:a16="http://schemas.microsoft.com/office/drawing/2014/main" id="{0BFE1045-CDD0-4F20-9342-1F8B5B79C287}"/>
              </a:ext>
            </a:extLst>
          </p:cNvPr>
          <p:cNvSpPr>
            <a:spLocks noEditPoints="1"/>
          </p:cNvSpPr>
          <p:nvPr/>
        </p:nvSpPr>
        <p:spPr bwMode="auto">
          <a:xfrm rot="19469485">
            <a:off x="344898" y="186178"/>
            <a:ext cx="275340" cy="2933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2" name="图片 1">
            <a:extLst>
              <a:ext uri="{FF2B5EF4-FFF2-40B4-BE49-F238E27FC236}">
                <a16:creationId xmlns:a16="http://schemas.microsoft.com/office/drawing/2014/main" id="{09F7813E-F59D-458E-9186-66ED39A88C98}"/>
              </a:ext>
            </a:extLst>
          </p:cNvPr>
          <p:cNvPicPr>
            <a:picLocks noChangeAspect="1"/>
          </p:cNvPicPr>
          <p:nvPr/>
        </p:nvPicPr>
        <p:blipFill rotWithShape="1">
          <a:blip r:embed="rId3"/>
          <a:srcRect t="14313" b="7140"/>
          <a:stretch/>
        </p:blipFill>
        <p:spPr>
          <a:xfrm>
            <a:off x="1397021" y="3640989"/>
            <a:ext cx="4434362" cy="510444"/>
          </a:xfrm>
          <a:prstGeom prst="rect">
            <a:avLst/>
          </a:prstGeom>
        </p:spPr>
      </p:pic>
      <p:pic>
        <p:nvPicPr>
          <p:cNvPr id="3" name="图片 2">
            <a:extLst>
              <a:ext uri="{FF2B5EF4-FFF2-40B4-BE49-F238E27FC236}">
                <a16:creationId xmlns:a16="http://schemas.microsoft.com/office/drawing/2014/main" id="{D07AC059-0CE1-4603-8032-135CFADA4210}"/>
              </a:ext>
            </a:extLst>
          </p:cNvPr>
          <p:cNvPicPr>
            <a:picLocks noChangeAspect="1"/>
          </p:cNvPicPr>
          <p:nvPr/>
        </p:nvPicPr>
        <p:blipFill rotWithShape="1">
          <a:blip r:embed="rId4"/>
          <a:srcRect t="18951"/>
          <a:stretch/>
        </p:blipFill>
        <p:spPr>
          <a:xfrm>
            <a:off x="5831382" y="3640989"/>
            <a:ext cx="4923847" cy="510444"/>
          </a:xfrm>
          <a:prstGeom prst="rect">
            <a:avLst/>
          </a:prstGeom>
        </p:spPr>
      </p:pic>
      <p:sp>
        <p:nvSpPr>
          <p:cNvPr id="37" name="文本框 1">
            <a:extLst>
              <a:ext uri="{FF2B5EF4-FFF2-40B4-BE49-F238E27FC236}">
                <a16:creationId xmlns:a16="http://schemas.microsoft.com/office/drawing/2014/main" id="{8D4E2427-8BF6-496C-9FE1-6BBB4752D14E}"/>
              </a:ext>
            </a:extLst>
          </p:cNvPr>
          <p:cNvSpPr txBox="1"/>
          <p:nvPr/>
        </p:nvSpPr>
        <p:spPr>
          <a:xfrm>
            <a:off x="1418482" y="4509120"/>
            <a:ext cx="9358209" cy="919867"/>
          </a:xfrm>
          <a:prstGeom prst="rect">
            <a:avLst/>
          </a:prstGeom>
          <a:noFill/>
        </p:spPr>
        <p:txBody>
          <a:bodyPr wrap="square" rtlCol="0">
            <a:spAutoFit/>
          </a:bodyPr>
          <a:lstStyle/>
          <a:p>
            <a:pPr>
              <a:lnSpc>
                <a:spcPct val="120000"/>
              </a:lnSpc>
            </a:pPr>
            <a:r>
              <a:rPr lang="zh-CN" altLang="en-US" sz="1600" dirty="0">
                <a:solidFill>
                  <a:schemeClr val="tx1">
                    <a:lumMod val="50000"/>
                    <a:lumOff val="50000"/>
                  </a:schemeClr>
                </a:solidFill>
                <a:latin typeface="微软雅黑" pitchFamily="34" charset="-122"/>
                <a:ea typeface="微软雅黑" pitchFamily="34" charset="-122"/>
              </a:rPr>
              <a:t>缓存一个区域所节省的带宽用</a:t>
            </a:r>
            <a:r>
              <a:rPr lang="en-US" altLang="zh-CN" sz="1600" dirty="0">
                <a:solidFill>
                  <a:schemeClr val="tx1">
                    <a:lumMod val="50000"/>
                    <a:lumOff val="50000"/>
                  </a:schemeClr>
                </a:solidFill>
                <a:latin typeface="微软雅黑" pitchFamily="34" charset="-122"/>
                <a:ea typeface="微软雅黑" pitchFamily="34" charset="-122"/>
              </a:rPr>
              <a:t>b</a:t>
            </a:r>
            <a:r>
              <a:rPr lang="zh-CN" altLang="en-US" sz="1600" dirty="0">
                <a:solidFill>
                  <a:schemeClr val="tx1">
                    <a:lumMod val="50000"/>
                    <a:lumOff val="50000"/>
                  </a:schemeClr>
                </a:solidFill>
                <a:latin typeface="微软雅黑" pitchFamily="34" charset="-122"/>
                <a:ea typeface="微软雅黑" pitchFamily="34" charset="-122"/>
              </a:rPr>
              <a:t>表示，物化缓存的大小用</a:t>
            </a:r>
            <a:r>
              <a:rPr lang="en-US" altLang="zh-CN" sz="1600" dirty="0">
                <a:solidFill>
                  <a:schemeClr val="tx1">
                    <a:lumMod val="50000"/>
                    <a:lumOff val="50000"/>
                  </a:schemeClr>
                </a:solidFill>
                <a:latin typeface="微软雅黑" pitchFamily="34" charset="-122"/>
                <a:ea typeface="微软雅黑" pitchFamily="34" charset="-122"/>
              </a:rPr>
              <a:t>w</a:t>
            </a:r>
            <a:r>
              <a:rPr lang="zh-CN" altLang="en-US" sz="1600" dirty="0">
                <a:solidFill>
                  <a:schemeClr val="tx1">
                    <a:lumMod val="50000"/>
                    <a:lumOff val="50000"/>
                  </a:schemeClr>
                </a:solidFill>
                <a:latin typeface="微软雅黑" pitchFamily="34" charset="-122"/>
                <a:ea typeface="微软雅黑" pitchFamily="34" charset="-122"/>
              </a:rPr>
              <a:t>表示。如果选择该区域</a:t>
            </a:r>
            <a:r>
              <a:rPr lang="en-US" altLang="zh-CN" sz="1600" dirty="0">
                <a:solidFill>
                  <a:schemeClr val="tx1">
                    <a:lumMod val="50000"/>
                    <a:lumOff val="50000"/>
                  </a:schemeClr>
                </a:solidFill>
                <a:latin typeface="微软雅黑" pitchFamily="34" charset="-122"/>
                <a:ea typeface="微软雅黑" pitchFamily="34" charset="-122"/>
              </a:rPr>
              <a:t>x=1</a:t>
            </a:r>
            <a:r>
              <a:rPr lang="zh-CN" altLang="en-US" sz="1600" dirty="0">
                <a:solidFill>
                  <a:schemeClr val="tx1">
                    <a:lumMod val="50000"/>
                    <a:lumOff val="50000"/>
                  </a:schemeClr>
                </a:solidFill>
                <a:latin typeface="微软雅黑" pitchFamily="34" charset="-122"/>
                <a:ea typeface="微软雅黑" pitchFamily="34" charset="-122"/>
              </a:rPr>
              <a:t>，否则</a:t>
            </a:r>
            <a:r>
              <a:rPr lang="en-US" altLang="zh-CN" sz="1600" dirty="0">
                <a:solidFill>
                  <a:schemeClr val="tx1">
                    <a:lumMod val="50000"/>
                    <a:lumOff val="50000"/>
                  </a:schemeClr>
                </a:solidFill>
                <a:latin typeface="微软雅黑" pitchFamily="34" charset="-122"/>
                <a:ea typeface="微软雅黑" pitchFamily="34" charset="-122"/>
              </a:rPr>
              <a:t>x=0</a:t>
            </a:r>
            <a:r>
              <a:rPr lang="zh-CN" altLang="en-US" sz="1600" dirty="0">
                <a:solidFill>
                  <a:schemeClr val="tx1">
                    <a:lumMod val="50000"/>
                    <a:lumOff val="50000"/>
                  </a:schemeClr>
                </a:solidFill>
                <a:latin typeface="微软雅黑" pitchFamily="34" charset="-122"/>
                <a:ea typeface="微软雅黑" pitchFamily="34" charset="-122"/>
              </a:rPr>
              <a:t>。目标是在能力</a:t>
            </a:r>
            <a:r>
              <a:rPr lang="en-US" altLang="zh-CN" sz="1600" dirty="0">
                <a:solidFill>
                  <a:schemeClr val="tx1">
                    <a:lumMod val="50000"/>
                    <a:lumOff val="50000"/>
                  </a:schemeClr>
                </a:solidFill>
                <a:latin typeface="微软雅黑" pitchFamily="34" charset="-122"/>
                <a:ea typeface="微软雅黑" pitchFamily="34" charset="-122"/>
              </a:rPr>
              <a:t>W</a:t>
            </a:r>
            <a:r>
              <a:rPr lang="zh-CN" altLang="en-US" sz="1600" dirty="0">
                <a:solidFill>
                  <a:schemeClr val="tx1">
                    <a:lumMod val="50000"/>
                    <a:lumOff val="50000"/>
                  </a:schemeClr>
                </a:solidFill>
                <a:latin typeface="微软雅黑" pitchFamily="34" charset="-122"/>
                <a:ea typeface="微软雅黑" pitchFamily="34" charset="-122"/>
              </a:rPr>
              <a:t>范围内实现效益最大化。</a:t>
            </a:r>
            <a:endParaRPr lang="en-US" altLang="zh-CN" sz="16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72941900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animEffect transition="in" filter="fade">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47"/>
          <p:cNvSpPr>
            <a:spLocks noChangeArrowheads="1"/>
          </p:cNvSpPr>
          <p:nvPr/>
        </p:nvSpPr>
        <p:spPr bwMode="auto">
          <a:xfrm>
            <a:off x="6021643" y="1539998"/>
            <a:ext cx="4652394" cy="88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W</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（存储区域所需的字节）和</a:t>
            </a: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B</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（缓存元素从下载中保存的字节）都很大。通过四舍五入到兆字节或千兆字节来放松这些值可以降低复杂性，但是，实例不再是最优解。</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28" name="矩形 3"/>
          <p:cNvSpPr>
            <a:spLocks noChangeArrowheads="1"/>
          </p:cNvSpPr>
          <p:nvPr/>
        </p:nvSpPr>
        <p:spPr bwMode="auto">
          <a:xfrm>
            <a:off x="6038166" y="1081734"/>
            <a:ext cx="830983"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挑战一</a:t>
            </a:r>
          </a:p>
        </p:txBody>
      </p:sp>
      <p:sp>
        <p:nvSpPr>
          <p:cNvPr id="29" name="矩形 28"/>
          <p:cNvSpPr/>
          <p:nvPr/>
        </p:nvSpPr>
        <p:spPr>
          <a:xfrm>
            <a:off x="6097289" y="1449292"/>
            <a:ext cx="5998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712139" y="1449292"/>
            <a:ext cx="1215000" cy="405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47"/>
          <p:cNvSpPr>
            <a:spLocks noChangeArrowheads="1"/>
          </p:cNvSpPr>
          <p:nvPr/>
        </p:nvSpPr>
        <p:spPr bwMode="auto">
          <a:xfrm>
            <a:off x="6021643" y="3260602"/>
            <a:ext cx="4652394"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该算法认为每个子问题都得到了最优解。为了解决重叠问题，只允许一个区域利用单个历史元素。一个悬而未决的问题是决定哪个子问题可以从一个项目中获益，而该项目可以在多个区域中处理。</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2" name="矩形 3"/>
          <p:cNvSpPr>
            <a:spLocks noChangeArrowheads="1"/>
          </p:cNvSpPr>
          <p:nvPr/>
        </p:nvSpPr>
        <p:spPr bwMode="auto">
          <a:xfrm>
            <a:off x="6038166" y="2802338"/>
            <a:ext cx="832586"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挑战二</a:t>
            </a:r>
          </a:p>
        </p:txBody>
      </p:sp>
      <p:sp>
        <p:nvSpPr>
          <p:cNvPr id="33" name="矩形 32"/>
          <p:cNvSpPr/>
          <p:nvPr/>
        </p:nvSpPr>
        <p:spPr>
          <a:xfrm>
            <a:off x="6097289" y="3169896"/>
            <a:ext cx="5998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712139" y="3169896"/>
            <a:ext cx="1215000" cy="405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625659" y="1052736"/>
            <a:ext cx="3915332" cy="324547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Freeform 12"/>
          <p:cNvSpPr>
            <a:spLocks/>
          </p:cNvSpPr>
          <p:nvPr/>
        </p:nvSpPr>
        <p:spPr bwMode="auto">
          <a:xfrm>
            <a:off x="1608509" y="465782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1968549" y="4972024"/>
            <a:ext cx="8545239" cy="625171"/>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然而，目前的定义不能很好地捕捉区域内潜在的重叠。由于受益值是静态的，在多个区域出现的历史元素将不止一次地添加到整体价值中。因此，最大化会导致区域的次优选择。</a:t>
            </a: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24" name="文本框 9">
            <a:extLst>
              <a:ext uri="{FF2B5EF4-FFF2-40B4-BE49-F238E27FC236}">
                <a16:creationId xmlns:a16="http://schemas.microsoft.com/office/drawing/2014/main" id="{5480F578-B10E-4EEC-BED5-554C6D5703AC}"/>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背包算法</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25" name="六边形 24">
            <a:extLst>
              <a:ext uri="{FF2B5EF4-FFF2-40B4-BE49-F238E27FC236}">
                <a16:creationId xmlns:a16="http://schemas.microsoft.com/office/drawing/2014/main" id="{606A9765-C626-4427-8929-C36274C6CFD7}"/>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CABD5275-62BD-42C7-9ED2-E00A8DF32EA7}"/>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274C6113-5F65-418C-8040-B665CB324E65}"/>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矩形 41">
            <a:extLst>
              <a:ext uri="{FF2B5EF4-FFF2-40B4-BE49-F238E27FC236}">
                <a16:creationId xmlns:a16="http://schemas.microsoft.com/office/drawing/2014/main" id="{EB7ABBEE-3540-4344-9F21-0FE175A72A85}"/>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3" name="六边形 42">
            <a:extLst>
              <a:ext uri="{FF2B5EF4-FFF2-40B4-BE49-F238E27FC236}">
                <a16:creationId xmlns:a16="http://schemas.microsoft.com/office/drawing/2014/main" id="{7A7B0C4F-94EA-4BBC-B3B3-1A56E1255FDC}"/>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9">
            <a:extLst>
              <a:ext uri="{FF2B5EF4-FFF2-40B4-BE49-F238E27FC236}">
                <a16:creationId xmlns:a16="http://schemas.microsoft.com/office/drawing/2014/main" id="{56F8A8B9-BB81-465D-933D-D76C0585E523}"/>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第四章</a:t>
            </a:r>
          </a:p>
        </p:txBody>
      </p:sp>
      <p:sp>
        <p:nvSpPr>
          <p:cNvPr id="46" name="文本框 9">
            <a:extLst>
              <a:ext uri="{FF2B5EF4-FFF2-40B4-BE49-F238E27FC236}">
                <a16:creationId xmlns:a16="http://schemas.microsoft.com/office/drawing/2014/main" id="{F1445967-3453-4A2F-A8E2-6101EEAC1DEC}"/>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缓存优化</a:t>
            </a:r>
          </a:p>
        </p:txBody>
      </p:sp>
      <p:sp>
        <p:nvSpPr>
          <p:cNvPr id="47" name="Freeform 9">
            <a:extLst>
              <a:ext uri="{FF2B5EF4-FFF2-40B4-BE49-F238E27FC236}">
                <a16:creationId xmlns:a16="http://schemas.microsoft.com/office/drawing/2014/main" id="{969980E1-0413-4266-A6C7-0A25B0DA0FC9}"/>
              </a:ext>
            </a:extLst>
          </p:cNvPr>
          <p:cNvSpPr>
            <a:spLocks noEditPoints="1"/>
          </p:cNvSpPr>
          <p:nvPr/>
        </p:nvSpPr>
        <p:spPr bwMode="auto">
          <a:xfrm rot="19469485">
            <a:off x="344898" y="186178"/>
            <a:ext cx="275340" cy="2933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Tree>
    <p:extLst>
      <p:ext uri="{BB962C8B-B14F-4D97-AF65-F5344CB8AC3E}">
        <p14:creationId xmlns:p14="http://schemas.microsoft.com/office/powerpoint/2010/main" val="54097841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trips(downRigh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750"/>
                                        <p:tgtEl>
                                          <p:spTgt spid="30"/>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750"/>
                                        <p:tgtEl>
                                          <p:spTgt spid="27"/>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750"/>
                                        <p:tgtEl>
                                          <p:spTgt spid="34"/>
                                        </p:tgtEl>
                                      </p:cBhvr>
                                    </p:animEffect>
                                  </p:childTnLst>
                                </p:cTn>
                              </p:par>
                            </p:childTnLst>
                          </p:cTn>
                        </p:par>
                        <p:par>
                          <p:cTn id="36" fill="hold">
                            <p:stCondLst>
                              <p:cond delay="4750"/>
                            </p:stCondLst>
                            <p:childTnLst>
                              <p:par>
                                <p:cTn id="37" presetID="14" presetClass="entr" presetSubtype="1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750"/>
                                        <p:tgtEl>
                                          <p:spTgt spid="31"/>
                                        </p:tgtEl>
                                      </p:cBhvr>
                                    </p:animEffect>
                                  </p:childTnLst>
                                </p:cTn>
                              </p:par>
                            </p:childTnLst>
                          </p:cTn>
                        </p:par>
                        <p:par>
                          <p:cTn id="40" fill="hold">
                            <p:stCondLst>
                              <p:cond delay="5500"/>
                            </p:stCondLst>
                            <p:childTnLst>
                              <p:par>
                                <p:cTn id="41" presetID="1"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3.56836E-6 -3.7037E-7 L 0.36686 0.15278 " pathEditMode="relative" rAng="0" ptsTypes="AA">
                                      <p:cBhvr>
                                        <p:cTn id="44" dur="500" spd="-99900" fill="hold"/>
                                        <p:tgtEl>
                                          <p:spTgt spid="36"/>
                                        </p:tgtEl>
                                        <p:attrNameLst>
                                          <p:attrName>ppt_x,ppt_y</p:attrName>
                                        </p:attrNameLst>
                                      </p:cBhvr>
                                      <p:rCtr x="18343" y="7639"/>
                                    </p:animMotion>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35" presetClass="path" presetSubtype="0" accel="50000" decel="50000" fill="hold" grpId="1" nodeType="withEffect">
                                  <p:stCondLst>
                                    <p:cond delay="0"/>
                                  </p:stCondLst>
                                  <p:childTnLst>
                                    <p:animMotion origin="layout" path="M 7.85742E-7 -3.33333E-6 L -0.39495 -0.11018 " pathEditMode="relative" rAng="0" ptsTypes="AA">
                                      <p:cBhvr>
                                        <p:cTn id="48" dur="500" spd="-99900" fill="hold"/>
                                        <p:tgtEl>
                                          <p:spTgt spid="37"/>
                                        </p:tgtEl>
                                        <p:attrNameLst>
                                          <p:attrName>ppt_x,ppt_y</p:attrName>
                                        </p:attrNameLst>
                                      </p:cBhvr>
                                      <p:rCtr x="-19748" y="-5509"/>
                                    </p:animMotion>
                                  </p:childTnLst>
                                </p:cTn>
                              </p:par>
                            </p:childTnLst>
                          </p:cTn>
                        </p:par>
                        <p:par>
                          <p:cTn id="49" fill="hold">
                            <p:stCondLst>
                              <p:cond delay="6000"/>
                            </p:stCondLst>
                            <p:childTnLst>
                              <p:par>
                                <p:cTn id="50" presetID="18" presetClass="entr" presetSubtype="3"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strips(upRight)">
                                      <p:cBhvr>
                                        <p:cTn id="52" dur="500"/>
                                        <p:tgtEl>
                                          <p:spTgt spid="38"/>
                                        </p:tgtEl>
                                      </p:cBhvr>
                                    </p:animEffect>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animBg="1"/>
      <p:bldP spid="30" grpId="0" animBg="1"/>
      <p:bldP spid="31" grpId="0"/>
      <p:bldP spid="32" grpId="0"/>
      <p:bldP spid="33" grpId="0" animBg="1"/>
      <p:bldP spid="34" grpId="0" animBg="1"/>
      <p:bldP spid="35" grpId="0" animBg="1"/>
      <p:bldP spid="36" grpId="0" animBg="1"/>
      <p:bldP spid="36" grpId="1" animBg="1"/>
      <p:bldP spid="37" grpId="0" animBg="1"/>
      <p:bldP spid="37" grpId="1" animBg="1"/>
      <p:bldP spid="38"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燕尾形 22"/>
          <p:cNvSpPr/>
          <p:nvPr/>
        </p:nvSpPr>
        <p:spPr>
          <a:xfrm rot="5400000">
            <a:off x="7030553" y="3140968"/>
            <a:ext cx="360040" cy="576064"/>
          </a:xfrm>
          <a:prstGeom prst="chevron">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sp>
        <p:nvSpPr>
          <p:cNvPr id="26" name="矩形 47"/>
          <p:cNvSpPr>
            <a:spLocks noChangeArrowheads="1"/>
          </p:cNvSpPr>
          <p:nvPr/>
        </p:nvSpPr>
        <p:spPr bwMode="auto">
          <a:xfrm>
            <a:off x="7514070" y="1988840"/>
            <a:ext cx="3312368" cy="21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我们重新计算每个挑选项目的收益率。对于每个迭代步骤，我们重新评估当前候选集的收益和大小。评估函数根据该收益率对输入进行排序。因此，与缓存大小相比，产生更高回报的区域会更早地被选取。请注意，我们只考虑收益率＞</a:t>
            </a:r>
            <a:r>
              <a:rPr lang="en-US" altLang="zh-CN" sz="1400" dirty="0">
                <a:solidFill>
                  <a:schemeClr val="tx1">
                    <a:lumMod val="65000"/>
                    <a:lumOff val="35000"/>
                  </a:schemeClr>
                </a:solidFill>
                <a:sym typeface="微软雅黑" pitchFamily="34" charset="-122"/>
              </a:rPr>
              <a:t>1</a:t>
            </a:r>
            <a:r>
              <a:rPr lang="zh-CN" altLang="en-US" sz="1400" dirty="0">
                <a:solidFill>
                  <a:schemeClr val="tx1">
                    <a:lumMod val="65000"/>
                    <a:lumOff val="35000"/>
                  </a:schemeClr>
                </a:solidFill>
                <a:sym typeface="微软雅黑" pitchFamily="34" charset="-122"/>
              </a:rPr>
              <a:t>的区域，以减少一次性请求的不必要计算。自适应算法的运行时复杂性为</a:t>
            </a:r>
          </a:p>
        </p:txBody>
      </p:sp>
      <p:cxnSp>
        <p:nvCxnSpPr>
          <p:cNvPr id="28" name="直接连接符 27"/>
          <p:cNvCxnSpPr/>
          <p:nvPr/>
        </p:nvCxnSpPr>
        <p:spPr>
          <a:xfrm>
            <a:off x="7177072" y="5077579"/>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1" name="文本框 9">
            <a:extLst>
              <a:ext uri="{FF2B5EF4-FFF2-40B4-BE49-F238E27FC236}">
                <a16:creationId xmlns:a16="http://schemas.microsoft.com/office/drawing/2014/main" id="{04D00150-4CC5-49C4-8E98-65B1CD6A20D1}"/>
              </a:ext>
            </a:extLst>
          </p:cNvPr>
          <p:cNvSpPr txBox="1"/>
          <p:nvPr/>
        </p:nvSpPr>
        <p:spPr>
          <a:xfrm>
            <a:off x="985019" y="188640"/>
            <a:ext cx="2736304"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重叠感知贪婪算法</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7" name="六边形 36">
            <a:extLst>
              <a:ext uri="{FF2B5EF4-FFF2-40B4-BE49-F238E27FC236}">
                <a16:creationId xmlns:a16="http://schemas.microsoft.com/office/drawing/2014/main" id="{E0675F89-5F38-47B6-9497-487AAB74E62E}"/>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07C47BFA-D2B2-4686-B887-4E8BF4000654}"/>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C9D1FD28-57D5-46D9-AA70-96C26AD79D0D}"/>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矩形 39">
            <a:extLst>
              <a:ext uri="{FF2B5EF4-FFF2-40B4-BE49-F238E27FC236}">
                <a16:creationId xmlns:a16="http://schemas.microsoft.com/office/drawing/2014/main" id="{E8DB68CA-E6F1-41AF-B62F-5CFCC7D706CF}"/>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六边形 40">
            <a:extLst>
              <a:ext uri="{FF2B5EF4-FFF2-40B4-BE49-F238E27FC236}">
                <a16:creationId xmlns:a16="http://schemas.microsoft.com/office/drawing/2014/main" id="{EF0DD52B-D914-4C3F-8672-82C290239749}"/>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9">
            <a:extLst>
              <a:ext uri="{FF2B5EF4-FFF2-40B4-BE49-F238E27FC236}">
                <a16:creationId xmlns:a16="http://schemas.microsoft.com/office/drawing/2014/main" id="{2D4DBC27-0CF7-41AE-BFAD-37E1B4AA4894}"/>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第四章</a:t>
            </a:r>
          </a:p>
        </p:txBody>
      </p:sp>
      <p:sp>
        <p:nvSpPr>
          <p:cNvPr id="43" name="文本框 9">
            <a:extLst>
              <a:ext uri="{FF2B5EF4-FFF2-40B4-BE49-F238E27FC236}">
                <a16:creationId xmlns:a16="http://schemas.microsoft.com/office/drawing/2014/main" id="{36502BFB-654B-418F-8F75-1D371F2958B4}"/>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缓存优化</a:t>
            </a:r>
          </a:p>
        </p:txBody>
      </p:sp>
      <p:sp>
        <p:nvSpPr>
          <p:cNvPr id="44" name="Freeform 9">
            <a:extLst>
              <a:ext uri="{FF2B5EF4-FFF2-40B4-BE49-F238E27FC236}">
                <a16:creationId xmlns:a16="http://schemas.microsoft.com/office/drawing/2014/main" id="{D536A24E-EB42-437E-8551-684800524679}"/>
              </a:ext>
            </a:extLst>
          </p:cNvPr>
          <p:cNvSpPr>
            <a:spLocks noEditPoints="1"/>
          </p:cNvSpPr>
          <p:nvPr/>
        </p:nvSpPr>
        <p:spPr bwMode="auto">
          <a:xfrm rot="19469485">
            <a:off x="344898" y="186178"/>
            <a:ext cx="275340" cy="2933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2" name="图片 1">
            <a:extLst>
              <a:ext uri="{FF2B5EF4-FFF2-40B4-BE49-F238E27FC236}">
                <a16:creationId xmlns:a16="http://schemas.microsoft.com/office/drawing/2014/main" id="{49ADFCF9-FC15-4982-AB4D-DC3C88D73157}"/>
              </a:ext>
            </a:extLst>
          </p:cNvPr>
          <p:cNvPicPr>
            <a:picLocks noChangeAspect="1"/>
          </p:cNvPicPr>
          <p:nvPr/>
        </p:nvPicPr>
        <p:blipFill>
          <a:blip r:embed="rId3"/>
          <a:stretch>
            <a:fillRect/>
          </a:stretch>
        </p:blipFill>
        <p:spPr>
          <a:xfrm>
            <a:off x="482568" y="1804178"/>
            <a:ext cx="6114388" cy="3416539"/>
          </a:xfrm>
          <a:prstGeom prst="rect">
            <a:avLst/>
          </a:prstGeom>
        </p:spPr>
      </p:pic>
      <p:pic>
        <p:nvPicPr>
          <p:cNvPr id="3" name="图片 2">
            <a:extLst>
              <a:ext uri="{FF2B5EF4-FFF2-40B4-BE49-F238E27FC236}">
                <a16:creationId xmlns:a16="http://schemas.microsoft.com/office/drawing/2014/main" id="{E4DD1CFF-6755-45A8-B3E6-244DCE086738}"/>
              </a:ext>
            </a:extLst>
          </p:cNvPr>
          <p:cNvPicPr>
            <a:picLocks noChangeAspect="1"/>
          </p:cNvPicPr>
          <p:nvPr/>
        </p:nvPicPr>
        <p:blipFill>
          <a:blip r:embed="rId4"/>
          <a:stretch>
            <a:fillRect/>
          </a:stretch>
        </p:blipFill>
        <p:spPr>
          <a:xfrm>
            <a:off x="8149180" y="4243161"/>
            <a:ext cx="1933490" cy="471186"/>
          </a:xfrm>
          <a:prstGeom prst="rect">
            <a:avLst/>
          </a:prstGeom>
        </p:spPr>
      </p:pic>
    </p:spTree>
    <p:extLst>
      <p:ext uri="{BB962C8B-B14F-4D97-AF65-F5344CB8AC3E}">
        <p14:creationId xmlns:p14="http://schemas.microsoft.com/office/powerpoint/2010/main" val="7045797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燕尾形 18"/>
          <p:cNvSpPr/>
          <p:nvPr/>
        </p:nvSpPr>
        <p:spPr>
          <a:xfrm rot="5400000">
            <a:off x="6781663" y="2024844"/>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3" name="燕尾形 22"/>
          <p:cNvSpPr/>
          <p:nvPr/>
        </p:nvSpPr>
        <p:spPr>
          <a:xfrm rot="5400000">
            <a:off x="6781663" y="3392996"/>
            <a:ext cx="360040" cy="576064"/>
          </a:xfrm>
          <a:prstGeom prst="chevron">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燕尾形 26"/>
          <p:cNvSpPr/>
          <p:nvPr/>
        </p:nvSpPr>
        <p:spPr>
          <a:xfrm rot="5400000">
            <a:off x="6781663" y="4833156"/>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28" name="直接连接符 27"/>
          <p:cNvCxnSpPr>
            <a:cxnSpLocks/>
          </p:cNvCxnSpPr>
          <p:nvPr/>
        </p:nvCxnSpPr>
        <p:spPr>
          <a:xfrm>
            <a:off x="6961683" y="6045527"/>
            <a:ext cx="4164562"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372261" y="1316735"/>
            <a:ext cx="1569642" cy="369324"/>
          </a:xfrm>
          <a:prstGeom prst="rect">
            <a:avLst/>
          </a:prstGeom>
        </p:spPr>
        <p:txBody>
          <a:bodyPr wrap="none" lIns="91431" tIns="45716" rIns="91431" bIns="45716">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近似合并算法</a:t>
            </a:r>
          </a:p>
        </p:txBody>
      </p:sp>
      <p:sp>
        <p:nvSpPr>
          <p:cNvPr id="30" name="矩形 47"/>
          <p:cNvSpPr>
            <a:spLocks noChangeArrowheads="1"/>
          </p:cNvSpPr>
          <p:nvPr/>
        </p:nvSpPr>
        <p:spPr bwMode="auto">
          <a:xfrm>
            <a:off x="7285719" y="1686059"/>
            <a:ext cx="3840526" cy="42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算法</a:t>
            </a:r>
            <a:r>
              <a:rPr lang="en-US" altLang="zh-CN" sz="1400" dirty="0">
                <a:solidFill>
                  <a:schemeClr val="tx1">
                    <a:lumMod val="65000"/>
                    <a:lumOff val="35000"/>
                  </a:schemeClr>
                </a:solidFill>
                <a:sym typeface="微软雅黑" pitchFamily="34" charset="-122"/>
              </a:rPr>
              <a:t>3</a:t>
            </a:r>
            <a:r>
              <a:rPr lang="zh-CN" altLang="en-US" sz="1400" dirty="0">
                <a:solidFill>
                  <a:schemeClr val="tx1">
                    <a:lumMod val="65000"/>
                    <a:lumOff val="35000"/>
                  </a:schemeClr>
                </a:solidFill>
                <a:sym typeface="微软雅黑" pitchFamily="34" charset="-122"/>
              </a:rPr>
              <a:t>给出了完全近似合并过程。首先，我们从历史计算扩大的区域，并考虑与前面描述的标准相匹配的区域。在确定新的放大区域后，将为每个放大区域分配一个质量和空间节省值。质量统计使用此放大区域可以处理多少历史区域。每个区域所需大小的总和（可使用此新的放大区域进行处理）表示节省的大小。通过这些属性，</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根据质量对新区域进行排序，并将排名最高的区域添加到候选集中。如果这些区域不能由现有区域表示，并且它们的大小开销小于定义的最大大小，或者节省的大小大于区域本身，则我们仅添加新区域。放大区域的大小是通过为每个文件收集的样本来计算的。在实验评估中，我们最多添加</a:t>
            </a:r>
            <a:r>
              <a:rPr lang="en-US" altLang="zh-CN" sz="1400" dirty="0">
                <a:solidFill>
                  <a:schemeClr val="tx1">
                    <a:lumMod val="65000"/>
                    <a:lumOff val="35000"/>
                  </a:schemeClr>
                </a:solidFill>
                <a:sym typeface="微软雅黑" pitchFamily="34" charset="-122"/>
              </a:rPr>
              <a:t>20%</a:t>
            </a:r>
            <a:r>
              <a:rPr lang="zh-CN" altLang="en-US" sz="1400" dirty="0">
                <a:solidFill>
                  <a:schemeClr val="tx1">
                    <a:lumMod val="65000"/>
                    <a:lumOff val="35000"/>
                  </a:schemeClr>
                </a:solidFill>
                <a:sym typeface="微软雅黑" pitchFamily="34" charset="-122"/>
              </a:rPr>
              <a:t>的附加区域（根据历史大小），并定义最大大小为总语义缓存大小的</a:t>
            </a:r>
            <a:r>
              <a:rPr lang="en-US" altLang="zh-CN" sz="1400" dirty="0">
                <a:solidFill>
                  <a:schemeClr val="tx1">
                    <a:lumMod val="65000"/>
                    <a:lumOff val="35000"/>
                  </a:schemeClr>
                </a:solidFill>
                <a:sym typeface="微软雅黑" pitchFamily="34" charset="-122"/>
              </a:rPr>
              <a:t>20%</a:t>
            </a:r>
            <a:r>
              <a:rPr lang="zh-CN" altLang="en-US" sz="1400" dirty="0">
                <a:solidFill>
                  <a:schemeClr val="tx1">
                    <a:lumMod val="65000"/>
                    <a:lumOff val="35000"/>
                  </a:schemeClr>
                </a:solidFill>
                <a:sym typeface="微软雅黑" pitchFamily="34" charset="-122"/>
              </a:rPr>
              <a:t>。</a:t>
            </a:r>
          </a:p>
        </p:txBody>
      </p:sp>
      <p:sp>
        <p:nvSpPr>
          <p:cNvPr id="32" name="TextBox 31"/>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46" name="文本框 9">
            <a:extLst>
              <a:ext uri="{FF2B5EF4-FFF2-40B4-BE49-F238E27FC236}">
                <a16:creationId xmlns:a16="http://schemas.microsoft.com/office/drawing/2014/main" id="{84DABB6C-F92C-4C86-90EE-FFE1D0CB0500}"/>
              </a:ext>
            </a:extLst>
          </p:cNvPr>
          <p:cNvSpPr txBox="1"/>
          <p:nvPr/>
        </p:nvSpPr>
        <p:spPr>
          <a:xfrm>
            <a:off x="985019" y="188640"/>
            <a:ext cx="2736304"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区域增加</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47" name="六边形 46">
            <a:extLst>
              <a:ext uri="{FF2B5EF4-FFF2-40B4-BE49-F238E27FC236}">
                <a16:creationId xmlns:a16="http://schemas.microsoft.com/office/drawing/2014/main" id="{FEBE0D66-34C1-4BE5-A062-FF9198169181}"/>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857A4FA0-6473-48CC-B795-A6D3F627587D}"/>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01B2149C-78A9-4482-97AF-A2E6758F3A21}"/>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矩形 49">
            <a:extLst>
              <a:ext uri="{FF2B5EF4-FFF2-40B4-BE49-F238E27FC236}">
                <a16:creationId xmlns:a16="http://schemas.microsoft.com/office/drawing/2014/main" id="{0B418C6D-B6E0-41E2-9AA9-B237453CAB62}"/>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六边形 50">
            <a:extLst>
              <a:ext uri="{FF2B5EF4-FFF2-40B4-BE49-F238E27FC236}">
                <a16:creationId xmlns:a16="http://schemas.microsoft.com/office/drawing/2014/main" id="{5E992A3F-98A7-4F69-8B0C-A3A3BE2419E7}"/>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9">
            <a:extLst>
              <a:ext uri="{FF2B5EF4-FFF2-40B4-BE49-F238E27FC236}">
                <a16:creationId xmlns:a16="http://schemas.microsoft.com/office/drawing/2014/main" id="{AFB6F70D-4EAD-4227-B885-F608EE563605}"/>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第四章</a:t>
            </a:r>
          </a:p>
        </p:txBody>
      </p:sp>
      <p:sp>
        <p:nvSpPr>
          <p:cNvPr id="53" name="文本框 9">
            <a:extLst>
              <a:ext uri="{FF2B5EF4-FFF2-40B4-BE49-F238E27FC236}">
                <a16:creationId xmlns:a16="http://schemas.microsoft.com/office/drawing/2014/main" id="{49CA6552-785D-4629-805E-1E3B58D04337}"/>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缓存优化</a:t>
            </a:r>
          </a:p>
        </p:txBody>
      </p:sp>
      <p:sp>
        <p:nvSpPr>
          <p:cNvPr id="54" name="Freeform 9">
            <a:extLst>
              <a:ext uri="{FF2B5EF4-FFF2-40B4-BE49-F238E27FC236}">
                <a16:creationId xmlns:a16="http://schemas.microsoft.com/office/drawing/2014/main" id="{FC5071F8-508E-421A-93BC-104CAA87CC2B}"/>
              </a:ext>
            </a:extLst>
          </p:cNvPr>
          <p:cNvSpPr>
            <a:spLocks noEditPoints="1"/>
          </p:cNvSpPr>
          <p:nvPr/>
        </p:nvSpPr>
        <p:spPr bwMode="auto">
          <a:xfrm rot="19469485">
            <a:off x="344898" y="186178"/>
            <a:ext cx="275340" cy="2933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2" name="图片 1">
            <a:extLst>
              <a:ext uri="{FF2B5EF4-FFF2-40B4-BE49-F238E27FC236}">
                <a16:creationId xmlns:a16="http://schemas.microsoft.com/office/drawing/2014/main" id="{920FEED6-5101-4F20-B82C-F468B83264BD}"/>
              </a:ext>
            </a:extLst>
          </p:cNvPr>
          <p:cNvPicPr>
            <a:picLocks noChangeAspect="1"/>
          </p:cNvPicPr>
          <p:nvPr/>
        </p:nvPicPr>
        <p:blipFill>
          <a:blip r:embed="rId3"/>
          <a:stretch>
            <a:fillRect/>
          </a:stretch>
        </p:blipFill>
        <p:spPr>
          <a:xfrm>
            <a:off x="478079" y="1174139"/>
            <a:ext cx="5766407" cy="4959321"/>
          </a:xfrm>
          <a:prstGeom prst="rect">
            <a:avLst/>
          </a:prstGeom>
        </p:spPr>
      </p:pic>
    </p:spTree>
    <p:extLst>
      <p:ext uri="{BB962C8B-B14F-4D97-AF65-F5344CB8AC3E}">
        <p14:creationId xmlns:p14="http://schemas.microsoft.com/office/powerpoint/2010/main" val="360507738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7" grpId="0" animBg="1"/>
      <p:bldP spid="29" grpId="0"/>
      <p:bldP spid="30"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25"/>
          <p:cNvSpPr txBox="1"/>
          <p:nvPr/>
        </p:nvSpPr>
        <p:spPr>
          <a:xfrm>
            <a:off x="1777107" y="1925825"/>
            <a:ext cx="8947014" cy="2829108"/>
          </a:xfrm>
          <a:prstGeom prst="rect">
            <a:avLst/>
          </a:prstGeom>
          <a:noFill/>
        </p:spPr>
        <p:txBody>
          <a:bodyPr wrap="square" rtlCol="0">
            <a:spAutoFit/>
          </a:bodyPr>
          <a:lstStyle/>
          <a:p>
            <a:pPr>
              <a:lnSpc>
                <a:spcPct val="120000"/>
              </a:lnSpc>
              <a:spcAft>
                <a:spcPts val="800"/>
              </a:spcAft>
            </a:pPr>
            <a:r>
              <a:rPr lang="en-US" altLang="zh-CN" sz="1600" dirty="0">
                <a:solidFill>
                  <a:schemeClr val="tx1">
                    <a:lumMod val="50000"/>
                    <a:lumOff val="50000"/>
                  </a:schemeClr>
                </a:solidFill>
                <a:latin typeface="微软雅黑" pitchFamily="34" charset="-122"/>
                <a:ea typeface="微软雅黑" pitchFamily="34" charset="-122"/>
              </a:rPr>
              <a:t>RR cache</a:t>
            </a:r>
            <a:r>
              <a:rPr lang="zh-CN" altLang="en-US" sz="1600" dirty="0">
                <a:solidFill>
                  <a:schemeClr val="tx1">
                    <a:lumMod val="50000"/>
                    <a:lumOff val="50000"/>
                  </a:schemeClr>
                </a:solidFill>
                <a:latin typeface="微软雅黑" pitchFamily="34" charset="-122"/>
                <a:ea typeface="微软雅黑" pitchFamily="34" charset="-122"/>
              </a:rPr>
              <a:t>类似于传统缓存，使用语义区域而不是页面。它以在线方式决定是否应该缓存所请求的区域。算法必须简单，以减少决策延迟。传统的算法，如</a:t>
            </a:r>
            <a:r>
              <a:rPr lang="en-US" altLang="zh-CN" sz="1600" dirty="0">
                <a:solidFill>
                  <a:schemeClr val="tx1">
                    <a:lumMod val="50000"/>
                    <a:lumOff val="50000"/>
                  </a:schemeClr>
                </a:solidFill>
                <a:latin typeface="微软雅黑" pitchFamily="34" charset="-122"/>
                <a:ea typeface="微软雅黑" pitchFamily="34" charset="-122"/>
              </a:rPr>
              <a:t>LRU</a:t>
            </a:r>
            <a:r>
              <a:rPr lang="zh-CN" altLang="en-US" sz="1600" dirty="0">
                <a:solidFill>
                  <a:schemeClr val="tx1">
                    <a:lumMod val="50000"/>
                    <a:lumOff val="50000"/>
                  </a:schemeClr>
                </a:solidFill>
                <a:latin typeface="微软雅黑" pitchFamily="34" charset="-122"/>
                <a:ea typeface="微软雅黑" pitchFamily="34" charset="-122"/>
              </a:rPr>
              <a:t>及其变种，在精度和效率方面都非常适合。除了经典的</a:t>
            </a:r>
            <a:r>
              <a:rPr lang="en-US" altLang="zh-CN" sz="1600" dirty="0">
                <a:solidFill>
                  <a:schemeClr val="tx1">
                    <a:lumMod val="50000"/>
                    <a:lumOff val="50000"/>
                  </a:schemeClr>
                </a:solidFill>
                <a:latin typeface="微软雅黑" pitchFamily="34" charset="-122"/>
                <a:ea typeface="微软雅黑" pitchFamily="34" charset="-122"/>
              </a:rPr>
              <a:t>LRU</a:t>
            </a:r>
            <a:r>
              <a:rPr lang="zh-CN" altLang="en-US" sz="1600" dirty="0">
                <a:solidFill>
                  <a:schemeClr val="tx1">
                    <a:lumMod val="50000"/>
                    <a:lumOff val="50000"/>
                  </a:schemeClr>
                </a:solidFill>
                <a:latin typeface="微软雅黑" pitchFamily="34" charset="-122"/>
                <a:ea typeface="微软雅黑" pitchFamily="34" charset="-122"/>
              </a:rPr>
              <a:t>缓存，实验还显示了在第二次</a:t>
            </a:r>
            <a:r>
              <a:rPr lang="en-US" altLang="zh-CN" sz="1600" dirty="0">
                <a:solidFill>
                  <a:schemeClr val="tx1">
                    <a:lumMod val="50000"/>
                    <a:lumOff val="50000"/>
                  </a:schemeClr>
                </a:solidFill>
                <a:latin typeface="微软雅黑" pitchFamily="34" charset="-122"/>
                <a:ea typeface="微软雅黑" pitchFamily="34" charset="-122"/>
              </a:rPr>
              <a:t>(</a:t>
            </a:r>
            <a:r>
              <a:rPr lang="zh-CN" altLang="en-US" sz="1600" dirty="0">
                <a:solidFill>
                  <a:schemeClr val="tx1">
                    <a:lumMod val="50000"/>
                    <a:lumOff val="50000"/>
                  </a:schemeClr>
                </a:solidFill>
                <a:latin typeface="微软雅黑" pitchFamily="34" charset="-122"/>
                <a:ea typeface="微软雅黑" pitchFamily="34" charset="-122"/>
              </a:rPr>
              <a:t>一般化地第</a:t>
            </a:r>
            <a:r>
              <a:rPr lang="en-US" altLang="zh-CN" sz="1600" dirty="0">
                <a:solidFill>
                  <a:schemeClr val="tx1">
                    <a:lumMod val="50000"/>
                    <a:lumOff val="50000"/>
                  </a:schemeClr>
                </a:solidFill>
                <a:latin typeface="微软雅黑" pitchFamily="34" charset="-122"/>
                <a:ea typeface="微软雅黑" pitchFamily="34" charset="-122"/>
              </a:rPr>
              <a:t>k</a:t>
            </a:r>
            <a:r>
              <a:rPr lang="zh-CN" altLang="en-US" sz="1600" dirty="0">
                <a:solidFill>
                  <a:schemeClr val="tx1">
                    <a:lumMod val="50000"/>
                    <a:lumOff val="50000"/>
                  </a:schemeClr>
                </a:solidFill>
                <a:latin typeface="微软雅黑" pitchFamily="34" charset="-122"/>
                <a:ea typeface="微软雅黑" pitchFamily="34" charset="-122"/>
              </a:rPr>
              <a:t>次</a:t>
            </a:r>
            <a:r>
              <a:rPr lang="en-US" altLang="zh-CN" sz="1600" dirty="0">
                <a:solidFill>
                  <a:schemeClr val="tx1">
                    <a:lumMod val="50000"/>
                    <a:lumOff val="50000"/>
                  </a:schemeClr>
                </a:solidFill>
                <a:latin typeface="微软雅黑" pitchFamily="34" charset="-122"/>
                <a:ea typeface="微软雅黑" pitchFamily="34" charset="-122"/>
              </a:rPr>
              <a:t>)</a:t>
            </a:r>
            <a:r>
              <a:rPr lang="zh-CN" altLang="en-US" sz="1600" dirty="0">
                <a:solidFill>
                  <a:schemeClr val="tx1">
                    <a:lumMod val="50000"/>
                    <a:lumOff val="50000"/>
                  </a:schemeClr>
                </a:solidFill>
                <a:latin typeface="微软雅黑" pitchFamily="34" charset="-122"/>
                <a:ea typeface="微软雅黑" pitchFamily="34" charset="-122"/>
              </a:rPr>
              <a:t>出现后缓存区域的好处。由于</a:t>
            </a:r>
            <a:r>
              <a:rPr lang="en-US" altLang="zh-CN" sz="1600" dirty="0">
                <a:solidFill>
                  <a:schemeClr val="tx1">
                    <a:lumMod val="50000"/>
                    <a:lumOff val="50000"/>
                  </a:schemeClr>
                </a:solidFill>
                <a:latin typeface="微软雅黑" pitchFamily="34" charset="-122"/>
                <a:ea typeface="微软雅黑" pitchFamily="34" charset="-122"/>
              </a:rPr>
              <a:t>OR</a:t>
            </a:r>
            <a:r>
              <a:rPr lang="zh-CN" altLang="en-US" sz="1600" dirty="0">
                <a:solidFill>
                  <a:schemeClr val="tx1">
                    <a:lumMod val="50000"/>
                    <a:lumOff val="50000"/>
                  </a:schemeClr>
                </a:solidFill>
                <a:latin typeface="微软雅黑" pitchFamily="34" charset="-122"/>
                <a:ea typeface="微软雅黑" pitchFamily="34" charset="-122"/>
              </a:rPr>
              <a:t>的历史记录已经可用，因此此调整很简单，不会引入额外的延迟。对于合并</a:t>
            </a:r>
            <a:r>
              <a:rPr lang="en-US" altLang="zh-CN" sz="1600" dirty="0">
                <a:solidFill>
                  <a:schemeClr val="tx1">
                    <a:lumMod val="50000"/>
                    <a:lumOff val="50000"/>
                  </a:schemeClr>
                </a:solidFill>
                <a:latin typeface="微软雅黑" pitchFamily="34" charset="-122"/>
                <a:ea typeface="微软雅黑" pitchFamily="34" charset="-122"/>
              </a:rPr>
              <a:t>OR</a:t>
            </a:r>
            <a:r>
              <a:rPr lang="zh-CN" altLang="en-US" sz="1600" dirty="0">
                <a:solidFill>
                  <a:schemeClr val="tx1">
                    <a:lumMod val="50000"/>
                    <a:lumOff val="50000"/>
                  </a:schemeClr>
                </a:solidFill>
                <a:latin typeface="微软雅黑" pitchFamily="34" charset="-122"/>
                <a:ea typeface="微软雅黑" pitchFamily="34" charset="-122"/>
              </a:rPr>
              <a:t>、</a:t>
            </a:r>
            <a:r>
              <a:rPr lang="en-US" altLang="zh-CN" sz="1600" dirty="0">
                <a:solidFill>
                  <a:schemeClr val="tx1">
                    <a:lumMod val="50000"/>
                    <a:lumOff val="50000"/>
                  </a:schemeClr>
                </a:solidFill>
                <a:latin typeface="微软雅黑" pitchFamily="34" charset="-122"/>
                <a:ea typeface="微软雅黑" pitchFamily="34" charset="-122"/>
              </a:rPr>
              <a:t>RR</a:t>
            </a:r>
            <a:r>
              <a:rPr lang="zh-CN" altLang="en-US" sz="1600" dirty="0">
                <a:solidFill>
                  <a:schemeClr val="tx1">
                    <a:lumMod val="50000"/>
                    <a:lumOff val="50000"/>
                  </a:schemeClr>
                </a:solidFill>
                <a:latin typeface="微软雅黑" pitchFamily="34" charset="-122"/>
                <a:ea typeface="微软雅黑" pitchFamily="34" charset="-122"/>
              </a:rPr>
              <a:t>和</a:t>
            </a:r>
            <a:r>
              <a:rPr lang="en-US" altLang="zh-CN" sz="1600" dirty="0">
                <a:solidFill>
                  <a:schemeClr val="tx1">
                    <a:lumMod val="50000"/>
                    <a:lumOff val="50000"/>
                  </a:schemeClr>
                </a:solidFill>
                <a:latin typeface="微软雅黑" pitchFamily="34" charset="-122"/>
                <a:ea typeface="微软雅黑" pitchFamily="34" charset="-122"/>
              </a:rPr>
              <a:t>LRU-k</a:t>
            </a:r>
            <a:r>
              <a:rPr lang="zh-CN" altLang="en-US" sz="1600" dirty="0">
                <a:solidFill>
                  <a:schemeClr val="tx1">
                    <a:lumMod val="50000"/>
                    <a:lumOff val="50000"/>
                  </a:schemeClr>
                </a:solidFill>
                <a:latin typeface="微软雅黑" pitchFamily="34" charset="-122"/>
                <a:ea typeface="微软雅黑" pitchFamily="34" charset="-122"/>
              </a:rPr>
              <a:t>，通过</a:t>
            </a:r>
            <a:r>
              <a:rPr lang="en-US" altLang="zh-CN" sz="1600" dirty="0">
                <a:solidFill>
                  <a:schemeClr val="tx1">
                    <a:lumMod val="50000"/>
                    <a:lumOff val="50000"/>
                  </a:schemeClr>
                </a:solidFill>
                <a:latin typeface="微软雅黑" pitchFamily="34" charset="-122"/>
                <a:ea typeface="微软雅黑" pitchFamily="34" charset="-122"/>
              </a:rPr>
              <a:t>RR/OR</a:t>
            </a:r>
            <a:r>
              <a:rPr lang="zh-CN" altLang="en-US" sz="1600" dirty="0">
                <a:solidFill>
                  <a:schemeClr val="tx1">
                    <a:lumMod val="50000"/>
                    <a:lumOff val="50000"/>
                  </a:schemeClr>
                </a:solidFill>
                <a:latin typeface="微软雅黑" pitchFamily="34" charset="-122"/>
                <a:ea typeface="微软雅黑" pitchFamily="34" charset="-122"/>
              </a:rPr>
              <a:t>分割来减少历史记录的大小是有益的，因为</a:t>
            </a:r>
            <a:r>
              <a:rPr lang="en-US" altLang="zh-CN" sz="1600" dirty="0">
                <a:solidFill>
                  <a:schemeClr val="tx1">
                    <a:lumMod val="50000"/>
                    <a:lumOff val="50000"/>
                  </a:schemeClr>
                </a:solidFill>
                <a:latin typeface="微软雅黑" pitchFamily="34" charset="-122"/>
                <a:ea typeface="微软雅黑" pitchFamily="34" charset="-122"/>
              </a:rPr>
              <a:t>OR</a:t>
            </a:r>
            <a:r>
              <a:rPr lang="zh-CN" altLang="en-US" sz="1600" dirty="0">
                <a:solidFill>
                  <a:schemeClr val="tx1">
                    <a:lumMod val="50000"/>
                    <a:lumOff val="50000"/>
                  </a:schemeClr>
                </a:solidFill>
                <a:latin typeface="微软雅黑" pitchFamily="34" charset="-122"/>
                <a:ea typeface="微软雅黑" pitchFamily="34" charset="-122"/>
              </a:rPr>
              <a:t>可以捕捉长期影响。</a:t>
            </a:r>
          </a:p>
          <a:p>
            <a:pPr>
              <a:lnSpc>
                <a:spcPct val="120000"/>
              </a:lnSpc>
              <a:spcAft>
                <a:spcPts val="800"/>
              </a:spcAft>
            </a:pPr>
            <a:r>
              <a:rPr lang="en-US" altLang="zh-CN" sz="1600" dirty="0">
                <a:solidFill>
                  <a:schemeClr val="tx1">
                    <a:lumMod val="50000"/>
                    <a:lumOff val="50000"/>
                  </a:schemeClr>
                </a:solidFill>
                <a:latin typeface="微软雅黑" pitchFamily="34" charset="-122"/>
                <a:ea typeface="微软雅黑" pitchFamily="34" charset="-122"/>
              </a:rPr>
              <a:t>RR</a:t>
            </a:r>
            <a:r>
              <a:rPr lang="zh-CN" altLang="en-US" sz="1600" dirty="0">
                <a:solidFill>
                  <a:schemeClr val="tx1">
                    <a:lumMod val="50000"/>
                    <a:lumOff val="50000"/>
                  </a:schemeClr>
                </a:solidFill>
                <a:latin typeface="微软雅黑" pitchFamily="34" charset="-122"/>
                <a:ea typeface="微软雅黑" pitchFamily="34" charset="-122"/>
              </a:rPr>
              <a:t> </a:t>
            </a:r>
            <a:r>
              <a:rPr lang="en-US" altLang="zh-CN" sz="1600" dirty="0">
                <a:solidFill>
                  <a:schemeClr val="tx1">
                    <a:lumMod val="50000"/>
                    <a:lumOff val="50000"/>
                  </a:schemeClr>
                </a:solidFill>
                <a:latin typeface="微软雅黑" pitchFamily="34" charset="-122"/>
                <a:ea typeface="微软雅黑" pitchFamily="34" charset="-122"/>
              </a:rPr>
              <a:t>cache</a:t>
            </a:r>
            <a:r>
              <a:rPr lang="zh-CN" altLang="en-US" sz="1600" dirty="0">
                <a:solidFill>
                  <a:schemeClr val="tx1">
                    <a:lumMod val="50000"/>
                    <a:lumOff val="50000"/>
                  </a:schemeClr>
                </a:solidFill>
                <a:latin typeface="微软雅黑" pitchFamily="34" charset="-122"/>
                <a:ea typeface="微软雅黑" pitchFamily="34" charset="-122"/>
              </a:rPr>
              <a:t>的最大优点之一是能够快速响应查询工作负载中的更改。与只定期刷新的</a:t>
            </a:r>
            <a:r>
              <a:rPr lang="en-US" altLang="zh-CN" sz="1600" dirty="0">
                <a:solidFill>
                  <a:schemeClr val="tx1">
                    <a:lumMod val="50000"/>
                    <a:lumOff val="50000"/>
                  </a:schemeClr>
                </a:solidFill>
                <a:latin typeface="微软雅黑" pitchFamily="34" charset="-122"/>
                <a:ea typeface="微软雅黑" pitchFamily="34" charset="-122"/>
              </a:rPr>
              <a:t>OR</a:t>
            </a:r>
            <a:r>
              <a:rPr lang="zh-CN" altLang="en-US" sz="1600" dirty="0">
                <a:solidFill>
                  <a:schemeClr val="tx1">
                    <a:lumMod val="50000"/>
                    <a:lumOff val="50000"/>
                  </a:schemeClr>
                </a:solidFill>
                <a:latin typeface="微软雅黑" pitchFamily="34" charset="-122"/>
                <a:ea typeface="微软雅黑" pitchFamily="34" charset="-122"/>
              </a:rPr>
              <a:t>缓存相比，请求缓存是不断更新的。然而，由于额外写入区域文件，这种即时缓存可能会导致开销。为了克服这个问题，客户端</a:t>
            </a:r>
            <a:r>
              <a:rPr lang="en-US" altLang="zh-CN" sz="1600" dirty="0">
                <a:solidFill>
                  <a:schemeClr val="tx1">
                    <a:lumMod val="50000"/>
                    <a:lumOff val="50000"/>
                  </a:schemeClr>
                </a:solidFill>
                <a:latin typeface="微软雅黑" pitchFamily="34" charset="-122"/>
                <a:ea typeface="微软雅黑" pitchFamily="34" charset="-122"/>
              </a:rPr>
              <a:t>DBMS</a:t>
            </a:r>
            <a:r>
              <a:rPr lang="zh-CN" altLang="en-US" sz="1600" dirty="0">
                <a:solidFill>
                  <a:schemeClr val="tx1">
                    <a:lumMod val="50000"/>
                    <a:lumOff val="50000"/>
                  </a:schemeClr>
                </a:solidFill>
                <a:latin typeface="微软雅黑" pitchFamily="34" charset="-122"/>
                <a:ea typeface="微软雅黑" pitchFamily="34" charset="-122"/>
              </a:rPr>
              <a:t>可以同时处理原始数据，并将区域作为一个文件提供给</a:t>
            </a:r>
            <a:r>
              <a:rPr lang="en-US" altLang="zh-CN" sz="1600" dirty="0">
                <a:solidFill>
                  <a:schemeClr val="tx1">
                    <a:lumMod val="50000"/>
                    <a:lumOff val="50000"/>
                  </a:schemeClr>
                </a:solidFill>
                <a:latin typeface="微软雅黑" pitchFamily="34" charset="-122"/>
                <a:ea typeface="微软雅黑" pitchFamily="34" charset="-122"/>
              </a:rPr>
              <a:t>Crystal;</a:t>
            </a:r>
            <a:r>
              <a:rPr lang="zh-CN" altLang="en-US" sz="1600" dirty="0">
                <a:solidFill>
                  <a:schemeClr val="tx1">
                    <a:lumMod val="50000"/>
                    <a:lumOff val="50000"/>
                  </a:schemeClr>
                </a:solidFill>
                <a:latin typeface="微软雅黑" pitchFamily="34" charset="-122"/>
                <a:ea typeface="微软雅黑" pitchFamily="34" charset="-122"/>
              </a:rPr>
              <a:t>这个扩展是留给未来的工作。</a:t>
            </a: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3E488975-66CA-4B7C-BFB6-15589BDD0FF8}"/>
              </a:ext>
            </a:extLst>
          </p:cNvPr>
          <p:cNvSpPr txBox="1"/>
          <p:nvPr/>
        </p:nvSpPr>
        <p:spPr>
          <a:xfrm>
            <a:off x="985019" y="188640"/>
            <a:ext cx="2736304"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RR</a:t>
            </a:r>
            <a:r>
              <a:rPr lang="zh-CN" altLang="en-US" dirty="0">
                <a:solidFill>
                  <a:schemeClr val="tx1">
                    <a:lumMod val="65000"/>
                    <a:lumOff val="35000"/>
                  </a:schemeClr>
                </a:solidFill>
                <a:latin typeface="微软雅黑" pitchFamily="34" charset="-122"/>
                <a:ea typeface="微软雅黑" pitchFamily="34" charset="-122"/>
              </a:rPr>
              <a:t> </a:t>
            </a:r>
            <a:r>
              <a:rPr lang="en-US" altLang="zh-CN" dirty="0">
                <a:solidFill>
                  <a:schemeClr val="tx1">
                    <a:lumMod val="65000"/>
                    <a:lumOff val="35000"/>
                  </a:schemeClr>
                </a:solidFill>
                <a:latin typeface="微软雅黑" pitchFamily="34" charset="-122"/>
                <a:ea typeface="微软雅黑" pitchFamily="34" charset="-122"/>
              </a:rPr>
              <a:t>cache</a:t>
            </a:r>
          </a:p>
        </p:txBody>
      </p:sp>
      <p:sp>
        <p:nvSpPr>
          <p:cNvPr id="16" name="六边形 15">
            <a:extLst>
              <a:ext uri="{FF2B5EF4-FFF2-40B4-BE49-F238E27FC236}">
                <a16:creationId xmlns:a16="http://schemas.microsoft.com/office/drawing/2014/main" id="{C8B8EEBE-7EEB-4F38-BEBB-15A7BC3A7723}"/>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FD0AEF6-18B1-4B61-B984-28B6FA26E259}"/>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DC3ED60-8013-440A-ACC6-221998837EEA}"/>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矩形 19">
            <a:extLst>
              <a:ext uri="{FF2B5EF4-FFF2-40B4-BE49-F238E27FC236}">
                <a16:creationId xmlns:a16="http://schemas.microsoft.com/office/drawing/2014/main" id="{A7DB1B45-6944-46A8-9C7B-967F24D6D8AE}"/>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六边形 20">
            <a:extLst>
              <a:ext uri="{FF2B5EF4-FFF2-40B4-BE49-F238E27FC236}">
                <a16:creationId xmlns:a16="http://schemas.microsoft.com/office/drawing/2014/main" id="{5A86A2BA-5295-4B97-A1F7-5D934C2F8D27}"/>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9">
            <a:extLst>
              <a:ext uri="{FF2B5EF4-FFF2-40B4-BE49-F238E27FC236}">
                <a16:creationId xmlns:a16="http://schemas.microsoft.com/office/drawing/2014/main" id="{95130EA5-EFA2-412E-93D5-439F8D08E06D}"/>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第四章</a:t>
            </a:r>
          </a:p>
        </p:txBody>
      </p:sp>
      <p:sp>
        <p:nvSpPr>
          <p:cNvPr id="23" name="文本框 9">
            <a:extLst>
              <a:ext uri="{FF2B5EF4-FFF2-40B4-BE49-F238E27FC236}">
                <a16:creationId xmlns:a16="http://schemas.microsoft.com/office/drawing/2014/main" id="{586A8E4C-EAF4-4350-B5AF-5092936F9841}"/>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缓存优化</a:t>
            </a:r>
          </a:p>
        </p:txBody>
      </p:sp>
      <p:sp>
        <p:nvSpPr>
          <p:cNvPr id="24" name="Freeform 9">
            <a:extLst>
              <a:ext uri="{FF2B5EF4-FFF2-40B4-BE49-F238E27FC236}">
                <a16:creationId xmlns:a16="http://schemas.microsoft.com/office/drawing/2014/main" id="{2D675F54-4AC9-4F21-AB84-007FD5753932}"/>
              </a:ext>
            </a:extLst>
          </p:cNvPr>
          <p:cNvSpPr>
            <a:spLocks noEditPoints="1"/>
          </p:cNvSpPr>
          <p:nvPr/>
        </p:nvSpPr>
        <p:spPr bwMode="auto">
          <a:xfrm rot="19469485">
            <a:off x="344898" y="186178"/>
            <a:ext cx="275340" cy="2933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Tree>
    <p:extLst>
      <p:ext uri="{BB962C8B-B14F-4D97-AF65-F5344CB8AC3E}">
        <p14:creationId xmlns:p14="http://schemas.microsoft.com/office/powerpoint/2010/main" val="218616339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6"/>
          <p:cNvSpPr txBox="1"/>
          <p:nvPr/>
        </p:nvSpPr>
        <p:spPr>
          <a:xfrm>
            <a:off x="2260382" y="4010198"/>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第五部分</a:t>
            </a:r>
          </a:p>
        </p:txBody>
      </p:sp>
      <p:grpSp>
        <p:nvGrpSpPr>
          <p:cNvPr id="55" name="组合 54"/>
          <p:cNvGrpSpPr/>
          <p:nvPr/>
        </p:nvGrpSpPr>
        <p:grpSpPr>
          <a:xfrm>
            <a:off x="2052459" y="1419448"/>
            <a:ext cx="2036802" cy="2036802"/>
            <a:chOff x="8125599" y="1434035"/>
            <a:chExt cx="2036802" cy="2036802"/>
          </a:xfrm>
        </p:grpSpPr>
        <p:sp>
          <p:nvSpPr>
            <p:cNvPr id="56" name="椭圆 55"/>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60" name="文本框 31"/>
          <p:cNvSpPr txBox="1"/>
          <p:nvPr/>
        </p:nvSpPr>
        <p:spPr>
          <a:xfrm>
            <a:off x="288692" y="4432172"/>
            <a:ext cx="5564345"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实现细节</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IMPLEMENTATION DETAILS</a:t>
            </a:r>
          </a:p>
        </p:txBody>
      </p:sp>
      <p:sp>
        <p:nvSpPr>
          <p:cNvPr id="61" name="矩形 60"/>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32"/>
          <p:cNvSpPr txBox="1"/>
          <p:nvPr/>
        </p:nvSpPr>
        <p:spPr>
          <a:xfrm>
            <a:off x="8401843" y="1201894"/>
            <a:ext cx="2565061"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Crystal</a:t>
            </a:r>
            <a:r>
              <a:rPr lang="zh-CN" altLang="en-US" sz="2000" b="0" dirty="0">
                <a:solidFill>
                  <a:schemeClr val="bg1">
                    <a:lumMod val="95000"/>
                  </a:schemeClr>
                </a:solidFill>
              </a:rPr>
              <a:t>内的平行处理</a:t>
            </a:r>
          </a:p>
        </p:txBody>
      </p:sp>
      <p:sp>
        <p:nvSpPr>
          <p:cNvPr id="63" name="文本框 33"/>
          <p:cNvSpPr txBox="1"/>
          <p:nvPr/>
        </p:nvSpPr>
        <p:spPr>
          <a:xfrm>
            <a:off x="8401843" y="2456289"/>
            <a:ext cx="1639744"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Spark</a:t>
            </a:r>
            <a:r>
              <a:rPr lang="zh-CN" altLang="en-US" sz="2000" b="0" dirty="0">
                <a:solidFill>
                  <a:schemeClr val="bg1">
                    <a:lumMod val="95000"/>
                  </a:schemeClr>
                </a:solidFill>
              </a:rPr>
              <a:t>数据源</a:t>
            </a:r>
          </a:p>
        </p:txBody>
      </p:sp>
      <p:sp>
        <p:nvSpPr>
          <p:cNvPr id="64" name="文本框 34"/>
          <p:cNvSpPr txBox="1"/>
          <p:nvPr/>
        </p:nvSpPr>
        <p:spPr>
          <a:xfrm>
            <a:off x="8407024" y="3682368"/>
            <a:ext cx="2321020"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Greenplum</a:t>
            </a:r>
            <a:r>
              <a:rPr lang="zh-CN" altLang="en-US" sz="2000" b="0" dirty="0">
                <a:solidFill>
                  <a:schemeClr val="bg1">
                    <a:lumMod val="95000"/>
                  </a:schemeClr>
                </a:solidFill>
              </a:rPr>
              <a:t>数据源</a:t>
            </a:r>
          </a:p>
        </p:txBody>
      </p:sp>
      <p:sp>
        <p:nvSpPr>
          <p:cNvPr id="65" name="文本框 35"/>
          <p:cNvSpPr txBox="1"/>
          <p:nvPr/>
        </p:nvSpPr>
        <p:spPr>
          <a:xfrm>
            <a:off x="8406381" y="4903802"/>
            <a:ext cx="1660583"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Azure</a:t>
            </a:r>
            <a:r>
              <a:rPr lang="zh-CN" altLang="en-US" sz="2000" b="0" dirty="0">
                <a:solidFill>
                  <a:schemeClr val="bg1">
                    <a:lumMod val="95000"/>
                  </a:schemeClr>
                </a:solidFill>
              </a:rPr>
              <a:t>云连接</a:t>
            </a:r>
          </a:p>
        </p:txBody>
      </p:sp>
      <p:cxnSp>
        <p:nvCxnSpPr>
          <p:cNvPr id="67" name="直接连接符 66"/>
          <p:cNvCxnSpPr/>
          <p:nvPr/>
        </p:nvCxnSpPr>
        <p:spPr>
          <a:xfrm flipV="1">
            <a:off x="7925514" y="508832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a:cxnSpLocks/>
          </p:cNvCxnSpPr>
          <p:nvPr/>
        </p:nvCxnSpPr>
        <p:spPr>
          <a:xfrm flipV="1">
            <a:off x="7920976" y="2631246"/>
            <a:ext cx="0" cy="1251177"/>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a:cxnSpLocks/>
          </p:cNvCxnSpPr>
          <p:nvPr/>
        </p:nvCxnSpPr>
        <p:spPr>
          <a:xfrm flipV="1">
            <a:off x="7920976" y="1391685"/>
            <a:ext cx="0" cy="1239561"/>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a:cxnSpLocks/>
          </p:cNvCxnSpPr>
          <p:nvPr/>
        </p:nvCxnSpPr>
        <p:spPr>
          <a:xfrm flipV="1">
            <a:off x="7920976" y="723372"/>
            <a:ext cx="0" cy="669012"/>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flipV="1">
            <a:off x="7926157" y="3882423"/>
            <a:ext cx="0" cy="1205901"/>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1294454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600" decel="100000"/>
                                        <p:tgtEl>
                                          <p:spTgt spid="55"/>
                                        </p:tgtEl>
                                      </p:cBhvr>
                                    </p:animEffect>
                                    <p:anim calcmode="lin" valueType="num">
                                      <p:cBhvr>
                                        <p:cTn id="8" dur="600" decel="100000" fill="hold"/>
                                        <p:tgtEl>
                                          <p:spTgt spid="55"/>
                                        </p:tgtEl>
                                        <p:attrNameLst>
                                          <p:attrName>style.rotation</p:attrName>
                                        </p:attrNameLst>
                                      </p:cBhvr>
                                      <p:tavLst>
                                        <p:tav tm="0">
                                          <p:val>
                                            <p:fltVal val="-90"/>
                                          </p:val>
                                        </p:tav>
                                        <p:tav tm="100000">
                                          <p:val>
                                            <p:fltVal val="0"/>
                                          </p:val>
                                        </p:tav>
                                      </p:tavLst>
                                    </p:anim>
                                    <p:anim calcmode="lin" valueType="num">
                                      <p:cBhvr>
                                        <p:cTn id="9" dur="600" decel="100000" fill="hold"/>
                                        <p:tgtEl>
                                          <p:spTgt spid="55"/>
                                        </p:tgtEl>
                                        <p:attrNameLst>
                                          <p:attrName>ppt_x</p:attrName>
                                        </p:attrNameLst>
                                      </p:cBhvr>
                                      <p:tavLst>
                                        <p:tav tm="0">
                                          <p:val>
                                            <p:strVal val="#ppt_x+0.4"/>
                                          </p:val>
                                        </p:tav>
                                        <p:tav tm="100000">
                                          <p:val>
                                            <p:strVal val="#ppt_x-0.05"/>
                                          </p:val>
                                        </p:tav>
                                      </p:tavLst>
                                    </p:anim>
                                    <p:anim calcmode="lin" valueType="num">
                                      <p:cBhvr>
                                        <p:cTn id="10" dur="600" decel="100000" fill="hold"/>
                                        <p:tgtEl>
                                          <p:spTgt spid="5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5"/>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50"/>
                                        <p:tgtEl>
                                          <p:spTgt spid="45"/>
                                        </p:tgtEl>
                                      </p:cBhvr>
                                    </p:animEffect>
                                    <p:anim calcmode="lin" valueType="num">
                                      <p:cBhvr>
                                        <p:cTn id="17" dur="750" fill="hold"/>
                                        <p:tgtEl>
                                          <p:spTgt spid="45"/>
                                        </p:tgtEl>
                                        <p:attrNameLst>
                                          <p:attrName>ppt_x</p:attrName>
                                        </p:attrNameLst>
                                      </p:cBhvr>
                                      <p:tavLst>
                                        <p:tav tm="0">
                                          <p:val>
                                            <p:strVal val="#ppt_x"/>
                                          </p:val>
                                        </p:tav>
                                        <p:tav tm="100000">
                                          <p:val>
                                            <p:strVal val="#ppt_x"/>
                                          </p:val>
                                        </p:tav>
                                      </p:tavLst>
                                    </p:anim>
                                    <p:anim calcmode="lin" valueType="num">
                                      <p:cBhvr>
                                        <p:cTn id="18" dur="675" decel="100000" fill="hold"/>
                                        <p:tgtEl>
                                          <p:spTgt spid="4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45"/>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dissolve">
                                      <p:cBhvr>
                                        <p:cTn id="23" dur="500"/>
                                        <p:tgtEl>
                                          <p:spTgt spid="6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500"/>
                                        <p:tgtEl>
                                          <p:spTgt spid="61"/>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par>
                                <p:cTn id="35" presetID="22" presetClass="entr" presetSubtype="1" fill="hold" nodeType="withEffect">
                                  <p:stCondLst>
                                    <p:cond delay="50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63"/>
                                        </p:tgtEl>
                                        <p:attrNameLst>
                                          <p:attrName>style.visibility</p:attrName>
                                        </p:attrNameLst>
                                      </p:cBhvr>
                                      <p:to>
                                        <p:strVal val="visible"/>
                                      </p:to>
                                    </p:set>
                                    <p:animEffect transition="in" filter="wipe(left)">
                                      <p:cBhvr>
                                        <p:cTn id="40" dur="500"/>
                                        <p:tgtEl>
                                          <p:spTgt spid="63"/>
                                        </p:tgtEl>
                                      </p:cBhvr>
                                    </p:animEffect>
                                  </p:childTnLst>
                                </p:cTn>
                              </p:par>
                              <p:par>
                                <p:cTn id="41" presetID="22" presetClass="entr" presetSubtype="1" fill="hold" nodeType="withEffect">
                                  <p:stCondLst>
                                    <p:cond delay="1000"/>
                                  </p:stCondLst>
                                  <p:childTnLst>
                                    <p:set>
                                      <p:cBhvr>
                                        <p:cTn id="42" dur="1" fill="hold">
                                          <p:stCondLst>
                                            <p:cond delay="0"/>
                                          </p:stCondLst>
                                        </p:cTn>
                                        <p:tgtEl>
                                          <p:spTgt spid="68"/>
                                        </p:tgtEl>
                                        <p:attrNameLst>
                                          <p:attrName>style.visibility</p:attrName>
                                        </p:attrNameLst>
                                      </p:cBhvr>
                                      <p:to>
                                        <p:strVal val="visible"/>
                                      </p:to>
                                    </p:set>
                                    <p:animEffect transition="in" filter="wipe(up)">
                                      <p:cBhvr>
                                        <p:cTn id="43" dur="500"/>
                                        <p:tgtEl>
                                          <p:spTgt spid="68"/>
                                        </p:tgtEl>
                                      </p:cBhvr>
                                    </p:animEffect>
                                  </p:childTnLst>
                                </p:cTn>
                              </p:par>
                              <p:par>
                                <p:cTn id="44" presetID="22" presetClass="entr" presetSubtype="1" fill="hold" nodeType="withEffect">
                                  <p:stCondLst>
                                    <p:cond delay="150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par>
                                <p:cTn id="50" presetID="22" presetClass="entr" presetSubtype="1" fill="hold" nodeType="withEffect">
                                  <p:stCondLst>
                                    <p:cond delay="2000"/>
                                  </p:stCondLst>
                                  <p:childTnLst>
                                    <p:set>
                                      <p:cBhvr>
                                        <p:cTn id="51" dur="1" fill="hold">
                                          <p:stCondLst>
                                            <p:cond delay="0"/>
                                          </p:stCondLst>
                                        </p:cTn>
                                        <p:tgtEl>
                                          <p:spTgt spid="67"/>
                                        </p:tgtEl>
                                        <p:attrNameLst>
                                          <p:attrName>style.visibility</p:attrName>
                                        </p:attrNameLst>
                                      </p:cBhvr>
                                      <p:to>
                                        <p:strVal val="visible"/>
                                      </p:to>
                                    </p:set>
                                    <p:animEffect transition="in" filter="wipe(up)">
                                      <p:cBhvr>
                                        <p:cTn id="52" dur="500"/>
                                        <p:tgtEl>
                                          <p:spTgt spid="67"/>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65"/>
                                        </p:tgtEl>
                                        <p:attrNameLst>
                                          <p:attrName>style.visibility</p:attrName>
                                        </p:attrNameLst>
                                      </p:cBhvr>
                                      <p:to>
                                        <p:strVal val="visible"/>
                                      </p:to>
                                    </p:set>
                                    <p:animEffect transition="in" filter="wipe(left)">
                                      <p:cBhvr>
                                        <p:cTn id="55" dur="500"/>
                                        <p:tgtEl>
                                          <p:spTgt spid="65"/>
                                        </p:tgtEl>
                                      </p:cBhvr>
                                    </p:animEffect>
                                  </p:childTnLst>
                                </p:cTn>
                              </p:par>
                            </p:childTnLst>
                          </p:cTn>
                        </p:par>
                        <p:par>
                          <p:cTn id="56" fill="hold">
                            <p:stCondLst>
                              <p:cond delay="5100"/>
                            </p:stCondLst>
                            <p:childTnLst>
                              <p:par>
                                <p:cTn id="57" presetID="10" presetClass="entr" presetSubtype="0" fill="hold" grpId="0" nodeType="after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12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0" grpId="0"/>
      <p:bldP spid="61" grpId="0" animBg="1"/>
      <p:bldP spid="62" grpId="0"/>
      <p:bldP spid="63" grpId="0"/>
      <p:bldP spid="64" grpId="0"/>
      <p:bldP spid="65" grpId="0"/>
      <p:bldP spid="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实现细节</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第五章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实现细节</a:t>
            </a:r>
          </a:p>
        </p:txBody>
      </p:sp>
      <p:sp>
        <p:nvSpPr>
          <p:cNvPr id="74" name="Freeform 206"/>
          <p:cNvSpPr>
            <a:spLocks noChangeAspect="1" noEditPoints="1"/>
          </p:cNvSpPr>
          <p:nvPr/>
        </p:nvSpPr>
        <p:spPr bwMode="auto">
          <a:xfrm>
            <a:off x="388489" y="185462"/>
            <a:ext cx="236490" cy="28586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en-US" altLang="zh-CN"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Spark</a:t>
              </a: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数据源</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903102" y="2068689"/>
              <a:ext cx="1706033" cy="1275476"/>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Crystal</a:t>
              </a: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内的平行处理</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en-US" altLang="zh-CN"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Azure</a:t>
              </a: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云连接</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360848" y="2070636"/>
              <a:ext cx="1739874" cy="1275476"/>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Greenplum</a:t>
              </a: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数据源</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7" name="矩形 47"/>
          <p:cNvSpPr>
            <a:spLocks noChangeArrowheads="1"/>
          </p:cNvSpPr>
          <p:nvPr/>
        </p:nvSpPr>
        <p:spPr bwMode="auto">
          <a:xfrm>
            <a:off x="1915455" y="2856248"/>
            <a:ext cx="1907885" cy="162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的延迟关键部件针对多个连接进行了优化。每个新连接都使用一个专用线程来构建谓词树和匹配缓存的文件。</a:t>
            </a:r>
          </a:p>
        </p:txBody>
      </p:sp>
      <p:sp>
        <p:nvSpPr>
          <p:cNvPr id="29" name="矩形 47"/>
          <p:cNvSpPr>
            <a:spLocks noChangeArrowheads="1"/>
          </p:cNvSpPr>
          <p:nvPr/>
        </p:nvSpPr>
        <p:spPr bwMode="auto">
          <a:xfrm>
            <a:off x="4126666" y="2833660"/>
            <a:ext cx="1875361" cy="188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65000"/>
                    <a:lumOff val="35000"/>
                  </a:schemeClr>
                </a:solidFill>
                <a:sym typeface="微软雅黑" pitchFamily="34" charset="-122"/>
              </a:rPr>
              <a:t>我们构建了一个数据源来在</a:t>
            </a:r>
            <a:r>
              <a:rPr lang="en-US" altLang="zh-CN" sz="1400" dirty="0">
                <a:solidFill>
                  <a:schemeClr val="tx1">
                    <a:lumMod val="65000"/>
                    <a:lumOff val="35000"/>
                  </a:schemeClr>
                </a:solidFill>
                <a:sym typeface="微软雅黑" pitchFamily="34" charset="-122"/>
              </a:rPr>
              <a:t>Spark</a:t>
            </a:r>
            <a:r>
              <a:rPr lang="zh-CN" altLang="en-US" sz="1400" dirty="0">
                <a:solidFill>
                  <a:schemeClr val="tx1">
                    <a:lumMod val="65000"/>
                    <a:lumOff val="35000"/>
                  </a:schemeClr>
                </a:solidFill>
                <a:sym typeface="微软雅黑" pitchFamily="34" charset="-122"/>
              </a:rPr>
              <a:t>和</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之间通信，通过使用不到</a:t>
            </a:r>
            <a:r>
              <a:rPr lang="en-US" altLang="zh-CN" sz="1400" dirty="0">
                <a:solidFill>
                  <a:schemeClr val="tx1">
                    <a:lumMod val="65000"/>
                    <a:lumOff val="35000"/>
                  </a:schemeClr>
                </a:solidFill>
                <a:sym typeface="微软雅黑" pitchFamily="34" charset="-122"/>
              </a:rPr>
              <a:t>350</a:t>
            </a:r>
            <a:r>
              <a:rPr lang="zh-CN" altLang="en-US" sz="1400" dirty="0">
                <a:solidFill>
                  <a:schemeClr val="tx1">
                    <a:lumMod val="65000"/>
                    <a:lumOff val="35000"/>
                  </a:schemeClr>
                </a:solidFill>
                <a:sym typeface="微软雅黑" pitchFamily="34" charset="-122"/>
              </a:rPr>
              <a:t>行</a:t>
            </a:r>
            <a:r>
              <a:rPr lang="en-US" altLang="zh-CN" sz="1400" dirty="0">
                <a:solidFill>
                  <a:schemeClr val="tx1">
                    <a:lumMod val="65000"/>
                    <a:lumOff val="35000"/>
                  </a:schemeClr>
                </a:solidFill>
                <a:sym typeface="微软雅黑" pitchFamily="34" charset="-122"/>
              </a:rPr>
              <a:t>Scala</a:t>
            </a:r>
            <a:r>
              <a:rPr lang="zh-CN" altLang="en-US" sz="1400" dirty="0">
                <a:solidFill>
                  <a:schemeClr val="tx1">
                    <a:lumMod val="65000"/>
                    <a:lumOff val="35000"/>
                  </a:schemeClr>
                </a:solidFill>
                <a:sym typeface="微软雅黑" pitchFamily="34" charset="-122"/>
              </a:rPr>
              <a:t>代码扩展</a:t>
            </a:r>
            <a:r>
              <a:rPr lang="en-US" altLang="zh-CN" sz="1400" dirty="0">
                <a:solidFill>
                  <a:schemeClr val="tx1">
                    <a:lumMod val="65000"/>
                    <a:lumOff val="35000"/>
                  </a:schemeClr>
                </a:solidFill>
                <a:sym typeface="微软雅黑" pitchFamily="34" charset="-122"/>
              </a:rPr>
              <a:t>Spark</a:t>
            </a:r>
            <a:r>
              <a:rPr lang="zh-CN" altLang="en-US" sz="1400" dirty="0">
                <a:solidFill>
                  <a:schemeClr val="tx1">
                    <a:lumMod val="65000"/>
                    <a:lumOff val="35000"/>
                  </a:schemeClr>
                </a:solidFill>
                <a:sym typeface="微软雅黑" pitchFamily="34" charset="-122"/>
              </a:rPr>
              <a:t>现有的</a:t>
            </a:r>
            <a:r>
              <a:rPr lang="en-US" altLang="zh-CN" sz="1400" dirty="0">
                <a:solidFill>
                  <a:schemeClr val="tx1">
                    <a:lumMod val="65000"/>
                    <a:lumOff val="35000"/>
                  </a:schemeClr>
                </a:solidFill>
                <a:sym typeface="微软雅黑" pitchFamily="34" charset="-122"/>
              </a:rPr>
              <a:t>Parquet</a:t>
            </a:r>
            <a:r>
              <a:rPr lang="zh-CN" altLang="en-US" sz="1400" dirty="0">
                <a:solidFill>
                  <a:schemeClr val="tx1">
                    <a:lumMod val="65000"/>
                    <a:lumOff val="35000"/>
                  </a:schemeClr>
                </a:solidFill>
                <a:sym typeface="微软雅黑" pitchFamily="34" charset="-122"/>
              </a:rPr>
              <a:t>连接器。</a:t>
            </a:r>
          </a:p>
        </p:txBody>
      </p:sp>
      <p:sp>
        <p:nvSpPr>
          <p:cNvPr id="31" name="矩形 47"/>
          <p:cNvSpPr>
            <a:spLocks noChangeArrowheads="1"/>
          </p:cNvSpPr>
          <p:nvPr/>
        </p:nvSpPr>
        <p:spPr bwMode="auto">
          <a:xfrm>
            <a:off x="6304118" y="2866690"/>
            <a:ext cx="1892607" cy="162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65000"/>
                    <a:lumOff val="35000"/>
                  </a:schemeClr>
                </a:solidFill>
                <a:sym typeface="微软雅黑" pitchFamily="34" charset="-122"/>
              </a:rPr>
              <a:t>我们为</a:t>
            </a:r>
            <a:r>
              <a:rPr lang="en-US" altLang="zh-CN" sz="1400" dirty="0">
                <a:solidFill>
                  <a:schemeClr val="tx1">
                    <a:lumMod val="65000"/>
                    <a:lumOff val="35000"/>
                  </a:schemeClr>
                </a:solidFill>
                <a:sym typeface="微软雅黑" pitchFamily="34" charset="-122"/>
              </a:rPr>
              <a:t>Greenplum</a:t>
            </a:r>
            <a:r>
              <a:rPr lang="zh-CN" altLang="en-US" sz="1400" dirty="0">
                <a:solidFill>
                  <a:schemeClr val="tx1">
                    <a:lumMod val="65000"/>
                    <a:lumOff val="35000"/>
                  </a:schemeClr>
                </a:solidFill>
                <a:sym typeface="微软雅黑" pitchFamily="34" charset="-122"/>
              </a:rPr>
              <a:t>构建了一个连接器，它是一个云规模的</a:t>
            </a:r>
            <a:r>
              <a:rPr lang="en-US" altLang="zh-CN" sz="1400" dirty="0">
                <a:solidFill>
                  <a:schemeClr val="tx1">
                    <a:lumMod val="65000"/>
                    <a:lumOff val="35000"/>
                  </a:schemeClr>
                </a:solidFill>
                <a:sym typeface="微软雅黑" pitchFamily="34" charset="-122"/>
              </a:rPr>
              <a:t>PostgreSQL</a:t>
            </a:r>
            <a:r>
              <a:rPr lang="zh-CN" altLang="en-US" sz="1400" dirty="0">
                <a:solidFill>
                  <a:schemeClr val="tx1">
                    <a:lumMod val="65000"/>
                    <a:lumOff val="35000"/>
                  </a:schemeClr>
                </a:solidFill>
                <a:sym typeface="微软雅黑" pitchFamily="34" charset="-122"/>
              </a:rPr>
              <a:t>衍生品，带有一个外部扩展框架</a:t>
            </a:r>
            <a:r>
              <a:rPr lang="en-US" altLang="zh-CN" sz="1400" dirty="0">
                <a:solidFill>
                  <a:schemeClr val="tx1">
                    <a:lumMod val="65000"/>
                    <a:lumOff val="35000"/>
                  </a:schemeClr>
                </a:solidFill>
                <a:sym typeface="微软雅黑" pitchFamily="34" charset="-122"/>
              </a:rPr>
              <a:t>-</a:t>
            </a:r>
            <a:r>
              <a:rPr lang="zh-CN" altLang="en-US" sz="1400" dirty="0">
                <a:solidFill>
                  <a:schemeClr val="tx1">
                    <a:lumMod val="65000"/>
                    <a:lumOff val="35000"/>
                  </a:schemeClr>
                </a:solidFill>
                <a:sym typeface="微软雅黑" pitchFamily="34" charset="-122"/>
              </a:rPr>
              <a:t>称为</a:t>
            </a:r>
            <a:r>
              <a:rPr lang="en-US" altLang="zh-CN" sz="1400" dirty="0">
                <a:solidFill>
                  <a:schemeClr val="tx1">
                    <a:lumMod val="65000"/>
                    <a:lumOff val="35000"/>
                  </a:schemeClr>
                </a:solidFill>
                <a:sym typeface="微软雅黑" pitchFamily="34" charset="-122"/>
              </a:rPr>
              <a:t>PXF</a:t>
            </a:r>
            <a:r>
              <a:rPr lang="zh-CN" altLang="en-US" sz="1400" dirty="0">
                <a:solidFill>
                  <a:schemeClr val="tx1">
                    <a:lumMod val="65000"/>
                    <a:lumOff val="35000"/>
                  </a:schemeClr>
                </a:solidFill>
                <a:sym typeface="微软雅黑" pitchFamily="34" charset="-122"/>
              </a:rPr>
              <a:t>。</a:t>
            </a:r>
          </a:p>
        </p:txBody>
      </p:sp>
      <p:sp>
        <p:nvSpPr>
          <p:cNvPr id="33" name="矩形 47"/>
          <p:cNvSpPr>
            <a:spLocks noChangeArrowheads="1"/>
          </p:cNvSpPr>
          <p:nvPr/>
        </p:nvSpPr>
        <p:spPr bwMode="auto">
          <a:xfrm>
            <a:off x="8498816" y="2871112"/>
            <a:ext cx="1874993" cy="162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65000"/>
                    <a:lumOff val="35000"/>
                  </a:schemeClr>
                </a:solidFill>
                <a:sym typeface="微软雅黑" pitchFamily="34" charset="-122"/>
              </a:rPr>
              <a:t>我们使用</a:t>
            </a:r>
            <a:r>
              <a:rPr lang="en-US" altLang="zh-CN" sz="1400" dirty="0">
                <a:solidFill>
                  <a:schemeClr val="tx1">
                    <a:lumMod val="65000"/>
                    <a:lumOff val="35000"/>
                  </a:schemeClr>
                </a:solidFill>
                <a:sym typeface="微软雅黑" pitchFamily="34" charset="-122"/>
              </a:rPr>
              <a:t>Azure Blob Storage</a:t>
            </a:r>
            <a:r>
              <a:rPr lang="zh-CN" altLang="en-US" sz="1400" dirty="0">
                <a:solidFill>
                  <a:schemeClr val="tx1">
                    <a:lumMod val="65000"/>
                    <a:lumOff val="35000"/>
                  </a:schemeClr>
                </a:solidFill>
                <a:sym typeface="微软雅黑" pitchFamily="34" charset="-122"/>
              </a:rPr>
              <a:t>存储远程数据，使用一个名为</a:t>
            </a:r>
            <a:r>
              <a:rPr lang="en-US" altLang="zh-CN" sz="1400" dirty="0">
                <a:solidFill>
                  <a:schemeClr val="tx1">
                    <a:lumMod val="65000"/>
                    <a:lumOff val="35000"/>
                  </a:schemeClr>
                </a:solidFill>
                <a:sym typeface="微软雅黑" pitchFamily="34" charset="-122"/>
              </a:rPr>
              <a:t>Azure - Storage -</a:t>
            </a:r>
            <a:r>
              <a:rPr lang="en-US" altLang="zh-CN" sz="1400" dirty="0" err="1">
                <a:solidFill>
                  <a:schemeClr val="tx1">
                    <a:lumMod val="65000"/>
                    <a:lumOff val="35000"/>
                  </a:schemeClr>
                </a:solidFill>
                <a:sym typeface="微软雅黑" pitchFamily="34" charset="-122"/>
              </a:rPr>
              <a:t>cpplite</a:t>
            </a:r>
            <a:r>
              <a:rPr lang="zh-CN" altLang="en-US" sz="1400" dirty="0">
                <a:solidFill>
                  <a:schemeClr val="tx1">
                    <a:lumMod val="65000"/>
                    <a:lumOff val="35000"/>
                  </a:schemeClr>
                </a:solidFill>
                <a:sym typeface="微软雅黑" pitchFamily="34" charset="-122"/>
              </a:rPr>
              <a:t>的库来实现存储连接器。</a:t>
            </a:r>
          </a:p>
        </p:txBody>
      </p:sp>
      <p:sp>
        <p:nvSpPr>
          <p:cNvPr id="34" name="Freeform 12"/>
          <p:cNvSpPr>
            <a:spLocks/>
          </p:cNvSpPr>
          <p:nvPr/>
        </p:nvSpPr>
        <p:spPr bwMode="auto">
          <a:xfrm>
            <a:off x="1608509" y="465782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72024"/>
            <a:ext cx="8545239" cy="905248"/>
          </a:xfrm>
          <a:prstGeom prst="rect">
            <a:avLst/>
          </a:prstGeom>
          <a:noFill/>
        </p:spPr>
        <p:txBody>
          <a:bodyPr wrap="square" rtlCol="0">
            <a:spAutoFit/>
          </a:bodyPr>
          <a:lstStyle/>
          <a:p>
            <a:pPr>
              <a:lnSpc>
                <a:spcPct val="130000"/>
              </a:lnSpc>
              <a:spcBef>
                <a:spcPct val="0"/>
              </a:spcBef>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Crystal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是作为一个独立的高度并行的进程实现的，它位于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DBMS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blob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存储之间。这种设计有助于加速跨不同数据库系统的工作负载。</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Crystal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是一个功能齐全的系统，可以使用不同的数据类型和查询谓词，并且是用</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c++</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实现的，以获得最佳性能。</a:t>
            </a:r>
          </a:p>
        </p:txBody>
      </p:sp>
      <p:sp>
        <p:nvSpPr>
          <p:cNvPr id="38" name="TextBox 37"/>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96423697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400" fill="hold"/>
                                        <p:tgtEl>
                                          <p:spTgt spid="16"/>
                                        </p:tgtEl>
                                        <p:attrNameLst>
                                          <p:attrName>ppt_x</p:attrName>
                                        </p:attrNameLst>
                                      </p:cBhvr>
                                      <p:tavLst>
                                        <p:tav tm="0">
                                          <p:val>
                                            <p:strVal val="0-#ppt_w/2"/>
                                          </p:val>
                                        </p:tav>
                                        <p:tav tm="100000">
                                          <p:val>
                                            <p:strVal val="#ppt_x"/>
                                          </p:val>
                                        </p:tav>
                                      </p:tavLst>
                                    </p:anim>
                                    <p:anim calcmode="lin" valueType="num">
                                      <p:cBhvr additive="base">
                                        <p:cTn id="8" dur="400" fill="hold"/>
                                        <p:tgtEl>
                                          <p:spTgt spid="16"/>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400"/>
                                        <p:tgtEl>
                                          <p:spTgt spid="27"/>
                                        </p:tgtEl>
                                        <p:attrNameLst>
                                          <p:attrName>ppt_y</p:attrName>
                                        </p:attrNameLst>
                                      </p:cBhvr>
                                      <p:tavLst>
                                        <p:tav tm="0">
                                          <p:val>
                                            <p:strVal val="#ppt_y-#ppt_h*1.125000"/>
                                          </p:val>
                                        </p:tav>
                                        <p:tav tm="100000">
                                          <p:val>
                                            <p:strVal val="#ppt_y"/>
                                          </p:val>
                                        </p:tav>
                                      </p:tavLst>
                                    </p:anim>
                                    <p:animEffect transition="in" filter="wipe(down)">
                                      <p:cBhvr>
                                        <p:cTn id="12" dur="400"/>
                                        <p:tgtEl>
                                          <p:spTgt spid="27"/>
                                        </p:tgtEl>
                                      </p:cBhvr>
                                    </p:animEffect>
                                  </p:childTnLst>
                                </p:cTn>
                              </p:par>
                            </p:childTnLst>
                          </p:cTn>
                        </p:par>
                        <p:par>
                          <p:cTn id="13" fill="hold">
                            <p:stCondLst>
                              <p:cond delay="900"/>
                            </p:stCondLst>
                            <p:childTnLst>
                              <p:par>
                                <p:cTn id="14" presetID="1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400"/>
                                        <p:tgtEl>
                                          <p:spTgt spid="13"/>
                                        </p:tgtEl>
                                        <p:attrNameLst>
                                          <p:attrName>ppt_x</p:attrName>
                                        </p:attrNameLst>
                                      </p:cBhvr>
                                      <p:tavLst>
                                        <p:tav tm="0">
                                          <p:val>
                                            <p:strVal val="#ppt_x-#ppt_w*1.125000"/>
                                          </p:val>
                                        </p:tav>
                                        <p:tav tm="100000">
                                          <p:val>
                                            <p:strVal val="#ppt_x"/>
                                          </p:val>
                                        </p:tav>
                                      </p:tavLst>
                                    </p:anim>
                                    <p:animEffect transition="in" filter="wipe(right)">
                                      <p:cBhvr>
                                        <p:cTn id="17" dur="400"/>
                                        <p:tgtEl>
                                          <p:spTgt spid="13"/>
                                        </p:tgtEl>
                                      </p:cBhvr>
                                    </p:animEffect>
                                  </p:childTnLst>
                                </p:cTn>
                              </p:par>
                              <p:par>
                                <p:cTn id="18" presetID="12" presetClass="entr" presetSubtype="1" fill="hold" grpId="0" nodeType="withEffect">
                                  <p:stCondLst>
                                    <p:cond delay="50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400"/>
                                        <p:tgtEl>
                                          <p:spTgt spid="29"/>
                                        </p:tgtEl>
                                        <p:attrNameLst>
                                          <p:attrName>ppt_y</p:attrName>
                                        </p:attrNameLst>
                                      </p:cBhvr>
                                      <p:tavLst>
                                        <p:tav tm="0">
                                          <p:val>
                                            <p:strVal val="#ppt_y-#ppt_h*1.125000"/>
                                          </p:val>
                                        </p:tav>
                                        <p:tav tm="100000">
                                          <p:val>
                                            <p:strVal val="#ppt_y"/>
                                          </p:val>
                                        </p:tav>
                                      </p:tavLst>
                                    </p:anim>
                                    <p:animEffect transition="in" filter="wipe(down)">
                                      <p:cBhvr>
                                        <p:cTn id="21" dur="400"/>
                                        <p:tgtEl>
                                          <p:spTgt spid="29"/>
                                        </p:tgtEl>
                                      </p:cBhvr>
                                    </p:animEffect>
                                  </p:childTnLst>
                                </p:cTn>
                              </p:par>
                            </p:childTnLst>
                          </p:cTn>
                        </p:par>
                        <p:par>
                          <p:cTn id="22" fill="hold">
                            <p:stCondLst>
                              <p:cond delay="1800"/>
                            </p:stCondLst>
                            <p:childTnLst>
                              <p:par>
                                <p:cTn id="23" presetID="1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400"/>
                                        <p:tgtEl>
                                          <p:spTgt spid="22"/>
                                        </p:tgtEl>
                                        <p:attrNameLst>
                                          <p:attrName>ppt_x</p:attrName>
                                        </p:attrNameLst>
                                      </p:cBhvr>
                                      <p:tavLst>
                                        <p:tav tm="0">
                                          <p:val>
                                            <p:strVal val="#ppt_x-#ppt_w*1.125000"/>
                                          </p:val>
                                        </p:tav>
                                        <p:tav tm="100000">
                                          <p:val>
                                            <p:strVal val="#ppt_x"/>
                                          </p:val>
                                        </p:tav>
                                      </p:tavLst>
                                    </p:anim>
                                    <p:animEffect transition="in" filter="wipe(right)">
                                      <p:cBhvr>
                                        <p:cTn id="26" dur="400"/>
                                        <p:tgtEl>
                                          <p:spTgt spid="22"/>
                                        </p:tgtEl>
                                      </p:cBhvr>
                                    </p:animEffect>
                                  </p:childTnLst>
                                </p:cTn>
                              </p:par>
                              <p:par>
                                <p:cTn id="27" presetID="12" presetClass="entr" presetSubtype="1" fill="hold" grpId="0" nodeType="withEffect">
                                  <p:stCondLst>
                                    <p:cond delay="50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400"/>
                                        <p:tgtEl>
                                          <p:spTgt spid="31"/>
                                        </p:tgtEl>
                                        <p:attrNameLst>
                                          <p:attrName>ppt_y</p:attrName>
                                        </p:attrNameLst>
                                      </p:cBhvr>
                                      <p:tavLst>
                                        <p:tav tm="0">
                                          <p:val>
                                            <p:strVal val="#ppt_y-#ppt_h*1.125000"/>
                                          </p:val>
                                        </p:tav>
                                        <p:tav tm="100000">
                                          <p:val>
                                            <p:strVal val="#ppt_y"/>
                                          </p:val>
                                        </p:tav>
                                      </p:tavLst>
                                    </p:anim>
                                    <p:animEffect transition="in" filter="wipe(down)">
                                      <p:cBhvr>
                                        <p:cTn id="30" dur="400"/>
                                        <p:tgtEl>
                                          <p:spTgt spid="31"/>
                                        </p:tgtEl>
                                      </p:cBhvr>
                                    </p:animEffect>
                                  </p:childTnLst>
                                </p:cTn>
                              </p:par>
                            </p:childTnLst>
                          </p:cTn>
                        </p:par>
                        <p:par>
                          <p:cTn id="31" fill="hold">
                            <p:stCondLst>
                              <p:cond delay="2700"/>
                            </p:stCondLst>
                            <p:childTnLst>
                              <p:par>
                                <p:cTn id="32" presetID="12" presetClass="entr" presetSubtype="8"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400"/>
                                        <p:tgtEl>
                                          <p:spTgt spid="19"/>
                                        </p:tgtEl>
                                        <p:attrNameLst>
                                          <p:attrName>ppt_x</p:attrName>
                                        </p:attrNameLst>
                                      </p:cBhvr>
                                      <p:tavLst>
                                        <p:tav tm="0">
                                          <p:val>
                                            <p:strVal val="#ppt_x-#ppt_w*1.125000"/>
                                          </p:val>
                                        </p:tav>
                                        <p:tav tm="100000">
                                          <p:val>
                                            <p:strVal val="#ppt_x"/>
                                          </p:val>
                                        </p:tav>
                                      </p:tavLst>
                                    </p:anim>
                                    <p:animEffect transition="in" filter="wipe(right)">
                                      <p:cBhvr>
                                        <p:cTn id="35" dur="400"/>
                                        <p:tgtEl>
                                          <p:spTgt spid="19"/>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400"/>
                                        <p:tgtEl>
                                          <p:spTgt spid="33"/>
                                        </p:tgtEl>
                                        <p:attrNameLst>
                                          <p:attrName>ppt_y</p:attrName>
                                        </p:attrNameLst>
                                      </p:cBhvr>
                                      <p:tavLst>
                                        <p:tav tm="0">
                                          <p:val>
                                            <p:strVal val="#ppt_y-#ppt_h*1.125000"/>
                                          </p:val>
                                        </p:tav>
                                        <p:tav tm="100000">
                                          <p:val>
                                            <p:strVal val="#ppt_y"/>
                                          </p:val>
                                        </p:tav>
                                      </p:tavLst>
                                    </p:anim>
                                    <p:animEffect transition="in" filter="wipe(down)">
                                      <p:cBhvr>
                                        <p:cTn id="39" dur="400"/>
                                        <p:tgtEl>
                                          <p:spTgt spid="33"/>
                                        </p:tgtEl>
                                      </p:cBhvr>
                                    </p:animEffect>
                                  </p:childTnLst>
                                </p:cTn>
                              </p:par>
                            </p:childTnLst>
                          </p:cTn>
                        </p:par>
                        <p:par>
                          <p:cTn id="40" fill="hold">
                            <p:stCondLst>
                              <p:cond delay="3600"/>
                            </p:stCondLst>
                            <p:childTnLst>
                              <p:par>
                                <p:cTn id="41" presetID="1"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3.56836E-6 -3.7037E-7 L 0.36686 0.15278 " pathEditMode="relative" rAng="0" ptsTypes="AA">
                                      <p:cBhvr>
                                        <p:cTn id="44" dur="500" spd="-99900" fill="hold"/>
                                        <p:tgtEl>
                                          <p:spTgt spid="34"/>
                                        </p:tgtEl>
                                        <p:attrNameLst>
                                          <p:attrName>ppt_x,ppt_y</p:attrName>
                                        </p:attrNameLst>
                                      </p:cBhvr>
                                      <p:rCtr x="18343" y="7639"/>
                                    </p:animMotion>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35" presetClass="path" presetSubtype="0" accel="50000" decel="50000" fill="hold" grpId="1" nodeType="withEffect">
                                  <p:stCondLst>
                                    <p:cond delay="0"/>
                                  </p:stCondLst>
                                  <p:childTnLst>
                                    <p:animMotion origin="layout" path="M 7.85742E-7 -3.33333E-6 L -0.39495 -0.11018 " pathEditMode="relative" rAng="0" ptsTypes="AA">
                                      <p:cBhvr>
                                        <p:cTn id="48" dur="500" spd="-99900" fill="hold"/>
                                        <p:tgtEl>
                                          <p:spTgt spid="35"/>
                                        </p:tgtEl>
                                        <p:attrNameLst>
                                          <p:attrName>ppt_x,ppt_y</p:attrName>
                                        </p:attrNameLst>
                                      </p:cBhvr>
                                      <p:rCtr x="-19748" y="-5509"/>
                                    </p:animMotion>
                                  </p:childTnLst>
                                </p:cTn>
                              </p:par>
                            </p:childTnLst>
                          </p:cTn>
                        </p:par>
                        <p:par>
                          <p:cTn id="49" fill="hold">
                            <p:stCondLst>
                              <p:cond delay="4100"/>
                            </p:stCondLst>
                            <p:childTnLst>
                              <p:par>
                                <p:cTn id="50" presetID="18" presetClass="entr" presetSubtype="3"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strips(upRight)">
                                      <p:cBhvr>
                                        <p:cTn id="52" dur="500"/>
                                        <p:tgtEl>
                                          <p:spTgt spid="36"/>
                                        </p:tgtEl>
                                      </p:cBhvr>
                                    </p:animEffect>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1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1" grpId="0"/>
      <p:bldP spid="33" grpId="0"/>
      <p:bldP spid="34" grpId="0" animBg="1"/>
      <p:bldP spid="34" grpId="1" animBg="1"/>
      <p:bldP spid="35" grpId="0" animBg="1"/>
      <p:bldP spid="35" grpId="1" animBg="1"/>
      <p:bldP spid="36"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052459" y="1413384"/>
            <a:ext cx="2036802" cy="2036802"/>
            <a:chOff x="8125599" y="1434035"/>
            <a:chExt cx="2036802" cy="2036802"/>
          </a:xfrm>
        </p:grpSpPr>
        <p:sp>
          <p:nvSpPr>
            <p:cNvPr id="57" name="椭圆 56"/>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29"/>
          <p:cNvSpPr txBox="1"/>
          <p:nvPr/>
        </p:nvSpPr>
        <p:spPr>
          <a:xfrm>
            <a:off x="2260382" y="4004134"/>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第六部分</a:t>
            </a:r>
          </a:p>
        </p:txBody>
      </p:sp>
      <p:sp>
        <p:nvSpPr>
          <p:cNvPr id="60" name="文本框 18"/>
          <p:cNvSpPr txBox="1"/>
          <p:nvPr/>
        </p:nvSpPr>
        <p:spPr>
          <a:xfrm>
            <a:off x="28714" y="4432172"/>
            <a:ext cx="6084294"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实验评价</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EXPERIMENTAL EVALUATION</a:t>
            </a:r>
            <a:endParaRPr lang="zh-CN"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1" name="矩形 60"/>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32"/>
          <p:cNvSpPr txBox="1"/>
          <p:nvPr/>
        </p:nvSpPr>
        <p:spPr>
          <a:xfrm>
            <a:off x="8392119" y="1243226"/>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数据集</a:t>
            </a:r>
          </a:p>
        </p:txBody>
      </p:sp>
      <p:sp>
        <p:nvSpPr>
          <p:cNvPr id="63" name="文本框 33"/>
          <p:cNvSpPr txBox="1"/>
          <p:nvPr/>
        </p:nvSpPr>
        <p:spPr>
          <a:xfrm>
            <a:off x="8392119" y="2019318"/>
            <a:ext cx="172354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查询访问区域</a:t>
            </a:r>
          </a:p>
        </p:txBody>
      </p:sp>
      <p:sp>
        <p:nvSpPr>
          <p:cNvPr id="64" name="文本框 34"/>
          <p:cNvSpPr txBox="1"/>
          <p:nvPr/>
        </p:nvSpPr>
        <p:spPr>
          <a:xfrm>
            <a:off x="8392119" y="2806879"/>
            <a:ext cx="2262094"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Crystal vs. </a:t>
            </a:r>
            <a:r>
              <a:rPr lang="zh-CN" altLang="en-US" sz="2000" b="0" dirty="0">
                <a:solidFill>
                  <a:schemeClr val="bg1">
                    <a:lumMod val="95000"/>
                  </a:schemeClr>
                </a:solidFill>
              </a:rPr>
              <a:t>块缓存</a:t>
            </a:r>
          </a:p>
        </p:txBody>
      </p:sp>
      <p:sp>
        <p:nvSpPr>
          <p:cNvPr id="65" name="文本框 35"/>
          <p:cNvSpPr txBox="1"/>
          <p:nvPr/>
        </p:nvSpPr>
        <p:spPr>
          <a:xfrm>
            <a:off x="8392119" y="3582972"/>
            <a:ext cx="177163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RR/OR</a:t>
            </a:r>
            <a:r>
              <a:rPr lang="zh-CN" altLang="en-US" sz="2000" b="0" dirty="0">
                <a:solidFill>
                  <a:schemeClr val="bg1">
                    <a:lumMod val="95000"/>
                  </a:schemeClr>
                </a:solidFill>
              </a:rPr>
              <a:t>的益处</a:t>
            </a:r>
          </a:p>
        </p:txBody>
      </p:sp>
      <p:cxnSp>
        <p:nvCxnSpPr>
          <p:cNvPr id="66" name="直接连接符 65"/>
          <p:cNvCxnSpPr/>
          <p:nvPr/>
        </p:nvCxnSpPr>
        <p:spPr>
          <a:xfrm flipV="1">
            <a:off x="7897787" y="4547677"/>
            <a:ext cx="0" cy="826059"/>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7911252" y="376749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7911252" y="2194275"/>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911252" y="1433017"/>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911252" y="1052736"/>
            <a:ext cx="0" cy="380980"/>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911252" y="300693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2" name="文本框 19"/>
          <p:cNvSpPr txBox="1"/>
          <p:nvPr/>
        </p:nvSpPr>
        <p:spPr>
          <a:xfrm>
            <a:off x="8392119" y="4347595"/>
            <a:ext cx="146706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变化的区域</a:t>
            </a:r>
          </a:p>
        </p:txBody>
      </p:sp>
      <p:cxnSp>
        <p:nvCxnSpPr>
          <p:cNvPr id="73" name="直接连接符 72"/>
          <p:cNvCxnSpPr/>
          <p:nvPr/>
        </p:nvCxnSpPr>
        <p:spPr>
          <a:xfrm flipV="1">
            <a:off x="7897787" y="5291040"/>
            <a:ext cx="0" cy="4000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4" name="文本框 19"/>
          <p:cNvSpPr txBox="1"/>
          <p:nvPr/>
        </p:nvSpPr>
        <p:spPr>
          <a:xfrm>
            <a:off x="8392119" y="5140058"/>
            <a:ext cx="2372316"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Microbenchmarks</a:t>
            </a:r>
            <a:endParaRPr lang="zh-CN" altLang="en-US" sz="2000" b="0" dirty="0">
              <a:solidFill>
                <a:schemeClr val="bg1">
                  <a:lumMod val="95000"/>
                </a:schemeClr>
              </a:solidFill>
            </a:endParaRPr>
          </a:p>
        </p:txBody>
      </p:sp>
      <p:sp>
        <p:nvSpPr>
          <p:cNvPr id="76" name="TextBox 75"/>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8846930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600" decel="100000"/>
                                        <p:tgtEl>
                                          <p:spTgt spid="56"/>
                                        </p:tgtEl>
                                      </p:cBhvr>
                                    </p:animEffect>
                                    <p:anim calcmode="lin" valueType="num">
                                      <p:cBhvr>
                                        <p:cTn id="8" dur="600" decel="100000" fill="hold"/>
                                        <p:tgtEl>
                                          <p:spTgt spid="56"/>
                                        </p:tgtEl>
                                        <p:attrNameLst>
                                          <p:attrName>style.rotation</p:attrName>
                                        </p:attrNameLst>
                                      </p:cBhvr>
                                      <p:tavLst>
                                        <p:tav tm="0">
                                          <p:val>
                                            <p:fltVal val="-90"/>
                                          </p:val>
                                        </p:tav>
                                        <p:tav tm="100000">
                                          <p:val>
                                            <p:fltVal val="0"/>
                                          </p:val>
                                        </p:tav>
                                      </p:tavLst>
                                    </p:anim>
                                    <p:anim calcmode="lin" valueType="num">
                                      <p:cBhvr>
                                        <p:cTn id="9" dur="600" decel="100000" fill="hold"/>
                                        <p:tgtEl>
                                          <p:spTgt spid="56"/>
                                        </p:tgtEl>
                                        <p:attrNameLst>
                                          <p:attrName>ppt_x</p:attrName>
                                        </p:attrNameLst>
                                      </p:cBhvr>
                                      <p:tavLst>
                                        <p:tav tm="0">
                                          <p:val>
                                            <p:strVal val="#ppt_x+0.4"/>
                                          </p:val>
                                        </p:tav>
                                        <p:tav tm="100000">
                                          <p:val>
                                            <p:strVal val="#ppt_x-0.05"/>
                                          </p:val>
                                        </p:tav>
                                      </p:tavLst>
                                    </p:anim>
                                    <p:anim calcmode="lin" valueType="num">
                                      <p:cBhvr>
                                        <p:cTn id="10" dur="600" decel="100000" fill="hold"/>
                                        <p:tgtEl>
                                          <p:spTgt spid="5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750"/>
                                        <p:tgtEl>
                                          <p:spTgt spid="59"/>
                                        </p:tgtEl>
                                      </p:cBhvr>
                                    </p:animEffect>
                                    <p:anim calcmode="lin" valueType="num">
                                      <p:cBhvr>
                                        <p:cTn id="17" dur="750" fill="hold"/>
                                        <p:tgtEl>
                                          <p:spTgt spid="59"/>
                                        </p:tgtEl>
                                        <p:attrNameLst>
                                          <p:attrName>ppt_x</p:attrName>
                                        </p:attrNameLst>
                                      </p:cBhvr>
                                      <p:tavLst>
                                        <p:tav tm="0">
                                          <p:val>
                                            <p:strVal val="#ppt_x"/>
                                          </p:val>
                                        </p:tav>
                                        <p:tav tm="100000">
                                          <p:val>
                                            <p:strVal val="#ppt_x"/>
                                          </p:val>
                                        </p:tav>
                                      </p:tavLst>
                                    </p:anim>
                                    <p:anim calcmode="lin" valueType="num">
                                      <p:cBhvr>
                                        <p:cTn id="18" dur="675" decel="100000" fill="hold"/>
                                        <p:tgtEl>
                                          <p:spTgt spid="59"/>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59"/>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dissolve">
                                      <p:cBhvr>
                                        <p:cTn id="23" dur="500"/>
                                        <p:tgtEl>
                                          <p:spTgt spid="6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500"/>
                                        <p:tgtEl>
                                          <p:spTgt spid="61"/>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par>
                                <p:cTn id="35" presetID="22" presetClass="entr" presetSubtype="1" fill="hold" nodeType="withEffect">
                                  <p:stCondLst>
                                    <p:cond delay="50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63"/>
                                        </p:tgtEl>
                                        <p:attrNameLst>
                                          <p:attrName>style.visibility</p:attrName>
                                        </p:attrNameLst>
                                      </p:cBhvr>
                                      <p:to>
                                        <p:strVal val="visible"/>
                                      </p:to>
                                    </p:set>
                                    <p:animEffect transition="in" filter="wipe(left)">
                                      <p:cBhvr>
                                        <p:cTn id="40" dur="500"/>
                                        <p:tgtEl>
                                          <p:spTgt spid="63"/>
                                        </p:tgtEl>
                                      </p:cBhvr>
                                    </p:animEffect>
                                  </p:childTnLst>
                                </p:cTn>
                              </p:par>
                              <p:par>
                                <p:cTn id="41" presetID="22" presetClass="entr" presetSubtype="1" fill="hold" nodeType="withEffect">
                                  <p:stCondLst>
                                    <p:cond delay="1000"/>
                                  </p:stCondLst>
                                  <p:childTnLst>
                                    <p:set>
                                      <p:cBhvr>
                                        <p:cTn id="42" dur="1" fill="hold">
                                          <p:stCondLst>
                                            <p:cond delay="0"/>
                                          </p:stCondLst>
                                        </p:cTn>
                                        <p:tgtEl>
                                          <p:spTgt spid="68"/>
                                        </p:tgtEl>
                                        <p:attrNameLst>
                                          <p:attrName>style.visibility</p:attrName>
                                        </p:attrNameLst>
                                      </p:cBhvr>
                                      <p:to>
                                        <p:strVal val="visible"/>
                                      </p:to>
                                    </p:set>
                                    <p:animEffect transition="in" filter="wipe(up)">
                                      <p:cBhvr>
                                        <p:cTn id="43" dur="500"/>
                                        <p:tgtEl>
                                          <p:spTgt spid="68"/>
                                        </p:tgtEl>
                                      </p:cBhvr>
                                    </p:animEffect>
                                  </p:childTnLst>
                                </p:cTn>
                              </p:par>
                              <p:par>
                                <p:cTn id="44" presetID="22" presetClass="entr" presetSubtype="1" fill="hold" nodeType="withEffect">
                                  <p:stCondLst>
                                    <p:cond delay="150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par>
                                <p:cTn id="50" presetID="22" presetClass="entr" presetSubtype="1" fill="hold" nodeType="withEffect">
                                  <p:stCondLst>
                                    <p:cond delay="2000"/>
                                  </p:stCondLst>
                                  <p:childTnLst>
                                    <p:set>
                                      <p:cBhvr>
                                        <p:cTn id="51" dur="1" fill="hold">
                                          <p:stCondLst>
                                            <p:cond delay="0"/>
                                          </p:stCondLst>
                                        </p:cTn>
                                        <p:tgtEl>
                                          <p:spTgt spid="67"/>
                                        </p:tgtEl>
                                        <p:attrNameLst>
                                          <p:attrName>style.visibility</p:attrName>
                                        </p:attrNameLst>
                                      </p:cBhvr>
                                      <p:to>
                                        <p:strVal val="visible"/>
                                      </p:to>
                                    </p:set>
                                    <p:animEffect transition="in" filter="wipe(up)">
                                      <p:cBhvr>
                                        <p:cTn id="52" dur="500"/>
                                        <p:tgtEl>
                                          <p:spTgt spid="67"/>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65"/>
                                        </p:tgtEl>
                                        <p:attrNameLst>
                                          <p:attrName>style.visibility</p:attrName>
                                        </p:attrNameLst>
                                      </p:cBhvr>
                                      <p:to>
                                        <p:strVal val="visible"/>
                                      </p:to>
                                    </p:set>
                                    <p:animEffect transition="in" filter="wipe(left)">
                                      <p:cBhvr>
                                        <p:cTn id="55" dur="500"/>
                                        <p:tgtEl>
                                          <p:spTgt spid="65"/>
                                        </p:tgtEl>
                                      </p:cBhvr>
                                    </p:animEffect>
                                  </p:childTnLst>
                                </p:cTn>
                              </p:par>
                              <p:par>
                                <p:cTn id="56" presetID="22" presetClass="entr" presetSubtype="1" fill="hold" nodeType="withEffect">
                                  <p:stCondLst>
                                    <p:cond delay="2500"/>
                                  </p:stCondLst>
                                  <p:childTnLst>
                                    <p:set>
                                      <p:cBhvr>
                                        <p:cTn id="57" dur="1" fill="hold">
                                          <p:stCondLst>
                                            <p:cond delay="0"/>
                                          </p:stCondLst>
                                        </p:cTn>
                                        <p:tgtEl>
                                          <p:spTgt spid="66"/>
                                        </p:tgtEl>
                                        <p:attrNameLst>
                                          <p:attrName>style.visibility</p:attrName>
                                        </p:attrNameLst>
                                      </p:cBhvr>
                                      <p:to>
                                        <p:strVal val="visible"/>
                                      </p:to>
                                    </p:set>
                                    <p:animEffect transition="in" filter="wipe(up)">
                                      <p:cBhvr>
                                        <p:cTn id="58" dur="500"/>
                                        <p:tgtEl>
                                          <p:spTgt spid="66"/>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72"/>
                                        </p:tgtEl>
                                        <p:attrNameLst>
                                          <p:attrName>style.visibility</p:attrName>
                                        </p:attrNameLst>
                                      </p:cBhvr>
                                      <p:to>
                                        <p:strVal val="visible"/>
                                      </p:to>
                                    </p:set>
                                    <p:animEffect transition="in" filter="wipe(left)">
                                      <p:cBhvr>
                                        <p:cTn id="61" dur="500"/>
                                        <p:tgtEl>
                                          <p:spTgt spid="72"/>
                                        </p:tgtEl>
                                      </p:cBhvr>
                                    </p:animEffect>
                                  </p:childTnLst>
                                </p:cTn>
                              </p:par>
                              <p:par>
                                <p:cTn id="62" presetID="22" presetClass="entr" presetSubtype="1" fill="hold" nodeType="withEffect">
                                  <p:stCondLst>
                                    <p:cond delay="3000"/>
                                  </p:stCondLst>
                                  <p:childTnLst>
                                    <p:set>
                                      <p:cBhvr>
                                        <p:cTn id="63" dur="1" fill="hold">
                                          <p:stCondLst>
                                            <p:cond delay="0"/>
                                          </p:stCondLst>
                                        </p:cTn>
                                        <p:tgtEl>
                                          <p:spTgt spid="73"/>
                                        </p:tgtEl>
                                        <p:attrNameLst>
                                          <p:attrName>style.visibility</p:attrName>
                                        </p:attrNameLst>
                                      </p:cBhvr>
                                      <p:to>
                                        <p:strVal val="visible"/>
                                      </p:to>
                                    </p:set>
                                    <p:animEffect transition="in" filter="wipe(up)">
                                      <p:cBhvr>
                                        <p:cTn id="64" dur="500"/>
                                        <p:tgtEl>
                                          <p:spTgt spid="73"/>
                                        </p:tgtEl>
                                      </p:cBhvr>
                                    </p:animEffect>
                                  </p:childTnLst>
                                </p:cTn>
                              </p:par>
                              <p:par>
                                <p:cTn id="65" presetID="22" presetClass="entr" presetSubtype="8" fill="hold" grpId="0" nodeType="withEffect">
                                  <p:stCondLst>
                                    <p:cond delay="3250"/>
                                  </p:stCondLst>
                                  <p:childTnLst>
                                    <p:set>
                                      <p:cBhvr>
                                        <p:cTn id="66" dur="1" fill="hold">
                                          <p:stCondLst>
                                            <p:cond delay="0"/>
                                          </p:stCondLst>
                                        </p:cTn>
                                        <p:tgtEl>
                                          <p:spTgt spid="74"/>
                                        </p:tgtEl>
                                        <p:attrNameLst>
                                          <p:attrName>style.visibility</p:attrName>
                                        </p:attrNameLst>
                                      </p:cBhvr>
                                      <p:to>
                                        <p:strVal val="visible"/>
                                      </p:to>
                                    </p:set>
                                    <p:animEffect transition="in" filter="wipe(left)">
                                      <p:cBhvr>
                                        <p:cTn id="67" dur="500"/>
                                        <p:tgtEl>
                                          <p:spTgt spid="74"/>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12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2" grpId="0"/>
      <p:bldP spid="63" grpId="0"/>
      <p:bldP spid="64" grpId="0"/>
      <p:bldP spid="65" grpId="0"/>
      <p:bldP spid="72" grpId="0"/>
      <p:bldP spid="74" grpId="0"/>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2"/>
          <p:cNvSpPr txBox="1"/>
          <p:nvPr/>
        </p:nvSpPr>
        <p:spPr>
          <a:xfrm>
            <a:off x="1405983" y="4432172"/>
            <a:ext cx="3329759"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引言</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INTRODUCTION</a:t>
            </a:r>
            <a:endParaRPr lang="zh-CN"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5" name="文本框 13"/>
          <p:cNvSpPr txBox="1"/>
          <p:nvPr/>
        </p:nvSpPr>
        <p:spPr>
          <a:xfrm>
            <a:off x="2260382" y="4004134"/>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第一部分</a:t>
            </a:r>
          </a:p>
        </p:txBody>
      </p:sp>
      <p:grpSp>
        <p:nvGrpSpPr>
          <p:cNvPr id="56" name="组合 55"/>
          <p:cNvGrpSpPr/>
          <p:nvPr/>
        </p:nvGrpSpPr>
        <p:grpSpPr>
          <a:xfrm>
            <a:off x="2052459" y="1413384"/>
            <a:ext cx="2036802" cy="2036802"/>
            <a:chOff x="8077074" y="845254"/>
            <a:chExt cx="2036802" cy="2036802"/>
          </a:xfrm>
        </p:grpSpPr>
        <p:sp>
          <p:nvSpPr>
            <p:cNvPr id="57" name="椭圆 56"/>
            <p:cNvSpPr/>
            <p:nvPr/>
          </p:nvSpPr>
          <p:spPr>
            <a:xfrm>
              <a:off x="8077074" y="845254"/>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59" name="矩形 58"/>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32"/>
          <p:cNvSpPr txBox="1"/>
          <p:nvPr/>
        </p:nvSpPr>
        <p:spPr>
          <a:xfrm>
            <a:off x="8397309" y="1863856"/>
            <a:ext cx="69762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引言</a:t>
            </a:r>
          </a:p>
        </p:txBody>
      </p:sp>
      <p:sp>
        <p:nvSpPr>
          <p:cNvPr id="61" name="文本框 33"/>
          <p:cNvSpPr txBox="1"/>
          <p:nvPr/>
        </p:nvSpPr>
        <p:spPr>
          <a:xfrm>
            <a:off x="8397309" y="2639948"/>
            <a:ext cx="69762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挑战</a:t>
            </a:r>
          </a:p>
        </p:txBody>
      </p:sp>
      <p:sp>
        <p:nvSpPr>
          <p:cNvPr id="62" name="文本框 34"/>
          <p:cNvSpPr txBox="1"/>
          <p:nvPr/>
        </p:nvSpPr>
        <p:spPr>
          <a:xfrm>
            <a:off x="8397309" y="3427509"/>
            <a:ext cx="69762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机遇</a:t>
            </a:r>
          </a:p>
        </p:txBody>
      </p:sp>
      <p:sp>
        <p:nvSpPr>
          <p:cNvPr id="63" name="文本框 35"/>
          <p:cNvSpPr txBox="1"/>
          <p:nvPr/>
        </p:nvSpPr>
        <p:spPr>
          <a:xfrm>
            <a:off x="8397309" y="4203602"/>
            <a:ext cx="153913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Crystal</a:t>
            </a:r>
            <a:r>
              <a:rPr lang="zh-CN" altLang="en-US" sz="2000" b="0" dirty="0">
                <a:solidFill>
                  <a:schemeClr val="bg1">
                    <a:lumMod val="95000"/>
                  </a:schemeClr>
                </a:solidFill>
              </a:rPr>
              <a:t>简介</a:t>
            </a:r>
          </a:p>
        </p:txBody>
      </p:sp>
      <p:cxnSp>
        <p:nvCxnSpPr>
          <p:cNvPr id="65" name="直接连接符 64"/>
          <p:cNvCxnSpPr/>
          <p:nvPr/>
        </p:nvCxnSpPr>
        <p:spPr>
          <a:xfrm flipV="1">
            <a:off x="7916442" y="438812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16442" y="2814905"/>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7916442" y="2053647"/>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7916442" y="1673366"/>
            <a:ext cx="0" cy="380980"/>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916442" y="362756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47297584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600" decel="100000"/>
                                        <p:tgtEl>
                                          <p:spTgt spid="56"/>
                                        </p:tgtEl>
                                      </p:cBhvr>
                                    </p:animEffect>
                                    <p:anim calcmode="lin" valueType="num">
                                      <p:cBhvr>
                                        <p:cTn id="8" dur="600" decel="100000" fill="hold"/>
                                        <p:tgtEl>
                                          <p:spTgt spid="56"/>
                                        </p:tgtEl>
                                        <p:attrNameLst>
                                          <p:attrName>style.rotation</p:attrName>
                                        </p:attrNameLst>
                                      </p:cBhvr>
                                      <p:tavLst>
                                        <p:tav tm="0">
                                          <p:val>
                                            <p:fltVal val="-90"/>
                                          </p:val>
                                        </p:tav>
                                        <p:tav tm="100000">
                                          <p:val>
                                            <p:fltVal val="0"/>
                                          </p:val>
                                        </p:tav>
                                      </p:tavLst>
                                    </p:anim>
                                    <p:anim calcmode="lin" valueType="num">
                                      <p:cBhvr>
                                        <p:cTn id="9" dur="600" decel="100000" fill="hold"/>
                                        <p:tgtEl>
                                          <p:spTgt spid="56"/>
                                        </p:tgtEl>
                                        <p:attrNameLst>
                                          <p:attrName>ppt_x</p:attrName>
                                        </p:attrNameLst>
                                      </p:cBhvr>
                                      <p:tavLst>
                                        <p:tav tm="0">
                                          <p:val>
                                            <p:strVal val="#ppt_x+0.4"/>
                                          </p:val>
                                        </p:tav>
                                        <p:tav tm="100000">
                                          <p:val>
                                            <p:strVal val="#ppt_x-0.05"/>
                                          </p:val>
                                        </p:tav>
                                      </p:tavLst>
                                    </p:anim>
                                    <p:anim calcmode="lin" valueType="num">
                                      <p:cBhvr>
                                        <p:cTn id="10" dur="600" decel="100000" fill="hold"/>
                                        <p:tgtEl>
                                          <p:spTgt spid="5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750"/>
                                        <p:tgtEl>
                                          <p:spTgt spid="55"/>
                                        </p:tgtEl>
                                      </p:cBhvr>
                                    </p:animEffect>
                                    <p:anim calcmode="lin" valueType="num">
                                      <p:cBhvr>
                                        <p:cTn id="17" dur="750" fill="hold"/>
                                        <p:tgtEl>
                                          <p:spTgt spid="55"/>
                                        </p:tgtEl>
                                        <p:attrNameLst>
                                          <p:attrName>ppt_x</p:attrName>
                                        </p:attrNameLst>
                                      </p:cBhvr>
                                      <p:tavLst>
                                        <p:tav tm="0">
                                          <p:val>
                                            <p:strVal val="#ppt_x"/>
                                          </p:val>
                                        </p:tav>
                                        <p:tav tm="100000">
                                          <p:val>
                                            <p:strVal val="#ppt_x"/>
                                          </p:val>
                                        </p:tav>
                                      </p:tavLst>
                                    </p:anim>
                                    <p:anim calcmode="lin" valueType="num">
                                      <p:cBhvr>
                                        <p:cTn id="18" dur="675" decel="100000" fill="hold"/>
                                        <p:tgtEl>
                                          <p:spTgt spid="5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55"/>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dissolve">
                                      <p:cBhvr>
                                        <p:cTn id="23" dur="500"/>
                                        <p:tgtEl>
                                          <p:spTgt spid="4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par>
                                <p:cTn id="35" presetID="22" presetClass="entr" presetSubtype="1" fill="hold" nodeType="withEffect">
                                  <p:stCondLst>
                                    <p:cond delay="50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61"/>
                                        </p:tgtEl>
                                        <p:attrNameLst>
                                          <p:attrName>style.visibility</p:attrName>
                                        </p:attrNameLst>
                                      </p:cBhvr>
                                      <p:to>
                                        <p:strVal val="visible"/>
                                      </p:to>
                                    </p:set>
                                    <p:animEffect transition="in" filter="wipe(left)">
                                      <p:cBhvr>
                                        <p:cTn id="40" dur="500"/>
                                        <p:tgtEl>
                                          <p:spTgt spid="61"/>
                                        </p:tgtEl>
                                      </p:cBhvr>
                                    </p:animEffect>
                                  </p:childTnLst>
                                </p:cTn>
                              </p:par>
                              <p:par>
                                <p:cTn id="41" presetID="22" presetClass="entr" presetSubtype="1" fill="hold" nodeType="withEffect">
                                  <p:stCondLst>
                                    <p:cond delay="1000"/>
                                  </p:stCondLst>
                                  <p:childTnLst>
                                    <p:set>
                                      <p:cBhvr>
                                        <p:cTn id="42" dur="1" fill="hold">
                                          <p:stCondLst>
                                            <p:cond delay="0"/>
                                          </p:stCondLst>
                                        </p:cTn>
                                        <p:tgtEl>
                                          <p:spTgt spid="66"/>
                                        </p:tgtEl>
                                        <p:attrNameLst>
                                          <p:attrName>style.visibility</p:attrName>
                                        </p:attrNameLst>
                                      </p:cBhvr>
                                      <p:to>
                                        <p:strVal val="visible"/>
                                      </p:to>
                                    </p:set>
                                    <p:animEffect transition="in" filter="wipe(up)">
                                      <p:cBhvr>
                                        <p:cTn id="43" dur="500"/>
                                        <p:tgtEl>
                                          <p:spTgt spid="66"/>
                                        </p:tgtEl>
                                      </p:cBhvr>
                                    </p:animEffect>
                                  </p:childTnLst>
                                </p:cTn>
                              </p:par>
                              <p:par>
                                <p:cTn id="44" presetID="22" presetClass="entr" presetSubtype="1" fill="hold" nodeType="withEffect">
                                  <p:stCondLst>
                                    <p:cond delay="1500"/>
                                  </p:stCondLst>
                                  <p:childTnLst>
                                    <p:set>
                                      <p:cBhvr>
                                        <p:cTn id="45" dur="1" fill="hold">
                                          <p:stCondLst>
                                            <p:cond delay="0"/>
                                          </p:stCondLst>
                                        </p:cTn>
                                        <p:tgtEl>
                                          <p:spTgt spid="69"/>
                                        </p:tgtEl>
                                        <p:attrNameLst>
                                          <p:attrName>style.visibility</p:attrName>
                                        </p:attrNameLst>
                                      </p:cBhvr>
                                      <p:to>
                                        <p:strVal val="visible"/>
                                      </p:to>
                                    </p:set>
                                    <p:animEffect transition="in" filter="wipe(up)">
                                      <p:cBhvr>
                                        <p:cTn id="46" dur="500"/>
                                        <p:tgtEl>
                                          <p:spTgt spid="69"/>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cTn>
                              </p:par>
                              <p:par>
                                <p:cTn id="50" presetID="22" presetClass="entr" presetSubtype="1" fill="hold" nodeType="withEffect">
                                  <p:stCondLst>
                                    <p:cond delay="2000"/>
                                  </p:stCondLst>
                                  <p:childTnLst>
                                    <p:set>
                                      <p:cBhvr>
                                        <p:cTn id="51" dur="1" fill="hold">
                                          <p:stCondLst>
                                            <p:cond delay="0"/>
                                          </p:stCondLst>
                                        </p:cTn>
                                        <p:tgtEl>
                                          <p:spTgt spid="65"/>
                                        </p:tgtEl>
                                        <p:attrNameLst>
                                          <p:attrName>style.visibility</p:attrName>
                                        </p:attrNameLst>
                                      </p:cBhvr>
                                      <p:to>
                                        <p:strVal val="visible"/>
                                      </p:to>
                                    </p:set>
                                    <p:animEffect transition="in" filter="wipe(up)">
                                      <p:cBhvr>
                                        <p:cTn id="52" dur="500"/>
                                        <p:tgtEl>
                                          <p:spTgt spid="65"/>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63"/>
                                        </p:tgtEl>
                                        <p:attrNameLst>
                                          <p:attrName>style.visibility</p:attrName>
                                        </p:attrNameLst>
                                      </p:cBhvr>
                                      <p:to>
                                        <p:strVal val="visible"/>
                                      </p:to>
                                    </p:set>
                                    <p:animEffect transition="in" filter="wipe(left)">
                                      <p:cBhvr>
                                        <p:cTn id="55" dur="500"/>
                                        <p:tgtEl>
                                          <p:spTgt spid="63"/>
                                        </p:tgtEl>
                                      </p:cBhvr>
                                    </p:animEffect>
                                  </p:childTnLst>
                                </p:cTn>
                              </p:par>
                            </p:childTnLst>
                          </p:cTn>
                        </p:par>
                        <p:par>
                          <p:cTn id="56" fill="hold">
                            <p:stCondLst>
                              <p:cond delay="5100"/>
                            </p:stCondLst>
                            <p:childTnLst>
                              <p:par>
                                <p:cTn id="57" presetID="10" presetClass="entr" presetSubtype="0"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12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5" grpId="0"/>
      <p:bldP spid="59" grpId="0" animBg="1"/>
      <p:bldP spid="60" grpId="0"/>
      <p:bldP spid="61" grpId="0"/>
      <p:bldP spid="62" grpId="0"/>
      <p:bldP spid="63" grpId="0"/>
      <p:bldP spid="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926289" y="1479755"/>
            <a:ext cx="1586169" cy="369324"/>
          </a:xfrm>
          <a:prstGeom prst="rect">
            <a:avLst/>
          </a:prstGeom>
        </p:spPr>
        <p:txBody>
          <a:bodyPr wrap="square" lIns="91431" tIns="45716" rIns="91431" bIns="45716">
            <a:spAutoFit/>
          </a:bodyPr>
          <a:lstStyle/>
          <a:p>
            <a:r>
              <a:rPr lang="en-US" altLang="zh-CN" b="1" dirty="0" err="1">
                <a:solidFill>
                  <a:srgbClr val="202A36"/>
                </a:solidFill>
                <a:latin typeface="微软雅黑" pitchFamily="34" charset="-122"/>
                <a:ea typeface="微软雅黑" pitchFamily="34" charset="-122"/>
              </a:rPr>
              <a:t>Lineitem</a:t>
            </a:r>
            <a:endParaRPr lang="en-US" altLang="zh-CN" b="1" dirty="0">
              <a:solidFill>
                <a:srgbClr val="202A36"/>
              </a:solidFill>
              <a:latin typeface="微软雅黑" pitchFamily="34" charset="-122"/>
              <a:ea typeface="微软雅黑" pitchFamily="34" charset="-122"/>
            </a:endParaRPr>
          </a:p>
        </p:txBody>
      </p:sp>
      <p:sp>
        <p:nvSpPr>
          <p:cNvPr id="50" name="矩形 47"/>
          <p:cNvSpPr>
            <a:spLocks noChangeArrowheads="1"/>
          </p:cNvSpPr>
          <p:nvPr/>
        </p:nvSpPr>
        <p:spPr bwMode="auto">
          <a:xfrm>
            <a:off x="5953571" y="1859584"/>
            <a:ext cx="5184576"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我们用</a:t>
            </a:r>
            <a:r>
              <a:rPr lang="en-US" altLang="zh-CN" sz="1400" dirty="0">
                <a:solidFill>
                  <a:schemeClr val="tx1">
                    <a:lumMod val="65000"/>
                    <a:lumOff val="35000"/>
                  </a:schemeClr>
                </a:solidFill>
                <a:sym typeface="微软雅黑" pitchFamily="34" charset="-122"/>
              </a:rPr>
              <a:t>50</a:t>
            </a:r>
            <a:r>
              <a:rPr lang="zh-CN" altLang="en-US" sz="1400" dirty="0">
                <a:solidFill>
                  <a:schemeClr val="tx1">
                    <a:lumMod val="65000"/>
                    <a:lumOff val="35000"/>
                  </a:schemeClr>
                </a:solidFill>
                <a:sym typeface="微软雅黑" pitchFamily="34" charset="-122"/>
              </a:rPr>
              <a:t>的比例因子生成了</a:t>
            </a:r>
            <a:r>
              <a:rPr lang="en-US" altLang="zh-CN" sz="1400" dirty="0">
                <a:solidFill>
                  <a:schemeClr val="tx1">
                    <a:lumMod val="65000"/>
                    <a:lumOff val="35000"/>
                  </a:schemeClr>
                </a:solidFill>
                <a:sym typeface="微软雅黑" pitchFamily="34" charset="-122"/>
              </a:rPr>
              <a:t>TPC-H</a:t>
            </a:r>
            <a:r>
              <a:rPr lang="zh-CN" altLang="en-US" sz="1400" dirty="0">
                <a:solidFill>
                  <a:schemeClr val="tx1">
                    <a:lumMod val="65000"/>
                    <a:lumOff val="35000"/>
                  </a:schemeClr>
                </a:solidFill>
                <a:sym typeface="微软雅黑" pitchFamily="34" charset="-122"/>
              </a:rPr>
              <a:t>。因为</a:t>
            </a:r>
            <a:r>
              <a:rPr lang="en-US" altLang="zh-CN" sz="1400" dirty="0" err="1">
                <a:solidFill>
                  <a:schemeClr val="tx1">
                    <a:lumMod val="65000"/>
                    <a:lumOff val="35000"/>
                  </a:schemeClr>
                </a:solidFill>
                <a:sym typeface="微软雅黑" pitchFamily="34" charset="-122"/>
              </a:rPr>
              <a:t>lineitem</a:t>
            </a:r>
            <a:r>
              <a:rPr lang="zh-CN" altLang="en-US" sz="1400" dirty="0">
                <a:solidFill>
                  <a:schemeClr val="tx1">
                    <a:lumMod val="65000"/>
                    <a:lumOff val="35000"/>
                  </a:schemeClr>
                </a:solidFill>
                <a:sym typeface="微软雅黑" pitchFamily="34" charset="-122"/>
              </a:rPr>
              <a:t>是主要的事实表，所以我们使用它来调度谓词查询。查询谓词建立在典型的</a:t>
            </a:r>
            <a:r>
              <a:rPr lang="en-US" altLang="zh-CN" sz="1400" dirty="0" err="1">
                <a:solidFill>
                  <a:schemeClr val="tx1">
                    <a:lumMod val="65000"/>
                    <a:lumOff val="35000"/>
                  </a:schemeClr>
                </a:solidFill>
                <a:sym typeface="微软雅黑" pitchFamily="34" charset="-122"/>
              </a:rPr>
              <a:t>lineitem</a:t>
            </a:r>
            <a:r>
              <a:rPr lang="zh-CN" altLang="en-US" sz="1400" dirty="0">
                <a:solidFill>
                  <a:schemeClr val="tx1">
                    <a:lumMod val="65000"/>
                    <a:lumOff val="35000"/>
                  </a:schemeClr>
                </a:solidFill>
                <a:sym typeface="微软雅黑" pitchFamily="34" charset="-122"/>
              </a:rPr>
              <a:t>谓词之上，并回答诸如使用低税产品在一年中创造了多少收入之类的问题。</a:t>
            </a:r>
          </a:p>
        </p:txBody>
      </p:sp>
      <p:sp>
        <p:nvSpPr>
          <p:cNvPr id="51" name="矩形 50"/>
          <p:cNvSpPr/>
          <p:nvPr/>
        </p:nvSpPr>
        <p:spPr>
          <a:xfrm>
            <a:off x="5953571" y="3004698"/>
            <a:ext cx="1586169" cy="369324"/>
          </a:xfrm>
          <a:prstGeom prst="rect">
            <a:avLst/>
          </a:prstGeom>
        </p:spPr>
        <p:txBody>
          <a:bodyPr wrap="square" lIns="91431" tIns="45716" rIns="91431" bIns="45716">
            <a:spAutoFit/>
          </a:bodyPr>
          <a:lstStyle/>
          <a:p>
            <a:r>
              <a:rPr lang="en-US" altLang="zh-CN" b="1" dirty="0">
                <a:solidFill>
                  <a:srgbClr val="202A36"/>
                </a:solidFill>
                <a:latin typeface="微软雅黑" pitchFamily="34" charset="-122"/>
                <a:ea typeface="微软雅黑" pitchFamily="34" charset="-122"/>
              </a:rPr>
              <a:t>NYC Taxi</a:t>
            </a:r>
          </a:p>
        </p:txBody>
      </p:sp>
      <p:sp>
        <p:nvSpPr>
          <p:cNvPr id="52" name="矩形 47"/>
          <p:cNvSpPr>
            <a:spLocks noChangeArrowheads="1"/>
          </p:cNvSpPr>
          <p:nvPr/>
        </p:nvSpPr>
        <p:spPr bwMode="auto">
          <a:xfrm>
            <a:off x="5953571" y="3383508"/>
            <a:ext cx="5184576"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itchFamily="34" charset="-122"/>
              </a:rPr>
              <a:t>NYC Taxi</a:t>
            </a:r>
            <a:r>
              <a:rPr lang="zh-CN" altLang="en-US" sz="1400" dirty="0">
                <a:solidFill>
                  <a:schemeClr val="tx1">
                    <a:lumMod val="65000"/>
                    <a:lumOff val="35000"/>
                  </a:schemeClr>
                </a:solidFill>
                <a:sym typeface="微软雅黑" pitchFamily="34" charset="-122"/>
              </a:rPr>
              <a:t>包括纽约市不同地区和地点之间的详细出租车行程。每次骑行都与持续时间、价格、距离、开始时间、结束时间和地点相关。我们向下钻取这个表来分析数据的多个方面。一个示例查询回答在某一日期范围内为某一票价区域累积了多少小费。</a:t>
            </a:r>
          </a:p>
        </p:txBody>
      </p:sp>
      <p:sp>
        <p:nvSpPr>
          <p:cNvPr id="53" name="矩形 52"/>
          <p:cNvSpPr/>
          <p:nvPr/>
        </p:nvSpPr>
        <p:spPr>
          <a:xfrm>
            <a:off x="5953571" y="4538107"/>
            <a:ext cx="3240360" cy="369324"/>
          </a:xfrm>
          <a:prstGeom prst="rect">
            <a:avLst/>
          </a:prstGeom>
        </p:spPr>
        <p:txBody>
          <a:bodyPr wrap="square" lIns="91431" tIns="45716" rIns="91431" bIns="45716">
            <a:spAutoFit/>
          </a:bodyPr>
          <a:lstStyle/>
          <a:p>
            <a:r>
              <a:rPr lang="en-US" altLang="zh-CN" b="1" dirty="0">
                <a:solidFill>
                  <a:srgbClr val="202A36"/>
                </a:solidFill>
                <a:latin typeface="微软雅黑" pitchFamily="34" charset="-122"/>
                <a:ea typeface="微软雅黑" pitchFamily="34" charset="-122"/>
              </a:rPr>
              <a:t>Historical Stock Prices:</a:t>
            </a:r>
          </a:p>
        </p:txBody>
      </p:sp>
      <p:sp>
        <p:nvSpPr>
          <p:cNvPr id="54" name="矩形 47"/>
          <p:cNvSpPr>
            <a:spLocks noChangeArrowheads="1"/>
          </p:cNvSpPr>
          <p:nvPr/>
        </p:nvSpPr>
        <p:spPr bwMode="auto">
          <a:xfrm>
            <a:off x="5953571" y="4907431"/>
            <a:ext cx="5184576"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我们的第二个真实世界数据集包含纽约证券交易所</a:t>
            </a:r>
            <a:r>
              <a:rPr lang="en-US" altLang="zh-CN" sz="1400" dirty="0">
                <a:solidFill>
                  <a:schemeClr val="tx1">
                    <a:lumMod val="65000"/>
                    <a:lumOff val="35000"/>
                  </a:schemeClr>
                </a:solidFill>
                <a:sym typeface="微软雅黑" pitchFamily="34" charset="-122"/>
              </a:rPr>
              <a:t>[39]</a:t>
            </a:r>
            <a:r>
              <a:rPr lang="zh-CN" altLang="en-US" sz="1400" dirty="0">
                <a:solidFill>
                  <a:schemeClr val="tx1">
                    <a:lumMod val="65000"/>
                    <a:lumOff val="35000"/>
                  </a:schemeClr>
                </a:solidFill>
                <a:sym typeface="微软雅黑" pitchFamily="34" charset="-122"/>
              </a:rPr>
              <a:t>的历史股票价格。有了开盘价、收盘价、成交量和日期等信息，就有可能对股票变化进行许多分析。例如，我们执行查询，这些查询有助于确定哪些股票在去年的日内变化最大，同时交易量很大。</a:t>
            </a:r>
          </a:p>
        </p:txBody>
      </p:sp>
      <p:sp>
        <p:nvSpPr>
          <p:cNvPr id="69" name="TextBox 68"/>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64" name="文本框 9">
            <a:extLst>
              <a:ext uri="{FF2B5EF4-FFF2-40B4-BE49-F238E27FC236}">
                <a16:creationId xmlns:a16="http://schemas.microsoft.com/office/drawing/2014/main" id="{2DAD702E-0429-40DB-9431-6384AA353D7D}"/>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数据集</a:t>
            </a:r>
          </a:p>
        </p:txBody>
      </p:sp>
      <p:sp>
        <p:nvSpPr>
          <p:cNvPr id="65" name="六边形 64">
            <a:extLst>
              <a:ext uri="{FF2B5EF4-FFF2-40B4-BE49-F238E27FC236}">
                <a16:creationId xmlns:a16="http://schemas.microsoft.com/office/drawing/2014/main" id="{5144DC2E-FF9E-4D77-8BF7-E011DA3B2C18}"/>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3D02CB72-BA9D-4D16-9A6A-C9CB5D5CC72A}"/>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25246C5A-8A57-450A-A689-905FC50D340D}"/>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1" name="矩形 70">
            <a:extLst>
              <a:ext uri="{FF2B5EF4-FFF2-40B4-BE49-F238E27FC236}">
                <a16:creationId xmlns:a16="http://schemas.microsoft.com/office/drawing/2014/main" id="{8E190E43-760F-42FA-8E95-4AB36DDE8718}"/>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六边形 71">
            <a:extLst>
              <a:ext uri="{FF2B5EF4-FFF2-40B4-BE49-F238E27FC236}">
                <a16:creationId xmlns:a16="http://schemas.microsoft.com/office/drawing/2014/main" id="{52984CF2-2B4B-4EE7-B8E6-6EAD27D00102}"/>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9">
            <a:extLst>
              <a:ext uri="{FF2B5EF4-FFF2-40B4-BE49-F238E27FC236}">
                <a16:creationId xmlns:a16="http://schemas.microsoft.com/office/drawing/2014/main" id="{09031139-0259-42FB-8BAE-07201008C97E}"/>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74" name="文本框 9">
            <a:extLst>
              <a:ext uri="{FF2B5EF4-FFF2-40B4-BE49-F238E27FC236}">
                <a16:creationId xmlns:a16="http://schemas.microsoft.com/office/drawing/2014/main" id="{D50EE350-5D96-44E1-9B79-E3E492F449AA}"/>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75" name="Freeform 261">
            <a:extLst>
              <a:ext uri="{FF2B5EF4-FFF2-40B4-BE49-F238E27FC236}">
                <a16:creationId xmlns:a16="http://schemas.microsoft.com/office/drawing/2014/main" id="{50B75316-F116-4F08-A2D7-B09EDC4DFE73}"/>
              </a:ext>
            </a:extLst>
          </p:cNvPr>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2" name="图片 1">
            <a:extLst>
              <a:ext uri="{FF2B5EF4-FFF2-40B4-BE49-F238E27FC236}">
                <a16:creationId xmlns:a16="http://schemas.microsoft.com/office/drawing/2014/main" id="{6C7B9838-6C9B-4C50-9F85-06FC6FE7F694}"/>
              </a:ext>
            </a:extLst>
          </p:cNvPr>
          <p:cNvPicPr>
            <a:picLocks noChangeAspect="1"/>
          </p:cNvPicPr>
          <p:nvPr/>
        </p:nvPicPr>
        <p:blipFill>
          <a:blip r:embed="rId3"/>
          <a:stretch>
            <a:fillRect/>
          </a:stretch>
        </p:blipFill>
        <p:spPr>
          <a:xfrm>
            <a:off x="723241" y="2467062"/>
            <a:ext cx="5022973" cy="1425619"/>
          </a:xfrm>
          <a:prstGeom prst="rect">
            <a:avLst/>
          </a:prstGeom>
        </p:spPr>
      </p:pic>
    </p:spTree>
    <p:extLst>
      <p:ext uri="{BB962C8B-B14F-4D97-AF65-F5344CB8AC3E}">
        <p14:creationId xmlns:p14="http://schemas.microsoft.com/office/powerpoint/2010/main" val="289362750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125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P spid="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查询访问区域</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6" name="Freeform 12"/>
          <p:cNvSpPr>
            <a:spLocks/>
          </p:cNvSpPr>
          <p:nvPr/>
        </p:nvSpPr>
        <p:spPr bwMode="auto">
          <a:xfrm>
            <a:off x="1608509" y="465782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1968549" y="4972024"/>
            <a:ext cx="8545239" cy="625171"/>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总的来说，我们看到了</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oracle</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区域缓存的显著改进。贪婪背包及其</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RR/OR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变量在三种工作负载下均优于竞争对手。</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2" name="图片 1">
            <a:extLst>
              <a:ext uri="{FF2B5EF4-FFF2-40B4-BE49-F238E27FC236}">
                <a16:creationId xmlns:a16="http://schemas.microsoft.com/office/drawing/2014/main" id="{76669EA5-5542-457D-A0AB-F44ABB77B54A}"/>
              </a:ext>
            </a:extLst>
          </p:cNvPr>
          <p:cNvPicPr>
            <a:picLocks noChangeAspect="1"/>
          </p:cNvPicPr>
          <p:nvPr/>
        </p:nvPicPr>
        <p:blipFill>
          <a:blip r:embed="rId3"/>
          <a:stretch>
            <a:fillRect/>
          </a:stretch>
        </p:blipFill>
        <p:spPr>
          <a:xfrm>
            <a:off x="1121017" y="1197944"/>
            <a:ext cx="10240302" cy="2791077"/>
          </a:xfrm>
          <a:prstGeom prst="rect">
            <a:avLst/>
          </a:prstGeom>
        </p:spPr>
      </p:pic>
    </p:spTree>
    <p:extLst>
      <p:ext uri="{BB962C8B-B14F-4D97-AF65-F5344CB8AC3E}">
        <p14:creationId xmlns:p14="http://schemas.microsoft.com/office/powerpoint/2010/main" val="26083219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6"/>
                                        </p:tgtEl>
                                        <p:attrNameLst>
                                          <p:attrName>ppt_x,ppt_y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37"/>
                                        </p:tgtEl>
                                        <p:attrNameLst>
                                          <p:attrName>ppt_x,ppt_y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strips(upRight)">
                                      <p:cBhvr>
                                        <p:cTn id="16" dur="500"/>
                                        <p:tgtEl>
                                          <p:spTgt spid="3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Crystal vs. </a:t>
            </a:r>
            <a:r>
              <a:rPr lang="zh-CN" altLang="en-US" dirty="0">
                <a:solidFill>
                  <a:schemeClr val="tx1">
                    <a:lumMod val="65000"/>
                    <a:lumOff val="35000"/>
                  </a:schemeClr>
                </a:solidFill>
                <a:latin typeface="微软雅黑" pitchFamily="34" charset="-122"/>
                <a:ea typeface="微软雅黑" pitchFamily="34" charset="-122"/>
              </a:rPr>
              <a:t>块缓存</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6" name="Freeform 12"/>
          <p:cNvSpPr>
            <a:spLocks/>
          </p:cNvSpPr>
          <p:nvPr/>
        </p:nvSpPr>
        <p:spPr bwMode="auto">
          <a:xfrm>
            <a:off x="1489075"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10074311" y="5805264"/>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1849115" y="4535289"/>
            <a:ext cx="8545239" cy="2025555"/>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图</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9a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显示了不同缓存值的平均</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lineitem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区域性能，</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Crystal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RR/OR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能够学习加速工作负载所需的数据集，即使可用的缓存有限。只有在这种极端情况下，</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Alluxio</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才能达到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RR/OR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的性能。基于文件的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F-LRU</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受益于从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Azure Blob Storage</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优化的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Parquet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文件下载。只有在非常高的缓存大小下，</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F-LRU</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才能进一步提高性能。</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图</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9b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显示了使用冷缓存的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90%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110%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版本的</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Alluxio</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F-LRU</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的性能随时间的变化情况，传统缓存直接达到最大性能，而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RR/OR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随着时间的推移学习元组的最佳集。在查看足够多的查询之后，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RR/OR</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即使在</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110%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的场景中也能达到类似的性能。</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a:p>
            <a:pPr>
              <a:lnSpc>
                <a:spcPct val="130000"/>
              </a:lnSpc>
              <a:spcBef>
                <a:spcPct val="0"/>
              </a:spcBef>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3" name="图片 2">
            <a:extLst>
              <a:ext uri="{FF2B5EF4-FFF2-40B4-BE49-F238E27FC236}">
                <a16:creationId xmlns:a16="http://schemas.microsoft.com/office/drawing/2014/main" id="{C422D593-F830-47BA-8CA1-F5BA24DC211C}"/>
              </a:ext>
            </a:extLst>
          </p:cNvPr>
          <p:cNvPicPr>
            <a:picLocks noChangeAspect="1"/>
          </p:cNvPicPr>
          <p:nvPr/>
        </p:nvPicPr>
        <p:blipFill>
          <a:blip r:embed="rId3"/>
          <a:stretch>
            <a:fillRect/>
          </a:stretch>
        </p:blipFill>
        <p:spPr>
          <a:xfrm>
            <a:off x="2209155" y="790457"/>
            <a:ext cx="7705208" cy="3430627"/>
          </a:xfrm>
          <a:prstGeom prst="rect">
            <a:avLst/>
          </a:prstGeom>
        </p:spPr>
      </p:pic>
    </p:spTree>
    <p:extLst>
      <p:ext uri="{BB962C8B-B14F-4D97-AF65-F5344CB8AC3E}">
        <p14:creationId xmlns:p14="http://schemas.microsoft.com/office/powerpoint/2010/main" val="239537684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6"/>
                                        </p:tgtEl>
                                        <p:attrNameLst>
                                          <p:attrName>ppt_x,ppt_y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37"/>
                                        </p:tgtEl>
                                        <p:attrNameLst>
                                          <p:attrName>ppt_x,ppt_y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strips(upRight)">
                                      <p:cBhvr>
                                        <p:cTn id="16" dur="500"/>
                                        <p:tgtEl>
                                          <p:spTgt spid="3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燕尾形 18"/>
          <p:cNvSpPr/>
          <p:nvPr/>
        </p:nvSpPr>
        <p:spPr>
          <a:xfrm rot="5400000">
            <a:off x="7033691" y="2064036"/>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3" name="燕尾形 22"/>
          <p:cNvSpPr/>
          <p:nvPr/>
        </p:nvSpPr>
        <p:spPr>
          <a:xfrm rot="5400000">
            <a:off x="7033691" y="3432188"/>
            <a:ext cx="360040" cy="576064"/>
          </a:xfrm>
          <a:prstGeom prst="chevron">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矩形 47"/>
          <p:cNvSpPr>
            <a:spLocks noChangeArrowheads="1"/>
          </p:cNvSpPr>
          <p:nvPr/>
        </p:nvSpPr>
        <p:spPr bwMode="auto">
          <a:xfrm>
            <a:off x="7573751" y="2433648"/>
            <a:ext cx="3312368" cy="23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结果如图</a:t>
            </a:r>
            <a:r>
              <a:rPr lang="en-US" altLang="zh-CN" sz="1400" dirty="0">
                <a:solidFill>
                  <a:schemeClr val="tx1">
                    <a:lumMod val="65000"/>
                    <a:lumOff val="35000"/>
                  </a:schemeClr>
                </a:solidFill>
                <a:sym typeface="微软雅黑" pitchFamily="34" charset="-122"/>
              </a:rPr>
              <a:t>10</a:t>
            </a:r>
            <a:r>
              <a:rPr lang="zh-CN" altLang="en-US" sz="1400" dirty="0">
                <a:solidFill>
                  <a:schemeClr val="tx1">
                    <a:lumMod val="65000"/>
                    <a:lumOff val="35000"/>
                  </a:schemeClr>
                </a:solidFill>
                <a:sym typeface="微软雅黑" pitchFamily="34" charset="-122"/>
              </a:rPr>
              <a:t>所示。由于延迟限制，长期缓存</a:t>
            </a:r>
            <a:r>
              <a:rPr lang="en-US" altLang="zh-CN" sz="1400" dirty="0">
                <a:solidFill>
                  <a:schemeClr val="tx1">
                    <a:lumMod val="65000"/>
                    <a:lumOff val="35000"/>
                  </a:schemeClr>
                </a:solidFill>
                <a:sym typeface="微软雅黑" pitchFamily="34" charset="-122"/>
              </a:rPr>
              <a:t>(OR)</a:t>
            </a:r>
            <a:r>
              <a:rPr lang="zh-CN" altLang="en-US" sz="1400" dirty="0">
                <a:solidFill>
                  <a:schemeClr val="tx1">
                    <a:lumMod val="65000"/>
                    <a:lumOff val="35000"/>
                  </a:schemeClr>
                </a:solidFill>
                <a:sym typeface="微软雅黑" pitchFamily="34" charset="-122"/>
              </a:rPr>
              <a:t>无法捕获事件。没有长期的知识，只能处理事件查询。尽管</a:t>
            </a:r>
            <a:r>
              <a:rPr lang="en-US" altLang="zh-CN" sz="1400" dirty="0">
                <a:solidFill>
                  <a:schemeClr val="tx1">
                    <a:lumMod val="65000"/>
                    <a:lumOff val="35000"/>
                  </a:schemeClr>
                </a:solidFill>
                <a:sym typeface="微软雅黑" pitchFamily="34" charset="-122"/>
              </a:rPr>
              <a:t>RR- lru1</a:t>
            </a:r>
            <a:r>
              <a:rPr lang="zh-CN" altLang="en-US" sz="1400" dirty="0">
                <a:solidFill>
                  <a:schemeClr val="tx1">
                    <a:lumMod val="65000"/>
                    <a:lumOff val="35000"/>
                  </a:schemeClr>
                </a:solidFill>
                <a:sym typeface="微软雅黑" pitchFamily="34" charset="-122"/>
              </a:rPr>
              <a:t>在短期查询上表现得更好，但</a:t>
            </a:r>
            <a:r>
              <a:rPr lang="en-US" altLang="zh-CN" sz="1400" dirty="0">
                <a:solidFill>
                  <a:schemeClr val="tx1">
                    <a:lumMod val="65000"/>
                    <a:lumOff val="35000"/>
                  </a:schemeClr>
                </a:solidFill>
                <a:sym typeface="微软雅黑" pitchFamily="34" charset="-122"/>
              </a:rPr>
              <a:t>RR</a:t>
            </a:r>
            <a:r>
              <a:rPr lang="zh-CN" altLang="en-US" sz="1400" dirty="0">
                <a:solidFill>
                  <a:schemeClr val="tx1">
                    <a:lumMod val="65000"/>
                    <a:lumOff val="35000"/>
                  </a:schemeClr>
                </a:solidFill>
                <a:sym typeface="微软雅黑" pitchFamily="34" charset="-122"/>
              </a:rPr>
              <a:t>缓存的长期缺陷表明，只有将</a:t>
            </a:r>
            <a:r>
              <a:rPr lang="en-US" altLang="zh-CN" sz="1400" dirty="0">
                <a:solidFill>
                  <a:schemeClr val="tx1">
                    <a:lumMod val="65000"/>
                    <a:lumOff val="35000"/>
                  </a:schemeClr>
                </a:solidFill>
                <a:sym typeface="微软雅黑" pitchFamily="34" charset="-122"/>
              </a:rPr>
              <a:t>RR</a:t>
            </a:r>
            <a:r>
              <a:rPr lang="zh-CN" altLang="en-US" sz="1400" dirty="0">
                <a:solidFill>
                  <a:schemeClr val="tx1">
                    <a:lumMod val="65000"/>
                    <a:lumOff val="35000"/>
                  </a:schemeClr>
                </a:solidFill>
                <a:sym typeface="微软雅黑" pitchFamily="34" charset="-122"/>
              </a:rPr>
              <a:t>和</a:t>
            </a:r>
            <a:r>
              <a:rPr lang="en-US" altLang="zh-CN" sz="1400" dirty="0">
                <a:solidFill>
                  <a:schemeClr val="tx1">
                    <a:lumMod val="65000"/>
                    <a:lumOff val="35000"/>
                  </a:schemeClr>
                </a:solidFill>
                <a:sym typeface="微软雅黑" pitchFamily="34" charset="-122"/>
              </a:rPr>
              <a:t>OR</a:t>
            </a:r>
            <a:r>
              <a:rPr lang="zh-CN" altLang="en-US" sz="1400" dirty="0">
                <a:solidFill>
                  <a:schemeClr val="tx1">
                    <a:lumMod val="65000"/>
                    <a:lumOff val="35000"/>
                  </a:schemeClr>
                </a:solidFill>
                <a:sym typeface="微软雅黑" pitchFamily="34" charset="-122"/>
              </a:rPr>
              <a:t>策略结合起来才能克服这两个问题。</a:t>
            </a:r>
            <a:r>
              <a:rPr lang="en-US" altLang="zh-CN" sz="1400" dirty="0">
                <a:solidFill>
                  <a:schemeClr val="tx1">
                    <a:lumMod val="65000"/>
                    <a:lumOff val="35000"/>
                  </a:schemeClr>
                </a:solidFill>
                <a:sym typeface="微软雅黑" pitchFamily="34" charset="-122"/>
              </a:rPr>
              <a:t>RR/OR</a:t>
            </a:r>
            <a:r>
              <a:rPr lang="zh-CN" altLang="en-US" sz="1400" dirty="0">
                <a:solidFill>
                  <a:schemeClr val="tx1">
                    <a:lumMod val="65000"/>
                    <a:lumOff val="35000"/>
                  </a:schemeClr>
                </a:solidFill>
                <a:sym typeface="微软雅黑" pitchFamily="34" charset="-122"/>
              </a:rPr>
              <a:t>使用一个小型的短期缓存来捕获重复出现的查询中的峰值，并在长期趋势中保持与</a:t>
            </a:r>
            <a:r>
              <a:rPr lang="en-US" altLang="zh-CN" sz="1400" dirty="0">
                <a:solidFill>
                  <a:schemeClr val="tx1">
                    <a:lumMod val="65000"/>
                    <a:lumOff val="35000"/>
                  </a:schemeClr>
                </a:solidFill>
                <a:sym typeface="微软雅黑" pitchFamily="34" charset="-122"/>
              </a:rPr>
              <a:t>OR</a:t>
            </a:r>
            <a:r>
              <a:rPr lang="zh-CN" altLang="en-US" sz="1400" dirty="0">
                <a:solidFill>
                  <a:schemeClr val="tx1">
                    <a:lumMod val="65000"/>
                    <a:lumOff val="35000"/>
                  </a:schemeClr>
                </a:solidFill>
                <a:sym typeface="微软雅黑" pitchFamily="34" charset="-122"/>
              </a:rPr>
              <a:t>缓存相同的性能。</a:t>
            </a:r>
          </a:p>
        </p:txBody>
      </p:sp>
      <p:sp>
        <p:nvSpPr>
          <p:cNvPr id="27" name="燕尾形 26"/>
          <p:cNvSpPr/>
          <p:nvPr/>
        </p:nvSpPr>
        <p:spPr>
          <a:xfrm rot="5400000">
            <a:off x="7033691" y="4872348"/>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28" name="直接连接符 27"/>
          <p:cNvCxnSpPr/>
          <p:nvPr/>
        </p:nvCxnSpPr>
        <p:spPr>
          <a:xfrm>
            <a:off x="7213711" y="5448412"/>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1" name="文本框 9">
            <a:extLst>
              <a:ext uri="{FF2B5EF4-FFF2-40B4-BE49-F238E27FC236}">
                <a16:creationId xmlns:a16="http://schemas.microsoft.com/office/drawing/2014/main" id="{ABB1BE7F-3B7D-448F-A815-1120EF507DA9}"/>
              </a:ext>
            </a:extLst>
          </p:cNvPr>
          <p:cNvSpPr txBox="1"/>
          <p:nvPr/>
        </p:nvSpPr>
        <p:spPr>
          <a:xfrm>
            <a:off x="985019" y="188640"/>
            <a:ext cx="2880320"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RR/OR</a:t>
            </a:r>
            <a:r>
              <a:rPr lang="zh-CN" altLang="en-US" dirty="0">
                <a:solidFill>
                  <a:schemeClr val="tx1">
                    <a:lumMod val="65000"/>
                    <a:lumOff val="35000"/>
                  </a:schemeClr>
                </a:solidFill>
                <a:latin typeface="微软雅黑" pitchFamily="34" charset="-122"/>
                <a:ea typeface="微软雅黑" pitchFamily="34" charset="-122"/>
              </a:rPr>
              <a:t>的益处</a:t>
            </a:r>
          </a:p>
        </p:txBody>
      </p:sp>
      <p:sp>
        <p:nvSpPr>
          <p:cNvPr id="37" name="六边形 36">
            <a:extLst>
              <a:ext uri="{FF2B5EF4-FFF2-40B4-BE49-F238E27FC236}">
                <a16:creationId xmlns:a16="http://schemas.microsoft.com/office/drawing/2014/main" id="{90A86148-42F7-4D9F-847D-330A1E4A91FD}"/>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45E5E913-670E-4D85-A3C8-CD176A07F762}"/>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4F327E3A-098E-4B8D-9BBA-06470B4A77F0}"/>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矩形 39">
            <a:extLst>
              <a:ext uri="{FF2B5EF4-FFF2-40B4-BE49-F238E27FC236}">
                <a16:creationId xmlns:a16="http://schemas.microsoft.com/office/drawing/2014/main" id="{83F400AB-0F43-4380-9A2D-6B669DE9E53D}"/>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六边形 40">
            <a:extLst>
              <a:ext uri="{FF2B5EF4-FFF2-40B4-BE49-F238E27FC236}">
                <a16:creationId xmlns:a16="http://schemas.microsoft.com/office/drawing/2014/main" id="{0D91196A-B17B-4BA3-9CE2-6A150106F44F}"/>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9">
            <a:extLst>
              <a:ext uri="{FF2B5EF4-FFF2-40B4-BE49-F238E27FC236}">
                <a16:creationId xmlns:a16="http://schemas.microsoft.com/office/drawing/2014/main" id="{FF4E24D2-4D8C-4FB1-ADE6-518038539B8A}"/>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43" name="文本框 9">
            <a:extLst>
              <a:ext uri="{FF2B5EF4-FFF2-40B4-BE49-F238E27FC236}">
                <a16:creationId xmlns:a16="http://schemas.microsoft.com/office/drawing/2014/main" id="{79B2F862-89E7-4CA0-AD76-A7C6B54E7D45}"/>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44" name="Freeform 261">
            <a:extLst>
              <a:ext uri="{FF2B5EF4-FFF2-40B4-BE49-F238E27FC236}">
                <a16:creationId xmlns:a16="http://schemas.microsoft.com/office/drawing/2014/main" id="{693D765B-299F-433D-A728-B9D399B0335E}"/>
              </a:ext>
            </a:extLst>
          </p:cNvPr>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2" name="图片 1">
            <a:extLst>
              <a:ext uri="{FF2B5EF4-FFF2-40B4-BE49-F238E27FC236}">
                <a16:creationId xmlns:a16="http://schemas.microsoft.com/office/drawing/2014/main" id="{89A9158F-84CA-4F15-8A79-4E6B1CD51746}"/>
              </a:ext>
            </a:extLst>
          </p:cNvPr>
          <p:cNvPicPr>
            <a:picLocks noChangeAspect="1"/>
          </p:cNvPicPr>
          <p:nvPr/>
        </p:nvPicPr>
        <p:blipFill>
          <a:blip r:embed="rId3"/>
          <a:stretch>
            <a:fillRect/>
          </a:stretch>
        </p:blipFill>
        <p:spPr>
          <a:xfrm>
            <a:off x="762273" y="1215625"/>
            <a:ext cx="5175200" cy="4649150"/>
          </a:xfrm>
          <a:prstGeom prst="rect">
            <a:avLst/>
          </a:prstGeom>
        </p:spPr>
      </p:pic>
    </p:spTree>
    <p:extLst>
      <p:ext uri="{BB962C8B-B14F-4D97-AF65-F5344CB8AC3E}">
        <p14:creationId xmlns:p14="http://schemas.microsoft.com/office/powerpoint/2010/main" val="77678434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6" grpId="0"/>
      <p:bldP spid="27" grpId="0" animBg="1"/>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变化的区域</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6" name="Freeform 12"/>
          <p:cNvSpPr>
            <a:spLocks/>
          </p:cNvSpPr>
          <p:nvPr/>
        </p:nvSpPr>
        <p:spPr bwMode="auto">
          <a:xfrm>
            <a:off x="1553417" y="427983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10074311" y="5805264"/>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1817736" y="4604975"/>
            <a:ext cx="8545239" cy="1465401"/>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图</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11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描述了行项和出租车数据的更改区域工作负载。为了更好的可见性，我们只展示了基于语义的算法。性能显示为对查询数量的移动平均值</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(n=40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个查询</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。经过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400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次查询，热点区域发生了变化。这两种工作负载都由</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OR-KG</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主导，它能够减少运行时，同时能够快速适应。另一方面，</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OR-KDP</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有很长的延迟，直到它再次达到最佳状态，这在线项图中很容易看到。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OR-LRU1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可以快速适应，但是总体性能的提高比</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OR-KG</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要小。对于短期缓存</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如</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RR-LRU)</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也是如此，因为它们无法概括到感兴趣的语义区域。</a:t>
            </a: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2" name="图片 1">
            <a:extLst>
              <a:ext uri="{FF2B5EF4-FFF2-40B4-BE49-F238E27FC236}">
                <a16:creationId xmlns:a16="http://schemas.microsoft.com/office/drawing/2014/main" id="{168CC298-CBE3-4305-964B-3C86DE2C3E62}"/>
              </a:ext>
            </a:extLst>
          </p:cNvPr>
          <p:cNvPicPr>
            <a:picLocks noChangeAspect="1"/>
          </p:cNvPicPr>
          <p:nvPr/>
        </p:nvPicPr>
        <p:blipFill>
          <a:blip r:embed="rId3"/>
          <a:stretch>
            <a:fillRect/>
          </a:stretch>
        </p:blipFill>
        <p:spPr>
          <a:xfrm>
            <a:off x="998341" y="1074340"/>
            <a:ext cx="10199957" cy="2894458"/>
          </a:xfrm>
          <a:prstGeom prst="rect">
            <a:avLst/>
          </a:prstGeom>
        </p:spPr>
      </p:pic>
    </p:spTree>
    <p:extLst>
      <p:ext uri="{BB962C8B-B14F-4D97-AF65-F5344CB8AC3E}">
        <p14:creationId xmlns:p14="http://schemas.microsoft.com/office/powerpoint/2010/main" val="244319392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6"/>
                                        </p:tgtEl>
                                        <p:attrNameLst>
                                          <p:attrName>ppt_x,ppt_y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37"/>
                                        </p:tgtEl>
                                        <p:attrNameLst>
                                          <p:attrName>ppt_x,ppt_y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strips(upRight)">
                                      <p:cBhvr>
                                        <p:cTn id="16" dur="500"/>
                                        <p:tgtEl>
                                          <p:spTgt spid="3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Microbenchmarks</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6" name="Freeform 12"/>
          <p:cNvSpPr>
            <a:spLocks/>
          </p:cNvSpPr>
          <p:nvPr/>
        </p:nvSpPr>
        <p:spPr bwMode="auto">
          <a:xfrm>
            <a:off x="1561083" y="504562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9324971" y="576215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2929235" y="5513072"/>
            <a:ext cx="9795074" cy="345094"/>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为了更好地了解缓存的行为，我们进行了几个微基准测试。</a:t>
            </a: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3" name="图片 2">
            <a:extLst>
              <a:ext uri="{FF2B5EF4-FFF2-40B4-BE49-F238E27FC236}">
                <a16:creationId xmlns:a16="http://schemas.microsoft.com/office/drawing/2014/main" id="{FA9F2D7A-2DDA-465D-A3B6-CBAC58B1ED07}"/>
              </a:ext>
            </a:extLst>
          </p:cNvPr>
          <p:cNvPicPr>
            <a:picLocks noChangeAspect="1"/>
          </p:cNvPicPr>
          <p:nvPr/>
        </p:nvPicPr>
        <p:blipFill>
          <a:blip r:embed="rId3"/>
          <a:stretch>
            <a:fillRect/>
          </a:stretch>
        </p:blipFill>
        <p:spPr>
          <a:xfrm>
            <a:off x="2794247" y="648181"/>
            <a:ext cx="6618596" cy="4359772"/>
          </a:xfrm>
          <a:prstGeom prst="rect">
            <a:avLst/>
          </a:prstGeom>
        </p:spPr>
      </p:pic>
    </p:spTree>
    <p:extLst>
      <p:ext uri="{BB962C8B-B14F-4D97-AF65-F5344CB8AC3E}">
        <p14:creationId xmlns:p14="http://schemas.microsoft.com/office/powerpoint/2010/main" val="343664945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6"/>
                                        </p:tgtEl>
                                        <p:attrNameLst>
                                          <p:attrName>ppt_x,ppt_y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37"/>
                                        </p:tgtEl>
                                        <p:attrNameLst>
                                          <p:attrName>ppt_x,ppt_y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strips(upRight)">
                                      <p:cBhvr>
                                        <p:cTn id="16" dur="500"/>
                                        <p:tgtEl>
                                          <p:spTgt spid="3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Microbenchmarks</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6" name="Freeform 12"/>
          <p:cNvSpPr>
            <a:spLocks/>
          </p:cNvSpPr>
          <p:nvPr/>
        </p:nvSpPr>
        <p:spPr bwMode="auto">
          <a:xfrm>
            <a:off x="1564221" y="489409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10074311" y="5805264"/>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1837803" y="5318487"/>
            <a:ext cx="8545239" cy="625171"/>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图</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15</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显示了不同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值的网络占用空间。相对于我们的文件缓存基线，</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RR/OR-KG</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减少了网络流量。由于访问的区域越频繁，需要的交通就越少。</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OR-LRU1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被精简为下载不常见的区域。</a:t>
            </a: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3" name="图片 2">
            <a:extLst>
              <a:ext uri="{FF2B5EF4-FFF2-40B4-BE49-F238E27FC236}">
                <a16:creationId xmlns:a16="http://schemas.microsoft.com/office/drawing/2014/main" id="{C7135AB7-CE87-42AE-8134-0123607BD537}"/>
              </a:ext>
            </a:extLst>
          </p:cNvPr>
          <p:cNvPicPr>
            <a:picLocks noChangeAspect="1"/>
          </p:cNvPicPr>
          <p:nvPr/>
        </p:nvPicPr>
        <p:blipFill>
          <a:blip r:embed="rId3"/>
          <a:stretch>
            <a:fillRect/>
          </a:stretch>
        </p:blipFill>
        <p:spPr>
          <a:xfrm>
            <a:off x="2681248" y="1125229"/>
            <a:ext cx="6832677" cy="3602918"/>
          </a:xfrm>
          <a:prstGeom prst="rect">
            <a:avLst/>
          </a:prstGeom>
        </p:spPr>
      </p:pic>
    </p:spTree>
    <p:extLst>
      <p:ext uri="{BB962C8B-B14F-4D97-AF65-F5344CB8AC3E}">
        <p14:creationId xmlns:p14="http://schemas.microsoft.com/office/powerpoint/2010/main" val="40242516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6"/>
                                        </p:tgtEl>
                                        <p:attrNameLst>
                                          <p:attrName>ppt_x,ppt_y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37"/>
                                        </p:tgtEl>
                                        <p:attrNameLst>
                                          <p:attrName>ppt_x,ppt_y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strips(upRight)">
                                      <p:cBhvr>
                                        <p:cTn id="16" dur="500"/>
                                        <p:tgtEl>
                                          <p:spTgt spid="3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2880320"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Microbenchmarks</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第六章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实验评价</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6" name="Freeform 12"/>
          <p:cNvSpPr>
            <a:spLocks/>
          </p:cNvSpPr>
          <p:nvPr/>
        </p:nvSpPr>
        <p:spPr bwMode="auto">
          <a:xfrm>
            <a:off x="1553417" y="427983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10074311" y="5805264"/>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1817736" y="4604975"/>
            <a:ext cx="8545239" cy="1185324"/>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我们在图</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16</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的实验评估中改变使用的参数。对于区域工作负载，我们证明了算法对不同区域的倾斜</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执行类似。然而，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oracle</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区域策略在所有场景中都优于基线。缓存大小实验表明，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oracle</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算法首先选择最有价值的区域。即使缓存只使用数据大小的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10%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，也可以获得良好的性能。较小的历史记录大小</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(&lt;64)</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会降低性能，因为用于预测工作负载的查询太少。较大的历史规模在采用新的频繁区域时速度较慢。</a:t>
            </a: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3" name="图片 2">
            <a:extLst>
              <a:ext uri="{FF2B5EF4-FFF2-40B4-BE49-F238E27FC236}">
                <a16:creationId xmlns:a16="http://schemas.microsoft.com/office/drawing/2014/main" id="{EEE87E3B-3261-4B2C-BD5C-3B866023B58B}"/>
              </a:ext>
            </a:extLst>
          </p:cNvPr>
          <p:cNvPicPr>
            <a:picLocks noChangeAspect="1"/>
          </p:cNvPicPr>
          <p:nvPr/>
        </p:nvPicPr>
        <p:blipFill>
          <a:blip r:embed="rId3"/>
          <a:stretch>
            <a:fillRect/>
          </a:stretch>
        </p:blipFill>
        <p:spPr>
          <a:xfrm>
            <a:off x="3182811" y="991350"/>
            <a:ext cx="6684907" cy="3451053"/>
          </a:xfrm>
          <a:prstGeom prst="rect">
            <a:avLst/>
          </a:prstGeom>
        </p:spPr>
      </p:pic>
    </p:spTree>
    <p:extLst>
      <p:ext uri="{BB962C8B-B14F-4D97-AF65-F5344CB8AC3E}">
        <p14:creationId xmlns:p14="http://schemas.microsoft.com/office/powerpoint/2010/main" val="396025386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6"/>
                                        </p:tgtEl>
                                        <p:attrNameLst>
                                          <p:attrName>ppt_x,ppt_y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37"/>
                                        </p:tgtEl>
                                        <p:attrNameLst>
                                          <p:attrName>ppt_x,ppt_y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strips(upRight)">
                                      <p:cBhvr>
                                        <p:cTn id="16" dur="500"/>
                                        <p:tgtEl>
                                          <p:spTgt spid="3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6"/>
          <p:cNvSpPr txBox="1"/>
          <p:nvPr/>
        </p:nvSpPr>
        <p:spPr>
          <a:xfrm>
            <a:off x="2267595" y="4004134"/>
            <a:ext cx="1606530"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第七部分</a:t>
            </a:r>
          </a:p>
        </p:txBody>
      </p:sp>
      <p:grpSp>
        <p:nvGrpSpPr>
          <p:cNvPr id="55" name="组合 54"/>
          <p:cNvGrpSpPr/>
          <p:nvPr/>
        </p:nvGrpSpPr>
        <p:grpSpPr>
          <a:xfrm>
            <a:off x="2052459" y="1413384"/>
            <a:ext cx="2036802" cy="2036802"/>
            <a:chOff x="8125599" y="1434035"/>
            <a:chExt cx="2036802" cy="2036802"/>
          </a:xfrm>
        </p:grpSpPr>
        <p:sp>
          <p:nvSpPr>
            <p:cNvPr id="56" name="椭圆 55"/>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63"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66" name="文本框 33"/>
          <p:cNvSpPr txBox="1"/>
          <p:nvPr/>
        </p:nvSpPr>
        <p:spPr>
          <a:xfrm>
            <a:off x="1292968" y="4432172"/>
            <a:ext cx="3555782"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相关工作</a:t>
            </a:r>
          </a:p>
          <a:p>
            <a:pPr algn="ct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RELATED WORK</a:t>
            </a:r>
          </a:p>
        </p:txBody>
      </p:sp>
      <p:sp>
        <p:nvSpPr>
          <p:cNvPr id="67" name="矩形 66"/>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32"/>
          <p:cNvSpPr txBox="1"/>
          <p:nvPr/>
        </p:nvSpPr>
        <p:spPr>
          <a:xfrm>
            <a:off x="8392119" y="1243226"/>
            <a:ext cx="95410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创新点</a:t>
            </a:r>
          </a:p>
        </p:txBody>
      </p:sp>
      <p:sp>
        <p:nvSpPr>
          <p:cNvPr id="69" name="文本框 33"/>
          <p:cNvSpPr txBox="1"/>
          <p:nvPr/>
        </p:nvSpPr>
        <p:spPr>
          <a:xfrm>
            <a:off x="8392119" y="2019318"/>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物化视图</a:t>
            </a:r>
          </a:p>
        </p:txBody>
      </p:sp>
      <p:sp>
        <p:nvSpPr>
          <p:cNvPr id="70" name="文本框 34"/>
          <p:cNvSpPr txBox="1"/>
          <p:nvPr/>
        </p:nvSpPr>
        <p:spPr>
          <a:xfrm>
            <a:off x="8392119" y="2806879"/>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语义缓存</a:t>
            </a:r>
          </a:p>
        </p:txBody>
      </p:sp>
      <p:sp>
        <p:nvSpPr>
          <p:cNvPr id="71" name="文本框 35"/>
          <p:cNvSpPr txBox="1"/>
          <p:nvPr/>
        </p:nvSpPr>
        <p:spPr>
          <a:xfrm>
            <a:off x="8392119" y="3582972"/>
            <a:ext cx="198002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中间结果的重用</a:t>
            </a:r>
          </a:p>
        </p:txBody>
      </p:sp>
      <p:cxnSp>
        <p:nvCxnSpPr>
          <p:cNvPr id="72" name="直接连接符 71"/>
          <p:cNvCxnSpPr/>
          <p:nvPr/>
        </p:nvCxnSpPr>
        <p:spPr>
          <a:xfrm flipV="1">
            <a:off x="7897787" y="4547677"/>
            <a:ext cx="0" cy="826059"/>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7911252" y="376749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7911252" y="2194275"/>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7911252" y="1433017"/>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7911252" y="1052736"/>
            <a:ext cx="0" cy="380980"/>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7911252" y="300693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8" name="文本框 19"/>
          <p:cNvSpPr txBox="1"/>
          <p:nvPr/>
        </p:nvSpPr>
        <p:spPr>
          <a:xfrm>
            <a:off x="8392119" y="4347595"/>
            <a:ext cx="2236510"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中间层数据库缓存</a:t>
            </a:r>
          </a:p>
        </p:txBody>
      </p:sp>
      <p:cxnSp>
        <p:nvCxnSpPr>
          <p:cNvPr id="79" name="直接连接符 78"/>
          <p:cNvCxnSpPr/>
          <p:nvPr/>
        </p:nvCxnSpPr>
        <p:spPr>
          <a:xfrm flipV="1">
            <a:off x="7897787" y="5291040"/>
            <a:ext cx="0" cy="4000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80" name="文本框 19"/>
          <p:cNvSpPr txBox="1"/>
          <p:nvPr/>
        </p:nvSpPr>
        <p:spPr>
          <a:xfrm>
            <a:off x="8488988" y="5110859"/>
            <a:ext cx="69762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总结</a:t>
            </a:r>
          </a:p>
        </p:txBody>
      </p:sp>
      <p:sp>
        <p:nvSpPr>
          <p:cNvPr id="89" name="TextBox 88"/>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17677806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600" decel="100000"/>
                                        <p:tgtEl>
                                          <p:spTgt spid="55"/>
                                        </p:tgtEl>
                                      </p:cBhvr>
                                    </p:animEffect>
                                    <p:anim calcmode="lin" valueType="num">
                                      <p:cBhvr>
                                        <p:cTn id="8" dur="600" decel="100000" fill="hold"/>
                                        <p:tgtEl>
                                          <p:spTgt spid="55"/>
                                        </p:tgtEl>
                                        <p:attrNameLst>
                                          <p:attrName>style.rotation</p:attrName>
                                        </p:attrNameLst>
                                      </p:cBhvr>
                                      <p:tavLst>
                                        <p:tav tm="0">
                                          <p:val>
                                            <p:fltVal val="-90"/>
                                          </p:val>
                                        </p:tav>
                                        <p:tav tm="100000">
                                          <p:val>
                                            <p:fltVal val="0"/>
                                          </p:val>
                                        </p:tav>
                                      </p:tavLst>
                                    </p:anim>
                                    <p:anim calcmode="lin" valueType="num">
                                      <p:cBhvr>
                                        <p:cTn id="9" dur="600" decel="100000" fill="hold"/>
                                        <p:tgtEl>
                                          <p:spTgt spid="55"/>
                                        </p:tgtEl>
                                        <p:attrNameLst>
                                          <p:attrName>ppt_x</p:attrName>
                                        </p:attrNameLst>
                                      </p:cBhvr>
                                      <p:tavLst>
                                        <p:tav tm="0">
                                          <p:val>
                                            <p:strVal val="#ppt_x+0.4"/>
                                          </p:val>
                                        </p:tav>
                                        <p:tav tm="100000">
                                          <p:val>
                                            <p:strVal val="#ppt_x-0.05"/>
                                          </p:val>
                                        </p:tav>
                                      </p:tavLst>
                                    </p:anim>
                                    <p:anim calcmode="lin" valueType="num">
                                      <p:cBhvr>
                                        <p:cTn id="10" dur="600" decel="100000" fill="hold"/>
                                        <p:tgtEl>
                                          <p:spTgt spid="5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5"/>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50"/>
                                        <p:tgtEl>
                                          <p:spTgt spid="45"/>
                                        </p:tgtEl>
                                      </p:cBhvr>
                                    </p:animEffect>
                                    <p:anim calcmode="lin" valueType="num">
                                      <p:cBhvr>
                                        <p:cTn id="17" dur="750" fill="hold"/>
                                        <p:tgtEl>
                                          <p:spTgt spid="45"/>
                                        </p:tgtEl>
                                        <p:attrNameLst>
                                          <p:attrName>ppt_x</p:attrName>
                                        </p:attrNameLst>
                                      </p:cBhvr>
                                      <p:tavLst>
                                        <p:tav tm="0">
                                          <p:val>
                                            <p:strVal val="#ppt_x"/>
                                          </p:val>
                                        </p:tav>
                                        <p:tav tm="100000">
                                          <p:val>
                                            <p:strVal val="#ppt_x"/>
                                          </p:val>
                                        </p:tav>
                                      </p:tavLst>
                                    </p:anim>
                                    <p:anim calcmode="lin" valueType="num">
                                      <p:cBhvr>
                                        <p:cTn id="18" dur="675" decel="100000" fill="hold"/>
                                        <p:tgtEl>
                                          <p:spTgt spid="4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45"/>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up)">
                                      <p:cBhvr>
                                        <p:cTn id="31" dur="500"/>
                                        <p:tgtEl>
                                          <p:spTgt spid="76"/>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par>
                                <p:cTn id="35" presetID="22" presetClass="entr" presetSubtype="1" fill="hold" nodeType="withEffect">
                                  <p:stCondLst>
                                    <p:cond delay="500"/>
                                  </p:stCondLst>
                                  <p:childTnLst>
                                    <p:set>
                                      <p:cBhvr>
                                        <p:cTn id="36" dur="1" fill="hold">
                                          <p:stCondLst>
                                            <p:cond delay="0"/>
                                          </p:stCondLst>
                                        </p:cTn>
                                        <p:tgtEl>
                                          <p:spTgt spid="75"/>
                                        </p:tgtEl>
                                        <p:attrNameLst>
                                          <p:attrName>style.visibility</p:attrName>
                                        </p:attrNameLst>
                                      </p:cBhvr>
                                      <p:to>
                                        <p:strVal val="visible"/>
                                      </p:to>
                                    </p:set>
                                    <p:animEffect transition="in" filter="wipe(up)">
                                      <p:cBhvr>
                                        <p:cTn id="37" dur="500"/>
                                        <p:tgtEl>
                                          <p:spTgt spid="75"/>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69"/>
                                        </p:tgtEl>
                                        <p:attrNameLst>
                                          <p:attrName>style.visibility</p:attrName>
                                        </p:attrNameLst>
                                      </p:cBhvr>
                                      <p:to>
                                        <p:strVal val="visible"/>
                                      </p:to>
                                    </p:set>
                                    <p:animEffect transition="in" filter="wipe(left)">
                                      <p:cBhvr>
                                        <p:cTn id="40" dur="500"/>
                                        <p:tgtEl>
                                          <p:spTgt spid="69"/>
                                        </p:tgtEl>
                                      </p:cBhvr>
                                    </p:animEffect>
                                  </p:childTnLst>
                                </p:cTn>
                              </p:par>
                              <p:par>
                                <p:cTn id="41" presetID="22" presetClass="entr" presetSubtype="1" fill="hold" nodeType="withEffect">
                                  <p:stCondLst>
                                    <p:cond delay="1000"/>
                                  </p:stCondLst>
                                  <p:childTnLst>
                                    <p:set>
                                      <p:cBhvr>
                                        <p:cTn id="42" dur="1" fill="hold">
                                          <p:stCondLst>
                                            <p:cond delay="0"/>
                                          </p:stCondLst>
                                        </p:cTn>
                                        <p:tgtEl>
                                          <p:spTgt spid="74"/>
                                        </p:tgtEl>
                                        <p:attrNameLst>
                                          <p:attrName>style.visibility</p:attrName>
                                        </p:attrNameLst>
                                      </p:cBhvr>
                                      <p:to>
                                        <p:strVal val="visible"/>
                                      </p:to>
                                    </p:set>
                                    <p:animEffect transition="in" filter="wipe(up)">
                                      <p:cBhvr>
                                        <p:cTn id="43" dur="500"/>
                                        <p:tgtEl>
                                          <p:spTgt spid="74"/>
                                        </p:tgtEl>
                                      </p:cBhvr>
                                    </p:animEffect>
                                  </p:childTnLst>
                                </p:cTn>
                              </p:par>
                              <p:par>
                                <p:cTn id="44" presetID="22" presetClass="entr" presetSubtype="1" fill="hold" nodeType="withEffect">
                                  <p:stCondLst>
                                    <p:cond delay="150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70"/>
                                        </p:tgtEl>
                                        <p:attrNameLst>
                                          <p:attrName>style.visibility</p:attrName>
                                        </p:attrNameLst>
                                      </p:cBhvr>
                                      <p:to>
                                        <p:strVal val="visible"/>
                                      </p:to>
                                    </p:set>
                                    <p:animEffect transition="in" filter="wipe(left)">
                                      <p:cBhvr>
                                        <p:cTn id="49" dur="500"/>
                                        <p:tgtEl>
                                          <p:spTgt spid="70"/>
                                        </p:tgtEl>
                                      </p:cBhvr>
                                    </p:animEffect>
                                  </p:childTnLst>
                                </p:cTn>
                              </p:par>
                              <p:par>
                                <p:cTn id="50" presetID="22" presetClass="entr" presetSubtype="1" fill="hold" nodeType="withEffect">
                                  <p:stCondLst>
                                    <p:cond delay="200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71"/>
                                        </p:tgtEl>
                                        <p:attrNameLst>
                                          <p:attrName>style.visibility</p:attrName>
                                        </p:attrNameLst>
                                      </p:cBhvr>
                                      <p:to>
                                        <p:strVal val="visible"/>
                                      </p:to>
                                    </p:set>
                                    <p:animEffect transition="in" filter="wipe(left)">
                                      <p:cBhvr>
                                        <p:cTn id="55" dur="500"/>
                                        <p:tgtEl>
                                          <p:spTgt spid="71"/>
                                        </p:tgtEl>
                                      </p:cBhvr>
                                    </p:animEffect>
                                  </p:childTnLst>
                                </p:cTn>
                              </p:par>
                              <p:par>
                                <p:cTn id="56" presetID="22" presetClass="entr" presetSubtype="1" fill="hold" nodeType="withEffect">
                                  <p:stCondLst>
                                    <p:cond delay="2500"/>
                                  </p:stCondLst>
                                  <p:childTnLst>
                                    <p:set>
                                      <p:cBhvr>
                                        <p:cTn id="57" dur="1" fill="hold">
                                          <p:stCondLst>
                                            <p:cond delay="0"/>
                                          </p:stCondLst>
                                        </p:cTn>
                                        <p:tgtEl>
                                          <p:spTgt spid="72"/>
                                        </p:tgtEl>
                                        <p:attrNameLst>
                                          <p:attrName>style.visibility</p:attrName>
                                        </p:attrNameLst>
                                      </p:cBhvr>
                                      <p:to>
                                        <p:strVal val="visible"/>
                                      </p:to>
                                    </p:set>
                                    <p:animEffect transition="in" filter="wipe(up)">
                                      <p:cBhvr>
                                        <p:cTn id="58" dur="500"/>
                                        <p:tgtEl>
                                          <p:spTgt spid="72"/>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78"/>
                                        </p:tgtEl>
                                        <p:attrNameLst>
                                          <p:attrName>style.visibility</p:attrName>
                                        </p:attrNameLst>
                                      </p:cBhvr>
                                      <p:to>
                                        <p:strVal val="visible"/>
                                      </p:to>
                                    </p:set>
                                    <p:animEffect transition="in" filter="wipe(left)">
                                      <p:cBhvr>
                                        <p:cTn id="61" dur="500"/>
                                        <p:tgtEl>
                                          <p:spTgt spid="78"/>
                                        </p:tgtEl>
                                      </p:cBhvr>
                                    </p:animEffect>
                                  </p:childTnLst>
                                </p:cTn>
                              </p:par>
                              <p:par>
                                <p:cTn id="62" presetID="22" presetClass="entr" presetSubtype="1" fill="hold" nodeType="withEffect">
                                  <p:stCondLst>
                                    <p:cond delay="3000"/>
                                  </p:stCondLst>
                                  <p:childTnLst>
                                    <p:set>
                                      <p:cBhvr>
                                        <p:cTn id="63" dur="1" fill="hold">
                                          <p:stCondLst>
                                            <p:cond delay="0"/>
                                          </p:stCondLst>
                                        </p:cTn>
                                        <p:tgtEl>
                                          <p:spTgt spid="79"/>
                                        </p:tgtEl>
                                        <p:attrNameLst>
                                          <p:attrName>style.visibility</p:attrName>
                                        </p:attrNameLst>
                                      </p:cBhvr>
                                      <p:to>
                                        <p:strVal val="visible"/>
                                      </p:to>
                                    </p:set>
                                    <p:animEffect transition="in" filter="wipe(up)">
                                      <p:cBhvr>
                                        <p:cTn id="64" dur="500"/>
                                        <p:tgtEl>
                                          <p:spTgt spid="79"/>
                                        </p:tgtEl>
                                      </p:cBhvr>
                                    </p:animEffect>
                                  </p:childTnLst>
                                </p:cTn>
                              </p:par>
                              <p:par>
                                <p:cTn id="65" presetID="22" presetClass="entr" presetSubtype="8" fill="hold" grpId="0" nodeType="withEffect">
                                  <p:stCondLst>
                                    <p:cond delay="3250"/>
                                  </p:stCondLst>
                                  <p:childTnLst>
                                    <p:set>
                                      <p:cBhvr>
                                        <p:cTn id="66" dur="1" fill="hold">
                                          <p:stCondLst>
                                            <p:cond delay="0"/>
                                          </p:stCondLst>
                                        </p:cTn>
                                        <p:tgtEl>
                                          <p:spTgt spid="80"/>
                                        </p:tgtEl>
                                        <p:attrNameLst>
                                          <p:attrName>style.visibility</p:attrName>
                                        </p:attrNameLst>
                                      </p:cBhvr>
                                      <p:to>
                                        <p:strVal val="visible"/>
                                      </p:to>
                                    </p:set>
                                    <p:animEffect transition="in" filter="wipe(left)">
                                      <p:cBhvr>
                                        <p:cTn id="67" dur="500"/>
                                        <p:tgtEl>
                                          <p:spTgt spid="80"/>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fade">
                                      <p:cBhvr>
                                        <p:cTn id="71" dur="12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6" grpId="0"/>
      <p:bldP spid="67" grpId="0" animBg="1"/>
      <p:bldP spid="68" grpId="0"/>
      <p:bldP spid="69" grpId="0"/>
      <p:bldP spid="70" grpId="0"/>
      <p:bldP spid="71" grpId="0"/>
      <p:bldP spid="78" grpId="0"/>
      <p:bldP spid="80" grpId="0"/>
      <p:bldP spid="8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2919292">
            <a:off x="6196380" y="2667787"/>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5"/>
          <p:cNvSpPr/>
          <p:nvPr/>
        </p:nvSpPr>
        <p:spPr>
          <a:xfrm rot="18719445">
            <a:off x="5063059" y="2601632"/>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16126" y="2060848"/>
            <a:ext cx="1008112" cy="1008112"/>
            <a:chOff x="4416945" y="2276872"/>
            <a:chExt cx="1008112" cy="1008112"/>
          </a:xfrm>
        </p:grpSpPr>
        <p:sp>
          <p:nvSpPr>
            <p:cNvPr id="16" name="椭圆 15"/>
            <p:cNvSpPr/>
            <p:nvPr/>
          </p:nvSpPr>
          <p:spPr>
            <a:xfrm>
              <a:off x="4416945" y="2276872"/>
              <a:ext cx="1008112" cy="100811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92"/>
            <p:cNvSpPr>
              <a:spLocks noEditPoints="1"/>
            </p:cNvSpPr>
            <p:nvPr/>
          </p:nvSpPr>
          <p:spPr bwMode="auto">
            <a:xfrm>
              <a:off x="4780507" y="2642667"/>
              <a:ext cx="280988" cy="287338"/>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5389677" y="2852936"/>
            <a:ext cx="1285817" cy="1285817"/>
            <a:chOff x="5290496" y="3068960"/>
            <a:chExt cx="1285817" cy="1285817"/>
          </a:xfrm>
        </p:grpSpPr>
        <p:sp>
          <p:nvSpPr>
            <p:cNvPr id="19" name="椭圆 18"/>
            <p:cNvSpPr/>
            <p:nvPr/>
          </p:nvSpPr>
          <p:spPr>
            <a:xfrm>
              <a:off x="5290496" y="3068960"/>
              <a:ext cx="1285817" cy="12858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90"/>
            <p:cNvSpPr>
              <a:spLocks noEditPoints="1"/>
            </p:cNvSpPr>
            <p:nvPr/>
          </p:nvSpPr>
          <p:spPr bwMode="auto">
            <a:xfrm>
              <a:off x="5837798" y="3501008"/>
              <a:ext cx="332982" cy="354529"/>
            </a:xfrm>
            <a:custGeom>
              <a:avLst/>
              <a:gdLst>
                <a:gd name="T0" fmla="*/ 20 w 188"/>
                <a:gd name="T1" fmla="*/ 116 h 200"/>
                <a:gd name="T2" fmla="*/ 160 w 188"/>
                <a:gd name="T3" fmla="*/ 96 h 200"/>
                <a:gd name="T4" fmla="*/ 180 w 188"/>
                <a:gd name="T5" fmla="*/ 56 h 200"/>
                <a:gd name="T6" fmla="*/ 180 w 188"/>
                <a:gd name="T7" fmla="*/ 36 h 200"/>
                <a:gd name="T8" fmla="*/ 20 w 188"/>
                <a:gd name="T9" fmla="*/ 8 h 200"/>
                <a:gd name="T10" fmla="*/ 188 w 188"/>
                <a:gd name="T11" fmla="*/ 104 h 200"/>
                <a:gd name="T12" fmla="*/ 120 w 188"/>
                <a:gd name="T13" fmla="*/ 36 h 200"/>
                <a:gd name="T14" fmla="*/ 120 w 188"/>
                <a:gd name="T15" fmla="*/ 56 h 200"/>
                <a:gd name="T16" fmla="*/ 100 w 188"/>
                <a:gd name="T17" fmla="*/ 36 h 200"/>
                <a:gd name="T18" fmla="*/ 40 w 188"/>
                <a:gd name="T19" fmla="*/ 56 h 200"/>
                <a:gd name="T20" fmla="*/ 60 w 188"/>
                <a:gd name="T21" fmla="*/ 56 h 200"/>
                <a:gd name="T22" fmla="*/ 40 w 188"/>
                <a:gd name="T23" fmla="*/ 96 h 200"/>
                <a:gd name="T24" fmla="*/ 60 w 188"/>
                <a:gd name="T25" fmla="*/ 96 h 200"/>
                <a:gd name="T26" fmla="*/ 80 w 188"/>
                <a:gd name="T27" fmla="*/ 96 h 200"/>
                <a:gd name="T28" fmla="*/ 140 w 188"/>
                <a:gd name="T29" fmla="*/ 76 h 200"/>
                <a:gd name="T30" fmla="*/ 120 w 188"/>
                <a:gd name="T31" fmla="*/ 76 h 200"/>
                <a:gd name="T32" fmla="*/ 160 w 188"/>
                <a:gd name="T33" fmla="*/ 56 h 200"/>
                <a:gd name="T34" fmla="*/ 140 w 188"/>
                <a:gd name="T35" fmla="*/ 56 h 200"/>
                <a:gd name="T36" fmla="*/ 120 w 188"/>
                <a:gd name="T37" fmla="*/ 56 h 200"/>
                <a:gd name="T38" fmla="*/ 60 w 188"/>
                <a:gd name="T39" fmla="*/ 76 h 200"/>
                <a:gd name="T40" fmla="*/ 80 w 188"/>
                <a:gd name="T41" fmla="*/ 76 h 200"/>
                <a:gd name="T42" fmla="*/ 16 w 188"/>
                <a:gd name="T43" fmla="*/ 192 h 200"/>
                <a:gd name="T44" fmla="*/ 0 w 188"/>
                <a:gd name="T45" fmla="*/ 8 h 200"/>
                <a:gd name="T46" fmla="*/ 16 w 188"/>
                <a:gd name="T47" fmla="*/ 124 h 200"/>
                <a:gd name="T48" fmla="*/ 16 w 188"/>
                <a:gd name="T49" fmla="*/ 124 h 200"/>
                <a:gd name="T50" fmla="*/ 140 w 188"/>
                <a:gd name="T51" fmla="*/ 96 h 200"/>
                <a:gd name="T52" fmla="*/ 120 w 188"/>
                <a:gd name="T53" fmla="*/ 116 h 200"/>
                <a:gd name="T54" fmla="*/ 120 w 188"/>
                <a:gd name="T55" fmla="*/ 96 h 200"/>
                <a:gd name="T56" fmla="*/ 60 w 188"/>
                <a:gd name="T57" fmla="*/ 116 h 200"/>
                <a:gd name="T58" fmla="*/ 80 w 188"/>
                <a:gd name="T59" fmla="*/ 116 h 200"/>
                <a:gd name="T60" fmla="*/ 40 w 188"/>
                <a:gd name="T61" fmla="*/ 96 h 200"/>
                <a:gd name="T62" fmla="*/ 20 w 188"/>
                <a:gd name="T63" fmla="*/ 76 h 200"/>
                <a:gd name="T64" fmla="*/ 40 w 188"/>
                <a:gd name="T65" fmla="*/ 76 h 200"/>
                <a:gd name="T66" fmla="*/ 20 w 188"/>
                <a:gd name="T67" fmla="*/ 16 h 200"/>
                <a:gd name="T68" fmla="*/ 40 w 188"/>
                <a:gd name="T69" fmla="*/ 36 h 200"/>
                <a:gd name="T70" fmla="*/ 60 w 188"/>
                <a:gd name="T71" fmla="*/ 16 h 200"/>
                <a:gd name="T72" fmla="*/ 80 w 188"/>
                <a:gd name="T73" fmla="*/ 36 h 200"/>
                <a:gd name="T74" fmla="*/ 100 w 188"/>
                <a:gd name="T75" fmla="*/ 16 h 200"/>
                <a:gd name="T76" fmla="*/ 120 w 188"/>
                <a:gd name="T77" fmla="*/ 36 h 200"/>
                <a:gd name="T78" fmla="*/ 140 w 188"/>
                <a:gd name="T79" fmla="*/ 16 h 200"/>
                <a:gd name="T80" fmla="*/ 160 w 188"/>
                <a:gd name="T81" fmla="*/ 36 h 200"/>
                <a:gd name="T82" fmla="*/ 20 w 188"/>
                <a:gd name="T83" fmla="*/ 8 h 200"/>
                <a:gd name="T84" fmla="*/ 20 w 188"/>
                <a:gd name="T85"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8" h="200">
                  <a:moveTo>
                    <a:pt x="168" y="124"/>
                  </a:moveTo>
                  <a:cubicBezTo>
                    <a:pt x="168" y="124"/>
                    <a:pt x="57" y="124"/>
                    <a:pt x="20" y="124"/>
                  </a:cubicBezTo>
                  <a:cubicBezTo>
                    <a:pt x="20" y="116"/>
                    <a:pt x="20" y="116"/>
                    <a:pt x="20" y="116"/>
                  </a:cubicBezTo>
                  <a:cubicBezTo>
                    <a:pt x="160" y="116"/>
                    <a:pt x="160" y="116"/>
                    <a:pt x="160" y="116"/>
                  </a:cubicBezTo>
                  <a:cubicBezTo>
                    <a:pt x="171" y="116"/>
                    <a:pt x="180" y="107"/>
                    <a:pt x="180" y="96"/>
                  </a:cubicBezTo>
                  <a:cubicBezTo>
                    <a:pt x="160" y="96"/>
                    <a:pt x="160" y="96"/>
                    <a:pt x="160" y="96"/>
                  </a:cubicBezTo>
                  <a:cubicBezTo>
                    <a:pt x="160" y="76"/>
                    <a:pt x="160" y="76"/>
                    <a:pt x="160" y="76"/>
                  </a:cubicBezTo>
                  <a:cubicBezTo>
                    <a:pt x="180" y="76"/>
                    <a:pt x="180" y="76"/>
                    <a:pt x="180" y="76"/>
                  </a:cubicBezTo>
                  <a:cubicBezTo>
                    <a:pt x="180" y="56"/>
                    <a:pt x="180" y="56"/>
                    <a:pt x="180" y="56"/>
                  </a:cubicBezTo>
                  <a:cubicBezTo>
                    <a:pt x="160" y="56"/>
                    <a:pt x="160" y="56"/>
                    <a:pt x="160" y="56"/>
                  </a:cubicBezTo>
                  <a:cubicBezTo>
                    <a:pt x="160" y="36"/>
                    <a:pt x="160" y="36"/>
                    <a:pt x="160" y="36"/>
                  </a:cubicBezTo>
                  <a:cubicBezTo>
                    <a:pt x="180" y="36"/>
                    <a:pt x="180" y="36"/>
                    <a:pt x="180" y="36"/>
                  </a:cubicBezTo>
                  <a:cubicBezTo>
                    <a:pt x="180" y="25"/>
                    <a:pt x="171" y="16"/>
                    <a:pt x="160" y="16"/>
                  </a:cubicBezTo>
                  <a:cubicBezTo>
                    <a:pt x="20" y="16"/>
                    <a:pt x="20" y="16"/>
                    <a:pt x="20" y="16"/>
                  </a:cubicBezTo>
                  <a:cubicBezTo>
                    <a:pt x="20" y="8"/>
                    <a:pt x="20" y="8"/>
                    <a:pt x="20" y="8"/>
                  </a:cubicBezTo>
                  <a:cubicBezTo>
                    <a:pt x="57" y="8"/>
                    <a:pt x="168" y="8"/>
                    <a:pt x="168" y="8"/>
                  </a:cubicBezTo>
                  <a:cubicBezTo>
                    <a:pt x="179" y="8"/>
                    <a:pt x="188" y="17"/>
                    <a:pt x="188" y="28"/>
                  </a:cubicBezTo>
                  <a:cubicBezTo>
                    <a:pt x="188" y="104"/>
                    <a:pt x="188" y="104"/>
                    <a:pt x="188" y="104"/>
                  </a:cubicBezTo>
                  <a:cubicBezTo>
                    <a:pt x="188" y="115"/>
                    <a:pt x="179" y="124"/>
                    <a:pt x="168" y="124"/>
                  </a:cubicBezTo>
                  <a:close/>
                  <a:moveTo>
                    <a:pt x="120" y="56"/>
                  </a:moveTo>
                  <a:cubicBezTo>
                    <a:pt x="120" y="36"/>
                    <a:pt x="120" y="36"/>
                    <a:pt x="120" y="36"/>
                  </a:cubicBezTo>
                  <a:cubicBezTo>
                    <a:pt x="140" y="36"/>
                    <a:pt x="140" y="36"/>
                    <a:pt x="140" y="36"/>
                  </a:cubicBezTo>
                  <a:cubicBezTo>
                    <a:pt x="140" y="56"/>
                    <a:pt x="140" y="56"/>
                    <a:pt x="140" y="56"/>
                  </a:cubicBezTo>
                  <a:lnTo>
                    <a:pt x="120" y="56"/>
                  </a:lnTo>
                  <a:close/>
                  <a:moveTo>
                    <a:pt x="80" y="56"/>
                  </a:moveTo>
                  <a:cubicBezTo>
                    <a:pt x="80" y="36"/>
                    <a:pt x="80" y="36"/>
                    <a:pt x="80" y="36"/>
                  </a:cubicBezTo>
                  <a:cubicBezTo>
                    <a:pt x="100" y="36"/>
                    <a:pt x="100" y="36"/>
                    <a:pt x="100" y="36"/>
                  </a:cubicBezTo>
                  <a:cubicBezTo>
                    <a:pt x="100" y="56"/>
                    <a:pt x="100" y="56"/>
                    <a:pt x="100" y="56"/>
                  </a:cubicBezTo>
                  <a:lnTo>
                    <a:pt x="80" y="56"/>
                  </a:lnTo>
                  <a:close/>
                  <a:moveTo>
                    <a:pt x="40" y="56"/>
                  </a:moveTo>
                  <a:cubicBezTo>
                    <a:pt x="40" y="36"/>
                    <a:pt x="40" y="36"/>
                    <a:pt x="40" y="36"/>
                  </a:cubicBezTo>
                  <a:cubicBezTo>
                    <a:pt x="60" y="36"/>
                    <a:pt x="60" y="36"/>
                    <a:pt x="60" y="36"/>
                  </a:cubicBezTo>
                  <a:cubicBezTo>
                    <a:pt x="60" y="56"/>
                    <a:pt x="60" y="56"/>
                    <a:pt x="60" y="56"/>
                  </a:cubicBezTo>
                  <a:lnTo>
                    <a:pt x="40" y="56"/>
                  </a:lnTo>
                  <a:close/>
                  <a:moveTo>
                    <a:pt x="60" y="96"/>
                  </a:moveTo>
                  <a:cubicBezTo>
                    <a:pt x="40" y="96"/>
                    <a:pt x="40" y="96"/>
                    <a:pt x="40" y="96"/>
                  </a:cubicBezTo>
                  <a:cubicBezTo>
                    <a:pt x="40" y="76"/>
                    <a:pt x="40" y="76"/>
                    <a:pt x="40" y="76"/>
                  </a:cubicBezTo>
                  <a:cubicBezTo>
                    <a:pt x="60" y="76"/>
                    <a:pt x="60" y="76"/>
                    <a:pt x="60" y="76"/>
                  </a:cubicBezTo>
                  <a:lnTo>
                    <a:pt x="60" y="96"/>
                  </a:lnTo>
                  <a:close/>
                  <a:moveTo>
                    <a:pt x="100" y="76"/>
                  </a:moveTo>
                  <a:cubicBezTo>
                    <a:pt x="100" y="96"/>
                    <a:pt x="100" y="96"/>
                    <a:pt x="100" y="96"/>
                  </a:cubicBezTo>
                  <a:cubicBezTo>
                    <a:pt x="80" y="96"/>
                    <a:pt x="80" y="96"/>
                    <a:pt x="80" y="96"/>
                  </a:cubicBezTo>
                  <a:cubicBezTo>
                    <a:pt x="80" y="76"/>
                    <a:pt x="80" y="76"/>
                    <a:pt x="80" y="76"/>
                  </a:cubicBezTo>
                  <a:lnTo>
                    <a:pt x="100" y="76"/>
                  </a:lnTo>
                  <a:close/>
                  <a:moveTo>
                    <a:pt x="140" y="76"/>
                  </a:moveTo>
                  <a:cubicBezTo>
                    <a:pt x="140" y="96"/>
                    <a:pt x="140" y="96"/>
                    <a:pt x="140" y="96"/>
                  </a:cubicBezTo>
                  <a:cubicBezTo>
                    <a:pt x="120" y="96"/>
                    <a:pt x="120" y="96"/>
                    <a:pt x="120" y="96"/>
                  </a:cubicBezTo>
                  <a:cubicBezTo>
                    <a:pt x="120" y="76"/>
                    <a:pt x="120" y="76"/>
                    <a:pt x="120" y="76"/>
                  </a:cubicBezTo>
                  <a:lnTo>
                    <a:pt x="140" y="76"/>
                  </a:lnTo>
                  <a:close/>
                  <a:moveTo>
                    <a:pt x="140" y="56"/>
                  </a:moveTo>
                  <a:cubicBezTo>
                    <a:pt x="160" y="56"/>
                    <a:pt x="160" y="56"/>
                    <a:pt x="160" y="56"/>
                  </a:cubicBezTo>
                  <a:cubicBezTo>
                    <a:pt x="160" y="76"/>
                    <a:pt x="160" y="76"/>
                    <a:pt x="160" y="76"/>
                  </a:cubicBezTo>
                  <a:cubicBezTo>
                    <a:pt x="140" y="76"/>
                    <a:pt x="140" y="76"/>
                    <a:pt x="140" y="76"/>
                  </a:cubicBezTo>
                  <a:lnTo>
                    <a:pt x="140" y="56"/>
                  </a:lnTo>
                  <a:close/>
                  <a:moveTo>
                    <a:pt x="100" y="76"/>
                  </a:moveTo>
                  <a:cubicBezTo>
                    <a:pt x="100" y="56"/>
                    <a:pt x="100" y="56"/>
                    <a:pt x="100" y="56"/>
                  </a:cubicBezTo>
                  <a:cubicBezTo>
                    <a:pt x="120" y="56"/>
                    <a:pt x="120" y="56"/>
                    <a:pt x="120" y="56"/>
                  </a:cubicBezTo>
                  <a:cubicBezTo>
                    <a:pt x="120" y="76"/>
                    <a:pt x="120" y="76"/>
                    <a:pt x="120" y="76"/>
                  </a:cubicBezTo>
                  <a:lnTo>
                    <a:pt x="100" y="76"/>
                  </a:lnTo>
                  <a:close/>
                  <a:moveTo>
                    <a:pt x="60" y="76"/>
                  </a:moveTo>
                  <a:cubicBezTo>
                    <a:pt x="60" y="56"/>
                    <a:pt x="60" y="56"/>
                    <a:pt x="60" y="56"/>
                  </a:cubicBezTo>
                  <a:cubicBezTo>
                    <a:pt x="80" y="56"/>
                    <a:pt x="80" y="56"/>
                    <a:pt x="80" y="56"/>
                  </a:cubicBezTo>
                  <a:cubicBezTo>
                    <a:pt x="80" y="76"/>
                    <a:pt x="80" y="76"/>
                    <a:pt x="80" y="76"/>
                  </a:cubicBezTo>
                  <a:lnTo>
                    <a:pt x="60" y="76"/>
                  </a:lnTo>
                  <a:close/>
                  <a:moveTo>
                    <a:pt x="16" y="124"/>
                  </a:moveTo>
                  <a:cubicBezTo>
                    <a:pt x="16" y="192"/>
                    <a:pt x="16" y="192"/>
                    <a:pt x="16" y="192"/>
                  </a:cubicBezTo>
                  <a:cubicBezTo>
                    <a:pt x="16" y="196"/>
                    <a:pt x="12" y="200"/>
                    <a:pt x="8" y="200"/>
                  </a:cubicBezTo>
                  <a:cubicBezTo>
                    <a:pt x="3" y="200"/>
                    <a:pt x="0" y="196"/>
                    <a:pt x="0" y="192"/>
                  </a:cubicBezTo>
                  <a:cubicBezTo>
                    <a:pt x="0" y="8"/>
                    <a:pt x="0" y="8"/>
                    <a:pt x="0" y="8"/>
                  </a:cubicBezTo>
                  <a:cubicBezTo>
                    <a:pt x="0" y="3"/>
                    <a:pt x="3" y="0"/>
                    <a:pt x="8" y="0"/>
                  </a:cubicBezTo>
                  <a:cubicBezTo>
                    <a:pt x="12" y="0"/>
                    <a:pt x="16" y="3"/>
                    <a:pt x="16" y="8"/>
                  </a:cubicBezTo>
                  <a:cubicBezTo>
                    <a:pt x="16" y="124"/>
                    <a:pt x="16" y="124"/>
                    <a:pt x="16" y="124"/>
                  </a:cubicBezTo>
                  <a:cubicBezTo>
                    <a:pt x="17" y="124"/>
                    <a:pt x="18" y="124"/>
                    <a:pt x="20" y="124"/>
                  </a:cubicBezTo>
                  <a:cubicBezTo>
                    <a:pt x="20" y="124"/>
                    <a:pt x="20" y="124"/>
                    <a:pt x="20" y="124"/>
                  </a:cubicBezTo>
                  <a:cubicBezTo>
                    <a:pt x="18" y="124"/>
                    <a:pt x="17" y="124"/>
                    <a:pt x="16" y="124"/>
                  </a:cubicBezTo>
                  <a:close/>
                  <a:moveTo>
                    <a:pt x="160" y="116"/>
                  </a:moveTo>
                  <a:cubicBezTo>
                    <a:pt x="140" y="116"/>
                    <a:pt x="140" y="116"/>
                    <a:pt x="140" y="116"/>
                  </a:cubicBezTo>
                  <a:cubicBezTo>
                    <a:pt x="140" y="96"/>
                    <a:pt x="140" y="96"/>
                    <a:pt x="140" y="96"/>
                  </a:cubicBezTo>
                  <a:cubicBezTo>
                    <a:pt x="160" y="96"/>
                    <a:pt x="160" y="96"/>
                    <a:pt x="160" y="96"/>
                  </a:cubicBezTo>
                  <a:lnTo>
                    <a:pt x="160" y="116"/>
                  </a:lnTo>
                  <a:close/>
                  <a:moveTo>
                    <a:pt x="120" y="116"/>
                  </a:moveTo>
                  <a:cubicBezTo>
                    <a:pt x="100" y="116"/>
                    <a:pt x="100" y="116"/>
                    <a:pt x="100" y="116"/>
                  </a:cubicBezTo>
                  <a:cubicBezTo>
                    <a:pt x="100" y="96"/>
                    <a:pt x="100" y="96"/>
                    <a:pt x="100" y="96"/>
                  </a:cubicBezTo>
                  <a:cubicBezTo>
                    <a:pt x="120" y="96"/>
                    <a:pt x="120" y="96"/>
                    <a:pt x="120" y="96"/>
                  </a:cubicBezTo>
                  <a:lnTo>
                    <a:pt x="120" y="116"/>
                  </a:lnTo>
                  <a:close/>
                  <a:moveTo>
                    <a:pt x="80" y="116"/>
                  </a:moveTo>
                  <a:cubicBezTo>
                    <a:pt x="60" y="116"/>
                    <a:pt x="60" y="116"/>
                    <a:pt x="60" y="116"/>
                  </a:cubicBezTo>
                  <a:cubicBezTo>
                    <a:pt x="60" y="96"/>
                    <a:pt x="60" y="96"/>
                    <a:pt x="60" y="96"/>
                  </a:cubicBezTo>
                  <a:cubicBezTo>
                    <a:pt x="80" y="96"/>
                    <a:pt x="80" y="96"/>
                    <a:pt x="80" y="96"/>
                  </a:cubicBezTo>
                  <a:lnTo>
                    <a:pt x="80" y="116"/>
                  </a:lnTo>
                  <a:close/>
                  <a:moveTo>
                    <a:pt x="20" y="116"/>
                  </a:moveTo>
                  <a:cubicBezTo>
                    <a:pt x="20" y="96"/>
                    <a:pt x="20" y="96"/>
                    <a:pt x="20" y="96"/>
                  </a:cubicBezTo>
                  <a:cubicBezTo>
                    <a:pt x="40" y="96"/>
                    <a:pt x="40" y="96"/>
                    <a:pt x="40" y="96"/>
                  </a:cubicBezTo>
                  <a:cubicBezTo>
                    <a:pt x="40" y="116"/>
                    <a:pt x="40" y="116"/>
                    <a:pt x="40" y="116"/>
                  </a:cubicBezTo>
                  <a:lnTo>
                    <a:pt x="20" y="116"/>
                  </a:lnTo>
                  <a:close/>
                  <a:moveTo>
                    <a:pt x="20" y="76"/>
                  </a:moveTo>
                  <a:cubicBezTo>
                    <a:pt x="20" y="56"/>
                    <a:pt x="20" y="56"/>
                    <a:pt x="20" y="56"/>
                  </a:cubicBezTo>
                  <a:cubicBezTo>
                    <a:pt x="40" y="56"/>
                    <a:pt x="40" y="56"/>
                    <a:pt x="40" y="56"/>
                  </a:cubicBezTo>
                  <a:cubicBezTo>
                    <a:pt x="40" y="76"/>
                    <a:pt x="40" y="76"/>
                    <a:pt x="40" y="76"/>
                  </a:cubicBezTo>
                  <a:lnTo>
                    <a:pt x="20" y="76"/>
                  </a:lnTo>
                  <a:close/>
                  <a:moveTo>
                    <a:pt x="20" y="36"/>
                  </a:moveTo>
                  <a:cubicBezTo>
                    <a:pt x="20" y="16"/>
                    <a:pt x="20" y="16"/>
                    <a:pt x="20" y="16"/>
                  </a:cubicBezTo>
                  <a:cubicBezTo>
                    <a:pt x="40" y="16"/>
                    <a:pt x="40" y="16"/>
                    <a:pt x="40" y="16"/>
                  </a:cubicBezTo>
                  <a:cubicBezTo>
                    <a:pt x="40" y="36"/>
                    <a:pt x="40" y="36"/>
                    <a:pt x="40" y="36"/>
                  </a:cubicBezTo>
                  <a:cubicBezTo>
                    <a:pt x="40" y="36"/>
                    <a:pt x="40" y="36"/>
                    <a:pt x="40" y="36"/>
                  </a:cubicBezTo>
                  <a:cubicBezTo>
                    <a:pt x="20" y="36"/>
                    <a:pt x="20" y="36"/>
                    <a:pt x="20" y="36"/>
                  </a:cubicBezTo>
                  <a:close/>
                  <a:moveTo>
                    <a:pt x="60" y="36"/>
                  </a:moveTo>
                  <a:cubicBezTo>
                    <a:pt x="60" y="16"/>
                    <a:pt x="60" y="16"/>
                    <a:pt x="60" y="16"/>
                  </a:cubicBezTo>
                  <a:cubicBezTo>
                    <a:pt x="80" y="16"/>
                    <a:pt x="80" y="16"/>
                    <a:pt x="80" y="16"/>
                  </a:cubicBezTo>
                  <a:cubicBezTo>
                    <a:pt x="80" y="36"/>
                    <a:pt x="80" y="36"/>
                    <a:pt x="80" y="36"/>
                  </a:cubicBezTo>
                  <a:cubicBezTo>
                    <a:pt x="80" y="36"/>
                    <a:pt x="80" y="36"/>
                    <a:pt x="80" y="36"/>
                  </a:cubicBezTo>
                  <a:cubicBezTo>
                    <a:pt x="60" y="36"/>
                    <a:pt x="60" y="36"/>
                    <a:pt x="60" y="36"/>
                  </a:cubicBezTo>
                  <a:close/>
                  <a:moveTo>
                    <a:pt x="100" y="36"/>
                  </a:moveTo>
                  <a:cubicBezTo>
                    <a:pt x="100" y="16"/>
                    <a:pt x="100" y="16"/>
                    <a:pt x="100" y="16"/>
                  </a:cubicBezTo>
                  <a:cubicBezTo>
                    <a:pt x="120" y="16"/>
                    <a:pt x="120" y="16"/>
                    <a:pt x="120" y="16"/>
                  </a:cubicBezTo>
                  <a:cubicBezTo>
                    <a:pt x="120" y="36"/>
                    <a:pt x="120" y="36"/>
                    <a:pt x="120" y="36"/>
                  </a:cubicBezTo>
                  <a:cubicBezTo>
                    <a:pt x="120" y="36"/>
                    <a:pt x="120" y="36"/>
                    <a:pt x="120" y="36"/>
                  </a:cubicBezTo>
                  <a:cubicBezTo>
                    <a:pt x="100" y="36"/>
                    <a:pt x="100" y="36"/>
                    <a:pt x="100" y="36"/>
                  </a:cubicBezTo>
                  <a:close/>
                  <a:moveTo>
                    <a:pt x="140" y="36"/>
                  </a:moveTo>
                  <a:cubicBezTo>
                    <a:pt x="140" y="16"/>
                    <a:pt x="140" y="16"/>
                    <a:pt x="140" y="16"/>
                  </a:cubicBezTo>
                  <a:cubicBezTo>
                    <a:pt x="160" y="16"/>
                    <a:pt x="160" y="16"/>
                    <a:pt x="160" y="16"/>
                  </a:cubicBezTo>
                  <a:cubicBezTo>
                    <a:pt x="160" y="36"/>
                    <a:pt x="160" y="36"/>
                    <a:pt x="160" y="36"/>
                  </a:cubicBezTo>
                  <a:cubicBezTo>
                    <a:pt x="160" y="36"/>
                    <a:pt x="160" y="36"/>
                    <a:pt x="160" y="36"/>
                  </a:cubicBezTo>
                  <a:cubicBezTo>
                    <a:pt x="140" y="36"/>
                    <a:pt x="140" y="36"/>
                    <a:pt x="140" y="36"/>
                  </a:cubicBezTo>
                  <a:close/>
                  <a:moveTo>
                    <a:pt x="20" y="8"/>
                  </a:moveTo>
                  <a:cubicBezTo>
                    <a:pt x="20" y="8"/>
                    <a:pt x="20" y="8"/>
                    <a:pt x="20" y="8"/>
                  </a:cubicBezTo>
                  <a:cubicBezTo>
                    <a:pt x="15" y="8"/>
                    <a:pt x="16" y="8"/>
                    <a:pt x="20" y="8"/>
                  </a:cubicBezTo>
                  <a:close/>
                  <a:moveTo>
                    <a:pt x="20" y="8"/>
                  </a:moveTo>
                  <a:cubicBezTo>
                    <a:pt x="20" y="8"/>
                    <a:pt x="20" y="8"/>
                    <a:pt x="20" y="8"/>
                  </a:cubicBezTo>
                  <a:cubicBezTo>
                    <a:pt x="43" y="8"/>
                    <a:pt x="27" y="8"/>
                    <a:pt x="20" y="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6556808" y="1661762"/>
            <a:ext cx="1512168" cy="1512168"/>
            <a:chOff x="6457627" y="1877786"/>
            <a:chExt cx="1512168" cy="1512168"/>
          </a:xfrm>
        </p:grpSpPr>
        <p:sp>
          <p:nvSpPr>
            <p:cNvPr id="22" name="椭圆 21"/>
            <p:cNvSpPr/>
            <p:nvPr/>
          </p:nvSpPr>
          <p:spPr>
            <a:xfrm>
              <a:off x="6457627" y="1877786"/>
              <a:ext cx="1512168" cy="1512168"/>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96"/>
            <p:cNvSpPr>
              <a:spLocks noEditPoints="1"/>
            </p:cNvSpPr>
            <p:nvPr/>
          </p:nvSpPr>
          <p:spPr bwMode="auto">
            <a:xfrm>
              <a:off x="7030838" y="2430778"/>
              <a:ext cx="406183" cy="406183"/>
            </a:xfrm>
            <a:custGeom>
              <a:avLst/>
              <a:gdLst>
                <a:gd name="T0" fmla="*/ 140 w 200"/>
                <a:gd name="T1" fmla="*/ 200 h 200"/>
                <a:gd name="T2" fmla="*/ 140 w 200"/>
                <a:gd name="T3" fmla="*/ 184 h 200"/>
                <a:gd name="T4" fmla="*/ 200 w 200"/>
                <a:gd name="T5" fmla="*/ 184 h 200"/>
                <a:gd name="T6" fmla="*/ 200 w 200"/>
                <a:gd name="T7" fmla="*/ 200 h 200"/>
                <a:gd name="T8" fmla="*/ 140 w 200"/>
                <a:gd name="T9" fmla="*/ 200 h 200"/>
                <a:gd name="T10" fmla="*/ 160 w 200"/>
                <a:gd name="T11" fmla="*/ 87 h 200"/>
                <a:gd name="T12" fmla="*/ 40 w 200"/>
                <a:gd name="T13" fmla="*/ 87 h 200"/>
                <a:gd name="T14" fmla="*/ 40 w 200"/>
                <a:gd name="T15" fmla="*/ 180 h 200"/>
                <a:gd name="T16" fmla="*/ 20 w 200"/>
                <a:gd name="T17" fmla="*/ 180 h 200"/>
                <a:gd name="T18" fmla="*/ 20 w 200"/>
                <a:gd name="T19" fmla="*/ 10 h 200"/>
                <a:gd name="T20" fmla="*/ 30 w 200"/>
                <a:gd name="T21" fmla="*/ 0 h 200"/>
                <a:gd name="T22" fmla="*/ 40 w 200"/>
                <a:gd name="T23" fmla="*/ 10 h 200"/>
                <a:gd name="T24" fmla="*/ 40 w 200"/>
                <a:gd name="T25" fmla="*/ 28 h 200"/>
                <a:gd name="T26" fmla="*/ 160 w 200"/>
                <a:gd name="T27" fmla="*/ 28 h 200"/>
                <a:gd name="T28" fmla="*/ 160 w 200"/>
                <a:gd name="T29" fmla="*/ 10 h 200"/>
                <a:gd name="T30" fmla="*/ 170 w 200"/>
                <a:gd name="T31" fmla="*/ 0 h 200"/>
                <a:gd name="T32" fmla="*/ 180 w 200"/>
                <a:gd name="T33" fmla="*/ 10 h 200"/>
                <a:gd name="T34" fmla="*/ 180 w 200"/>
                <a:gd name="T35" fmla="*/ 180 h 200"/>
                <a:gd name="T36" fmla="*/ 160 w 200"/>
                <a:gd name="T37" fmla="*/ 180 h 200"/>
                <a:gd name="T38" fmla="*/ 160 w 200"/>
                <a:gd name="T39" fmla="*/ 87 h 200"/>
                <a:gd name="T40" fmla="*/ 140 w 200"/>
                <a:gd name="T41" fmla="*/ 40 h 200"/>
                <a:gd name="T42" fmla="*/ 140 w 200"/>
                <a:gd name="T43" fmla="*/ 60 h 200"/>
                <a:gd name="T44" fmla="*/ 120 w 200"/>
                <a:gd name="T45" fmla="*/ 60 h 200"/>
                <a:gd name="T46" fmla="*/ 120 w 200"/>
                <a:gd name="T47" fmla="*/ 40 h 200"/>
                <a:gd name="T48" fmla="*/ 100 w 200"/>
                <a:gd name="T49" fmla="*/ 40 h 200"/>
                <a:gd name="T50" fmla="*/ 100 w 200"/>
                <a:gd name="T51" fmla="*/ 60 h 200"/>
                <a:gd name="T52" fmla="*/ 80 w 200"/>
                <a:gd name="T53" fmla="*/ 60 h 200"/>
                <a:gd name="T54" fmla="*/ 80 w 200"/>
                <a:gd name="T55" fmla="*/ 40 h 200"/>
                <a:gd name="T56" fmla="*/ 60 w 200"/>
                <a:gd name="T57" fmla="*/ 40 h 200"/>
                <a:gd name="T58" fmla="*/ 60 w 200"/>
                <a:gd name="T59" fmla="*/ 60 h 200"/>
                <a:gd name="T60" fmla="*/ 40 w 200"/>
                <a:gd name="T61" fmla="*/ 60 h 200"/>
                <a:gd name="T62" fmla="*/ 40 w 200"/>
                <a:gd name="T63" fmla="*/ 80 h 200"/>
                <a:gd name="T64" fmla="*/ 60 w 200"/>
                <a:gd name="T65" fmla="*/ 80 h 200"/>
                <a:gd name="T66" fmla="*/ 60 w 200"/>
                <a:gd name="T67" fmla="*/ 60 h 200"/>
                <a:gd name="T68" fmla="*/ 80 w 200"/>
                <a:gd name="T69" fmla="*/ 60 h 200"/>
                <a:gd name="T70" fmla="*/ 80 w 200"/>
                <a:gd name="T71" fmla="*/ 80 h 200"/>
                <a:gd name="T72" fmla="*/ 100 w 200"/>
                <a:gd name="T73" fmla="*/ 80 h 200"/>
                <a:gd name="T74" fmla="*/ 100 w 200"/>
                <a:gd name="T75" fmla="*/ 60 h 200"/>
                <a:gd name="T76" fmla="*/ 120 w 200"/>
                <a:gd name="T77" fmla="*/ 60 h 200"/>
                <a:gd name="T78" fmla="*/ 120 w 200"/>
                <a:gd name="T79" fmla="*/ 80 h 200"/>
                <a:gd name="T80" fmla="*/ 140 w 200"/>
                <a:gd name="T81" fmla="*/ 80 h 200"/>
                <a:gd name="T82" fmla="*/ 140 w 200"/>
                <a:gd name="T83" fmla="*/ 60 h 200"/>
                <a:gd name="T84" fmla="*/ 160 w 200"/>
                <a:gd name="T85" fmla="*/ 60 h 200"/>
                <a:gd name="T86" fmla="*/ 160 w 200"/>
                <a:gd name="T87" fmla="*/ 40 h 200"/>
                <a:gd name="T88" fmla="*/ 140 w 200"/>
                <a:gd name="T89" fmla="*/ 40 h 200"/>
                <a:gd name="T90" fmla="*/ 60 w 200"/>
                <a:gd name="T91" fmla="*/ 200 h 200"/>
                <a:gd name="T92" fmla="*/ 0 w 200"/>
                <a:gd name="T93" fmla="*/ 200 h 200"/>
                <a:gd name="T94" fmla="*/ 0 w 200"/>
                <a:gd name="T95" fmla="*/ 184 h 200"/>
                <a:gd name="T96" fmla="*/ 60 w 200"/>
                <a:gd name="T97" fmla="*/ 184 h 200"/>
                <a:gd name="T98" fmla="*/ 60 w 200"/>
                <a:gd name="T9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0" h="200">
                  <a:moveTo>
                    <a:pt x="140" y="200"/>
                  </a:moveTo>
                  <a:cubicBezTo>
                    <a:pt x="140" y="184"/>
                    <a:pt x="140" y="184"/>
                    <a:pt x="140" y="184"/>
                  </a:cubicBezTo>
                  <a:cubicBezTo>
                    <a:pt x="200" y="184"/>
                    <a:pt x="200" y="184"/>
                    <a:pt x="200" y="184"/>
                  </a:cubicBezTo>
                  <a:cubicBezTo>
                    <a:pt x="200" y="200"/>
                    <a:pt x="200" y="200"/>
                    <a:pt x="200" y="200"/>
                  </a:cubicBezTo>
                  <a:lnTo>
                    <a:pt x="140" y="200"/>
                  </a:lnTo>
                  <a:close/>
                  <a:moveTo>
                    <a:pt x="160" y="87"/>
                  </a:moveTo>
                  <a:cubicBezTo>
                    <a:pt x="40" y="87"/>
                    <a:pt x="40" y="87"/>
                    <a:pt x="40" y="87"/>
                  </a:cubicBezTo>
                  <a:cubicBezTo>
                    <a:pt x="40" y="180"/>
                    <a:pt x="40" y="180"/>
                    <a:pt x="40" y="180"/>
                  </a:cubicBezTo>
                  <a:cubicBezTo>
                    <a:pt x="20" y="180"/>
                    <a:pt x="20" y="180"/>
                    <a:pt x="20" y="180"/>
                  </a:cubicBezTo>
                  <a:cubicBezTo>
                    <a:pt x="20" y="10"/>
                    <a:pt x="20" y="10"/>
                    <a:pt x="20" y="10"/>
                  </a:cubicBezTo>
                  <a:cubicBezTo>
                    <a:pt x="20" y="4"/>
                    <a:pt x="24" y="0"/>
                    <a:pt x="30" y="0"/>
                  </a:cubicBezTo>
                  <a:cubicBezTo>
                    <a:pt x="35" y="0"/>
                    <a:pt x="40" y="4"/>
                    <a:pt x="40" y="10"/>
                  </a:cubicBezTo>
                  <a:cubicBezTo>
                    <a:pt x="40" y="28"/>
                    <a:pt x="40" y="28"/>
                    <a:pt x="40" y="28"/>
                  </a:cubicBezTo>
                  <a:cubicBezTo>
                    <a:pt x="160" y="28"/>
                    <a:pt x="160" y="28"/>
                    <a:pt x="160" y="28"/>
                  </a:cubicBezTo>
                  <a:cubicBezTo>
                    <a:pt x="160" y="10"/>
                    <a:pt x="160" y="10"/>
                    <a:pt x="160" y="10"/>
                  </a:cubicBezTo>
                  <a:cubicBezTo>
                    <a:pt x="160" y="4"/>
                    <a:pt x="164" y="0"/>
                    <a:pt x="170" y="0"/>
                  </a:cubicBezTo>
                  <a:cubicBezTo>
                    <a:pt x="175" y="0"/>
                    <a:pt x="180" y="4"/>
                    <a:pt x="180" y="10"/>
                  </a:cubicBezTo>
                  <a:cubicBezTo>
                    <a:pt x="180" y="180"/>
                    <a:pt x="180" y="180"/>
                    <a:pt x="180" y="180"/>
                  </a:cubicBezTo>
                  <a:cubicBezTo>
                    <a:pt x="160" y="180"/>
                    <a:pt x="160" y="180"/>
                    <a:pt x="160" y="180"/>
                  </a:cubicBezTo>
                  <a:lnTo>
                    <a:pt x="160" y="87"/>
                  </a:lnTo>
                  <a:close/>
                  <a:moveTo>
                    <a:pt x="140" y="40"/>
                  </a:moveTo>
                  <a:cubicBezTo>
                    <a:pt x="140" y="60"/>
                    <a:pt x="140" y="60"/>
                    <a:pt x="140" y="60"/>
                  </a:cubicBezTo>
                  <a:cubicBezTo>
                    <a:pt x="120" y="60"/>
                    <a:pt x="120" y="60"/>
                    <a:pt x="120" y="60"/>
                  </a:cubicBezTo>
                  <a:cubicBezTo>
                    <a:pt x="120" y="40"/>
                    <a:pt x="120" y="40"/>
                    <a:pt x="120" y="40"/>
                  </a:cubicBezTo>
                  <a:cubicBezTo>
                    <a:pt x="100" y="40"/>
                    <a:pt x="100" y="40"/>
                    <a:pt x="100" y="40"/>
                  </a:cubicBezTo>
                  <a:cubicBezTo>
                    <a:pt x="100" y="60"/>
                    <a:pt x="100" y="60"/>
                    <a:pt x="100" y="60"/>
                  </a:cubicBezTo>
                  <a:cubicBezTo>
                    <a:pt x="80" y="60"/>
                    <a:pt x="80" y="60"/>
                    <a:pt x="80" y="60"/>
                  </a:cubicBezTo>
                  <a:cubicBezTo>
                    <a:pt x="80" y="40"/>
                    <a:pt x="80" y="40"/>
                    <a:pt x="80" y="40"/>
                  </a:cubicBezTo>
                  <a:cubicBezTo>
                    <a:pt x="60" y="40"/>
                    <a:pt x="60" y="40"/>
                    <a:pt x="60" y="40"/>
                  </a:cubicBezTo>
                  <a:cubicBezTo>
                    <a:pt x="60" y="60"/>
                    <a:pt x="60" y="60"/>
                    <a:pt x="60" y="60"/>
                  </a:cubicBezTo>
                  <a:cubicBezTo>
                    <a:pt x="40" y="60"/>
                    <a:pt x="40" y="60"/>
                    <a:pt x="40" y="60"/>
                  </a:cubicBezTo>
                  <a:cubicBezTo>
                    <a:pt x="40" y="80"/>
                    <a:pt x="40" y="80"/>
                    <a:pt x="40" y="80"/>
                  </a:cubicBezTo>
                  <a:cubicBezTo>
                    <a:pt x="60" y="80"/>
                    <a:pt x="60" y="80"/>
                    <a:pt x="60" y="80"/>
                  </a:cubicBezTo>
                  <a:cubicBezTo>
                    <a:pt x="60" y="60"/>
                    <a:pt x="60" y="60"/>
                    <a:pt x="60" y="60"/>
                  </a:cubicBezTo>
                  <a:cubicBezTo>
                    <a:pt x="80" y="60"/>
                    <a:pt x="80" y="60"/>
                    <a:pt x="80" y="60"/>
                  </a:cubicBezTo>
                  <a:cubicBezTo>
                    <a:pt x="80" y="80"/>
                    <a:pt x="80" y="80"/>
                    <a:pt x="80" y="80"/>
                  </a:cubicBezTo>
                  <a:cubicBezTo>
                    <a:pt x="100" y="80"/>
                    <a:pt x="100" y="80"/>
                    <a:pt x="100" y="80"/>
                  </a:cubicBezTo>
                  <a:cubicBezTo>
                    <a:pt x="100" y="60"/>
                    <a:pt x="100" y="60"/>
                    <a:pt x="100" y="60"/>
                  </a:cubicBezTo>
                  <a:cubicBezTo>
                    <a:pt x="120" y="60"/>
                    <a:pt x="120" y="60"/>
                    <a:pt x="120" y="60"/>
                  </a:cubicBezTo>
                  <a:cubicBezTo>
                    <a:pt x="120" y="80"/>
                    <a:pt x="120" y="80"/>
                    <a:pt x="120" y="80"/>
                  </a:cubicBezTo>
                  <a:cubicBezTo>
                    <a:pt x="140" y="80"/>
                    <a:pt x="140" y="80"/>
                    <a:pt x="140" y="80"/>
                  </a:cubicBezTo>
                  <a:cubicBezTo>
                    <a:pt x="140" y="60"/>
                    <a:pt x="140" y="60"/>
                    <a:pt x="140" y="60"/>
                  </a:cubicBezTo>
                  <a:cubicBezTo>
                    <a:pt x="160" y="60"/>
                    <a:pt x="160" y="60"/>
                    <a:pt x="160" y="60"/>
                  </a:cubicBezTo>
                  <a:cubicBezTo>
                    <a:pt x="160" y="40"/>
                    <a:pt x="160" y="40"/>
                    <a:pt x="160" y="40"/>
                  </a:cubicBezTo>
                  <a:lnTo>
                    <a:pt x="140" y="40"/>
                  </a:lnTo>
                  <a:close/>
                  <a:moveTo>
                    <a:pt x="60" y="200"/>
                  </a:moveTo>
                  <a:cubicBezTo>
                    <a:pt x="0" y="200"/>
                    <a:pt x="0" y="200"/>
                    <a:pt x="0" y="200"/>
                  </a:cubicBezTo>
                  <a:cubicBezTo>
                    <a:pt x="0" y="184"/>
                    <a:pt x="0" y="184"/>
                    <a:pt x="0" y="184"/>
                  </a:cubicBezTo>
                  <a:cubicBezTo>
                    <a:pt x="60" y="184"/>
                    <a:pt x="60" y="184"/>
                    <a:pt x="60" y="184"/>
                  </a:cubicBezTo>
                  <a:lnTo>
                    <a:pt x="60" y="20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弧形 23"/>
          <p:cNvSpPr/>
          <p:nvPr/>
        </p:nvSpPr>
        <p:spPr>
          <a:xfrm rot="15231781">
            <a:off x="4275713" y="1926402"/>
            <a:ext cx="1328675" cy="1328675"/>
          </a:xfrm>
          <a:prstGeom prst="arc">
            <a:avLst>
              <a:gd name="adj1" fmla="val 10956006"/>
              <a:gd name="adj2" fmla="val 0"/>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弧形 24"/>
          <p:cNvSpPr/>
          <p:nvPr/>
        </p:nvSpPr>
        <p:spPr>
          <a:xfrm rot="8176387">
            <a:off x="5318376" y="2833614"/>
            <a:ext cx="1546686" cy="1546686"/>
          </a:xfrm>
          <a:prstGeom prst="arc">
            <a:avLst>
              <a:gd name="adj1" fmla="val 13244638"/>
              <a:gd name="adj2" fmla="val 56923"/>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椭圆 26"/>
          <p:cNvSpPr/>
          <p:nvPr/>
        </p:nvSpPr>
        <p:spPr>
          <a:xfrm>
            <a:off x="4760030" y="1793130"/>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4"/>
          <p:cNvSpPr txBox="1">
            <a:spLocks/>
          </p:cNvSpPr>
          <p:nvPr/>
        </p:nvSpPr>
        <p:spPr>
          <a:xfrm>
            <a:off x="4717151" y="1803832"/>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01</a:t>
            </a:r>
          </a:p>
        </p:txBody>
      </p:sp>
      <p:sp>
        <p:nvSpPr>
          <p:cNvPr id="29" name="椭圆 28"/>
          <p:cNvSpPr/>
          <p:nvPr/>
        </p:nvSpPr>
        <p:spPr>
          <a:xfrm>
            <a:off x="5289793" y="3778337"/>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4"/>
          <p:cNvSpPr txBox="1">
            <a:spLocks/>
          </p:cNvSpPr>
          <p:nvPr/>
        </p:nvSpPr>
        <p:spPr>
          <a:xfrm>
            <a:off x="5246914" y="3789039"/>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02</a:t>
            </a:r>
          </a:p>
        </p:txBody>
      </p:sp>
      <p:sp>
        <p:nvSpPr>
          <p:cNvPr id="31" name="椭圆 30"/>
          <p:cNvSpPr/>
          <p:nvPr/>
        </p:nvSpPr>
        <p:spPr>
          <a:xfrm>
            <a:off x="7378025" y="1412776"/>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标题 4"/>
          <p:cNvSpPr txBox="1">
            <a:spLocks/>
          </p:cNvSpPr>
          <p:nvPr/>
        </p:nvSpPr>
        <p:spPr>
          <a:xfrm>
            <a:off x="7335146" y="1423478"/>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03</a:t>
            </a:r>
          </a:p>
        </p:txBody>
      </p:sp>
      <p:sp>
        <p:nvSpPr>
          <p:cNvPr id="33" name="矩形 32"/>
          <p:cNvSpPr/>
          <p:nvPr/>
        </p:nvSpPr>
        <p:spPr>
          <a:xfrm>
            <a:off x="1633778" y="1700808"/>
            <a:ext cx="2385512" cy="369324"/>
          </a:xfrm>
          <a:prstGeom prst="rect">
            <a:avLst/>
          </a:prstGeom>
        </p:spPr>
        <p:txBody>
          <a:bodyPr wrap="square" lIns="91431" tIns="45716" rIns="91431" bIns="45716">
            <a:spAutoFit/>
          </a:bodyPr>
          <a:lstStyle/>
          <a:p>
            <a:pPr>
              <a:spcBef>
                <a:spcPct val="0"/>
              </a:spcBef>
              <a:buFont typeface="Arial" charset="0"/>
              <a:buNone/>
            </a:pPr>
            <a:r>
              <a:rPr lang="en-US" altLang="zh-CN"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4" name="矩形 47"/>
          <p:cNvSpPr>
            <a:spLocks noChangeArrowheads="1"/>
          </p:cNvSpPr>
          <p:nvPr/>
        </p:nvSpPr>
        <p:spPr bwMode="auto">
          <a:xfrm>
            <a:off x="1633091" y="2023806"/>
            <a:ext cx="2304256"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将</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与</a:t>
            </a:r>
            <a:r>
              <a:rPr lang="en-US" altLang="zh-CN" sz="1400" dirty="0">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集成不需要修改</a:t>
            </a:r>
            <a:r>
              <a:rPr lang="en-US" altLang="zh-CN" sz="1400" dirty="0">
                <a:solidFill>
                  <a:schemeClr val="tx1">
                    <a:lumMod val="65000"/>
                    <a:lumOff val="35000"/>
                  </a:schemeClr>
                </a:solidFill>
                <a:sym typeface="微软雅黑" pitchFamily="34" charset="-122"/>
              </a:rPr>
              <a:t>DBMS</a:t>
            </a:r>
            <a:endParaRPr lang="zh-CN" altLang="en-US" sz="1400" dirty="0">
              <a:solidFill>
                <a:schemeClr val="tx1">
                  <a:lumMod val="65000"/>
                  <a:lumOff val="35000"/>
                </a:schemeClr>
              </a:solidFill>
              <a:sym typeface="微软雅黑" pitchFamily="34" charset="-122"/>
            </a:endParaRPr>
          </a:p>
        </p:txBody>
      </p:sp>
      <p:sp>
        <p:nvSpPr>
          <p:cNvPr id="35" name="矩形 34"/>
          <p:cNvSpPr/>
          <p:nvPr/>
        </p:nvSpPr>
        <p:spPr>
          <a:xfrm>
            <a:off x="3243407" y="4082647"/>
            <a:ext cx="2146270" cy="369324"/>
          </a:xfrm>
          <a:prstGeom prst="rect">
            <a:avLst/>
          </a:prstGeom>
        </p:spPr>
        <p:txBody>
          <a:bodyPr wrap="square" lIns="91431" tIns="45716" rIns="91431" bIns="45716">
            <a:spAutoFit/>
          </a:bodyPr>
          <a:lstStyle/>
          <a:p>
            <a:pPr>
              <a:spcBef>
                <a:spcPct val="0"/>
              </a:spcBef>
              <a:buFont typeface="Arial" charset="0"/>
              <a:buNone/>
            </a:pPr>
            <a:r>
              <a:rPr lang="en-US" altLang="zh-CN"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47"/>
          <p:cNvSpPr>
            <a:spLocks noChangeArrowheads="1"/>
          </p:cNvSpPr>
          <p:nvPr/>
        </p:nvSpPr>
        <p:spPr bwMode="auto">
          <a:xfrm>
            <a:off x="3242720" y="4405645"/>
            <a:ext cx="235081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专注于存储层的缓存视图，可以跨多个</a:t>
            </a:r>
            <a:r>
              <a:rPr lang="en-US" altLang="zh-CN" sz="1400" dirty="0" err="1">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使用</a:t>
            </a:r>
          </a:p>
        </p:txBody>
      </p:sp>
      <p:sp>
        <p:nvSpPr>
          <p:cNvPr id="37" name="矩形 36"/>
          <p:cNvSpPr/>
          <p:nvPr/>
        </p:nvSpPr>
        <p:spPr>
          <a:xfrm>
            <a:off x="8429703" y="2642487"/>
            <a:ext cx="2276396" cy="369324"/>
          </a:xfrm>
          <a:prstGeom prst="rect">
            <a:avLst/>
          </a:prstGeom>
        </p:spPr>
        <p:txBody>
          <a:bodyPr wrap="square" lIns="91431" tIns="45716" rIns="91431" bIns="45716">
            <a:spAutoFit/>
          </a:bodyPr>
          <a:lstStyle/>
          <a:p>
            <a:pPr>
              <a:spcBef>
                <a:spcPct val="0"/>
              </a:spcBef>
              <a:buFont typeface="Arial" charset="0"/>
              <a:buNone/>
            </a:pPr>
            <a:r>
              <a:rPr lang="en-US" altLang="zh-CN" b="1">
                <a:solidFill>
                  <a:srgbClr val="202A36"/>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矩形 47"/>
          <p:cNvSpPr>
            <a:spLocks noChangeArrowheads="1"/>
          </p:cNvSpPr>
          <p:nvPr/>
        </p:nvSpPr>
        <p:spPr bwMode="auto">
          <a:xfrm>
            <a:off x="8429016" y="2965485"/>
            <a:ext cx="2277083"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可以根据替换策略自动选择缓存视图，替换策略考虑了查询之间的语义依赖关系</a:t>
            </a:r>
          </a:p>
        </p:txBody>
      </p:sp>
      <p:sp>
        <p:nvSpPr>
          <p:cNvPr id="39" name="矩形 85"/>
          <p:cNvSpPr>
            <a:spLocks noChangeArrowheads="1"/>
          </p:cNvSpPr>
          <p:nvPr/>
        </p:nvSpPr>
        <p:spPr bwMode="auto">
          <a:xfrm>
            <a:off x="7968418" y="4259806"/>
            <a:ext cx="3097721" cy="39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spcBef>
                <a:spcPct val="0"/>
              </a:spcBef>
              <a:buNone/>
            </a:pPr>
            <a:r>
              <a:rPr lang="zh-CN" altLang="en-US" sz="1800" b="1" dirty="0">
                <a:solidFill>
                  <a:srgbClr val="202A36"/>
                </a:solidFill>
                <a:cs typeface="Arial" panose="020B0604020202020204" pitchFamily="34" charset="0"/>
              </a:rPr>
              <a:t>创新点</a:t>
            </a:r>
          </a:p>
        </p:txBody>
      </p:sp>
      <p:sp>
        <p:nvSpPr>
          <p:cNvPr id="40" name="文本框 13"/>
          <p:cNvSpPr txBox="1"/>
          <p:nvPr/>
        </p:nvSpPr>
        <p:spPr>
          <a:xfrm>
            <a:off x="7483979" y="4636302"/>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Crystal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背后的基本思想是跨多个查询缓存和重用计算。这个想法已经在大量的研究工作中得到了探索，包括至少四个广泛的研究领域</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物化视图、语义缓存、中间结果重用和中间层数据库缓存。</a:t>
            </a:r>
          </a:p>
        </p:txBody>
      </p:sp>
      <p:sp>
        <p:nvSpPr>
          <p:cNvPr id="42" name="TextBox 41"/>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41" name="文本框 9">
            <a:extLst>
              <a:ext uri="{FF2B5EF4-FFF2-40B4-BE49-F238E27FC236}">
                <a16:creationId xmlns:a16="http://schemas.microsoft.com/office/drawing/2014/main" id="{21E6ADAB-2D25-4DC3-9B0D-9633539D885D}"/>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创新点</a:t>
            </a:r>
          </a:p>
        </p:txBody>
      </p:sp>
      <p:sp>
        <p:nvSpPr>
          <p:cNvPr id="43" name="六边形 42">
            <a:extLst>
              <a:ext uri="{FF2B5EF4-FFF2-40B4-BE49-F238E27FC236}">
                <a16:creationId xmlns:a16="http://schemas.microsoft.com/office/drawing/2014/main" id="{F2972CDC-5D1D-4705-B086-C103F47DEE2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3850FAC4-04D8-4758-88D3-31EDCB209DAB}"/>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7FDBBBBC-39EB-4472-9FF7-34F4FC53B03D}"/>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矩形 46">
            <a:extLst>
              <a:ext uri="{FF2B5EF4-FFF2-40B4-BE49-F238E27FC236}">
                <a16:creationId xmlns:a16="http://schemas.microsoft.com/office/drawing/2014/main" id="{BD18BB47-78C0-4FF7-AC3F-C1CADC6CF521}"/>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8" name="六边形 47">
            <a:extLst>
              <a:ext uri="{FF2B5EF4-FFF2-40B4-BE49-F238E27FC236}">
                <a16:creationId xmlns:a16="http://schemas.microsoft.com/office/drawing/2014/main" id="{AAB4C019-7142-48F0-92BA-9C67152D64A6}"/>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9">
            <a:extLst>
              <a:ext uri="{FF2B5EF4-FFF2-40B4-BE49-F238E27FC236}">
                <a16:creationId xmlns:a16="http://schemas.microsoft.com/office/drawing/2014/main" id="{98B8E12A-E3FD-4AA3-9756-14F86482895A}"/>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第七章</a:t>
            </a:r>
          </a:p>
        </p:txBody>
      </p:sp>
      <p:sp>
        <p:nvSpPr>
          <p:cNvPr id="50" name="文本框 9">
            <a:extLst>
              <a:ext uri="{FF2B5EF4-FFF2-40B4-BE49-F238E27FC236}">
                <a16:creationId xmlns:a16="http://schemas.microsoft.com/office/drawing/2014/main" id="{AE2965E3-623F-43FF-AE97-889C0C6DC060}"/>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相关工作</a:t>
            </a:r>
          </a:p>
        </p:txBody>
      </p:sp>
      <p:grpSp>
        <p:nvGrpSpPr>
          <p:cNvPr id="51" name="组合 50">
            <a:extLst>
              <a:ext uri="{FF2B5EF4-FFF2-40B4-BE49-F238E27FC236}">
                <a16:creationId xmlns:a16="http://schemas.microsoft.com/office/drawing/2014/main" id="{340A2D3E-FF00-45A7-BBC3-71DD1E004B5C}"/>
              </a:ext>
            </a:extLst>
          </p:cNvPr>
          <p:cNvGrpSpPr>
            <a:grpSpLocks noChangeAspect="1"/>
          </p:cNvGrpSpPr>
          <p:nvPr/>
        </p:nvGrpSpPr>
        <p:grpSpPr>
          <a:xfrm>
            <a:off x="330916" y="199584"/>
            <a:ext cx="310767" cy="266579"/>
            <a:chOff x="5084763" y="971548"/>
            <a:chExt cx="323865" cy="277813"/>
          </a:xfrm>
          <a:solidFill>
            <a:schemeClr val="bg1"/>
          </a:solidFill>
        </p:grpSpPr>
        <p:sp>
          <p:nvSpPr>
            <p:cNvPr id="52" name="Freeform 301">
              <a:extLst>
                <a:ext uri="{FF2B5EF4-FFF2-40B4-BE49-F238E27FC236}">
                  <a16:creationId xmlns:a16="http://schemas.microsoft.com/office/drawing/2014/main" id="{3166058F-D9CB-4DA9-AC5C-1CE428D68DC1}"/>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3" name="Freeform 302">
              <a:extLst>
                <a:ext uri="{FF2B5EF4-FFF2-40B4-BE49-F238E27FC236}">
                  <a16:creationId xmlns:a16="http://schemas.microsoft.com/office/drawing/2014/main" id="{34062A3B-9AD8-4F7E-8B26-A07EC98C21CE}"/>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4" name="Freeform 303">
              <a:extLst>
                <a:ext uri="{FF2B5EF4-FFF2-40B4-BE49-F238E27FC236}">
                  <a16:creationId xmlns:a16="http://schemas.microsoft.com/office/drawing/2014/main" id="{58BF95C6-CE7A-4212-978E-E1924C55DBF9}"/>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14096074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5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150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par>
                                <p:cTn id="56" presetID="14" presetClass="entr" presetSubtype="10" fill="hold" grpId="0" nodeType="withEffect">
                                  <p:stCondLst>
                                    <p:cond delay="2000"/>
                                  </p:stCondLst>
                                  <p:childTnLst>
                                    <p:set>
                                      <p:cBhvr>
                                        <p:cTn id="57" dur="1" fill="hold">
                                          <p:stCondLst>
                                            <p:cond delay="0"/>
                                          </p:stCondLst>
                                        </p:cTn>
                                        <p:tgtEl>
                                          <p:spTgt spid="33"/>
                                        </p:tgtEl>
                                        <p:attrNameLst>
                                          <p:attrName>style.visibility</p:attrName>
                                        </p:attrNameLst>
                                      </p:cBhvr>
                                      <p:to>
                                        <p:strVal val="visible"/>
                                      </p:to>
                                    </p:set>
                                    <p:animEffect transition="in" filter="randombar(horizontal)">
                                      <p:cBhvr>
                                        <p:cTn id="58" dur="400"/>
                                        <p:tgtEl>
                                          <p:spTgt spid="33"/>
                                        </p:tgtEl>
                                      </p:cBhvr>
                                    </p:animEffect>
                                  </p:childTnLst>
                                </p:cTn>
                              </p:par>
                              <p:par>
                                <p:cTn id="59" presetID="14" presetClass="entr" presetSubtype="10" fill="hold" grpId="0" nodeType="withEffect">
                                  <p:stCondLst>
                                    <p:cond delay="2000"/>
                                  </p:stCondLst>
                                  <p:childTnLst>
                                    <p:set>
                                      <p:cBhvr>
                                        <p:cTn id="60" dur="1" fill="hold">
                                          <p:stCondLst>
                                            <p:cond delay="0"/>
                                          </p:stCondLst>
                                        </p:cTn>
                                        <p:tgtEl>
                                          <p:spTgt spid="34"/>
                                        </p:tgtEl>
                                        <p:attrNameLst>
                                          <p:attrName>style.visibility</p:attrName>
                                        </p:attrNameLst>
                                      </p:cBhvr>
                                      <p:to>
                                        <p:strVal val="visible"/>
                                      </p:to>
                                    </p:set>
                                    <p:animEffect transition="in" filter="randombar(horizontal)">
                                      <p:cBhvr>
                                        <p:cTn id="61" dur="400"/>
                                        <p:tgtEl>
                                          <p:spTgt spid="34"/>
                                        </p:tgtEl>
                                      </p:cBhvr>
                                    </p:animEffect>
                                  </p:childTnLst>
                                </p:cTn>
                              </p:par>
                            </p:childTnLst>
                          </p:cTn>
                        </p:par>
                        <p:par>
                          <p:cTn id="62" fill="hold">
                            <p:stCondLst>
                              <p:cond delay="2400"/>
                            </p:stCondLst>
                            <p:childTnLst>
                              <p:par>
                                <p:cTn id="63" presetID="22" presetClass="entr" presetSubtype="1"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par>
                                <p:cTn id="66" presetID="14" presetClass="entr" presetSubtype="10" fill="hold" grpId="0"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randombar(horizontal)">
                                      <p:cBhvr>
                                        <p:cTn id="68" dur="400"/>
                                        <p:tgtEl>
                                          <p:spTgt spid="35"/>
                                        </p:tgtEl>
                                      </p:cBhvr>
                                    </p:animEffect>
                                  </p:childTnLst>
                                </p:cTn>
                              </p:par>
                              <p:par>
                                <p:cTn id="69" presetID="14" presetClass="entr" presetSubtype="10" fill="hold" grpId="0"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randombar(horizontal)">
                                      <p:cBhvr>
                                        <p:cTn id="71" dur="400"/>
                                        <p:tgtEl>
                                          <p:spTgt spid="36"/>
                                        </p:tgtEl>
                                      </p:cBhvr>
                                    </p:animEffect>
                                  </p:childTnLst>
                                </p:cTn>
                              </p:par>
                            </p:childTnLst>
                          </p:cTn>
                        </p:par>
                        <p:par>
                          <p:cTn id="72" fill="hold">
                            <p:stCondLst>
                              <p:cond delay="3300"/>
                            </p:stCondLst>
                            <p:childTnLst>
                              <p:par>
                                <p:cTn id="73" presetID="22" presetClass="entr" presetSubtype="8"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14" presetClass="entr" presetSubtype="10" fill="hold" grpId="0" nodeType="withEffect">
                                  <p:stCondLst>
                                    <p:cond delay="500"/>
                                  </p:stCondLst>
                                  <p:childTnLst>
                                    <p:set>
                                      <p:cBhvr>
                                        <p:cTn id="77" dur="1" fill="hold">
                                          <p:stCondLst>
                                            <p:cond delay="0"/>
                                          </p:stCondLst>
                                        </p:cTn>
                                        <p:tgtEl>
                                          <p:spTgt spid="37"/>
                                        </p:tgtEl>
                                        <p:attrNameLst>
                                          <p:attrName>style.visibility</p:attrName>
                                        </p:attrNameLst>
                                      </p:cBhvr>
                                      <p:to>
                                        <p:strVal val="visible"/>
                                      </p:to>
                                    </p:set>
                                    <p:animEffect transition="in" filter="randombar(horizontal)">
                                      <p:cBhvr>
                                        <p:cTn id="78" dur="400"/>
                                        <p:tgtEl>
                                          <p:spTgt spid="37"/>
                                        </p:tgtEl>
                                      </p:cBhvr>
                                    </p:animEffect>
                                  </p:childTnLst>
                                </p:cTn>
                              </p:par>
                              <p:par>
                                <p:cTn id="79" presetID="14" presetClass="entr" presetSubtype="10" fill="hold" grpId="0" nodeType="withEffect">
                                  <p:stCondLst>
                                    <p:cond delay="50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400"/>
                                        <p:tgtEl>
                                          <p:spTgt spid="38"/>
                                        </p:tgtEl>
                                      </p:cBhvr>
                                    </p:animEffect>
                                  </p:childTnLst>
                                </p:cTn>
                              </p:par>
                            </p:childTnLst>
                          </p:cTn>
                        </p:par>
                        <p:par>
                          <p:cTn id="82" fill="hold">
                            <p:stCondLst>
                              <p:cond delay="4200"/>
                            </p:stCondLst>
                            <p:childTnLst>
                              <p:par>
                                <p:cTn id="83" presetID="22" presetClass="entr" presetSubtype="2"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right)">
                                      <p:cBhvr>
                                        <p:cTn id="85" dur="500"/>
                                        <p:tgtEl>
                                          <p:spTgt spid="39"/>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right)">
                                      <p:cBhvr>
                                        <p:cTn id="88" dur="750"/>
                                        <p:tgtEl>
                                          <p:spTgt spid="40"/>
                                        </p:tgtEl>
                                      </p:cBhvr>
                                    </p:animEffect>
                                  </p:childTnLst>
                                </p:cTn>
                              </p:par>
                            </p:childTnLst>
                          </p:cTn>
                        </p:par>
                        <p:par>
                          <p:cTn id="89" fill="hold">
                            <p:stCondLst>
                              <p:cond delay="4950"/>
                            </p:stCondLst>
                            <p:childTnLst>
                              <p:par>
                                <p:cTn id="90" presetID="10" presetClass="entr" presetSubtype="0"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1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4" grpId="0" animBg="1"/>
      <p:bldP spid="25" grpId="0" animBg="1"/>
      <p:bldP spid="27" grpId="0" animBg="1"/>
      <p:bldP spid="28" grpId="0"/>
      <p:bldP spid="29" grpId="0" animBg="1"/>
      <p:bldP spid="30" grpId="0"/>
      <p:bldP spid="31" grpId="0" animBg="1"/>
      <p:bldP spid="32" grpId="0"/>
      <p:bldP spid="33" grpId="0"/>
      <p:bldP spid="34" grpId="0"/>
      <p:bldP spid="35" grpId="0"/>
      <p:bldP spid="36" grpId="0"/>
      <p:bldP spid="37" grpId="0"/>
      <p:bldP spid="38" grpId="0"/>
      <p:bldP spid="39" grpId="0"/>
      <p:bldP spid="40"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引言</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引言</a:t>
            </a:r>
          </a:p>
        </p:txBody>
      </p:sp>
      <p:sp>
        <p:nvSpPr>
          <p:cNvPr id="26" name="Freeform 261"/>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7" name="矩形 47"/>
          <p:cNvSpPr>
            <a:spLocks noChangeArrowheads="1"/>
          </p:cNvSpPr>
          <p:nvPr/>
        </p:nvSpPr>
        <p:spPr bwMode="auto">
          <a:xfrm>
            <a:off x="6021643" y="1539998"/>
            <a:ext cx="4652394" cy="116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1.</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特定需求导致工作重复</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2.</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特定格式数据处理慢，成本增加</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3.</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缓存利用率低</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4.</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如何利用谓词下推进行有效本地缓存</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28" name="矩形 3"/>
          <p:cNvSpPr>
            <a:spLocks noChangeArrowheads="1"/>
          </p:cNvSpPr>
          <p:nvPr/>
        </p:nvSpPr>
        <p:spPr bwMode="auto">
          <a:xfrm>
            <a:off x="6038166" y="1081734"/>
            <a:ext cx="60015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挑战</a:t>
            </a:r>
          </a:p>
        </p:txBody>
      </p:sp>
      <p:sp>
        <p:nvSpPr>
          <p:cNvPr id="29" name="矩形 28"/>
          <p:cNvSpPr/>
          <p:nvPr/>
        </p:nvSpPr>
        <p:spPr>
          <a:xfrm>
            <a:off x="6097289" y="1449292"/>
            <a:ext cx="5998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712139" y="1449292"/>
            <a:ext cx="1215000" cy="405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47"/>
          <p:cNvSpPr>
            <a:spLocks noChangeArrowheads="1"/>
          </p:cNvSpPr>
          <p:nvPr/>
        </p:nvSpPr>
        <p:spPr bwMode="auto">
          <a:xfrm>
            <a:off x="6021643" y="3260602"/>
            <a:ext cx="5836584" cy="144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Spark</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等数据库系统正在采用插件“数据源”模型，它支持不同格式的数据，开辟了一个以更有效的方式利用语义和缓存数据的新机会。</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a:p>
            <a:pPr>
              <a:lnSpc>
                <a:spcPct val="130000"/>
              </a:lnSpc>
              <a:spcBef>
                <a:spcPct val="0"/>
              </a:spcBef>
            </a:pP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此外，在开源社区中，</a:t>
            </a:r>
            <a:r>
              <a:rPr lang="en-US" altLang="zh-CN" sz="1400" dirty="0" err="1">
                <a:solidFill>
                  <a:schemeClr val="tx1">
                    <a:lumMod val="65000"/>
                    <a:lumOff val="35000"/>
                  </a:schemeClr>
                </a:solidFill>
                <a:latin typeface="微软雅黑" pitchFamily="34" charset="-122"/>
                <a:ea typeface="微软雅黑" pitchFamily="34" charset="-122"/>
                <a:sym typeface="微软雅黑" pitchFamily="34" charset="-122"/>
              </a:rPr>
              <a:t>ApacheParquet</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作为一种柱状数据格式得到了快速的融合，同时还提供了使用</a:t>
            </a:r>
            <a:r>
              <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rPr>
              <a:t>LLVM</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和</a:t>
            </a:r>
            <a:r>
              <a:rPr lang="en-US" altLang="zh-CN" sz="1400" dirty="0" err="1">
                <a:solidFill>
                  <a:schemeClr val="tx1">
                    <a:lumMod val="65000"/>
                    <a:lumOff val="35000"/>
                  </a:schemeClr>
                </a:solidFill>
                <a:latin typeface="微软雅黑" pitchFamily="34" charset="-122"/>
                <a:ea typeface="微软雅黑" pitchFamily="34" charset="-122"/>
                <a:sym typeface="微软雅黑" pitchFamily="34" charset="-122"/>
              </a:rPr>
              <a:t>ApacheArrow</a:t>
            </a:r>
            <a:r>
              <a:rPr lang="zh-CN" altLang="en-US" sz="1400" dirty="0">
                <a:solidFill>
                  <a:schemeClr val="tx1">
                    <a:lumMod val="65000"/>
                    <a:lumOff val="35000"/>
                  </a:schemeClr>
                </a:solidFill>
                <a:latin typeface="微软雅黑" pitchFamily="34" charset="-122"/>
                <a:ea typeface="微软雅黑" pitchFamily="34" charset="-122"/>
                <a:sym typeface="微软雅黑" pitchFamily="34" charset="-122"/>
              </a:rPr>
              <a:t>对其应用谓词的高效技术。</a:t>
            </a:r>
            <a:endParaRPr lang="en-US" altLang="zh-CN" sz="14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2" name="矩形 3"/>
          <p:cNvSpPr>
            <a:spLocks noChangeArrowheads="1"/>
          </p:cNvSpPr>
          <p:nvPr/>
        </p:nvSpPr>
        <p:spPr bwMode="auto">
          <a:xfrm>
            <a:off x="6038166" y="2802338"/>
            <a:ext cx="60015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b="1" dirty="0">
                <a:solidFill>
                  <a:srgbClr val="202A36"/>
                </a:solidFill>
                <a:latin typeface="微软雅黑" panose="020B0503020204020204" pitchFamily="34" charset="-122"/>
                <a:ea typeface="微软雅黑" panose="020B0503020204020204" pitchFamily="34" charset="-122"/>
                <a:cs typeface="Arial" panose="020B0604020202020204" pitchFamily="34" charset="0"/>
              </a:rPr>
              <a:t>机遇</a:t>
            </a:r>
          </a:p>
        </p:txBody>
      </p:sp>
      <p:sp>
        <p:nvSpPr>
          <p:cNvPr id="33" name="矩形 32"/>
          <p:cNvSpPr/>
          <p:nvPr/>
        </p:nvSpPr>
        <p:spPr>
          <a:xfrm>
            <a:off x="6097289" y="3169896"/>
            <a:ext cx="5998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712139" y="3169896"/>
            <a:ext cx="1215000" cy="405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625659" y="1052736"/>
            <a:ext cx="3915332" cy="324547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Freeform 12"/>
          <p:cNvSpPr>
            <a:spLocks/>
          </p:cNvSpPr>
          <p:nvPr/>
        </p:nvSpPr>
        <p:spPr bwMode="auto">
          <a:xfrm>
            <a:off x="1608509" y="465782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65000"/>
                  <a:lumOff val="35000"/>
                </a:schemeClr>
              </a:solidFill>
            </a:endParaRPr>
          </a:p>
        </p:txBody>
      </p:sp>
      <p:sp>
        <p:nvSpPr>
          <p:cNvPr id="37"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02A36"/>
          </a:solidFill>
          <a:ln>
            <a:noFill/>
          </a:ln>
          <a:extLst/>
        </p:spPr>
        <p:txBody>
          <a:bodyPr/>
          <a:lstStyle/>
          <a:p>
            <a:endParaRPr lang="zh-CN" altLang="en-US">
              <a:solidFill>
                <a:schemeClr val="tx1">
                  <a:lumMod val="50000"/>
                  <a:lumOff val="50000"/>
                </a:schemeClr>
              </a:solidFill>
            </a:endParaRPr>
          </a:p>
        </p:txBody>
      </p:sp>
      <p:sp>
        <p:nvSpPr>
          <p:cNvPr id="38" name="TextBox 37"/>
          <p:cNvSpPr txBox="1"/>
          <p:nvPr/>
        </p:nvSpPr>
        <p:spPr>
          <a:xfrm>
            <a:off x="1968549" y="4972024"/>
            <a:ext cx="8545239" cy="905248"/>
          </a:xfrm>
          <a:prstGeom prst="rect">
            <a:avLst/>
          </a:prstGeom>
          <a:noFill/>
        </p:spPr>
        <p:txBody>
          <a:bodyPr wrap="square" rtlCol="0">
            <a:spAutoFit/>
          </a:bodyPr>
          <a:lstStyle/>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由于云计算具有灵活性和现收现付能力，我们正在见证</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分析数据库系统向云计算的转变</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。此类数据库采用分层或分解的存储模型，其中弹性计算层访问持久存在于独立可伸缩的远程云存储上的数据。</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endParaRPr>
          </a:p>
          <a:p>
            <a:pPr>
              <a:lnSpc>
                <a:spcPct val="13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考虑到远程存储相对较高的延迟和较低的带宽，在计算节点上缓存数据变得非常重要。</a:t>
            </a:r>
          </a:p>
        </p:txBody>
      </p:sp>
      <p:sp>
        <p:nvSpPr>
          <p:cNvPr id="40" name="TextBox 39"/>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24" name="六边形 23">
            <a:extLst>
              <a:ext uri="{FF2B5EF4-FFF2-40B4-BE49-F238E27FC236}">
                <a16:creationId xmlns:a16="http://schemas.microsoft.com/office/drawing/2014/main" id="{59A75EA3-1664-43BA-814B-C9382929DCF4}"/>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a:extLst>
              <a:ext uri="{FF2B5EF4-FFF2-40B4-BE49-F238E27FC236}">
                <a16:creationId xmlns:a16="http://schemas.microsoft.com/office/drawing/2014/main" id="{A5F7FC68-F5BE-495F-8F3C-2E32C1469C96}"/>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126">
            <a:extLst>
              <a:ext uri="{FF2B5EF4-FFF2-40B4-BE49-F238E27FC236}">
                <a16:creationId xmlns:a16="http://schemas.microsoft.com/office/drawing/2014/main" id="{072446A2-B9BB-46BA-A140-5A8F79874A7D}"/>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54958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trips(downRigh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750"/>
                                        <p:tgtEl>
                                          <p:spTgt spid="30"/>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750"/>
                                        <p:tgtEl>
                                          <p:spTgt spid="27"/>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750"/>
                                        <p:tgtEl>
                                          <p:spTgt spid="34"/>
                                        </p:tgtEl>
                                      </p:cBhvr>
                                    </p:animEffect>
                                  </p:childTnLst>
                                </p:cTn>
                              </p:par>
                            </p:childTnLst>
                          </p:cTn>
                        </p:par>
                        <p:par>
                          <p:cTn id="36" fill="hold">
                            <p:stCondLst>
                              <p:cond delay="4750"/>
                            </p:stCondLst>
                            <p:childTnLst>
                              <p:par>
                                <p:cTn id="37" presetID="14" presetClass="entr" presetSubtype="1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750"/>
                                        <p:tgtEl>
                                          <p:spTgt spid="31"/>
                                        </p:tgtEl>
                                      </p:cBhvr>
                                    </p:animEffect>
                                  </p:childTnLst>
                                </p:cTn>
                              </p:par>
                            </p:childTnLst>
                          </p:cTn>
                        </p:par>
                        <p:par>
                          <p:cTn id="40" fill="hold">
                            <p:stCondLst>
                              <p:cond delay="5500"/>
                            </p:stCondLst>
                            <p:childTnLst>
                              <p:par>
                                <p:cTn id="41" presetID="1"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3.56836E-6 -3.7037E-7 L 0.36686 0.15278 " pathEditMode="relative" rAng="0" ptsTypes="AA">
                                      <p:cBhvr>
                                        <p:cTn id="44" dur="500" spd="-99900" fill="hold"/>
                                        <p:tgtEl>
                                          <p:spTgt spid="36"/>
                                        </p:tgtEl>
                                        <p:attrNameLst>
                                          <p:attrName>ppt_x,ppt_y</p:attrName>
                                        </p:attrNameLst>
                                      </p:cBhvr>
                                      <p:rCtr x="18343" y="7639"/>
                                    </p:animMotion>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35" presetClass="path" presetSubtype="0" accel="50000" decel="50000" fill="hold" grpId="1" nodeType="withEffect">
                                  <p:stCondLst>
                                    <p:cond delay="0"/>
                                  </p:stCondLst>
                                  <p:childTnLst>
                                    <p:animMotion origin="layout" path="M 7.85742E-7 -3.33333E-6 L -0.39495 -0.11018 " pathEditMode="relative" rAng="0" ptsTypes="AA">
                                      <p:cBhvr>
                                        <p:cTn id="48" dur="500" spd="-99900" fill="hold"/>
                                        <p:tgtEl>
                                          <p:spTgt spid="37"/>
                                        </p:tgtEl>
                                        <p:attrNameLst>
                                          <p:attrName>ppt_x,ppt_y</p:attrName>
                                        </p:attrNameLst>
                                      </p:cBhvr>
                                      <p:rCtr x="-19748" y="-5509"/>
                                    </p:animMotion>
                                  </p:childTnLst>
                                </p:cTn>
                              </p:par>
                            </p:childTnLst>
                          </p:cTn>
                        </p:par>
                        <p:par>
                          <p:cTn id="49" fill="hold">
                            <p:stCondLst>
                              <p:cond delay="6000"/>
                            </p:stCondLst>
                            <p:childTnLst>
                              <p:par>
                                <p:cTn id="50" presetID="18" presetClass="entr" presetSubtype="3"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strips(upRight)">
                                      <p:cBhvr>
                                        <p:cTn id="52" dur="500"/>
                                        <p:tgtEl>
                                          <p:spTgt spid="38"/>
                                        </p:tgtEl>
                                      </p:cBhvr>
                                    </p:animEffect>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animBg="1"/>
      <p:bldP spid="30" grpId="0" animBg="1"/>
      <p:bldP spid="31" grpId="0"/>
      <p:bldP spid="32" grpId="0"/>
      <p:bldP spid="33" grpId="0" animBg="1"/>
      <p:bldP spid="34" grpId="0" animBg="1"/>
      <p:bldP spid="35" grpId="0" animBg="1"/>
      <p:bldP spid="36" grpId="0" animBg="1"/>
      <p:bldP spid="36" grpId="1" animBg="1"/>
      <p:bldP spid="37" grpId="0" animBg="1"/>
      <p:bldP spid="37" grpId="1" animBg="1"/>
      <p:bldP spid="38"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418482" y="2473578"/>
            <a:ext cx="9358209" cy="1578445"/>
          </a:xfrm>
          <a:prstGeom prst="rect">
            <a:avLst/>
          </a:prstGeom>
          <a:noFill/>
        </p:spPr>
        <p:txBody>
          <a:bodyPr wrap="square" rtlCol="0">
            <a:spAutoFit/>
          </a:bodyPr>
          <a:lstStyle/>
          <a:p>
            <a:pPr>
              <a:lnSpc>
                <a:spcPct val="120000"/>
              </a:lnSpc>
            </a:pPr>
            <a:r>
              <a:rPr lang="zh-CN" altLang="en-US" sz="2800" b="1" dirty="0">
                <a:solidFill>
                  <a:srgbClr val="202A36"/>
                </a:solidFill>
                <a:latin typeface="微软雅黑" panose="020B0503020204020204" pitchFamily="34" charset="-122"/>
                <a:ea typeface="微软雅黑" panose="020B0503020204020204" pitchFamily="34" charset="-122"/>
              </a:rPr>
              <a:t>物化视图：</a:t>
            </a:r>
            <a:r>
              <a:rPr lang="zh-CN" altLang="en-US" dirty="0">
                <a:solidFill>
                  <a:schemeClr val="tx1">
                    <a:lumMod val="50000"/>
                    <a:lumOff val="50000"/>
                  </a:schemeClr>
                </a:solidFill>
                <a:latin typeface="微软雅黑" pitchFamily="34" charset="-122"/>
                <a:ea typeface="微软雅黑" pitchFamily="34" charset="-122"/>
              </a:rPr>
              <a:t>物化视图是一种众所周知的技术，它将查询结果缓存为一个单独的表。然而，与</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不同的是，需要缓存或物化的视图通常是由用户</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例如</a:t>
            </a:r>
            <a:r>
              <a:rPr lang="en-US" altLang="zh-CN" dirty="0">
                <a:solidFill>
                  <a:schemeClr val="tx1">
                    <a:lumMod val="50000"/>
                    <a:lumOff val="50000"/>
                  </a:schemeClr>
                </a:solidFill>
                <a:latin typeface="微软雅黑" pitchFamily="34" charset="-122"/>
                <a:ea typeface="微软雅黑" pitchFamily="34" charset="-122"/>
              </a:rPr>
              <a:t>DBA)</a:t>
            </a:r>
            <a:r>
              <a:rPr lang="zh-CN" altLang="en-US" dirty="0">
                <a:solidFill>
                  <a:schemeClr val="tx1">
                    <a:lumMod val="50000"/>
                    <a:lumOff val="50000"/>
                  </a:schemeClr>
                </a:solidFill>
                <a:latin typeface="微软雅黑" pitchFamily="34" charset="-122"/>
                <a:ea typeface="微软雅黑" pitchFamily="34" charset="-122"/>
              </a:rPr>
              <a:t>手动定义的。此外，在</a:t>
            </a:r>
            <a:r>
              <a:rPr lang="en-US" altLang="zh-CN" dirty="0">
                <a:solidFill>
                  <a:schemeClr val="tx1">
                    <a:lumMod val="50000"/>
                    <a:lumOff val="50000"/>
                  </a:schemeClr>
                </a:solidFill>
                <a:latin typeface="微软雅黑" pitchFamily="34" charset="-122"/>
                <a:ea typeface="微软雅黑" pitchFamily="34" charset="-122"/>
              </a:rPr>
              <a:t>DBMS</a:t>
            </a:r>
            <a:r>
              <a:rPr lang="zh-CN" altLang="en-US" dirty="0">
                <a:solidFill>
                  <a:schemeClr val="tx1">
                    <a:lumMod val="50000"/>
                    <a:lumOff val="50000"/>
                  </a:schemeClr>
                </a:solidFill>
                <a:latin typeface="微软雅黑" pitchFamily="34" charset="-122"/>
                <a:ea typeface="微软雅黑" pitchFamily="34" charset="-122"/>
              </a:rPr>
              <a:t>中实现物化视图是一个耗时的过程，需要查询优化器中的高级算法来决定</a:t>
            </a:r>
            <a:r>
              <a:rPr lang="en-US" altLang="zh-CN" dirty="0">
                <a:solidFill>
                  <a:schemeClr val="tx1">
                    <a:lumMod val="50000"/>
                    <a:lumOff val="50000"/>
                  </a:schemeClr>
                </a:solidFill>
                <a:latin typeface="微软雅黑" pitchFamily="34" charset="-122"/>
                <a:ea typeface="微软雅黑" pitchFamily="34" charset="-122"/>
              </a:rPr>
              <a:t>:1)</a:t>
            </a:r>
            <a:r>
              <a:rPr lang="zh-CN" altLang="en-US" dirty="0">
                <a:solidFill>
                  <a:schemeClr val="tx1">
                    <a:lumMod val="50000"/>
                    <a:lumOff val="50000"/>
                  </a:schemeClr>
                </a:solidFill>
                <a:latin typeface="微软雅黑" pitchFamily="34" charset="-122"/>
                <a:ea typeface="微软雅黑" pitchFamily="34" charset="-122"/>
              </a:rPr>
              <a:t>给定的查询是否可以用物化视图进行评估</a:t>
            </a:r>
            <a:r>
              <a:rPr lang="en-US" altLang="zh-CN" dirty="0">
                <a:solidFill>
                  <a:schemeClr val="tx1">
                    <a:lumMod val="50000"/>
                    <a:lumOff val="50000"/>
                  </a:schemeClr>
                </a:solidFill>
                <a:latin typeface="微软雅黑" pitchFamily="34" charset="-122"/>
                <a:ea typeface="微软雅黑" pitchFamily="34" charset="-122"/>
              </a:rPr>
              <a:t>;2)</a:t>
            </a:r>
            <a:r>
              <a:rPr lang="zh-CN" altLang="en-US" dirty="0">
                <a:solidFill>
                  <a:schemeClr val="tx1">
                    <a:lumMod val="50000"/>
                    <a:lumOff val="50000"/>
                  </a:schemeClr>
                </a:solidFill>
                <a:latin typeface="微软雅黑" pitchFamily="34" charset="-122"/>
                <a:ea typeface="微软雅黑" pitchFamily="34" charset="-122"/>
              </a:rPr>
              <a:t>当基表改变时，是否需要更新物化视图。</a:t>
            </a:r>
            <a:endParaRPr lang="zh-CN" altLang="en-US"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4163526E-B4CA-41B9-8826-AE07AFE9D409}"/>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物化视图</a:t>
            </a:r>
          </a:p>
        </p:txBody>
      </p:sp>
      <p:sp>
        <p:nvSpPr>
          <p:cNvPr id="16" name="六边形 15">
            <a:extLst>
              <a:ext uri="{FF2B5EF4-FFF2-40B4-BE49-F238E27FC236}">
                <a16:creationId xmlns:a16="http://schemas.microsoft.com/office/drawing/2014/main" id="{19A774D8-2BEB-48B9-A5B1-BD7FAF9F39D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47753F7F-A4A8-4073-B237-BEF22CEE6452}"/>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A068C66-928C-4EFF-AB0F-AEFF091F7010}"/>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矩形 19">
            <a:extLst>
              <a:ext uri="{FF2B5EF4-FFF2-40B4-BE49-F238E27FC236}">
                <a16:creationId xmlns:a16="http://schemas.microsoft.com/office/drawing/2014/main" id="{CEB50CEA-4A0D-45BC-A576-C7FBB7AC2DB7}"/>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六边形 20">
            <a:extLst>
              <a:ext uri="{FF2B5EF4-FFF2-40B4-BE49-F238E27FC236}">
                <a16:creationId xmlns:a16="http://schemas.microsoft.com/office/drawing/2014/main" id="{3144BFFB-E000-42BD-8549-8B7EB91376C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9">
            <a:extLst>
              <a:ext uri="{FF2B5EF4-FFF2-40B4-BE49-F238E27FC236}">
                <a16:creationId xmlns:a16="http://schemas.microsoft.com/office/drawing/2014/main" id="{2B290914-27B9-41E1-A209-6744F224C377}"/>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第七章</a:t>
            </a:r>
          </a:p>
        </p:txBody>
      </p:sp>
      <p:sp>
        <p:nvSpPr>
          <p:cNvPr id="23" name="文本框 9">
            <a:extLst>
              <a:ext uri="{FF2B5EF4-FFF2-40B4-BE49-F238E27FC236}">
                <a16:creationId xmlns:a16="http://schemas.microsoft.com/office/drawing/2014/main" id="{28848FC1-611C-482F-8893-AE8755168593}"/>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相关工作</a:t>
            </a:r>
          </a:p>
        </p:txBody>
      </p:sp>
      <p:grpSp>
        <p:nvGrpSpPr>
          <p:cNvPr id="24" name="组合 23">
            <a:extLst>
              <a:ext uri="{FF2B5EF4-FFF2-40B4-BE49-F238E27FC236}">
                <a16:creationId xmlns:a16="http://schemas.microsoft.com/office/drawing/2014/main" id="{91FB08DB-584D-4DDE-A860-9D55C99A8028}"/>
              </a:ext>
            </a:extLst>
          </p:cNvPr>
          <p:cNvGrpSpPr>
            <a:grpSpLocks noChangeAspect="1"/>
          </p:cNvGrpSpPr>
          <p:nvPr/>
        </p:nvGrpSpPr>
        <p:grpSpPr>
          <a:xfrm>
            <a:off x="330916" y="199584"/>
            <a:ext cx="310767" cy="266579"/>
            <a:chOff x="5084763" y="971548"/>
            <a:chExt cx="323865" cy="277813"/>
          </a:xfrm>
          <a:solidFill>
            <a:schemeClr val="bg1"/>
          </a:solidFill>
        </p:grpSpPr>
        <p:sp>
          <p:nvSpPr>
            <p:cNvPr id="25" name="Freeform 301">
              <a:extLst>
                <a:ext uri="{FF2B5EF4-FFF2-40B4-BE49-F238E27FC236}">
                  <a16:creationId xmlns:a16="http://schemas.microsoft.com/office/drawing/2014/main" id="{7DECB47B-3DE5-4273-ABF0-E6DE07011064}"/>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reeform 302">
              <a:extLst>
                <a:ext uri="{FF2B5EF4-FFF2-40B4-BE49-F238E27FC236}">
                  <a16:creationId xmlns:a16="http://schemas.microsoft.com/office/drawing/2014/main" id="{F96D30F9-EBAA-4307-8C45-F807E34FAF32}"/>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Freeform 303">
              <a:extLst>
                <a:ext uri="{FF2B5EF4-FFF2-40B4-BE49-F238E27FC236}">
                  <a16:creationId xmlns:a16="http://schemas.microsoft.com/office/drawing/2014/main" id="{5FA205DE-D0EF-43B6-A781-8A81BEF905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192987501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418482" y="1628800"/>
            <a:ext cx="9358209" cy="4570034"/>
          </a:xfrm>
          <a:prstGeom prst="rect">
            <a:avLst/>
          </a:prstGeom>
          <a:noFill/>
        </p:spPr>
        <p:txBody>
          <a:bodyPr wrap="square" rtlCol="0">
            <a:spAutoFit/>
          </a:bodyPr>
          <a:lstStyle/>
          <a:p>
            <a:pPr>
              <a:lnSpc>
                <a:spcPct val="120000"/>
              </a:lnSpc>
            </a:pPr>
            <a:r>
              <a:rPr lang="zh-CN" altLang="en-US" sz="2800" b="1" dirty="0">
                <a:solidFill>
                  <a:srgbClr val="202A36"/>
                </a:solidFill>
                <a:latin typeface="微软雅黑" panose="020B0503020204020204" pitchFamily="34" charset="-122"/>
                <a:ea typeface="微软雅黑" panose="020B0503020204020204" pitchFamily="34" charset="-122"/>
              </a:rPr>
              <a:t>语义缓存：</a:t>
            </a:r>
            <a:r>
              <a:rPr lang="zh-CN" altLang="en-US" dirty="0">
                <a:solidFill>
                  <a:schemeClr val="tx1">
                    <a:lumMod val="50000"/>
                    <a:lumOff val="50000"/>
                  </a:schemeClr>
                </a:solidFill>
                <a:latin typeface="微软雅黑" pitchFamily="34" charset="-122"/>
                <a:ea typeface="微软雅黑" pitchFamily="34" charset="-122"/>
              </a:rPr>
              <a:t>语义缓存最初是在</a:t>
            </a:r>
            <a:r>
              <a:rPr lang="en-US" altLang="zh-CN" dirty="0">
                <a:solidFill>
                  <a:schemeClr val="tx1">
                    <a:lumMod val="50000"/>
                    <a:lumOff val="50000"/>
                  </a:schemeClr>
                </a:solidFill>
                <a:latin typeface="微软雅黑" pitchFamily="34" charset="-122"/>
                <a:ea typeface="微软雅黑" pitchFamily="34" charset="-122"/>
              </a:rPr>
              <a:t>Postgres[47]</a:t>
            </a:r>
            <a:r>
              <a:rPr lang="zh-CN" altLang="en-US" dirty="0">
                <a:solidFill>
                  <a:schemeClr val="tx1">
                    <a:lumMod val="50000"/>
                    <a:lumOff val="50000"/>
                  </a:schemeClr>
                </a:solidFill>
                <a:latin typeface="微软雅黑" pitchFamily="34" charset="-122"/>
                <a:ea typeface="微软雅黑" pitchFamily="34" charset="-122"/>
              </a:rPr>
              <a:t>中提出的，后来通过大量的工作得到了扩展和改进。这种技术还旨在缓存查询的结果，以加速重复查询。与</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类似，语义缓存可以在一定的大小范围内自动决定在缓存中保留哪些视图。该决策通常基于基于成本的策略，该策略考虑了视图的多个属性，如大小、访问频率、物化成本。但是，这种方法缓存整个查询的最终结果，而</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只缓存查询的选择和投影操作符的中间结果。整个查询的缓存视图对重复查询特别有好处，但另一方面减少了缓存视图的可重用性，即该视图被未来的查询重用的机会。虽然这个领域的大多数工作没有考虑缓存视图的重叠，但有些工作确实探索了这个机会。</a:t>
            </a:r>
            <a:r>
              <a:rPr lang="en-US" altLang="zh-CN" dirty="0">
                <a:solidFill>
                  <a:schemeClr val="tx1">
                    <a:lumMod val="50000"/>
                    <a:lumOff val="50000"/>
                  </a:schemeClr>
                </a:solidFill>
                <a:latin typeface="微软雅黑" pitchFamily="34" charset="-122"/>
                <a:ea typeface="微软雅黑" pitchFamily="34" charset="-122"/>
              </a:rPr>
              <a:t>Dar</a:t>
            </a:r>
            <a:r>
              <a:rPr lang="zh-CN" altLang="en-US" dirty="0">
                <a:solidFill>
                  <a:schemeClr val="tx1">
                    <a:lumMod val="50000"/>
                    <a:lumOff val="50000"/>
                  </a:schemeClr>
                </a:solidFill>
                <a:latin typeface="微软雅黑" pitchFamily="34" charset="-122"/>
                <a:ea typeface="微软雅黑" pitchFamily="34" charset="-122"/>
              </a:rPr>
              <a:t>等人提出将重叠查询划分为非重叠区域，从而使语义缓存能够使用传统的替换策略来管理</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非重叠</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区域。然而，这种方法可能会导致大量的小视图，导致大量的处理开销，正如我们在第</a:t>
            </a:r>
            <a:r>
              <a:rPr lang="en-US" altLang="zh-CN" dirty="0">
                <a:solidFill>
                  <a:schemeClr val="tx1">
                    <a:lumMod val="50000"/>
                    <a:lumOff val="50000"/>
                  </a:schemeClr>
                </a:solidFill>
                <a:latin typeface="微软雅黑" pitchFamily="34" charset="-122"/>
                <a:ea typeface="微软雅黑" pitchFamily="34" charset="-122"/>
              </a:rPr>
              <a:t>3.2</a:t>
            </a:r>
            <a:r>
              <a:rPr lang="zh-CN" altLang="en-US" dirty="0">
                <a:solidFill>
                  <a:schemeClr val="tx1">
                    <a:lumMod val="50000"/>
                    <a:lumOff val="50000"/>
                  </a:schemeClr>
                </a:solidFill>
                <a:latin typeface="微软雅黑" pitchFamily="34" charset="-122"/>
                <a:ea typeface="微软雅黑" pitchFamily="34" charset="-122"/>
              </a:rPr>
              <a:t>节中所示。维护非重叠视图也很昂贵，因为访问重叠视图可能会导致分割视图并重写缓存的文件。基于块的语义缓存</a:t>
            </a:r>
            <a:r>
              <a:rPr lang="en-US" altLang="zh-CN" dirty="0">
                <a:solidFill>
                  <a:schemeClr val="tx1">
                    <a:lumMod val="50000"/>
                    <a:lumOff val="50000"/>
                  </a:schemeClr>
                </a:solidFill>
                <a:latin typeface="微软雅黑" pitchFamily="34" charset="-122"/>
                <a:ea typeface="微软雅黑" pitchFamily="34" charset="-122"/>
              </a:rPr>
              <a:t>[17]</a:t>
            </a:r>
            <a:r>
              <a:rPr lang="zh-CN" altLang="en-US" dirty="0">
                <a:solidFill>
                  <a:schemeClr val="tx1">
                    <a:lumMod val="50000"/>
                    <a:lumOff val="50000"/>
                  </a:schemeClr>
                </a:solidFill>
                <a:latin typeface="微软雅黑" pitchFamily="34" charset="-122"/>
                <a:ea typeface="微软雅黑" pitchFamily="34" charset="-122"/>
              </a:rPr>
              <a:t>被提出解决这个问题，通过块超空间到大量的区域，这些区域是独立于查询。然而，分块是预先定义的，因此就查询模式而言是静态的。</a:t>
            </a:r>
            <a:endParaRPr lang="zh-CN" altLang="en-US"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4163526E-B4CA-41B9-8826-AE07AFE9D409}"/>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语义缓存</a:t>
            </a:r>
          </a:p>
        </p:txBody>
      </p:sp>
      <p:sp>
        <p:nvSpPr>
          <p:cNvPr id="16" name="六边形 15">
            <a:extLst>
              <a:ext uri="{FF2B5EF4-FFF2-40B4-BE49-F238E27FC236}">
                <a16:creationId xmlns:a16="http://schemas.microsoft.com/office/drawing/2014/main" id="{19A774D8-2BEB-48B9-A5B1-BD7FAF9F39D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47753F7F-A4A8-4073-B237-BEF22CEE6452}"/>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A068C66-928C-4EFF-AB0F-AEFF091F7010}"/>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矩形 19">
            <a:extLst>
              <a:ext uri="{FF2B5EF4-FFF2-40B4-BE49-F238E27FC236}">
                <a16:creationId xmlns:a16="http://schemas.microsoft.com/office/drawing/2014/main" id="{CEB50CEA-4A0D-45BC-A576-C7FBB7AC2DB7}"/>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六边形 20">
            <a:extLst>
              <a:ext uri="{FF2B5EF4-FFF2-40B4-BE49-F238E27FC236}">
                <a16:creationId xmlns:a16="http://schemas.microsoft.com/office/drawing/2014/main" id="{3144BFFB-E000-42BD-8549-8B7EB91376C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9">
            <a:extLst>
              <a:ext uri="{FF2B5EF4-FFF2-40B4-BE49-F238E27FC236}">
                <a16:creationId xmlns:a16="http://schemas.microsoft.com/office/drawing/2014/main" id="{2B290914-27B9-41E1-A209-6744F224C377}"/>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第七章</a:t>
            </a:r>
          </a:p>
        </p:txBody>
      </p:sp>
      <p:sp>
        <p:nvSpPr>
          <p:cNvPr id="23" name="文本框 9">
            <a:extLst>
              <a:ext uri="{FF2B5EF4-FFF2-40B4-BE49-F238E27FC236}">
                <a16:creationId xmlns:a16="http://schemas.microsoft.com/office/drawing/2014/main" id="{28848FC1-611C-482F-8893-AE8755168593}"/>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相关工作</a:t>
            </a:r>
          </a:p>
        </p:txBody>
      </p:sp>
      <p:grpSp>
        <p:nvGrpSpPr>
          <p:cNvPr id="24" name="组合 23">
            <a:extLst>
              <a:ext uri="{FF2B5EF4-FFF2-40B4-BE49-F238E27FC236}">
                <a16:creationId xmlns:a16="http://schemas.microsoft.com/office/drawing/2014/main" id="{91FB08DB-584D-4DDE-A860-9D55C99A8028}"/>
              </a:ext>
            </a:extLst>
          </p:cNvPr>
          <p:cNvGrpSpPr>
            <a:grpSpLocks noChangeAspect="1"/>
          </p:cNvGrpSpPr>
          <p:nvPr/>
        </p:nvGrpSpPr>
        <p:grpSpPr>
          <a:xfrm>
            <a:off x="330916" y="199584"/>
            <a:ext cx="310767" cy="266579"/>
            <a:chOff x="5084763" y="971548"/>
            <a:chExt cx="323865" cy="277813"/>
          </a:xfrm>
          <a:solidFill>
            <a:schemeClr val="bg1"/>
          </a:solidFill>
        </p:grpSpPr>
        <p:sp>
          <p:nvSpPr>
            <p:cNvPr id="25" name="Freeform 301">
              <a:extLst>
                <a:ext uri="{FF2B5EF4-FFF2-40B4-BE49-F238E27FC236}">
                  <a16:creationId xmlns:a16="http://schemas.microsoft.com/office/drawing/2014/main" id="{7DECB47B-3DE5-4273-ABF0-E6DE07011064}"/>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reeform 302">
              <a:extLst>
                <a:ext uri="{FF2B5EF4-FFF2-40B4-BE49-F238E27FC236}">
                  <a16:creationId xmlns:a16="http://schemas.microsoft.com/office/drawing/2014/main" id="{F96D30F9-EBAA-4307-8C45-F807E34FAF32}"/>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Freeform 303">
              <a:extLst>
                <a:ext uri="{FF2B5EF4-FFF2-40B4-BE49-F238E27FC236}">
                  <a16:creationId xmlns:a16="http://schemas.microsoft.com/office/drawing/2014/main" id="{5FA205DE-D0EF-43B6-A781-8A81BEF905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238825113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418482" y="2473578"/>
            <a:ext cx="9358209" cy="2243243"/>
          </a:xfrm>
          <a:prstGeom prst="rect">
            <a:avLst/>
          </a:prstGeom>
          <a:noFill/>
        </p:spPr>
        <p:txBody>
          <a:bodyPr wrap="square" rtlCol="0">
            <a:spAutoFit/>
          </a:bodyPr>
          <a:lstStyle/>
          <a:p>
            <a:pPr>
              <a:lnSpc>
                <a:spcPct val="120000"/>
              </a:lnSpc>
            </a:pPr>
            <a:r>
              <a:rPr lang="zh-CN" altLang="en-US" sz="2800" b="1" dirty="0">
                <a:solidFill>
                  <a:srgbClr val="202A36"/>
                </a:solidFill>
                <a:latin typeface="微软雅黑" panose="020B0503020204020204" pitchFamily="34" charset="-122"/>
                <a:ea typeface="微软雅黑" panose="020B0503020204020204" pitchFamily="34" charset="-122"/>
              </a:rPr>
              <a:t>中间结果的重用：</a:t>
            </a:r>
            <a:r>
              <a:rPr lang="zh-CN" altLang="en-US" dirty="0">
                <a:solidFill>
                  <a:schemeClr val="tx1">
                    <a:lumMod val="50000"/>
                    <a:lumOff val="50000"/>
                  </a:schemeClr>
                </a:solidFill>
                <a:latin typeface="微软雅黑" pitchFamily="34" charset="-122"/>
                <a:ea typeface="微软雅黑" pitchFamily="34" charset="-122"/>
              </a:rPr>
              <a:t>为了探索重用查询的中间结果而不是最终结果的想法，还开发了许多技术。其中一些技术仅在并发查询之间共享中间结果，因此对重叠查询的时间局部性施加了限制。其他工作允许存储中间结果，以便它们可以被后续查询重用。与</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类似，这些技术还使用替换策略在达到大小限制时驱逐中间结果。然而，这些技术需要大量的工作才能与</a:t>
            </a:r>
            <a:r>
              <a:rPr lang="en-US" altLang="zh-CN" dirty="0">
                <a:solidFill>
                  <a:schemeClr val="tx1">
                    <a:lumMod val="50000"/>
                    <a:lumOff val="50000"/>
                  </a:schemeClr>
                </a:solidFill>
                <a:latin typeface="微软雅黑" pitchFamily="34" charset="-122"/>
                <a:ea typeface="微软雅黑" pitchFamily="34" charset="-122"/>
              </a:rPr>
              <a:t>DBMS</a:t>
            </a:r>
            <a:r>
              <a:rPr lang="zh-CN" altLang="en-US" dirty="0">
                <a:solidFill>
                  <a:schemeClr val="tx1">
                    <a:lumMod val="50000"/>
                    <a:lumOff val="50000"/>
                  </a:schemeClr>
                </a:solidFill>
                <a:latin typeface="微软雅黑" pitchFamily="34" charset="-122"/>
                <a:ea typeface="微软雅黑" pitchFamily="34" charset="-122"/>
              </a:rPr>
              <a:t>集成，而集成</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只需要一个轻量级的特定于数据库的连接器。此外，</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缓存可以与多个</a:t>
            </a:r>
            <a:r>
              <a:rPr lang="en-US" altLang="zh-CN" dirty="0" err="1">
                <a:solidFill>
                  <a:schemeClr val="tx1">
                    <a:lumMod val="50000"/>
                    <a:lumOff val="50000"/>
                  </a:schemeClr>
                </a:solidFill>
                <a:latin typeface="微软雅黑" pitchFamily="34" charset="-122"/>
                <a:ea typeface="微软雅黑" pitchFamily="34" charset="-122"/>
              </a:rPr>
              <a:t>dbms</a:t>
            </a:r>
            <a:r>
              <a:rPr lang="zh-CN" altLang="en-US" dirty="0">
                <a:solidFill>
                  <a:schemeClr val="tx1">
                    <a:lumMod val="50000"/>
                    <a:lumOff val="50000"/>
                  </a:schemeClr>
                </a:solidFill>
                <a:latin typeface="微软雅黑" pitchFamily="34" charset="-122"/>
                <a:ea typeface="微软雅黑" pitchFamily="34" charset="-122"/>
              </a:rPr>
              <a:t>一起使用，并在多个</a:t>
            </a:r>
            <a:r>
              <a:rPr lang="en-US" altLang="zh-CN" dirty="0" err="1">
                <a:solidFill>
                  <a:schemeClr val="tx1">
                    <a:lumMod val="50000"/>
                    <a:lumOff val="50000"/>
                  </a:schemeClr>
                </a:solidFill>
                <a:latin typeface="微软雅黑" pitchFamily="34" charset="-122"/>
                <a:ea typeface="微软雅黑" pitchFamily="34" charset="-122"/>
              </a:rPr>
              <a:t>dbms</a:t>
            </a:r>
            <a:r>
              <a:rPr lang="zh-CN" altLang="en-US" dirty="0">
                <a:solidFill>
                  <a:schemeClr val="tx1">
                    <a:lumMod val="50000"/>
                    <a:lumOff val="50000"/>
                  </a:schemeClr>
                </a:solidFill>
                <a:latin typeface="微软雅黑" pitchFamily="34" charset="-122"/>
                <a:ea typeface="微软雅黑" pitchFamily="34" charset="-122"/>
              </a:rPr>
              <a:t>之间共享数据。</a:t>
            </a:r>
            <a:endParaRPr lang="zh-CN" altLang="en-US"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4163526E-B4CA-41B9-8826-AE07AFE9D409}"/>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中间结果的重用</a:t>
            </a:r>
          </a:p>
        </p:txBody>
      </p:sp>
      <p:sp>
        <p:nvSpPr>
          <p:cNvPr id="16" name="六边形 15">
            <a:extLst>
              <a:ext uri="{FF2B5EF4-FFF2-40B4-BE49-F238E27FC236}">
                <a16:creationId xmlns:a16="http://schemas.microsoft.com/office/drawing/2014/main" id="{19A774D8-2BEB-48B9-A5B1-BD7FAF9F39D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47753F7F-A4A8-4073-B237-BEF22CEE6452}"/>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A068C66-928C-4EFF-AB0F-AEFF091F7010}"/>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矩形 19">
            <a:extLst>
              <a:ext uri="{FF2B5EF4-FFF2-40B4-BE49-F238E27FC236}">
                <a16:creationId xmlns:a16="http://schemas.microsoft.com/office/drawing/2014/main" id="{CEB50CEA-4A0D-45BC-A576-C7FBB7AC2DB7}"/>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六边形 20">
            <a:extLst>
              <a:ext uri="{FF2B5EF4-FFF2-40B4-BE49-F238E27FC236}">
                <a16:creationId xmlns:a16="http://schemas.microsoft.com/office/drawing/2014/main" id="{3144BFFB-E000-42BD-8549-8B7EB91376C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9">
            <a:extLst>
              <a:ext uri="{FF2B5EF4-FFF2-40B4-BE49-F238E27FC236}">
                <a16:creationId xmlns:a16="http://schemas.microsoft.com/office/drawing/2014/main" id="{2B290914-27B9-41E1-A209-6744F224C377}"/>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第七章</a:t>
            </a:r>
          </a:p>
        </p:txBody>
      </p:sp>
      <p:sp>
        <p:nvSpPr>
          <p:cNvPr id="23" name="文本框 9">
            <a:extLst>
              <a:ext uri="{FF2B5EF4-FFF2-40B4-BE49-F238E27FC236}">
                <a16:creationId xmlns:a16="http://schemas.microsoft.com/office/drawing/2014/main" id="{28848FC1-611C-482F-8893-AE8755168593}"/>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相关工作</a:t>
            </a:r>
          </a:p>
        </p:txBody>
      </p:sp>
      <p:grpSp>
        <p:nvGrpSpPr>
          <p:cNvPr id="24" name="组合 23">
            <a:extLst>
              <a:ext uri="{FF2B5EF4-FFF2-40B4-BE49-F238E27FC236}">
                <a16:creationId xmlns:a16="http://schemas.microsoft.com/office/drawing/2014/main" id="{91FB08DB-584D-4DDE-A860-9D55C99A8028}"/>
              </a:ext>
            </a:extLst>
          </p:cNvPr>
          <p:cNvGrpSpPr>
            <a:grpSpLocks noChangeAspect="1"/>
          </p:cNvGrpSpPr>
          <p:nvPr/>
        </p:nvGrpSpPr>
        <p:grpSpPr>
          <a:xfrm>
            <a:off x="330916" y="199584"/>
            <a:ext cx="310767" cy="266579"/>
            <a:chOff x="5084763" y="971548"/>
            <a:chExt cx="323865" cy="277813"/>
          </a:xfrm>
          <a:solidFill>
            <a:schemeClr val="bg1"/>
          </a:solidFill>
        </p:grpSpPr>
        <p:sp>
          <p:nvSpPr>
            <p:cNvPr id="25" name="Freeform 301">
              <a:extLst>
                <a:ext uri="{FF2B5EF4-FFF2-40B4-BE49-F238E27FC236}">
                  <a16:creationId xmlns:a16="http://schemas.microsoft.com/office/drawing/2014/main" id="{7DECB47B-3DE5-4273-ABF0-E6DE07011064}"/>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reeform 302">
              <a:extLst>
                <a:ext uri="{FF2B5EF4-FFF2-40B4-BE49-F238E27FC236}">
                  <a16:creationId xmlns:a16="http://schemas.microsoft.com/office/drawing/2014/main" id="{F96D30F9-EBAA-4307-8C45-F807E34FAF32}"/>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Freeform 303">
              <a:extLst>
                <a:ext uri="{FF2B5EF4-FFF2-40B4-BE49-F238E27FC236}">
                  <a16:creationId xmlns:a16="http://schemas.microsoft.com/office/drawing/2014/main" id="{5FA205DE-D0EF-43B6-A781-8A81BEF905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136247378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418482" y="2307378"/>
            <a:ext cx="9358209" cy="2243243"/>
          </a:xfrm>
          <a:prstGeom prst="rect">
            <a:avLst/>
          </a:prstGeom>
          <a:noFill/>
        </p:spPr>
        <p:txBody>
          <a:bodyPr wrap="square" rtlCol="0">
            <a:spAutoFit/>
          </a:bodyPr>
          <a:lstStyle/>
          <a:p>
            <a:pPr>
              <a:lnSpc>
                <a:spcPct val="120000"/>
              </a:lnSpc>
            </a:pPr>
            <a:r>
              <a:rPr lang="zh-CN" altLang="en-US" sz="2800" b="1" dirty="0">
                <a:solidFill>
                  <a:srgbClr val="202A36"/>
                </a:solidFill>
                <a:latin typeface="微软雅黑" panose="020B0503020204020204" pitchFamily="34" charset="-122"/>
                <a:ea typeface="微软雅黑" panose="020B0503020204020204" pitchFamily="34" charset="-122"/>
              </a:rPr>
              <a:t>中间层数据库缓存：</a:t>
            </a:r>
            <a:r>
              <a:rPr lang="zh-CN" altLang="en-US" dirty="0">
                <a:solidFill>
                  <a:schemeClr val="tx1">
                    <a:lumMod val="50000"/>
                    <a:lumOff val="50000"/>
                  </a:schemeClr>
                </a:solidFill>
                <a:latin typeface="微软雅黑" pitchFamily="34" charset="-122"/>
                <a:ea typeface="微软雅黑" pitchFamily="34" charset="-122"/>
              </a:rPr>
              <a:t>视图可以缓存和重用的另一个领域是在多层数据库架构的上下文中，中间层缓存通常部署在中间层应用程序服务器上，以减少后端数据库服务器的工作负载。由于中间层缓存与</a:t>
            </a:r>
            <a:r>
              <a:rPr lang="en-US" altLang="zh-CN" dirty="0" err="1">
                <a:solidFill>
                  <a:schemeClr val="tx1">
                    <a:lumMod val="50000"/>
                    <a:lumOff val="50000"/>
                  </a:schemeClr>
                </a:solidFill>
                <a:latin typeface="微软雅黑" pitchFamily="34" charset="-122"/>
                <a:ea typeface="微软雅黑" pitchFamily="34" charset="-122"/>
              </a:rPr>
              <a:t>dbms</a:t>
            </a:r>
            <a:r>
              <a:rPr lang="zh-CN" altLang="en-US" dirty="0">
                <a:solidFill>
                  <a:schemeClr val="tx1">
                    <a:lumMod val="50000"/>
                    <a:lumOff val="50000"/>
                  </a:schemeClr>
                </a:solidFill>
                <a:latin typeface="微软雅黑" pitchFamily="34" charset="-122"/>
                <a:ea typeface="微软雅黑" pitchFamily="34" charset="-122"/>
              </a:rPr>
              <a:t>不在同一位置，它们通常在中间层服务器上包含一个影子数据库，该数据库镜像后端数据库，但没有实际内容，并且依赖于影子数据库中的实体化视图来缓存查询结果。与</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不同，中间层缓存中缓存视图的定义需要由用户手动预定义，并且很难自适应地更改缓存视图。</a:t>
            </a:r>
            <a:endParaRPr lang="zh-CN" altLang="en-US"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4163526E-B4CA-41B9-8826-AE07AFE9D409}"/>
              </a:ext>
            </a:extLst>
          </p:cNvPr>
          <p:cNvSpPr txBox="1"/>
          <p:nvPr/>
        </p:nvSpPr>
        <p:spPr>
          <a:xfrm>
            <a:off x="985019" y="188640"/>
            <a:ext cx="2376264"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中间层数据库缓存</a:t>
            </a:r>
          </a:p>
        </p:txBody>
      </p:sp>
      <p:sp>
        <p:nvSpPr>
          <p:cNvPr id="16" name="六边形 15">
            <a:extLst>
              <a:ext uri="{FF2B5EF4-FFF2-40B4-BE49-F238E27FC236}">
                <a16:creationId xmlns:a16="http://schemas.microsoft.com/office/drawing/2014/main" id="{19A774D8-2BEB-48B9-A5B1-BD7FAF9F39D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47753F7F-A4A8-4073-B237-BEF22CEE6452}"/>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A068C66-928C-4EFF-AB0F-AEFF091F7010}"/>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矩形 19">
            <a:extLst>
              <a:ext uri="{FF2B5EF4-FFF2-40B4-BE49-F238E27FC236}">
                <a16:creationId xmlns:a16="http://schemas.microsoft.com/office/drawing/2014/main" id="{CEB50CEA-4A0D-45BC-A576-C7FBB7AC2DB7}"/>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六边形 20">
            <a:extLst>
              <a:ext uri="{FF2B5EF4-FFF2-40B4-BE49-F238E27FC236}">
                <a16:creationId xmlns:a16="http://schemas.microsoft.com/office/drawing/2014/main" id="{3144BFFB-E000-42BD-8549-8B7EB91376C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9">
            <a:extLst>
              <a:ext uri="{FF2B5EF4-FFF2-40B4-BE49-F238E27FC236}">
                <a16:creationId xmlns:a16="http://schemas.microsoft.com/office/drawing/2014/main" id="{2B290914-27B9-41E1-A209-6744F224C377}"/>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第七章</a:t>
            </a:r>
          </a:p>
        </p:txBody>
      </p:sp>
      <p:sp>
        <p:nvSpPr>
          <p:cNvPr id="23" name="文本框 9">
            <a:extLst>
              <a:ext uri="{FF2B5EF4-FFF2-40B4-BE49-F238E27FC236}">
                <a16:creationId xmlns:a16="http://schemas.microsoft.com/office/drawing/2014/main" id="{28848FC1-611C-482F-8893-AE8755168593}"/>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相关工作</a:t>
            </a:r>
          </a:p>
        </p:txBody>
      </p:sp>
      <p:grpSp>
        <p:nvGrpSpPr>
          <p:cNvPr id="24" name="组合 23">
            <a:extLst>
              <a:ext uri="{FF2B5EF4-FFF2-40B4-BE49-F238E27FC236}">
                <a16:creationId xmlns:a16="http://schemas.microsoft.com/office/drawing/2014/main" id="{91FB08DB-584D-4DDE-A860-9D55C99A8028}"/>
              </a:ext>
            </a:extLst>
          </p:cNvPr>
          <p:cNvGrpSpPr>
            <a:grpSpLocks noChangeAspect="1"/>
          </p:cNvGrpSpPr>
          <p:nvPr/>
        </p:nvGrpSpPr>
        <p:grpSpPr>
          <a:xfrm>
            <a:off x="330916" y="199584"/>
            <a:ext cx="310767" cy="266579"/>
            <a:chOff x="5084763" y="971548"/>
            <a:chExt cx="323865" cy="277813"/>
          </a:xfrm>
          <a:solidFill>
            <a:schemeClr val="bg1"/>
          </a:solidFill>
        </p:grpSpPr>
        <p:sp>
          <p:nvSpPr>
            <p:cNvPr id="25" name="Freeform 301">
              <a:extLst>
                <a:ext uri="{FF2B5EF4-FFF2-40B4-BE49-F238E27FC236}">
                  <a16:creationId xmlns:a16="http://schemas.microsoft.com/office/drawing/2014/main" id="{7DECB47B-3DE5-4273-ABF0-E6DE07011064}"/>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reeform 302">
              <a:extLst>
                <a:ext uri="{FF2B5EF4-FFF2-40B4-BE49-F238E27FC236}">
                  <a16:creationId xmlns:a16="http://schemas.microsoft.com/office/drawing/2014/main" id="{F96D30F9-EBAA-4307-8C45-F807E34FAF32}"/>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Freeform 303">
              <a:extLst>
                <a:ext uri="{FF2B5EF4-FFF2-40B4-BE49-F238E27FC236}">
                  <a16:creationId xmlns:a16="http://schemas.microsoft.com/office/drawing/2014/main" id="{5FA205DE-D0EF-43B6-A781-8A81BEF905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144884750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418482" y="2307378"/>
            <a:ext cx="9358209" cy="2058577"/>
          </a:xfrm>
          <a:prstGeom prst="rect">
            <a:avLst/>
          </a:prstGeom>
          <a:noFill/>
        </p:spPr>
        <p:txBody>
          <a:bodyPr wrap="square" rtlCol="0">
            <a:spAutoFit/>
          </a:bodyPr>
          <a:lstStyle/>
          <a:p>
            <a:pPr>
              <a:lnSpc>
                <a:spcPct val="120000"/>
              </a:lnSpc>
            </a:pPr>
            <a:r>
              <a:rPr lang="zh-CN" altLang="en-US" dirty="0">
                <a:solidFill>
                  <a:schemeClr val="tx1">
                    <a:lumMod val="50000"/>
                    <a:lumOff val="50000"/>
                  </a:schemeClr>
                </a:solidFill>
                <a:latin typeface="微软雅黑" pitchFamily="34" charset="-122"/>
                <a:ea typeface="微软雅黑" pitchFamily="34" charset="-122"/>
              </a:rPr>
              <a:t>云分析数据库采用分解存储模型，其中弹性计算层以柱状格式访问远程云存储上的数据。由于远程存储的高延迟和低带宽以及快速本地存储的有限大小，智能缓存非常重要。</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是一种智能缓存存储系统，它与</a:t>
            </a:r>
            <a:r>
              <a:rPr lang="en-US" altLang="zh-CN" dirty="0">
                <a:solidFill>
                  <a:schemeClr val="tx1">
                    <a:lumMod val="50000"/>
                    <a:lumOff val="50000"/>
                  </a:schemeClr>
                </a:solidFill>
                <a:latin typeface="微软雅黑" pitchFamily="34" charset="-122"/>
                <a:ea typeface="微软雅黑" pitchFamily="34" charset="-122"/>
              </a:rPr>
              <a:t>compute</a:t>
            </a:r>
            <a:r>
              <a:rPr lang="zh-CN" altLang="en-US" dirty="0">
                <a:solidFill>
                  <a:schemeClr val="tx1">
                    <a:lumMod val="50000"/>
                    <a:lumOff val="50000"/>
                  </a:schemeClr>
                </a:solidFill>
                <a:latin typeface="微软雅黑" pitchFamily="34" charset="-122"/>
                <a:ea typeface="微软雅黑" pitchFamily="34" charset="-122"/>
              </a:rPr>
              <a:t>并行，可以通过数据源连接器客户机由任何未修改的数据库使用。</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操作语义数据区域，并不断调整本地缓存的内容以获得最大好处。结果表明，</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可以显著改善未修改</a:t>
            </a:r>
            <a:r>
              <a:rPr lang="en-US" altLang="zh-CN" dirty="0">
                <a:solidFill>
                  <a:schemeClr val="tx1">
                    <a:lumMod val="50000"/>
                    <a:lumOff val="50000"/>
                  </a:schemeClr>
                </a:solidFill>
                <a:latin typeface="微软雅黑" pitchFamily="34" charset="-122"/>
                <a:ea typeface="微软雅黑" pitchFamily="34" charset="-122"/>
              </a:rPr>
              <a:t>Spark</a:t>
            </a:r>
            <a:r>
              <a:rPr lang="zh-CN" altLang="en-US" dirty="0">
                <a:solidFill>
                  <a:schemeClr val="tx1">
                    <a:lumMod val="50000"/>
                    <a:lumOff val="50000"/>
                  </a:schemeClr>
                </a:solidFill>
                <a:latin typeface="微软雅黑" pitchFamily="34" charset="-122"/>
                <a:ea typeface="微软雅黑" pitchFamily="34" charset="-122"/>
              </a:rPr>
              <a:t>和</a:t>
            </a:r>
            <a:r>
              <a:rPr lang="en-US" altLang="zh-CN" dirty="0">
                <a:solidFill>
                  <a:schemeClr val="tx1">
                    <a:lumMod val="50000"/>
                    <a:lumOff val="50000"/>
                  </a:schemeClr>
                </a:solidFill>
                <a:latin typeface="微软雅黑" pitchFamily="34" charset="-122"/>
                <a:ea typeface="微软雅黑" pitchFamily="34" charset="-122"/>
              </a:rPr>
              <a:t>Greenplum</a:t>
            </a:r>
            <a:r>
              <a:rPr lang="zh-CN" altLang="en-US" dirty="0">
                <a:solidFill>
                  <a:schemeClr val="tx1">
                    <a:lumMod val="50000"/>
                    <a:lumOff val="50000"/>
                  </a:schemeClr>
                </a:solidFill>
                <a:latin typeface="微软雅黑" pitchFamily="34" charset="-122"/>
                <a:ea typeface="微软雅黑" pitchFamily="34" charset="-122"/>
              </a:rPr>
              <a:t>上的查询延迟，同时也节省了远程存储的带宽。</a:t>
            </a:r>
            <a:endParaRPr lang="zh-CN" altLang="en-US"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5" name="文本框 9">
            <a:extLst>
              <a:ext uri="{FF2B5EF4-FFF2-40B4-BE49-F238E27FC236}">
                <a16:creationId xmlns:a16="http://schemas.microsoft.com/office/drawing/2014/main" id="{4163526E-B4CA-41B9-8826-AE07AFE9D409}"/>
              </a:ext>
            </a:extLst>
          </p:cNvPr>
          <p:cNvSpPr txBox="1"/>
          <p:nvPr/>
        </p:nvSpPr>
        <p:spPr>
          <a:xfrm>
            <a:off x="985019" y="188640"/>
            <a:ext cx="2376264"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总结</a:t>
            </a:r>
          </a:p>
        </p:txBody>
      </p:sp>
      <p:sp>
        <p:nvSpPr>
          <p:cNvPr id="16" name="六边形 15">
            <a:extLst>
              <a:ext uri="{FF2B5EF4-FFF2-40B4-BE49-F238E27FC236}">
                <a16:creationId xmlns:a16="http://schemas.microsoft.com/office/drawing/2014/main" id="{19A774D8-2BEB-48B9-A5B1-BD7FAF9F39D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47753F7F-A4A8-4073-B237-BEF22CEE6452}"/>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A068C66-928C-4EFF-AB0F-AEFF091F7010}"/>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矩形 19">
            <a:extLst>
              <a:ext uri="{FF2B5EF4-FFF2-40B4-BE49-F238E27FC236}">
                <a16:creationId xmlns:a16="http://schemas.microsoft.com/office/drawing/2014/main" id="{CEB50CEA-4A0D-45BC-A576-C7FBB7AC2DB7}"/>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六边形 20">
            <a:extLst>
              <a:ext uri="{FF2B5EF4-FFF2-40B4-BE49-F238E27FC236}">
                <a16:creationId xmlns:a16="http://schemas.microsoft.com/office/drawing/2014/main" id="{3144BFFB-E000-42BD-8549-8B7EB91376C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9">
            <a:extLst>
              <a:ext uri="{FF2B5EF4-FFF2-40B4-BE49-F238E27FC236}">
                <a16:creationId xmlns:a16="http://schemas.microsoft.com/office/drawing/2014/main" id="{2B290914-27B9-41E1-A209-6744F224C377}"/>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第七章</a:t>
            </a:r>
          </a:p>
        </p:txBody>
      </p:sp>
      <p:sp>
        <p:nvSpPr>
          <p:cNvPr id="23" name="文本框 9">
            <a:extLst>
              <a:ext uri="{FF2B5EF4-FFF2-40B4-BE49-F238E27FC236}">
                <a16:creationId xmlns:a16="http://schemas.microsoft.com/office/drawing/2014/main" id="{28848FC1-611C-482F-8893-AE8755168593}"/>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相关工作</a:t>
            </a:r>
          </a:p>
        </p:txBody>
      </p:sp>
      <p:grpSp>
        <p:nvGrpSpPr>
          <p:cNvPr id="24" name="组合 23">
            <a:extLst>
              <a:ext uri="{FF2B5EF4-FFF2-40B4-BE49-F238E27FC236}">
                <a16:creationId xmlns:a16="http://schemas.microsoft.com/office/drawing/2014/main" id="{91FB08DB-584D-4DDE-A860-9D55C99A8028}"/>
              </a:ext>
            </a:extLst>
          </p:cNvPr>
          <p:cNvGrpSpPr>
            <a:grpSpLocks noChangeAspect="1"/>
          </p:cNvGrpSpPr>
          <p:nvPr/>
        </p:nvGrpSpPr>
        <p:grpSpPr>
          <a:xfrm>
            <a:off x="330916" y="199584"/>
            <a:ext cx="310767" cy="266579"/>
            <a:chOff x="5084763" y="971548"/>
            <a:chExt cx="323865" cy="277813"/>
          </a:xfrm>
          <a:solidFill>
            <a:schemeClr val="bg1"/>
          </a:solidFill>
        </p:grpSpPr>
        <p:sp>
          <p:nvSpPr>
            <p:cNvPr id="25" name="Freeform 301">
              <a:extLst>
                <a:ext uri="{FF2B5EF4-FFF2-40B4-BE49-F238E27FC236}">
                  <a16:creationId xmlns:a16="http://schemas.microsoft.com/office/drawing/2014/main" id="{7DECB47B-3DE5-4273-ABF0-E6DE07011064}"/>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6" name="Freeform 302">
              <a:extLst>
                <a:ext uri="{FF2B5EF4-FFF2-40B4-BE49-F238E27FC236}">
                  <a16:creationId xmlns:a16="http://schemas.microsoft.com/office/drawing/2014/main" id="{F96D30F9-EBAA-4307-8C45-F807E34FAF32}"/>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Freeform 303">
              <a:extLst>
                <a:ext uri="{FF2B5EF4-FFF2-40B4-BE49-F238E27FC236}">
                  <a16:creationId xmlns:a16="http://schemas.microsoft.com/office/drawing/2014/main" id="{5FA205DE-D0EF-43B6-A781-8A81BEF905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116951766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1013651" y="3323093"/>
            <a:ext cx="98644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a:solidFill>
                  <a:srgbClr val="202A36"/>
                </a:solidFill>
                <a:latin typeface="微软雅黑" pitchFamily="34" charset="-122"/>
                <a:ea typeface="微软雅黑" pitchFamily="34" charset="-122"/>
                <a:sym typeface="微软雅黑" pitchFamily="34" charset="-122"/>
              </a:rPr>
              <a:t>感谢聆听</a:t>
            </a:r>
          </a:p>
        </p:txBody>
      </p:sp>
      <p:sp>
        <p:nvSpPr>
          <p:cNvPr id="17" name="TextBox 7"/>
          <p:cNvSpPr>
            <a:spLocks noChangeArrowheads="1"/>
          </p:cNvSpPr>
          <p:nvPr/>
        </p:nvSpPr>
        <p:spPr bwMode="auto">
          <a:xfrm>
            <a:off x="3389915" y="2583129"/>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rPr>
              <a:t>THANK YOU FOR LISTENING.</a:t>
            </a:r>
            <a:endParaRPr lang="zh-CN" altLang="en-US"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endParaRPr>
          </a:p>
        </p:txBody>
      </p:sp>
      <p:sp>
        <p:nvSpPr>
          <p:cNvPr id="18" name="矩形 17"/>
          <p:cNvSpPr/>
          <p:nvPr/>
        </p:nvSpPr>
        <p:spPr>
          <a:xfrm>
            <a:off x="0" y="6741368"/>
            <a:ext cx="12195175" cy="116632"/>
          </a:xfrm>
          <a:prstGeom prst="rect">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91999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1000"/>
                                  </p:stCondLst>
                                  <p:iterate type="lt">
                                    <p:tmPct val="50000"/>
                                  </p:iterate>
                                  <p:childTnLst>
                                    <p:set>
                                      <p:cBhvr>
                                        <p:cTn id="6" dur="1" fill="hold">
                                          <p:stCondLst>
                                            <p:cond delay="0"/>
                                          </p:stCondLst>
                                        </p:cTn>
                                        <p:tgtEl>
                                          <p:spTgt spid="17"/>
                                        </p:tgtEl>
                                        <p:attrNameLst>
                                          <p:attrName>style.visibility</p:attrName>
                                        </p:attrNameLst>
                                      </p:cBhvr>
                                      <p:to>
                                        <p:strVal val="visible"/>
                                      </p:to>
                                    </p:set>
                                    <p:set>
                                      <p:cBhvr>
                                        <p:cTn id="7" dur="114" fill="hold">
                                          <p:stCondLst>
                                            <p:cond delay="0"/>
                                          </p:stCondLst>
                                        </p:cTn>
                                        <p:tgtEl>
                                          <p:spTgt spid="17"/>
                                        </p:tgtEl>
                                        <p:attrNameLst>
                                          <p:attrName>style.rotation</p:attrName>
                                        </p:attrNameLst>
                                      </p:cBhvr>
                                      <p:to>
                                        <p:strVal val="-45.0"/>
                                      </p:to>
                                    </p:set>
                                    <p:anim calcmode="lin" valueType="num">
                                      <p:cBhvr>
                                        <p:cTn id="8" dur="114" fill="hold">
                                          <p:stCondLst>
                                            <p:cond delay="114"/>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17"/>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1500"/>
                                  </p:stCondLst>
                                  <p:iterate type="lt">
                                    <p:tmPct val="10000"/>
                                  </p:iterate>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Crystal</a:t>
            </a:r>
            <a:r>
              <a:rPr lang="zh-CN" altLang="en-US" dirty="0">
                <a:solidFill>
                  <a:schemeClr val="tx1">
                    <a:lumMod val="65000"/>
                    <a:lumOff val="35000"/>
                  </a:schemeClr>
                </a:solidFill>
                <a:latin typeface="微软雅黑" pitchFamily="34" charset="-122"/>
                <a:ea typeface="微软雅黑" pitchFamily="34" charset="-122"/>
              </a:rPr>
              <a:t>简介</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引言</a:t>
            </a:r>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66" name="文本框 1"/>
          <p:cNvSpPr txBox="1"/>
          <p:nvPr/>
        </p:nvSpPr>
        <p:spPr>
          <a:xfrm>
            <a:off x="1486254" y="1612181"/>
            <a:ext cx="9358209" cy="2840393"/>
          </a:xfrm>
          <a:prstGeom prst="rect">
            <a:avLst/>
          </a:prstGeom>
          <a:noFill/>
        </p:spPr>
        <p:txBody>
          <a:bodyPr wrap="square" rtlCol="0">
            <a:spAutoFit/>
          </a:bodyPr>
          <a:lstStyle/>
          <a:p>
            <a:pPr>
              <a:lnSpc>
                <a:spcPct val="120000"/>
              </a:lnSpc>
            </a:pPr>
            <a:r>
              <a:rPr lang="en-US" altLang="zh-CN" sz="2800" b="1" dirty="0">
                <a:solidFill>
                  <a:srgbClr val="202A36"/>
                </a:solidFill>
                <a:latin typeface="微软雅黑" panose="020B0503020204020204" pitchFamily="34" charset="-122"/>
                <a:ea typeface="微软雅黑" panose="020B0503020204020204" pitchFamily="34" charset="-122"/>
              </a:rPr>
              <a:t>Crystal</a:t>
            </a:r>
            <a:r>
              <a:rPr lang="zh-CN" altLang="en-US" sz="2800" b="1" dirty="0">
                <a:solidFill>
                  <a:srgbClr val="202A36"/>
                </a:solidFill>
                <a:latin typeface="微软雅黑" panose="020B0503020204020204" pitchFamily="34" charset="-122"/>
                <a:ea typeface="微软雅黑" panose="020B0503020204020204" pitchFamily="34" charset="-122"/>
              </a:rPr>
              <a:t>：</a:t>
            </a:r>
            <a:r>
              <a:rPr lang="zh-CN" altLang="en-US" dirty="0">
                <a:solidFill>
                  <a:schemeClr val="tx1">
                    <a:lumMod val="50000"/>
                    <a:lumOff val="50000"/>
                  </a:schemeClr>
                </a:solidFill>
                <a:latin typeface="微软雅黑" pitchFamily="34" charset="-122"/>
                <a:ea typeface="微软雅黑" pitchFamily="34" charset="-122"/>
              </a:rPr>
              <a:t>文章中提出了一种新的“智能”存储中间件</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，它与数据库分离，位于数据库和原始存储之间。</a:t>
            </a:r>
            <a:r>
              <a:rPr lang="en-US" altLang="zh-CN" dirty="0">
                <a:solidFill>
                  <a:schemeClr val="tx1">
                    <a:lumMod val="50000"/>
                    <a:lumOff val="50000"/>
                  </a:schemeClr>
                </a:solidFill>
                <a:latin typeface="微软雅黑" pitchFamily="34" charset="-122"/>
                <a:ea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rPr>
              <a:t>可以被看作一个小型</a:t>
            </a:r>
            <a:r>
              <a:rPr lang="en-US" altLang="zh-CN" dirty="0" err="1">
                <a:solidFill>
                  <a:schemeClr val="tx1">
                    <a:lumMod val="50000"/>
                    <a:lumOff val="50000"/>
                  </a:schemeClr>
                </a:solidFill>
                <a:latin typeface="微软雅黑" pitchFamily="34" charset="-122"/>
                <a:ea typeface="微软雅黑" pitchFamily="34" charset="-122"/>
              </a:rPr>
              <a:t>dbms</a:t>
            </a:r>
            <a:r>
              <a:rPr lang="zh-CN" altLang="en-US" dirty="0">
                <a:solidFill>
                  <a:schemeClr val="tx1">
                    <a:lumMod val="50000"/>
                    <a:lumOff val="50000"/>
                  </a:schemeClr>
                </a:solidFill>
                <a:latin typeface="微软雅黑" pitchFamily="34" charset="-122"/>
                <a:ea typeface="微软雅黑" pitchFamily="34" charset="-122"/>
              </a:rPr>
              <a:t>，或缓存管理系统</a:t>
            </a:r>
            <a:r>
              <a:rPr lang="en-US" altLang="zh-CN" dirty="0">
                <a:solidFill>
                  <a:schemeClr val="tx1">
                    <a:lumMod val="50000"/>
                    <a:lumOff val="50000"/>
                  </a:schemeClr>
                </a:solidFill>
                <a:latin typeface="微软雅黑" pitchFamily="34" charset="-122"/>
                <a:ea typeface="微软雅黑" pitchFamily="34" charset="-122"/>
              </a:rPr>
              <a:t>(CMS)</a:t>
            </a:r>
            <a:r>
              <a:rPr lang="zh-CN" altLang="en-US" dirty="0">
                <a:solidFill>
                  <a:schemeClr val="tx1">
                    <a:lumMod val="50000"/>
                    <a:lumOff val="50000"/>
                  </a:schemeClr>
                </a:solidFill>
                <a:latin typeface="微软雅黑" pitchFamily="34" charset="-122"/>
                <a:ea typeface="微软雅黑" pitchFamily="34" charset="-122"/>
              </a:rPr>
              <a:t>，用于存储。它作为两个子组件运行</a:t>
            </a:r>
            <a:r>
              <a:rPr lang="en-US" altLang="zh-CN" dirty="0">
                <a:solidFill>
                  <a:schemeClr val="tx1">
                    <a:lumMod val="50000"/>
                    <a:lumOff val="50000"/>
                  </a:schemeClr>
                </a:solidFill>
                <a:latin typeface="微软雅黑" pitchFamily="34" charset="-122"/>
                <a:ea typeface="微软雅黑" pitchFamily="34" charset="-122"/>
              </a:rPr>
              <a:t>:</a:t>
            </a:r>
          </a:p>
          <a:p>
            <a:pPr marL="285750" indent="-285750">
              <a:lnSpc>
                <a:spcPct val="120000"/>
              </a:lnSpc>
              <a:buFont typeface="Arial" panose="020B0604020202020204" pitchFamily="34" charset="0"/>
              <a:buChar char="•"/>
            </a:pPr>
            <a:r>
              <a:rPr lang="en-US" altLang="zh-CN" dirty="0">
                <a:solidFill>
                  <a:schemeClr val="tx1">
                    <a:lumMod val="50000"/>
                    <a:lumOff val="50000"/>
                  </a:schemeClr>
                </a:solidFill>
                <a:latin typeface="微软雅黑" pitchFamily="34" charset="-122"/>
                <a:ea typeface="微软雅黑" pitchFamily="34" charset="-122"/>
                <a:sym typeface="微软雅黑" pitchFamily="34" charset="-122"/>
              </a:rPr>
              <a:t>Crystal CMS</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运行在计算节点上，本地“客户端”可以访问它，并能够与远程存储进行交互。</a:t>
            </a:r>
          </a:p>
          <a:p>
            <a:pPr marL="285750" indent="-285750">
              <a:lnSpc>
                <a:spcPct val="120000"/>
              </a:lnSpc>
              <a:buFont typeface="Arial" panose="020B0604020202020204" pitchFamily="34" charset="0"/>
              <a:buChar char="•"/>
            </a:pPr>
            <a:r>
              <a:rPr lang="en-US" altLang="zh-CN" dirty="0">
                <a:solidFill>
                  <a:schemeClr val="tx1">
                    <a:lumMod val="50000"/>
                    <a:lumOff val="50000"/>
                  </a:schemeClr>
                </a:solidFill>
                <a:latin typeface="微软雅黑" pitchFamily="34" charset="-122"/>
                <a:ea typeface="微软雅黑" pitchFamily="34" charset="-122"/>
                <a:sym typeface="微软雅黑" pitchFamily="34" charset="-122"/>
              </a:rPr>
              <a:t>Crystal</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的客户端</a:t>
            </a:r>
            <a:r>
              <a:rPr lang="en-US" altLang="zh-CN" dirty="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称为连接器</a:t>
            </a:r>
            <a:r>
              <a:rPr lang="en-US" altLang="zh-CN" dirty="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是特定于</a:t>
            </a:r>
            <a:r>
              <a:rPr lang="en-US" altLang="zh-CN" dirty="0" err="1">
                <a:solidFill>
                  <a:schemeClr val="tx1">
                    <a:lumMod val="50000"/>
                    <a:lumOff val="50000"/>
                  </a:schemeClr>
                </a:solidFill>
                <a:latin typeface="微软雅黑" pitchFamily="34" charset="-122"/>
                <a:ea typeface="微软雅黑" pitchFamily="34" charset="-122"/>
                <a:sym typeface="微软雅黑" pitchFamily="34" charset="-122"/>
              </a:rPr>
              <a:t>db</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的适配器，它们本身使用下推谓词实现数据源</a:t>
            </a:r>
            <a:r>
              <a:rPr lang="en-US" altLang="zh-CN" dirty="0">
                <a:solidFill>
                  <a:schemeClr val="tx1">
                    <a:lumMod val="50000"/>
                    <a:lumOff val="50000"/>
                  </a:schemeClr>
                </a:solidFill>
                <a:latin typeface="微软雅黑" pitchFamily="34" charset="-122"/>
                <a:ea typeface="微软雅黑" pitchFamily="34" charset="-122"/>
                <a:sym typeface="微软雅黑" pitchFamily="34" charset="-122"/>
              </a:rPr>
              <a:t>API</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，类似于今天的</a:t>
            </a:r>
            <a:r>
              <a:rPr lang="en-US" altLang="zh-CN" dirty="0">
                <a:solidFill>
                  <a:schemeClr val="tx1">
                    <a:lumMod val="50000"/>
                    <a:lumOff val="50000"/>
                  </a:schemeClr>
                </a:solidFill>
                <a:latin typeface="微软雅黑" pitchFamily="34" charset="-122"/>
                <a:ea typeface="微软雅黑" pitchFamily="34" charset="-122"/>
                <a:sym typeface="微软雅黑" pitchFamily="34" charset="-122"/>
              </a:rPr>
              <a:t>CSV</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和</a:t>
            </a:r>
            <a:r>
              <a:rPr lang="en-US" altLang="zh-CN" dirty="0">
                <a:solidFill>
                  <a:schemeClr val="tx1">
                    <a:lumMod val="50000"/>
                    <a:lumOff val="50000"/>
                  </a:schemeClr>
                </a:solidFill>
                <a:latin typeface="微软雅黑" pitchFamily="34" charset="-122"/>
                <a:ea typeface="微软雅黑" pitchFamily="34" charset="-122"/>
                <a:sym typeface="微软雅黑" pitchFamily="34" charset="-122"/>
              </a:rPr>
              <a:t>Parquet</a:t>
            </a:r>
            <a:r>
              <a:rPr lang="zh-CN" altLang="en-US" dirty="0">
                <a:solidFill>
                  <a:schemeClr val="tx1">
                    <a:lumMod val="50000"/>
                    <a:lumOff val="50000"/>
                  </a:schemeClr>
                </a:solidFill>
                <a:latin typeface="微软雅黑" pitchFamily="34" charset="-122"/>
                <a:ea typeface="微软雅黑" pitchFamily="34" charset="-122"/>
                <a:sym typeface="微软雅黑" pitchFamily="34" charset="-122"/>
              </a:rPr>
              <a:t>数据源。</a:t>
            </a:r>
          </a:p>
          <a:p>
            <a:pPr marL="285750" indent="-285750">
              <a:lnSpc>
                <a:spcPct val="120000"/>
              </a:lnSpc>
              <a:buFont typeface="Arial" panose="020B0604020202020204" pitchFamily="34" charset="0"/>
              <a:buChar char="•"/>
            </a:pPr>
            <a:endPar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34463435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59"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5" name="Group 123"/>
          <p:cNvGrpSpPr/>
          <p:nvPr/>
        </p:nvGrpSpPr>
        <p:grpSpPr>
          <a:xfrm>
            <a:off x="7653659" y="4261433"/>
            <a:ext cx="817563" cy="620713"/>
            <a:chOff x="7170738" y="4168775"/>
            <a:chExt cx="817563" cy="620713"/>
          </a:xfrm>
          <a:solidFill>
            <a:srgbClr val="202A36"/>
          </a:solidFill>
        </p:grpSpPr>
        <p:sp>
          <p:nvSpPr>
            <p:cNvPr id="7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95" name="Group 127"/>
          <p:cNvGrpSpPr/>
          <p:nvPr/>
        </p:nvGrpSpPr>
        <p:grpSpPr>
          <a:xfrm>
            <a:off x="9093521" y="4260240"/>
            <a:ext cx="508001" cy="654050"/>
            <a:chOff x="8610600" y="4127500"/>
            <a:chExt cx="508001" cy="654050"/>
          </a:xfrm>
          <a:solidFill>
            <a:srgbClr val="202A36"/>
          </a:solidFill>
        </p:grpSpPr>
        <p:sp>
          <p:nvSpPr>
            <p:cNvPr id="9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1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13" name="Group 126"/>
          <p:cNvGrpSpPr/>
          <p:nvPr/>
        </p:nvGrpSpPr>
        <p:grpSpPr>
          <a:xfrm>
            <a:off x="8988746" y="3737953"/>
            <a:ext cx="454025" cy="431800"/>
            <a:chOff x="8505825" y="3605213"/>
            <a:chExt cx="454025" cy="431800"/>
          </a:xfrm>
        </p:grpSpPr>
        <p:sp>
          <p:nvSpPr>
            <p:cNvPr id="114"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6"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20"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202A36"/>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3"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39"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40"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41"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5"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6"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7"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7"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8"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0"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1"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2"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3" name="燕尾形 162"/>
          <p:cNvSpPr/>
          <p:nvPr/>
        </p:nvSpPr>
        <p:spPr>
          <a:xfrm rot="5400000">
            <a:off x="2550920" y="1297846"/>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164" name="直接连接符 163"/>
          <p:cNvCxnSpPr/>
          <p:nvPr/>
        </p:nvCxnSpPr>
        <p:spPr>
          <a:xfrm>
            <a:off x="2730940" y="1873910"/>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6" name="矩形 47"/>
          <p:cNvSpPr>
            <a:spLocks noChangeArrowheads="1"/>
          </p:cNvSpPr>
          <p:nvPr/>
        </p:nvSpPr>
        <p:spPr bwMode="auto">
          <a:xfrm>
            <a:off x="3054976" y="1210568"/>
            <a:ext cx="3312368"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定义</a:t>
            </a:r>
            <a:r>
              <a:rPr lang="en-US" altLang="zh-CN" sz="1400" dirty="0">
                <a:solidFill>
                  <a:schemeClr val="tx1">
                    <a:lumMod val="65000"/>
                    <a:lumOff val="35000"/>
                  </a:schemeClr>
                </a:solidFill>
                <a:sym typeface="微软雅黑" pitchFamily="34" charset="-122"/>
              </a:rPr>
              <a:t>API</a:t>
            </a:r>
            <a:r>
              <a:rPr lang="zh-CN" altLang="en-US" sz="1400" dirty="0">
                <a:solidFill>
                  <a:schemeClr val="tx1">
                    <a:lumMod val="65000"/>
                    <a:lumOff val="35000"/>
                  </a:schemeClr>
                </a:solidFill>
                <a:sym typeface="微软雅黑" pitchFamily="34" charset="-122"/>
              </a:rPr>
              <a:t>和协议，以在</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及其连接器客户端之间传输区域请求和数据。</a:t>
            </a:r>
          </a:p>
        </p:txBody>
      </p:sp>
      <p:sp>
        <p:nvSpPr>
          <p:cNvPr id="167" name="燕尾形 166"/>
          <p:cNvSpPr/>
          <p:nvPr/>
        </p:nvSpPr>
        <p:spPr>
          <a:xfrm rot="5400000">
            <a:off x="2550920" y="2665998"/>
            <a:ext cx="360040" cy="576064"/>
          </a:xfrm>
          <a:prstGeom prst="chevron">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168" name="直接连接符 167"/>
          <p:cNvCxnSpPr/>
          <p:nvPr/>
        </p:nvCxnSpPr>
        <p:spPr>
          <a:xfrm>
            <a:off x="2730940" y="3242062"/>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0" name="矩形 47"/>
          <p:cNvSpPr>
            <a:spLocks noChangeArrowheads="1"/>
          </p:cNvSpPr>
          <p:nvPr/>
        </p:nvSpPr>
        <p:spPr bwMode="auto">
          <a:xfrm>
            <a:off x="3054976" y="2130022"/>
            <a:ext cx="3312368"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高效地下载和转换数据到本地缓存中的区域，管理缓存内容，并存储元数据，以便在不同数据类型上使用下推谓词匹配区域，而不影响查询延迟。</a:t>
            </a:r>
          </a:p>
        </p:txBody>
      </p:sp>
      <p:sp>
        <p:nvSpPr>
          <p:cNvPr id="171" name="燕尾形 170"/>
          <p:cNvSpPr/>
          <p:nvPr/>
        </p:nvSpPr>
        <p:spPr>
          <a:xfrm rot="5400000">
            <a:off x="2557367" y="5028008"/>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172" name="直接连接符 171"/>
          <p:cNvCxnSpPr/>
          <p:nvPr/>
        </p:nvCxnSpPr>
        <p:spPr>
          <a:xfrm>
            <a:off x="2737387" y="5604072"/>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4" name="矩形 47"/>
          <p:cNvSpPr>
            <a:spLocks noChangeArrowheads="1"/>
          </p:cNvSpPr>
          <p:nvPr/>
        </p:nvSpPr>
        <p:spPr bwMode="auto">
          <a:xfrm>
            <a:off x="3064781" y="3615938"/>
            <a:ext cx="3312368" cy="188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优化缓存的内容，同时</a:t>
            </a:r>
            <a:r>
              <a:rPr lang="en-US" altLang="zh-CN" sz="1400" dirty="0">
                <a:solidFill>
                  <a:schemeClr val="tx1">
                    <a:lumMod val="65000"/>
                    <a:lumOff val="35000"/>
                  </a:schemeClr>
                </a:solidFill>
                <a:sym typeface="微软雅黑" pitchFamily="34" charset="-122"/>
              </a:rPr>
              <a:t>:(1)</a:t>
            </a:r>
            <a:r>
              <a:rPr lang="zh-CN" altLang="en-US" sz="1400" dirty="0">
                <a:solidFill>
                  <a:schemeClr val="tx1">
                    <a:lumMod val="65000"/>
                    <a:lumOff val="35000"/>
                  </a:schemeClr>
                </a:solidFill>
                <a:sym typeface="微软雅黑" pitchFamily="34" charset="-122"/>
              </a:rPr>
              <a:t>平衡短期需求</a:t>
            </a:r>
            <a:r>
              <a:rPr lang="en-US" altLang="zh-CN" sz="1400" dirty="0">
                <a:solidFill>
                  <a:schemeClr val="tx1">
                    <a:lumMod val="65000"/>
                    <a:lumOff val="35000"/>
                  </a:schemeClr>
                </a:solidFill>
                <a:sym typeface="微软雅黑" pitchFamily="34" charset="-122"/>
              </a:rPr>
              <a:t>(</a:t>
            </a:r>
            <a:r>
              <a:rPr lang="zh-CN" altLang="en-US" sz="1400" dirty="0">
                <a:solidFill>
                  <a:schemeClr val="tx1">
                    <a:lumMod val="65000"/>
                    <a:lumOff val="35000"/>
                  </a:schemeClr>
                </a:solidFill>
                <a:sym typeface="微软雅黑" pitchFamily="34" charset="-122"/>
              </a:rPr>
              <a:t>例如，新查询的爆发</a:t>
            </a:r>
            <a:r>
              <a:rPr lang="en-US" altLang="zh-CN" sz="1400" dirty="0">
                <a:solidFill>
                  <a:schemeClr val="tx1">
                    <a:lumMod val="65000"/>
                    <a:lumOff val="35000"/>
                  </a:schemeClr>
                </a:solidFill>
                <a:sym typeface="微软雅黑" pitchFamily="34" charset="-122"/>
              </a:rPr>
              <a:t>)</a:t>
            </a:r>
            <a:r>
              <a:rPr lang="zh-CN" altLang="en-US" sz="1400" dirty="0">
                <a:solidFill>
                  <a:schemeClr val="tx1">
                    <a:lumMod val="65000"/>
                    <a:lumOff val="35000"/>
                  </a:schemeClr>
                </a:solidFill>
                <a:sym typeface="微软雅黑" pitchFamily="34" charset="-122"/>
              </a:rPr>
              <a:t>和长期查询历史</a:t>
            </a:r>
            <a:r>
              <a:rPr lang="en-US" altLang="zh-CN" sz="1400" dirty="0">
                <a:solidFill>
                  <a:schemeClr val="tx1">
                    <a:lumMod val="65000"/>
                    <a:lumOff val="35000"/>
                  </a:schemeClr>
                </a:solidFill>
                <a:sym typeface="微软雅黑" pitchFamily="34" charset="-122"/>
              </a:rPr>
              <a:t>;(2)</a:t>
            </a:r>
            <a:r>
              <a:rPr lang="zh-CN" altLang="en-US" sz="1400" dirty="0">
                <a:solidFill>
                  <a:schemeClr val="tx1">
                    <a:lumMod val="65000"/>
                    <a:lumOff val="35000"/>
                  </a:schemeClr>
                </a:solidFill>
                <a:sym typeface="微软雅黑" pitchFamily="34" charset="-122"/>
              </a:rPr>
              <a:t>处理不相同但经常重叠的查询</a:t>
            </a:r>
            <a:r>
              <a:rPr lang="en-US" altLang="zh-CN" sz="1400" dirty="0">
                <a:solidFill>
                  <a:schemeClr val="tx1">
                    <a:lumMod val="65000"/>
                    <a:lumOff val="35000"/>
                  </a:schemeClr>
                </a:solidFill>
                <a:sym typeface="微软雅黑" pitchFamily="34" charset="-122"/>
              </a:rPr>
              <a:t>;(3)</a:t>
            </a:r>
            <a:r>
              <a:rPr lang="zh-CN" altLang="en-US" sz="1400" dirty="0">
                <a:solidFill>
                  <a:schemeClr val="tx1">
                    <a:lumMod val="65000"/>
                    <a:lumOff val="35000"/>
                  </a:schemeClr>
                </a:solidFill>
                <a:sym typeface="微软雅黑" pitchFamily="34" charset="-122"/>
              </a:rPr>
              <a:t>利用在多个区域复制频繁访问的数据子集的优势</a:t>
            </a:r>
            <a:r>
              <a:rPr lang="en-US" altLang="zh-CN" sz="1400" dirty="0">
                <a:solidFill>
                  <a:schemeClr val="tx1">
                    <a:lumMod val="65000"/>
                    <a:lumOff val="35000"/>
                  </a:schemeClr>
                </a:solidFill>
                <a:sym typeface="微软雅黑" pitchFamily="34" charset="-122"/>
              </a:rPr>
              <a:t>;(4)</a:t>
            </a:r>
            <a:r>
              <a:rPr lang="zh-CN" altLang="en-US" sz="1400" dirty="0">
                <a:solidFill>
                  <a:schemeClr val="tx1">
                    <a:lumMod val="65000"/>
                    <a:lumOff val="35000"/>
                  </a:schemeClr>
                </a:solidFill>
                <a:sym typeface="微软雅黑" pitchFamily="34" charset="-122"/>
              </a:rPr>
              <a:t>考虑到以块列格式创建许多小文件而不是更少的大文件所带来的开销</a:t>
            </a:r>
            <a:r>
              <a:rPr lang="en-US" altLang="zh-CN" sz="1400" dirty="0">
                <a:solidFill>
                  <a:schemeClr val="tx1">
                    <a:lumMod val="65000"/>
                    <a:lumOff val="35000"/>
                  </a:schemeClr>
                </a:solidFill>
                <a:sym typeface="微软雅黑" pitchFamily="34" charset="-122"/>
              </a:rPr>
              <a:t>;(5)</a:t>
            </a:r>
            <a:r>
              <a:rPr lang="zh-CN" altLang="en-US" sz="1400" dirty="0">
                <a:solidFill>
                  <a:schemeClr val="tx1">
                    <a:lumMod val="65000"/>
                    <a:lumOff val="35000"/>
                  </a:schemeClr>
                </a:solidFill>
                <a:sym typeface="微软雅黑" pitchFamily="34" charset="-122"/>
              </a:rPr>
              <a:t>管理上述工作所需的统计资料。</a:t>
            </a:r>
          </a:p>
        </p:txBody>
      </p:sp>
      <p:sp>
        <p:nvSpPr>
          <p:cNvPr id="176" name="TextBox 175"/>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75" name="文本框 9">
            <a:extLst>
              <a:ext uri="{FF2B5EF4-FFF2-40B4-BE49-F238E27FC236}">
                <a16:creationId xmlns:a16="http://schemas.microsoft.com/office/drawing/2014/main" id="{F3097C47-03D7-4A3B-B55B-1015FBA41A51}"/>
              </a:ext>
            </a:extLst>
          </p:cNvPr>
          <p:cNvSpPr txBox="1"/>
          <p:nvPr/>
        </p:nvSpPr>
        <p:spPr>
          <a:xfrm>
            <a:off x="985019" y="188640"/>
            <a:ext cx="3024336"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Crystal</a:t>
            </a:r>
            <a:r>
              <a:rPr lang="zh-CN" altLang="en-US" dirty="0">
                <a:solidFill>
                  <a:schemeClr val="tx1">
                    <a:lumMod val="65000"/>
                    <a:lumOff val="35000"/>
                  </a:schemeClr>
                </a:solidFill>
                <a:latin typeface="微软雅黑" pitchFamily="34" charset="-122"/>
                <a:ea typeface="微软雅黑" pitchFamily="34" charset="-122"/>
              </a:rPr>
              <a:t>解决的技术挑战</a:t>
            </a:r>
          </a:p>
        </p:txBody>
      </p:sp>
      <p:sp>
        <p:nvSpPr>
          <p:cNvPr id="177" name="六边形 176">
            <a:extLst>
              <a:ext uri="{FF2B5EF4-FFF2-40B4-BE49-F238E27FC236}">
                <a16:creationId xmlns:a16="http://schemas.microsoft.com/office/drawing/2014/main" id="{5159F51F-E6C4-4E04-89BE-E138BF0FF717}"/>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8" name="直接连接符 177">
            <a:extLst>
              <a:ext uri="{FF2B5EF4-FFF2-40B4-BE49-F238E27FC236}">
                <a16:creationId xmlns:a16="http://schemas.microsoft.com/office/drawing/2014/main" id="{B8DA2BBA-B5A3-44B9-9279-218E714416F5}"/>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E2C662EF-0AAE-4E1E-A59C-05AF818609BC}"/>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0" name="矩形 179">
            <a:extLst>
              <a:ext uri="{FF2B5EF4-FFF2-40B4-BE49-F238E27FC236}">
                <a16:creationId xmlns:a16="http://schemas.microsoft.com/office/drawing/2014/main" id="{E0C0C2AD-ACE9-4D49-8A6B-504918B870A2}"/>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1" name="六边形 180">
            <a:extLst>
              <a:ext uri="{FF2B5EF4-FFF2-40B4-BE49-F238E27FC236}">
                <a16:creationId xmlns:a16="http://schemas.microsoft.com/office/drawing/2014/main" id="{AAA2D060-E48D-4613-AADD-2D4458400305}"/>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9">
            <a:extLst>
              <a:ext uri="{FF2B5EF4-FFF2-40B4-BE49-F238E27FC236}">
                <a16:creationId xmlns:a16="http://schemas.microsoft.com/office/drawing/2014/main" id="{EFEA62DE-14C1-4AF1-A239-CCC2C38705BC}"/>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183" name="文本框 9">
            <a:extLst>
              <a:ext uri="{FF2B5EF4-FFF2-40B4-BE49-F238E27FC236}">
                <a16:creationId xmlns:a16="http://schemas.microsoft.com/office/drawing/2014/main" id="{8098C440-46BC-4485-A962-4E802B254F37}"/>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引言</a:t>
            </a:r>
          </a:p>
        </p:txBody>
      </p:sp>
      <p:sp>
        <p:nvSpPr>
          <p:cNvPr id="184" name="Freeform 126">
            <a:extLst>
              <a:ext uri="{FF2B5EF4-FFF2-40B4-BE49-F238E27FC236}">
                <a16:creationId xmlns:a16="http://schemas.microsoft.com/office/drawing/2014/main" id="{5D7787B8-C268-4C3A-B8DC-5C43C2308280}"/>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313113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ppt_x"/>
                                          </p:val>
                                        </p:tav>
                                        <p:tav tm="100000">
                                          <p:val>
                                            <p:strVal val="#ppt_x"/>
                                          </p:val>
                                        </p:tav>
                                      </p:tavLst>
                                    </p:anim>
                                    <p:anim calcmode="lin" valueType="num">
                                      <p:cBhvr additive="base">
                                        <p:cTn id="18" dur="500" fill="hold"/>
                                        <p:tgtEl>
                                          <p:spTgt spid="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1+#ppt_w/2"/>
                                          </p:val>
                                        </p:tav>
                                        <p:tav tm="100000">
                                          <p:val>
                                            <p:strVal val="#ppt_x"/>
                                          </p:val>
                                        </p:tav>
                                      </p:tavLst>
                                    </p:anim>
                                    <p:anim calcmode="lin" valueType="num">
                                      <p:cBhvr additive="base">
                                        <p:cTn id="23" dur="500" fill="hold"/>
                                        <p:tgtEl>
                                          <p:spTgt spid="66"/>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 calcmode="lin" valueType="num">
                                      <p:cBhvr additive="base">
                                        <p:cTn id="26" dur="500" fill="hold"/>
                                        <p:tgtEl>
                                          <p:spTgt spid="67"/>
                                        </p:tgtEl>
                                        <p:attrNameLst>
                                          <p:attrName>ppt_x</p:attrName>
                                        </p:attrNameLst>
                                      </p:cBhvr>
                                      <p:tavLst>
                                        <p:tav tm="0">
                                          <p:val>
                                            <p:strVal val="#ppt_x"/>
                                          </p:val>
                                        </p:tav>
                                        <p:tav tm="100000">
                                          <p:val>
                                            <p:strVal val="#ppt_x"/>
                                          </p:val>
                                        </p:tav>
                                      </p:tavLst>
                                    </p:anim>
                                    <p:anim calcmode="lin" valueType="num">
                                      <p:cBhvr additive="base">
                                        <p:cTn id="27" dur="500" fill="hold"/>
                                        <p:tgtEl>
                                          <p:spTgt spid="6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par>
                                <p:cTn id="36" presetID="2" presetClass="entr" presetSubtype="3"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anim calcmode="lin" valueType="num">
                                      <p:cBhvr additive="base">
                                        <p:cTn id="38" dur="500" fill="hold"/>
                                        <p:tgtEl>
                                          <p:spTgt spid="70"/>
                                        </p:tgtEl>
                                        <p:attrNameLst>
                                          <p:attrName>ppt_x</p:attrName>
                                        </p:attrNameLst>
                                      </p:cBhvr>
                                      <p:tavLst>
                                        <p:tav tm="0">
                                          <p:val>
                                            <p:strVal val="1+#ppt_w/2"/>
                                          </p:val>
                                        </p:tav>
                                        <p:tav tm="100000">
                                          <p:val>
                                            <p:strVal val="#ppt_x"/>
                                          </p:val>
                                        </p:tav>
                                      </p:tavLst>
                                    </p:anim>
                                    <p:anim calcmode="lin" valueType="num">
                                      <p:cBhvr additive="base">
                                        <p:cTn id="39" dur="500" fill="hold"/>
                                        <p:tgtEl>
                                          <p:spTgt spid="70"/>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 calcmode="lin" valueType="num">
                                      <p:cBhvr additive="base">
                                        <p:cTn id="42" dur="500" fill="hold"/>
                                        <p:tgtEl>
                                          <p:spTgt spid="71"/>
                                        </p:tgtEl>
                                        <p:attrNameLst>
                                          <p:attrName>ppt_x</p:attrName>
                                        </p:attrNameLst>
                                      </p:cBhvr>
                                      <p:tavLst>
                                        <p:tav tm="0">
                                          <p:val>
                                            <p:strVal val="#ppt_x"/>
                                          </p:val>
                                        </p:tav>
                                        <p:tav tm="100000">
                                          <p:val>
                                            <p:strVal val="#ppt_x"/>
                                          </p:val>
                                        </p:tav>
                                      </p:tavLst>
                                    </p:anim>
                                    <p:anim calcmode="lin" valueType="num">
                                      <p:cBhvr additive="base">
                                        <p:cTn id="43" dur="500" fill="hold"/>
                                        <p:tgtEl>
                                          <p:spTgt spid="7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73"/>
                                        </p:tgtEl>
                                        <p:attrNameLst>
                                          <p:attrName>style.visibility</p:attrName>
                                        </p:attrNameLst>
                                      </p:cBhvr>
                                      <p:to>
                                        <p:strVal val="visible"/>
                                      </p:to>
                                    </p:set>
                                    <p:anim calcmode="lin" valueType="num">
                                      <p:cBhvr additive="base">
                                        <p:cTn id="50" dur="500" fill="hold"/>
                                        <p:tgtEl>
                                          <p:spTgt spid="73"/>
                                        </p:tgtEl>
                                        <p:attrNameLst>
                                          <p:attrName>ppt_x</p:attrName>
                                        </p:attrNameLst>
                                      </p:cBhvr>
                                      <p:tavLst>
                                        <p:tav tm="0">
                                          <p:val>
                                            <p:strVal val="#ppt_x"/>
                                          </p:val>
                                        </p:tav>
                                        <p:tav tm="100000">
                                          <p:val>
                                            <p:strVal val="#ppt_x"/>
                                          </p:val>
                                        </p:tav>
                                      </p:tavLst>
                                    </p:anim>
                                    <p:anim calcmode="lin" valueType="num">
                                      <p:cBhvr additive="base">
                                        <p:cTn id="51" dur="500" fill="hold"/>
                                        <p:tgtEl>
                                          <p:spTgt spid="7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74"/>
                                        </p:tgtEl>
                                        <p:attrNameLst>
                                          <p:attrName>style.visibility</p:attrName>
                                        </p:attrNameLst>
                                      </p:cBhvr>
                                      <p:to>
                                        <p:strVal val="visible"/>
                                      </p:to>
                                    </p:set>
                                    <p:anim calcmode="lin" valueType="num">
                                      <p:cBhvr additive="base">
                                        <p:cTn id="54" dur="500" fill="hold"/>
                                        <p:tgtEl>
                                          <p:spTgt spid="74"/>
                                        </p:tgtEl>
                                        <p:attrNameLst>
                                          <p:attrName>ppt_x</p:attrName>
                                        </p:attrNameLst>
                                      </p:cBhvr>
                                      <p:tavLst>
                                        <p:tav tm="0">
                                          <p:val>
                                            <p:strVal val="#ppt_x"/>
                                          </p:val>
                                        </p:tav>
                                        <p:tav tm="100000">
                                          <p:val>
                                            <p:strVal val="#ppt_x"/>
                                          </p:val>
                                        </p:tav>
                                      </p:tavLst>
                                    </p:anim>
                                    <p:anim calcmode="lin" valueType="num">
                                      <p:cBhvr additive="base">
                                        <p:cTn id="55" dur="500" fill="hold"/>
                                        <p:tgtEl>
                                          <p:spTgt spid="74"/>
                                        </p:tgtEl>
                                        <p:attrNameLst>
                                          <p:attrName>ppt_y</p:attrName>
                                        </p:attrNameLst>
                                      </p:cBhvr>
                                      <p:tavLst>
                                        <p:tav tm="0">
                                          <p:val>
                                            <p:strVal val="1+#ppt_h/2"/>
                                          </p:val>
                                        </p:tav>
                                        <p:tav tm="100000">
                                          <p:val>
                                            <p:strVal val="#ppt_y"/>
                                          </p:val>
                                        </p:tav>
                                      </p:tavLst>
                                    </p:anim>
                                  </p:childTnLst>
                                </p:cTn>
                              </p:par>
                              <p:par>
                                <p:cTn id="56" presetID="2" presetClass="entr" presetSubtype="6"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 calcmode="lin" valueType="num">
                                      <p:cBhvr additive="base">
                                        <p:cTn id="58" dur="500" fill="hold"/>
                                        <p:tgtEl>
                                          <p:spTgt spid="75"/>
                                        </p:tgtEl>
                                        <p:attrNameLst>
                                          <p:attrName>ppt_x</p:attrName>
                                        </p:attrNameLst>
                                      </p:cBhvr>
                                      <p:tavLst>
                                        <p:tav tm="0">
                                          <p:val>
                                            <p:strVal val="1+#ppt_w/2"/>
                                          </p:val>
                                        </p:tav>
                                        <p:tav tm="100000">
                                          <p:val>
                                            <p:strVal val="#ppt_x"/>
                                          </p:val>
                                        </p:tav>
                                      </p:tavLst>
                                    </p:anim>
                                    <p:anim calcmode="lin" valueType="num">
                                      <p:cBhvr additive="base">
                                        <p:cTn id="59" dur="500" fill="hold"/>
                                        <p:tgtEl>
                                          <p:spTgt spid="75"/>
                                        </p:tgtEl>
                                        <p:attrNameLst>
                                          <p:attrName>ppt_y</p:attrName>
                                        </p:attrNameLst>
                                      </p:cBhvr>
                                      <p:tavLst>
                                        <p:tav tm="0">
                                          <p:val>
                                            <p:strVal val="1+#ppt_h/2"/>
                                          </p:val>
                                        </p:tav>
                                        <p:tav tm="100000">
                                          <p:val>
                                            <p:strVal val="#ppt_y"/>
                                          </p:val>
                                        </p:tav>
                                      </p:tavLst>
                                    </p:anim>
                                  </p:childTnLst>
                                </p:cTn>
                              </p:par>
                              <p:par>
                                <p:cTn id="60" presetID="2" presetClass="entr" presetSubtype="6"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fill="hold"/>
                                        <p:tgtEl>
                                          <p:spTgt spid="82"/>
                                        </p:tgtEl>
                                        <p:attrNameLst>
                                          <p:attrName>ppt_x</p:attrName>
                                        </p:attrNameLst>
                                      </p:cBhvr>
                                      <p:tavLst>
                                        <p:tav tm="0">
                                          <p:val>
                                            <p:strVal val="1+#ppt_w/2"/>
                                          </p:val>
                                        </p:tav>
                                        <p:tav tm="100000">
                                          <p:val>
                                            <p:strVal val="#ppt_x"/>
                                          </p:val>
                                        </p:tav>
                                      </p:tavLst>
                                    </p:anim>
                                    <p:anim calcmode="lin" valueType="num">
                                      <p:cBhvr additive="base">
                                        <p:cTn id="63" dur="500" fill="hold"/>
                                        <p:tgtEl>
                                          <p:spTgt spid="8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 calcmode="lin" valueType="num">
                                      <p:cBhvr additive="base">
                                        <p:cTn id="66" dur="500" fill="hold"/>
                                        <p:tgtEl>
                                          <p:spTgt spid="83"/>
                                        </p:tgtEl>
                                        <p:attrNameLst>
                                          <p:attrName>ppt_x</p:attrName>
                                        </p:attrNameLst>
                                      </p:cBhvr>
                                      <p:tavLst>
                                        <p:tav tm="0">
                                          <p:val>
                                            <p:strVal val="#ppt_x"/>
                                          </p:val>
                                        </p:tav>
                                        <p:tav tm="100000">
                                          <p:val>
                                            <p:strVal val="#ppt_x"/>
                                          </p:val>
                                        </p:tav>
                                      </p:tavLst>
                                    </p:anim>
                                    <p:anim calcmode="lin" valueType="num">
                                      <p:cBhvr additive="base">
                                        <p:cTn id="67" dur="500" fill="hold"/>
                                        <p:tgtEl>
                                          <p:spTgt spid="8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500" fill="hold"/>
                                        <p:tgtEl>
                                          <p:spTgt spid="84"/>
                                        </p:tgtEl>
                                        <p:attrNameLst>
                                          <p:attrName>ppt_x</p:attrName>
                                        </p:attrNameLst>
                                      </p:cBhvr>
                                      <p:tavLst>
                                        <p:tav tm="0">
                                          <p:val>
                                            <p:strVal val="#ppt_x"/>
                                          </p:val>
                                        </p:tav>
                                        <p:tav tm="100000">
                                          <p:val>
                                            <p:strVal val="#ppt_x"/>
                                          </p:val>
                                        </p:tav>
                                      </p:tavLst>
                                    </p:anim>
                                    <p:anim calcmode="lin" valueType="num">
                                      <p:cBhvr additive="base">
                                        <p:cTn id="71" dur="500" fill="hold"/>
                                        <p:tgtEl>
                                          <p:spTgt spid="84"/>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 calcmode="lin" valueType="num">
                                      <p:cBhvr additive="base">
                                        <p:cTn id="74" dur="500" fill="hold"/>
                                        <p:tgtEl>
                                          <p:spTgt spid="85"/>
                                        </p:tgtEl>
                                        <p:attrNameLst>
                                          <p:attrName>ppt_x</p:attrName>
                                        </p:attrNameLst>
                                      </p:cBhvr>
                                      <p:tavLst>
                                        <p:tav tm="0">
                                          <p:val>
                                            <p:strVal val="#ppt_x"/>
                                          </p:val>
                                        </p:tav>
                                        <p:tav tm="100000">
                                          <p:val>
                                            <p:strVal val="#ppt_x"/>
                                          </p:val>
                                        </p:tav>
                                      </p:tavLst>
                                    </p:anim>
                                    <p:anim calcmode="lin" valueType="num">
                                      <p:cBhvr additive="base">
                                        <p:cTn id="75" dur="500" fill="hold"/>
                                        <p:tgtEl>
                                          <p:spTgt spid="85"/>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additive="base">
                                        <p:cTn id="78" dur="500" fill="hold"/>
                                        <p:tgtEl>
                                          <p:spTgt spid="86"/>
                                        </p:tgtEl>
                                        <p:attrNameLst>
                                          <p:attrName>ppt_x</p:attrName>
                                        </p:attrNameLst>
                                      </p:cBhvr>
                                      <p:tavLst>
                                        <p:tav tm="0">
                                          <p:val>
                                            <p:strVal val="#ppt_x"/>
                                          </p:val>
                                        </p:tav>
                                        <p:tav tm="100000">
                                          <p:val>
                                            <p:strVal val="#ppt_x"/>
                                          </p:val>
                                        </p:tav>
                                      </p:tavLst>
                                    </p:anim>
                                    <p:anim calcmode="lin" valueType="num">
                                      <p:cBhvr additive="base">
                                        <p:cTn id="79" dur="500" fill="hold"/>
                                        <p:tgtEl>
                                          <p:spTgt spid="86"/>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anim calcmode="lin" valueType="num">
                                      <p:cBhvr additive="base">
                                        <p:cTn id="82" dur="500" fill="hold"/>
                                        <p:tgtEl>
                                          <p:spTgt spid="87"/>
                                        </p:tgtEl>
                                        <p:attrNameLst>
                                          <p:attrName>ppt_x</p:attrName>
                                        </p:attrNameLst>
                                      </p:cBhvr>
                                      <p:tavLst>
                                        <p:tav tm="0">
                                          <p:val>
                                            <p:strVal val="#ppt_x"/>
                                          </p:val>
                                        </p:tav>
                                        <p:tav tm="100000">
                                          <p:val>
                                            <p:strVal val="#ppt_x"/>
                                          </p:val>
                                        </p:tav>
                                      </p:tavLst>
                                    </p:anim>
                                    <p:anim calcmode="lin" valueType="num">
                                      <p:cBhvr additive="base">
                                        <p:cTn id="83" dur="500" fill="hold"/>
                                        <p:tgtEl>
                                          <p:spTgt spid="87"/>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 calcmode="lin" valueType="num">
                                      <p:cBhvr additive="base">
                                        <p:cTn id="86" dur="500" fill="hold"/>
                                        <p:tgtEl>
                                          <p:spTgt spid="88"/>
                                        </p:tgtEl>
                                        <p:attrNameLst>
                                          <p:attrName>ppt_x</p:attrName>
                                        </p:attrNameLst>
                                      </p:cBhvr>
                                      <p:tavLst>
                                        <p:tav tm="0">
                                          <p:val>
                                            <p:strVal val="#ppt_x"/>
                                          </p:val>
                                        </p:tav>
                                        <p:tav tm="100000">
                                          <p:val>
                                            <p:strVal val="#ppt_x"/>
                                          </p:val>
                                        </p:tav>
                                      </p:tavLst>
                                    </p:anim>
                                    <p:anim calcmode="lin" valueType="num">
                                      <p:cBhvr additive="base">
                                        <p:cTn id="87" dur="500" fill="hold"/>
                                        <p:tgtEl>
                                          <p:spTgt spid="88"/>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89"/>
                                        </p:tgtEl>
                                        <p:attrNameLst>
                                          <p:attrName>style.visibility</p:attrName>
                                        </p:attrNameLst>
                                      </p:cBhvr>
                                      <p:to>
                                        <p:strVal val="visible"/>
                                      </p:to>
                                    </p:set>
                                    <p:anim calcmode="lin" valueType="num">
                                      <p:cBhvr additive="base">
                                        <p:cTn id="90" dur="500" fill="hold"/>
                                        <p:tgtEl>
                                          <p:spTgt spid="89"/>
                                        </p:tgtEl>
                                        <p:attrNameLst>
                                          <p:attrName>ppt_x</p:attrName>
                                        </p:attrNameLst>
                                      </p:cBhvr>
                                      <p:tavLst>
                                        <p:tav tm="0">
                                          <p:val>
                                            <p:strVal val="#ppt_x"/>
                                          </p:val>
                                        </p:tav>
                                        <p:tav tm="100000">
                                          <p:val>
                                            <p:strVal val="#ppt_x"/>
                                          </p:val>
                                        </p:tav>
                                      </p:tavLst>
                                    </p:anim>
                                    <p:anim calcmode="lin" valueType="num">
                                      <p:cBhvr additive="base">
                                        <p:cTn id="91" dur="500" fill="hold"/>
                                        <p:tgtEl>
                                          <p:spTgt spid="89"/>
                                        </p:tgtEl>
                                        <p:attrNameLst>
                                          <p:attrName>ppt_y</p:attrName>
                                        </p:attrNameLst>
                                      </p:cBhvr>
                                      <p:tavLst>
                                        <p:tav tm="0">
                                          <p:val>
                                            <p:strVal val="1+#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90"/>
                                        </p:tgtEl>
                                        <p:attrNameLst>
                                          <p:attrName>style.visibility</p:attrName>
                                        </p:attrNameLst>
                                      </p:cBhvr>
                                      <p:to>
                                        <p:strVal val="visible"/>
                                      </p:to>
                                    </p:set>
                                    <p:anim calcmode="lin" valueType="num">
                                      <p:cBhvr additive="base">
                                        <p:cTn id="94" dur="500" fill="hold"/>
                                        <p:tgtEl>
                                          <p:spTgt spid="90"/>
                                        </p:tgtEl>
                                        <p:attrNameLst>
                                          <p:attrName>ppt_x</p:attrName>
                                        </p:attrNameLst>
                                      </p:cBhvr>
                                      <p:tavLst>
                                        <p:tav tm="0">
                                          <p:val>
                                            <p:strVal val="#ppt_x"/>
                                          </p:val>
                                        </p:tav>
                                        <p:tav tm="100000">
                                          <p:val>
                                            <p:strVal val="#ppt_x"/>
                                          </p:val>
                                        </p:tav>
                                      </p:tavLst>
                                    </p:anim>
                                    <p:anim calcmode="lin" valueType="num">
                                      <p:cBhvr additive="base">
                                        <p:cTn id="95" dur="500" fill="hold"/>
                                        <p:tgtEl>
                                          <p:spTgt spid="90"/>
                                        </p:tgtEl>
                                        <p:attrNameLst>
                                          <p:attrName>ppt_y</p:attrName>
                                        </p:attrNameLst>
                                      </p:cBhvr>
                                      <p:tavLst>
                                        <p:tav tm="0">
                                          <p:val>
                                            <p:strVal val="0-#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91"/>
                                        </p:tgtEl>
                                        <p:attrNameLst>
                                          <p:attrName>style.visibility</p:attrName>
                                        </p:attrNameLst>
                                      </p:cBhvr>
                                      <p:to>
                                        <p:strVal val="visible"/>
                                      </p:to>
                                    </p:set>
                                    <p:anim calcmode="lin" valueType="num">
                                      <p:cBhvr additive="base">
                                        <p:cTn id="98" dur="500" fill="hold"/>
                                        <p:tgtEl>
                                          <p:spTgt spid="91"/>
                                        </p:tgtEl>
                                        <p:attrNameLst>
                                          <p:attrName>ppt_x</p:attrName>
                                        </p:attrNameLst>
                                      </p:cBhvr>
                                      <p:tavLst>
                                        <p:tav tm="0">
                                          <p:val>
                                            <p:strVal val="#ppt_x"/>
                                          </p:val>
                                        </p:tav>
                                        <p:tav tm="100000">
                                          <p:val>
                                            <p:strVal val="#ppt_x"/>
                                          </p:val>
                                        </p:tav>
                                      </p:tavLst>
                                    </p:anim>
                                    <p:anim calcmode="lin" valueType="num">
                                      <p:cBhvr additive="base">
                                        <p:cTn id="99" dur="500" fill="hold"/>
                                        <p:tgtEl>
                                          <p:spTgt spid="91"/>
                                        </p:tgtEl>
                                        <p:attrNameLst>
                                          <p:attrName>ppt_y</p:attrName>
                                        </p:attrNameLst>
                                      </p:cBhvr>
                                      <p:tavLst>
                                        <p:tav tm="0">
                                          <p:val>
                                            <p:strVal val="1+#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additive="base">
                                        <p:cTn id="102" dur="500" fill="hold"/>
                                        <p:tgtEl>
                                          <p:spTgt spid="92"/>
                                        </p:tgtEl>
                                        <p:attrNameLst>
                                          <p:attrName>ppt_x</p:attrName>
                                        </p:attrNameLst>
                                      </p:cBhvr>
                                      <p:tavLst>
                                        <p:tav tm="0">
                                          <p:val>
                                            <p:strVal val="0-#ppt_w/2"/>
                                          </p:val>
                                        </p:tav>
                                        <p:tav tm="100000">
                                          <p:val>
                                            <p:strVal val="#ppt_x"/>
                                          </p:val>
                                        </p:tav>
                                      </p:tavLst>
                                    </p:anim>
                                    <p:anim calcmode="lin" valueType="num">
                                      <p:cBhvr additive="base">
                                        <p:cTn id="103" dur="500" fill="hold"/>
                                        <p:tgtEl>
                                          <p:spTgt spid="92"/>
                                        </p:tgtEl>
                                        <p:attrNameLst>
                                          <p:attrName>ppt_y</p:attrName>
                                        </p:attrNameLst>
                                      </p:cBhvr>
                                      <p:tavLst>
                                        <p:tav tm="0">
                                          <p:val>
                                            <p:strVal val="0-#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93"/>
                                        </p:tgtEl>
                                        <p:attrNameLst>
                                          <p:attrName>style.visibility</p:attrName>
                                        </p:attrNameLst>
                                      </p:cBhvr>
                                      <p:to>
                                        <p:strVal val="visible"/>
                                      </p:to>
                                    </p:set>
                                    <p:anim calcmode="lin" valueType="num">
                                      <p:cBhvr additive="base">
                                        <p:cTn id="106" dur="500" fill="hold"/>
                                        <p:tgtEl>
                                          <p:spTgt spid="93"/>
                                        </p:tgtEl>
                                        <p:attrNameLst>
                                          <p:attrName>ppt_x</p:attrName>
                                        </p:attrNameLst>
                                      </p:cBhvr>
                                      <p:tavLst>
                                        <p:tav tm="0">
                                          <p:val>
                                            <p:strVal val="#ppt_x"/>
                                          </p:val>
                                        </p:tav>
                                        <p:tav tm="100000">
                                          <p:val>
                                            <p:strVal val="#ppt_x"/>
                                          </p:val>
                                        </p:tav>
                                      </p:tavLst>
                                    </p:anim>
                                    <p:anim calcmode="lin" valueType="num">
                                      <p:cBhvr additive="base">
                                        <p:cTn id="107" dur="500" fill="hold"/>
                                        <p:tgtEl>
                                          <p:spTgt spid="93"/>
                                        </p:tgtEl>
                                        <p:attrNameLst>
                                          <p:attrName>ppt_y</p:attrName>
                                        </p:attrNameLst>
                                      </p:cBhvr>
                                      <p:tavLst>
                                        <p:tav tm="0">
                                          <p:val>
                                            <p:strVal val="1+#ppt_h/2"/>
                                          </p:val>
                                        </p:tav>
                                        <p:tav tm="100000">
                                          <p:val>
                                            <p:strVal val="#ppt_y"/>
                                          </p:val>
                                        </p:tav>
                                      </p:tavLst>
                                    </p:anim>
                                  </p:childTnLst>
                                </p:cTn>
                              </p:par>
                              <p:par>
                                <p:cTn id="108" presetID="2" presetClass="entr" presetSubtype="9" fill="hold" grpId="0" nodeType="withEffect">
                                  <p:stCondLst>
                                    <p:cond delay="0"/>
                                  </p:stCondLst>
                                  <p:childTnLst>
                                    <p:set>
                                      <p:cBhvr>
                                        <p:cTn id="109" dur="1" fill="hold">
                                          <p:stCondLst>
                                            <p:cond delay="0"/>
                                          </p:stCondLst>
                                        </p:cTn>
                                        <p:tgtEl>
                                          <p:spTgt spid="94"/>
                                        </p:tgtEl>
                                        <p:attrNameLst>
                                          <p:attrName>style.visibility</p:attrName>
                                        </p:attrNameLst>
                                      </p:cBhvr>
                                      <p:to>
                                        <p:strVal val="visible"/>
                                      </p:to>
                                    </p:set>
                                    <p:anim calcmode="lin" valueType="num">
                                      <p:cBhvr additive="base">
                                        <p:cTn id="110" dur="500" fill="hold"/>
                                        <p:tgtEl>
                                          <p:spTgt spid="94"/>
                                        </p:tgtEl>
                                        <p:attrNameLst>
                                          <p:attrName>ppt_x</p:attrName>
                                        </p:attrNameLst>
                                      </p:cBhvr>
                                      <p:tavLst>
                                        <p:tav tm="0">
                                          <p:val>
                                            <p:strVal val="0-#ppt_w/2"/>
                                          </p:val>
                                        </p:tav>
                                        <p:tav tm="100000">
                                          <p:val>
                                            <p:strVal val="#ppt_x"/>
                                          </p:val>
                                        </p:tav>
                                      </p:tavLst>
                                    </p:anim>
                                    <p:anim calcmode="lin" valueType="num">
                                      <p:cBhvr additive="base">
                                        <p:cTn id="111" dur="500" fill="hold"/>
                                        <p:tgtEl>
                                          <p:spTgt spid="94"/>
                                        </p:tgtEl>
                                        <p:attrNameLst>
                                          <p:attrName>ppt_y</p:attrName>
                                        </p:attrNameLst>
                                      </p:cBhvr>
                                      <p:tavLst>
                                        <p:tav tm="0">
                                          <p:val>
                                            <p:strVal val="0-#ppt_h/2"/>
                                          </p:val>
                                        </p:tav>
                                        <p:tav tm="100000">
                                          <p:val>
                                            <p:strVal val="#ppt_y"/>
                                          </p:val>
                                        </p:tav>
                                      </p:tavLst>
                                    </p:anim>
                                  </p:childTnLst>
                                </p:cTn>
                              </p:par>
                              <p:par>
                                <p:cTn id="112" presetID="2" presetClass="entr" presetSubtype="12" fill="hold" nodeType="withEffect">
                                  <p:stCondLst>
                                    <p:cond delay="0"/>
                                  </p:stCondLst>
                                  <p:childTnLst>
                                    <p:set>
                                      <p:cBhvr>
                                        <p:cTn id="113" dur="1" fill="hold">
                                          <p:stCondLst>
                                            <p:cond delay="0"/>
                                          </p:stCondLst>
                                        </p:cTn>
                                        <p:tgtEl>
                                          <p:spTgt spid="95"/>
                                        </p:tgtEl>
                                        <p:attrNameLst>
                                          <p:attrName>style.visibility</p:attrName>
                                        </p:attrNameLst>
                                      </p:cBhvr>
                                      <p:to>
                                        <p:strVal val="visible"/>
                                      </p:to>
                                    </p:set>
                                    <p:anim calcmode="lin" valueType="num">
                                      <p:cBhvr additive="base">
                                        <p:cTn id="114" dur="500" fill="hold"/>
                                        <p:tgtEl>
                                          <p:spTgt spid="95"/>
                                        </p:tgtEl>
                                        <p:attrNameLst>
                                          <p:attrName>ppt_x</p:attrName>
                                        </p:attrNameLst>
                                      </p:cBhvr>
                                      <p:tavLst>
                                        <p:tav tm="0">
                                          <p:val>
                                            <p:strVal val="0-#ppt_w/2"/>
                                          </p:val>
                                        </p:tav>
                                        <p:tav tm="100000">
                                          <p:val>
                                            <p:strVal val="#ppt_x"/>
                                          </p:val>
                                        </p:tav>
                                      </p:tavLst>
                                    </p:anim>
                                    <p:anim calcmode="lin" valueType="num">
                                      <p:cBhvr additive="base">
                                        <p:cTn id="115" dur="500" fill="hold"/>
                                        <p:tgtEl>
                                          <p:spTgt spid="95"/>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04"/>
                                        </p:tgtEl>
                                        <p:attrNameLst>
                                          <p:attrName>style.visibility</p:attrName>
                                        </p:attrNameLst>
                                      </p:cBhvr>
                                      <p:to>
                                        <p:strVal val="visible"/>
                                      </p:to>
                                    </p:set>
                                    <p:anim calcmode="lin" valueType="num">
                                      <p:cBhvr additive="base">
                                        <p:cTn id="118" dur="500" fill="hold"/>
                                        <p:tgtEl>
                                          <p:spTgt spid="104"/>
                                        </p:tgtEl>
                                        <p:attrNameLst>
                                          <p:attrName>ppt_x</p:attrName>
                                        </p:attrNameLst>
                                      </p:cBhvr>
                                      <p:tavLst>
                                        <p:tav tm="0">
                                          <p:val>
                                            <p:strVal val="#ppt_x"/>
                                          </p:val>
                                        </p:tav>
                                        <p:tav tm="100000">
                                          <p:val>
                                            <p:strVal val="#ppt_x"/>
                                          </p:val>
                                        </p:tav>
                                      </p:tavLst>
                                    </p:anim>
                                    <p:anim calcmode="lin" valueType="num">
                                      <p:cBhvr additive="base">
                                        <p:cTn id="119" dur="500" fill="hold"/>
                                        <p:tgtEl>
                                          <p:spTgt spid="10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05"/>
                                        </p:tgtEl>
                                        <p:attrNameLst>
                                          <p:attrName>style.visibility</p:attrName>
                                        </p:attrNameLst>
                                      </p:cBhvr>
                                      <p:to>
                                        <p:strVal val="visible"/>
                                      </p:to>
                                    </p:set>
                                    <p:anim calcmode="lin" valueType="num">
                                      <p:cBhvr additive="base">
                                        <p:cTn id="122" dur="500" fill="hold"/>
                                        <p:tgtEl>
                                          <p:spTgt spid="105"/>
                                        </p:tgtEl>
                                        <p:attrNameLst>
                                          <p:attrName>ppt_x</p:attrName>
                                        </p:attrNameLst>
                                      </p:cBhvr>
                                      <p:tavLst>
                                        <p:tav tm="0">
                                          <p:val>
                                            <p:strVal val="#ppt_x"/>
                                          </p:val>
                                        </p:tav>
                                        <p:tav tm="100000">
                                          <p:val>
                                            <p:strVal val="#ppt_x"/>
                                          </p:val>
                                        </p:tav>
                                      </p:tavLst>
                                    </p:anim>
                                    <p:anim calcmode="lin" valueType="num">
                                      <p:cBhvr additive="base">
                                        <p:cTn id="123" dur="500" fill="hold"/>
                                        <p:tgtEl>
                                          <p:spTgt spid="105"/>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06"/>
                                        </p:tgtEl>
                                        <p:attrNameLst>
                                          <p:attrName>style.visibility</p:attrName>
                                        </p:attrNameLst>
                                      </p:cBhvr>
                                      <p:to>
                                        <p:strVal val="visible"/>
                                      </p:to>
                                    </p:set>
                                    <p:anim calcmode="lin" valueType="num">
                                      <p:cBhvr additive="base">
                                        <p:cTn id="126" dur="500" fill="hold"/>
                                        <p:tgtEl>
                                          <p:spTgt spid="106"/>
                                        </p:tgtEl>
                                        <p:attrNameLst>
                                          <p:attrName>ppt_x</p:attrName>
                                        </p:attrNameLst>
                                      </p:cBhvr>
                                      <p:tavLst>
                                        <p:tav tm="0">
                                          <p:val>
                                            <p:strVal val="#ppt_x"/>
                                          </p:val>
                                        </p:tav>
                                        <p:tav tm="100000">
                                          <p:val>
                                            <p:strVal val="#ppt_x"/>
                                          </p:val>
                                        </p:tav>
                                      </p:tavLst>
                                    </p:anim>
                                    <p:anim calcmode="lin" valueType="num">
                                      <p:cBhvr additive="base">
                                        <p:cTn id="127" dur="500" fill="hold"/>
                                        <p:tgtEl>
                                          <p:spTgt spid="106"/>
                                        </p:tgtEl>
                                        <p:attrNameLst>
                                          <p:attrName>ppt_y</p:attrName>
                                        </p:attrNameLst>
                                      </p:cBhvr>
                                      <p:tavLst>
                                        <p:tav tm="0">
                                          <p:val>
                                            <p:strVal val="1+#ppt_h/2"/>
                                          </p:val>
                                        </p:tav>
                                        <p:tav tm="100000">
                                          <p:val>
                                            <p:strVal val="#ppt_y"/>
                                          </p:val>
                                        </p:tav>
                                      </p:tavLst>
                                    </p:anim>
                                  </p:childTnLst>
                                </p:cTn>
                              </p:par>
                              <p:par>
                                <p:cTn id="128" presetID="2" presetClass="entr" presetSubtype="12" fill="hold" grpId="0" nodeType="withEffect">
                                  <p:stCondLst>
                                    <p:cond delay="0"/>
                                  </p:stCondLst>
                                  <p:childTnLst>
                                    <p:set>
                                      <p:cBhvr>
                                        <p:cTn id="129" dur="1" fill="hold">
                                          <p:stCondLst>
                                            <p:cond delay="0"/>
                                          </p:stCondLst>
                                        </p:cTn>
                                        <p:tgtEl>
                                          <p:spTgt spid="107"/>
                                        </p:tgtEl>
                                        <p:attrNameLst>
                                          <p:attrName>style.visibility</p:attrName>
                                        </p:attrNameLst>
                                      </p:cBhvr>
                                      <p:to>
                                        <p:strVal val="visible"/>
                                      </p:to>
                                    </p:set>
                                    <p:anim calcmode="lin" valueType="num">
                                      <p:cBhvr additive="base">
                                        <p:cTn id="130" dur="500" fill="hold"/>
                                        <p:tgtEl>
                                          <p:spTgt spid="107"/>
                                        </p:tgtEl>
                                        <p:attrNameLst>
                                          <p:attrName>ppt_x</p:attrName>
                                        </p:attrNameLst>
                                      </p:cBhvr>
                                      <p:tavLst>
                                        <p:tav tm="0">
                                          <p:val>
                                            <p:strVal val="0-#ppt_w/2"/>
                                          </p:val>
                                        </p:tav>
                                        <p:tav tm="100000">
                                          <p:val>
                                            <p:strVal val="#ppt_x"/>
                                          </p:val>
                                        </p:tav>
                                      </p:tavLst>
                                    </p:anim>
                                    <p:anim calcmode="lin" valueType="num">
                                      <p:cBhvr additive="base">
                                        <p:cTn id="131" dur="500" fill="hold"/>
                                        <p:tgtEl>
                                          <p:spTgt spid="107"/>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08"/>
                                        </p:tgtEl>
                                        <p:attrNameLst>
                                          <p:attrName>style.visibility</p:attrName>
                                        </p:attrNameLst>
                                      </p:cBhvr>
                                      <p:to>
                                        <p:strVal val="visible"/>
                                      </p:to>
                                    </p:set>
                                    <p:anim calcmode="lin" valueType="num">
                                      <p:cBhvr additive="base">
                                        <p:cTn id="134" dur="500" fill="hold"/>
                                        <p:tgtEl>
                                          <p:spTgt spid="108"/>
                                        </p:tgtEl>
                                        <p:attrNameLst>
                                          <p:attrName>ppt_x</p:attrName>
                                        </p:attrNameLst>
                                      </p:cBhvr>
                                      <p:tavLst>
                                        <p:tav tm="0">
                                          <p:val>
                                            <p:strVal val="#ppt_x"/>
                                          </p:val>
                                        </p:tav>
                                        <p:tav tm="100000">
                                          <p:val>
                                            <p:strVal val="#ppt_x"/>
                                          </p:val>
                                        </p:tav>
                                      </p:tavLst>
                                    </p:anim>
                                    <p:anim calcmode="lin" valueType="num">
                                      <p:cBhvr additive="base">
                                        <p:cTn id="135" dur="500" fill="hold"/>
                                        <p:tgtEl>
                                          <p:spTgt spid="108"/>
                                        </p:tgtEl>
                                        <p:attrNameLst>
                                          <p:attrName>ppt_y</p:attrName>
                                        </p:attrNameLst>
                                      </p:cBhvr>
                                      <p:tavLst>
                                        <p:tav tm="0">
                                          <p:val>
                                            <p:strVal val="1+#ppt_h/2"/>
                                          </p:val>
                                        </p:tav>
                                        <p:tav tm="100000">
                                          <p:val>
                                            <p:strVal val="#ppt_y"/>
                                          </p:val>
                                        </p:tav>
                                      </p:tavLst>
                                    </p:anim>
                                  </p:childTnLst>
                                </p:cTn>
                              </p:par>
                              <p:par>
                                <p:cTn id="136" presetID="2" presetClass="entr" presetSubtype="12" fill="hold" grpId="0" nodeType="withEffect">
                                  <p:stCondLst>
                                    <p:cond delay="0"/>
                                  </p:stCondLst>
                                  <p:childTnLst>
                                    <p:set>
                                      <p:cBhvr>
                                        <p:cTn id="137" dur="1" fill="hold">
                                          <p:stCondLst>
                                            <p:cond delay="0"/>
                                          </p:stCondLst>
                                        </p:cTn>
                                        <p:tgtEl>
                                          <p:spTgt spid="109"/>
                                        </p:tgtEl>
                                        <p:attrNameLst>
                                          <p:attrName>style.visibility</p:attrName>
                                        </p:attrNameLst>
                                      </p:cBhvr>
                                      <p:to>
                                        <p:strVal val="visible"/>
                                      </p:to>
                                    </p:set>
                                    <p:anim calcmode="lin" valueType="num">
                                      <p:cBhvr additive="base">
                                        <p:cTn id="138" dur="500" fill="hold"/>
                                        <p:tgtEl>
                                          <p:spTgt spid="109"/>
                                        </p:tgtEl>
                                        <p:attrNameLst>
                                          <p:attrName>ppt_x</p:attrName>
                                        </p:attrNameLst>
                                      </p:cBhvr>
                                      <p:tavLst>
                                        <p:tav tm="0">
                                          <p:val>
                                            <p:strVal val="0-#ppt_w/2"/>
                                          </p:val>
                                        </p:tav>
                                        <p:tav tm="100000">
                                          <p:val>
                                            <p:strVal val="#ppt_x"/>
                                          </p:val>
                                        </p:tav>
                                      </p:tavLst>
                                    </p:anim>
                                    <p:anim calcmode="lin" valueType="num">
                                      <p:cBhvr additive="base">
                                        <p:cTn id="139" dur="500" fill="hold"/>
                                        <p:tgtEl>
                                          <p:spTgt spid="109"/>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10"/>
                                        </p:tgtEl>
                                        <p:attrNameLst>
                                          <p:attrName>style.visibility</p:attrName>
                                        </p:attrNameLst>
                                      </p:cBhvr>
                                      <p:to>
                                        <p:strVal val="visible"/>
                                      </p:to>
                                    </p:set>
                                    <p:anim calcmode="lin" valueType="num">
                                      <p:cBhvr additive="base">
                                        <p:cTn id="142" dur="500" fill="hold"/>
                                        <p:tgtEl>
                                          <p:spTgt spid="110"/>
                                        </p:tgtEl>
                                        <p:attrNameLst>
                                          <p:attrName>ppt_x</p:attrName>
                                        </p:attrNameLst>
                                      </p:cBhvr>
                                      <p:tavLst>
                                        <p:tav tm="0">
                                          <p:val>
                                            <p:strVal val="#ppt_x"/>
                                          </p:val>
                                        </p:tav>
                                        <p:tav tm="100000">
                                          <p:val>
                                            <p:strVal val="#ppt_x"/>
                                          </p:val>
                                        </p:tav>
                                      </p:tavLst>
                                    </p:anim>
                                    <p:anim calcmode="lin" valueType="num">
                                      <p:cBhvr additive="base">
                                        <p:cTn id="143" dur="500" fill="hold"/>
                                        <p:tgtEl>
                                          <p:spTgt spid="110"/>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11"/>
                                        </p:tgtEl>
                                        <p:attrNameLst>
                                          <p:attrName>style.visibility</p:attrName>
                                        </p:attrNameLst>
                                      </p:cBhvr>
                                      <p:to>
                                        <p:strVal val="visible"/>
                                      </p:to>
                                    </p:set>
                                    <p:anim calcmode="lin" valueType="num">
                                      <p:cBhvr additive="base">
                                        <p:cTn id="146" dur="500" fill="hold"/>
                                        <p:tgtEl>
                                          <p:spTgt spid="111"/>
                                        </p:tgtEl>
                                        <p:attrNameLst>
                                          <p:attrName>ppt_x</p:attrName>
                                        </p:attrNameLst>
                                      </p:cBhvr>
                                      <p:tavLst>
                                        <p:tav tm="0">
                                          <p:val>
                                            <p:strVal val="#ppt_x"/>
                                          </p:val>
                                        </p:tav>
                                        <p:tav tm="100000">
                                          <p:val>
                                            <p:strVal val="#ppt_x"/>
                                          </p:val>
                                        </p:tav>
                                      </p:tavLst>
                                    </p:anim>
                                    <p:anim calcmode="lin" valueType="num">
                                      <p:cBhvr additive="base">
                                        <p:cTn id="147" dur="500" fill="hold"/>
                                        <p:tgtEl>
                                          <p:spTgt spid="111"/>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12"/>
                                        </p:tgtEl>
                                        <p:attrNameLst>
                                          <p:attrName>style.visibility</p:attrName>
                                        </p:attrNameLst>
                                      </p:cBhvr>
                                      <p:to>
                                        <p:strVal val="visible"/>
                                      </p:to>
                                    </p:set>
                                    <p:anim calcmode="lin" valueType="num">
                                      <p:cBhvr additive="base">
                                        <p:cTn id="150" dur="500" fill="hold"/>
                                        <p:tgtEl>
                                          <p:spTgt spid="112"/>
                                        </p:tgtEl>
                                        <p:attrNameLst>
                                          <p:attrName>ppt_x</p:attrName>
                                        </p:attrNameLst>
                                      </p:cBhvr>
                                      <p:tavLst>
                                        <p:tav tm="0">
                                          <p:val>
                                            <p:strVal val="#ppt_x"/>
                                          </p:val>
                                        </p:tav>
                                        <p:tav tm="100000">
                                          <p:val>
                                            <p:strVal val="#ppt_x"/>
                                          </p:val>
                                        </p:tav>
                                      </p:tavLst>
                                    </p:anim>
                                    <p:anim calcmode="lin" valueType="num">
                                      <p:cBhvr additive="base">
                                        <p:cTn id="151" dur="500" fill="hold"/>
                                        <p:tgtEl>
                                          <p:spTgt spid="112"/>
                                        </p:tgtEl>
                                        <p:attrNameLst>
                                          <p:attrName>ppt_y</p:attrName>
                                        </p:attrNameLst>
                                      </p:cBhvr>
                                      <p:tavLst>
                                        <p:tav tm="0">
                                          <p:val>
                                            <p:strVal val="1+#ppt_h/2"/>
                                          </p:val>
                                        </p:tav>
                                        <p:tav tm="100000">
                                          <p:val>
                                            <p:strVal val="#ppt_y"/>
                                          </p:val>
                                        </p:tav>
                                      </p:tavLst>
                                    </p:anim>
                                  </p:childTnLst>
                                </p:cTn>
                              </p:par>
                              <p:par>
                                <p:cTn id="152" presetID="2" presetClass="entr" presetSubtype="8" fill="hold" nodeType="withEffect">
                                  <p:stCondLst>
                                    <p:cond delay="0"/>
                                  </p:stCondLst>
                                  <p:childTnLst>
                                    <p:set>
                                      <p:cBhvr>
                                        <p:cTn id="153" dur="1" fill="hold">
                                          <p:stCondLst>
                                            <p:cond delay="0"/>
                                          </p:stCondLst>
                                        </p:cTn>
                                        <p:tgtEl>
                                          <p:spTgt spid="113"/>
                                        </p:tgtEl>
                                        <p:attrNameLst>
                                          <p:attrName>style.visibility</p:attrName>
                                        </p:attrNameLst>
                                      </p:cBhvr>
                                      <p:to>
                                        <p:strVal val="visible"/>
                                      </p:to>
                                    </p:set>
                                    <p:anim calcmode="lin" valueType="num">
                                      <p:cBhvr additive="base">
                                        <p:cTn id="154" dur="500" fill="hold"/>
                                        <p:tgtEl>
                                          <p:spTgt spid="113"/>
                                        </p:tgtEl>
                                        <p:attrNameLst>
                                          <p:attrName>ppt_x</p:attrName>
                                        </p:attrNameLst>
                                      </p:cBhvr>
                                      <p:tavLst>
                                        <p:tav tm="0">
                                          <p:val>
                                            <p:strVal val="0-#ppt_w/2"/>
                                          </p:val>
                                        </p:tav>
                                        <p:tav tm="100000">
                                          <p:val>
                                            <p:strVal val="#ppt_x"/>
                                          </p:val>
                                        </p:tav>
                                      </p:tavLst>
                                    </p:anim>
                                    <p:anim calcmode="lin" valueType="num">
                                      <p:cBhvr additive="base">
                                        <p:cTn id="155" dur="500" fill="hold"/>
                                        <p:tgtEl>
                                          <p:spTgt spid="113"/>
                                        </p:tgtEl>
                                        <p:attrNameLst>
                                          <p:attrName>ppt_y</p:attrName>
                                        </p:attrNameLst>
                                      </p:cBhvr>
                                      <p:tavLst>
                                        <p:tav tm="0">
                                          <p:val>
                                            <p:strVal val="#ppt_y"/>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116"/>
                                        </p:tgtEl>
                                        <p:attrNameLst>
                                          <p:attrName>style.visibility</p:attrName>
                                        </p:attrNameLst>
                                      </p:cBhvr>
                                      <p:to>
                                        <p:strVal val="visible"/>
                                      </p:to>
                                    </p:set>
                                    <p:anim calcmode="lin" valueType="num">
                                      <p:cBhvr additive="base">
                                        <p:cTn id="158" dur="500" fill="hold"/>
                                        <p:tgtEl>
                                          <p:spTgt spid="116"/>
                                        </p:tgtEl>
                                        <p:attrNameLst>
                                          <p:attrName>ppt_x</p:attrName>
                                        </p:attrNameLst>
                                      </p:cBhvr>
                                      <p:tavLst>
                                        <p:tav tm="0">
                                          <p:val>
                                            <p:strVal val="#ppt_x"/>
                                          </p:val>
                                        </p:tav>
                                        <p:tav tm="100000">
                                          <p:val>
                                            <p:strVal val="#ppt_x"/>
                                          </p:val>
                                        </p:tav>
                                      </p:tavLst>
                                    </p:anim>
                                    <p:anim calcmode="lin" valueType="num">
                                      <p:cBhvr additive="base">
                                        <p:cTn id="159" dur="500" fill="hold"/>
                                        <p:tgtEl>
                                          <p:spTgt spid="116"/>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118"/>
                                        </p:tgtEl>
                                        <p:attrNameLst>
                                          <p:attrName>style.visibility</p:attrName>
                                        </p:attrNameLst>
                                      </p:cBhvr>
                                      <p:to>
                                        <p:strVal val="visible"/>
                                      </p:to>
                                    </p:set>
                                    <p:anim calcmode="lin" valueType="num">
                                      <p:cBhvr additive="base">
                                        <p:cTn id="162" dur="500" fill="hold"/>
                                        <p:tgtEl>
                                          <p:spTgt spid="118"/>
                                        </p:tgtEl>
                                        <p:attrNameLst>
                                          <p:attrName>ppt_x</p:attrName>
                                        </p:attrNameLst>
                                      </p:cBhvr>
                                      <p:tavLst>
                                        <p:tav tm="0">
                                          <p:val>
                                            <p:strVal val="#ppt_x"/>
                                          </p:val>
                                        </p:tav>
                                        <p:tav tm="100000">
                                          <p:val>
                                            <p:strVal val="#ppt_x"/>
                                          </p:val>
                                        </p:tav>
                                      </p:tavLst>
                                    </p:anim>
                                    <p:anim calcmode="lin" valueType="num">
                                      <p:cBhvr additive="base">
                                        <p:cTn id="163" dur="500" fill="hold"/>
                                        <p:tgtEl>
                                          <p:spTgt spid="118"/>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119"/>
                                        </p:tgtEl>
                                        <p:attrNameLst>
                                          <p:attrName>style.visibility</p:attrName>
                                        </p:attrNameLst>
                                      </p:cBhvr>
                                      <p:to>
                                        <p:strVal val="visible"/>
                                      </p:to>
                                    </p:set>
                                    <p:anim calcmode="lin" valueType="num">
                                      <p:cBhvr additive="base">
                                        <p:cTn id="166" dur="500" fill="hold"/>
                                        <p:tgtEl>
                                          <p:spTgt spid="119"/>
                                        </p:tgtEl>
                                        <p:attrNameLst>
                                          <p:attrName>ppt_x</p:attrName>
                                        </p:attrNameLst>
                                      </p:cBhvr>
                                      <p:tavLst>
                                        <p:tav tm="0">
                                          <p:val>
                                            <p:strVal val="#ppt_x"/>
                                          </p:val>
                                        </p:tav>
                                        <p:tav tm="100000">
                                          <p:val>
                                            <p:strVal val="#ppt_x"/>
                                          </p:val>
                                        </p:tav>
                                      </p:tavLst>
                                    </p:anim>
                                    <p:anim calcmode="lin" valueType="num">
                                      <p:cBhvr additive="base">
                                        <p:cTn id="167" dur="500" fill="hold"/>
                                        <p:tgtEl>
                                          <p:spTgt spid="119"/>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120"/>
                                        </p:tgtEl>
                                        <p:attrNameLst>
                                          <p:attrName>style.visibility</p:attrName>
                                        </p:attrNameLst>
                                      </p:cBhvr>
                                      <p:to>
                                        <p:strVal val="visible"/>
                                      </p:to>
                                    </p:set>
                                    <p:anim calcmode="lin" valueType="num">
                                      <p:cBhvr additive="base">
                                        <p:cTn id="170" dur="500" fill="hold"/>
                                        <p:tgtEl>
                                          <p:spTgt spid="120"/>
                                        </p:tgtEl>
                                        <p:attrNameLst>
                                          <p:attrName>ppt_x</p:attrName>
                                        </p:attrNameLst>
                                      </p:cBhvr>
                                      <p:tavLst>
                                        <p:tav tm="0">
                                          <p:val>
                                            <p:strVal val="#ppt_x"/>
                                          </p:val>
                                        </p:tav>
                                        <p:tav tm="100000">
                                          <p:val>
                                            <p:strVal val="#ppt_x"/>
                                          </p:val>
                                        </p:tav>
                                      </p:tavLst>
                                    </p:anim>
                                    <p:anim calcmode="lin" valueType="num">
                                      <p:cBhvr additive="base">
                                        <p:cTn id="171" dur="500" fill="hold"/>
                                        <p:tgtEl>
                                          <p:spTgt spid="120"/>
                                        </p:tgtEl>
                                        <p:attrNameLst>
                                          <p:attrName>ppt_y</p:attrName>
                                        </p:attrNameLst>
                                      </p:cBhvr>
                                      <p:tavLst>
                                        <p:tav tm="0">
                                          <p:val>
                                            <p:strVal val="1+#ppt_h/2"/>
                                          </p:val>
                                        </p:tav>
                                        <p:tav tm="100000">
                                          <p:val>
                                            <p:strVal val="#ppt_y"/>
                                          </p:val>
                                        </p:tav>
                                      </p:tavLst>
                                    </p:anim>
                                  </p:childTnLst>
                                </p:cTn>
                              </p:par>
                              <p:par>
                                <p:cTn id="172" presetID="2" presetClass="entr" presetSubtype="8" fill="hold" grpId="0" nodeType="withEffect">
                                  <p:stCondLst>
                                    <p:cond delay="0"/>
                                  </p:stCondLst>
                                  <p:childTnLst>
                                    <p:set>
                                      <p:cBhvr>
                                        <p:cTn id="173" dur="1" fill="hold">
                                          <p:stCondLst>
                                            <p:cond delay="0"/>
                                          </p:stCondLst>
                                        </p:cTn>
                                        <p:tgtEl>
                                          <p:spTgt spid="121"/>
                                        </p:tgtEl>
                                        <p:attrNameLst>
                                          <p:attrName>style.visibility</p:attrName>
                                        </p:attrNameLst>
                                      </p:cBhvr>
                                      <p:to>
                                        <p:strVal val="visible"/>
                                      </p:to>
                                    </p:set>
                                    <p:anim calcmode="lin" valueType="num">
                                      <p:cBhvr additive="base">
                                        <p:cTn id="174" dur="500" fill="hold"/>
                                        <p:tgtEl>
                                          <p:spTgt spid="121"/>
                                        </p:tgtEl>
                                        <p:attrNameLst>
                                          <p:attrName>ppt_x</p:attrName>
                                        </p:attrNameLst>
                                      </p:cBhvr>
                                      <p:tavLst>
                                        <p:tav tm="0">
                                          <p:val>
                                            <p:strVal val="0-#ppt_w/2"/>
                                          </p:val>
                                        </p:tav>
                                        <p:tav tm="100000">
                                          <p:val>
                                            <p:strVal val="#ppt_x"/>
                                          </p:val>
                                        </p:tav>
                                      </p:tavLst>
                                    </p:anim>
                                    <p:anim calcmode="lin" valueType="num">
                                      <p:cBhvr additive="base">
                                        <p:cTn id="175" dur="500" fill="hold"/>
                                        <p:tgtEl>
                                          <p:spTgt spid="121"/>
                                        </p:tgtEl>
                                        <p:attrNameLst>
                                          <p:attrName>ppt_y</p:attrName>
                                        </p:attrNameLst>
                                      </p:cBhvr>
                                      <p:tavLst>
                                        <p:tav tm="0">
                                          <p:val>
                                            <p:strVal val="#ppt_y"/>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122"/>
                                        </p:tgtEl>
                                        <p:attrNameLst>
                                          <p:attrName>style.visibility</p:attrName>
                                        </p:attrNameLst>
                                      </p:cBhvr>
                                      <p:to>
                                        <p:strVal val="visible"/>
                                      </p:to>
                                    </p:set>
                                    <p:anim calcmode="lin" valueType="num">
                                      <p:cBhvr additive="base">
                                        <p:cTn id="178" dur="500" fill="hold"/>
                                        <p:tgtEl>
                                          <p:spTgt spid="122"/>
                                        </p:tgtEl>
                                        <p:attrNameLst>
                                          <p:attrName>ppt_x</p:attrName>
                                        </p:attrNameLst>
                                      </p:cBhvr>
                                      <p:tavLst>
                                        <p:tav tm="0">
                                          <p:val>
                                            <p:strVal val="#ppt_x"/>
                                          </p:val>
                                        </p:tav>
                                        <p:tav tm="100000">
                                          <p:val>
                                            <p:strVal val="#ppt_x"/>
                                          </p:val>
                                        </p:tav>
                                      </p:tavLst>
                                    </p:anim>
                                    <p:anim calcmode="lin" valueType="num">
                                      <p:cBhvr additive="base">
                                        <p:cTn id="179" dur="500" fill="hold"/>
                                        <p:tgtEl>
                                          <p:spTgt spid="122"/>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123"/>
                                        </p:tgtEl>
                                        <p:attrNameLst>
                                          <p:attrName>style.visibility</p:attrName>
                                        </p:attrNameLst>
                                      </p:cBhvr>
                                      <p:to>
                                        <p:strVal val="visible"/>
                                      </p:to>
                                    </p:set>
                                    <p:anim calcmode="lin" valueType="num">
                                      <p:cBhvr additive="base">
                                        <p:cTn id="182" dur="500" fill="hold"/>
                                        <p:tgtEl>
                                          <p:spTgt spid="123"/>
                                        </p:tgtEl>
                                        <p:attrNameLst>
                                          <p:attrName>ppt_x</p:attrName>
                                        </p:attrNameLst>
                                      </p:cBhvr>
                                      <p:tavLst>
                                        <p:tav tm="0">
                                          <p:val>
                                            <p:strVal val="#ppt_x"/>
                                          </p:val>
                                        </p:tav>
                                        <p:tav tm="100000">
                                          <p:val>
                                            <p:strVal val="#ppt_x"/>
                                          </p:val>
                                        </p:tav>
                                      </p:tavLst>
                                    </p:anim>
                                    <p:anim calcmode="lin" valueType="num">
                                      <p:cBhvr additive="base">
                                        <p:cTn id="183" dur="500" fill="hold"/>
                                        <p:tgtEl>
                                          <p:spTgt spid="123"/>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124"/>
                                        </p:tgtEl>
                                        <p:attrNameLst>
                                          <p:attrName>style.visibility</p:attrName>
                                        </p:attrNameLst>
                                      </p:cBhvr>
                                      <p:to>
                                        <p:strVal val="visible"/>
                                      </p:to>
                                    </p:set>
                                    <p:anim calcmode="lin" valueType="num">
                                      <p:cBhvr additive="base">
                                        <p:cTn id="186" dur="500" fill="hold"/>
                                        <p:tgtEl>
                                          <p:spTgt spid="124"/>
                                        </p:tgtEl>
                                        <p:attrNameLst>
                                          <p:attrName>ppt_x</p:attrName>
                                        </p:attrNameLst>
                                      </p:cBhvr>
                                      <p:tavLst>
                                        <p:tav tm="0">
                                          <p:val>
                                            <p:strVal val="#ppt_x"/>
                                          </p:val>
                                        </p:tav>
                                        <p:tav tm="100000">
                                          <p:val>
                                            <p:strVal val="#ppt_x"/>
                                          </p:val>
                                        </p:tav>
                                      </p:tavLst>
                                    </p:anim>
                                    <p:anim calcmode="lin" valueType="num">
                                      <p:cBhvr additive="base">
                                        <p:cTn id="187" dur="500" fill="hold"/>
                                        <p:tgtEl>
                                          <p:spTgt spid="124"/>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25"/>
                                        </p:tgtEl>
                                        <p:attrNameLst>
                                          <p:attrName>style.visibility</p:attrName>
                                        </p:attrNameLst>
                                      </p:cBhvr>
                                      <p:to>
                                        <p:strVal val="visible"/>
                                      </p:to>
                                    </p:set>
                                    <p:anim calcmode="lin" valueType="num">
                                      <p:cBhvr additive="base">
                                        <p:cTn id="190" dur="500" fill="hold"/>
                                        <p:tgtEl>
                                          <p:spTgt spid="125"/>
                                        </p:tgtEl>
                                        <p:attrNameLst>
                                          <p:attrName>ppt_x</p:attrName>
                                        </p:attrNameLst>
                                      </p:cBhvr>
                                      <p:tavLst>
                                        <p:tav tm="0">
                                          <p:val>
                                            <p:strVal val="#ppt_x"/>
                                          </p:val>
                                        </p:tav>
                                        <p:tav tm="100000">
                                          <p:val>
                                            <p:strVal val="#ppt_x"/>
                                          </p:val>
                                        </p:tav>
                                      </p:tavLst>
                                    </p:anim>
                                    <p:anim calcmode="lin" valueType="num">
                                      <p:cBhvr additive="base">
                                        <p:cTn id="191" dur="500" fill="hold"/>
                                        <p:tgtEl>
                                          <p:spTgt spid="125"/>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126"/>
                                        </p:tgtEl>
                                        <p:attrNameLst>
                                          <p:attrName>style.visibility</p:attrName>
                                        </p:attrNameLst>
                                      </p:cBhvr>
                                      <p:to>
                                        <p:strVal val="visible"/>
                                      </p:to>
                                    </p:set>
                                    <p:anim calcmode="lin" valueType="num">
                                      <p:cBhvr additive="base">
                                        <p:cTn id="194" dur="500" fill="hold"/>
                                        <p:tgtEl>
                                          <p:spTgt spid="126"/>
                                        </p:tgtEl>
                                        <p:attrNameLst>
                                          <p:attrName>ppt_x</p:attrName>
                                        </p:attrNameLst>
                                      </p:cBhvr>
                                      <p:tavLst>
                                        <p:tav tm="0">
                                          <p:val>
                                            <p:strVal val="#ppt_x"/>
                                          </p:val>
                                        </p:tav>
                                        <p:tav tm="100000">
                                          <p:val>
                                            <p:strVal val="#ppt_x"/>
                                          </p:val>
                                        </p:tav>
                                      </p:tavLst>
                                    </p:anim>
                                    <p:anim calcmode="lin" valueType="num">
                                      <p:cBhvr additive="base">
                                        <p:cTn id="195" dur="500" fill="hold"/>
                                        <p:tgtEl>
                                          <p:spTgt spid="126"/>
                                        </p:tgtEl>
                                        <p:attrNameLst>
                                          <p:attrName>ppt_y</p:attrName>
                                        </p:attrNameLst>
                                      </p:cBhvr>
                                      <p:tavLst>
                                        <p:tav tm="0">
                                          <p:val>
                                            <p:strVal val="1+#ppt_h/2"/>
                                          </p:val>
                                        </p:tav>
                                        <p:tav tm="100000">
                                          <p:val>
                                            <p:strVal val="#ppt_y"/>
                                          </p:val>
                                        </p:tav>
                                      </p:tavLst>
                                    </p:anim>
                                  </p:childTnLst>
                                </p:cTn>
                              </p:par>
                              <p:par>
                                <p:cTn id="196" presetID="2" presetClass="entr" presetSubtype="4" fill="hold" grpId="0" nodeType="withEffect">
                                  <p:stCondLst>
                                    <p:cond delay="0"/>
                                  </p:stCondLst>
                                  <p:childTnLst>
                                    <p:set>
                                      <p:cBhvr>
                                        <p:cTn id="197" dur="1" fill="hold">
                                          <p:stCondLst>
                                            <p:cond delay="0"/>
                                          </p:stCondLst>
                                        </p:cTn>
                                        <p:tgtEl>
                                          <p:spTgt spid="127"/>
                                        </p:tgtEl>
                                        <p:attrNameLst>
                                          <p:attrName>style.visibility</p:attrName>
                                        </p:attrNameLst>
                                      </p:cBhvr>
                                      <p:to>
                                        <p:strVal val="visible"/>
                                      </p:to>
                                    </p:set>
                                    <p:anim calcmode="lin" valueType="num">
                                      <p:cBhvr additive="base">
                                        <p:cTn id="198" dur="500" fill="hold"/>
                                        <p:tgtEl>
                                          <p:spTgt spid="127"/>
                                        </p:tgtEl>
                                        <p:attrNameLst>
                                          <p:attrName>ppt_x</p:attrName>
                                        </p:attrNameLst>
                                      </p:cBhvr>
                                      <p:tavLst>
                                        <p:tav tm="0">
                                          <p:val>
                                            <p:strVal val="#ppt_x"/>
                                          </p:val>
                                        </p:tav>
                                        <p:tav tm="100000">
                                          <p:val>
                                            <p:strVal val="#ppt_x"/>
                                          </p:val>
                                        </p:tav>
                                      </p:tavLst>
                                    </p:anim>
                                    <p:anim calcmode="lin" valueType="num">
                                      <p:cBhvr additive="base">
                                        <p:cTn id="199" dur="500" fill="hold"/>
                                        <p:tgtEl>
                                          <p:spTgt spid="127"/>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128"/>
                                        </p:tgtEl>
                                        <p:attrNameLst>
                                          <p:attrName>style.visibility</p:attrName>
                                        </p:attrNameLst>
                                      </p:cBhvr>
                                      <p:to>
                                        <p:strVal val="visible"/>
                                      </p:to>
                                    </p:set>
                                    <p:anim calcmode="lin" valueType="num">
                                      <p:cBhvr additive="base">
                                        <p:cTn id="202" dur="500" fill="hold"/>
                                        <p:tgtEl>
                                          <p:spTgt spid="128"/>
                                        </p:tgtEl>
                                        <p:attrNameLst>
                                          <p:attrName>ppt_x</p:attrName>
                                        </p:attrNameLst>
                                      </p:cBhvr>
                                      <p:tavLst>
                                        <p:tav tm="0">
                                          <p:val>
                                            <p:strVal val="#ppt_x"/>
                                          </p:val>
                                        </p:tav>
                                        <p:tav tm="100000">
                                          <p:val>
                                            <p:strVal val="#ppt_x"/>
                                          </p:val>
                                        </p:tav>
                                      </p:tavLst>
                                    </p:anim>
                                    <p:anim calcmode="lin" valueType="num">
                                      <p:cBhvr additive="base">
                                        <p:cTn id="203" dur="500" fill="hold"/>
                                        <p:tgtEl>
                                          <p:spTgt spid="128"/>
                                        </p:tgtEl>
                                        <p:attrNameLst>
                                          <p:attrName>ppt_y</p:attrName>
                                        </p:attrNameLst>
                                      </p:cBhvr>
                                      <p:tavLst>
                                        <p:tav tm="0">
                                          <p:val>
                                            <p:strVal val="1+#ppt_h/2"/>
                                          </p:val>
                                        </p:tav>
                                        <p:tav tm="100000">
                                          <p:val>
                                            <p:strVal val="#ppt_y"/>
                                          </p:val>
                                        </p:tav>
                                      </p:tavLst>
                                    </p:anim>
                                  </p:childTnLst>
                                </p:cTn>
                              </p:par>
                              <p:par>
                                <p:cTn id="204" presetID="2" presetClass="entr" presetSubtype="4" fill="hold" grpId="0" nodeType="withEffect">
                                  <p:stCondLst>
                                    <p:cond delay="0"/>
                                  </p:stCondLst>
                                  <p:childTnLst>
                                    <p:set>
                                      <p:cBhvr>
                                        <p:cTn id="205" dur="1" fill="hold">
                                          <p:stCondLst>
                                            <p:cond delay="0"/>
                                          </p:stCondLst>
                                        </p:cTn>
                                        <p:tgtEl>
                                          <p:spTgt spid="129"/>
                                        </p:tgtEl>
                                        <p:attrNameLst>
                                          <p:attrName>style.visibility</p:attrName>
                                        </p:attrNameLst>
                                      </p:cBhvr>
                                      <p:to>
                                        <p:strVal val="visible"/>
                                      </p:to>
                                    </p:set>
                                    <p:anim calcmode="lin" valueType="num">
                                      <p:cBhvr additive="base">
                                        <p:cTn id="206" dur="500" fill="hold"/>
                                        <p:tgtEl>
                                          <p:spTgt spid="129"/>
                                        </p:tgtEl>
                                        <p:attrNameLst>
                                          <p:attrName>ppt_x</p:attrName>
                                        </p:attrNameLst>
                                      </p:cBhvr>
                                      <p:tavLst>
                                        <p:tav tm="0">
                                          <p:val>
                                            <p:strVal val="#ppt_x"/>
                                          </p:val>
                                        </p:tav>
                                        <p:tav tm="100000">
                                          <p:val>
                                            <p:strVal val="#ppt_x"/>
                                          </p:val>
                                        </p:tav>
                                      </p:tavLst>
                                    </p:anim>
                                    <p:anim calcmode="lin" valueType="num">
                                      <p:cBhvr additive="base">
                                        <p:cTn id="207" dur="500" fill="hold"/>
                                        <p:tgtEl>
                                          <p:spTgt spid="129"/>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130"/>
                                        </p:tgtEl>
                                        <p:attrNameLst>
                                          <p:attrName>style.visibility</p:attrName>
                                        </p:attrNameLst>
                                      </p:cBhvr>
                                      <p:to>
                                        <p:strVal val="visible"/>
                                      </p:to>
                                    </p:set>
                                    <p:anim calcmode="lin" valueType="num">
                                      <p:cBhvr additive="base">
                                        <p:cTn id="210" dur="500" fill="hold"/>
                                        <p:tgtEl>
                                          <p:spTgt spid="130"/>
                                        </p:tgtEl>
                                        <p:attrNameLst>
                                          <p:attrName>ppt_x</p:attrName>
                                        </p:attrNameLst>
                                      </p:cBhvr>
                                      <p:tavLst>
                                        <p:tav tm="0">
                                          <p:val>
                                            <p:strVal val="#ppt_x"/>
                                          </p:val>
                                        </p:tav>
                                        <p:tav tm="100000">
                                          <p:val>
                                            <p:strVal val="#ppt_x"/>
                                          </p:val>
                                        </p:tav>
                                      </p:tavLst>
                                    </p:anim>
                                    <p:anim calcmode="lin" valueType="num">
                                      <p:cBhvr additive="base">
                                        <p:cTn id="211" dur="500" fill="hold"/>
                                        <p:tgtEl>
                                          <p:spTgt spid="130"/>
                                        </p:tgtEl>
                                        <p:attrNameLst>
                                          <p:attrName>ppt_y</p:attrName>
                                        </p:attrNameLst>
                                      </p:cBhvr>
                                      <p:tavLst>
                                        <p:tav tm="0">
                                          <p:val>
                                            <p:strVal val="1+#ppt_h/2"/>
                                          </p:val>
                                        </p:tav>
                                        <p:tav tm="100000">
                                          <p:val>
                                            <p:strVal val="#ppt_y"/>
                                          </p:val>
                                        </p:tav>
                                      </p:tavLst>
                                    </p:anim>
                                  </p:childTnLst>
                                </p:cTn>
                              </p:par>
                              <p:par>
                                <p:cTn id="212" presetID="2" presetClass="entr" presetSubtype="4" fill="hold" grpId="0" nodeType="withEffect">
                                  <p:stCondLst>
                                    <p:cond delay="0"/>
                                  </p:stCondLst>
                                  <p:childTnLst>
                                    <p:set>
                                      <p:cBhvr>
                                        <p:cTn id="213" dur="1" fill="hold">
                                          <p:stCondLst>
                                            <p:cond delay="0"/>
                                          </p:stCondLst>
                                        </p:cTn>
                                        <p:tgtEl>
                                          <p:spTgt spid="131"/>
                                        </p:tgtEl>
                                        <p:attrNameLst>
                                          <p:attrName>style.visibility</p:attrName>
                                        </p:attrNameLst>
                                      </p:cBhvr>
                                      <p:to>
                                        <p:strVal val="visible"/>
                                      </p:to>
                                    </p:set>
                                    <p:anim calcmode="lin" valueType="num">
                                      <p:cBhvr additive="base">
                                        <p:cTn id="214" dur="500" fill="hold"/>
                                        <p:tgtEl>
                                          <p:spTgt spid="131"/>
                                        </p:tgtEl>
                                        <p:attrNameLst>
                                          <p:attrName>ppt_x</p:attrName>
                                        </p:attrNameLst>
                                      </p:cBhvr>
                                      <p:tavLst>
                                        <p:tav tm="0">
                                          <p:val>
                                            <p:strVal val="#ppt_x"/>
                                          </p:val>
                                        </p:tav>
                                        <p:tav tm="100000">
                                          <p:val>
                                            <p:strVal val="#ppt_x"/>
                                          </p:val>
                                        </p:tav>
                                      </p:tavLst>
                                    </p:anim>
                                    <p:anim calcmode="lin" valueType="num">
                                      <p:cBhvr additive="base">
                                        <p:cTn id="215" dur="500" fill="hold"/>
                                        <p:tgtEl>
                                          <p:spTgt spid="131"/>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132"/>
                                        </p:tgtEl>
                                        <p:attrNameLst>
                                          <p:attrName>style.visibility</p:attrName>
                                        </p:attrNameLst>
                                      </p:cBhvr>
                                      <p:to>
                                        <p:strVal val="visible"/>
                                      </p:to>
                                    </p:set>
                                    <p:anim calcmode="lin" valueType="num">
                                      <p:cBhvr additive="base">
                                        <p:cTn id="218" dur="500" fill="hold"/>
                                        <p:tgtEl>
                                          <p:spTgt spid="132"/>
                                        </p:tgtEl>
                                        <p:attrNameLst>
                                          <p:attrName>ppt_x</p:attrName>
                                        </p:attrNameLst>
                                      </p:cBhvr>
                                      <p:tavLst>
                                        <p:tav tm="0">
                                          <p:val>
                                            <p:strVal val="#ppt_x"/>
                                          </p:val>
                                        </p:tav>
                                        <p:tav tm="100000">
                                          <p:val>
                                            <p:strVal val="#ppt_x"/>
                                          </p:val>
                                        </p:tav>
                                      </p:tavLst>
                                    </p:anim>
                                    <p:anim calcmode="lin" valueType="num">
                                      <p:cBhvr additive="base">
                                        <p:cTn id="219" dur="500" fill="hold"/>
                                        <p:tgtEl>
                                          <p:spTgt spid="132"/>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133"/>
                                        </p:tgtEl>
                                        <p:attrNameLst>
                                          <p:attrName>style.visibility</p:attrName>
                                        </p:attrNameLst>
                                      </p:cBhvr>
                                      <p:to>
                                        <p:strVal val="visible"/>
                                      </p:to>
                                    </p:set>
                                    <p:anim calcmode="lin" valueType="num">
                                      <p:cBhvr additive="base">
                                        <p:cTn id="222" dur="500" fill="hold"/>
                                        <p:tgtEl>
                                          <p:spTgt spid="133"/>
                                        </p:tgtEl>
                                        <p:attrNameLst>
                                          <p:attrName>ppt_x</p:attrName>
                                        </p:attrNameLst>
                                      </p:cBhvr>
                                      <p:tavLst>
                                        <p:tav tm="0">
                                          <p:val>
                                            <p:strVal val="#ppt_x"/>
                                          </p:val>
                                        </p:tav>
                                        <p:tav tm="100000">
                                          <p:val>
                                            <p:strVal val="#ppt_x"/>
                                          </p:val>
                                        </p:tav>
                                      </p:tavLst>
                                    </p:anim>
                                    <p:anim calcmode="lin" valueType="num">
                                      <p:cBhvr additive="base">
                                        <p:cTn id="223" dur="500" fill="hold"/>
                                        <p:tgtEl>
                                          <p:spTgt spid="133"/>
                                        </p:tgtEl>
                                        <p:attrNameLst>
                                          <p:attrName>ppt_y</p:attrName>
                                        </p:attrNameLst>
                                      </p:cBhvr>
                                      <p:tavLst>
                                        <p:tav tm="0">
                                          <p:val>
                                            <p:strVal val="1+#ppt_h/2"/>
                                          </p:val>
                                        </p:tav>
                                        <p:tav tm="100000">
                                          <p:val>
                                            <p:strVal val="#ppt_y"/>
                                          </p:val>
                                        </p:tav>
                                      </p:tavLst>
                                    </p:anim>
                                  </p:childTnLst>
                                </p:cTn>
                              </p:par>
                              <p:par>
                                <p:cTn id="224" presetID="2" presetClass="entr" presetSubtype="4" fill="hold" grpId="0" nodeType="withEffect">
                                  <p:stCondLst>
                                    <p:cond delay="0"/>
                                  </p:stCondLst>
                                  <p:childTnLst>
                                    <p:set>
                                      <p:cBhvr>
                                        <p:cTn id="225" dur="1" fill="hold">
                                          <p:stCondLst>
                                            <p:cond delay="0"/>
                                          </p:stCondLst>
                                        </p:cTn>
                                        <p:tgtEl>
                                          <p:spTgt spid="134"/>
                                        </p:tgtEl>
                                        <p:attrNameLst>
                                          <p:attrName>style.visibility</p:attrName>
                                        </p:attrNameLst>
                                      </p:cBhvr>
                                      <p:to>
                                        <p:strVal val="visible"/>
                                      </p:to>
                                    </p:set>
                                    <p:anim calcmode="lin" valueType="num">
                                      <p:cBhvr additive="base">
                                        <p:cTn id="226" dur="500" fill="hold"/>
                                        <p:tgtEl>
                                          <p:spTgt spid="134"/>
                                        </p:tgtEl>
                                        <p:attrNameLst>
                                          <p:attrName>ppt_x</p:attrName>
                                        </p:attrNameLst>
                                      </p:cBhvr>
                                      <p:tavLst>
                                        <p:tav tm="0">
                                          <p:val>
                                            <p:strVal val="#ppt_x"/>
                                          </p:val>
                                        </p:tav>
                                        <p:tav tm="100000">
                                          <p:val>
                                            <p:strVal val="#ppt_x"/>
                                          </p:val>
                                        </p:tav>
                                      </p:tavLst>
                                    </p:anim>
                                    <p:anim calcmode="lin" valueType="num">
                                      <p:cBhvr additive="base">
                                        <p:cTn id="227" dur="500" fill="hold"/>
                                        <p:tgtEl>
                                          <p:spTgt spid="134"/>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135"/>
                                        </p:tgtEl>
                                        <p:attrNameLst>
                                          <p:attrName>style.visibility</p:attrName>
                                        </p:attrNameLst>
                                      </p:cBhvr>
                                      <p:to>
                                        <p:strVal val="visible"/>
                                      </p:to>
                                    </p:set>
                                    <p:anim calcmode="lin" valueType="num">
                                      <p:cBhvr additive="base">
                                        <p:cTn id="230" dur="500" fill="hold"/>
                                        <p:tgtEl>
                                          <p:spTgt spid="135"/>
                                        </p:tgtEl>
                                        <p:attrNameLst>
                                          <p:attrName>ppt_x</p:attrName>
                                        </p:attrNameLst>
                                      </p:cBhvr>
                                      <p:tavLst>
                                        <p:tav tm="0">
                                          <p:val>
                                            <p:strVal val="#ppt_x"/>
                                          </p:val>
                                        </p:tav>
                                        <p:tav tm="100000">
                                          <p:val>
                                            <p:strVal val="#ppt_x"/>
                                          </p:val>
                                        </p:tav>
                                      </p:tavLst>
                                    </p:anim>
                                    <p:anim calcmode="lin" valueType="num">
                                      <p:cBhvr additive="base">
                                        <p:cTn id="231" dur="500" fill="hold"/>
                                        <p:tgtEl>
                                          <p:spTgt spid="135"/>
                                        </p:tgtEl>
                                        <p:attrNameLst>
                                          <p:attrName>ppt_y</p:attrName>
                                        </p:attrNameLst>
                                      </p:cBhvr>
                                      <p:tavLst>
                                        <p:tav tm="0">
                                          <p:val>
                                            <p:strVal val="1+#ppt_h/2"/>
                                          </p:val>
                                        </p:tav>
                                        <p:tav tm="100000">
                                          <p:val>
                                            <p:strVal val="#ppt_y"/>
                                          </p:val>
                                        </p:tav>
                                      </p:tavLst>
                                    </p:anim>
                                  </p:childTnLst>
                                </p:cTn>
                              </p:par>
                              <p:par>
                                <p:cTn id="232" presetID="2" presetClass="entr" presetSubtype="1" fill="hold" grpId="0" nodeType="withEffect">
                                  <p:stCondLst>
                                    <p:cond delay="0"/>
                                  </p:stCondLst>
                                  <p:childTnLst>
                                    <p:set>
                                      <p:cBhvr>
                                        <p:cTn id="233" dur="1" fill="hold">
                                          <p:stCondLst>
                                            <p:cond delay="0"/>
                                          </p:stCondLst>
                                        </p:cTn>
                                        <p:tgtEl>
                                          <p:spTgt spid="136"/>
                                        </p:tgtEl>
                                        <p:attrNameLst>
                                          <p:attrName>style.visibility</p:attrName>
                                        </p:attrNameLst>
                                      </p:cBhvr>
                                      <p:to>
                                        <p:strVal val="visible"/>
                                      </p:to>
                                    </p:set>
                                    <p:anim calcmode="lin" valueType="num">
                                      <p:cBhvr additive="base">
                                        <p:cTn id="234" dur="500" fill="hold"/>
                                        <p:tgtEl>
                                          <p:spTgt spid="136"/>
                                        </p:tgtEl>
                                        <p:attrNameLst>
                                          <p:attrName>ppt_x</p:attrName>
                                        </p:attrNameLst>
                                      </p:cBhvr>
                                      <p:tavLst>
                                        <p:tav tm="0">
                                          <p:val>
                                            <p:strVal val="#ppt_x"/>
                                          </p:val>
                                        </p:tav>
                                        <p:tav tm="100000">
                                          <p:val>
                                            <p:strVal val="#ppt_x"/>
                                          </p:val>
                                        </p:tav>
                                      </p:tavLst>
                                    </p:anim>
                                    <p:anim calcmode="lin" valueType="num">
                                      <p:cBhvr additive="base">
                                        <p:cTn id="235" dur="500" fill="hold"/>
                                        <p:tgtEl>
                                          <p:spTgt spid="136"/>
                                        </p:tgtEl>
                                        <p:attrNameLst>
                                          <p:attrName>ppt_y</p:attrName>
                                        </p:attrNameLst>
                                      </p:cBhvr>
                                      <p:tavLst>
                                        <p:tav tm="0">
                                          <p:val>
                                            <p:strVal val="0-#ppt_h/2"/>
                                          </p:val>
                                        </p:tav>
                                        <p:tav tm="100000">
                                          <p:val>
                                            <p:strVal val="#ppt_y"/>
                                          </p:val>
                                        </p:tav>
                                      </p:tavLst>
                                    </p:anim>
                                  </p:childTnLst>
                                </p:cTn>
                              </p:par>
                              <p:par>
                                <p:cTn id="236" presetID="2" presetClass="entr" presetSubtype="4" fill="hold" grpId="0" nodeType="withEffect">
                                  <p:stCondLst>
                                    <p:cond delay="0"/>
                                  </p:stCondLst>
                                  <p:childTnLst>
                                    <p:set>
                                      <p:cBhvr>
                                        <p:cTn id="237" dur="1" fill="hold">
                                          <p:stCondLst>
                                            <p:cond delay="0"/>
                                          </p:stCondLst>
                                        </p:cTn>
                                        <p:tgtEl>
                                          <p:spTgt spid="137"/>
                                        </p:tgtEl>
                                        <p:attrNameLst>
                                          <p:attrName>style.visibility</p:attrName>
                                        </p:attrNameLst>
                                      </p:cBhvr>
                                      <p:to>
                                        <p:strVal val="visible"/>
                                      </p:to>
                                    </p:set>
                                    <p:anim calcmode="lin" valueType="num">
                                      <p:cBhvr additive="base">
                                        <p:cTn id="238" dur="500" fill="hold"/>
                                        <p:tgtEl>
                                          <p:spTgt spid="137"/>
                                        </p:tgtEl>
                                        <p:attrNameLst>
                                          <p:attrName>ppt_x</p:attrName>
                                        </p:attrNameLst>
                                      </p:cBhvr>
                                      <p:tavLst>
                                        <p:tav tm="0">
                                          <p:val>
                                            <p:strVal val="#ppt_x"/>
                                          </p:val>
                                        </p:tav>
                                        <p:tav tm="100000">
                                          <p:val>
                                            <p:strVal val="#ppt_x"/>
                                          </p:val>
                                        </p:tav>
                                      </p:tavLst>
                                    </p:anim>
                                    <p:anim calcmode="lin" valueType="num">
                                      <p:cBhvr additive="base">
                                        <p:cTn id="239" dur="500" fill="hold"/>
                                        <p:tgtEl>
                                          <p:spTgt spid="137"/>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138"/>
                                        </p:tgtEl>
                                        <p:attrNameLst>
                                          <p:attrName>style.visibility</p:attrName>
                                        </p:attrNameLst>
                                      </p:cBhvr>
                                      <p:to>
                                        <p:strVal val="visible"/>
                                      </p:to>
                                    </p:set>
                                    <p:anim calcmode="lin" valueType="num">
                                      <p:cBhvr additive="base">
                                        <p:cTn id="242" dur="500" fill="hold"/>
                                        <p:tgtEl>
                                          <p:spTgt spid="138"/>
                                        </p:tgtEl>
                                        <p:attrNameLst>
                                          <p:attrName>ppt_x</p:attrName>
                                        </p:attrNameLst>
                                      </p:cBhvr>
                                      <p:tavLst>
                                        <p:tav tm="0">
                                          <p:val>
                                            <p:strVal val="#ppt_x"/>
                                          </p:val>
                                        </p:tav>
                                        <p:tav tm="100000">
                                          <p:val>
                                            <p:strVal val="#ppt_x"/>
                                          </p:val>
                                        </p:tav>
                                      </p:tavLst>
                                    </p:anim>
                                    <p:anim calcmode="lin" valueType="num">
                                      <p:cBhvr additive="base">
                                        <p:cTn id="243" dur="500" fill="hold"/>
                                        <p:tgtEl>
                                          <p:spTgt spid="138"/>
                                        </p:tgtEl>
                                        <p:attrNameLst>
                                          <p:attrName>ppt_y</p:attrName>
                                        </p:attrNameLst>
                                      </p:cBhvr>
                                      <p:tavLst>
                                        <p:tav tm="0">
                                          <p:val>
                                            <p:strVal val="1+#ppt_h/2"/>
                                          </p:val>
                                        </p:tav>
                                        <p:tav tm="100000">
                                          <p:val>
                                            <p:strVal val="#ppt_y"/>
                                          </p:val>
                                        </p:tav>
                                      </p:tavLst>
                                    </p:anim>
                                  </p:childTnLst>
                                </p:cTn>
                              </p:par>
                              <p:par>
                                <p:cTn id="244" presetID="2" presetClass="entr" presetSubtype="3" fill="hold" grpId="0" nodeType="withEffect">
                                  <p:stCondLst>
                                    <p:cond delay="0"/>
                                  </p:stCondLst>
                                  <p:childTnLst>
                                    <p:set>
                                      <p:cBhvr>
                                        <p:cTn id="245" dur="1" fill="hold">
                                          <p:stCondLst>
                                            <p:cond delay="0"/>
                                          </p:stCondLst>
                                        </p:cTn>
                                        <p:tgtEl>
                                          <p:spTgt spid="139"/>
                                        </p:tgtEl>
                                        <p:attrNameLst>
                                          <p:attrName>style.visibility</p:attrName>
                                        </p:attrNameLst>
                                      </p:cBhvr>
                                      <p:to>
                                        <p:strVal val="visible"/>
                                      </p:to>
                                    </p:set>
                                    <p:anim calcmode="lin" valueType="num">
                                      <p:cBhvr additive="base">
                                        <p:cTn id="246" dur="500" fill="hold"/>
                                        <p:tgtEl>
                                          <p:spTgt spid="139"/>
                                        </p:tgtEl>
                                        <p:attrNameLst>
                                          <p:attrName>ppt_x</p:attrName>
                                        </p:attrNameLst>
                                      </p:cBhvr>
                                      <p:tavLst>
                                        <p:tav tm="0">
                                          <p:val>
                                            <p:strVal val="1+#ppt_w/2"/>
                                          </p:val>
                                        </p:tav>
                                        <p:tav tm="100000">
                                          <p:val>
                                            <p:strVal val="#ppt_x"/>
                                          </p:val>
                                        </p:tav>
                                      </p:tavLst>
                                    </p:anim>
                                    <p:anim calcmode="lin" valueType="num">
                                      <p:cBhvr additive="base">
                                        <p:cTn id="247" dur="500" fill="hold"/>
                                        <p:tgtEl>
                                          <p:spTgt spid="139"/>
                                        </p:tgtEl>
                                        <p:attrNameLst>
                                          <p:attrName>ppt_y</p:attrName>
                                        </p:attrNameLst>
                                      </p:cBhvr>
                                      <p:tavLst>
                                        <p:tav tm="0">
                                          <p:val>
                                            <p:strVal val="0-#ppt_h/2"/>
                                          </p:val>
                                        </p:tav>
                                        <p:tav tm="100000">
                                          <p:val>
                                            <p:strVal val="#ppt_y"/>
                                          </p:val>
                                        </p:tav>
                                      </p:tavLst>
                                    </p:anim>
                                  </p:childTnLst>
                                </p:cTn>
                              </p:par>
                              <p:par>
                                <p:cTn id="248" presetID="2" presetClass="entr" presetSubtype="2" fill="hold" grpId="0" nodeType="withEffect">
                                  <p:stCondLst>
                                    <p:cond delay="0"/>
                                  </p:stCondLst>
                                  <p:childTnLst>
                                    <p:set>
                                      <p:cBhvr>
                                        <p:cTn id="249" dur="1" fill="hold">
                                          <p:stCondLst>
                                            <p:cond delay="0"/>
                                          </p:stCondLst>
                                        </p:cTn>
                                        <p:tgtEl>
                                          <p:spTgt spid="140"/>
                                        </p:tgtEl>
                                        <p:attrNameLst>
                                          <p:attrName>style.visibility</p:attrName>
                                        </p:attrNameLst>
                                      </p:cBhvr>
                                      <p:to>
                                        <p:strVal val="visible"/>
                                      </p:to>
                                    </p:set>
                                    <p:anim calcmode="lin" valueType="num">
                                      <p:cBhvr additive="base">
                                        <p:cTn id="250" dur="500" fill="hold"/>
                                        <p:tgtEl>
                                          <p:spTgt spid="140"/>
                                        </p:tgtEl>
                                        <p:attrNameLst>
                                          <p:attrName>ppt_x</p:attrName>
                                        </p:attrNameLst>
                                      </p:cBhvr>
                                      <p:tavLst>
                                        <p:tav tm="0">
                                          <p:val>
                                            <p:strVal val="1+#ppt_w/2"/>
                                          </p:val>
                                        </p:tav>
                                        <p:tav tm="100000">
                                          <p:val>
                                            <p:strVal val="#ppt_x"/>
                                          </p:val>
                                        </p:tav>
                                      </p:tavLst>
                                    </p:anim>
                                    <p:anim calcmode="lin" valueType="num">
                                      <p:cBhvr additive="base">
                                        <p:cTn id="251" dur="500" fill="hold"/>
                                        <p:tgtEl>
                                          <p:spTgt spid="140"/>
                                        </p:tgtEl>
                                        <p:attrNameLst>
                                          <p:attrName>ppt_y</p:attrName>
                                        </p:attrNameLst>
                                      </p:cBhvr>
                                      <p:tavLst>
                                        <p:tav tm="0">
                                          <p:val>
                                            <p:strVal val="#ppt_y"/>
                                          </p:val>
                                        </p:tav>
                                        <p:tav tm="100000">
                                          <p:val>
                                            <p:strVal val="#ppt_y"/>
                                          </p:val>
                                        </p:tav>
                                      </p:tavLst>
                                    </p:anim>
                                  </p:childTnLst>
                                </p:cTn>
                              </p:par>
                              <p:par>
                                <p:cTn id="252" presetID="2" presetClass="entr" presetSubtype="12" fill="hold" grpId="0" nodeType="withEffect">
                                  <p:stCondLst>
                                    <p:cond delay="0"/>
                                  </p:stCondLst>
                                  <p:childTnLst>
                                    <p:set>
                                      <p:cBhvr>
                                        <p:cTn id="253" dur="1" fill="hold">
                                          <p:stCondLst>
                                            <p:cond delay="0"/>
                                          </p:stCondLst>
                                        </p:cTn>
                                        <p:tgtEl>
                                          <p:spTgt spid="141"/>
                                        </p:tgtEl>
                                        <p:attrNameLst>
                                          <p:attrName>style.visibility</p:attrName>
                                        </p:attrNameLst>
                                      </p:cBhvr>
                                      <p:to>
                                        <p:strVal val="visible"/>
                                      </p:to>
                                    </p:set>
                                    <p:anim calcmode="lin" valueType="num">
                                      <p:cBhvr additive="base">
                                        <p:cTn id="254" dur="500" fill="hold"/>
                                        <p:tgtEl>
                                          <p:spTgt spid="141"/>
                                        </p:tgtEl>
                                        <p:attrNameLst>
                                          <p:attrName>ppt_x</p:attrName>
                                        </p:attrNameLst>
                                      </p:cBhvr>
                                      <p:tavLst>
                                        <p:tav tm="0">
                                          <p:val>
                                            <p:strVal val="0-#ppt_w/2"/>
                                          </p:val>
                                        </p:tav>
                                        <p:tav tm="100000">
                                          <p:val>
                                            <p:strVal val="#ppt_x"/>
                                          </p:val>
                                        </p:tav>
                                      </p:tavLst>
                                    </p:anim>
                                    <p:anim calcmode="lin" valueType="num">
                                      <p:cBhvr additive="base">
                                        <p:cTn id="255" dur="500" fill="hold"/>
                                        <p:tgtEl>
                                          <p:spTgt spid="141"/>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142"/>
                                        </p:tgtEl>
                                        <p:attrNameLst>
                                          <p:attrName>style.visibility</p:attrName>
                                        </p:attrNameLst>
                                      </p:cBhvr>
                                      <p:to>
                                        <p:strVal val="visible"/>
                                      </p:to>
                                    </p:set>
                                    <p:anim calcmode="lin" valueType="num">
                                      <p:cBhvr additive="base">
                                        <p:cTn id="258" dur="500" fill="hold"/>
                                        <p:tgtEl>
                                          <p:spTgt spid="142"/>
                                        </p:tgtEl>
                                        <p:attrNameLst>
                                          <p:attrName>ppt_x</p:attrName>
                                        </p:attrNameLst>
                                      </p:cBhvr>
                                      <p:tavLst>
                                        <p:tav tm="0">
                                          <p:val>
                                            <p:strVal val="#ppt_x"/>
                                          </p:val>
                                        </p:tav>
                                        <p:tav tm="100000">
                                          <p:val>
                                            <p:strVal val="#ppt_x"/>
                                          </p:val>
                                        </p:tav>
                                      </p:tavLst>
                                    </p:anim>
                                    <p:anim calcmode="lin" valueType="num">
                                      <p:cBhvr additive="base">
                                        <p:cTn id="259" dur="500" fill="hold"/>
                                        <p:tgtEl>
                                          <p:spTgt spid="142"/>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143"/>
                                        </p:tgtEl>
                                        <p:attrNameLst>
                                          <p:attrName>style.visibility</p:attrName>
                                        </p:attrNameLst>
                                      </p:cBhvr>
                                      <p:to>
                                        <p:strVal val="visible"/>
                                      </p:to>
                                    </p:set>
                                    <p:anim calcmode="lin" valueType="num">
                                      <p:cBhvr additive="base">
                                        <p:cTn id="262" dur="500" fill="hold"/>
                                        <p:tgtEl>
                                          <p:spTgt spid="143"/>
                                        </p:tgtEl>
                                        <p:attrNameLst>
                                          <p:attrName>ppt_x</p:attrName>
                                        </p:attrNameLst>
                                      </p:cBhvr>
                                      <p:tavLst>
                                        <p:tav tm="0">
                                          <p:val>
                                            <p:strVal val="#ppt_x"/>
                                          </p:val>
                                        </p:tav>
                                        <p:tav tm="100000">
                                          <p:val>
                                            <p:strVal val="#ppt_x"/>
                                          </p:val>
                                        </p:tav>
                                      </p:tavLst>
                                    </p:anim>
                                    <p:anim calcmode="lin" valueType="num">
                                      <p:cBhvr additive="base">
                                        <p:cTn id="263" dur="500" fill="hold"/>
                                        <p:tgtEl>
                                          <p:spTgt spid="143"/>
                                        </p:tgtEl>
                                        <p:attrNameLst>
                                          <p:attrName>ppt_y</p:attrName>
                                        </p:attrNameLst>
                                      </p:cBhvr>
                                      <p:tavLst>
                                        <p:tav tm="0">
                                          <p:val>
                                            <p:strVal val="1+#ppt_h/2"/>
                                          </p:val>
                                        </p:tav>
                                        <p:tav tm="100000">
                                          <p:val>
                                            <p:strVal val="#ppt_y"/>
                                          </p:val>
                                        </p:tav>
                                      </p:tavLst>
                                    </p:anim>
                                  </p:childTnLst>
                                </p:cTn>
                              </p:par>
                              <p:par>
                                <p:cTn id="264" presetID="2" presetClass="entr" presetSubtype="4" fill="hold" grpId="0" nodeType="withEffect">
                                  <p:stCondLst>
                                    <p:cond delay="0"/>
                                  </p:stCondLst>
                                  <p:childTnLst>
                                    <p:set>
                                      <p:cBhvr>
                                        <p:cTn id="265" dur="1" fill="hold">
                                          <p:stCondLst>
                                            <p:cond delay="0"/>
                                          </p:stCondLst>
                                        </p:cTn>
                                        <p:tgtEl>
                                          <p:spTgt spid="144"/>
                                        </p:tgtEl>
                                        <p:attrNameLst>
                                          <p:attrName>style.visibility</p:attrName>
                                        </p:attrNameLst>
                                      </p:cBhvr>
                                      <p:to>
                                        <p:strVal val="visible"/>
                                      </p:to>
                                    </p:set>
                                    <p:anim calcmode="lin" valueType="num">
                                      <p:cBhvr additive="base">
                                        <p:cTn id="266" dur="500" fill="hold"/>
                                        <p:tgtEl>
                                          <p:spTgt spid="144"/>
                                        </p:tgtEl>
                                        <p:attrNameLst>
                                          <p:attrName>ppt_x</p:attrName>
                                        </p:attrNameLst>
                                      </p:cBhvr>
                                      <p:tavLst>
                                        <p:tav tm="0">
                                          <p:val>
                                            <p:strVal val="#ppt_x"/>
                                          </p:val>
                                        </p:tav>
                                        <p:tav tm="100000">
                                          <p:val>
                                            <p:strVal val="#ppt_x"/>
                                          </p:val>
                                        </p:tav>
                                      </p:tavLst>
                                    </p:anim>
                                    <p:anim calcmode="lin" valueType="num">
                                      <p:cBhvr additive="base">
                                        <p:cTn id="267" dur="500" fill="hold"/>
                                        <p:tgtEl>
                                          <p:spTgt spid="144"/>
                                        </p:tgtEl>
                                        <p:attrNameLst>
                                          <p:attrName>ppt_y</p:attrName>
                                        </p:attrNameLst>
                                      </p:cBhvr>
                                      <p:tavLst>
                                        <p:tav tm="0">
                                          <p:val>
                                            <p:strVal val="1+#ppt_h/2"/>
                                          </p:val>
                                        </p:tav>
                                        <p:tav tm="100000">
                                          <p:val>
                                            <p:strVal val="#ppt_y"/>
                                          </p:val>
                                        </p:tav>
                                      </p:tavLst>
                                    </p:anim>
                                  </p:childTnLst>
                                </p:cTn>
                              </p:par>
                              <p:par>
                                <p:cTn id="268" presetID="2" presetClass="entr" presetSubtype="8" fill="hold" grpId="0" nodeType="withEffect">
                                  <p:stCondLst>
                                    <p:cond delay="0"/>
                                  </p:stCondLst>
                                  <p:childTnLst>
                                    <p:set>
                                      <p:cBhvr>
                                        <p:cTn id="269" dur="1" fill="hold">
                                          <p:stCondLst>
                                            <p:cond delay="0"/>
                                          </p:stCondLst>
                                        </p:cTn>
                                        <p:tgtEl>
                                          <p:spTgt spid="145"/>
                                        </p:tgtEl>
                                        <p:attrNameLst>
                                          <p:attrName>style.visibility</p:attrName>
                                        </p:attrNameLst>
                                      </p:cBhvr>
                                      <p:to>
                                        <p:strVal val="visible"/>
                                      </p:to>
                                    </p:set>
                                    <p:anim calcmode="lin" valueType="num">
                                      <p:cBhvr additive="base">
                                        <p:cTn id="270" dur="500" fill="hold"/>
                                        <p:tgtEl>
                                          <p:spTgt spid="145"/>
                                        </p:tgtEl>
                                        <p:attrNameLst>
                                          <p:attrName>ppt_x</p:attrName>
                                        </p:attrNameLst>
                                      </p:cBhvr>
                                      <p:tavLst>
                                        <p:tav tm="0">
                                          <p:val>
                                            <p:strVal val="0-#ppt_w/2"/>
                                          </p:val>
                                        </p:tav>
                                        <p:tav tm="100000">
                                          <p:val>
                                            <p:strVal val="#ppt_x"/>
                                          </p:val>
                                        </p:tav>
                                      </p:tavLst>
                                    </p:anim>
                                    <p:anim calcmode="lin" valueType="num">
                                      <p:cBhvr additive="base">
                                        <p:cTn id="271" dur="500" fill="hold"/>
                                        <p:tgtEl>
                                          <p:spTgt spid="145"/>
                                        </p:tgtEl>
                                        <p:attrNameLst>
                                          <p:attrName>ppt_y</p:attrName>
                                        </p:attrNameLst>
                                      </p:cBhvr>
                                      <p:tavLst>
                                        <p:tav tm="0">
                                          <p:val>
                                            <p:strVal val="#ppt_y"/>
                                          </p:val>
                                        </p:tav>
                                        <p:tav tm="100000">
                                          <p:val>
                                            <p:strVal val="#ppt_y"/>
                                          </p:val>
                                        </p:tav>
                                      </p:tavLst>
                                    </p:anim>
                                  </p:childTnLst>
                                </p:cTn>
                              </p:par>
                              <p:par>
                                <p:cTn id="272" presetID="2" presetClass="entr" presetSubtype="4" fill="hold" grpId="0" nodeType="withEffect">
                                  <p:stCondLst>
                                    <p:cond delay="0"/>
                                  </p:stCondLst>
                                  <p:childTnLst>
                                    <p:set>
                                      <p:cBhvr>
                                        <p:cTn id="273" dur="1" fill="hold">
                                          <p:stCondLst>
                                            <p:cond delay="0"/>
                                          </p:stCondLst>
                                        </p:cTn>
                                        <p:tgtEl>
                                          <p:spTgt spid="146"/>
                                        </p:tgtEl>
                                        <p:attrNameLst>
                                          <p:attrName>style.visibility</p:attrName>
                                        </p:attrNameLst>
                                      </p:cBhvr>
                                      <p:to>
                                        <p:strVal val="visible"/>
                                      </p:to>
                                    </p:set>
                                    <p:anim calcmode="lin" valueType="num">
                                      <p:cBhvr additive="base">
                                        <p:cTn id="274" dur="500" fill="hold"/>
                                        <p:tgtEl>
                                          <p:spTgt spid="146"/>
                                        </p:tgtEl>
                                        <p:attrNameLst>
                                          <p:attrName>ppt_x</p:attrName>
                                        </p:attrNameLst>
                                      </p:cBhvr>
                                      <p:tavLst>
                                        <p:tav tm="0">
                                          <p:val>
                                            <p:strVal val="#ppt_x"/>
                                          </p:val>
                                        </p:tav>
                                        <p:tav tm="100000">
                                          <p:val>
                                            <p:strVal val="#ppt_x"/>
                                          </p:val>
                                        </p:tav>
                                      </p:tavLst>
                                    </p:anim>
                                    <p:anim calcmode="lin" valueType="num">
                                      <p:cBhvr additive="base">
                                        <p:cTn id="275" dur="500" fill="hold"/>
                                        <p:tgtEl>
                                          <p:spTgt spid="146"/>
                                        </p:tgtEl>
                                        <p:attrNameLst>
                                          <p:attrName>ppt_y</p:attrName>
                                        </p:attrNameLst>
                                      </p:cBhvr>
                                      <p:tavLst>
                                        <p:tav tm="0">
                                          <p:val>
                                            <p:strVal val="1+#ppt_h/2"/>
                                          </p:val>
                                        </p:tav>
                                        <p:tav tm="100000">
                                          <p:val>
                                            <p:strVal val="#ppt_y"/>
                                          </p:val>
                                        </p:tav>
                                      </p:tavLst>
                                    </p:anim>
                                  </p:childTnLst>
                                </p:cTn>
                              </p:par>
                              <p:par>
                                <p:cTn id="276" presetID="2" presetClass="entr" presetSubtype="4" fill="hold" grpId="0" nodeType="withEffect">
                                  <p:stCondLst>
                                    <p:cond delay="0"/>
                                  </p:stCondLst>
                                  <p:childTnLst>
                                    <p:set>
                                      <p:cBhvr>
                                        <p:cTn id="277" dur="1" fill="hold">
                                          <p:stCondLst>
                                            <p:cond delay="0"/>
                                          </p:stCondLst>
                                        </p:cTn>
                                        <p:tgtEl>
                                          <p:spTgt spid="147"/>
                                        </p:tgtEl>
                                        <p:attrNameLst>
                                          <p:attrName>style.visibility</p:attrName>
                                        </p:attrNameLst>
                                      </p:cBhvr>
                                      <p:to>
                                        <p:strVal val="visible"/>
                                      </p:to>
                                    </p:set>
                                    <p:anim calcmode="lin" valueType="num">
                                      <p:cBhvr additive="base">
                                        <p:cTn id="278" dur="500" fill="hold"/>
                                        <p:tgtEl>
                                          <p:spTgt spid="147"/>
                                        </p:tgtEl>
                                        <p:attrNameLst>
                                          <p:attrName>ppt_x</p:attrName>
                                        </p:attrNameLst>
                                      </p:cBhvr>
                                      <p:tavLst>
                                        <p:tav tm="0">
                                          <p:val>
                                            <p:strVal val="#ppt_x"/>
                                          </p:val>
                                        </p:tav>
                                        <p:tav tm="100000">
                                          <p:val>
                                            <p:strVal val="#ppt_x"/>
                                          </p:val>
                                        </p:tav>
                                      </p:tavLst>
                                    </p:anim>
                                    <p:anim calcmode="lin" valueType="num">
                                      <p:cBhvr additive="base">
                                        <p:cTn id="279" dur="500" fill="hold"/>
                                        <p:tgtEl>
                                          <p:spTgt spid="147"/>
                                        </p:tgtEl>
                                        <p:attrNameLst>
                                          <p:attrName>ppt_y</p:attrName>
                                        </p:attrNameLst>
                                      </p:cBhvr>
                                      <p:tavLst>
                                        <p:tav tm="0">
                                          <p:val>
                                            <p:strVal val="1+#ppt_h/2"/>
                                          </p:val>
                                        </p:tav>
                                        <p:tav tm="100000">
                                          <p:val>
                                            <p:strVal val="#ppt_y"/>
                                          </p:val>
                                        </p:tav>
                                      </p:tavLst>
                                    </p:anim>
                                  </p:childTnLst>
                                </p:cTn>
                              </p:par>
                              <p:par>
                                <p:cTn id="280" presetID="2" presetClass="entr" presetSubtype="4" fill="hold" grpId="0" nodeType="withEffect">
                                  <p:stCondLst>
                                    <p:cond delay="0"/>
                                  </p:stCondLst>
                                  <p:childTnLst>
                                    <p:set>
                                      <p:cBhvr>
                                        <p:cTn id="281" dur="1" fill="hold">
                                          <p:stCondLst>
                                            <p:cond delay="0"/>
                                          </p:stCondLst>
                                        </p:cTn>
                                        <p:tgtEl>
                                          <p:spTgt spid="148"/>
                                        </p:tgtEl>
                                        <p:attrNameLst>
                                          <p:attrName>style.visibility</p:attrName>
                                        </p:attrNameLst>
                                      </p:cBhvr>
                                      <p:to>
                                        <p:strVal val="visible"/>
                                      </p:to>
                                    </p:set>
                                    <p:anim calcmode="lin" valueType="num">
                                      <p:cBhvr additive="base">
                                        <p:cTn id="282" dur="500" fill="hold"/>
                                        <p:tgtEl>
                                          <p:spTgt spid="148"/>
                                        </p:tgtEl>
                                        <p:attrNameLst>
                                          <p:attrName>ppt_x</p:attrName>
                                        </p:attrNameLst>
                                      </p:cBhvr>
                                      <p:tavLst>
                                        <p:tav tm="0">
                                          <p:val>
                                            <p:strVal val="#ppt_x"/>
                                          </p:val>
                                        </p:tav>
                                        <p:tav tm="100000">
                                          <p:val>
                                            <p:strVal val="#ppt_x"/>
                                          </p:val>
                                        </p:tav>
                                      </p:tavLst>
                                    </p:anim>
                                    <p:anim calcmode="lin" valueType="num">
                                      <p:cBhvr additive="base">
                                        <p:cTn id="283" dur="500" fill="hold"/>
                                        <p:tgtEl>
                                          <p:spTgt spid="148"/>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149"/>
                                        </p:tgtEl>
                                        <p:attrNameLst>
                                          <p:attrName>style.visibility</p:attrName>
                                        </p:attrNameLst>
                                      </p:cBhvr>
                                      <p:to>
                                        <p:strVal val="visible"/>
                                      </p:to>
                                    </p:set>
                                    <p:anim calcmode="lin" valueType="num">
                                      <p:cBhvr additive="base">
                                        <p:cTn id="286" dur="500" fill="hold"/>
                                        <p:tgtEl>
                                          <p:spTgt spid="149"/>
                                        </p:tgtEl>
                                        <p:attrNameLst>
                                          <p:attrName>ppt_x</p:attrName>
                                        </p:attrNameLst>
                                      </p:cBhvr>
                                      <p:tavLst>
                                        <p:tav tm="0">
                                          <p:val>
                                            <p:strVal val="#ppt_x"/>
                                          </p:val>
                                        </p:tav>
                                        <p:tav tm="100000">
                                          <p:val>
                                            <p:strVal val="#ppt_x"/>
                                          </p:val>
                                        </p:tav>
                                      </p:tavLst>
                                    </p:anim>
                                    <p:anim calcmode="lin" valueType="num">
                                      <p:cBhvr additive="base">
                                        <p:cTn id="287" dur="500" fill="hold"/>
                                        <p:tgtEl>
                                          <p:spTgt spid="149"/>
                                        </p:tgtEl>
                                        <p:attrNameLst>
                                          <p:attrName>ppt_y</p:attrName>
                                        </p:attrNameLst>
                                      </p:cBhvr>
                                      <p:tavLst>
                                        <p:tav tm="0">
                                          <p:val>
                                            <p:strVal val="1+#ppt_h/2"/>
                                          </p:val>
                                        </p:tav>
                                        <p:tav tm="100000">
                                          <p:val>
                                            <p:strVal val="#ppt_y"/>
                                          </p:val>
                                        </p:tav>
                                      </p:tavLst>
                                    </p:anim>
                                  </p:childTnLst>
                                </p:cTn>
                              </p:par>
                              <p:par>
                                <p:cTn id="288" presetID="2" presetClass="entr" presetSubtype="4" fill="hold" grpId="0" nodeType="withEffect">
                                  <p:stCondLst>
                                    <p:cond delay="0"/>
                                  </p:stCondLst>
                                  <p:childTnLst>
                                    <p:set>
                                      <p:cBhvr>
                                        <p:cTn id="289" dur="1" fill="hold">
                                          <p:stCondLst>
                                            <p:cond delay="0"/>
                                          </p:stCondLst>
                                        </p:cTn>
                                        <p:tgtEl>
                                          <p:spTgt spid="150"/>
                                        </p:tgtEl>
                                        <p:attrNameLst>
                                          <p:attrName>style.visibility</p:attrName>
                                        </p:attrNameLst>
                                      </p:cBhvr>
                                      <p:to>
                                        <p:strVal val="visible"/>
                                      </p:to>
                                    </p:set>
                                    <p:anim calcmode="lin" valueType="num">
                                      <p:cBhvr additive="base">
                                        <p:cTn id="290" dur="500" fill="hold"/>
                                        <p:tgtEl>
                                          <p:spTgt spid="150"/>
                                        </p:tgtEl>
                                        <p:attrNameLst>
                                          <p:attrName>ppt_x</p:attrName>
                                        </p:attrNameLst>
                                      </p:cBhvr>
                                      <p:tavLst>
                                        <p:tav tm="0">
                                          <p:val>
                                            <p:strVal val="#ppt_x"/>
                                          </p:val>
                                        </p:tav>
                                        <p:tav tm="100000">
                                          <p:val>
                                            <p:strVal val="#ppt_x"/>
                                          </p:val>
                                        </p:tav>
                                      </p:tavLst>
                                    </p:anim>
                                    <p:anim calcmode="lin" valueType="num">
                                      <p:cBhvr additive="base">
                                        <p:cTn id="291" dur="500" fill="hold"/>
                                        <p:tgtEl>
                                          <p:spTgt spid="150"/>
                                        </p:tgtEl>
                                        <p:attrNameLst>
                                          <p:attrName>ppt_y</p:attrName>
                                        </p:attrNameLst>
                                      </p:cBhvr>
                                      <p:tavLst>
                                        <p:tav tm="0">
                                          <p:val>
                                            <p:strVal val="1+#ppt_h/2"/>
                                          </p:val>
                                        </p:tav>
                                        <p:tav tm="100000">
                                          <p:val>
                                            <p:strVal val="#ppt_y"/>
                                          </p:val>
                                        </p:tav>
                                      </p:tavLst>
                                    </p:anim>
                                  </p:childTnLst>
                                </p:cTn>
                              </p:par>
                              <p:par>
                                <p:cTn id="292" presetID="2" presetClass="entr" presetSubtype="4" fill="hold" grpId="0" nodeType="withEffect">
                                  <p:stCondLst>
                                    <p:cond delay="0"/>
                                  </p:stCondLst>
                                  <p:childTnLst>
                                    <p:set>
                                      <p:cBhvr>
                                        <p:cTn id="293" dur="1" fill="hold">
                                          <p:stCondLst>
                                            <p:cond delay="0"/>
                                          </p:stCondLst>
                                        </p:cTn>
                                        <p:tgtEl>
                                          <p:spTgt spid="151"/>
                                        </p:tgtEl>
                                        <p:attrNameLst>
                                          <p:attrName>style.visibility</p:attrName>
                                        </p:attrNameLst>
                                      </p:cBhvr>
                                      <p:to>
                                        <p:strVal val="visible"/>
                                      </p:to>
                                    </p:set>
                                    <p:anim calcmode="lin" valueType="num">
                                      <p:cBhvr additive="base">
                                        <p:cTn id="294" dur="500" fill="hold"/>
                                        <p:tgtEl>
                                          <p:spTgt spid="151"/>
                                        </p:tgtEl>
                                        <p:attrNameLst>
                                          <p:attrName>ppt_x</p:attrName>
                                        </p:attrNameLst>
                                      </p:cBhvr>
                                      <p:tavLst>
                                        <p:tav tm="0">
                                          <p:val>
                                            <p:strVal val="#ppt_x"/>
                                          </p:val>
                                        </p:tav>
                                        <p:tav tm="100000">
                                          <p:val>
                                            <p:strVal val="#ppt_x"/>
                                          </p:val>
                                        </p:tav>
                                      </p:tavLst>
                                    </p:anim>
                                    <p:anim calcmode="lin" valueType="num">
                                      <p:cBhvr additive="base">
                                        <p:cTn id="295" dur="500" fill="hold"/>
                                        <p:tgtEl>
                                          <p:spTgt spid="151"/>
                                        </p:tgtEl>
                                        <p:attrNameLst>
                                          <p:attrName>ppt_y</p:attrName>
                                        </p:attrNameLst>
                                      </p:cBhvr>
                                      <p:tavLst>
                                        <p:tav tm="0">
                                          <p:val>
                                            <p:strVal val="1+#ppt_h/2"/>
                                          </p:val>
                                        </p:tav>
                                        <p:tav tm="100000">
                                          <p:val>
                                            <p:strVal val="#ppt_y"/>
                                          </p:val>
                                        </p:tav>
                                      </p:tavLst>
                                    </p:anim>
                                  </p:childTnLst>
                                </p:cTn>
                              </p:par>
                              <p:par>
                                <p:cTn id="296" presetID="2" presetClass="entr" presetSubtype="4" fill="hold" grpId="0" nodeType="withEffect">
                                  <p:stCondLst>
                                    <p:cond delay="0"/>
                                  </p:stCondLst>
                                  <p:childTnLst>
                                    <p:set>
                                      <p:cBhvr>
                                        <p:cTn id="297" dur="1" fill="hold">
                                          <p:stCondLst>
                                            <p:cond delay="0"/>
                                          </p:stCondLst>
                                        </p:cTn>
                                        <p:tgtEl>
                                          <p:spTgt spid="152"/>
                                        </p:tgtEl>
                                        <p:attrNameLst>
                                          <p:attrName>style.visibility</p:attrName>
                                        </p:attrNameLst>
                                      </p:cBhvr>
                                      <p:to>
                                        <p:strVal val="visible"/>
                                      </p:to>
                                    </p:set>
                                    <p:anim calcmode="lin" valueType="num">
                                      <p:cBhvr additive="base">
                                        <p:cTn id="298" dur="500" fill="hold"/>
                                        <p:tgtEl>
                                          <p:spTgt spid="152"/>
                                        </p:tgtEl>
                                        <p:attrNameLst>
                                          <p:attrName>ppt_x</p:attrName>
                                        </p:attrNameLst>
                                      </p:cBhvr>
                                      <p:tavLst>
                                        <p:tav tm="0">
                                          <p:val>
                                            <p:strVal val="#ppt_x"/>
                                          </p:val>
                                        </p:tav>
                                        <p:tav tm="100000">
                                          <p:val>
                                            <p:strVal val="#ppt_x"/>
                                          </p:val>
                                        </p:tav>
                                      </p:tavLst>
                                    </p:anim>
                                    <p:anim calcmode="lin" valueType="num">
                                      <p:cBhvr additive="base">
                                        <p:cTn id="299" dur="500" fill="hold"/>
                                        <p:tgtEl>
                                          <p:spTgt spid="152"/>
                                        </p:tgtEl>
                                        <p:attrNameLst>
                                          <p:attrName>ppt_y</p:attrName>
                                        </p:attrNameLst>
                                      </p:cBhvr>
                                      <p:tavLst>
                                        <p:tav tm="0">
                                          <p:val>
                                            <p:strVal val="1+#ppt_h/2"/>
                                          </p:val>
                                        </p:tav>
                                        <p:tav tm="100000">
                                          <p:val>
                                            <p:strVal val="#ppt_y"/>
                                          </p:val>
                                        </p:tav>
                                      </p:tavLst>
                                    </p:anim>
                                  </p:childTnLst>
                                </p:cTn>
                              </p:par>
                              <p:par>
                                <p:cTn id="300" presetID="2" presetClass="entr" presetSubtype="4" fill="hold" grpId="0" nodeType="withEffect">
                                  <p:stCondLst>
                                    <p:cond delay="0"/>
                                  </p:stCondLst>
                                  <p:childTnLst>
                                    <p:set>
                                      <p:cBhvr>
                                        <p:cTn id="301" dur="1" fill="hold">
                                          <p:stCondLst>
                                            <p:cond delay="0"/>
                                          </p:stCondLst>
                                        </p:cTn>
                                        <p:tgtEl>
                                          <p:spTgt spid="153"/>
                                        </p:tgtEl>
                                        <p:attrNameLst>
                                          <p:attrName>style.visibility</p:attrName>
                                        </p:attrNameLst>
                                      </p:cBhvr>
                                      <p:to>
                                        <p:strVal val="visible"/>
                                      </p:to>
                                    </p:set>
                                    <p:anim calcmode="lin" valueType="num">
                                      <p:cBhvr additive="base">
                                        <p:cTn id="302" dur="500" fill="hold"/>
                                        <p:tgtEl>
                                          <p:spTgt spid="153"/>
                                        </p:tgtEl>
                                        <p:attrNameLst>
                                          <p:attrName>ppt_x</p:attrName>
                                        </p:attrNameLst>
                                      </p:cBhvr>
                                      <p:tavLst>
                                        <p:tav tm="0">
                                          <p:val>
                                            <p:strVal val="#ppt_x"/>
                                          </p:val>
                                        </p:tav>
                                        <p:tav tm="100000">
                                          <p:val>
                                            <p:strVal val="#ppt_x"/>
                                          </p:val>
                                        </p:tav>
                                      </p:tavLst>
                                    </p:anim>
                                    <p:anim calcmode="lin" valueType="num">
                                      <p:cBhvr additive="base">
                                        <p:cTn id="303" dur="500" fill="hold"/>
                                        <p:tgtEl>
                                          <p:spTgt spid="153"/>
                                        </p:tgtEl>
                                        <p:attrNameLst>
                                          <p:attrName>ppt_y</p:attrName>
                                        </p:attrNameLst>
                                      </p:cBhvr>
                                      <p:tavLst>
                                        <p:tav tm="0">
                                          <p:val>
                                            <p:strVal val="1+#ppt_h/2"/>
                                          </p:val>
                                        </p:tav>
                                        <p:tav tm="100000">
                                          <p:val>
                                            <p:strVal val="#ppt_y"/>
                                          </p:val>
                                        </p:tav>
                                      </p:tavLst>
                                    </p:anim>
                                  </p:childTnLst>
                                </p:cTn>
                              </p:par>
                              <p:par>
                                <p:cTn id="304" presetID="2" presetClass="entr" presetSubtype="4" fill="hold" grpId="0" nodeType="withEffect">
                                  <p:stCondLst>
                                    <p:cond delay="0"/>
                                  </p:stCondLst>
                                  <p:childTnLst>
                                    <p:set>
                                      <p:cBhvr>
                                        <p:cTn id="305" dur="1" fill="hold">
                                          <p:stCondLst>
                                            <p:cond delay="0"/>
                                          </p:stCondLst>
                                        </p:cTn>
                                        <p:tgtEl>
                                          <p:spTgt spid="154"/>
                                        </p:tgtEl>
                                        <p:attrNameLst>
                                          <p:attrName>style.visibility</p:attrName>
                                        </p:attrNameLst>
                                      </p:cBhvr>
                                      <p:to>
                                        <p:strVal val="visible"/>
                                      </p:to>
                                    </p:set>
                                    <p:anim calcmode="lin" valueType="num">
                                      <p:cBhvr additive="base">
                                        <p:cTn id="306" dur="500" fill="hold"/>
                                        <p:tgtEl>
                                          <p:spTgt spid="154"/>
                                        </p:tgtEl>
                                        <p:attrNameLst>
                                          <p:attrName>ppt_x</p:attrName>
                                        </p:attrNameLst>
                                      </p:cBhvr>
                                      <p:tavLst>
                                        <p:tav tm="0">
                                          <p:val>
                                            <p:strVal val="#ppt_x"/>
                                          </p:val>
                                        </p:tav>
                                        <p:tav tm="100000">
                                          <p:val>
                                            <p:strVal val="#ppt_x"/>
                                          </p:val>
                                        </p:tav>
                                      </p:tavLst>
                                    </p:anim>
                                    <p:anim calcmode="lin" valueType="num">
                                      <p:cBhvr additive="base">
                                        <p:cTn id="307" dur="500" fill="hold"/>
                                        <p:tgtEl>
                                          <p:spTgt spid="154"/>
                                        </p:tgtEl>
                                        <p:attrNameLst>
                                          <p:attrName>ppt_y</p:attrName>
                                        </p:attrNameLst>
                                      </p:cBhvr>
                                      <p:tavLst>
                                        <p:tav tm="0">
                                          <p:val>
                                            <p:strVal val="1+#ppt_h/2"/>
                                          </p:val>
                                        </p:tav>
                                        <p:tav tm="100000">
                                          <p:val>
                                            <p:strVal val="#ppt_y"/>
                                          </p:val>
                                        </p:tav>
                                      </p:tavLst>
                                    </p:anim>
                                  </p:childTnLst>
                                </p:cTn>
                              </p:par>
                              <p:par>
                                <p:cTn id="308" presetID="2" presetClass="entr" presetSubtype="4" fill="hold" grpId="0" nodeType="withEffect">
                                  <p:stCondLst>
                                    <p:cond delay="0"/>
                                  </p:stCondLst>
                                  <p:childTnLst>
                                    <p:set>
                                      <p:cBhvr>
                                        <p:cTn id="309" dur="1" fill="hold">
                                          <p:stCondLst>
                                            <p:cond delay="0"/>
                                          </p:stCondLst>
                                        </p:cTn>
                                        <p:tgtEl>
                                          <p:spTgt spid="155"/>
                                        </p:tgtEl>
                                        <p:attrNameLst>
                                          <p:attrName>style.visibility</p:attrName>
                                        </p:attrNameLst>
                                      </p:cBhvr>
                                      <p:to>
                                        <p:strVal val="visible"/>
                                      </p:to>
                                    </p:set>
                                    <p:anim calcmode="lin" valueType="num">
                                      <p:cBhvr additive="base">
                                        <p:cTn id="310" dur="500" fill="hold"/>
                                        <p:tgtEl>
                                          <p:spTgt spid="155"/>
                                        </p:tgtEl>
                                        <p:attrNameLst>
                                          <p:attrName>ppt_x</p:attrName>
                                        </p:attrNameLst>
                                      </p:cBhvr>
                                      <p:tavLst>
                                        <p:tav tm="0">
                                          <p:val>
                                            <p:strVal val="#ppt_x"/>
                                          </p:val>
                                        </p:tav>
                                        <p:tav tm="100000">
                                          <p:val>
                                            <p:strVal val="#ppt_x"/>
                                          </p:val>
                                        </p:tav>
                                      </p:tavLst>
                                    </p:anim>
                                    <p:anim calcmode="lin" valueType="num">
                                      <p:cBhvr additive="base">
                                        <p:cTn id="311" dur="500" fill="hold"/>
                                        <p:tgtEl>
                                          <p:spTgt spid="155"/>
                                        </p:tgtEl>
                                        <p:attrNameLst>
                                          <p:attrName>ppt_y</p:attrName>
                                        </p:attrNameLst>
                                      </p:cBhvr>
                                      <p:tavLst>
                                        <p:tav tm="0">
                                          <p:val>
                                            <p:strVal val="1+#ppt_h/2"/>
                                          </p:val>
                                        </p:tav>
                                        <p:tav tm="100000">
                                          <p:val>
                                            <p:strVal val="#ppt_y"/>
                                          </p:val>
                                        </p:tav>
                                      </p:tavLst>
                                    </p:anim>
                                  </p:childTnLst>
                                </p:cTn>
                              </p:par>
                              <p:par>
                                <p:cTn id="312" presetID="2" presetClass="entr" presetSubtype="4" fill="hold" grpId="0" nodeType="withEffect">
                                  <p:stCondLst>
                                    <p:cond delay="0"/>
                                  </p:stCondLst>
                                  <p:childTnLst>
                                    <p:set>
                                      <p:cBhvr>
                                        <p:cTn id="313" dur="1" fill="hold">
                                          <p:stCondLst>
                                            <p:cond delay="0"/>
                                          </p:stCondLst>
                                        </p:cTn>
                                        <p:tgtEl>
                                          <p:spTgt spid="156"/>
                                        </p:tgtEl>
                                        <p:attrNameLst>
                                          <p:attrName>style.visibility</p:attrName>
                                        </p:attrNameLst>
                                      </p:cBhvr>
                                      <p:to>
                                        <p:strVal val="visible"/>
                                      </p:to>
                                    </p:set>
                                    <p:anim calcmode="lin" valueType="num">
                                      <p:cBhvr additive="base">
                                        <p:cTn id="314" dur="500" fill="hold"/>
                                        <p:tgtEl>
                                          <p:spTgt spid="156"/>
                                        </p:tgtEl>
                                        <p:attrNameLst>
                                          <p:attrName>ppt_x</p:attrName>
                                        </p:attrNameLst>
                                      </p:cBhvr>
                                      <p:tavLst>
                                        <p:tav tm="0">
                                          <p:val>
                                            <p:strVal val="#ppt_x"/>
                                          </p:val>
                                        </p:tav>
                                        <p:tav tm="100000">
                                          <p:val>
                                            <p:strVal val="#ppt_x"/>
                                          </p:val>
                                        </p:tav>
                                      </p:tavLst>
                                    </p:anim>
                                    <p:anim calcmode="lin" valueType="num">
                                      <p:cBhvr additive="base">
                                        <p:cTn id="315" dur="500" fill="hold"/>
                                        <p:tgtEl>
                                          <p:spTgt spid="156"/>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157"/>
                                        </p:tgtEl>
                                        <p:attrNameLst>
                                          <p:attrName>style.visibility</p:attrName>
                                        </p:attrNameLst>
                                      </p:cBhvr>
                                      <p:to>
                                        <p:strVal val="visible"/>
                                      </p:to>
                                    </p:set>
                                    <p:anim calcmode="lin" valueType="num">
                                      <p:cBhvr additive="base">
                                        <p:cTn id="318" dur="500" fill="hold"/>
                                        <p:tgtEl>
                                          <p:spTgt spid="157"/>
                                        </p:tgtEl>
                                        <p:attrNameLst>
                                          <p:attrName>ppt_x</p:attrName>
                                        </p:attrNameLst>
                                      </p:cBhvr>
                                      <p:tavLst>
                                        <p:tav tm="0">
                                          <p:val>
                                            <p:strVal val="#ppt_x"/>
                                          </p:val>
                                        </p:tav>
                                        <p:tav tm="100000">
                                          <p:val>
                                            <p:strVal val="#ppt_x"/>
                                          </p:val>
                                        </p:tav>
                                      </p:tavLst>
                                    </p:anim>
                                    <p:anim calcmode="lin" valueType="num">
                                      <p:cBhvr additive="base">
                                        <p:cTn id="319" dur="500" fill="hold"/>
                                        <p:tgtEl>
                                          <p:spTgt spid="157"/>
                                        </p:tgtEl>
                                        <p:attrNameLst>
                                          <p:attrName>ppt_y</p:attrName>
                                        </p:attrNameLst>
                                      </p:cBhvr>
                                      <p:tavLst>
                                        <p:tav tm="0">
                                          <p:val>
                                            <p:strVal val="1+#ppt_h/2"/>
                                          </p:val>
                                        </p:tav>
                                        <p:tav tm="100000">
                                          <p:val>
                                            <p:strVal val="#ppt_y"/>
                                          </p:val>
                                        </p:tav>
                                      </p:tavLst>
                                    </p:anim>
                                  </p:childTnLst>
                                </p:cTn>
                              </p:par>
                              <p:par>
                                <p:cTn id="320" presetID="2" presetClass="entr" presetSubtype="4" fill="hold" grpId="0" nodeType="withEffect">
                                  <p:stCondLst>
                                    <p:cond delay="0"/>
                                  </p:stCondLst>
                                  <p:childTnLst>
                                    <p:set>
                                      <p:cBhvr>
                                        <p:cTn id="321" dur="1" fill="hold">
                                          <p:stCondLst>
                                            <p:cond delay="0"/>
                                          </p:stCondLst>
                                        </p:cTn>
                                        <p:tgtEl>
                                          <p:spTgt spid="158"/>
                                        </p:tgtEl>
                                        <p:attrNameLst>
                                          <p:attrName>style.visibility</p:attrName>
                                        </p:attrNameLst>
                                      </p:cBhvr>
                                      <p:to>
                                        <p:strVal val="visible"/>
                                      </p:to>
                                    </p:set>
                                    <p:anim calcmode="lin" valueType="num">
                                      <p:cBhvr additive="base">
                                        <p:cTn id="322" dur="500" fill="hold"/>
                                        <p:tgtEl>
                                          <p:spTgt spid="158"/>
                                        </p:tgtEl>
                                        <p:attrNameLst>
                                          <p:attrName>ppt_x</p:attrName>
                                        </p:attrNameLst>
                                      </p:cBhvr>
                                      <p:tavLst>
                                        <p:tav tm="0">
                                          <p:val>
                                            <p:strVal val="#ppt_x"/>
                                          </p:val>
                                        </p:tav>
                                        <p:tav tm="100000">
                                          <p:val>
                                            <p:strVal val="#ppt_x"/>
                                          </p:val>
                                        </p:tav>
                                      </p:tavLst>
                                    </p:anim>
                                    <p:anim calcmode="lin" valueType="num">
                                      <p:cBhvr additive="base">
                                        <p:cTn id="323" dur="500" fill="hold"/>
                                        <p:tgtEl>
                                          <p:spTgt spid="158"/>
                                        </p:tgtEl>
                                        <p:attrNameLst>
                                          <p:attrName>ppt_y</p:attrName>
                                        </p:attrNameLst>
                                      </p:cBhvr>
                                      <p:tavLst>
                                        <p:tav tm="0">
                                          <p:val>
                                            <p:strVal val="1+#ppt_h/2"/>
                                          </p:val>
                                        </p:tav>
                                        <p:tav tm="100000">
                                          <p:val>
                                            <p:strVal val="#ppt_y"/>
                                          </p:val>
                                        </p:tav>
                                      </p:tavLst>
                                    </p:anim>
                                  </p:childTnLst>
                                </p:cTn>
                              </p:par>
                              <p:par>
                                <p:cTn id="324" presetID="2" presetClass="entr" presetSubtype="4" fill="hold" grpId="0" nodeType="withEffect">
                                  <p:stCondLst>
                                    <p:cond delay="0"/>
                                  </p:stCondLst>
                                  <p:childTnLst>
                                    <p:set>
                                      <p:cBhvr>
                                        <p:cTn id="325" dur="1" fill="hold">
                                          <p:stCondLst>
                                            <p:cond delay="0"/>
                                          </p:stCondLst>
                                        </p:cTn>
                                        <p:tgtEl>
                                          <p:spTgt spid="159"/>
                                        </p:tgtEl>
                                        <p:attrNameLst>
                                          <p:attrName>style.visibility</p:attrName>
                                        </p:attrNameLst>
                                      </p:cBhvr>
                                      <p:to>
                                        <p:strVal val="visible"/>
                                      </p:to>
                                    </p:set>
                                    <p:anim calcmode="lin" valueType="num">
                                      <p:cBhvr additive="base">
                                        <p:cTn id="326" dur="500" fill="hold"/>
                                        <p:tgtEl>
                                          <p:spTgt spid="159"/>
                                        </p:tgtEl>
                                        <p:attrNameLst>
                                          <p:attrName>ppt_x</p:attrName>
                                        </p:attrNameLst>
                                      </p:cBhvr>
                                      <p:tavLst>
                                        <p:tav tm="0">
                                          <p:val>
                                            <p:strVal val="#ppt_x"/>
                                          </p:val>
                                        </p:tav>
                                        <p:tav tm="100000">
                                          <p:val>
                                            <p:strVal val="#ppt_x"/>
                                          </p:val>
                                        </p:tav>
                                      </p:tavLst>
                                    </p:anim>
                                    <p:anim calcmode="lin" valueType="num">
                                      <p:cBhvr additive="base">
                                        <p:cTn id="327" dur="500" fill="hold"/>
                                        <p:tgtEl>
                                          <p:spTgt spid="159"/>
                                        </p:tgtEl>
                                        <p:attrNameLst>
                                          <p:attrName>ppt_y</p:attrName>
                                        </p:attrNameLst>
                                      </p:cBhvr>
                                      <p:tavLst>
                                        <p:tav tm="0">
                                          <p:val>
                                            <p:strVal val="1+#ppt_h/2"/>
                                          </p:val>
                                        </p:tav>
                                        <p:tav tm="100000">
                                          <p:val>
                                            <p:strVal val="#ppt_y"/>
                                          </p:val>
                                        </p:tav>
                                      </p:tavLst>
                                    </p:anim>
                                  </p:childTnLst>
                                </p:cTn>
                              </p:par>
                              <p:par>
                                <p:cTn id="328" presetID="2" presetClass="entr" presetSubtype="4" fill="hold" grpId="0" nodeType="withEffect">
                                  <p:stCondLst>
                                    <p:cond delay="0"/>
                                  </p:stCondLst>
                                  <p:childTnLst>
                                    <p:set>
                                      <p:cBhvr>
                                        <p:cTn id="329" dur="1" fill="hold">
                                          <p:stCondLst>
                                            <p:cond delay="0"/>
                                          </p:stCondLst>
                                        </p:cTn>
                                        <p:tgtEl>
                                          <p:spTgt spid="160"/>
                                        </p:tgtEl>
                                        <p:attrNameLst>
                                          <p:attrName>style.visibility</p:attrName>
                                        </p:attrNameLst>
                                      </p:cBhvr>
                                      <p:to>
                                        <p:strVal val="visible"/>
                                      </p:to>
                                    </p:set>
                                    <p:anim calcmode="lin" valueType="num">
                                      <p:cBhvr additive="base">
                                        <p:cTn id="330" dur="500" fill="hold"/>
                                        <p:tgtEl>
                                          <p:spTgt spid="160"/>
                                        </p:tgtEl>
                                        <p:attrNameLst>
                                          <p:attrName>ppt_x</p:attrName>
                                        </p:attrNameLst>
                                      </p:cBhvr>
                                      <p:tavLst>
                                        <p:tav tm="0">
                                          <p:val>
                                            <p:strVal val="#ppt_x"/>
                                          </p:val>
                                        </p:tav>
                                        <p:tav tm="100000">
                                          <p:val>
                                            <p:strVal val="#ppt_x"/>
                                          </p:val>
                                        </p:tav>
                                      </p:tavLst>
                                    </p:anim>
                                    <p:anim calcmode="lin" valueType="num">
                                      <p:cBhvr additive="base">
                                        <p:cTn id="331" dur="500" fill="hold"/>
                                        <p:tgtEl>
                                          <p:spTgt spid="160"/>
                                        </p:tgtEl>
                                        <p:attrNameLst>
                                          <p:attrName>ppt_y</p:attrName>
                                        </p:attrNameLst>
                                      </p:cBhvr>
                                      <p:tavLst>
                                        <p:tav tm="0">
                                          <p:val>
                                            <p:strVal val="1+#ppt_h/2"/>
                                          </p:val>
                                        </p:tav>
                                        <p:tav tm="100000">
                                          <p:val>
                                            <p:strVal val="#ppt_y"/>
                                          </p:val>
                                        </p:tav>
                                      </p:tavLst>
                                    </p:anim>
                                  </p:childTnLst>
                                </p:cTn>
                              </p:par>
                              <p:par>
                                <p:cTn id="332" presetID="2" presetClass="entr" presetSubtype="4" fill="hold" grpId="0" nodeType="withEffect">
                                  <p:stCondLst>
                                    <p:cond delay="0"/>
                                  </p:stCondLst>
                                  <p:childTnLst>
                                    <p:set>
                                      <p:cBhvr>
                                        <p:cTn id="333" dur="1" fill="hold">
                                          <p:stCondLst>
                                            <p:cond delay="0"/>
                                          </p:stCondLst>
                                        </p:cTn>
                                        <p:tgtEl>
                                          <p:spTgt spid="161"/>
                                        </p:tgtEl>
                                        <p:attrNameLst>
                                          <p:attrName>style.visibility</p:attrName>
                                        </p:attrNameLst>
                                      </p:cBhvr>
                                      <p:to>
                                        <p:strVal val="visible"/>
                                      </p:to>
                                    </p:set>
                                    <p:anim calcmode="lin" valueType="num">
                                      <p:cBhvr additive="base">
                                        <p:cTn id="334" dur="500" fill="hold"/>
                                        <p:tgtEl>
                                          <p:spTgt spid="161"/>
                                        </p:tgtEl>
                                        <p:attrNameLst>
                                          <p:attrName>ppt_x</p:attrName>
                                        </p:attrNameLst>
                                      </p:cBhvr>
                                      <p:tavLst>
                                        <p:tav tm="0">
                                          <p:val>
                                            <p:strVal val="#ppt_x"/>
                                          </p:val>
                                        </p:tav>
                                        <p:tav tm="100000">
                                          <p:val>
                                            <p:strVal val="#ppt_x"/>
                                          </p:val>
                                        </p:tav>
                                      </p:tavLst>
                                    </p:anim>
                                    <p:anim calcmode="lin" valueType="num">
                                      <p:cBhvr additive="base">
                                        <p:cTn id="335" dur="500" fill="hold"/>
                                        <p:tgtEl>
                                          <p:spTgt spid="161"/>
                                        </p:tgtEl>
                                        <p:attrNameLst>
                                          <p:attrName>ppt_y</p:attrName>
                                        </p:attrNameLst>
                                      </p:cBhvr>
                                      <p:tavLst>
                                        <p:tav tm="0">
                                          <p:val>
                                            <p:strVal val="1+#ppt_h/2"/>
                                          </p:val>
                                        </p:tav>
                                        <p:tav tm="100000">
                                          <p:val>
                                            <p:strVal val="#ppt_y"/>
                                          </p:val>
                                        </p:tav>
                                      </p:tavLst>
                                    </p:anim>
                                  </p:childTnLst>
                                </p:cTn>
                              </p:par>
                              <p:par>
                                <p:cTn id="336" presetID="2" presetClass="entr" presetSubtype="4" fill="hold" grpId="0" nodeType="withEffect">
                                  <p:stCondLst>
                                    <p:cond delay="0"/>
                                  </p:stCondLst>
                                  <p:childTnLst>
                                    <p:set>
                                      <p:cBhvr>
                                        <p:cTn id="337" dur="1" fill="hold">
                                          <p:stCondLst>
                                            <p:cond delay="0"/>
                                          </p:stCondLst>
                                        </p:cTn>
                                        <p:tgtEl>
                                          <p:spTgt spid="162"/>
                                        </p:tgtEl>
                                        <p:attrNameLst>
                                          <p:attrName>style.visibility</p:attrName>
                                        </p:attrNameLst>
                                      </p:cBhvr>
                                      <p:to>
                                        <p:strVal val="visible"/>
                                      </p:to>
                                    </p:set>
                                    <p:anim calcmode="lin" valueType="num">
                                      <p:cBhvr additive="base">
                                        <p:cTn id="338" dur="500" fill="hold"/>
                                        <p:tgtEl>
                                          <p:spTgt spid="162"/>
                                        </p:tgtEl>
                                        <p:attrNameLst>
                                          <p:attrName>ppt_x</p:attrName>
                                        </p:attrNameLst>
                                      </p:cBhvr>
                                      <p:tavLst>
                                        <p:tav tm="0">
                                          <p:val>
                                            <p:strVal val="#ppt_x"/>
                                          </p:val>
                                        </p:tav>
                                        <p:tav tm="100000">
                                          <p:val>
                                            <p:strVal val="#ppt_x"/>
                                          </p:val>
                                        </p:tav>
                                      </p:tavLst>
                                    </p:anim>
                                    <p:anim calcmode="lin" valueType="num">
                                      <p:cBhvr additive="base">
                                        <p:cTn id="339" dur="500" fill="hold"/>
                                        <p:tgtEl>
                                          <p:spTgt spid="162"/>
                                        </p:tgtEl>
                                        <p:attrNameLst>
                                          <p:attrName>ppt_y</p:attrName>
                                        </p:attrNameLst>
                                      </p:cBhvr>
                                      <p:tavLst>
                                        <p:tav tm="0">
                                          <p:val>
                                            <p:strVal val="1+#ppt_h/2"/>
                                          </p:val>
                                        </p:tav>
                                        <p:tav tm="100000">
                                          <p:val>
                                            <p:strVal val="#ppt_y"/>
                                          </p:val>
                                        </p:tav>
                                      </p:tavLst>
                                    </p:anim>
                                  </p:childTnLst>
                                </p:cTn>
                              </p:par>
                            </p:childTnLst>
                          </p:cTn>
                        </p:par>
                        <p:par>
                          <p:cTn id="340" fill="hold">
                            <p:stCondLst>
                              <p:cond delay="2000"/>
                            </p:stCondLst>
                            <p:childTnLst>
                              <p:par>
                                <p:cTn id="341" presetID="47" presetClass="entr" presetSubtype="0" fill="hold" grpId="0" nodeType="afterEffect">
                                  <p:stCondLst>
                                    <p:cond delay="0"/>
                                  </p:stCondLst>
                                  <p:childTnLst>
                                    <p:set>
                                      <p:cBhvr>
                                        <p:cTn id="342" dur="1" fill="hold">
                                          <p:stCondLst>
                                            <p:cond delay="0"/>
                                          </p:stCondLst>
                                        </p:cTn>
                                        <p:tgtEl>
                                          <p:spTgt spid="163"/>
                                        </p:tgtEl>
                                        <p:attrNameLst>
                                          <p:attrName>style.visibility</p:attrName>
                                        </p:attrNameLst>
                                      </p:cBhvr>
                                      <p:to>
                                        <p:strVal val="visible"/>
                                      </p:to>
                                    </p:set>
                                    <p:animEffect transition="in" filter="fade">
                                      <p:cBhvr>
                                        <p:cTn id="343" dur="1000"/>
                                        <p:tgtEl>
                                          <p:spTgt spid="163"/>
                                        </p:tgtEl>
                                      </p:cBhvr>
                                    </p:animEffect>
                                    <p:anim calcmode="lin" valueType="num">
                                      <p:cBhvr>
                                        <p:cTn id="344" dur="1000" fill="hold"/>
                                        <p:tgtEl>
                                          <p:spTgt spid="163"/>
                                        </p:tgtEl>
                                        <p:attrNameLst>
                                          <p:attrName>ppt_x</p:attrName>
                                        </p:attrNameLst>
                                      </p:cBhvr>
                                      <p:tavLst>
                                        <p:tav tm="0">
                                          <p:val>
                                            <p:strVal val="#ppt_x"/>
                                          </p:val>
                                        </p:tav>
                                        <p:tav tm="100000">
                                          <p:val>
                                            <p:strVal val="#ppt_x"/>
                                          </p:val>
                                        </p:tav>
                                      </p:tavLst>
                                    </p:anim>
                                    <p:anim calcmode="lin" valueType="num">
                                      <p:cBhvr>
                                        <p:cTn id="345" dur="1000" fill="hold"/>
                                        <p:tgtEl>
                                          <p:spTgt spid="163"/>
                                        </p:tgtEl>
                                        <p:attrNameLst>
                                          <p:attrName>ppt_y</p:attrName>
                                        </p:attrNameLst>
                                      </p:cBhvr>
                                      <p:tavLst>
                                        <p:tav tm="0">
                                          <p:val>
                                            <p:strVal val="#ppt_y-.1"/>
                                          </p:val>
                                        </p:tav>
                                        <p:tav tm="100000">
                                          <p:val>
                                            <p:strVal val="#ppt_y"/>
                                          </p:val>
                                        </p:tav>
                                      </p:tavLst>
                                    </p:anim>
                                  </p:childTnLst>
                                </p:cTn>
                              </p:par>
                            </p:childTnLst>
                          </p:cTn>
                        </p:par>
                        <p:par>
                          <p:cTn id="346" fill="hold">
                            <p:stCondLst>
                              <p:cond delay="3000"/>
                            </p:stCondLst>
                            <p:childTnLst>
                              <p:par>
                                <p:cTn id="347" presetID="22" presetClass="entr" presetSubtype="8" fill="hold" nodeType="afterEffect">
                                  <p:stCondLst>
                                    <p:cond delay="0"/>
                                  </p:stCondLst>
                                  <p:childTnLst>
                                    <p:set>
                                      <p:cBhvr>
                                        <p:cTn id="348" dur="1" fill="hold">
                                          <p:stCondLst>
                                            <p:cond delay="0"/>
                                          </p:stCondLst>
                                        </p:cTn>
                                        <p:tgtEl>
                                          <p:spTgt spid="164"/>
                                        </p:tgtEl>
                                        <p:attrNameLst>
                                          <p:attrName>style.visibility</p:attrName>
                                        </p:attrNameLst>
                                      </p:cBhvr>
                                      <p:to>
                                        <p:strVal val="visible"/>
                                      </p:to>
                                    </p:set>
                                    <p:animEffect transition="in" filter="wipe(left)">
                                      <p:cBhvr>
                                        <p:cTn id="349" dur="500"/>
                                        <p:tgtEl>
                                          <p:spTgt spid="164"/>
                                        </p:tgtEl>
                                      </p:cBhvr>
                                    </p:animEffect>
                                  </p:childTnLst>
                                </p:cTn>
                              </p:par>
                              <p:par>
                                <p:cTn id="350" presetID="22" presetClass="entr" presetSubtype="8" fill="hold" grpId="0" nodeType="withEffect">
                                  <p:stCondLst>
                                    <p:cond delay="0"/>
                                  </p:stCondLst>
                                  <p:childTnLst>
                                    <p:set>
                                      <p:cBhvr>
                                        <p:cTn id="351" dur="1" fill="hold">
                                          <p:stCondLst>
                                            <p:cond delay="0"/>
                                          </p:stCondLst>
                                        </p:cTn>
                                        <p:tgtEl>
                                          <p:spTgt spid="166"/>
                                        </p:tgtEl>
                                        <p:attrNameLst>
                                          <p:attrName>style.visibility</p:attrName>
                                        </p:attrNameLst>
                                      </p:cBhvr>
                                      <p:to>
                                        <p:strVal val="visible"/>
                                      </p:to>
                                    </p:set>
                                    <p:animEffect transition="in" filter="wipe(left)">
                                      <p:cBhvr>
                                        <p:cTn id="352" dur="500"/>
                                        <p:tgtEl>
                                          <p:spTgt spid="166"/>
                                        </p:tgtEl>
                                      </p:cBhvr>
                                    </p:animEffect>
                                  </p:childTnLst>
                                </p:cTn>
                              </p:par>
                            </p:childTnLst>
                          </p:cTn>
                        </p:par>
                        <p:par>
                          <p:cTn id="353" fill="hold">
                            <p:stCondLst>
                              <p:cond delay="3500"/>
                            </p:stCondLst>
                            <p:childTnLst>
                              <p:par>
                                <p:cTn id="354" presetID="47" presetClass="entr" presetSubtype="0" fill="hold" grpId="0" nodeType="afterEffect">
                                  <p:stCondLst>
                                    <p:cond delay="0"/>
                                  </p:stCondLst>
                                  <p:childTnLst>
                                    <p:set>
                                      <p:cBhvr>
                                        <p:cTn id="355" dur="1" fill="hold">
                                          <p:stCondLst>
                                            <p:cond delay="0"/>
                                          </p:stCondLst>
                                        </p:cTn>
                                        <p:tgtEl>
                                          <p:spTgt spid="167"/>
                                        </p:tgtEl>
                                        <p:attrNameLst>
                                          <p:attrName>style.visibility</p:attrName>
                                        </p:attrNameLst>
                                      </p:cBhvr>
                                      <p:to>
                                        <p:strVal val="visible"/>
                                      </p:to>
                                    </p:set>
                                    <p:animEffect transition="in" filter="fade">
                                      <p:cBhvr>
                                        <p:cTn id="356" dur="1000"/>
                                        <p:tgtEl>
                                          <p:spTgt spid="167"/>
                                        </p:tgtEl>
                                      </p:cBhvr>
                                    </p:animEffect>
                                    <p:anim calcmode="lin" valueType="num">
                                      <p:cBhvr>
                                        <p:cTn id="357" dur="1000" fill="hold"/>
                                        <p:tgtEl>
                                          <p:spTgt spid="167"/>
                                        </p:tgtEl>
                                        <p:attrNameLst>
                                          <p:attrName>ppt_x</p:attrName>
                                        </p:attrNameLst>
                                      </p:cBhvr>
                                      <p:tavLst>
                                        <p:tav tm="0">
                                          <p:val>
                                            <p:strVal val="#ppt_x"/>
                                          </p:val>
                                        </p:tav>
                                        <p:tav tm="100000">
                                          <p:val>
                                            <p:strVal val="#ppt_x"/>
                                          </p:val>
                                        </p:tav>
                                      </p:tavLst>
                                    </p:anim>
                                    <p:anim calcmode="lin" valueType="num">
                                      <p:cBhvr>
                                        <p:cTn id="358" dur="1000" fill="hold"/>
                                        <p:tgtEl>
                                          <p:spTgt spid="167"/>
                                        </p:tgtEl>
                                        <p:attrNameLst>
                                          <p:attrName>ppt_y</p:attrName>
                                        </p:attrNameLst>
                                      </p:cBhvr>
                                      <p:tavLst>
                                        <p:tav tm="0">
                                          <p:val>
                                            <p:strVal val="#ppt_y-.1"/>
                                          </p:val>
                                        </p:tav>
                                        <p:tav tm="100000">
                                          <p:val>
                                            <p:strVal val="#ppt_y"/>
                                          </p:val>
                                        </p:tav>
                                      </p:tavLst>
                                    </p:anim>
                                  </p:childTnLst>
                                </p:cTn>
                              </p:par>
                            </p:childTnLst>
                          </p:cTn>
                        </p:par>
                        <p:par>
                          <p:cTn id="359" fill="hold">
                            <p:stCondLst>
                              <p:cond delay="4500"/>
                            </p:stCondLst>
                            <p:childTnLst>
                              <p:par>
                                <p:cTn id="360" presetID="22" presetClass="entr" presetSubtype="8" fill="hold" nodeType="afterEffect">
                                  <p:stCondLst>
                                    <p:cond delay="0"/>
                                  </p:stCondLst>
                                  <p:childTnLst>
                                    <p:set>
                                      <p:cBhvr>
                                        <p:cTn id="361" dur="1" fill="hold">
                                          <p:stCondLst>
                                            <p:cond delay="0"/>
                                          </p:stCondLst>
                                        </p:cTn>
                                        <p:tgtEl>
                                          <p:spTgt spid="168"/>
                                        </p:tgtEl>
                                        <p:attrNameLst>
                                          <p:attrName>style.visibility</p:attrName>
                                        </p:attrNameLst>
                                      </p:cBhvr>
                                      <p:to>
                                        <p:strVal val="visible"/>
                                      </p:to>
                                    </p:set>
                                    <p:animEffect transition="in" filter="wipe(left)">
                                      <p:cBhvr>
                                        <p:cTn id="362" dur="500"/>
                                        <p:tgtEl>
                                          <p:spTgt spid="168"/>
                                        </p:tgtEl>
                                      </p:cBhvr>
                                    </p:animEffect>
                                  </p:childTnLst>
                                </p:cTn>
                              </p:par>
                              <p:par>
                                <p:cTn id="363" presetID="22" presetClass="entr" presetSubtype="8" fill="hold" grpId="0" nodeType="withEffect">
                                  <p:stCondLst>
                                    <p:cond delay="0"/>
                                  </p:stCondLst>
                                  <p:childTnLst>
                                    <p:set>
                                      <p:cBhvr>
                                        <p:cTn id="364" dur="1" fill="hold">
                                          <p:stCondLst>
                                            <p:cond delay="0"/>
                                          </p:stCondLst>
                                        </p:cTn>
                                        <p:tgtEl>
                                          <p:spTgt spid="170"/>
                                        </p:tgtEl>
                                        <p:attrNameLst>
                                          <p:attrName>style.visibility</p:attrName>
                                        </p:attrNameLst>
                                      </p:cBhvr>
                                      <p:to>
                                        <p:strVal val="visible"/>
                                      </p:to>
                                    </p:set>
                                    <p:animEffect transition="in" filter="wipe(left)">
                                      <p:cBhvr>
                                        <p:cTn id="365" dur="500"/>
                                        <p:tgtEl>
                                          <p:spTgt spid="170"/>
                                        </p:tgtEl>
                                      </p:cBhvr>
                                    </p:animEffect>
                                  </p:childTnLst>
                                </p:cTn>
                              </p:par>
                            </p:childTnLst>
                          </p:cTn>
                        </p:par>
                        <p:par>
                          <p:cTn id="366" fill="hold">
                            <p:stCondLst>
                              <p:cond delay="5000"/>
                            </p:stCondLst>
                            <p:childTnLst>
                              <p:par>
                                <p:cTn id="367" presetID="47" presetClass="entr" presetSubtype="0" fill="hold" grpId="0" nodeType="afterEffect">
                                  <p:stCondLst>
                                    <p:cond delay="0"/>
                                  </p:stCondLst>
                                  <p:childTnLst>
                                    <p:set>
                                      <p:cBhvr>
                                        <p:cTn id="368" dur="1" fill="hold">
                                          <p:stCondLst>
                                            <p:cond delay="0"/>
                                          </p:stCondLst>
                                        </p:cTn>
                                        <p:tgtEl>
                                          <p:spTgt spid="171"/>
                                        </p:tgtEl>
                                        <p:attrNameLst>
                                          <p:attrName>style.visibility</p:attrName>
                                        </p:attrNameLst>
                                      </p:cBhvr>
                                      <p:to>
                                        <p:strVal val="visible"/>
                                      </p:to>
                                    </p:set>
                                    <p:animEffect transition="in" filter="fade">
                                      <p:cBhvr>
                                        <p:cTn id="369" dur="1000"/>
                                        <p:tgtEl>
                                          <p:spTgt spid="171"/>
                                        </p:tgtEl>
                                      </p:cBhvr>
                                    </p:animEffect>
                                    <p:anim calcmode="lin" valueType="num">
                                      <p:cBhvr>
                                        <p:cTn id="370" dur="1000" fill="hold"/>
                                        <p:tgtEl>
                                          <p:spTgt spid="171"/>
                                        </p:tgtEl>
                                        <p:attrNameLst>
                                          <p:attrName>ppt_x</p:attrName>
                                        </p:attrNameLst>
                                      </p:cBhvr>
                                      <p:tavLst>
                                        <p:tav tm="0">
                                          <p:val>
                                            <p:strVal val="#ppt_x"/>
                                          </p:val>
                                        </p:tav>
                                        <p:tav tm="100000">
                                          <p:val>
                                            <p:strVal val="#ppt_x"/>
                                          </p:val>
                                        </p:tav>
                                      </p:tavLst>
                                    </p:anim>
                                    <p:anim calcmode="lin" valueType="num">
                                      <p:cBhvr>
                                        <p:cTn id="371" dur="1000" fill="hold"/>
                                        <p:tgtEl>
                                          <p:spTgt spid="171"/>
                                        </p:tgtEl>
                                        <p:attrNameLst>
                                          <p:attrName>ppt_y</p:attrName>
                                        </p:attrNameLst>
                                      </p:cBhvr>
                                      <p:tavLst>
                                        <p:tav tm="0">
                                          <p:val>
                                            <p:strVal val="#ppt_y-.1"/>
                                          </p:val>
                                        </p:tav>
                                        <p:tav tm="100000">
                                          <p:val>
                                            <p:strVal val="#ppt_y"/>
                                          </p:val>
                                        </p:tav>
                                      </p:tavLst>
                                    </p:anim>
                                  </p:childTnLst>
                                </p:cTn>
                              </p:par>
                            </p:childTnLst>
                          </p:cTn>
                        </p:par>
                        <p:par>
                          <p:cTn id="372" fill="hold">
                            <p:stCondLst>
                              <p:cond delay="6000"/>
                            </p:stCondLst>
                            <p:childTnLst>
                              <p:par>
                                <p:cTn id="373" presetID="22" presetClass="entr" presetSubtype="8" fill="hold" nodeType="afterEffect">
                                  <p:stCondLst>
                                    <p:cond delay="0"/>
                                  </p:stCondLst>
                                  <p:childTnLst>
                                    <p:set>
                                      <p:cBhvr>
                                        <p:cTn id="374" dur="1" fill="hold">
                                          <p:stCondLst>
                                            <p:cond delay="0"/>
                                          </p:stCondLst>
                                        </p:cTn>
                                        <p:tgtEl>
                                          <p:spTgt spid="172"/>
                                        </p:tgtEl>
                                        <p:attrNameLst>
                                          <p:attrName>style.visibility</p:attrName>
                                        </p:attrNameLst>
                                      </p:cBhvr>
                                      <p:to>
                                        <p:strVal val="visible"/>
                                      </p:to>
                                    </p:set>
                                    <p:animEffect transition="in" filter="wipe(left)">
                                      <p:cBhvr>
                                        <p:cTn id="375" dur="500"/>
                                        <p:tgtEl>
                                          <p:spTgt spid="172"/>
                                        </p:tgtEl>
                                      </p:cBhvr>
                                    </p:animEffect>
                                  </p:childTnLst>
                                </p:cTn>
                              </p:par>
                              <p:par>
                                <p:cTn id="376" presetID="22" presetClass="entr" presetSubtype="8" fill="hold" grpId="0" nodeType="withEffect">
                                  <p:stCondLst>
                                    <p:cond delay="0"/>
                                  </p:stCondLst>
                                  <p:childTnLst>
                                    <p:set>
                                      <p:cBhvr>
                                        <p:cTn id="377" dur="1" fill="hold">
                                          <p:stCondLst>
                                            <p:cond delay="0"/>
                                          </p:stCondLst>
                                        </p:cTn>
                                        <p:tgtEl>
                                          <p:spTgt spid="174"/>
                                        </p:tgtEl>
                                        <p:attrNameLst>
                                          <p:attrName>style.visibility</p:attrName>
                                        </p:attrNameLst>
                                      </p:cBhvr>
                                      <p:to>
                                        <p:strVal val="visible"/>
                                      </p:to>
                                    </p:set>
                                    <p:animEffect transition="in" filter="wipe(left)">
                                      <p:cBhvr>
                                        <p:cTn id="378" dur="500"/>
                                        <p:tgtEl>
                                          <p:spTgt spid="174"/>
                                        </p:tgtEl>
                                      </p:cBhvr>
                                    </p:animEffect>
                                  </p:childTnLst>
                                </p:cTn>
                              </p:par>
                            </p:childTnLst>
                          </p:cTn>
                        </p:par>
                        <p:par>
                          <p:cTn id="379" fill="hold">
                            <p:stCondLst>
                              <p:cond delay="6500"/>
                            </p:stCondLst>
                            <p:childTnLst>
                              <p:par>
                                <p:cTn id="380" presetID="10" presetClass="entr" presetSubtype="0" fill="hold" grpId="0" nodeType="afterEffect">
                                  <p:stCondLst>
                                    <p:cond delay="0"/>
                                  </p:stCondLst>
                                  <p:childTnLst>
                                    <p:set>
                                      <p:cBhvr>
                                        <p:cTn id="381" dur="1" fill="hold">
                                          <p:stCondLst>
                                            <p:cond delay="0"/>
                                          </p:stCondLst>
                                        </p:cTn>
                                        <p:tgtEl>
                                          <p:spTgt spid="176"/>
                                        </p:tgtEl>
                                        <p:attrNameLst>
                                          <p:attrName>style.visibility</p:attrName>
                                        </p:attrNameLst>
                                      </p:cBhvr>
                                      <p:to>
                                        <p:strVal val="visible"/>
                                      </p:to>
                                    </p:set>
                                    <p:animEffect transition="in" filter="fade">
                                      <p:cBhvr>
                                        <p:cTn id="382" dur="125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9"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6"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6" grpId="0"/>
      <p:bldP spid="167" grpId="0" animBg="1"/>
      <p:bldP spid="170" grpId="0"/>
      <p:bldP spid="171" grpId="0" animBg="1"/>
      <p:bldP spid="174" grpId="0"/>
      <p:bldP spid="1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59"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5" name="Group 123"/>
          <p:cNvGrpSpPr/>
          <p:nvPr/>
        </p:nvGrpSpPr>
        <p:grpSpPr>
          <a:xfrm>
            <a:off x="7653659" y="4261433"/>
            <a:ext cx="817563" cy="620713"/>
            <a:chOff x="7170738" y="4168775"/>
            <a:chExt cx="817563" cy="620713"/>
          </a:xfrm>
          <a:solidFill>
            <a:srgbClr val="202A36"/>
          </a:solidFill>
        </p:grpSpPr>
        <p:sp>
          <p:nvSpPr>
            <p:cNvPr id="7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95" name="Group 127"/>
          <p:cNvGrpSpPr/>
          <p:nvPr/>
        </p:nvGrpSpPr>
        <p:grpSpPr>
          <a:xfrm>
            <a:off x="9093521" y="4260240"/>
            <a:ext cx="508001" cy="654050"/>
            <a:chOff x="8610600" y="4127500"/>
            <a:chExt cx="508001" cy="654050"/>
          </a:xfrm>
          <a:solidFill>
            <a:srgbClr val="202A36"/>
          </a:solidFill>
        </p:grpSpPr>
        <p:sp>
          <p:nvSpPr>
            <p:cNvPr id="9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1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13" name="Group 126"/>
          <p:cNvGrpSpPr/>
          <p:nvPr/>
        </p:nvGrpSpPr>
        <p:grpSpPr>
          <a:xfrm>
            <a:off x="8988746" y="3737953"/>
            <a:ext cx="454025" cy="431800"/>
            <a:chOff x="8505825" y="3605213"/>
            <a:chExt cx="454025" cy="431800"/>
          </a:xfrm>
        </p:grpSpPr>
        <p:sp>
          <p:nvSpPr>
            <p:cNvPr id="114"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6"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20"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202A36"/>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3"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39"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40"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202A36"/>
          </a:solidFill>
          <a:ln>
            <a:noFill/>
          </a:ln>
        </p:spPr>
        <p:txBody>
          <a:bodyPr vert="horz" wrap="square" lIns="91440" tIns="45720" rIns="91440" bIns="45720" numCol="1" anchor="t" anchorCtr="0" compatLnSpc="1">
            <a:prstTxWarp prst="textNoShape">
              <a:avLst/>
            </a:prstTxWarp>
          </a:bodyPr>
          <a:lstStyle/>
          <a:p>
            <a:endParaRPr lang="id-ID"/>
          </a:p>
        </p:txBody>
      </p:sp>
      <p:sp>
        <p:nvSpPr>
          <p:cNvPr id="141"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5"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6"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7"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7"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8"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0"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1"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2"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3" name="燕尾形 162"/>
          <p:cNvSpPr/>
          <p:nvPr/>
        </p:nvSpPr>
        <p:spPr>
          <a:xfrm rot="5400000">
            <a:off x="2533191" y="2023502"/>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164" name="直接连接符 163"/>
          <p:cNvCxnSpPr/>
          <p:nvPr/>
        </p:nvCxnSpPr>
        <p:spPr>
          <a:xfrm>
            <a:off x="2713211" y="2599566"/>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6" name="矩形 47"/>
          <p:cNvSpPr>
            <a:spLocks noChangeArrowheads="1"/>
          </p:cNvSpPr>
          <p:nvPr/>
        </p:nvSpPr>
        <p:spPr bwMode="auto">
          <a:xfrm>
            <a:off x="3037247" y="1674841"/>
            <a:ext cx="3312368"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它可以在多个未修改的数据库之间共享，只需要一个轻量级的特定于</a:t>
            </a:r>
            <a:r>
              <a:rPr lang="en-US" altLang="zh-CN" sz="1400" dirty="0" err="1">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的客户机连接器组件。</a:t>
            </a:r>
          </a:p>
        </p:txBody>
      </p:sp>
      <p:sp>
        <p:nvSpPr>
          <p:cNvPr id="167" name="燕尾形 166"/>
          <p:cNvSpPr/>
          <p:nvPr/>
        </p:nvSpPr>
        <p:spPr>
          <a:xfrm rot="5400000">
            <a:off x="2533191" y="3391654"/>
            <a:ext cx="360040" cy="576064"/>
          </a:xfrm>
          <a:prstGeom prst="chevron">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168" name="直接连接符 167"/>
          <p:cNvCxnSpPr/>
          <p:nvPr/>
        </p:nvCxnSpPr>
        <p:spPr>
          <a:xfrm>
            <a:off x="2713211" y="3967718"/>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0" name="矩形 47"/>
          <p:cNvSpPr>
            <a:spLocks noChangeArrowheads="1"/>
          </p:cNvSpPr>
          <p:nvPr/>
        </p:nvSpPr>
        <p:spPr bwMode="auto">
          <a:xfrm>
            <a:off x="3037247" y="2855678"/>
            <a:ext cx="3312368"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它可以下载数据并将其转换为缓存中自动选择的语义区域，以一种与</a:t>
            </a:r>
            <a:r>
              <a:rPr lang="en-US" altLang="zh-CN" sz="1400" dirty="0" err="1">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无关的柱状格式，并重用</a:t>
            </a:r>
            <a:r>
              <a:rPr lang="en-US" altLang="zh-CN" sz="1400" dirty="0">
                <a:solidFill>
                  <a:schemeClr val="tx1">
                    <a:lumMod val="65000"/>
                    <a:lumOff val="35000"/>
                  </a:schemeClr>
                </a:solidFill>
                <a:sym typeface="微软雅黑" pitchFamily="34" charset="-122"/>
              </a:rPr>
              <a:t>Parquet</a:t>
            </a:r>
            <a:r>
              <a:rPr lang="zh-CN" altLang="en-US" sz="1400" dirty="0">
                <a:solidFill>
                  <a:schemeClr val="tx1">
                    <a:lumMod val="65000"/>
                    <a:lumOff val="35000"/>
                  </a:schemeClr>
                </a:solidFill>
                <a:sym typeface="微软雅黑" pitchFamily="34" charset="-122"/>
              </a:rPr>
              <a:t>和</a:t>
            </a:r>
            <a:r>
              <a:rPr lang="en-US" altLang="zh-CN" sz="1400" dirty="0">
                <a:solidFill>
                  <a:schemeClr val="tx1">
                    <a:lumMod val="65000"/>
                    <a:lumOff val="35000"/>
                  </a:schemeClr>
                </a:solidFill>
                <a:sym typeface="微软雅黑" pitchFamily="34" charset="-122"/>
              </a:rPr>
              <a:t>Arrow</a:t>
            </a:r>
            <a:r>
              <a:rPr lang="zh-CN" altLang="en-US" sz="1400" dirty="0">
                <a:solidFill>
                  <a:schemeClr val="tx1">
                    <a:lumMod val="65000"/>
                    <a:lumOff val="35000"/>
                  </a:schemeClr>
                </a:solidFill>
                <a:sym typeface="微软雅黑" pitchFamily="34" charset="-122"/>
              </a:rPr>
              <a:t>等新工具来实现这一点。</a:t>
            </a:r>
          </a:p>
        </p:txBody>
      </p:sp>
      <p:sp>
        <p:nvSpPr>
          <p:cNvPr id="171" name="燕尾形 170"/>
          <p:cNvSpPr/>
          <p:nvPr/>
        </p:nvSpPr>
        <p:spPr>
          <a:xfrm rot="5400000">
            <a:off x="2533191" y="4831814"/>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172" name="直接连接符 171"/>
          <p:cNvCxnSpPr/>
          <p:nvPr/>
        </p:nvCxnSpPr>
        <p:spPr>
          <a:xfrm>
            <a:off x="2713211" y="5407878"/>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4" name="矩形 47"/>
          <p:cNvSpPr>
            <a:spLocks noChangeArrowheads="1"/>
          </p:cNvSpPr>
          <p:nvPr/>
        </p:nvSpPr>
        <p:spPr bwMode="auto">
          <a:xfrm>
            <a:off x="3037247" y="4483356"/>
            <a:ext cx="3312368"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它可以独立地优化要转换、过滤和本地缓存的数据，允许同一数据的多个视图，并在查询时有效地匹配和服务客户机。</a:t>
            </a:r>
          </a:p>
        </p:txBody>
      </p:sp>
      <p:sp>
        <p:nvSpPr>
          <p:cNvPr id="176" name="TextBox 175"/>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75" name="文本框 9">
            <a:extLst>
              <a:ext uri="{FF2B5EF4-FFF2-40B4-BE49-F238E27FC236}">
                <a16:creationId xmlns:a16="http://schemas.microsoft.com/office/drawing/2014/main" id="{F3097C47-03D7-4A3B-B55B-1015FBA41A51}"/>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Crystal</a:t>
            </a:r>
            <a:r>
              <a:rPr lang="zh-CN" altLang="en-US" dirty="0">
                <a:solidFill>
                  <a:schemeClr val="tx1">
                    <a:lumMod val="65000"/>
                    <a:lumOff val="35000"/>
                  </a:schemeClr>
                </a:solidFill>
                <a:latin typeface="微软雅黑" pitchFamily="34" charset="-122"/>
                <a:ea typeface="微软雅黑" pitchFamily="34" charset="-122"/>
              </a:rPr>
              <a:t>优势</a:t>
            </a:r>
          </a:p>
        </p:txBody>
      </p:sp>
      <p:sp>
        <p:nvSpPr>
          <p:cNvPr id="177" name="六边形 176">
            <a:extLst>
              <a:ext uri="{FF2B5EF4-FFF2-40B4-BE49-F238E27FC236}">
                <a16:creationId xmlns:a16="http://schemas.microsoft.com/office/drawing/2014/main" id="{5159F51F-E6C4-4E04-89BE-E138BF0FF717}"/>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8" name="直接连接符 177">
            <a:extLst>
              <a:ext uri="{FF2B5EF4-FFF2-40B4-BE49-F238E27FC236}">
                <a16:creationId xmlns:a16="http://schemas.microsoft.com/office/drawing/2014/main" id="{B8DA2BBA-B5A3-44B9-9279-218E714416F5}"/>
              </a:ext>
            </a:extLst>
          </p:cNvPr>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E2C662EF-0AAE-4E1E-A59C-05AF818609BC}"/>
              </a:ext>
            </a:extLst>
          </p:cNvPr>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0" name="矩形 179">
            <a:extLst>
              <a:ext uri="{FF2B5EF4-FFF2-40B4-BE49-F238E27FC236}">
                <a16:creationId xmlns:a16="http://schemas.microsoft.com/office/drawing/2014/main" id="{E0C0C2AD-ACE9-4D49-8A6B-504918B870A2}"/>
              </a:ext>
            </a:extLst>
          </p:cNvPr>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1" name="六边形 180">
            <a:extLst>
              <a:ext uri="{FF2B5EF4-FFF2-40B4-BE49-F238E27FC236}">
                <a16:creationId xmlns:a16="http://schemas.microsoft.com/office/drawing/2014/main" id="{AAA2D060-E48D-4613-AADD-2D4458400305}"/>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9">
            <a:extLst>
              <a:ext uri="{FF2B5EF4-FFF2-40B4-BE49-F238E27FC236}">
                <a16:creationId xmlns:a16="http://schemas.microsoft.com/office/drawing/2014/main" id="{EFEA62DE-14C1-4AF1-A239-CCC2C38705BC}"/>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183" name="文本框 9">
            <a:extLst>
              <a:ext uri="{FF2B5EF4-FFF2-40B4-BE49-F238E27FC236}">
                <a16:creationId xmlns:a16="http://schemas.microsoft.com/office/drawing/2014/main" id="{8098C440-46BC-4485-A962-4E802B254F37}"/>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引言</a:t>
            </a:r>
          </a:p>
        </p:txBody>
      </p:sp>
      <p:sp>
        <p:nvSpPr>
          <p:cNvPr id="184" name="Freeform 126">
            <a:extLst>
              <a:ext uri="{FF2B5EF4-FFF2-40B4-BE49-F238E27FC236}">
                <a16:creationId xmlns:a16="http://schemas.microsoft.com/office/drawing/2014/main" id="{5D7787B8-C268-4C3A-B8DC-5C43C2308280}"/>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7672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ppt_x"/>
                                          </p:val>
                                        </p:tav>
                                        <p:tav tm="100000">
                                          <p:val>
                                            <p:strVal val="#ppt_x"/>
                                          </p:val>
                                        </p:tav>
                                      </p:tavLst>
                                    </p:anim>
                                    <p:anim calcmode="lin" valueType="num">
                                      <p:cBhvr additive="base">
                                        <p:cTn id="18" dur="500" fill="hold"/>
                                        <p:tgtEl>
                                          <p:spTgt spid="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1+#ppt_w/2"/>
                                          </p:val>
                                        </p:tav>
                                        <p:tav tm="100000">
                                          <p:val>
                                            <p:strVal val="#ppt_x"/>
                                          </p:val>
                                        </p:tav>
                                      </p:tavLst>
                                    </p:anim>
                                    <p:anim calcmode="lin" valueType="num">
                                      <p:cBhvr additive="base">
                                        <p:cTn id="23" dur="500" fill="hold"/>
                                        <p:tgtEl>
                                          <p:spTgt spid="66"/>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 calcmode="lin" valueType="num">
                                      <p:cBhvr additive="base">
                                        <p:cTn id="26" dur="500" fill="hold"/>
                                        <p:tgtEl>
                                          <p:spTgt spid="67"/>
                                        </p:tgtEl>
                                        <p:attrNameLst>
                                          <p:attrName>ppt_x</p:attrName>
                                        </p:attrNameLst>
                                      </p:cBhvr>
                                      <p:tavLst>
                                        <p:tav tm="0">
                                          <p:val>
                                            <p:strVal val="#ppt_x"/>
                                          </p:val>
                                        </p:tav>
                                        <p:tav tm="100000">
                                          <p:val>
                                            <p:strVal val="#ppt_x"/>
                                          </p:val>
                                        </p:tav>
                                      </p:tavLst>
                                    </p:anim>
                                    <p:anim calcmode="lin" valueType="num">
                                      <p:cBhvr additive="base">
                                        <p:cTn id="27" dur="500" fill="hold"/>
                                        <p:tgtEl>
                                          <p:spTgt spid="6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ppt_x"/>
                                          </p:val>
                                        </p:tav>
                                        <p:tav tm="100000">
                                          <p:val>
                                            <p:strVal val="#ppt_x"/>
                                          </p:val>
                                        </p:tav>
                                      </p:tavLst>
                                    </p:anim>
                                    <p:anim calcmode="lin" valueType="num">
                                      <p:cBhvr additive="base">
                                        <p:cTn id="35" dur="500" fill="hold"/>
                                        <p:tgtEl>
                                          <p:spTgt spid="69"/>
                                        </p:tgtEl>
                                        <p:attrNameLst>
                                          <p:attrName>ppt_y</p:attrName>
                                        </p:attrNameLst>
                                      </p:cBhvr>
                                      <p:tavLst>
                                        <p:tav tm="0">
                                          <p:val>
                                            <p:strVal val="1+#ppt_h/2"/>
                                          </p:val>
                                        </p:tav>
                                        <p:tav tm="100000">
                                          <p:val>
                                            <p:strVal val="#ppt_y"/>
                                          </p:val>
                                        </p:tav>
                                      </p:tavLst>
                                    </p:anim>
                                  </p:childTnLst>
                                </p:cTn>
                              </p:par>
                              <p:par>
                                <p:cTn id="36" presetID="2" presetClass="entr" presetSubtype="3"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anim calcmode="lin" valueType="num">
                                      <p:cBhvr additive="base">
                                        <p:cTn id="38" dur="500" fill="hold"/>
                                        <p:tgtEl>
                                          <p:spTgt spid="70"/>
                                        </p:tgtEl>
                                        <p:attrNameLst>
                                          <p:attrName>ppt_x</p:attrName>
                                        </p:attrNameLst>
                                      </p:cBhvr>
                                      <p:tavLst>
                                        <p:tav tm="0">
                                          <p:val>
                                            <p:strVal val="1+#ppt_w/2"/>
                                          </p:val>
                                        </p:tav>
                                        <p:tav tm="100000">
                                          <p:val>
                                            <p:strVal val="#ppt_x"/>
                                          </p:val>
                                        </p:tav>
                                      </p:tavLst>
                                    </p:anim>
                                    <p:anim calcmode="lin" valueType="num">
                                      <p:cBhvr additive="base">
                                        <p:cTn id="39" dur="500" fill="hold"/>
                                        <p:tgtEl>
                                          <p:spTgt spid="70"/>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 calcmode="lin" valueType="num">
                                      <p:cBhvr additive="base">
                                        <p:cTn id="42" dur="500" fill="hold"/>
                                        <p:tgtEl>
                                          <p:spTgt spid="71"/>
                                        </p:tgtEl>
                                        <p:attrNameLst>
                                          <p:attrName>ppt_x</p:attrName>
                                        </p:attrNameLst>
                                      </p:cBhvr>
                                      <p:tavLst>
                                        <p:tav tm="0">
                                          <p:val>
                                            <p:strVal val="#ppt_x"/>
                                          </p:val>
                                        </p:tav>
                                        <p:tav tm="100000">
                                          <p:val>
                                            <p:strVal val="#ppt_x"/>
                                          </p:val>
                                        </p:tav>
                                      </p:tavLst>
                                    </p:anim>
                                    <p:anim calcmode="lin" valueType="num">
                                      <p:cBhvr additive="base">
                                        <p:cTn id="43" dur="500" fill="hold"/>
                                        <p:tgtEl>
                                          <p:spTgt spid="7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73"/>
                                        </p:tgtEl>
                                        <p:attrNameLst>
                                          <p:attrName>style.visibility</p:attrName>
                                        </p:attrNameLst>
                                      </p:cBhvr>
                                      <p:to>
                                        <p:strVal val="visible"/>
                                      </p:to>
                                    </p:set>
                                    <p:anim calcmode="lin" valueType="num">
                                      <p:cBhvr additive="base">
                                        <p:cTn id="50" dur="500" fill="hold"/>
                                        <p:tgtEl>
                                          <p:spTgt spid="73"/>
                                        </p:tgtEl>
                                        <p:attrNameLst>
                                          <p:attrName>ppt_x</p:attrName>
                                        </p:attrNameLst>
                                      </p:cBhvr>
                                      <p:tavLst>
                                        <p:tav tm="0">
                                          <p:val>
                                            <p:strVal val="#ppt_x"/>
                                          </p:val>
                                        </p:tav>
                                        <p:tav tm="100000">
                                          <p:val>
                                            <p:strVal val="#ppt_x"/>
                                          </p:val>
                                        </p:tav>
                                      </p:tavLst>
                                    </p:anim>
                                    <p:anim calcmode="lin" valueType="num">
                                      <p:cBhvr additive="base">
                                        <p:cTn id="51" dur="500" fill="hold"/>
                                        <p:tgtEl>
                                          <p:spTgt spid="7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74"/>
                                        </p:tgtEl>
                                        <p:attrNameLst>
                                          <p:attrName>style.visibility</p:attrName>
                                        </p:attrNameLst>
                                      </p:cBhvr>
                                      <p:to>
                                        <p:strVal val="visible"/>
                                      </p:to>
                                    </p:set>
                                    <p:anim calcmode="lin" valueType="num">
                                      <p:cBhvr additive="base">
                                        <p:cTn id="54" dur="500" fill="hold"/>
                                        <p:tgtEl>
                                          <p:spTgt spid="74"/>
                                        </p:tgtEl>
                                        <p:attrNameLst>
                                          <p:attrName>ppt_x</p:attrName>
                                        </p:attrNameLst>
                                      </p:cBhvr>
                                      <p:tavLst>
                                        <p:tav tm="0">
                                          <p:val>
                                            <p:strVal val="#ppt_x"/>
                                          </p:val>
                                        </p:tav>
                                        <p:tav tm="100000">
                                          <p:val>
                                            <p:strVal val="#ppt_x"/>
                                          </p:val>
                                        </p:tav>
                                      </p:tavLst>
                                    </p:anim>
                                    <p:anim calcmode="lin" valueType="num">
                                      <p:cBhvr additive="base">
                                        <p:cTn id="55" dur="500" fill="hold"/>
                                        <p:tgtEl>
                                          <p:spTgt spid="74"/>
                                        </p:tgtEl>
                                        <p:attrNameLst>
                                          <p:attrName>ppt_y</p:attrName>
                                        </p:attrNameLst>
                                      </p:cBhvr>
                                      <p:tavLst>
                                        <p:tav tm="0">
                                          <p:val>
                                            <p:strVal val="1+#ppt_h/2"/>
                                          </p:val>
                                        </p:tav>
                                        <p:tav tm="100000">
                                          <p:val>
                                            <p:strVal val="#ppt_y"/>
                                          </p:val>
                                        </p:tav>
                                      </p:tavLst>
                                    </p:anim>
                                  </p:childTnLst>
                                </p:cTn>
                              </p:par>
                              <p:par>
                                <p:cTn id="56" presetID="2" presetClass="entr" presetSubtype="6"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 calcmode="lin" valueType="num">
                                      <p:cBhvr additive="base">
                                        <p:cTn id="58" dur="500" fill="hold"/>
                                        <p:tgtEl>
                                          <p:spTgt spid="75"/>
                                        </p:tgtEl>
                                        <p:attrNameLst>
                                          <p:attrName>ppt_x</p:attrName>
                                        </p:attrNameLst>
                                      </p:cBhvr>
                                      <p:tavLst>
                                        <p:tav tm="0">
                                          <p:val>
                                            <p:strVal val="1+#ppt_w/2"/>
                                          </p:val>
                                        </p:tav>
                                        <p:tav tm="100000">
                                          <p:val>
                                            <p:strVal val="#ppt_x"/>
                                          </p:val>
                                        </p:tav>
                                      </p:tavLst>
                                    </p:anim>
                                    <p:anim calcmode="lin" valueType="num">
                                      <p:cBhvr additive="base">
                                        <p:cTn id="59" dur="500" fill="hold"/>
                                        <p:tgtEl>
                                          <p:spTgt spid="75"/>
                                        </p:tgtEl>
                                        <p:attrNameLst>
                                          <p:attrName>ppt_y</p:attrName>
                                        </p:attrNameLst>
                                      </p:cBhvr>
                                      <p:tavLst>
                                        <p:tav tm="0">
                                          <p:val>
                                            <p:strVal val="1+#ppt_h/2"/>
                                          </p:val>
                                        </p:tav>
                                        <p:tav tm="100000">
                                          <p:val>
                                            <p:strVal val="#ppt_y"/>
                                          </p:val>
                                        </p:tav>
                                      </p:tavLst>
                                    </p:anim>
                                  </p:childTnLst>
                                </p:cTn>
                              </p:par>
                              <p:par>
                                <p:cTn id="60" presetID="2" presetClass="entr" presetSubtype="6"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fill="hold"/>
                                        <p:tgtEl>
                                          <p:spTgt spid="82"/>
                                        </p:tgtEl>
                                        <p:attrNameLst>
                                          <p:attrName>ppt_x</p:attrName>
                                        </p:attrNameLst>
                                      </p:cBhvr>
                                      <p:tavLst>
                                        <p:tav tm="0">
                                          <p:val>
                                            <p:strVal val="1+#ppt_w/2"/>
                                          </p:val>
                                        </p:tav>
                                        <p:tav tm="100000">
                                          <p:val>
                                            <p:strVal val="#ppt_x"/>
                                          </p:val>
                                        </p:tav>
                                      </p:tavLst>
                                    </p:anim>
                                    <p:anim calcmode="lin" valueType="num">
                                      <p:cBhvr additive="base">
                                        <p:cTn id="63" dur="500" fill="hold"/>
                                        <p:tgtEl>
                                          <p:spTgt spid="8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 calcmode="lin" valueType="num">
                                      <p:cBhvr additive="base">
                                        <p:cTn id="66" dur="500" fill="hold"/>
                                        <p:tgtEl>
                                          <p:spTgt spid="83"/>
                                        </p:tgtEl>
                                        <p:attrNameLst>
                                          <p:attrName>ppt_x</p:attrName>
                                        </p:attrNameLst>
                                      </p:cBhvr>
                                      <p:tavLst>
                                        <p:tav tm="0">
                                          <p:val>
                                            <p:strVal val="#ppt_x"/>
                                          </p:val>
                                        </p:tav>
                                        <p:tav tm="100000">
                                          <p:val>
                                            <p:strVal val="#ppt_x"/>
                                          </p:val>
                                        </p:tav>
                                      </p:tavLst>
                                    </p:anim>
                                    <p:anim calcmode="lin" valueType="num">
                                      <p:cBhvr additive="base">
                                        <p:cTn id="67" dur="500" fill="hold"/>
                                        <p:tgtEl>
                                          <p:spTgt spid="8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500" fill="hold"/>
                                        <p:tgtEl>
                                          <p:spTgt spid="84"/>
                                        </p:tgtEl>
                                        <p:attrNameLst>
                                          <p:attrName>ppt_x</p:attrName>
                                        </p:attrNameLst>
                                      </p:cBhvr>
                                      <p:tavLst>
                                        <p:tav tm="0">
                                          <p:val>
                                            <p:strVal val="#ppt_x"/>
                                          </p:val>
                                        </p:tav>
                                        <p:tav tm="100000">
                                          <p:val>
                                            <p:strVal val="#ppt_x"/>
                                          </p:val>
                                        </p:tav>
                                      </p:tavLst>
                                    </p:anim>
                                    <p:anim calcmode="lin" valueType="num">
                                      <p:cBhvr additive="base">
                                        <p:cTn id="71" dur="500" fill="hold"/>
                                        <p:tgtEl>
                                          <p:spTgt spid="84"/>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 calcmode="lin" valueType="num">
                                      <p:cBhvr additive="base">
                                        <p:cTn id="74" dur="500" fill="hold"/>
                                        <p:tgtEl>
                                          <p:spTgt spid="85"/>
                                        </p:tgtEl>
                                        <p:attrNameLst>
                                          <p:attrName>ppt_x</p:attrName>
                                        </p:attrNameLst>
                                      </p:cBhvr>
                                      <p:tavLst>
                                        <p:tav tm="0">
                                          <p:val>
                                            <p:strVal val="#ppt_x"/>
                                          </p:val>
                                        </p:tav>
                                        <p:tav tm="100000">
                                          <p:val>
                                            <p:strVal val="#ppt_x"/>
                                          </p:val>
                                        </p:tav>
                                      </p:tavLst>
                                    </p:anim>
                                    <p:anim calcmode="lin" valueType="num">
                                      <p:cBhvr additive="base">
                                        <p:cTn id="75" dur="500" fill="hold"/>
                                        <p:tgtEl>
                                          <p:spTgt spid="85"/>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additive="base">
                                        <p:cTn id="78" dur="500" fill="hold"/>
                                        <p:tgtEl>
                                          <p:spTgt spid="86"/>
                                        </p:tgtEl>
                                        <p:attrNameLst>
                                          <p:attrName>ppt_x</p:attrName>
                                        </p:attrNameLst>
                                      </p:cBhvr>
                                      <p:tavLst>
                                        <p:tav tm="0">
                                          <p:val>
                                            <p:strVal val="#ppt_x"/>
                                          </p:val>
                                        </p:tav>
                                        <p:tav tm="100000">
                                          <p:val>
                                            <p:strVal val="#ppt_x"/>
                                          </p:val>
                                        </p:tav>
                                      </p:tavLst>
                                    </p:anim>
                                    <p:anim calcmode="lin" valueType="num">
                                      <p:cBhvr additive="base">
                                        <p:cTn id="79" dur="500" fill="hold"/>
                                        <p:tgtEl>
                                          <p:spTgt spid="86"/>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anim calcmode="lin" valueType="num">
                                      <p:cBhvr additive="base">
                                        <p:cTn id="82" dur="500" fill="hold"/>
                                        <p:tgtEl>
                                          <p:spTgt spid="87"/>
                                        </p:tgtEl>
                                        <p:attrNameLst>
                                          <p:attrName>ppt_x</p:attrName>
                                        </p:attrNameLst>
                                      </p:cBhvr>
                                      <p:tavLst>
                                        <p:tav tm="0">
                                          <p:val>
                                            <p:strVal val="#ppt_x"/>
                                          </p:val>
                                        </p:tav>
                                        <p:tav tm="100000">
                                          <p:val>
                                            <p:strVal val="#ppt_x"/>
                                          </p:val>
                                        </p:tav>
                                      </p:tavLst>
                                    </p:anim>
                                    <p:anim calcmode="lin" valueType="num">
                                      <p:cBhvr additive="base">
                                        <p:cTn id="83" dur="500" fill="hold"/>
                                        <p:tgtEl>
                                          <p:spTgt spid="87"/>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 calcmode="lin" valueType="num">
                                      <p:cBhvr additive="base">
                                        <p:cTn id="86" dur="500" fill="hold"/>
                                        <p:tgtEl>
                                          <p:spTgt spid="88"/>
                                        </p:tgtEl>
                                        <p:attrNameLst>
                                          <p:attrName>ppt_x</p:attrName>
                                        </p:attrNameLst>
                                      </p:cBhvr>
                                      <p:tavLst>
                                        <p:tav tm="0">
                                          <p:val>
                                            <p:strVal val="#ppt_x"/>
                                          </p:val>
                                        </p:tav>
                                        <p:tav tm="100000">
                                          <p:val>
                                            <p:strVal val="#ppt_x"/>
                                          </p:val>
                                        </p:tav>
                                      </p:tavLst>
                                    </p:anim>
                                    <p:anim calcmode="lin" valueType="num">
                                      <p:cBhvr additive="base">
                                        <p:cTn id="87" dur="500" fill="hold"/>
                                        <p:tgtEl>
                                          <p:spTgt spid="88"/>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89"/>
                                        </p:tgtEl>
                                        <p:attrNameLst>
                                          <p:attrName>style.visibility</p:attrName>
                                        </p:attrNameLst>
                                      </p:cBhvr>
                                      <p:to>
                                        <p:strVal val="visible"/>
                                      </p:to>
                                    </p:set>
                                    <p:anim calcmode="lin" valueType="num">
                                      <p:cBhvr additive="base">
                                        <p:cTn id="90" dur="500" fill="hold"/>
                                        <p:tgtEl>
                                          <p:spTgt spid="89"/>
                                        </p:tgtEl>
                                        <p:attrNameLst>
                                          <p:attrName>ppt_x</p:attrName>
                                        </p:attrNameLst>
                                      </p:cBhvr>
                                      <p:tavLst>
                                        <p:tav tm="0">
                                          <p:val>
                                            <p:strVal val="#ppt_x"/>
                                          </p:val>
                                        </p:tav>
                                        <p:tav tm="100000">
                                          <p:val>
                                            <p:strVal val="#ppt_x"/>
                                          </p:val>
                                        </p:tav>
                                      </p:tavLst>
                                    </p:anim>
                                    <p:anim calcmode="lin" valueType="num">
                                      <p:cBhvr additive="base">
                                        <p:cTn id="91" dur="500" fill="hold"/>
                                        <p:tgtEl>
                                          <p:spTgt spid="89"/>
                                        </p:tgtEl>
                                        <p:attrNameLst>
                                          <p:attrName>ppt_y</p:attrName>
                                        </p:attrNameLst>
                                      </p:cBhvr>
                                      <p:tavLst>
                                        <p:tav tm="0">
                                          <p:val>
                                            <p:strVal val="1+#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90"/>
                                        </p:tgtEl>
                                        <p:attrNameLst>
                                          <p:attrName>style.visibility</p:attrName>
                                        </p:attrNameLst>
                                      </p:cBhvr>
                                      <p:to>
                                        <p:strVal val="visible"/>
                                      </p:to>
                                    </p:set>
                                    <p:anim calcmode="lin" valueType="num">
                                      <p:cBhvr additive="base">
                                        <p:cTn id="94" dur="500" fill="hold"/>
                                        <p:tgtEl>
                                          <p:spTgt spid="90"/>
                                        </p:tgtEl>
                                        <p:attrNameLst>
                                          <p:attrName>ppt_x</p:attrName>
                                        </p:attrNameLst>
                                      </p:cBhvr>
                                      <p:tavLst>
                                        <p:tav tm="0">
                                          <p:val>
                                            <p:strVal val="#ppt_x"/>
                                          </p:val>
                                        </p:tav>
                                        <p:tav tm="100000">
                                          <p:val>
                                            <p:strVal val="#ppt_x"/>
                                          </p:val>
                                        </p:tav>
                                      </p:tavLst>
                                    </p:anim>
                                    <p:anim calcmode="lin" valueType="num">
                                      <p:cBhvr additive="base">
                                        <p:cTn id="95" dur="500" fill="hold"/>
                                        <p:tgtEl>
                                          <p:spTgt spid="90"/>
                                        </p:tgtEl>
                                        <p:attrNameLst>
                                          <p:attrName>ppt_y</p:attrName>
                                        </p:attrNameLst>
                                      </p:cBhvr>
                                      <p:tavLst>
                                        <p:tav tm="0">
                                          <p:val>
                                            <p:strVal val="0-#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91"/>
                                        </p:tgtEl>
                                        <p:attrNameLst>
                                          <p:attrName>style.visibility</p:attrName>
                                        </p:attrNameLst>
                                      </p:cBhvr>
                                      <p:to>
                                        <p:strVal val="visible"/>
                                      </p:to>
                                    </p:set>
                                    <p:anim calcmode="lin" valueType="num">
                                      <p:cBhvr additive="base">
                                        <p:cTn id="98" dur="500" fill="hold"/>
                                        <p:tgtEl>
                                          <p:spTgt spid="91"/>
                                        </p:tgtEl>
                                        <p:attrNameLst>
                                          <p:attrName>ppt_x</p:attrName>
                                        </p:attrNameLst>
                                      </p:cBhvr>
                                      <p:tavLst>
                                        <p:tav tm="0">
                                          <p:val>
                                            <p:strVal val="#ppt_x"/>
                                          </p:val>
                                        </p:tav>
                                        <p:tav tm="100000">
                                          <p:val>
                                            <p:strVal val="#ppt_x"/>
                                          </p:val>
                                        </p:tav>
                                      </p:tavLst>
                                    </p:anim>
                                    <p:anim calcmode="lin" valueType="num">
                                      <p:cBhvr additive="base">
                                        <p:cTn id="99" dur="500" fill="hold"/>
                                        <p:tgtEl>
                                          <p:spTgt spid="91"/>
                                        </p:tgtEl>
                                        <p:attrNameLst>
                                          <p:attrName>ppt_y</p:attrName>
                                        </p:attrNameLst>
                                      </p:cBhvr>
                                      <p:tavLst>
                                        <p:tav tm="0">
                                          <p:val>
                                            <p:strVal val="1+#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additive="base">
                                        <p:cTn id="102" dur="500" fill="hold"/>
                                        <p:tgtEl>
                                          <p:spTgt spid="92"/>
                                        </p:tgtEl>
                                        <p:attrNameLst>
                                          <p:attrName>ppt_x</p:attrName>
                                        </p:attrNameLst>
                                      </p:cBhvr>
                                      <p:tavLst>
                                        <p:tav tm="0">
                                          <p:val>
                                            <p:strVal val="0-#ppt_w/2"/>
                                          </p:val>
                                        </p:tav>
                                        <p:tav tm="100000">
                                          <p:val>
                                            <p:strVal val="#ppt_x"/>
                                          </p:val>
                                        </p:tav>
                                      </p:tavLst>
                                    </p:anim>
                                    <p:anim calcmode="lin" valueType="num">
                                      <p:cBhvr additive="base">
                                        <p:cTn id="103" dur="500" fill="hold"/>
                                        <p:tgtEl>
                                          <p:spTgt spid="92"/>
                                        </p:tgtEl>
                                        <p:attrNameLst>
                                          <p:attrName>ppt_y</p:attrName>
                                        </p:attrNameLst>
                                      </p:cBhvr>
                                      <p:tavLst>
                                        <p:tav tm="0">
                                          <p:val>
                                            <p:strVal val="0-#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93"/>
                                        </p:tgtEl>
                                        <p:attrNameLst>
                                          <p:attrName>style.visibility</p:attrName>
                                        </p:attrNameLst>
                                      </p:cBhvr>
                                      <p:to>
                                        <p:strVal val="visible"/>
                                      </p:to>
                                    </p:set>
                                    <p:anim calcmode="lin" valueType="num">
                                      <p:cBhvr additive="base">
                                        <p:cTn id="106" dur="500" fill="hold"/>
                                        <p:tgtEl>
                                          <p:spTgt spid="93"/>
                                        </p:tgtEl>
                                        <p:attrNameLst>
                                          <p:attrName>ppt_x</p:attrName>
                                        </p:attrNameLst>
                                      </p:cBhvr>
                                      <p:tavLst>
                                        <p:tav tm="0">
                                          <p:val>
                                            <p:strVal val="#ppt_x"/>
                                          </p:val>
                                        </p:tav>
                                        <p:tav tm="100000">
                                          <p:val>
                                            <p:strVal val="#ppt_x"/>
                                          </p:val>
                                        </p:tav>
                                      </p:tavLst>
                                    </p:anim>
                                    <p:anim calcmode="lin" valueType="num">
                                      <p:cBhvr additive="base">
                                        <p:cTn id="107" dur="500" fill="hold"/>
                                        <p:tgtEl>
                                          <p:spTgt spid="93"/>
                                        </p:tgtEl>
                                        <p:attrNameLst>
                                          <p:attrName>ppt_y</p:attrName>
                                        </p:attrNameLst>
                                      </p:cBhvr>
                                      <p:tavLst>
                                        <p:tav tm="0">
                                          <p:val>
                                            <p:strVal val="1+#ppt_h/2"/>
                                          </p:val>
                                        </p:tav>
                                        <p:tav tm="100000">
                                          <p:val>
                                            <p:strVal val="#ppt_y"/>
                                          </p:val>
                                        </p:tav>
                                      </p:tavLst>
                                    </p:anim>
                                  </p:childTnLst>
                                </p:cTn>
                              </p:par>
                              <p:par>
                                <p:cTn id="108" presetID="2" presetClass="entr" presetSubtype="9" fill="hold" grpId="0" nodeType="withEffect">
                                  <p:stCondLst>
                                    <p:cond delay="0"/>
                                  </p:stCondLst>
                                  <p:childTnLst>
                                    <p:set>
                                      <p:cBhvr>
                                        <p:cTn id="109" dur="1" fill="hold">
                                          <p:stCondLst>
                                            <p:cond delay="0"/>
                                          </p:stCondLst>
                                        </p:cTn>
                                        <p:tgtEl>
                                          <p:spTgt spid="94"/>
                                        </p:tgtEl>
                                        <p:attrNameLst>
                                          <p:attrName>style.visibility</p:attrName>
                                        </p:attrNameLst>
                                      </p:cBhvr>
                                      <p:to>
                                        <p:strVal val="visible"/>
                                      </p:to>
                                    </p:set>
                                    <p:anim calcmode="lin" valueType="num">
                                      <p:cBhvr additive="base">
                                        <p:cTn id="110" dur="500" fill="hold"/>
                                        <p:tgtEl>
                                          <p:spTgt spid="94"/>
                                        </p:tgtEl>
                                        <p:attrNameLst>
                                          <p:attrName>ppt_x</p:attrName>
                                        </p:attrNameLst>
                                      </p:cBhvr>
                                      <p:tavLst>
                                        <p:tav tm="0">
                                          <p:val>
                                            <p:strVal val="0-#ppt_w/2"/>
                                          </p:val>
                                        </p:tav>
                                        <p:tav tm="100000">
                                          <p:val>
                                            <p:strVal val="#ppt_x"/>
                                          </p:val>
                                        </p:tav>
                                      </p:tavLst>
                                    </p:anim>
                                    <p:anim calcmode="lin" valueType="num">
                                      <p:cBhvr additive="base">
                                        <p:cTn id="111" dur="500" fill="hold"/>
                                        <p:tgtEl>
                                          <p:spTgt spid="94"/>
                                        </p:tgtEl>
                                        <p:attrNameLst>
                                          <p:attrName>ppt_y</p:attrName>
                                        </p:attrNameLst>
                                      </p:cBhvr>
                                      <p:tavLst>
                                        <p:tav tm="0">
                                          <p:val>
                                            <p:strVal val="0-#ppt_h/2"/>
                                          </p:val>
                                        </p:tav>
                                        <p:tav tm="100000">
                                          <p:val>
                                            <p:strVal val="#ppt_y"/>
                                          </p:val>
                                        </p:tav>
                                      </p:tavLst>
                                    </p:anim>
                                  </p:childTnLst>
                                </p:cTn>
                              </p:par>
                              <p:par>
                                <p:cTn id="112" presetID="2" presetClass="entr" presetSubtype="12" fill="hold" nodeType="withEffect">
                                  <p:stCondLst>
                                    <p:cond delay="0"/>
                                  </p:stCondLst>
                                  <p:childTnLst>
                                    <p:set>
                                      <p:cBhvr>
                                        <p:cTn id="113" dur="1" fill="hold">
                                          <p:stCondLst>
                                            <p:cond delay="0"/>
                                          </p:stCondLst>
                                        </p:cTn>
                                        <p:tgtEl>
                                          <p:spTgt spid="95"/>
                                        </p:tgtEl>
                                        <p:attrNameLst>
                                          <p:attrName>style.visibility</p:attrName>
                                        </p:attrNameLst>
                                      </p:cBhvr>
                                      <p:to>
                                        <p:strVal val="visible"/>
                                      </p:to>
                                    </p:set>
                                    <p:anim calcmode="lin" valueType="num">
                                      <p:cBhvr additive="base">
                                        <p:cTn id="114" dur="500" fill="hold"/>
                                        <p:tgtEl>
                                          <p:spTgt spid="95"/>
                                        </p:tgtEl>
                                        <p:attrNameLst>
                                          <p:attrName>ppt_x</p:attrName>
                                        </p:attrNameLst>
                                      </p:cBhvr>
                                      <p:tavLst>
                                        <p:tav tm="0">
                                          <p:val>
                                            <p:strVal val="0-#ppt_w/2"/>
                                          </p:val>
                                        </p:tav>
                                        <p:tav tm="100000">
                                          <p:val>
                                            <p:strVal val="#ppt_x"/>
                                          </p:val>
                                        </p:tav>
                                      </p:tavLst>
                                    </p:anim>
                                    <p:anim calcmode="lin" valueType="num">
                                      <p:cBhvr additive="base">
                                        <p:cTn id="115" dur="500" fill="hold"/>
                                        <p:tgtEl>
                                          <p:spTgt spid="95"/>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04"/>
                                        </p:tgtEl>
                                        <p:attrNameLst>
                                          <p:attrName>style.visibility</p:attrName>
                                        </p:attrNameLst>
                                      </p:cBhvr>
                                      <p:to>
                                        <p:strVal val="visible"/>
                                      </p:to>
                                    </p:set>
                                    <p:anim calcmode="lin" valueType="num">
                                      <p:cBhvr additive="base">
                                        <p:cTn id="118" dur="500" fill="hold"/>
                                        <p:tgtEl>
                                          <p:spTgt spid="104"/>
                                        </p:tgtEl>
                                        <p:attrNameLst>
                                          <p:attrName>ppt_x</p:attrName>
                                        </p:attrNameLst>
                                      </p:cBhvr>
                                      <p:tavLst>
                                        <p:tav tm="0">
                                          <p:val>
                                            <p:strVal val="#ppt_x"/>
                                          </p:val>
                                        </p:tav>
                                        <p:tav tm="100000">
                                          <p:val>
                                            <p:strVal val="#ppt_x"/>
                                          </p:val>
                                        </p:tav>
                                      </p:tavLst>
                                    </p:anim>
                                    <p:anim calcmode="lin" valueType="num">
                                      <p:cBhvr additive="base">
                                        <p:cTn id="119" dur="500" fill="hold"/>
                                        <p:tgtEl>
                                          <p:spTgt spid="10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05"/>
                                        </p:tgtEl>
                                        <p:attrNameLst>
                                          <p:attrName>style.visibility</p:attrName>
                                        </p:attrNameLst>
                                      </p:cBhvr>
                                      <p:to>
                                        <p:strVal val="visible"/>
                                      </p:to>
                                    </p:set>
                                    <p:anim calcmode="lin" valueType="num">
                                      <p:cBhvr additive="base">
                                        <p:cTn id="122" dur="500" fill="hold"/>
                                        <p:tgtEl>
                                          <p:spTgt spid="105"/>
                                        </p:tgtEl>
                                        <p:attrNameLst>
                                          <p:attrName>ppt_x</p:attrName>
                                        </p:attrNameLst>
                                      </p:cBhvr>
                                      <p:tavLst>
                                        <p:tav tm="0">
                                          <p:val>
                                            <p:strVal val="#ppt_x"/>
                                          </p:val>
                                        </p:tav>
                                        <p:tav tm="100000">
                                          <p:val>
                                            <p:strVal val="#ppt_x"/>
                                          </p:val>
                                        </p:tav>
                                      </p:tavLst>
                                    </p:anim>
                                    <p:anim calcmode="lin" valueType="num">
                                      <p:cBhvr additive="base">
                                        <p:cTn id="123" dur="500" fill="hold"/>
                                        <p:tgtEl>
                                          <p:spTgt spid="105"/>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06"/>
                                        </p:tgtEl>
                                        <p:attrNameLst>
                                          <p:attrName>style.visibility</p:attrName>
                                        </p:attrNameLst>
                                      </p:cBhvr>
                                      <p:to>
                                        <p:strVal val="visible"/>
                                      </p:to>
                                    </p:set>
                                    <p:anim calcmode="lin" valueType="num">
                                      <p:cBhvr additive="base">
                                        <p:cTn id="126" dur="500" fill="hold"/>
                                        <p:tgtEl>
                                          <p:spTgt spid="106"/>
                                        </p:tgtEl>
                                        <p:attrNameLst>
                                          <p:attrName>ppt_x</p:attrName>
                                        </p:attrNameLst>
                                      </p:cBhvr>
                                      <p:tavLst>
                                        <p:tav tm="0">
                                          <p:val>
                                            <p:strVal val="#ppt_x"/>
                                          </p:val>
                                        </p:tav>
                                        <p:tav tm="100000">
                                          <p:val>
                                            <p:strVal val="#ppt_x"/>
                                          </p:val>
                                        </p:tav>
                                      </p:tavLst>
                                    </p:anim>
                                    <p:anim calcmode="lin" valueType="num">
                                      <p:cBhvr additive="base">
                                        <p:cTn id="127" dur="500" fill="hold"/>
                                        <p:tgtEl>
                                          <p:spTgt spid="106"/>
                                        </p:tgtEl>
                                        <p:attrNameLst>
                                          <p:attrName>ppt_y</p:attrName>
                                        </p:attrNameLst>
                                      </p:cBhvr>
                                      <p:tavLst>
                                        <p:tav tm="0">
                                          <p:val>
                                            <p:strVal val="1+#ppt_h/2"/>
                                          </p:val>
                                        </p:tav>
                                        <p:tav tm="100000">
                                          <p:val>
                                            <p:strVal val="#ppt_y"/>
                                          </p:val>
                                        </p:tav>
                                      </p:tavLst>
                                    </p:anim>
                                  </p:childTnLst>
                                </p:cTn>
                              </p:par>
                              <p:par>
                                <p:cTn id="128" presetID="2" presetClass="entr" presetSubtype="12" fill="hold" grpId="0" nodeType="withEffect">
                                  <p:stCondLst>
                                    <p:cond delay="0"/>
                                  </p:stCondLst>
                                  <p:childTnLst>
                                    <p:set>
                                      <p:cBhvr>
                                        <p:cTn id="129" dur="1" fill="hold">
                                          <p:stCondLst>
                                            <p:cond delay="0"/>
                                          </p:stCondLst>
                                        </p:cTn>
                                        <p:tgtEl>
                                          <p:spTgt spid="107"/>
                                        </p:tgtEl>
                                        <p:attrNameLst>
                                          <p:attrName>style.visibility</p:attrName>
                                        </p:attrNameLst>
                                      </p:cBhvr>
                                      <p:to>
                                        <p:strVal val="visible"/>
                                      </p:to>
                                    </p:set>
                                    <p:anim calcmode="lin" valueType="num">
                                      <p:cBhvr additive="base">
                                        <p:cTn id="130" dur="500" fill="hold"/>
                                        <p:tgtEl>
                                          <p:spTgt spid="107"/>
                                        </p:tgtEl>
                                        <p:attrNameLst>
                                          <p:attrName>ppt_x</p:attrName>
                                        </p:attrNameLst>
                                      </p:cBhvr>
                                      <p:tavLst>
                                        <p:tav tm="0">
                                          <p:val>
                                            <p:strVal val="0-#ppt_w/2"/>
                                          </p:val>
                                        </p:tav>
                                        <p:tav tm="100000">
                                          <p:val>
                                            <p:strVal val="#ppt_x"/>
                                          </p:val>
                                        </p:tav>
                                      </p:tavLst>
                                    </p:anim>
                                    <p:anim calcmode="lin" valueType="num">
                                      <p:cBhvr additive="base">
                                        <p:cTn id="131" dur="500" fill="hold"/>
                                        <p:tgtEl>
                                          <p:spTgt spid="107"/>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08"/>
                                        </p:tgtEl>
                                        <p:attrNameLst>
                                          <p:attrName>style.visibility</p:attrName>
                                        </p:attrNameLst>
                                      </p:cBhvr>
                                      <p:to>
                                        <p:strVal val="visible"/>
                                      </p:to>
                                    </p:set>
                                    <p:anim calcmode="lin" valueType="num">
                                      <p:cBhvr additive="base">
                                        <p:cTn id="134" dur="500" fill="hold"/>
                                        <p:tgtEl>
                                          <p:spTgt spid="108"/>
                                        </p:tgtEl>
                                        <p:attrNameLst>
                                          <p:attrName>ppt_x</p:attrName>
                                        </p:attrNameLst>
                                      </p:cBhvr>
                                      <p:tavLst>
                                        <p:tav tm="0">
                                          <p:val>
                                            <p:strVal val="#ppt_x"/>
                                          </p:val>
                                        </p:tav>
                                        <p:tav tm="100000">
                                          <p:val>
                                            <p:strVal val="#ppt_x"/>
                                          </p:val>
                                        </p:tav>
                                      </p:tavLst>
                                    </p:anim>
                                    <p:anim calcmode="lin" valueType="num">
                                      <p:cBhvr additive="base">
                                        <p:cTn id="135" dur="500" fill="hold"/>
                                        <p:tgtEl>
                                          <p:spTgt spid="108"/>
                                        </p:tgtEl>
                                        <p:attrNameLst>
                                          <p:attrName>ppt_y</p:attrName>
                                        </p:attrNameLst>
                                      </p:cBhvr>
                                      <p:tavLst>
                                        <p:tav tm="0">
                                          <p:val>
                                            <p:strVal val="1+#ppt_h/2"/>
                                          </p:val>
                                        </p:tav>
                                        <p:tav tm="100000">
                                          <p:val>
                                            <p:strVal val="#ppt_y"/>
                                          </p:val>
                                        </p:tav>
                                      </p:tavLst>
                                    </p:anim>
                                  </p:childTnLst>
                                </p:cTn>
                              </p:par>
                              <p:par>
                                <p:cTn id="136" presetID="2" presetClass="entr" presetSubtype="12" fill="hold" grpId="0" nodeType="withEffect">
                                  <p:stCondLst>
                                    <p:cond delay="0"/>
                                  </p:stCondLst>
                                  <p:childTnLst>
                                    <p:set>
                                      <p:cBhvr>
                                        <p:cTn id="137" dur="1" fill="hold">
                                          <p:stCondLst>
                                            <p:cond delay="0"/>
                                          </p:stCondLst>
                                        </p:cTn>
                                        <p:tgtEl>
                                          <p:spTgt spid="109"/>
                                        </p:tgtEl>
                                        <p:attrNameLst>
                                          <p:attrName>style.visibility</p:attrName>
                                        </p:attrNameLst>
                                      </p:cBhvr>
                                      <p:to>
                                        <p:strVal val="visible"/>
                                      </p:to>
                                    </p:set>
                                    <p:anim calcmode="lin" valueType="num">
                                      <p:cBhvr additive="base">
                                        <p:cTn id="138" dur="500" fill="hold"/>
                                        <p:tgtEl>
                                          <p:spTgt spid="109"/>
                                        </p:tgtEl>
                                        <p:attrNameLst>
                                          <p:attrName>ppt_x</p:attrName>
                                        </p:attrNameLst>
                                      </p:cBhvr>
                                      <p:tavLst>
                                        <p:tav tm="0">
                                          <p:val>
                                            <p:strVal val="0-#ppt_w/2"/>
                                          </p:val>
                                        </p:tav>
                                        <p:tav tm="100000">
                                          <p:val>
                                            <p:strVal val="#ppt_x"/>
                                          </p:val>
                                        </p:tav>
                                      </p:tavLst>
                                    </p:anim>
                                    <p:anim calcmode="lin" valueType="num">
                                      <p:cBhvr additive="base">
                                        <p:cTn id="139" dur="500" fill="hold"/>
                                        <p:tgtEl>
                                          <p:spTgt spid="109"/>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10"/>
                                        </p:tgtEl>
                                        <p:attrNameLst>
                                          <p:attrName>style.visibility</p:attrName>
                                        </p:attrNameLst>
                                      </p:cBhvr>
                                      <p:to>
                                        <p:strVal val="visible"/>
                                      </p:to>
                                    </p:set>
                                    <p:anim calcmode="lin" valueType="num">
                                      <p:cBhvr additive="base">
                                        <p:cTn id="142" dur="500" fill="hold"/>
                                        <p:tgtEl>
                                          <p:spTgt spid="110"/>
                                        </p:tgtEl>
                                        <p:attrNameLst>
                                          <p:attrName>ppt_x</p:attrName>
                                        </p:attrNameLst>
                                      </p:cBhvr>
                                      <p:tavLst>
                                        <p:tav tm="0">
                                          <p:val>
                                            <p:strVal val="#ppt_x"/>
                                          </p:val>
                                        </p:tav>
                                        <p:tav tm="100000">
                                          <p:val>
                                            <p:strVal val="#ppt_x"/>
                                          </p:val>
                                        </p:tav>
                                      </p:tavLst>
                                    </p:anim>
                                    <p:anim calcmode="lin" valueType="num">
                                      <p:cBhvr additive="base">
                                        <p:cTn id="143" dur="500" fill="hold"/>
                                        <p:tgtEl>
                                          <p:spTgt spid="110"/>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11"/>
                                        </p:tgtEl>
                                        <p:attrNameLst>
                                          <p:attrName>style.visibility</p:attrName>
                                        </p:attrNameLst>
                                      </p:cBhvr>
                                      <p:to>
                                        <p:strVal val="visible"/>
                                      </p:to>
                                    </p:set>
                                    <p:anim calcmode="lin" valueType="num">
                                      <p:cBhvr additive="base">
                                        <p:cTn id="146" dur="500" fill="hold"/>
                                        <p:tgtEl>
                                          <p:spTgt spid="111"/>
                                        </p:tgtEl>
                                        <p:attrNameLst>
                                          <p:attrName>ppt_x</p:attrName>
                                        </p:attrNameLst>
                                      </p:cBhvr>
                                      <p:tavLst>
                                        <p:tav tm="0">
                                          <p:val>
                                            <p:strVal val="#ppt_x"/>
                                          </p:val>
                                        </p:tav>
                                        <p:tav tm="100000">
                                          <p:val>
                                            <p:strVal val="#ppt_x"/>
                                          </p:val>
                                        </p:tav>
                                      </p:tavLst>
                                    </p:anim>
                                    <p:anim calcmode="lin" valueType="num">
                                      <p:cBhvr additive="base">
                                        <p:cTn id="147" dur="500" fill="hold"/>
                                        <p:tgtEl>
                                          <p:spTgt spid="111"/>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12"/>
                                        </p:tgtEl>
                                        <p:attrNameLst>
                                          <p:attrName>style.visibility</p:attrName>
                                        </p:attrNameLst>
                                      </p:cBhvr>
                                      <p:to>
                                        <p:strVal val="visible"/>
                                      </p:to>
                                    </p:set>
                                    <p:anim calcmode="lin" valueType="num">
                                      <p:cBhvr additive="base">
                                        <p:cTn id="150" dur="500" fill="hold"/>
                                        <p:tgtEl>
                                          <p:spTgt spid="112"/>
                                        </p:tgtEl>
                                        <p:attrNameLst>
                                          <p:attrName>ppt_x</p:attrName>
                                        </p:attrNameLst>
                                      </p:cBhvr>
                                      <p:tavLst>
                                        <p:tav tm="0">
                                          <p:val>
                                            <p:strVal val="#ppt_x"/>
                                          </p:val>
                                        </p:tav>
                                        <p:tav tm="100000">
                                          <p:val>
                                            <p:strVal val="#ppt_x"/>
                                          </p:val>
                                        </p:tav>
                                      </p:tavLst>
                                    </p:anim>
                                    <p:anim calcmode="lin" valueType="num">
                                      <p:cBhvr additive="base">
                                        <p:cTn id="151" dur="500" fill="hold"/>
                                        <p:tgtEl>
                                          <p:spTgt spid="112"/>
                                        </p:tgtEl>
                                        <p:attrNameLst>
                                          <p:attrName>ppt_y</p:attrName>
                                        </p:attrNameLst>
                                      </p:cBhvr>
                                      <p:tavLst>
                                        <p:tav tm="0">
                                          <p:val>
                                            <p:strVal val="1+#ppt_h/2"/>
                                          </p:val>
                                        </p:tav>
                                        <p:tav tm="100000">
                                          <p:val>
                                            <p:strVal val="#ppt_y"/>
                                          </p:val>
                                        </p:tav>
                                      </p:tavLst>
                                    </p:anim>
                                  </p:childTnLst>
                                </p:cTn>
                              </p:par>
                              <p:par>
                                <p:cTn id="152" presetID="2" presetClass="entr" presetSubtype="8" fill="hold" nodeType="withEffect">
                                  <p:stCondLst>
                                    <p:cond delay="0"/>
                                  </p:stCondLst>
                                  <p:childTnLst>
                                    <p:set>
                                      <p:cBhvr>
                                        <p:cTn id="153" dur="1" fill="hold">
                                          <p:stCondLst>
                                            <p:cond delay="0"/>
                                          </p:stCondLst>
                                        </p:cTn>
                                        <p:tgtEl>
                                          <p:spTgt spid="113"/>
                                        </p:tgtEl>
                                        <p:attrNameLst>
                                          <p:attrName>style.visibility</p:attrName>
                                        </p:attrNameLst>
                                      </p:cBhvr>
                                      <p:to>
                                        <p:strVal val="visible"/>
                                      </p:to>
                                    </p:set>
                                    <p:anim calcmode="lin" valueType="num">
                                      <p:cBhvr additive="base">
                                        <p:cTn id="154" dur="500" fill="hold"/>
                                        <p:tgtEl>
                                          <p:spTgt spid="113"/>
                                        </p:tgtEl>
                                        <p:attrNameLst>
                                          <p:attrName>ppt_x</p:attrName>
                                        </p:attrNameLst>
                                      </p:cBhvr>
                                      <p:tavLst>
                                        <p:tav tm="0">
                                          <p:val>
                                            <p:strVal val="0-#ppt_w/2"/>
                                          </p:val>
                                        </p:tav>
                                        <p:tav tm="100000">
                                          <p:val>
                                            <p:strVal val="#ppt_x"/>
                                          </p:val>
                                        </p:tav>
                                      </p:tavLst>
                                    </p:anim>
                                    <p:anim calcmode="lin" valueType="num">
                                      <p:cBhvr additive="base">
                                        <p:cTn id="155" dur="500" fill="hold"/>
                                        <p:tgtEl>
                                          <p:spTgt spid="113"/>
                                        </p:tgtEl>
                                        <p:attrNameLst>
                                          <p:attrName>ppt_y</p:attrName>
                                        </p:attrNameLst>
                                      </p:cBhvr>
                                      <p:tavLst>
                                        <p:tav tm="0">
                                          <p:val>
                                            <p:strVal val="#ppt_y"/>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116"/>
                                        </p:tgtEl>
                                        <p:attrNameLst>
                                          <p:attrName>style.visibility</p:attrName>
                                        </p:attrNameLst>
                                      </p:cBhvr>
                                      <p:to>
                                        <p:strVal val="visible"/>
                                      </p:to>
                                    </p:set>
                                    <p:anim calcmode="lin" valueType="num">
                                      <p:cBhvr additive="base">
                                        <p:cTn id="158" dur="500" fill="hold"/>
                                        <p:tgtEl>
                                          <p:spTgt spid="116"/>
                                        </p:tgtEl>
                                        <p:attrNameLst>
                                          <p:attrName>ppt_x</p:attrName>
                                        </p:attrNameLst>
                                      </p:cBhvr>
                                      <p:tavLst>
                                        <p:tav tm="0">
                                          <p:val>
                                            <p:strVal val="#ppt_x"/>
                                          </p:val>
                                        </p:tav>
                                        <p:tav tm="100000">
                                          <p:val>
                                            <p:strVal val="#ppt_x"/>
                                          </p:val>
                                        </p:tav>
                                      </p:tavLst>
                                    </p:anim>
                                    <p:anim calcmode="lin" valueType="num">
                                      <p:cBhvr additive="base">
                                        <p:cTn id="159" dur="500" fill="hold"/>
                                        <p:tgtEl>
                                          <p:spTgt spid="116"/>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118"/>
                                        </p:tgtEl>
                                        <p:attrNameLst>
                                          <p:attrName>style.visibility</p:attrName>
                                        </p:attrNameLst>
                                      </p:cBhvr>
                                      <p:to>
                                        <p:strVal val="visible"/>
                                      </p:to>
                                    </p:set>
                                    <p:anim calcmode="lin" valueType="num">
                                      <p:cBhvr additive="base">
                                        <p:cTn id="162" dur="500" fill="hold"/>
                                        <p:tgtEl>
                                          <p:spTgt spid="118"/>
                                        </p:tgtEl>
                                        <p:attrNameLst>
                                          <p:attrName>ppt_x</p:attrName>
                                        </p:attrNameLst>
                                      </p:cBhvr>
                                      <p:tavLst>
                                        <p:tav tm="0">
                                          <p:val>
                                            <p:strVal val="#ppt_x"/>
                                          </p:val>
                                        </p:tav>
                                        <p:tav tm="100000">
                                          <p:val>
                                            <p:strVal val="#ppt_x"/>
                                          </p:val>
                                        </p:tav>
                                      </p:tavLst>
                                    </p:anim>
                                    <p:anim calcmode="lin" valueType="num">
                                      <p:cBhvr additive="base">
                                        <p:cTn id="163" dur="500" fill="hold"/>
                                        <p:tgtEl>
                                          <p:spTgt spid="118"/>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119"/>
                                        </p:tgtEl>
                                        <p:attrNameLst>
                                          <p:attrName>style.visibility</p:attrName>
                                        </p:attrNameLst>
                                      </p:cBhvr>
                                      <p:to>
                                        <p:strVal val="visible"/>
                                      </p:to>
                                    </p:set>
                                    <p:anim calcmode="lin" valueType="num">
                                      <p:cBhvr additive="base">
                                        <p:cTn id="166" dur="500" fill="hold"/>
                                        <p:tgtEl>
                                          <p:spTgt spid="119"/>
                                        </p:tgtEl>
                                        <p:attrNameLst>
                                          <p:attrName>ppt_x</p:attrName>
                                        </p:attrNameLst>
                                      </p:cBhvr>
                                      <p:tavLst>
                                        <p:tav tm="0">
                                          <p:val>
                                            <p:strVal val="#ppt_x"/>
                                          </p:val>
                                        </p:tav>
                                        <p:tav tm="100000">
                                          <p:val>
                                            <p:strVal val="#ppt_x"/>
                                          </p:val>
                                        </p:tav>
                                      </p:tavLst>
                                    </p:anim>
                                    <p:anim calcmode="lin" valueType="num">
                                      <p:cBhvr additive="base">
                                        <p:cTn id="167" dur="500" fill="hold"/>
                                        <p:tgtEl>
                                          <p:spTgt spid="119"/>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120"/>
                                        </p:tgtEl>
                                        <p:attrNameLst>
                                          <p:attrName>style.visibility</p:attrName>
                                        </p:attrNameLst>
                                      </p:cBhvr>
                                      <p:to>
                                        <p:strVal val="visible"/>
                                      </p:to>
                                    </p:set>
                                    <p:anim calcmode="lin" valueType="num">
                                      <p:cBhvr additive="base">
                                        <p:cTn id="170" dur="500" fill="hold"/>
                                        <p:tgtEl>
                                          <p:spTgt spid="120"/>
                                        </p:tgtEl>
                                        <p:attrNameLst>
                                          <p:attrName>ppt_x</p:attrName>
                                        </p:attrNameLst>
                                      </p:cBhvr>
                                      <p:tavLst>
                                        <p:tav tm="0">
                                          <p:val>
                                            <p:strVal val="#ppt_x"/>
                                          </p:val>
                                        </p:tav>
                                        <p:tav tm="100000">
                                          <p:val>
                                            <p:strVal val="#ppt_x"/>
                                          </p:val>
                                        </p:tav>
                                      </p:tavLst>
                                    </p:anim>
                                    <p:anim calcmode="lin" valueType="num">
                                      <p:cBhvr additive="base">
                                        <p:cTn id="171" dur="500" fill="hold"/>
                                        <p:tgtEl>
                                          <p:spTgt spid="120"/>
                                        </p:tgtEl>
                                        <p:attrNameLst>
                                          <p:attrName>ppt_y</p:attrName>
                                        </p:attrNameLst>
                                      </p:cBhvr>
                                      <p:tavLst>
                                        <p:tav tm="0">
                                          <p:val>
                                            <p:strVal val="1+#ppt_h/2"/>
                                          </p:val>
                                        </p:tav>
                                        <p:tav tm="100000">
                                          <p:val>
                                            <p:strVal val="#ppt_y"/>
                                          </p:val>
                                        </p:tav>
                                      </p:tavLst>
                                    </p:anim>
                                  </p:childTnLst>
                                </p:cTn>
                              </p:par>
                              <p:par>
                                <p:cTn id="172" presetID="2" presetClass="entr" presetSubtype="8" fill="hold" grpId="0" nodeType="withEffect">
                                  <p:stCondLst>
                                    <p:cond delay="0"/>
                                  </p:stCondLst>
                                  <p:childTnLst>
                                    <p:set>
                                      <p:cBhvr>
                                        <p:cTn id="173" dur="1" fill="hold">
                                          <p:stCondLst>
                                            <p:cond delay="0"/>
                                          </p:stCondLst>
                                        </p:cTn>
                                        <p:tgtEl>
                                          <p:spTgt spid="121"/>
                                        </p:tgtEl>
                                        <p:attrNameLst>
                                          <p:attrName>style.visibility</p:attrName>
                                        </p:attrNameLst>
                                      </p:cBhvr>
                                      <p:to>
                                        <p:strVal val="visible"/>
                                      </p:to>
                                    </p:set>
                                    <p:anim calcmode="lin" valueType="num">
                                      <p:cBhvr additive="base">
                                        <p:cTn id="174" dur="500" fill="hold"/>
                                        <p:tgtEl>
                                          <p:spTgt spid="121"/>
                                        </p:tgtEl>
                                        <p:attrNameLst>
                                          <p:attrName>ppt_x</p:attrName>
                                        </p:attrNameLst>
                                      </p:cBhvr>
                                      <p:tavLst>
                                        <p:tav tm="0">
                                          <p:val>
                                            <p:strVal val="0-#ppt_w/2"/>
                                          </p:val>
                                        </p:tav>
                                        <p:tav tm="100000">
                                          <p:val>
                                            <p:strVal val="#ppt_x"/>
                                          </p:val>
                                        </p:tav>
                                      </p:tavLst>
                                    </p:anim>
                                    <p:anim calcmode="lin" valueType="num">
                                      <p:cBhvr additive="base">
                                        <p:cTn id="175" dur="500" fill="hold"/>
                                        <p:tgtEl>
                                          <p:spTgt spid="121"/>
                                        </p:tgtEl>
                                        <p:attrNameLst>
                                          <p:attrName>ppt_y</p:attrName>
                                        </p:attrNameLst>
                                      </p:cBhvr>
                                      <p:tavLst>
                                        <p:tav tm="0">
                                          <p:val>
                                            <p:strVal val="#ppt_y"/>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122"/>
                                        </p:tgtEl>
                                        <p:attrNameLst>
                                          <p:attrName>style.visibility</p:attrName>
                                        </p:attrNameLst>
                                      </p:cBhvr>
                                      <p:to>
                                        <p:strVal val="visible"/>
                                      </p:to>
                                    </p:set>
                                    <p:anim calcmode="lin" valueType="num">
                                      <p:cBhvr additive="base">
                                        <p:cTn id="178" dur="500" fill="hold"/>
                                        <p:tgtEl>
                                          <p:spTgt spid="122"/>
                                        </p:tgtEl>
                                        <p:attrNameLst>
                                          <p:attrName>ppt_x</p:attrName>
                                        </p:attrNameLst>
                                      </p:cBhvr>
                                      <p:tavLst>
                                        <p:tav tm="0">
                                          <p:val>
                                            <p:strVal val="#ppt_x"/>
                                          </p:val>
                                        </p:tav>
                                        <p:tav tm="100000">
                                          <p:val>
                                            <p:strVal val="#ppt_x"/>
                                          </p:val>
                                        </p:tav>
                                      </p:tavLst>
                                    </p:anim>
                                    <p:anim calcmode="lin" valueType="num">
                                      <p:cBhvr additive="base">
                                        <p:cTn id="179" dur="500" fill="hold"/>
                                        <p:tgtEl>
                                          <p:spTgt spid="122"/>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123"/>
                                        </p:tgtEl>
                                        <p:attrNameLst>
                                          <p:attrName>style.visibility</p:attrName>
                                        </p:attrNameLst>
                                      </p:cBhvr>
                                      <p:to>
                                        <p:strVal val="visible"/>
                                      </p:to>
                                    </p:set>
                                    <p:anim calcmode="lin" valueType="num">
                                      <p:cBhvr additive="base">
                                        <p:cTn id="182" dur="500" fill="hold"/>
                                        <p:tgtEl>
                                          <p:spTgt spid="123"/>
                                        </p:tgtEl>
                                        <p:attrNameLst>
                                          <p:attrName>ppt_x</p:attrName>
                                        </p:attrNameLst>
                                      </p:cBhvr>
                                      <p:tavLst>
                                        <p:tav tm="0">
                                          <p:val>
                                            <p:strVal val="#ppt_x"/>
                                          </p:val>
                                        </p:tav>
                                        <p:tav tm="100000">
                                          <p:val>
                                            <p:strVal val="#ppt_x"/>
                                          </p:val>
                                        </p:tav>
                                      </p:tavLst>
                                    </p:anim>
                                    <p:anim calcmode="lin" valueType="num">
                                      <p:cBhvr additive="base">
                                        <p:cTn id="183" dur="500" fill="hold"/>
                                        <p:tgtEl>
                                          <p:spTgt spid="123"/>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124"/>
                                        </p:tgtEl>
                                        <p:attrNameLst>
                                          <p:attrName>style.visibility</p:attrName>
                                        </p:attrNameLst>
                                      </p:cBhvr>
                                      <p:to>
                                        <p:strVal val="visible"/>
                                      </p:to>
                                    </p:set>
                                    <p:anim calcmode="lin" valueType="num">
                                      <p:cBhvr additive="base">
                                        <p:cTn id="186" dur="500" fill="hold"/>
                                        <p:tgtEl>
                                          <p:spTgt spid="124"/>
                                        </p:tgtEl>
                                        <p:attrNameLst>
                                          <p:attrName>ppt_x</p:attrName>
                                        </p:attrNameLst>
                                      </p:cBhvr>
                                      <p:tavLst>
                                        <p:tav tm="0">
                                          <p:val>
                                            <p:strVal val="#ppt_x"/>
                                          </p:val>
                                        </p:tav>
                                        <p:tav tm="100000">
                                          <p:val>
                                            <p:strVal val="#ppt_x"/>
                                          </p:val>
                                        </p:tav>
                                      </p:tavLst>
                                    </p:anim>
                                    <p:anim calcmode="lin" valueType="num">
                                      <p:cBhvr additive="base">
                                        <p:cTn id="187" dur="500" fill="hold"/>
                                        <p:tgtEl>
                                          <p:spTgt spid="124"/>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25"/>
                                        </p:tgtEl>
                                        <p:attrNameLst>
                                          <p:attrName>style.visibility</p:attrName>
                                        </p:attrNameLst>
                                      </p:cBhvr>
                                      <p:to>
                                        <p:strVal val="visible"/>
                                      </p:to>
                                    </p:set>
                                    <p:anim calcmode="lin" valueType="num">
                                      <p:cBhvr additive="base">
                                        <p:cTn id="190" dur="500" fill="hold"/>
                                        <p:tgtEl>
                                          <p:spTgt spid="125"/>
                                        </p:tgtEl>
                                        <p:attrNameLst>
                                          <p:attrName>ppt_x</p:attrName>
                                        </p:attrNameLst>
                                      </p:cBhvr>
                                      <p:tavLst>
                                        <p:tav tm="0">
                                          <p:val>
                                            <p:strVal val="#ppt_x"/>
                                          </p:val>
                                        </p:tav>
                                        <p:tav tm="100000">
                                          <p:val>
                                            <p:strVal val="#ppt_x"/>
                                          </p:val>
                                        </p:tav>
                                      </p:tavLst>
                                    </p:anim>
                                    <p:anim calcmode="lin" valueType="num">
                                      <p:cBhvr additive="base">
                                        <p:cTn id="191" dur="500" fill="hold"/>
                                        <p:tgtEl>
                                          <p:spTgt spid="125"/>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126"/>
                                        </p:tgtEl>
                                        <p:attrNameLst>
                                          <p:attrName>style.visibility</p:attrName>
                                        </p:attrNameLst>
                                      </p:cBhvr>
                                      <p:to>
                                        <p:strVal val="visible"/>
                                      </p:to>
                                    </p:set>
                                    <p:anim calcmode="lin" valueType="num">
                                      <p:cBhvr additive="base">
                                        <p:cTn id="194" dur="500" fill="hold"/>
                                        <p:tgtEl>
                                          <p:spTgt spid="126"/>
                                        </p:tgtEl>
                                        <p:attrNameLst>
                                          <p:attrName>ppt_x</p:attrName>
                                        </p:attrNameLst>
                                      </p:cBhvr>
                                      <p:tavLst>
                                        <p:tav tm="0">
                                          <p:val>
                                            <p:strVal val="#ppt_x"/>
                                          </p:val>
                                        </p:tav>
                                        <p:tav tm="100000">
                                          <p:val>
                                            <p:strVal val="#ppt_x"/>
                                          </p:val>
                                        </p:tav>
                                      </p:tavLst>
                                    </p:anim>
                                    <p:anim calcmode="lin" valueType="num">
                                      <p:cBhvr additive="base">
                                        <p:cTn id="195" dur="500" fill="hold"/>
                                        <p:tgtEl>
                                          <p:spTgt spid="126"/>
                                        </p:tgtEl>
                                        <p:attrNameLst>
                                          <p:attrName>ppt_y</p:attrName>
                                        </p:attrNameLst>
                                      </p:cBhvr>
                                      <p:tavLst>
                                        <p:tav tm="0">
                                          <p:val>
                                            <p:strVal val="1+#ppt_h/2"/>
                                          </p:val>
                                        </p:tav>
                                        <p:tav tm="100000">
                                          <p:val>
                                            <p:strVal val="#ppt_y"/>
                                          </p:val>
                                        </p:tav>
                                      </p:tavLst>
                                    </p:anim>
                                  </p:childTnLst>
                                </p:cTn>
                              </p:par>
                              <p:par>
                                <p:cTn id="196" presetID="2" presetClass="entr" presetSubtype="4" fill="hold" grpId="0" nodeType="withEffect">
                                  <p:stCondLst>
                                    <p:cond delay="0"/>
                                  </p:stCondLst>
                                  <p:childTnLst>
                                    <p:set>
                                      <p:cBhvr>
                                        <p:cTn id="197" dur="1" fill="hold">
                                          <p:stCondLst>
                                            <p:cond delay="0"/>
                                          </p:stCondLst>
                                        </p:cTn>
                                        <p:tgtEl>
                                          <p:spTgt spid="127"/>
                                        </p:tgtEl>
                                        <p:attrNameLst>
                                          <p:attrName>style.visibility</p:attrName>
                                        </p:attrNameLst>
                                      </p:cBhvr>
                                      <p:to>
                                        <p:strVal val="visible"/>
                                      </p:to>
                                    </p:set>
                                    <p:anim calcmode="lin" valueType="num">
                                      <p:cBhvr additive="base">
                                        <p:cTn id="198" dur="500" fill="hold"/>
                                        <p:tgtEl>
                                          <p:spTgt spid="127"/>
                                        </p:tgtEl>
                                        <p:attrNameLst>
                                          <p:attrName>ppt_x</p:attrName>
                                        </p:attrNameLst>
                                      </p:cBhvr>
                                      <p:tavLst>
                                        <p:tav tm="0">
                                          <p:val>
                                            <p:strVal val="#ppt_x"/>
                                          </p:val>
                                        </p:tav>
                                        <p:tav tm="100000">
                                          <p:val>
                                            <p:strVal val="#ppt_x"/>
                                          </p:val>
                                        </p:tav>
                                      </p:tavLst>
                                    </p:anim>
                                    <p:anim calcmode="lin" valueType="num">
                                      <p:cBhvr additive="base">
                                        <p:cTn id="199" dur="500" fill="hold"/>
                                        <p:tgtEl>
                                          <p:spTgt spid="127"/>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128"/>
                                        </p:tgtEl>
                                        <p:attrNameLst>
                                          <p:attrName>style.visibility</p:attrName>
                                        </p:attrNameLst>
                                      </p:cBhvr>
                                      <p:to>
                                        <p:strVal val="visible"/>
                                      </p:to>
                                    </p:set>
                                    <p:anim calcmode="lin" valueType="num">
                                      <p:cBhvr additive="base">
                                        <p:cTn id="202" dur="500" fill="hold"/>
                                        <p:tgtEl>
                                          <p:spTgt spid="128"/>
                                        </p:tgtEl>
                                        <p:attrNameLst>
                                          <p:attrName>ppt_x</p:attrName>
                                        </p:attrNameLst>
                                      </p:cBhvr>
                                      <p:tavLst>
                                        <p:tav tm="0">
                                          <p:val>
                                            <p:strVal val="#ppt_x"/>
                                          </p:val>
                                        </p:tav>
                                        <p:tav tm="100000">
                                          <p:val>
                                            <p:strVal val="#ppt_x"/>
                                          </p:val>
                                        </p:tav>
                                      </p:tavLst>
                                    </p:anim>
                                    <p:anim calcmode="lin" valueType="num">
                                      <p:cBhvr additive="base">
                                        <p:cTn id="203" dur="500" fill="hold"/>
                                        <p:tgtEl>
                                          <p:spTgt spid="128"/>
                                        </p:tgtEl>
                                        <p:attrNameLst>
                                          <p:attrName>ppt_y</p:attrName>
                                        </p:attrNameLst>
                                      </p:cBhvr>
                                      <p:tavLst>
                                        <p:tav tm="0">
                                          <p:val>
                                            <p:strVal val="1+#ppt_h/2"/>
                                          </p:val>
                                        </p:tav>
                                        <p:tav tm="100000">
                                          <p:val>
                                            <p:strVal val="#ppt_y"/>
                                          </p:val>
                                        </p:tav>
                                      </p:tavLst>
                                    </p:anim>
                                  </p:childTnLst>
                                </p:cTn>
                              </p:par>
                              <p:par>
                                <p:cTn id="204" presetID="2" presetClass="entr" presetSubtype="4" fill="hold" grpId="0" nodeType="withEffect">
                                  <p:stCondLst>
                                    <p:cond delay="0"/>
                                  </p:stCondLst>
                                  <p:childTnLst>
                                    <p:set>
                                      <p:cBhvr>
                                        <p:cTn id="205" dur="1" fill="hold">
                                          <p:stCondLst>
                                            <p:cond delay="0"/>
                                          </p:stCondLst>
                                        </p:cTn>
                                        <p:tgtEl>
                                          <p:spTgt spid="129"/>
                                        </p:tgtEl>
                                        <p:attrNameLst>
                                          <p:attrName>style.visibility</p:attrName>
                                        </p:attrNameLst>
                                      </p:cBhvr>
                                      <p:to>
                                        <p:strVal val="visible"/>
                                      </p:to>
                                    </p:set>
                                    <p:anim calcmode="lin" valueType="num">
                                      <p:cBhvr additive="base">
                                        <p:cTn id="206" dur="500" fill="hold"/>
                                        <p:tgtEl>
                                          <p:spTgt spid="129"/>
                                        </p:tgtEl>
                                        <p:attrNameLst>
                                          <p:attrName>ppt_x</p:attrName>
                                        </p:attrNameLst>
                                      </p:cBhvr>
                                      <p:tavLst>
                                        <p:tav tm="0">
                                          <p:val>
                                            <p:strVal val="#ppt_x"/>
                                          </p:val>
                                        </p:tav>
                                        <p:tav tm="100000">
                                          <p:val>
                                            <p:strVal val="#ppt_x"/>
                                          </p:val>
                                        </p:tav>
                                      </p:tavLst>
                                    </p:anim>
                                    <p:anim calcmode="lin" valueType="num">
                                      <p:cBhvr additive="base">
                                        <p:cTn id="207" dur="500" fill="hold"/>
                                        <p:tgtEl>
                                          <p:spTgt spid="129"/>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130"/>
                                        </p:tgtEl>
                                        <p:attrNameLst>
                                          <p:attrName>style.visibility</p:attrName>
                                        </p:attrNameLst>
                                      </p:cBhvr>
                                      <p:to>
                                        <p:strVal val="visible"/>
                                      </p:to>
                                    </p:set>
                                    <p:anim calcmode="lin" valueType="num">
                                      <p:cBhvr additive="base">
                                        <p:cTn id="210" dur="500" fill="hold"/>
                                        <p:tgtEl>
                                          <p:spTgt spid="130"/>
                                        </p:tgtEl>
                                        <p:attrNameLst>
                                          <p:attrName>ppt_x</p:attrName>
                                        </p:attrNameLst>
                                      </p:cBhvr>
                                      <p:tavLst>
                                        <p:tav tm="0">
                                          <p:val>
                                            <p:strVal val="#ppt_x"/>
                                          </p:val>
                                        </p:tav>
                                        <p:tav tm="100000">
                                          <p:val>
                                            <p:strVal val="#ppt_x"/>
                                          </p:val>
                                        </p:tav>
                                      </p:tavLst>
                                    </p:anim>
                                    <p:anim calcmode="lin" valueType="num">
                                      <p:cBhvr additive="base">
                                        <p:cTn id="211" dur="500" fill="hold"/>
                                        <p:tgtEl>
                                          <p:spTgt spid="130"/>
                                        </p:tgtEl>
                                        <p:attrNameLst>
                                          <p:attrName>ppt_y</p:attrName>
                                        </p:attrNameLst>
                                      </p:cBhvr>
                                      <p:tavLst>
                                        <p:tav tm="0">
                                          <p:val>
                                            <p:strVal val="1+#ppt_h/2"/>
                                          </p:val>
                                        </p:tav>
                                        <p:tav tm="100000">
                                          <p:val>
                                            <p:strVal val="#ppt_y"/>
                                          </p:val>
                                        </p:tav>
                                      </p:tavLst>
                                    </p:anim>
                                  </p:childTnLst>
                                </p:cTn>
                              </p:par>
                              <p:par>
                                <p:cTn id="212" presetID="2" presetClass="entr" presetSubtype="4" fill="hold" grpId="0" nodeType="withEffect">
                                  <p:stCondLst>
                                    <p:cond delay="0"/>
                                  </p:stCondLst>
                                  <p:childTnLst>
                                    <p:set>
                                      <p:cBhvr>
                                        <p:cTn id="213" dur="1" fill="hold">
                                          <p:stCondLst>
                                            <p:cond delay="0"/>
                                          </p:stCondLst>
                                        </p:cTn>
                                        <p:tgtEl>
                                          <p:spTgt spid="131"/>
                                        </p:tgtEl>
                                        <p:attrNameLst>
                                          <p:attrName>style.visibility</p:attrName>
                                        </p:attrNameLst>
                                      </p:cBhvr>
                                      <p:to>
                                        <p:strVal val="visible"/>
                                      </p:to>
                                    </p:set>
                                    <p:anim calcmode="lin" valueType="num">
                                      <p:cBhvr additive="base">
                                        <p:cTn id="214" dur="500" fill="hold"/>
                                        <p:tgtEl>
                                          <p:spTgt spid="131"/>
                                        </p:tgtEl>
                                        <p:attrNameLst>
                                          <p:attrName>ppt_x</p:attrName>
                                        </p:attrNameLst>
                                      </p:cBhvr>
                                      <p:tavLst>
                                        <p:tav tm="0">
                                          <p:val>
                                            <p:strVal val="#ppt_x"/>
                                          </p:val>
                                        </p:tav>
                                        <p:tav tm="100000">
                                          <p:val>
                                            <p:strVal val="#ppt_x"/>
                                          </p:val>
                                        </p:tav>
                                      </p:tavLst>
                                    </p:anim>
                                    <p:anim calcmode="lin" valueType="num">
                                      <p:cBhvr additive="base">
                                        <p:cTn id="215" dur="500" fill="hold"/>
                                        <p:tgtEl>
                                          <p:spTgt spid="131"/>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132"/>
                                        </p:tgtEl>
                                        <p:attrNameLst>
                                          <p:attrName>style.visibility</p:attrName>
                                        </p:attrNameLst>
                                      </p:cBhvr>
                                      <p:to>
                                        <p:strVal val="visible"/>
                                      </p:to>
                                    </p:set>
                                    <p:anim calcmode="lin" valueType="num">
                                      <p:cBhvr additive="base">
                                        <p:cTn id="218" dur="500" fill="hold"/>
                                        <p:tgtEl>
                                          <p:spTgt spid="132"/>
                                        </p:tgtEl>
                                        <p:attrNameLst>
                                          <p:attrName>ppt_x</p:attrName>
                                        </p:attrNameLst>
                                      </p:cBhvr>
                                      <p:tavLst>
                                        <p:tav tm="0">
                                          <p:val>
                                            <p:strVal val="#ppt_x"/>
                                          </p:val>
                                        </p:tav>
                                        <p:tav tm="100000">
                                          <p:val>
                                            <p:strVal val="#ppt_x"/>
                                          </p:val>
                                        </p:tav>
                                      </p:tavLst>
                                    </p:anim>
                                    <p:anim calcmode="lin" valueType="num">
                                      <p:cBhvr additive="base">
                                        <p:cTn id="219" dur="500" fill="hold"/>
                                        <p:tgtEl>
                                          <p:spTgt spid="132"/>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133"/>
                                        </p:tgtEl>
                                        <p:attrNameLst>
                                          <p:attrName>style.visibility</p:attrName>
                                        </p:attrNameLst>
                                      </p:cBhvr>
                                      <p:to>
                                        <p:strVal val="visible"/>
                                      </p:to>
                                    </p:set>
                                    <p:anim calcmode="lin" valueType="num">
                                      <p:cBhvr additive="base">
                                        <p:cTn id="222" dur="500" fill="hold"/>
                                        <p:tgtEl>
                                          <p:spTgt spid="133"/>
                                        </p:tgtEl>
                                        <p:attrNameLst>
                                          <p:attrName>ppt_x</p:attrName>
                                        </p:attrNameLst>
                                      </p:cBhvr>
                                      <p:tavLst>
                                        <p:tav tm="0">
                                          <p:val>
                                            <p:strVal val="#ppt_x"/>
                                          </p:val>
                                        </p:tav>
                                        <p:tav tm="100000">
                                          <p:val>
                                            <p:strVal val="#ppt_x"/>
                                          </p:val>
                                        </p:tav>
                                      </p:tavLst>
                                    </p:anim>
                                    <p:anim calcmode="lin" valueType="num">
                                      <p:cBhvr additive="base">
                                        <p:cTn id="223" dur="500" fill="hold"/>
                                        <p:tgtEl>
                                          <p:spTgt spid="133"/>
                                        </p:tgtEl>
                                        <p:attrNameLst>
                                          <p:attrName>ppt_y</p:attrName>
                                        </p:attrNameLst>
                                      </p:cBhvr>
                                      <p:tavLst>
                                        <p:tav tm="0">
                                          <p:val>
                                            <p:strVal val="1+#ppt_h/2"/>
                                          </p:val>
                                        </p:tav>
                                        <p:tav tm="100000">
                                          <p:val>
                                            <p:strVal val="#ppt_y"/>
                                          </p:val>
                                        </p:tav>
                                      </p:tavLst>
                                    </p:anim>
                                  </p:childTnLst>
                                </p:cTn>
                              </p:par>
                              <p:par>
                                <p:cTn id="224" presetID="2" presetClass="entr" presetSubtype="4" fill="hold" grpId="0" nodeType="withEffect">
                                  <p:stCondLst>
                                    <p:cond delay="0"/>
                                  </p:stCondLst>
                                  <p:childTnLst>
                                    <p:set>
                                      <p:cBhvr>
                                        <p:cTn id="225" dur="1" fill="hold">
                                          <p:stCondLst>
                                            <p:cond delay="0"/>
                                          </p:stCondLst>
                                        </p:cTn>
                                        <p:tgtEl>
                                          <p:spTgt spid="134"/>
                                        </p:tgtEl>
                                        <p:attrNameLst>
                                          <p:attrName>style.visibility</p:attrName>
                                        </p:attrNameLst>
                                      </p:cBhvr>
                                      <p:to>
                                        <p:strVal val="visible"/>
                                      </p:to>
                                    </p:set>
                                    <p:anim calcmode="lin" valueType="num">
                                      <p:cBhvr additive="base">
                                        <p:cTn id="226" dur="500" fill="hold"/>
                                        <p:tgtEl>
                                          <p:spTgt spid="134"/>
                                        </p:tgtEl>
                                        <p:attrNameLst>
                                          <p:attrName>ppt_x</p:attrName>
                                        </p:attrNameLst>
                                      </p:cBhvr>
                                      <p:tavLst>
                                        <p:tav tm="0">
                                          <p:val>
                                            <p:strVal val="#ppt_x"/>
                                          </p:val>
                                        </p:tav>
                                        <p:tav tm="100000">
                                          <p:val>
                                            <p:strVal val="#ppt_x"/>
                                          </p:val>
                                        </p:tav>
                                      </p:tavLst>
                                    </p:anim>
                                    <p:anim calcmode="lin" valueType="num">
                                      <p:cBhvr additive="base">
                                        <p:cTn id="227" dur="500" fill="hold"/>
                                        <p:tgtEl>
                                          <p:spTgt spid="134"/>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135"/>
                                        </p:tgtEl>
                                        <p:attrNameLst>
                                          <p:attrName>style.visibility</p:attrName>
                                        </p:attrNameLst>
                                      </p:cBhvr>
                                      <p:to>
                                        <p:strVal val="visible"/>
                                      </p:to>
                                    </p:set>
                                    <p:anim calcmode="lin" valueType="num">
                                      <p:cBhvr additive="base">
                                        <p:cTn id="230" dur="500" fill="hold"/>
                                        <p:tgtEl>
                                          <p:spTgt spid="135"/>
                                        </p:tgtEl>
                                        <p:attrNameLst>
                                          <p:attrName>ppt_x</p:attrName>
                                        </p:attrNameLst>
                                      </p:cBhvr>
                                      <p:tavLst>
                                        <p:tav tm="0">
                                          <p:val>
                                            <p:strVal val="#ppt_x"/>
                                          </p:val>
                                        </p:tav>
                                        <p:tav tm="100000">
                                          <p:val>
                                            <p:strVal val="#ppt_x"/>
                                          </p:val>
                                        </p:tav>
                                      </p:tavLst>
                                    </p:anim>
                                    <p:anim calcmode="lin" valueType="num">
                                      <p:cBhvr additive="base">
                                        <p:cTn id="231" dur="500" fill="hold"/>
                                        <p:tgtEl>
                                          <p:spTgt spid="135"/>
                                        </p:tgtEl>
                                        <p:attrNameLst>
                                          <p:attrName>ppt_y</p:attrName>
                                        </p:attrNameLst>
                                      </p:cBhvr>
                                      <p:tavLst>
                                        <p:tav tm="0">
                                          <p:val>
                                            <p:strVal val="1+#ppt_h/2"/>
                                          </p:val>
                                        </p:tav>
                                        <p:tav tm="100000">
                                          <p:val>
                                            <p:strVal val="#ppt_y"/>
                                          </p:val>
                                        </p:tav>
                                      </p:tavLst>
                                    </p:anim>
                                  </p:childTnLst>
                                </p:cTn>
                              </p:par>
                              <p:par>
                                <p:cTn id="232" presetID="2" presetClass="entr" presetSubtype="1" fill="hold" grpId="0" nodeType="withEffect">
                                  <p:stCondLst>
                                    <p:cond delay="0"/>
                                  </p:stCondLst>
                                  <p:childTnLst>
                                    <p:set>
                                      <p:cBhvr>
                                        <p:cTn id="233" dur="1" fill="hold">
                                          <p:stCondLst>
                                            <p:cond delay="0"/>
                                          </p:stCondLst>
                                        </p:cTn>
                                        <p:tgtEl>
                                          <p:spTgt spid="136"/>
                                        </p:tgtEl>
                                        <p:attrNameLst>
                                          <p:attrName>style.visibility</p:attrName>
                                        </p:attrNameLst>
                                      </p:cBhvr>
                                      <p:to>
                                        <p:strVal val="visible"/>
                                      </p:to>
                                    </p:set>
                                    <p:anim calcmode="lin" valueType="num">
                                      <p:cBhvr additive="base">
                                        <p:cTn id="234" dur="500" fill="hold"/>
                                        <p:tgtEl>
                                          <p:spTgt spid="136"/>
                                        </p:tgtEl>
                                        <p:attrNameLst>
                                          <p:attrName>ppt_x</p:attrName>
                                        </p:attrNameLst>
                                      </p:cBhvr>
                                      <p:tavLst>
                                        <p:tav tm="0">
                                          <p:val>
                                            <p:strVal val="#ppt_x"/>
                                          </p:val>
                                        </p:tav>
                                        <p:tav tm="100000">
                                          <p:val>
                                            <p:strVal val="#ppt_x"/>
                                          </p:val>
                                        </p:tav>
                                      </p:tavLst>
                                    </p:anim>
                                    <p:anim calcmode="lin" valueType="num">
                                      <p:cBhvr additive="base">
                                        <p:cTn id="235" dur="500" fill="hold"/>
                                        <p:tgtEl>
                                          <p:spTgt spid="136"/>
                                        </p:tgtEl>
                                        <p:attrNameLst>
                                          <p:attrName>ppt_y</p:attrName>
                                        </p:attrNameLst>
                                      </p:cBhvr>
                                      <p:tavLst>
                                        <p:tav tm="0">
                                          <p:val>
                                            <p:strVal val="0-#ppt_h/2"/>
                                          </p:val>
                                        </p:tav>
                                        <p:tav tm="100000">
                                          <p:val>
                                            <p:strVal val="#ppt_y"/>
                                          </p:val>
                                        </p:tav>
                                      </p:tavLst>
                                    </p:anim>
                                  </p:childTnLst>
                                </p:cTn>
                              </p:par>
                              <p:par>
                                <p:cTn id="236" presetID="2" presetClass="entr" presetSubtype="4" fill="hold" grpId="0" nodeType="withEffect">
                                  <p:stCondLst>
                                    <p:cond delay="0"/>
                                  </p:stCondLst>
                                  <p:childTnLst>
                                    <p:set>
                                      <p:cBhvr>
                                        <p:cTn id="237" dur="1" fill="hold">
                                          <p:stCondLst>
                                            <p:cond delay="0"/>
                                          </p:stCondLst>
                                        </p:cTn>
                                        <p:tgtEl>
                                          <p:spTgt spid="137"/>
                                        </p:tgtEl>
                                        <p:attrNameLst>
                                          <p:attrName>style.visibility</p:attrName>
                                        </p:attrNameLst>
                                      </p:cBhvr>
                                      <p:to>
                                        <p:strVal val="visible"/>
                                      </p:to>
                                    </p:set>
                                    <p:anim calcmode="lin" valueType="num">
                                      <p:cBhvr additive="base">
                                        <p:cTn id="238" dur="500" fill="hold"/>
                                        <p:tgtEl>
                                          <p:spTgt spid="137"/>
                                        </p:tgtEl>
                                        <p:attrNameLst>
                                          <p:attrName>ppt_x</p:attrName>
                                        </p:attrNameLst>
                                      </p:cBhvr>
                                      <p:tavLst>
                                        <p:tav tm="0">
                                          <p:val>
                                            <p:strVal val="#ppt_x"/>
                                          </p:val>
                                        </p:tav>
                                        <p:tav tm="100000">
                                          <p:val>
                                            <p:strVal val="#ppt_x"/>
                                          </p:val>
                                        </p:tav>
                                      </p:tavLst>
                                    </p:anim>
                                    <p:anim calcmode="lin" valueType="num">
                                      <p:cBhvr additive="base">
                                        <p:cTn id="239" dur="500" fill="hold"/>
                                        <p:tgtEl>
                                          <p:spTgt spid="137"/>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138"/>
                                        </p:tgtEl>
                                        <p:attrNameLst>
                                          <p:attrName>style.visibility</p:attrName>
                                        </p:attrNameLst>
                                      </p:cBhvr>
                                      <p:to>
                                        <p:strVal val="visible"/>
                                      </p:to>
                                    </p:set>
                                    <p:anim calcmode="lin" valueType="num">
                                      <p:cBhvr additive="base">
                                        <p:cTn id="242" dur="500" fill="hold"/>
                                        <p:tgtEl>
                                          <p:spTgt spid="138"/>
                                        </p:tgtEl>
                                        <p:attrNameLst>
                                          <p:attrName>ppt_x</p:attrName>
                                        </p:attrNameLst>
                                      </p:cBhvr>
                                      <p:tavLst>
                                        <p:tav tm="0">
                                          <p:val>
                                            <p:strVal val="#ppt_x"/>
                                          </p:val>
                                        </p:tav>
                                        <p:tav tm="100000">
                                          <p:val>
                                            <p:strVal val="#ppt_x"/>
                                          </p:val>
                                        </p:tav>
                                      </p:tavLst>
                                    </p:anim>
                                    <p:anim calcmode="lin" valueType="num">
                                      <p:cBhvr additive="base">
                                        <p:cTn id="243" dur="500" fill="hold"/>
                                        <p:tgtEl>
                                          <p:spTgt spid="138"/>
                                        </p:tgtEl>
                                        <p:attrNameLst>
                                          <p:attrName>ppt_y</p:attrName>
                                        </p:attrNameLst>
                                      </p:cBhvr>
                                      <p:tavLst>
                                        <p:tav tm="0">
                                          <p:val>
                                            <p:strVal val="1+#ppt_h/2"/>
                                          </p:val>
                                        </p:tav>
                                        <p:tav tm="100000">
                                          <p:val>
                                            <p:strVal val="#ppt_y"/>
                                          </p:val>
                                        </p:tav>
                                      </p:tavLst>
                                    </p:anim>
                                  </p:childTnLst>
                                </p:cTn>
                              </p:par>
                              <p:par>
                                <p:cTn id="244" presetID="2" presetClass="entr" presetSubtype="3" fill="hold" grpId="0" nodeType="withEffect">
                                  <p:stCondLst>
                                    <p:cond delay="0"/>
                                  </p:stCondLst>
                                  <p:childTnLst>
                                    <p:set>
                                      <p:cBhvr>
                                        <p:cTn id="245" dur="1" fill="hold">
                                          <p:stCondLst>
                                            <p:cond delay="0"/>
                                          </p:stCondLst>
                                        </p:cTn>
                                        <p:tgtEl>
                                          <p:spTgt spid="139"/>
                                        </p:tgtEl>
                                        <p:attrNameLst>
                                          <p:attrName>style.visibility</p:attrName>
                                        </p:attrNameLst>
                                      </p:cBhvr>
                                      <p:to>
                                        <p:strVal val="visible"/>
                                      </p:to>
                                    </p:set>
                                    <p:anim calcmode="lin" valueType="num">
                                      <p:cBhvr additive="base">
                                        <p:cTn id="246" dur="500" fill="hold"/>
                                        <p:tgtEl>
                                          <p:spTgt spid="139"/>
                                        </p:tgtEl>
                                        <p:attrNameLst>
                                          <p:attrName>ppt_x</p:attrName>
                                        </p:attrNameLst>
                                      </p:cBhvr>
                                      <p:tavLst>
                                        <p:tav tm="0">
                                          <p:val>
                                            <p:strVal val="1+#ppt_w/2"/>
                                          </p:val>
                                        </p:tav>
                                        <p:tav tm="100000">
                                          <p:val>
                                            <p:strVal val="#ppt_x"/>
                                          </p:val>
                                        </p:tav>
                                      </p:tavLst>
                                    </p:anim>
                                    <p:anim calcmode="lin" valueType="num">
                                      <p:cBhvr additive="base">
                                        <p:cTn id="247" dur="500" fill="hold"/>
                                        <p:tgtEl>
                                          <p:spTgt spid="139"/>
                                        </p:tgtEl>
                                        <p:attrNameLst>
                                          <p:attrName>ppt_y</p:attrName>
                                        </p:attrNameLst>
                                      </p:cBhvr>
                                      <p:tavLst>
                                        <p:tav tm="0">
                                          <p:val>
                                            <p:strVal val="0-#ppt_h/2"/>
                                          </p:val>
                                        </p:tav>
                                        <p:tav tm="100000">
                                          <p:val>
                                            <p:strVal val="#ppt_y"/>
                                          </p:val>
                                        </p:tav>
                                      </p:tavLst>
                                    </p:anim>
                                  </p:childTnLst>
                                </p:cTn>
                              </p:par>
                              <p:par>
                                <p:cTn id="248" presetID="2" presetClass="entr" presetSubtype="2" fill="hold" grpId="0" nodeType="withEffect">
                                  <p:stCondLst>
                                    <p:cond delay="0"/>
                                  </p:stCondLst>
                                  <p:childTnLst>
                                    <p:set>
                                      <p:cBhvr>
                                        <p:cTn id="249" dur="1" fill="hold">
                                          <p:stCondLst>
                                            <p:cond delay="0"/>
                                          </p:stCondLst>
                                        </p:cTn>
                                        <p:tgtEl>
                                          <p:spTgt spid="140"/>
                                        </p:tgtEl>
                                        <p:attrNameLst>
                                          <p:attrName>style.visibility</p:attrName>
                                        </p:attrNameLst>
                                      </p:cBhvr>
                                      <p:to>
                                        <p:strVal val="visible"/>
                                      </p:to>
                                    </p:set>
                                    <p:anim calcmode="lin" valueType="num">
                                      <p:cBhvr additive="base">
                                        <p:cTn id="250" dur="500" fill="hold"/>
                                        <p:tgtEl>
                                          <p:spTgt spid="140"/>
                                        </p:tgtEl>
                                        <p:attrNameLst>
                                          <p:attrName>ppt_x</p:attrName>
                                        </p:attrNameLst>
                                      </p:cBhvr>
                                      <p:tavLst>
                                        <p:tav tm="0">
                                          <p:val>
                                            <p:strVal val="1+#ppt_w/2"/>
                                          </p:val>
                                        </p:tav>
                                        <p:tav tm="100000">
                                          <p:val>
                                            <p:strVal val="#ppt_x"/>
                                          </p:val>
                                        </p:tav>
                                      </p:tavLst>
                                    </p:anim>
                                    <p:anim calcmode="lin" valueType="num">
                                      <p:cBhvr additive="base">
                                        <p:cTn id="251" dur="500" fill="hold"/>
                                        <p:tgtEl>
                                          <p:spTgt spid="140"/>
                                        </p:tgtEl>
                                        <p:attrNameLst>
                                          <p:attrName>ppt_y</p:attrName>
                                        </p:attrNameLst>
                                      </p:cBhvr>
                                      <p:tavLst>
                                        <p:tav tm="0">
                                          <p:val>
                                            <p:strVal val="#ppt_y"/>
                                          </p:val>
                                        </p:tav>
                                        <p:tav tm="100000">
                                          <p:val>
                                            <p:strVal val="#ppt_y"/>
                                          </p:val>
                                        </p:tav>
                                      </p:tavLst>
                                    </p:anim>
                                  </p:childTnLst>
                                </p:cTn>
                              </p:par>
                              <p:par>
                                <p:cTn id="252" presetID="2" presetClass="entr" presetSubtype="12" fill="hold" grpId="0" nodeType="withEffect">
                                  <p:stCondLst>
                                    <p:cond delay="0"/>
                                  </p:stCondLst>
                                  <p:childTnLst>
                                    <p:set>
                                      <p:cBhvr>
                                        <p:cTn id="253" dur="1" fill="hold">
                                          <p:stCondLst>
                                            <p:cond delay="0"/>
                                          </p:stCondLst>
                                        </p:cTn>
                                        <p:tgtEl>
                                          <p:spTgt spid="141"/>
                                        </p:tgtEl>
                                        <p:attrNameLst>
                                          <p:attrName>style.visibility</p:attrName>
                                        </p:attrNameLst>
                                      </p:cBhvr>
                                      <p:to>
                                        <p:strVal val="visible"/>
                                      </p:to>
                                    </p:set>
                                    <p:anim calcmode="lin" valueType="num">
                                      <p:cBhvr additive="base">
                                        <p:cTn id="254" dur="500" fill="hold"/>
                                        <p:tgtEl>
                                          <p:spTgt spid="141"/>
                                        </p:tgtEl>
                                        <p:attrNameLst>
                                          <p:attrName>ppt_x</p:attrName>
                                        </p:attrNameLst>
                                      </p:cBhvr>
                                      <p:tavLst>
                                        <p:tav tm="0">
                                          <p:val>
                                            <p:strVal val="0-#ppt_w/2"/>
                                          </p:val>
                                        </p:tav>
                                        <p:tav tm="100000">
                                          <p:val>
                                            <p:strVal val="#ppt_x"/>
                                          </p:val>
                                        </p:tav>
                                      </p:tavLst>
                                    </p:anim>
                                    <p:anim calcmode="lin" valueType="num">
                                      <p:cBhvr additive="base">
                                        <p:cTn id="255" dur="500" fill="hold"/>
                                        <p:tgtEl>
                                          <p:spTgt spid="141"/>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142"/>
                                        </p:tgtEl>
                                        <p:attrNameLst>
                                          <p:attrName>style.visibility</p:attrName>
                                        </p:attrNameLst>
                                      </p:cBhvr>
                                      <p:to>
                                        <p:strVal val="visible"/>
                                      </p:to>
                                    </p:set>
                                    <p:anim calcmode="lin" valueType="num">
                                      <p:cBhvr additive="base">
                                        <p:cTn id="258" dur="500" fill="hold"/>
                                        <p:tgtEl>
                                          <p:spTgt spid="142"/>
                                        </p:tgtEl>
                                        <p:attrNameLst>
                                          <p:attrName>ppt_x</p:attrName>
                                        </p:attrNameLst>
                                      </p:cBhvr>
                                      <p:tavLst>
                                        <p:tav tm="0">
                                          <p:val>
                                            <p:strVal val="#ppt_x"/>
                                          </p:val>
                                        </p:tav>
                                        <p:tav tm="100000">
                                          <p:val>
                                            <p:strVal val="#ppt_x"/>
                                          </p:val>
                                        </p:tav>
                                      </p:tavLst>
                                    </p:anim>
                                    <p:anim calcmode="lin" valueType="num">
                                      <p:cBhvr additive="base">
                                        <p:cTn id="259" dur="500" fill="hold"/>
                                        <p:tgtEl>
                                          <p:spTgt spid="142"/>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143"/>
                                        </p:tgtEl>
                                        <p:attrNameLst>
                                          <p:attrName>style.visibility</p:attrName>
                                        </p:attrNameLst>
                                      </p:cBhvr>
                                      <p:to>
                                        <p:strVal val="visible"/>
                                      </p:to>
                                    </p:set>
                                    <p:anim calcmode="lin" valueType="num">
                                      <p:cBhvr additive="base">
                                        <p:cTn id="262" dur="500" fill="hold"/>
                                        <p:tgtEl>
                                          <p:spTgt spid="143"/>
                                        </p:tgtEl>
                                        <p:attrNameLst>
                                          <p:attrName>ppt_x</p:attrName>
                                        </p:attrNameLst>
                                      </p:cBhvr>
                                      <p:tavLst>
                                        <p:tav tm="0">
                                          <p:val>
                                            <p:strVal val="#ppt_x"/>
                                          </p:val>
                                        </p:tav>
                                        <p:tav tm="100000">
                                          <p:val>
                                            <p:strVal val="#ppt_x"/>
                                          </p:val>
                                        </p:tav>
                                      </p:tavLst>
                                    </p:anim>
                                    <p:anim calcmode="lin" valueType="num">
                                      <p:cBhvr additive="base">
                                        <p:cTn id="263" dur="500" fill="hold"/>
                                        <p:tgtEl>
                                          <p:spTgt spid="143"/>
                                        </p:tgtEl>
                                        <p:attrNameLst>
                                          <p:attrName>ppt_y</p:attrName>
                                        </p:attrNameLst>
                                      </p:cBhvr>
                                      <p:tavLst>
                                        <p:tav tm="0">
                                          <p:val>
                                            <p:strVal val="1+#ppt_h/2"/>
                                          </p:val>
                                        </p:tav>
                                        <p:tav tm="100000">
                                          <p:val>
                                            <p:strVal val="#ppt_y"/>
                                          </p:val>
                                        </p:tav>
                                      </p:tavLst>
                                    </p:anim>
                                  </p:childTnLst>
                                </p:cTn>
                              </p:par>
                              <p:par>
                                <p:cTn id="264" presetID="2" presetClass="entr" presetSubtype="4" fill="hold" grpId="0" nodeType="withEffect">
                                  <p:stCondLst>
                                    <p:cond delay="0"/>
                                  </p:stCondLst>
                                  <p:childTnLst>
                                    <p:set>
                                      <p:cBhvr>
                                        <p:cTn id="265" dur="1" fill="hold">
                                          <p:stCondLst>
                                            <p:cond delay="0"/>
                                          </p:stCondLst>
                                        </p:cTn>
                                        <p:tgtEl>
                                          <p:spTgt spid="144"/>
                                        </p:tgtEl>
                                        <p:attrNameLst>
                                          <p:attrName>style.visibility</p:attrName>
                                        </p:attrNameLst>
                                      </p:cBhvr>
                                      <p:to>
                                        <p:strVal val="visible"/>
                                      </p:to>
                                    </p:set>
                                    <p:anim calcmode="lin" valueType="num">
                                      <p:cBhvr additive="base">
                                        <p:cTn id="266" dur="500" fill="hold"/>
                                        <p:tgtEl>
                                          <p:spTgt spid="144"/>
                                        </p:tgtEl>
                                        <p:attrNameLst>
                                          <p:attrName>ppt_x</p:attrName>
                                        </p:attrNameLst>
                                      </p:cBhvr>
                                      <p:tavLst>
                                        <p:tav tm="0">
                                          <p:val>
                                            <p:strVal val="#ppt_x"/>
                                          </p:val>
                                        </p:tav>
                                        <p:tav tm="100000">
                                          <p:val>
                                            <p:strVal val="#ppt_x"/>
                                          </p:val>
                                        </p:tav>
                                      </p:tavLst>
                                    </p:anim>
                                    <p:anim calcmode="lin" valueType="num">
                                      <p:cBhvr additive="base">
                                        <p:cTn id="267" dur="500" fill="hold"/>
                                        <p:tgtEl>
                                          <p:spTgt spid="144"/>
                                        </p:tgtEl>
                                        <p:attrNameLst>
                                          <p:attrName>ppt_y</p:attrName>
                                        </p:attrNameLst>
                                      </p:cBhvr>
                                      <p:tavLst>
                                        <p:tav tm="0">
                                          <p:val>
                                            <p:strVal val="1+#ppt_h/2"/>
                                          </p:val>
                                        </p:tav>
                                        <p:tav tm="100000">
                                          <p:val>
                                            <p:strVal val="#ppt_y"/>
                                          </p:val>
                                        </p:tav>
                                      </p:tavLst>
                                    </p:anim>
                                  </p:childTnLst>
                                </p:cTn>
                              </p:par>
                              <p:par>
                                <p:cTn id="268" presetID="2" presetClass="entr" presetSubtype="8" fill="hold" grpId="0" nodeType="withEffect">
                                  <p:stCondLst>
                                    <p:cond delay="0"/>
                                  </p:stCondLst>
                                  <p:childTnLst>
                                    <p:set>
                                      <p:cBhvr>
                                        <p:cTn id="269" dur="1" fill="hold">
                                          <p:stCondLst>
                                            <p:cond delay="0"/>
                                          </p:stCondLst>
                                        </p:cTn>
                                        <p:tgtEl>
                                          <p:spTgt spid="145"/>
                                        </p:tgtEl>
                                        <p:attrNameLst>
                                          <p:attrName>style.visibility</p:attrName>
                                        </p:attrNameLst>
                                      </p:cBhvr>
                                      <p:to>
                                        <p:strVal val="visible"/>
                                      </p:to>
                                    </p:set>
                                    <p:anim calcmode="lin" valueType="num">
                                      <p:cBhvr additive="base">
                                        <p:cTn id="270" dur="500" fill="hold"/>
                                        <p:tgtEl>
                                          <p:spTgt spid="145"/>
                                        </p:tgtEl>
                                        <p:attrNameLst>
                                          <p:attrName>ppt_x</p:attrName>
                                        </p:attrNameLst>
                                      </p:cBhvr>
                                      <p:tavLst>
                                        <p:tav tm="0">
                                          <p:val>
                                            <p:strVal val="0-#ppt_w/2"/>
                                          </p:val>
                                        </p:tav>
                                        <p:tav tm="100000">
                                          <p:val>
                                            <p:strVal val="#ppt_x"/>
                                          </p:val>
                                        </p:tav>
                                      </p:tavLst>
                                    </p:anim>
                                    <p:anim calcmode="lin" valueType="num">
                                      <p:cBhvr additive="base">
                                        <p:cTn id="271" dur="500" fill="hold"/>
                                        <p:tgtEl>
                                          <p:spTgt spid="145"/>
                                        </p:tgtEl>
                                        <p:attrNameLst>
                                          <p:attrName>ppt_y</p:attrName>
                                        </p:attrNameLst>
                                      </p:cBhvr>
                                      <p:tavLst>
                                        <p:tav tm="0">
                                          <p:val>
                                            <p:strVal val="#ppt_y"/>
                                          </p:val>
                                        </p:tav>
                                        <p:tav tm="100000">
                                          <p:val>
                                            <p:strVal val="#ppt_y"/>
                                          </p:val>
                                        </p:tav>
                                      </p:tavLst>
                                    </p:anim>
                                  </p:childTnLst>
                                </p:cTn>
                              </p:par>
                              <p:par>
                                <p:cTn id="272" presetID="2" presetClass="entr" presetSubtype="4" fill="hold" grpId="0" nodeType="withEffect">
                                  <p:stCondLst>
                                    <p:cond delay="0"/>
                                  </p:stCondLst>
                                  <p:childTnLst>
                                    <p:set>
                                      <p:cBhvr>
                                        <p:cTn id="273" dur="1" fill="hold">
                                          <p:stCondLst>
                                            <p:cond delay="0"/>
                                          </p:stCondLst>
                                        </p:cTn>
                                        <p:tgtEl>
                                          <p:spTgt spid="146"/>
                                        </p:tgtEl>
                                        <p:attrNameLst>
                                          <p:attrName>style.visibility</p:attrName>
                                        </p:attrNameLst>
                                      </p:cBhvr>
                                      <p:to>
                                        <p:strVal val="visible"/>
                                      </p:to>
                                    </p:set>
                                    <p:anim calcmode="lin" valueType="num">
                                      <p:cBhvr additive="base">
                                        <p:cTn id="274" dur="500" fill="hold"/>
                                        <p:tgtEl>
                                          <p:spTgt spid="146"/>
                                        </p:tgtEl>
                                        <p:attrNameLst>
                                          <p:attrName>ppt_x</p:attrName>
                                        </p:attrNameLst>
                                      </p:cBhvr>
                                      <p:tavLst>
                                        <p:tav tm="0">
                                          <p:val>
                                            <p:strVal val="#ppt_x"/>
                                          </p:val>
                                        </p:tav>
                                        <p:tav tm="100000">
                                          <p:val>
                                            <p:strVal val="#ppt_x"/>
                                          </p:val>
                                        </p:tav>
                                      </p:tavLst>
                                    </p:anim>
                                    <p:anim calcmode="lin" valueType="num">
                                      <p:cBhvr additive="base">
                                        <p:cTn id="275" dur="500" fill="hold"/>
                                        <p:tgtEl>
                                          <p:spTgt spid="146"/>
                                        </p:tgtEl>
                                        <p:attrNameLst>
                                          <p:attrName>ppt_y</p:attrName>
                                        </p:attrNameLst>
                                      </p:cBhvr>
                                      <p:tavLst>
                                        <p:tav tm="0">
                                          <p:val>
                                            <p:strVal val="1+#ppt_h/2"/>
                                          </p:val>
                                        </p:tav>
                                        <p:tav tm="100000">
                                          <p:val>
                                            <p:strVal val="#ppt_y"/>
                                          </p:val>
                                        </p:tav>
                                      </p:tavLst>
                                    </p:anim>
                                  </p:childTnLst>
                                </p:cTn>
                              </p:par>
                              <p:par>
                                <p:cTn id="276" presetID="2" presetClass="entr" presetSubtype="4" fill="hold" grpId="0" nodeType="withEffect">
                                  <p:stCondLst>
                                    <p:cond delay="0"/>
                                  </p:stCondLst>
                                  <p:childTnLst>
                                    <p:set>
                                      <p:cBhvr>
                                        <p:cTn id="277" dur="1" fill="hold">
                                          <p:stCondLst>
                                            <p:cond delay="0"/>
                                          </p:stCondLst>
                                        </p:cTn>
                                        <p:tgtEl>
                                          <p:spTgt spid="147"/>
                                        </p:tgtEl>
                                        <p:attrNameLst>
                                          <p:attrName>style.visibility</p:attrName>
                                        </p:attrNameLst>
                                      </p:cBhvr>
                                      <p:to>
                                        <p:strVal val="visible"/>
                                      </p:to>
                                    </p:set>
                                    <p:anim calcmode="lin" valueType="num">
                                      <p:cBhvr additive="base">
                                        <p:cTn id="278" dur="500" fill="hold"/>
                                        <p:tgtEl>
                                          <p:spTgt spid="147"/>
                                        </p:tgtEl>
                                        <p:attrNameLst>
                                          <p:attrName>ppt_x</p:attrName>
                                        </p:attrNameLst>
                                      </p:cBhvr>
                                      <p:tavLst>
                                        <p:tav tm="0">
                                          <p:val>
                                            <p:strVal val="#ppt_x"/>
                                          </p:val>
                                        </p:tav>
                                        <p:tav tm="100000">
                                          <p:val>
                                            <p:strVal val="#ppt_x"/>
                                          </p:val>
                                        </p:tav>
                                      </p:tavLst>
                                    </p:anim>
                                    <p:anim calcmode="lin" valueType="num">
                                      <p:cBhvr additive="base">
                                        <p:cTn id="279" dur="500" fill="hold"/>
                                        <p:tgtEl>
                                          <p:spTgt spid="147"/>
                                        </p:tgtEl>
                                        <p:attrNameLst>
                                          <p:attrName>ppt_y</p:attrName>
                                        </p:attrNameLst>
                                      </p:cBhvr>
                                      <p:tavLst>
                                        <p:tav tm="0">
                                          <p:val>
                                            <p:strVal val="1+#ppt_h/2"/>
                                          </p:val>
                                        </p:tav>
                                        <p:tav tm="100000">
                                          <p:val>
                                            <p:strVal val="#ppt_y"/>
                                          </p:val>
                                        </p:tav>
                                      </p:tavLst>
                                    </p:anim>
                                  </p:childTnLst>
                                </p:cTn>
                              </p:par>
                              <p:par>
                                <p:cTn id="280" presetID="2" presetClass="entr" presetSubtype="4" fill="hold" grpId="0" nodeType="withEffect">
                                  <p:stCondLst>
                                    <p:cond delay="0"/>
                                  </p:stCondLst>
                                  <p:childTnLst>
                                    <p:set>
                                      <p:cBhvr>
                                        <p:cTn id="281" dur="1" fill="hold">
                                          <p:stCondLst>
                                            <p:cond delay="0"/>
                                          </p:stCondLst>
                                        </p:cTn>
                                        <p:tgtEl>
                                          <p:spTgt spid="148"/>
                                        </p:tgtEl>
                                        <p:attrNameLst>
                                          <p:attrName>style.visibility</p:attrName>
                                        </p:attrNameLst>
                                      </p:cBhvr>
                                      <p:to>
                                        <p:strVal val="visible"/>
                                      </p:to>
                                    </p:set>
                                    <p:anim calcmode="lin" valueType="num">
                                      <p:cBhvr additive="base">
                                        <p:cTn id="282" dur="500" fill="hold"/>
                                        <p:tgtEl>
                                          <p:spTgt spid="148"/>
                                        </p:tgtEl>
                                        <p:attrNameLst>
                                          <p:attrName>ppt_x</p:attrName>
                                        </p:attrNameLst>
                                      </p:cBhvr>
                                      <p:tavLst>
                                        <p:tav tm="0">
                                          <p:val>
                                            <p:strVal val="#ppt_x"/>
                                          </p:val>
                                        </p:tav>
                                        <p:tav tm="100000">
                                          <p:val>
                                            <p:strVal val="#ppt_x"/>
                                          </p:val>
                                        </p:tav>
                                      </p:tavLst>
                                    </p:anim>
                                    <p:anim calcmode="lin" valueType="num">
                                      <p:cBhvr additive="base">
                                        <p:cTn id="283" dur="500" fill="hold"/>
                                        <p:tgtEl>
                                          <p:spTgt spid="148"/>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149"/>
                                        </p:tgtEl>
                                        <p:attrNameLst>
                                          <p:attrName>style.visibility</p:attrName>
                                        </p:attrNameLst>
                                      </p:cBhvr>
                                      <p:to>
                                        <p:strVal val="visible"/>
                                      </p:to>
                                    </p:set>
                                    <p:anim calcmode="lin" valueType="num">
                                      <p:cBhvr additive="base">
                                        <p:cTn id="286" dur="500" fill="hold"/>
                                        <p:tgtEl>
                                          <p:spTgt spid="149"/>
                                        </p:tgtEl>
                                        <p:attrNameLst>
                                          <p:attrName>ppt_x</p:attrName>
                                        </p:attrNameLst>
                                      </p:cBhvr>
                                      <p:tavLst>
                                        <p:tav tm="0">
                                          <p:val>
                                            <p:strVal val="#ppt_x"/>
                                          </p:val>
                                        </p:tav>
                                        <p:tav tm="100000">
                                          <p:val>
                                            <p:strVal val="#ppt_x"/>
                                          </p:val>
                                        </p:tav>
                                      </p:tavLst>
                                    </p:anim>
                                    <p:anim calcmode="lin" valueType="num">
                                      <p:cBhvr additive="base">
                                        <p:cTn id="287" dur="500" fill="hold"/>
                                        <p:tgtEl>
                                          <p:spTgt spid="149"/>
                                        </p:tgtEl>
                                        <p:attrNameLst>
                                          <p:attrName>ppt_y</p:attrName>
                                        </p:attrNameLst>
                                      </p:cBhvr>
                                      <p:tavLst>
                                        <p:tav tm="0">
                                          <p:val>
                                            <p:strVal val="1+#ppt_h/2"/>
                                          </p:val>
                                        </p:tav>
                                        <p:tav tm="100000">
                                          <p:val>
                                            <p:strVal val="#ppt_y"/>
                                          </p:val>
                                        </p:tav>
                                      </p:tavLst>
                                    </p:anim>
                                  </p:childTnLst>
                                </p:cTn>
                              </p:par>
                              <p:par>
                                <p:cTn id="288" presetID="2" presetClass="entr" presetSubtype="4" fill="hold" grpId="0" nodeType="withEffect">
                                  <p:stCondLst>
                                    <p:cond delay="0"/>
                                  </p:stCondLst>
                                  <p:childTnLst>
                                    <p:set>
                                      <p:cBhvr>
                                        <p:cTn id="289" dur="1" fill="hold">
                                          <p:stCondLst>
                                            <p:cond delay="0"/>
                                          </p:stCondLst>
                                        </p:cTn>
                                        <p:tgtEl>
                                          <p:spTgt spid="150"/>
                                        </p:tgtEl>
                                        <p:attrNameLst>
                                          <p:attrName>style.visibility</p:attrName>
                                        </p:attrNameLst>
                                      </p:cBhvr>
                                      <p:to>
                                        <p:strVal val="visible"/>
                                      </p:to>
                                    </p:set>
                                    <p:anim calcmode="lin" valueType="num">
                                      <p:cBhvr additive="base">
                                        <p:cTn id="290" dur="500" fill="hold"/>
                                        <p:tgtEl>
                                          <p:spTgt spid="150"/>
                                        </p:tgtEl>
                                        <p:attrNameLst>
                                          <p:attrName>ppt_x</p:attrName>
                                        </p:attrNameLst>
                                      </p:cBhvr>
                                      <p:tavLst>
                                        <p:tav tm="0">
                                          <p:val>
                                            <p:strVal val="#ppt_x"/>
                                          </p:val>
                                        </p:tav>
                                        <p:tav tm="100000">
                                          <p:val>
                                            <p:strVal val="#ppt_x"/>
                                          </p:val>
                                        </p:tav>
                                      </p:tavLst>
                                    </p:anim>
                                    <p:anim calcmode="lin" valueType="num">
                                      <p:cBhvr additive="base">
                                        <p:cTn id="291" dur="500" fill="hold"/>
                                        <p:tgtEl>
                                          <p:spTgt spid="150"/>
                                        </p:tgtEl>
                                        <p:attrNameLst>
                                          <p:attrName>ppt_y</p:attrName>
                                        </p:attrNameLst>
                                      </p:cBhvr>
                                      <p:tavLst>
                                        <p:tav tm="0">
                                          <p:val>
                                            <p:strVal val="1+#ppt_h/2"/>
                                          </p:val>
                                        </p:tav>
                                        <p:tav tm="100000">
                                          <p:val>
                                            <p:strVal val="#ppt_y"/>
                                          </p:val>
                                        </p:tav>
                                      </p:tavLst>
                                    </p:anim>
                                  </p:childTnLst>
                                </p:cTn>
                              </p:par>
                              <p:par>
                                <p:cTn id="292" presetID="2" presetClass="entr" presetSubtype="4" fill="hold" grpId="0" nodeType="withEffect">
                                  <p:stCondLst>
                                    <p:cond delay="0"/>
                                  </p:stCondLst>
                                  <p:childTnLst>
                                    <p:set>
                                      <p:cBhvr>
                                        <p:cTn id="293" dur="1" fill="hold">
                                          <p:stCondLst>
                                            <p:cond delay="0"/>
                                          </p:stCondLst>
                                        </p:cTn>
                                        <p:tgtEl>
                                          <p:spTgt spid="151"/>
                                        </p:tgtEl>
                                        <p:attrNameLst>
                                          <p:attrName>style.visibility</p:attrName>
                                        </p:attrNameLst>
                                      </p:cBhvr>
                                      <p:to>
                                        <p:strVal val="visible"/>
                                      </p:to>
                                    </p:set>
                                    <p:anim calcmode="lin" valueType="num">
                                      <p:cBhvr additive="base">
                                        <p:cTn id="294" dur="500" fill="hold"/>
                                        <p:tgtEl>
                                          <p:spTgt spid="151"/>
                                        </p:tgtEl>
                                        <p:attrNameLst>
                                          <p:attrName>ppt_x</p:attrName>
                                        </p:attrNameLst>
                                      </p:cBhvr>
                                      <p:tavLst>
                                        <p:tav tm="0">
                                          <p:val>
                                            <p:strVal val="#ppt_x"/>
                                          </p:val>
                                        </p:tav>
                                        <p:tav tm="100000">
                                          <p:val>
                                            <p:strVal val="#ppt_x"/>
                                          </p:val>
                                        </p:tav>
                                      </p:tavLst>
                                    </p:anim>
                                    <p:anim calcmode="lin" valueType="num">
                                      <p:cBhvr additive="base">
                                        <p:cTn id="295" dur="500" fill="hold"/>
                                        <p:tgtEl>
                                          <p:spTgt spid="151"/>
                                        </p:tgtEl>
                                        <p:attrNameLst>
                                          <p:attrName>ppt_y</p:attrName>
                                        </p:attrNameLst>
                                      </p:cBhvr>
                                      <p:tavLst>
                                        <p:tav tm="0">
                                          <p:val>
                                            <p:strVal val="1+#ppt_h/2"/>
                                          </p:val>
                                        </p:tav>
                                        <p:tav tm="100000">
                                          <p:val>
                                            <p:strVal val="#ppt_y"/>
                                          </p:val>
                                        </p:tav>
                                      </p:tavLst>
                                    </p:anim>
                                  </p:childTnLst>
                                </p:cTn>
                              </p:par>
                              <p:par>
                                <p:cTn id="296" presetID="2" presetClass="entr" presetSubtype="4" fill="hold" grpId="0" nodeType="withEffect">
                                  <p:stCondLst>
                                    <p:cond delay="0"/>
                                  </p:stCondLst>
                                  <p:childTnLst>
                                    <p:set>
                                      <p:cBhvr>
                                        <p:cTn id="297" dur="1" fill="hold">
                                          <p:stCondLst>
                                            <p:cond delay="0"/>
                                          </p:stCondLst>
                                        </p:cTn>
                                        <p:tgtEl>
                                          <p:spTgt spid="152"/>
                                        </p:tgtEl>
                                        <p:attrNameLst>
                                          <p:attrName>style.visibility</p:attrName>
                                        </p:attrNameLst>
                                      </p:cBhvr>
                                      <p:to>
                                        <p:strVal val="visible"/>
                                      </p:to>
                                    </p:set>
                                    <p:anim calcmode="lin" valueType="num">
                                      <p:cBhvr additive="base">
                                        <p:cTn id="298" dur="500" fill="hold"/>
                                        <p:tgtEl>
                                          <p:spTgt spid="152"/>
                                        </p:tgtEl>
                                        <p:attrNameLst>
                                          <p:attrName>ppt_x</p:attrName>
                                        </p:attrNameLst>
                                      </p:cBhvr>
                                      <p:tavLst>
                                        <p:tav tm="0">
                                          <p:val>
                                            <p:strVal val="#ppt_x"/>
                                          </p:val>
                                        </p:tav>
                                        <p:tav tm="100000">
                                          <p:val>
                                            <p:strVal val="#ppt_x"/>
                                          </p:val>
                                        </p:tav>
                                      </p:tavLst>
                                    </p:anim>
                                    <p:anim calcmode="lin" valueType="num">
                                      <p:cBhvr additive="base">
                                        <p:cTn id="299" dur="500" fill="hold"/>
                                        <p:tgtEl>
                                          <p:spTgt spid="152"/>
                                        </p:tgtEl>
                                        <p:attrNameLst>
                                          <p:attrName>ppt_y</p:attrName>
                                        </p:attrNameLst>
                                      </p:cBhvr>
                                      <p:tavLst>
                                        <p:tav tm="0">
                                          <p:val>
                                            <p:strVal val="1+#ppt_h/2"/>
                                          </p:val>
                                        </p:tav>
                                        <p:tav tm="100000">
                                          <p:val>
                                            <p:strVal val="#ppt_y"/>
                                          </p:val>
                                        </p:tav>
                                      </p:tavLst>
                                    </p:anim>
                                  </p:childTnLst>
                                </p:cTn>
                              </p:par>
                              <p:par>
                                <p:cTn id="300" presetID="2" presetClass="entr" presetSubtype="4" fill="hold" grpId="0" nodeType="withEffect">
                                  <p:stCondLst>
                                    <p:cond delay="0"/>
                                  </p:stCondLst>
                                  <p:childTnLst>
                                    <p:set>
                                      <p:cBhvr>
                                        <p:cTn id="301" dur="1" fill="hold">
                                          <p:stCondLst>
                                            <p:cond delay="0"/>
                                          </p:stCondLst>
                                        </p:cTn>
                                        <p:tgtEl>
                                          <p:spTgt spid="153"/>
                                        </p:tgtEl>
                                        <p:attrNameLst>
                                          <p:attrName>style.visibility</p:attrName>
                                        </p:attrNameLst>
                                      </p:cBhvr>
                                      <p:to>
                                        <p:strVal val="visible"/>
                                      </p:to>
                                    </p:set>
                                    <p:anim calcmode="lin" valueType="num">
                                      <p:cBhvr additive="base">
                                        <p:cTn id="302" dur="500" fill="hold"/>
                                        <p:tgtEl>
                                          <p:spTgt spid="153"/>
                                        </p:tgtEl>
                                        <p:attrNameLst>
                                          <p:attrName>ppt_x</p:attrName>
                                        </p:attrNameLst>
                                      </p:cBhvr>
                                      <p:tavLst>
                                        <p:tav tm="0">
                                          <p:val>
                                            <p:strVal val="#ppt_x"/>
                                          </p:val>
                                        </p:tav>
                                        <p:tav tm="100000">
                                          <p:val>
                                            <p:strVal val="#ppt_x"/>
                                          </p:val>
                                        </p:tav>
                                      </p:tavLst>
                                    </p:anim>
                                    <p:anim calcmode="lin" valueType="num">
                                      <p:cBhvr additive="base">
                                        <p:cTn id="303" dur="500" fill="hold"/>
                                        <p:tgtEl>
                                          <p:spTgt spid="153"/>
                                        </p:tgtEl>
                                        <p:attrNameLst>
                                          <p:attrName>ppt_y</p:attrName>
                                        </p:attrNameLst>
                                      </p:cBhvr>
                                      <p:tavLst>
                                        <p:tav tm="0">
                                          <p:val>
                                            <p:strVal val="1+#ppt_h/2"/>
                                          </p:val>
                                        </p:tav>
                                        <p:tav tm="100000">
                                          <p:val>
                                            <p:strVal val="#ppt_y"/>
                                          </p:val>
                                        </p:tav>
                                      </p:tavLst>
                                    </p:anim>
                                  </p:childTnLst>
                                </p:cTn>
                              </p:par>
                              <p:par>
                                <p:cTn id="304" presetID="2" presetClass="entr" presetSubtype="4" fill="hold" grpId="0" nodeType="withEffect">
                                  <p:stCondLst>
                                    <p:cond delay="0"/>
                                  </p:stCondLst>
                                  <p:childTnLst>
                                    <p:set>
                                      <p:cBhvr>
                                        <p:cTn id="305" dur="1" fill="hold">
                                          <p:stCondLst>
                                            <p:cond delay="0"/>
                                          </p:stCondLst>
                                        </p:cTn>
                                        <p:tgtEl>
                                          <p:spTgt spid="154"/>
                                        </p:tgtEl>
                                        <p:attrNameLst>
                                          <p:attrName>style.visibility</p:attrName>
                                        </p:attrNameLst>
                                      </p:cBhvr>
                                      <p:to>
                                        <p:strVal val="visible"/>
                                      </p:to>
                                    </p:set>
                                    <p:anim calcmode="lin" valueType="num">
                                      <p:cBhvr additive="base">
                                        <p:cTn id="306" dur="500" fill="hold"/>
                                        <p:tgtEl>
                                          <p:spTgt spid="154"/>
                                        </p:tgtEl>
                                        <p:attrNameLst>
                                          <p:attrName>ppt_x</p:attrName>
                                        </p:attrNameLst>
                                      </p:cBhvr>
                                      <p:tavLst>
                                        <p:tav tm="0">
                                          <p:val>
                                            <p:strVal val="#ppt_x"/>
                                          </p:val>
                                        </p:tav>
                                        <p:tav tm="100000">
                                          <p:val>
                                            <p:strVal val="#ppt_x"/>
                                          </p:val>
                                        </p:tav>
                                      </p:tavLst>
                                    </p:anim>
                                    <p:anim calcmode="lin" valueType="num">
                                      <p:cBhvr additive="base">
                                        <p:cTn id="307" dur="500" fill="hold"/>
                                        <p:tgtEl>
                                          <p:spTgt spid="154"/>
                                        </p:tgtEl>
                                        <p:attrNameLst>
                                          <p:attrName>ppt_y</p:attrName>
                                        </p:attrNameLst>
                                      </p:cBhvr>
                                      <p:tavLst>
                                        <p:tav tm="0">
                                          <p:val>
                                            <p:strVal val="1+#ppt_h/2"/>
                                          </p:val>
                                        </p:tav>
                                        <p:tav tm="100000">
                                          <p:val>
                                            <p:strVal val="#ppt_y"/>
                                          </p:val>
                                        </p:tav>
                                      </p:tavLst>
                                    </p:anim>
                                  </p:childTnLst>
                                </p:cTn>
                              </p:par>
                              <p:par>
                                <p:cTn id="308" presetID="2" presetClass="entr" presetSubtype="4" fill="hold" grpId="0" nodeType="withEffect">
                                  <p:stCondLst>
                                    <p:cond delay="0"/>
                                  </p:stCondLst>
                                  <p:childTnLst>
                                    <p:set>
                                      <p:cBhvr>
                                        <p:cTn id="309" dur="1" fill="hold">
                                          <p:stCondLst>
                                            <p:cond delay="0"/>
                                          </p:stCondLst>
                                        </p:cTn>
                                        <p:tgtEl>
                                          <p:spTgt spid="155"/>
                                        </p:tgtEl>
                                        <p:attrNameLst>
                                          <p:attrName>style.visibility</p:attrName>
                                        </p:attrNameLst>
                                      </p:cBhvr>
                                      <p:to>
                                        <p:strVal val="visible"/>
                                      </p:to>
                                    </p:set>
                                    <p:anim calcmode="lin" valueType="num">
                                      <p:cBhvr additive="base">
                                        <p:cTn id="310" dur="500" fill="hold"/>
                                        <p:tgtEl>
                                          <p:spTgt spid="155"/>
                                        </p:tgtEl>
                                        <p:attrNameLst>
                                          <p:attrName>ppt_x</p:attrName>
                                        </p:attrNameLst>
                                      </p:cBhvr>
                                      <p:tavLst>
                                        <p:tav tm="0">
                                          <p:val>
                                            <p:strVal val="#ppt_x"/>
                                          </p:val>
                                        </p:tav>
                                        <p:tav tm="100000">
                                          <p:val>
                                            <p:strVal val="#ppt_x"/>
                                          </p:val>
                                        </p:tav>
                                      </p:tavLst>
                                    </p:anim>
                                    <p:anim calcmode="lin" valueType="num">
                                      <p:cBhvr additive="base">
                                        <p:cTn id="311" dur="500" fill="hold"/>
                                        <p:tgtEl>
                                          <p:spTgt spid="155"/>
                                        </p:tgtEl>
                                        <p:attrNameLst>
                                          <p:attrName>ppt_y</p:attrName>
                                        </p:attrNameLst>
                                      </p:cBhvr>
                                      <p:tavLst>
                                        <p:tav tm="0">
                                          <p:val>
                                            <p:strVal val="1+#ppt_h/2"/>
                                          </p:val>
                                        </p:tav>
                                        <p:tav tm="100000">
                                          <p:val>
                                            <p:strVal val="#ppt_y"/>
                                          </p:val>
                                        </p:tav>
                                      </p:tavLst>
                                    </p:anim>
                                  </p:childTnLst>
                                </p:cTn>
                              </p:par>
                              <p:par>
                                <p:cTn id="312" presetID="2" presetClass="entr" presetSubtype="4" fill="hold" grpId="0" nodeType="withEffect">
                                  <p:stCondLst>
                                    <p:cond delay="0"/>
                                  </p:stCondLst>
                                  <p:childTnLst>
                                    <p:set>
                                      <p:cBhvr>
                                        <p:cTn id="313" dur="1" fill="hold">
                                          <p:stCondLst>
                                            <p:cond delay="0"/>
                                          </p:stCondLst>
                                        </p:cTn>
                                        <p:tgtEl>
                                          <p:spTgt spid="156"/>
                                        </p:tgtEl>
                                        <p:attrNameLst>
                                          <p:attrName>style.visibility</p:attrName>
                                        </p:attrNameLst>
                                      </p:cBhvr>
                                      <p:to>
                                        <p:strVal val="visible"/>
                                      </p:to>
                                    </p:set>
                                    <p:anim calcmode="lin" valueType="num">
                                      <p:cBhvr additive="base">
                                        <p:cTn id="314" dur="500" fill="hold"/>
                                        <p:tgtEl>
                                          <p:spTgt spid="156"/>
                                        </p:tgtEl>
                                        <p:attrNameLst>
                                          <p:attrName>ppt_x</p:attrName>
                                        </p:attrNameLst>
                                      </p:cBhvr>
                                      <p:tavLst>
                                        <p:tav tm="0">
                                          <p:val>
                                            <p:strVal val="#ppt_x"/>
                                          </p:val>
                                        </p:tav>
                                        <p:tav tm="100000">
                                          <p:val>
                                            <p:strVal val="#ppt_x"/>
                                          </p:val>
                                        </p:tav>
                                      </p:tavLst>
                                    </p:anim>
                                    <p:anim calcmode="lin" valueType="num">
                                      <p:cBhvr additive="base">
                                        <p:cTn id="315" dur="500" fill="hold"/>
                                        <p:tgtEl>
                                          <p:spTgt spid="156"/>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157"/>
                                        </p:tgtEl>
                                        <p:attrNameLst>
                                          <p:attrName>style.visibility</p:attrName>
                                        </p:attrNameLst>
                                      </p:cBhvr>
                                      <p:to>
                                        <p:strVal val="visible"/>
                                      </p:to>
                                    </p:set>
                                    <p:anim calcmode="lin" valueType="num">
                                      <p:cBhvr additive="base">
                                        <p:cTn id="318" dur="500" fill="hold"/>
                                        <p:tgtEl>
                                          <p:spTgt spid="157"/>
                                        </p:tgtEl>
                                        <p:attrNameLst>
                                          <p:attrName>ppt_x</p:attrName>
                                        </p:attrNameLst>
                                      </p:cBhvr>
                                      <p:tavLst>
                                        <p:tav tm="0">
                                          <p:val>
                                            <p:strVal val="#ppt_x"/>
                                          </p:val>
                                        </p:tav>
                                        <p:tav tm="100000">
                                          <p:val>
                                            <p:strVal val="#ppt_x"/>
                                          </p:val>
                                        </p:tav>
                                      </p:tavLst>
                                    </p:anim>
                                    <p:anim calcmode="lin" valueType="num">
                                      <p:cBhvr additive="base">
                                        <p:cTn id="319" dur="500" fill="hold"/>
                                        <p:tgtEl>
                                          <p:spTgt spid="157"/>
                                        </p:tgtEl>
                                        <p:attrNameLst>
                                          <p:attrName>ppt_y</p:attrName>
                                        </p:attrNameLst>
                                      </p:cBhvr>
                                      <p:tavLst>
                                        <p:tav tm="0">
                                          <p:val>
                                            <p:strVal val="1+#ppt_h/2"/>
                                          </p:val>
                                        </p:tav>
                                        <p:tav tm="100000">
                                          <p:val>
                                            <p:strVal val="#ppt_y"/>
                                          </p:val>
                                        </p:tav>
                                      </p:tavLst>
                                    </p:anim>
                                  </p:childTnLst>
                                </p:cTn>
                              </p:par>
                              <p:par>
                                <p:cTn id="320" presetID="2" presetClass="entr" presetSubtype="4" fill="hold" grpId="0" nodeType="withEffect">
                                  <p:stCondLst>
                                    <p:cond delay="0"/>
                                  </p:stCondLst>
                                  <p:childTnLst>
                                    <p:set>
                                      <p:cBhvr>
                                        <p:cTn id="321" dur="1" fill="hold">
                                          <p:stCondLst>
                                            <p:cond delay="0"/>
                                          </p:stCondLst>
                                        </p:cTn>
                                        <p:tgtEl>
                                          <p:spTgt spid="158"/>
                                        </p:tgtEl>
                                        <p:attrNameLst>
                                          <p:attrName>style.visibility</p:attrName>
                                        </p:attrNameLst>
                                      </p:cBhvr>
                                      <p:to>
                                        <p:strVal val="visible"/>
                                      </p:to>
                                    </p:set>
                                    <p:anim calcmode="lin" valueType="num">
                                      <p:cBhvr additive="base">
                                        <p:cTn id="322" dur="500" fill="hold"/>
                                        <p:tgtEl>
                                          <p:spTgt spid="158"/>
                                        </p:tgtEl>
                                        <p:attrNameLst>
                                          <p:attrName>ppt_x</p:attrName>
                                        </p:attrNameLst>
                                      </p:cBhvr>
                                      <p:tavLst>
                                        <p:tav tm="0">
                                          <p:val>
                                            <p:strVal val="#ppt_x"/>
                                          </p:val>
                                        </p:tav>
                                        <p:tav tm="100000">
                                          <p:val>
                                            <p:strVal val="#ppt_x"/>
                                          </p:val>
                                        </p:tav>
                                      </p:tavLst>
                                    </p:anim>
                                    <p:anim calcmode="lin" valueType="num">
                                      <p:cBhvr additive="base">
                                        <p:cTn id="323" dur="500" fill="hold"/>
                                        <p:tgtEl>
                                          <p:spTgt spid="158"/>
                                        </p:tgtEl>
                                        <p:attrNameLst>
                                          <p:attrName>ppt_y</p:attrName>
                                        </p:attrNameLst>
                                      </p:cBhvr>
                                      <p:tavLst>
                                        <p:tav tm="0">
                                          <p:val>
                                            <p:strVal val="1+#ppt_h/2"/>
                                          </p:val>
                                        </p:tav>
                                        <p:tav tm="100000">
                                          <p:val>
                                            <p:strVal val="#ppt_y"/>
                                          </p:val>
                                        </p:tav>
                                      </p:tavLst>
                                    </p:anim>
                                  </p:childTnLst>
                                </p:cTn>
                              </p:par>
                              <p:par>
                                <p:cTn id="324" presetID="2" presetClass="entr" presetSubtype="4" fill="hold" grpId="0" nodeType="withEffect">
                                  <p:stCondLst>
                                    <p:cond delay="0"/>
                                  </p:stCondLst>
                                  <p:childTnLst>
                                    <p:set>
                                      <p:cBhvr>
                                        <p:cTn id="325" dur="1" fill="hold">
                                          <p:stCondLst>
                                            <p:cond delay="0"/>
                                          </p:stCondLst>
                                        </p:cTn>
                                        <p:tgtEl>
                                          <p:spTgt spid="159"/>
                                        </p:tgtEl>
                                        <p:attrNameLst>
                                          <p:attrName>style.visibility</p:attrName>
                                        </p:attrNameLst>
                                      </p:cBhvr>
                                      <p:to>
                                        <p:strVal val="visible"/>
                                      </p:to>
                                    </p:set>
                                    <p:anim calcmode="lin" valueType="num">
                                      <p:cBhvr additive="base">
                                        <p:cTn id="326" dur="500" fill="hold"/>
                                        <p:tgtEl>
                                          <p:spTgt spid="159"/>
                                        </p:tgtEl>
                                        <p:attrNameLst>
                                          <p:attrName>ppt_x</p:attrName>
                                        </p:attrNameLst>
                                      </p:cBhvr>
                                      <p:tavLst>
                                        <p:tav tm="0">
                                          <p:val>
                                            <p:strVal val="#ppt_x"/>
                                          </p:val>
                                        </p:tav>
                                        <p:tav tm="100000">
                                          <p:val>
                                            <p:strVal val="#ppt_x"/>
                                          </p:val>
                                        </p:tav>
                                      </p:tavLst>
                                    </p:anim>
                                    <p:anim calcmode="lin" valueType="num">
                                      <p:cBhvr additive="base">
                                        <p:cTn id="327" dur="500" fill="hold"/>
                                        <p:tgtEl>
                                          <p:spTgt spid="159"/>
                                        </p:tgtEl>
                                        <p:attrNameLst>
                                          <p:attrName>ppt_y</p:attrName>
                                        </p:attrNameLst>
                                      </p:cBhvr>
                                      <p:tavLst>
                                        <p:tav tm="0">
                                          <p:val>
                                            <p:strVal val="1+#ppt_h/2"/>
                                          </p:val>
                                        </p:tav>
                                        <p:tav tm="100000">
                                          <p:val>
                                            <p:strVal val="#ppt_y"/>
                                          </p:val>
                                        </p:tav>
                                      </p:tavLst>
                                    </p:anim>
                                  </p:childTnLst>
                                </p:cTn>
                              </p:par>
                              <p:par>
                                <p:cTn id="328" presetID="2" presetClass="entr" presetSubtype="4" fill="hold" grpId="0" nodeType="withEffect">
                                  <p:stCondLst>
                                    <p:cond delay="0"/>
                                  </p:stCondLst>
                                  <p:childTnLst>
                                    <p:set>
                                      <p:cBhvr>
                                        <p:cTn id="329" dur="1" fill="hold">
                                          <p:stCondLst>
                                            <p:cond delay="0"/>
                                          </p:stCondLst>
                                        </p:cTn>
                                        <p:tgtEl>
                                          <p:spTgt spid="160"/>
                                        </p:tgtEl>
                                        <p:attrNameLst>
                                          <p:attrName>style.visibility</p:attrName>
                                        </p:attrNameLst>
                                      </p:cBhvr>
                                      <p:to>
                                        <p:strVal val="visible"/>
                                      </p:to>
                                    </p:set>
                                    <p:anim calcmode="lin" valueType="num">
                                      <p:cBhvr additive="base">
                                        <p:cTn id="330" dur="500" fill="hold"/>
                                        <p:tgtEl>
                                          <p:spTgt spid="160"/>
                                        </p:tgtEl>
                                        <p:attrNameLst>
                                          <p:attrName>ppt_x</p:attrName>
                                        </p:attrNameLst>
                                      </p:cBhvr>
                                      <p:tavLst>
                                        <p:tav tm="0">
                                          <p:val>
                                            <p:strVal val="#ppt_x"/>
                                          </p:val>
                                        </p:tav>
                                        <p:tav tm="100000">
                                          <p:val>
                                            <p:strVal val="#ppt_x"/>
                                          </p:val>
                                        </p:tav>
                                      </p:tavLst>
                                    </p:anim>
                                    <p:anim calcmode="lin" valueType="num">
                                      <p:cBhvr additive="base">
                                        <p:cTn id="331" dur="500" fill="hold"/>
                                        <p:tgtEl>
                                          <p:spTgt spid="160"/>
                                        </p:tgtEl>
                                        <p:attrNameLst>
                                          <p:attrName>ppt_y</p:attrName>
                                        </p:attrNameLst>
                                      </p:cBhvr>
                                      <p:tavLst>
                                        <p:tav tm="0">
                                          <p:val>
                                            <p:strVal val="1+#ppt_h/2"/>
                                          </p:val>
                                        </p:tav>
                                        <p:tav tm="100000">
                                          <p:val>
                                            <p:strVal val="#ppt_y"/>
                                          </p:val>
                                        </p:tav>
                                      </p:tavLst>
                                    </p:anim>
                                  </p:childTnLst>
                                </p:cTn>
                              </p:par>
                              <p:par>
                                <p:cTn id="332" presetID="2" presetClass="entr" presetSubtype="4" fill="hold" grpId="0" nodeType="withEffect">
                                  <p:stCondLst>
                                    <p:cond delay="0"/>
                                  </p:stCondLst>
                                  <p:childTnLst>
                                    <p:set>
                                      <p:cBhvr>
                                        <p:cTn id="333" dur="1" fill="hold">
                                          <p:stCondLst>
                                            <p:cond delay="0"/>
                                          </p:stCondLst>
                                        </p:cTn>
                                        <p:tgtEl>
                                          <p:spTgt spid="161"/>
                                        </p:tgtEl>
                                        <p:attrNameLst>
                                          <p:attrName>style.visibility</p:attrName>
                                        </p:attrNameLst>
                                      </p:cBhvr>
                                      <p:to>
                                        <p:strVal val="visible"/>
                                      </p:to>
                                    </p:set>
                                    <p:anim calcmode="lin" valueType="num">
                                      <p:cBhvr additive="base">
                                        <p:cTn id="334" dur="500" fill="hold"/>
                                        <p:tgtEl>
                                          <p:spTgt spid="161"/>
                                        </p:tgtEl>
                                        <p:attrNameLst>
                                          <p:attrName>ppt_x</p:attrName>
                                        </p:attrNameLst>
                                      </p:cBhvr>
                                      <p:tavLst>
                                        <p:tav tm="0">
                                          <p:val>
                                            <p:strVal val="#ppt_x"/>
                                          </p:val>
                                        </p:tav>
                                        <p:tav tm="100000">
                                          <p:val>
                                            <p:strVal val="#ppt_x"/>
                                          </p:val>
                                        </p:tav>
                                      </p:tavLst>
                                    </p:anim>
                                    <p:anim calcmode="lin" valueType="num">
                                      <p:cBhvr additive="base">
                                        <p:cTn id="335" dur="500" fill="hold"/>
                                        <p:tgtEl>
                                          <p:spTgt spid="161"/>
                                        </p:tgtEl>
                                        <p:attrNameLst>
                                          <p:attrName>ppt_y</p:attrName>
                                        </p:attrNameLst>
                                      </p:cBhvr>
                                      <p:tavLst>
                                        <p:tav tm="0">
                                          <p:val>
                                            <p:strVal val="1+#ppt_h/2"/>
                                          </p:val>
                                        </p:tav>
                                        <p:tav tm="100000">
                                          <p:val>
                                            <p:strVal val="#ppt_y"/>
                                          </p:val>
                                        </p:tav>
                                      </p:tavLst>
                                    </p:anim>
                                  </p:childTnLst>
                                </p:cTn>
                              </p:par>
                              <p:par>
                                <p:cTn id="336" presetID="2" presetClass="entr" presetSubtype="4" fill="hold" grpId="0" nodeType="withEffect">
                                  <p:stCondLst>
                                    <p:cond delay="0"/>
                                  </p:stCondLst>
                                  <p:childTnLst>
                                    <p:set>
                                      <p:cBhvr>
                                        <p:cTn id="337" dur="1" fill="hold">
                                          <p:stCondLst>
                                            <p:cond delay="0"/>
                                          </p:stCondLst>
                                        </p:cTn>
                                        <p:tgtEl>
                                          <p:spTgt spid="162"/>
                                        </p:tgtEl>
                                        <p:attrNameLst>
                                          <p:attrName>style.visibility</p:attrName>
                                        </p:attrNameLst>
                                      </p:cBhvr>
                                      <p:to>
                                        <p:strVal val="visible"/>
                                      </p:to>
                                    </p:set>
                                    <p:anim calcmode="lin" valueType="num">
                                      <p:cBhvr additive="base">
                                        <p:cTn id="338" dur="500" fill="hold"/>
                                        <p:tgtEl>
                                          <p:spTgt spid="162"/>
                                        </p:tgtEl>
                                        <p:attrNameLst>
                                          <p:attrName>ppt_x</p:attrName>
                                        </p:attrNameLst>
                                      </p:cBhvr>
                                      <p:tavLst>
                                        <p:tav tm="0">
                                          <p:val>
                                            <p:strVal val="#ppt_x"/>
                                          </p:val>
                                        </p:tav>
                                        <p:tav tm="100000">
                                          <p:val>
                                            <p:strVal val="#ppt_x"/>
                                          </p:val>
                                        </p:tav>
                                      </p:tavLst>
                                    </p:anim>
                                    <p:anim calcmode="lin" valueType="num">
                                      <p:cBhvr additive="base">
                                        <p:cTn id="339" dur="500" fill="hold"/>
                                        <p:tgtEl>
                                          <p:spTgt spid="162"/>
                                        </p:tgtEl>
                                        <p:attrNameLst>
                                          <p:attrName>ppt_y</p:attrName>
                                        </p:attrNameLst>
                                      </p:cBhvr>
                                      <p:tavLst>
                                        <p:tav tm="0">
                                          <p:val>
                                            <p:strVal val="1+#ppt_h/2"/>
                                          </p:val>
                                        </p:tav>
                                        <p:tav tm="100000">
                                          <p:val>
                                            <p:strVal val="#ppt_y"/>
                                          </p:val>
                                        </p:tav>
                                      </p:tavLst>
                                    </p:anim>
                                  </p:childTnLst>
                                </p:cTn>
                              </p:par>
                            </p:childTnLst>
                          </p:cTn>
                        </p:par>
                        <p:par>
                          <p:cTn id="340" fill="hold">
                            <p:stCondLst>
                              <p:cond delay="2000"/>
                            </p:stCondLst>
                            <p:childTnLst>
                              <p:par>
                                <p:cTn id="341" presetID="47" presetClass="entr" presetSubtype="0" fill="hold" grpId="0" nodeType="afterEffect">
                                  <p:stCondLst>
                                    <p:cond delay="0"/>
                                  </p:stCondLst>
                                  <p:childTnLst>
                                    <p:set>
                                      <p:cBhvr>
                                        <p:cTn id="342" dur="1" fill="hold">
                                          <p:stCondLst>
                                            <p:cond delay="0"/>
                                          </p:stCondLst>
                                        </p:cTn>
                                        <p:tgtEl>
                                          <p:spTgt spid="163"/>
                                        </p:tgtEl>
                                        <p:attrNameLst>
                                          <p:attrName>style.visibility</p:attrName>
                                        </p:attrNameLst>
                                      </p:cBhvr>
                                      <p:to>
                                        <p:strVal val="visible"/>
                                      </p:to>
                                    </p:set>
                                    <p:animEffect transition="in" filter="fade">
                                      <p:cBhvr>
                                        <p:cTn id="343" dur="1000"/>
                                        <p:tgtEl>
                                          <p:spTgt spid="163"/>
                                        </p:tgtEl>
                                      </p:cBhvr>
                                    </p:animEffect>
                                    <p:anim calcmode="lin" valueType="num">
                                      <p:cBhvr>
                                        <p:cTn id="344" dur="1000" fill="hold"/>
                                        <p:tgtEl>
                                          <p:spTgt spid="163"/>
                                        </p:tgtEl>
                                        <p:attrNameLst>
                                          <p:attrName>ppt_x</p:attrName>
                                        </p:attrNameLst>
                                      </p:cBhvr>
                                      <p:tavLst>
                                        <p:tav tm="0">
                                          <p:val>
                                            <p:strVal val="#ppt_x"/>
                                          </p:val>
                                        </p:tav>
                                        <p:tav tm="100000">
                                          <p:val>
                                            <p:strVal val="#ppt_x"/>
                                          </p:val>
                                        </p:tav>
                                      </p:tavLst>
                                    </p:anim>
                                    <p:anim calcmode="lin" valueType="num">
                                      <p:cBhvr>
                                        <p:cTn id="345" dur="1000" fill="hold"/>
                                        <p:tgtEl>
                                          <p:spTgt spid="163"/>
                                        </p:tgtEl>
                                        <p:attrNameLst>
                                          <p:attrName>ppt_y</p:attrName>
                                        </p:attrNameLst>
                                      </p:cBhvr>
                                      <p:tavLst>
                                        <p:tav tm="0">
                                          <p:val>
                                            <p:strVal val="#ppt_y-.1"/>
                                          </p:val>
                                        </p:tav>
                                        <p:tav tm="100000">
                                          <p:val>
                                            <p:strVal val="#ppt_y"/>
                                          </p:val>
                                        </p:tav>
                                      </p:tavLst>
                                    </p:anim>
                                  </p:childTnLst>
                                </p:cTn>
                              </p:par>
                            </p:childTnLst>
                          </p:cTn>
                        </p:par>
                        <p:par>
                          <p:cTn id="346" fill="hold">
                            <p:stCondLst>
                              <p:cond delay="3000"/>
                            </p:stCondLst>
                            <p:childTnLst>
                              <p:par>
                                <p:cTn id="347" presetID="22" presetClass="entr" presetSubtype="8" fill="hold" nodeType="afterEffect">
                                  <p:stCondLst>
                                    <p:cond delay="0"/>
                                  </p:stCondLst>
                                  <p:childTnLst>
                                    <p:set>
                                      <p:cBhvr>
                                        <p:cTn id="348" dur="1" fill="hold">
                                          <p:stCondLst>
                                            <p:cond delay="0"/>
                                          </p:stCondLst>
                                        </p:cTn>
                                        <p:tgtEl>
                                          <p:spTgt spid="164"/>
                                        </p:tgtEl>
                                        <p:attrNameLst>
                                          <p:attrName>style.visibility</p:attrName>
                                        </p:attrNameLst>
                                      </p:cBhvr>
                                      <p:to>
                                        <p:strVal val="visible"/>
                                      </p:to>
                                    </p:set>
                                    <p:animEffect transition="in" filter="wipe(left)">
                                      <p:cBhvr>
                                        <p:cTn id="349" dur="500"/>
                                        <p:tgtEl>
                                          <p:spTgt spid="164"/>
                                        </p:tgtEl>
                                      </p:cBhvr>
                                    </p:animEffect>
                                  </p:childTnLst>
                                </p:cTn>
                              </p:par>
                              <p:par>
                                <p:cTn id="350" presetID="22" presetClass="entr" presetSubtype="8" fill="hold" grpId="0" nodeType="withEffect">
                                  <p:stCondLst>
                                    <p:cond delay="0"/>
                                  </p:stCondLst>
                                  <p:childTnLst>
                                    <p:set>
                                      <p:cBhvr>
                                        <p:cTn id="351" dur="1" fill="hold">
                                          <p:stCondLst>
                                            <p:cond delay="0"/>
                                          </p:stCondLst>
                                        </p:cTn>
                                        <p:tgtEl>
                                          <p:spTgt spid="166"/>
                                        </p:tgtEl>
                                        <p:attrNameLst>
                                          <p:attrName>style.visibility</p:attrName>
                                        </p:attrNameLst>
                                      </p:cBhvr>
                                      <p:to>
                                        <p:strVal val="visible"/>
                                      </p:to>
                                    </p:set>
                                    <p:animEffect transition="in" filter="wipe(left)">
                                      <p:cBhvr>
                                        <p:cTn id="352" dur="500"/>
                                        <p:tgtEl>
                                          <p:spTgt spid="166"/>
                                        </p:tgtEl>
                                      </p:cBhvr>
                                    </p:animEffect>
                                  </p:childTnLst>
                                </p:cTn>
                              </p:par>
                            </p:childTnLst>
                          </p:cTn>
                        </p:par>
                        <p:par>
                          <p:cTn id="353" fill="hold">
                            <p:stCondLst>
                              <p:cond delay="3500"/>
                            </p:stCondLst>
                            <p:childTnLst>
                              <p:par>
                                <p:cTn id="354" presetID="47" presetClass="entr" presetSubtype="0" fill="hold" grpId="0" nodeType="afterEffect">
                                  <p:stCondLst>
                                    <p:cond delay="0"/>
                                  </p:stCondLst>
                                  <p:childTnLst>
                                    <p:set>
                                      <p:cBhvr>
                                        <p:cTn id="355" dur="1" fill="hold">
                                          <p:stCondLst>
                                            <p:cond delay="0"/>
                                          </p:stCondLst>
                                        </p:cTn>
                                        <p:tgtEl>
                                          <p:spTgt spid="167"/>
                                        </p:tgtEl>
                                        <p:attrNameLst>
                                          <p:attrName>style.visibility</p:attrName>
                                        </p:attrNameLst>
                                      </p:cBhvr>
                                      <p:to>
                                        <p:strVal val="visible"/>
                                      </p:to>
                                    </p:set>
                                    <p:animEffect transition="in" filter="fade">
                                      <p:cBhvr>
                                        <p:cTn id="356" dur="1000"/>
                                        <p:tgtEl>
                                          <p:spTgt spid="167"/>
                                        </p:tgtEl>
                                      </p:cBhvr>
                                    </p:animEffect>
                                    <p:anim calcmode="lin" valueType="num">
                                      <p:cBhvr>
                                        <p:cTn id="357" dur="1000" fill="hold"/>
                                        <p:tgtEl>
                                          <p:spTgt spid="167"/>
                                        </p:tgtEl>
                                        <p:attrNameLst>
                                          <p:attrName>ppt_x</p:attrName>
                                        </p:attrNameLst>
                                      </p:cBhvr>
                                      <p:tavLst>
                                        <p:tav tm="0">
                                          <p:val>
                                            <p:strVal val="#ppt_x"/>
                                          </p:val>
                                        </p:tav>
                                        <p:tav tm="100000">
                                          <p:val>
                                            <p:strVal val="#ppt_x"/>
                                          </p:val>
                                        </p:tav>
                                      </p:tavLst>
                                    </p:anim>
                                    <p:anim calcmode="lin" valueType="num">
                                      <p:cBhvr>
                                        <p:cTn id="358" dur="1000" fill="hold"/>
                                        <p:tgtEl>
                                          <p:spTgt spid="167"/>
                                        </p:tgtEl>
                                        <p:attrNameLst>
                                          <p:attrName>ppt_y</p:attrName>
                                        </p:attrNameLst>
                                      </p:cBhvr>
                                      <p:tavLst>
                                        <p:tav tm="0">
                                          <p:val>
                                            <p:strVal val="#ppt_y-.1"/>
                                          </p:val>
                                        </p:tav>
                                        <p:tav tm="100000">
                                          <p:val>
                                            <p:strVal val="#ppt_y"/>
                                          </p:val>
                                        </p:tav>
                                      </p:tavLst>
                                    </p:anim>
                                  </p:childTnLst>
                                </p:cTn>
                              </p:par>
                            </p:childTnLst>
                          </p:cTn>
                        </p:par>
                        <p:par>
                          <p:cTn id="359" fill="hold">
                            <p:stCondLst>
                              <p:cond delay="4500"/>
                            </p:stCondLst>
                            <p:childTnLst>
                              <p:par>
                                <p:cTn id="360" presetID="22" presetClass="entr" presetSubtype="8" fill="hold" nodeType="afterEffect">
                                  <p:stCondLst>
                                    <p:cond delay="0"/>
                                  </p:stCondLst>
                                  <p:childTnLst>
                                    <p:set>
                                      <p:cBhvr>
                                        <p:cTn id="361" dur="1" fill="hold">
                                          <p:stCondLst>
                                            <p:cond delay="0"/>
                                          </p:stCondLst>
                                        </p:cTn>
                                        <p:tgtEl>
                                          <p:spTgt spid="168"/>
                                        </p:tgtEl>
                                        <p:attrNameLst>
                                          <p:attrName>style.visibility</p:attrName>
                                        </p:attrNameLst>
                                      </p:cBhvr>
                                      <p:to>
                                        <p:strVal val="visible"/>
                                      </p:to>
                                    </p:set>
                                    <p:animEffect transition="in" filter="wipe(left)">
                                      <p:cBhvr>
                                        <p:cTn id="362" dur="500"/>
                                        <p:tgtEl>
                                          <p:spTgt spid="168"/>
                                        </p:tgtEl>
                                      </p:cBhvr>
                                    </p:animEffect>
                                  </p:childTnLst>
                                </p:cTn>
                              </p:par>
                              <p:par>
                                <p:cTn id="363" presetID="22" presetClass="entr" presetSubtype="8" fill="hold" grpId="0" nodeType="withEffect">
                                  <p:stCondLst>
                                    <p:cond delay="0"/>
                                  </p:stCondLst>
                                  <p:childTnLst>
                                    <p:set>
                                      <p:cBhvr>
                                        <p:cTn id="364" dur="1" fill="hold">
                                          <p:stCondLst>
                                            <p:cond delay="0"/>
                                          </p:stCondLst>
                                        </p:cTn>
                                        <p:tgtEl>
                                          <p:spTgt spid="170"/>
                                        </p:tgtEl>
                                        <p:attrNameLst>
                                          <p:attrName>style.visibility</p:attrName>
                                        </p:attrNameLst>
                                      </p:cBhvr>
                                      <p:to>
                                        <p:strVal val="visible"/>
                                      </p:to>
                                    </p:set>
                                    <p:animEffect transition="in" filter="wipe(left)">
                                      <p:cBhvr>
                                        <p:cTn id="365" dur="500"/>
                                        <p:tgtEl>
                                          <p:spTgt spid="170"/>
                                        </p:tgtEl>
                                      </p:cBhvr>
                                    </p:animEffect>
                                  </p:childTnLst>
                                </p:cTn>
                              </p:par>
                            </p:childTnLst>
                          </p:cTn>
                        </p:par>
                        <p:par>
                          <p:cTn id="366" fill="hold">
                            <p:stCondLst>
                              <p:cond delay="5000"/>
                            </p:stCondLst>
                            <p:childTnLst>
                              <p:par>
                                <p:cTn id="367" presetID="47" presetClass="entr" presetSubtype="0" fill="hold" grpId="0" nodeType="afterEffect">
                                  <p:stCondLst>
                                    <p:cond delay="0"/>
                                  </p:stCondLst>
                                  <p:childTnLst>
                                    <p:set>
                                      <p:cBhvr>
                                        <p:cTn id="368" dur="1" fill="hold">
                                          <p:stCondLst>
                                            <p:cond delay="0"/>
                                          </p:stCondLst>
                                        </p:cTn>
                                        <p:tgtEl>
                                          <p:spTgt spid="171"/>
                                        </p:tgtEl>
                                        <p:attrNameLst>
                                          <p:attrName>style.visibility</p:attrName>
                                        </p:attrNameLst>
                                      </p:cBhvr>
                                      <p:to>
                                        <p:strVal val="visible"/>
                                      </p:to>
                                    </p:set>
                                    <p:animEffect transition="in" filter="fade">
                                      <p:cBhvr>
                                        <p:cTn id="369" dur="1000"/>
                                        <p:tgtEl>
                                          <p:spTgt spid="171"/>
                                        </p:tgtEl>
                                      </p:cBhvr>
                                    </p:animEffect>
                                    <p:anim calcmode="lin" valueType="num">
                                      <p:cBhvr>
                                        <p:cTn id="370" dur="1000" fill="hold"/>
                                        <p:tgtEl>
                                          <p:spTgt spid="171"/>
                                        </p:tgtEl>
                                        <p:attrNameLst>
                                          <p:attrName>ppt_x</p:attrName>
                                        </p:attrNameLst>
                                      </p:cBhvr>
                                      <p:tavLst>
                                        <p:tav tm="0">
                                          <p:val>
                                            <p:strVal val="#ppt_x"/>
                                          </p:val>
                                        </p:tav>
                                        <p:tav tm="100000">
                                          <p:val>
                                            <p:strVal val="#ppt_x"/>
                                          </p:val>
                                        </p:tav>
                                      </p:tavLst>
                                    </p:anim>
                                    <p:anim calcmode="lin" valueType="num">
                                      <p:cBhvr>
                                        <p:cTn id="371" dur="1000" fill="hold"/>
                                        <p:tgtEl>
                                          <p:spTgt spid="171"/>
                                        </p:tgtEl>
                                        <p:attrNameLst>
                                          <p:attrName>ppt_y</p:attrName>
                                        </p:attrNameLst>
                                      </p:cBhvr>
                                      <p:tavLst>
                                        <p:tav tm="0">
                                          <p:val>
                                            <p:strVal val="#ppt_y-.1"/>
                                          </p:val>
                                        </p:tav>
                                        <p:tav tm="100000">
                                          <p:val>
                                            <p:strVal val="#ppt_y"/>
                                          </p:val>
                                        </p:tav>
                                      </p:tavLst>
                                    </p:anim>
                                  </p:childTnLst>
                                </p:cTn>
                              </p:par>
                            </p:childTnLst>
                          </p:cTn>
                        </p:par>
                        <p:par>
                          <p:cTn id="372" fill="hold">
                            <p:stCondLst>
                              <p:cond delay="6000"/>
                            </p:stCondLst>
                            <p:childTnLst>
                              <p:par>
                                <p:cTn id="373" presetID="22" presetClass="entr" presetSubtype="8" fill="hold" nodeType="afterEffect">
                                  <p:stCondLst>
                                    <p:cond delay="0"/>
                                  </p:stCondLst>
                                  <p:childTnLst>
                                    <p:set>
                                      <p:cBhvr>
                                        <p:cTn id="374" dur="1" fill="hold">
                                          <p:stCondLst>
                                            <p:cond delay="0"/>
                                          </p:stCondLst>
                                        </p:cTn>
                                        <p:tgtEl>
                                          <p:spTgt spid="172"/>
                                        </p:tgtEl>
                                        <p:attrNameLst>
                                          <p:attrName>style.visibility</p:attrName>
                                        </p:attrNameLst>
                                      </p:cBhvr>
                                      <p:to>
                                        <p:strVal val="visible"/>
                                      </p:to>
                                    </p:set>
                                    <p:animEffect transition="in" filter="wipe(left)">
                                      <p:cBhvr>
                                        <p:cTn id="375" dur="500"/>
                                        <p:tgtEl>
                                          <p:spTgt spid="172"/>
                                        </p:tgtEl>
                                      </p:cBhvr>
                                    </p:animEffect>
                                  </p:childTnLst>
                                </p:cTn>
                              </p:par>
                              <p:par>
                                <p:cTn id="376" presetID="22" presetClass="entr" presetSubtype="8" fill="hold" grpId="0" nodeType="withEffect">
                                  <p:stCondLst>
                                    <p:cond delay="0"/>
                                  </p:stCondLst>
                                  <p:childTnLst>
                                    <p:set>
                                      <p:cBhvr>
                                        <p:cTn id="377" dur="1" fill="hold">
                                          <p:stCondLst>
                                            <p:cond delay="0"/>
                                          </p:stCondLst>
                                        </p:cTn>
                                        <p:tgtEl>
                                          <p:spTgt spid="174"/>
                                        </p:tgtEl>
                                        <p:attrNameLst>
                                          <p:attrName>style.visibility</p:attrName>
                                        </p:attrNameLst>
                                      </p:cBhvr>
                                      <p:to>
                                        <p:strVal val="visible"/>
                                      </p:to>
                                    </p:set>
                                    <p:animEffect transition="in" filter="wipe(left)">
                                      <p:cBhvr>
                                        <p:cTn id="378" dur="500"/>
                                        <p:tgtEl>
                                          <p:spTgt spid="174"/>
                                        </p:tgtEl>
                                      </p:cBhvr>
                                    </p:animEffect>
                                  </p:childTnLst>
                                </p:cTn>
                              </p:par>
                            </p:childTnLst>
                          </p:cTn>
                        </p:par>
                        <p:par>
                          <p:cTn id="379" fill="hold">
                            <p:stCondLst>
                              <p:cond delay="6500"/>
                            </p:stCondLst>
                            <p:childTnLst>
                              <p:par>
                                <p:cTn id="380" presetID="10" presetClass="entr" presetSubtype="0" fill="hold" grpId="0" nodeType="afterEffect">
                                  <p:stCondLst>
                                    <p:cond delay="0"/>
                                  </p:stCondLst>
                                  <p:childTnLst>
                                    <p:set>
                                      <p:cBhvr>
                                        <p:cTn id="381" dur="1" fill="hold">
                                          <p:stCondLst>
                                            <p:cond delay="0"/>
                                          </p:stCondLst>
                                        </p:cTn>
                                        <p:tgtEl>
                                          <p:spTgt spid="176"/>
                                        </p:tgtEl>
                                        <p:attrNameLst>
                                          <p:attrName>style.visibility</p:attrName>
                                        </p:attrNameLst>
                                      </p:cBhvr>
                                      <p:to>
                                        <p:strVal val="visible"/>
                                      </p:to>
                                    </p:set>
                                    <p:animEffect transition="in" filter="fade">
                                      <p:cBhvr>
                                        <p:cTn id="382" dur="125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9"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6"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6" grpId="0"/>
      <p:bldP spid="167" grpId="0" animBg="1"/>
      <p:bldP spid="170" grpId="0"/>
      <p:bldP spid="171" grpId="0" animBg="1"/>
      <p:bldP spid="174" grpId="0"/>
      <p:bldP spid="1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052459" y="1413384"/>
            <a:ext cx="2036802" cy="2036802"/>
            <a:chOff x="8125599" y="1434035"/>
            <a:chExt cx="2036802" cy="2036802"/>
          </a:xfrm>
        </p:grpSpPr>
        <p:sp>
          <p:nvSpPr>
            <p:cNvPr id="57" name="椭圆 56"/>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29"/>
          <p:cNvSpPr txBox="1"/>
          <p:nvPr/>
        </p:nvSpPr>
        <p:spPr>
          <a:xfrm>
            <a:off x="2260382" y="4004134"/>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第二部分</a:t>
            </a:r>
          </a:p>
        </p:txBody>
      </p:sp>
      <p:sp>
        <p:nvSpPr>
          <p:cNvPr id="60" name="文本框 18"/>
          <p:cNvSpPr txBox="1"/>
          <p:nvPr/>
        </p:nvSpPr>
        <p:spPr>
          <a:xfrm>
            <a:off x="974484" y="4432172"/>
            <a:ext cx="4192751"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系统概述</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defRPr/>
            </a:pP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SYSTEM OVERVIEW</a:t>
            </a:r>
            <a:endParaRPr lang="zh-CN"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1" name="矩形 60"/>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32"/>
          <p:cNvSpPr txBox="1"/>
          <p:nvPr/>
        </p:nvSpPr>
        <p:spPr>
          <a:xfrm>
            <a:off x="8429183" y="193292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系统概述</a:t>
            </a:r>
          </a:p>
        </p:txBody>
      </p:sp>
      <p:sp>
        <p:nvSpPr>
          <p:cNvPr id="63" name="文本框 33"/>
          <p:cNvSpPr txBox="1"/>
          <p:nvPr/>
        </p:nvSpPr>
        <p:spPr>
          <a:xfrm>
            <a:off x="8429183" y="2709013"/>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体系结构</a:t>
            </a:r>
          </a:p>
        </p:txBody>
      </p:sp>
      <p:sp>
        <p:nvSpPr>
          <p:cNvPr id="64" name="文本框 34"/>
          <p:cNvSpPr txBox="1"/>
          <p:nvPr/>
        </p:nvSpPr>
        <p:spPr>
          <a:xfrm>
            <a:off x="8429183" y="3496574"/>
            <a:ext cx="2565061"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000" b="0" dirty="0">
                <a:solidFill>
                  <a:schemeClr val="bg1">
                    <a:lumMod val="95000"/>
                  </a:schemeClr>
                </a:solidFill>
              </a:rPr>
              <a:t>Crystal</a:t>
            </a:r>
            <a:r>
              <a:rPr lang="zh-CN" altLang="en-US" sz="2000" b="0" dirty="0">
                <a:solidFill>
                  <a:schemeClr val="bg1">
                    <a:lumMod val="95000"/>
                  </a:schemeClr>
                </a:solidFill>
              </a:rPr>
              <a:t>设计的通用性</a:t>
            </a:r>
          </a:p>
        </p:txBody>
      </p:sp>
      <p:sp>
        <p:nvSpPr>
          <p:cNvPr id="65" name="文本框 35"/>
          <p:cNvSpPr txBox="1"/>
          <p:nvPr/>
        </p:nvSpPr>
        <p:spPr>
          <a:xfrm>
            <a:off x="8429183" y="4272667"/>
            <a:ext cx="69762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缓存</a:t>
            </a:r>
          </a:p>
        </p:txBody>
      </p:sp>
      <p:cxnSp>
        <p:nvCxnSpPr>
          <p:cNvPr id="67" name="直接连接符 66"/>
          <p:cNvCxnSpPr/>
          <p:nvPr/>
        </p:nvCxnSpPr>
        <p:spPr>
          <a:xfrm flipV="1">
            <a:off x="7948316" y="4457189"/>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7948316" y="2883970"/>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948316" y="2122712"/>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948316" y="1742431"/>
            <a:ext cx="0" cy="380980"/>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948316" y="3696629"/>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0490075" y="717341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407787902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600" decel="100000"/>
                                        <p:tgtEl>
                                          <p:spTgt spid="56"/>
                                        </p:tgtEl>
                                      </p:cBhvr>
                                    </p:animEffect>
                                    <p:anim calcmode="lin" valueType="num">
                                      <p:cBhvr>
                                        <p:cTn id="8" dur="600" decel="100000" fill="hold"/>
                                        <p:tgtEl>
                                          <p:spTgt spid="56"/>
                                        </p:tgtEl>
                                        <p:attrNameLst>
                                          <p:attrName>style.rotation</p:attrName>
                                        </p:attrNameLst>
                                      </p:cBhvr>
                                      <p:tavLst>
                                        <p:tav tm="0">
                                          <p:val>
                                            <p:fltVal val="-90"/>
                                          </p:val>
                                        </p:tav>
                                        <p:tav tm="100000">
                                          <p:val>
                                            <p:fltVal val="0"/>
                                          </p:val>
                                        </p:tav>
                                      </p:tavLst>
                                    </p:anim>
                                    <p:anim calcmode="lin" valueType="num">
                                      <p:cBhvr>
                                        <p:cTn id="9" dur="600" decel="100000" fill="hold"/>
                                        <p:tgtEl>
                                          <p:spTgt spid="56"/>
                                        </p:tgtEl>
                                        <p:attrNameLst>
                                          <p:attrName>ppt_x</p:attrName>
                                        </p:attrNameLst>
                                      </p:cBhvr>
                                      <p:tavLst>
                                        <p:tav tm="0">
                                          <p:val>
                                            <p:strVal val="#ppt_x+0.4"/>
                                          </p:val>
                                        </p:tav>
                                        <p:tav tm="100000">
                                          <p:val>
                                            <p:strVal val="#ppt_x-0.05"/>
                                          </p:val>
                                        </p:tav>
                                      </p:tavLst>
                                    </p:anim>
                                    <p:anim calcmode="lin" valueType="num">
                                      <p:cBhvr>
                                        <p:cTn id="10" dur="600" decel="100000" fill="hold"/>
                                        <p:tgtEl>
                                          <p:spTgt spid="5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750"/>
                                        <p:tgtEl>
                                          <p:spTgt spid="59"/>
                                        </p:tgtEl>
                                      </p:cBhvr>
                                    </p:animEffect>
                                    <p:anim calcmode="lin" valueType="num">
                                      <p:cBhvr>
                                        <p:cTn id="17" dur="750" fill="hold"/>
                                        <p:tgtEl>
                                          <p:spTgt spid="59"/>
                                        </p:tgtEl>
                                        <p:attrNameLst>
                                          <p:attrName>ppt_x</p:attrName>
                                        </p:attrNameLst>
                                      </p:cBhvr>
                                      <p:tavLst>
                                        <p:tav tm="0">
                                          <p:val>
                                            <p:strVal val="#ppt_x"/>
                                          </p:val>
                                        </p:tav>
                                        <p:tav tm="100000">
                                          <p:val>
                                            <p:strVal val="#ppt_x"/>
                                          </p:val>
                                        </p:tav>
                                      </p:tavLst>
                                    </p:anim>
                                    <p:anim calcmode="lin" valueType="num">
                                      <p:cBhvr>
                                        <p:cTn id="18" dur="675" decel="100000" fill="hold"/>
                                        <p:tgtEl>
                                          <p:spTgt spid="59"/>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59"/>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dissolve">
                                      <p:cBhvr>
                                        <p:cTn id="23" dur="500"/>
                                        <p:tgtEl>
                                          <p:spTgt spid="6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500"/>
                                        <p:tgtEl>
                                          <p:spTgt spid="61"/>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par>
                                <p:cTn id="35" presetID="22" presetClass="entr" presetSubtype="1" fill="hold" nodeType="withEffect">
                                  <p:stCondLst>
                                    <p:cond delay="50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63"/>
                                        </p:tgtEl>
                                        <p:attrNameLst>
                                          <p:attrName>style.visibility</p:attrName>
                                        </p:attrNameLst>
                                      </p:cBhvr>
                                      <p:to>
                                        <p:strVal val="visible"/>
                                      </p:to>
                                    </p:set>
                                    <p:animEffect transition="in" filter="wipe(left)">
                                      <p:cBhvr>
                                        <p:cTn id="40" dur="500"/>
                                        <p:tgtEl>
                                          <p:spTgt spid="63"/>
                                        </p:tgtEl>
                                      </p:cBhvr>
                                    </p:animEffect>
                                  </p:childTnLst>
                                </p:cTn>
                              </p:par>
                              <p:par>
                                <p:cTn id="41" presetID="22" presetClass="entr" presetSubtype="1" fill="hold" nodeType="withEffect">
                                  <p:stCondLst>
                                    <p:cond delay="1000"/>
                                  </p:stCondLst>
                                  <p:childTnLst>
                                    <p:set>
                                      <p:cBhvr>
                                        <p:cTn id="42" dur="1" fill="hold">
                                          <p:stCondLst>
                                            <p:cond delay="0"/>
                                          </p:stCondLst>
                                        </p:cTn>
                                        <p:tgtEl>
                                          <p:spTgt spid="68"/>
                                        </p:tgtEl>
                                        <p:attrNameLst>
                                          <p:attrName>style.visibility</p:attrName>
                                        </p:attrNameLst>
                                      </p:cBhvr>
                                      <p:to>
                                        <p:strVal val="visible"/>
                                      </p:to>
                                    </p:set>
                                    <p:animEffect transition="in" filter="wipe(up)">
                                      <p:cBhvr>
                                        <p:cTn id="43" dur="500"/>
                                        <p:tgtEl>
                                          <p:spTgt spid="68"/>
                                        </p:tgtEl>
                                      </p:cBhvr>
                                    </p:animEffect>
                                  </p:childTnLst>
                                </p:cTn>
                              </p:par>
                              <p:par>
                                <p:cTn id="44" presetID="22" presetClass="entr" presetSubtype="1" fill="hold" nodeType="withEffect">
                                  <p:stCondLst>
                                    <p:cond delay="150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par>
                                <p:cTn id="50" presetID="22" presetClass="entr" presetSubtype="1" fill="hold" nodeType="withEffect">
                                  <p:stCondLst>
                                    <p:cond delay="2000"/>
                                  </p:stCondLst>
                                  <p:childTnLst>
                                    <p:set>
                                      <p:cBhvr>
                                        <p:cTn id="51" dur="1" fill="hold">
                                          <p:stCondLst>
                                            <p:cond delay="0"/>
                                          </p:stCondLst>
                                        </p:cTn>
                                        <p:tgtEl>
                                          <p:spTgt spid="67"/>
                                        </p:tgtEl>
                                        <p:attrNameLst>
                                          <p:attrName>style.visibility</p:attrName>
                                        </p:attrNameLst>
                                      </p:cBhvr>
                                      <p:to>
                                        <p:strVal val="visible"/>
                                      </p:to>
                                    </p:set>
                                    <p:animEffect transition="in" filter="wipe(up)">
                                      <p:cBhvr>
                                        <p:cTn id="52" dur="500"/>
                                        <p:tgtEl>
                                          <p:spTgt spid="67"/>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65"/>
                                        </p:tgtEl>
                                        <p:attrNameLst>
                                          <p:attrName>style.visibility</p:attrName>
                                        </p:attrNameLst>
                                      </p:cBhvr>
                                      <p:to>
                                        <p:strVal val="visible"/>
                                      </p:to>
                                    </p:set>
                                    <p:animEffect transition="in" filter="wipe(left)">
                                      <p:cBhvr>
                                        <p:cTn id="55" dur="500"/>
                                        <p:tgtEl>
                                          <p:spTgt spid="65"/>
                                        </p:tgtEl>
                                      </p:cBhvr>
                                    </p:animEffect>
                                  </p:childTnLst>
                                </p:cTn>
                              </p:par>
                            </p:childTnLst>
                          </p:cTn>
                        </p:par>
                        <p:par>
                          <p:cTn id="56" fill="hold">
                            <p:stCondLst>
                              <p:cond delay="5100"/>
                            </p:stCondLst>
                            <p:childTnLst>
                              <p:par>
                                <p:cTn id="57" presetID="10" presetClass="entr" presetSubtype="0" fill="hold" grpId="0" nodeType="after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12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2" grpId="0"/>
      <p:bldP spid="63" grpId="0"/>
      <p:bldP spid="64" grpId="0"/>
      <p:bldP spid="65" grpId="0"/>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系统概述</a:t>
            </a: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第二章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系统概述</a:t>
            </a:r>
          </a:p>
        </p:txBody>
      </p:sp>
      <p:grpSp>
        <p:nvGrpSpPr>
          <p:cNvPr id="33" name="组合 32"/>
          <p:cNvGrpSpPr>
            <a:grpSpLocks noChangeAspect="1"/>
          </p:cNvGrpSpPr>
          <p:nvPr/>
        </p:nvGrpSpPr>
        <p:grpSpPr>
          <a:xfrm>
            <a:off x="330916" y="199584"/>
            <a:ext cx="310767" cy="266579"/>
            <a:chOff x="5084763" y="971548"/>
            <a:chExt cx="323865" cy="277813"/>
          </a:xfrm>
          <a:solidFill>
            <a:schemeClr val="bg1"/>
          </a:solidFill>
        </p:grpSpPr>
        <p:sp>
          <p:nvSpPr>
            <p:cNvPr id="34"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7" name="燕尾形 26"/>
          <p:cNvSpPr/>
          <p:nvPr/>
        </p:nvSpPr>
        <p:spPr>
          <a:xfrm rot="16200000">
            <a:off x="859005" y="5157192"/>
            <a:ext cx="360040" cy="576064"/>
          </a:xfrm>
          <a:prstGeom prst="chevr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28" name="直接连接符 27"/>
          <p:cNvCxnSpPr>
            <a:cxnSpLocks/>
          </p:cNvCxnSpPr>
          <p:nvPr/>
        </p:nvCxnSpPr>
        <p:spPr>
          <a:xfrm>
            <a:off x="1039025" y="6021288"/>
            <a:ext cx="9883098"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矩形 47"/>
          <p:cNvSpPr>
            <a:spLocks noChangeArrowheads="1"/>
          </p:cNvSpPr>
          <p:nvPr/>
        </p:nvSpPr>
        <p:spPr bwMode="auto">
          <a:xfrm>
            <a:off x="1363061" y="5051858"/>
            <a:ext cx="9559062"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sym typeface="微软雅黑" pitchFamily="34" charset="-122"/>
              </a:rPr>
              <a:t>上图显示了</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在当今云分析生态系统中的位置。每个计算节点运行一个</a:t>
            </a:r>
            <a:r>
              <a:rPr lang="en-US" altLang="zh-CN" sz="1400" dirty="0">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实例</a:t>
            </a:r>
            <a:r>
              <a:rPr lang="en-US" altLang="zh-CN" sz="1400" dirty="0">
                <a:solidFill>
                  <a:schemeClr val="tx1">
                    <a:lumMod val="65000"/>
                    <a:lumOff val="35000"/>
                  </a:schemeClr>
                </a:solidFill>
                <a:sym typeface="微软雅黑" pitchFamily="34" charset="-122"/>
              </a:rPr>
              <a:t>;Crystal</a:t>
            </a:r>
            <a:r>
              <a:rPr lang="zh-CN" altLang="en-US" sz="1400" dirty="0">
                <a:solidFill>
                  <a:schemeClr val="tx1">
                    <a:lumMod val="65000"/>
                    <a:lumOff val="35000"/>
                  </a:schemeClr>
                </a:solidFill>
                <a:sym typeface="微软雅黑" pitchFamily="34" charset="-122"/>
              </a:rPr>
              <a:t>位于计算节点上，并通过数据源连接器为这些</a:t>
            </a:r>
            <a:r>
              <a:rPr lang="en-US" altLang="zh-CN" sz="1400" dirty="0">
                <a:solidFill>
                  <a:schemeClr val="tx1">
                    <a:lumMod val="65000"/>
                    <a:lumOff val="35000"/>
                  </a:schemeClr>
                </a:solidFill>
                <a:sym typeface="微软雅黑" pitchFamily="34" charset="-122"/>
              </a:rPr>
              <a:t>DBMS</a:t>
            </a:r>
            <a:r>
              <a:rPr lang="zh-CN" altLang="en-US" sz="1400" dirty="0">
                <a:solidFill>
                  <a:schemeClr val="tx1">
                    <a:lumMod val="65000"/>
                    <a:lumOff val="35000"/>
                  </a:schemeClr>
                </a:solidFill>
                <a:sym typeface="微软雅黑" pitchFamily="34" charset="-122"/>
              </a:rPr>
              <a:t>实例提供服务。其目的是作为大数据系统和云存储之间的缓存层，利用计算节点中的快速本地存储来减少对远程存储的数据访问。</a:t>
            </a:r>
          </a:p>
        </p:txBody>
      </p:sp>
      <p:sp>
        <p:nvSpPr>
          <p:cNvPr id="32" name="TextBox 31"/>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1" name="六边形 30">
            <a:extLst>
              <a:ext uri="{FF2B5EF4-FFF2-40B4-BE49-F238E27FC236}">
                <a16:creationId xmlns:a16="http://schemas.microsoft.com/office/drawing/2014/main" id="{70B9C819-4E96-4190-99F4-C04018A3C958}"/>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六边形 36">
            <a:extLst>
              <a:ext uri="{FF2B5EF4-FFF2-40B4-BE49-F238E27FC236}">
                <a16:creationId xmlns:a16="http://schemas.microsoft.com/office/drawing/2014/main" id="{6C4ED465-E150-4F74-AC56-9BA0532F11E3}"/>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261">
            <a:extLst>
              <a:ext uri="{FF2B5EF4-FFF2-40B4-BE49-F238E27FC236}">
                <a16:creationId xmlns:a16="http://schemas.microsoft.com/office/drawing/2014/main" id="{F9192A52-23F2-4B5D-8444-5DC643BBC5B5}"/>
              </a:ext>
            </a:extLst>
          </p:cNvPr>
          <p:cNvSpPr>
            <a:spLocks/>
          </p:cNvSpPr>
          <p:nvPr/>
        </p:nvSpPr>
        <p:spPr bwMode="auto">
          <a:xfrm>
            <a:off x="304819" y="179140"/>
            <a:ext cx="307468" cy="30746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pic>
        <p:nvPicPr>
          <p:cNvPr id="2" name="图片 1">
            <a:extLst>
              <a:ext uri="{FF2B5EF4-FFF2-40B4-BE49-F238E27FC236}">
                <a16:creationId xmlns:a16="http://schemas.microsoft.com/office/drawing/2014/main" id="{1B056766-FD45-433B-B10E-4FA1A3023D02}"/>
              </a:ext>
            </a:extLst>
          </p:cNvPr>
          <p:cNvPicPr>
            <a:picLocks noChangeAspect="1"/>
          </p:cNvPicPr>
          <p:nvPr/>
        </p:nvPicPr>
        <p:blipFill>
          <a:blip r:embed="rId3"/>
          <a:stretch>
            <a:fillRect/>
          </a:stretch>
        </p:blipFill>
        <p:spPr>
          <a:xfrm>
            <a:off x="744141" y="887939"/>
            <a:ext cx="10681352" cy="3765197"/>
          </a:xfrm>
          <a:prstGeom prst="rect">
            <a:avLst/>
          </a:prstGeom>
        </p:spPr>
      </p:pic>
    </p:spTree>
    <p:extLst>
      <p:ext uri="{BB962C8B-B14F-4D97-AF65-F5344CB8AC3E}">
        <p14:creationId xmlns:p14="http://schemas.microsoft.com/office/powerpoint/2010/main" val="22693371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7965</Words>
  <Application>Microsoft Office PowerPoint</Application>
  <PresentationFormat>自定义</PresentationFormat>
  <Paragraphs>465</Paragraphs>
  <Slides>45</Slides>
  <Notes>45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45</vt:i4>
      </vt:variant>
    </vt:vector>
  </HeadingPairs>
  <TitlesOfParts>
    <vt:vector size="58" baseType="lpstr">
      <vt:lpstr>Bebas Neue</vt:lpstr>
      <vt:lpstr>Gill Sans</vt:lpstr>
      <vt:lpstr>Impact MT Std</vt:lpstr>
      <vt:lpstr>Lato Light</vt:lpstr>
      <vt:lpstr>Open Sans Condensed Light</vt:lpstr>
      <vt:lpstr>方正兰亭黑简体</vt:lpstr>
      <vt:lpstr>宋体</vt:lpstr>
      <vt:lpstr>微软雅黑</vt:lpstr>
      <vt:lpstr>Arial</vt:lpstr>
      <vt:lpstr>Calibri</vt:lpstr>
      <vt:lpstr>LilyUPC</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cp:lastModifiedBy>WRP</cp:lastModifiedBy>
  <cp:revision>85</cp:revision>
  <dcterms:created xsi:type="dcterms:W3CDTF">2015-12-03T10:50:49Z</dcterms:created>
  <dcterms:modified xsi:type="dcterms:W3CDTF">2021-12-24T15:37:17Z</dcterms:modified>
</cp:coreProperties>
</file>