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8" r:id="rId2"/>
    <p:sldId id="269" r:id="rId3"/>
    <p:sldId id="270" r:id="rId4"/>
    <p:sldId id="272" r:id="rId5"/>
    <p:sldId id="271" r:id="rId6"/>
    <p:sldId id="274" r:id="rId7"/>
    <p:sldId id="275" r:id="rId8"/>
    <p:sldId id="276" r:id="rId9"/>
    <p:sldId id="282" r:id="rId10"/>
    <p:sldId id="283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7735" y="1755775"/>
            <a:ext cx="103365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tx2">
                    <a:lumMod val="75000"/>
                  </a:schemeClr>
                </a:solidFill>
              </a:rPr>
              <a:t>Scalable, Multi-Constraint, Complex-Objective</a:t>
            </a:r>
            <a:r>
              <a:rPr lang="en-US" altLang="zh-CN" sz="40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zh-CN" altLang="en-US" sz="4000" b="1">
                <a:solidFill>
                  <a:schemeClr val="tx2">
                    <a:lumMod val="75000"/>
                  </a:schemeClr>
                </a:solidFill>
              </a:rPr>
              <a:t>Graph Partitioning</a:t>
            </a: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979805" y="3693160"/>
            <a:ext cx="9840595" cy="1778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79705" y="3710734"/>
            <a:ext cx="4219389" cy="126018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6905" y="4723130"/>
            <a:ext cx="297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tx2">
                    <a:lumMod val="75000"/>
                  </a:schemeClr>
                </a:solidFill>
              </a:rPr>
              <a:t>课程名称：数据中心技术</a:t>
            </a:r>
          </a:p>
          <a:p>
            <a:endParaRPr lang="zh-CN" altLang="en-US" sz="200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000">
                <a:solidFill>
                  <a:schemeClr val="tx2">
                    <a:lumMod val="75000"/>
                  </a:schemeClr>
                </a:solidFill>
              </a:rPr>
              <a:t>主讲人：熊益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140" y="3872230"/>
            <a:ext cx="2654300" cy="2203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395" y="551815"/>
            <a:ext cx="4335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X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TRA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P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U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LP-MM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边平衡阶段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47395" y="1252220"/>
            <a:ext cx="5438775" cy="381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47395" y="1252220"/>
            <a:ext cx="2827020" cy="9715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54150" y="1795145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61210" y="1685290"/>
            <a:ext cx="7753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平衡边的数量，并且不引起顶点的不平衡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8475" y="2324100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顶点的加权项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760" y="2348230"/>
            <a:ext cx="1372235" cy="3289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64380" y="2308860"/>
            <a:ext cx="340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被边和切割的不平衡的权重代替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855" y="2357755"/>
            <a:ext cx="1162050" cy="298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395" y="2371725"/>
            <a:ext cx="1104900" cy="2857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1080" y="3103529"/>
            <a:ext cx="6102350" cy="81026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454150" y="4282373"/>
            <a:ext cx="721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其中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3585" y="4296343"/>
            <a:ext cx="321310" cy="35433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291080" y="4282373"/>
            <a:ext cx="34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和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2075" y="4324918"/>
            <a:ext cx="296545" cy="29654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919095" y="4282373"/>
            <a:ext cx="1731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动态的偏置了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8010" y="4282373"/>
            <a:ext cx="697865" cy="32067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087620" y="4288723"/>
            <a:ext cx="4504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平衡的边缘或每个部分的切割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68475" y="4914198"/>
            <a:ext cx="4768215" cy="71247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7123430" y="5085648"/>
            <a:ext cx="69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其中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8100" y="5034213"/>
            <a:ext cx="512445" cy="47180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8170545" y="5086283"/>
            <a:ext cx="2477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为顶点的度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395" y="551815"/>
            <a:ext cx="6033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X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+mn-ea"/>
              </a:rPr>
              <a:t>TRA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P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+mn-ea"/>
              </a:rPr>
              <a:t>U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LP</a:t>
            </a:r>
            <a:r>
              <a:rPr lang="zh-CN" altLang="en-US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的实现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——</a:t>
            </a:r>
            <a:r>
              <a:rPr lang="zh-CN" altLang="en-US" sz="280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广义多权重划分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47395" y="1252220"/>
            <a:ext cx="5438775" cy="381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47395" y="1252220"/>
            <a:ext cx="2827020" cy="9715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31925" y="2573020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881505" y="2469515"/>
            <a:ext cx="7494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  <a:sym typeface="+mn-ea"/>
              </a:rPr>
              <a:t>广义多权重平衡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31925" y="1662430"/>
            <a:ext cx="10066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开发 一种通用的方法来平衡任意数量的顶点权值，同时最小化加权的全局边切割和最大的每部分切割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31925" y="4844415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81505" y="4740910"/>
            <a:ext cx="7494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广义多权重优化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105" y="3133725"/>
            <a:ext cx="5448300" cy="5905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78000" y="3827145"/>
            <a:ext cx="230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我们为顶点选择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590" y="3844925"/>
            <a:ext cx="548640" cy="3016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07230" y="3827145"/>
            <a:ext cx="514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最大的部分，并且随机打破连接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81505" y="5337175"/>
            <a:ext cx="9471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类似之前的顶点和边的优化，我们显式的跟踪每个顶点权值的最大不平衡，并最小化边切割，使所有部分都不超过最大不平衡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395" y="551815"/>
            <a:ext cx="63893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X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+mn-ea"/>
              </a:rPr>
              <a:t>TRA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P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+mn-ea"/>
              </a:rPr>
              <a:t>U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LP</a:t>
            </a:r>
            <a:r>
              <a:rPr lang="zh-CN" altLang="en-US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的实现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——</a:t>
            </a:r>
            <a:r>
              <a:rPr lang="zh-CN" altLang="en-US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图的表示与并行性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47395" y="1252220"/>
            <a:ext cx="5438775" cy="381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47395" y="1252220"/>
            <a:ext cx="2827020" cy="9715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659255" y="1991995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885315" y="1839595"/>
            <a:ext cx="862139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       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基于 HPCGRAPH 分布式图分析框架，使用MPI+OpenMP来实现并行化，使每个子例程和方法都是完全并行的</a:t>
            </a:r>
          </a:p>
        </p:txBody>
      </p:sp>
      <p:sp>
        <p:nvSpPr>
          <p:cNvPr id="30" name="椭圆 29"/>
          <p:cNvSpPr/>
          <p:nvPr/>
        </p:nvSpPr>
        <p:spPr>
          <a:xfrm>
            <a:off x="1651635" y="3329305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28875" y="3225800"/>
            <a:ext cx="424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在为划分器分配图时，使用随机分布</a:t>
            </a:r>
          </a:p>
        </p:txBody>
      </p:sp>
      <p:sp>
        <p:nvSpPr>
          <p:cNvPr id="5" name="椭圆 4"/>
          <p:cNvSpPr/>
          <p:nvPr/>
        </p:nvSpPr>
        <p:spPr>
          <a:xfrm>
            <a:off x="1705610" y="4345940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82850" y="4242435"/>
            <a:ext cx="526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将全局顶点标识符重新标记为局部逐次标识符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395" y="551815"/>
            <a:ext cx="3487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X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TRA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P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U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LP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的实验结果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47395" y="1252220"/>
            <a:ext cx="5438775" cy="381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47395" y="1252220"/>
            <a:ext cx="2827020" cy="9715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25575" y="1604645"/>
            <a:ext cx="3249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2">
                    <a:lumMod val="75000"/>
                  </a:schemeClr>
                </a:solidFill>
              </a:rPr>
              <a:t>WDC12图划分 </a:t>
            </a:r>
          </a:p>
        </p:txBody>
      </p:sp>
      <p:sp>
        <p:nvSpPr>
          <p:cNvPr id="22" name="矩形 21"/>
          <p:cNvSpPr/>
          <p:nvPr/>
        </p:nvSpPr>
        <p:spPr>
          <a:xfrm>
            <a:off x="859903" y="1662341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10" y="2320290"/>
            <a:ext cx="4083050" cy="220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15" y="2895600"/>
            <a:ext cx="4254500" cy="1066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4910" y="4639310"/>
            <a:ext cx="4061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划分WDC12图和相同比例的三个生成图（RMAT、RandER、RandHD）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10655" y="4639310"/>
            <a:ext cx="4061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将X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</a:rPr>
              <a:t>TRA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LP与其他实用方法在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WDC12图上的划分质量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进行比较时</a:t>
            </a:r>
          </a:p>
          <a:p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395" y="551815"/>
            <a:ext cx="3321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Graph Partitioning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47395" y="1252220"/>
            <a:ext cx="5438775" cy="381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47395" y="1252220"/>
            <a:ext cx="2827020" cy="9715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25575" y="1604645"/>
            <a:ext cx="929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2">
                    <a:lumMod val="75000"/>
                  </a:schemeClr>
                </a:solidFill>
              </a:rPr>
              <a:t>定义：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54580" y="2231390"/>
            <a:ext cx="8152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        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将网络顶点分割为指定规模，指定数量的非重叠群组，并使得群组之间的割边数最小</a:t>
            </a:r>
          </a:p>
        </p:txBody>
      </p:sp>
      <p:sp>
        <p:nvSpPr>
          <p:cNvPr id="22" name="矩形 21"/>
          <p:cNvSpPr/>
          <p:nvPr/>
        </p:nvSpPr>
        <p:spPr>
          <a:xfrm>
            <a:off x="859903" y="1662341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425575" y="3262630"/>
            <a:ext cx="929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2">
                    <a:lumMod val="75000"/>
                  </a:schemeClr>
                </a:solidFill>
              </a:rPr>
              <a:t>应用： </a:t>
            </a:r>
          </a:p>
        </p:txBody>
      </p:sp>
      <p:sp>
        <p:nvSpPr>
          <p:cNvPr id="12" name="矩形 11"/>
          <p:cNvSpPr/>
          <p:nvPr/>
        </p:nvSpPr>
        <p:spPr>
          <a:xfrm>
            <a:off x="859903" y="3320326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34590" y="3933825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542540" y="3836670"/>
            <a:ext cx="273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        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计算机科学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073400" y="4498975"/>
            <a:ext cx="933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        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图像处理、数据挖掘、大规模数据库的有效存储、</a:t>
            </a:r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并行计算中的负载平衡问题</a:t>
            </a:r>
          </a:p>
        </p:txBody>
      </p:sp>
      <p:sp>
        <p:nvSpPr>
          <p:cNvPr id="19" name="椭圆 18"/>
          <p:cNvSpPr/>
          <p:nvPr/>
        </p:nvSpPr>
        <p:spPr>
          <a:xfrm>
            <a:off x="2434590" y="5258435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542540" y="5161280"/>
            <a:ext cx="273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        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生产模拟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395" y="551815"/>
            <a:ext cx="658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N</a:t>
            </a:r>
            <a:r>
              <a:rPr lang="zh-CN" altLang="en-US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ew 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G</a:t>
            </a:r>
            <a:r>
              <a:rPr lang="zh-CN" altLang="en-US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raph 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P</a:t>
            </a:r>
            <a:r>
              <a:rPr lang="zh-CN" altLang="en-US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artitione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r——X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+mn-ea"/>
              </a:rPr>
              <a:t>TRA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P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+mn-ea"/>
              </a:rPr>
              <a:t>U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LP	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47395" y="1252220"/>
            <a:ext cx="5438775" cy="381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47395" y="1252220"/>
            <a:ext cx="2827020" cy="9715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25575" y="1604645"/>
            <a:ext cx="929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2">
                    <a:lumMod val="75000"/>
                  </a:schemeClr>
                </a:solidFill>
              </a:rPr>
              <a:t>提出：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54580" y="2112010"/>
            <a:ext cx="81527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        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随着在线社交网络、网络图和其他非传统图数据（如脑图）的规模以指数级的速度增长，需要使用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小世界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”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图模型建模，这也意味着需要可扩展和高效的算法来进行划分和分析</a:t>
            </a:r>
          </a:p>
        </p:txBody>
      </p:sp>
      <p:sp>
        <p:nvSpPr>
          <p:cNvPr id="22" name="矩形 21"/>
          <p:cNvSpPr/>
          <p:nvPr/>
        </p:nvSpPr>
        <p:spPr>
          <a:xfrm>
            <a:off x="859903" y="1662341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20" y="4178300"/>
            <a:ext cx="1892300" cy="1625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t="2167"/>
          <a:stretch>
            <a:fillRect/>
          </a:stretch>
        </p:blipFill>
        <p:spPr>
          <a:xfrm>
            <a:off x="3172460" y="4170045"/>
            <a:ext cx="1943100" cy="16338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9150" y="372935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小世界网络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72235" y="3729355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规则网络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rcRect t="881"/>
          <a:stretch>
            <a:fillRect/>
          </a:stretch>
        </p:blipFill>
        <p:spPr>
          <a:xfrm>
            <a:off x="5524500" y="4169410"/>
            <a:ext cx="1841500" cy="16662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751830" y="372935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随机网络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941945" y="4538345"/>
            <a:ext cx="3458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X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TRA</a:t>
            </a:r>
            <a:r>
              <a:rPr lang="en-US" altLang="zh-CN" sz="360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P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U</a:t>
            </a:r>
            <a:r>
              <a:rPr lang="en-US" altLang="zh-CN" sz="360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LP</a:t>
            </a:r>
            <a:r>
              <a:rPr lang="zh-CN" altLang="en-US" sz="360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诞生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395" y="551815"/>
            <a:ext cx="2926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X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+mn-ea"/>
              </a:rPr>
              <a:t>TRA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P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+mn-ea"/>
              </a:rPr>
              <a:t>U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LP</a:t>
            </a:r>
            <a:r>
              <a:rPr lang="zh-CN" altLang="en-US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的背景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	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47395" y="1252220"/>
            <a:ext cx="5438775" cy="381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47395" y="1252220"/>
            <a:ext cx="2827020" cy="9715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25575" y="1604645"/>
            <a:ext cx="6122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2">
                    <a:lumMod val="75000"/>
                  </a:schemeClr>
                </a:solidFill>
              </a:rPr>
              <a:t>特点： </a:t>
            </a:r>
          </a:p>
        </p:txBody>
      </p:sp>
      <p:sp>
        <p:nvSpPr>
          <p:cNvPr id="22" name="矩形 21"/>
          <p:cNvSpPr/>
          <p:nvPr/>
        </p:nvSpPr>
        <p:spPr>
          <a:xfrm>
            <a:off x="859903" y="1661706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05940" y="2517140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47900" y="2413635"/>
            <a:ext cx="3799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高度并行的分布式内存图划分</a:t>
            </a:r>
          </a:p>
        </p:txBody>
      </p:sp>
      <p:sp>
        <p:nvSpPr>
          <p:cNvPr id="20" name="椭圆 19"/>
          <p:cNvSpPr/>
          <p:nvPr/>
        </p:nvSpPr>
        <p:spPr>
          <a:xfrm>
            <a:off x="1805940" y="3872230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247900" y="3768725"/>
            <a:ext cx="3799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支持多个目标</a:t>
            </a:r>
          </a:p>
        </p:txBody>
      </p:sp>
      <p:sp>
        <p:nvSpPr>
          <p:cNvPr id="23" name="椭圆 22"/>
          <p:cNvSpPr/>
          <p:nvPr/>
        </p:nvSpPr>
        <p:spPr>
          <a:xfrm>
            <a:off x="1805940" y="3148965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247900" y="3045460"/>
            <a:ext cx="3799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高效划分极端尺度的小世界图</a:t>
            </a:r>
          </a:p>
        </p:txBody>
      </p:sp>
      <p:sp>
        <p:nvSpPr>
          <p:cNvPr id="25" name="椭圆 24"/>
          <p:cNvSpPr/>
          <p:nvPr/>
        </p:nvSpPr>
        <p:spPr>
          <a:xfrm>
            <a:off x="1805940" y="5318760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247900" y="5215255"/>
            <a:ext cx="464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比传统方法更快、且有良好的扩展性</a:t>
            </a:r>
          </a:p>
        </p:txBody>
      </p:sp>
      <p:sp>
        <p:nvSpPr>
          <p:cNvPr id="27" name="矩形 26"/>
          <p:cNvSpPr/>
          <p:nvPr/>
        </p:nvSpPr>
        <p:spPr>
          <a:xfrm>
            <a:off x="6662420" y="2517140"/>
            <a:ext cx="4939030" cy="2243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418705" y="3148965"/>
            <a:ext cx="3426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      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可以看做是对仅共享内存分区程序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altLang="zh-CN" sz="160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LP</a:t>
            </a:r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的一种扩展</a:t>
            </a:r>
          </a:p>
        </p:txBody>
      </p:sp>
      <p:sp>
        <p:nvSpPr>
          <p:cNvPr id="4" name="椭圆 3"/>
          <p:cNvSpPr/>
          <p:nvPr/>
        </p:nvSpPr>
        <p:spPr>
          <a:xfrm>
            <a:off x="1805940" y="4595495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47900" y="4491990"/>
            <a:ext cx="464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可推广到任意数量的约束条件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395" y="551815"/>
            <a:ext cx="5669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X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+mn-ea"/>
              </a:rPr>
              <a:t>TRA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P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+mn-ea"/>
              </a:rPr>
              <a:t>U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LP</a:t>
            </a:r>
            <a:r>
              <a:rPr lang="zh-CN" altLang="en-US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的背景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——</a:t>
            </a:r>
            <a:r>
              <a:rPr lang="zh-CN" altLang="en-US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划分公式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	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47395" y="1252220"/>
            <a:ext cx="5438775" cy="381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47395" y="1252220"/>
            <a:ext cx="2827020" cy="9715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36980" y="1557655"/>
            <a:ext cx="4395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2">
                    <a:lumMod val="75000"/>
                  </a:schemeClr>
                </a:solidFill>
              </a:rPr>
              <a:t>分布式图分析公式： </a:t>
            </a:r>
          </a:p>
        </p:txBody>
      </p:sp>
      <p:sp>
        <p:nvSpPr>
          <p:cNvPr id="22" name="矩形 21"/>
          <p:cNvSpPr/>
          <p:nvPr/>
        </p:nvSpPr>
        <p:spPr>
          <a:xfrm>
            <a:off x="671308" y="1615351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30" y="3297555"/>
            <a:ext cx="2835275" cy="122364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rcRect r="7669"/>
          <a:stretch>
            <a:fillRect/>
          </a:stretch>
        </p:blipFill>
        <p:spPr>
          <a:xfrm>
            <a:off x="923290" y="4754245"/>
            <a:ext cx="4709160" cy="87122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72135" y="1588135"/>
            <a:ext cx="542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01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274560" y="1547495"/>
            <a:ext cx="4395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2">
                    <a:lumMod val="75000"/>
                  </a:schemeClr>
                </a:solidFill>
              </a:rPr>
              <a:t>广义水平多权重公式：</a:t>
            </a:r>
          </a:p>
        </p:txBody>
      </p:sp>
      <p:sp>
        <p:nvSpPr>
          <p:cNvPr id="33" name="矩形 32"/>
          <p:cNvSpPr/>
          <p:nvPr/>
        </p:nvSpPr>
        <p:spPr>
          <a:xfrm>
            <a:off x="6708888" y="1605191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860" y="4754245"/>
            <a:ext cx="5100320" cy="87122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6626860" y="1578610"/>
            <a:ext cx="509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02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670" y="3509645"/>
            <a:ext cx="3161030" cy="72898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3270" y="2548890"/>
            <a:ext cx="1104900" cy="31813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671195" y="2497455"/>
            <a:ext cx="986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给定：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04825" y="3725545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希望限制：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72135" y="5625465"/>
            <a:ext cx="530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最小化切割边的全局集和部分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的切割边局部集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626860" y="2497455"/>
            <a:ext cx="986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给定：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460490" y="3725545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希望限制：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0800" y="2548890"/>
            <a:ext cx="1190625" cy="29527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8"/>
          <a:srcRect l="1327" t="22819"/>
          <a:stretch>
            <a:fillRect/>
          </a:stretch>
        </p:blipFill>
        <p:spPr>
          <a:xfrm>
            <a:off x="8789035" y="2601595"/>
            <a:ext cx="853440" cy="26416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6460490" y="5625465"/>
            <a:ext cx="530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最小化加权切割、最大化部分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的加权切割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395" y="551815"/>
            <a:ext cx="51168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X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+mn-ea"/>
              </a:rPr>
              <a:t>TRA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P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+mn-ea"/>
              </a:rPr>
              <a:t>U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LP</a:t>
            </a:r>
            <a:r>
              <a:rPr lang="zh-CN" altLang="en-US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的背景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	——</a:t>
            </a:r>
            <a:r>
              <a:rPr lang="zh-CN" altLang="en-US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标签传播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47395" y="1252220"/>
            <a:ext cx="5438775" cy="381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47395" y="1252220"/>
            <a:ext cx="2827020" cy="9715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20215" y="2442210"/>
            <a:ext cx="87515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       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图中的所有顶点都被初始化到它们自己的社区中，在每次迭代中，一个顶点将自己 置于社区中，与它的多个邻居一起，并随机打破连接</a:t>
            </a:r>
          </a:p>
        </p:txBody>
      </p:sp>
      <p:sp>
        <p:nvSpPr>
          <p:cNvPr id="14" name="椭圆 13"/>
          <p:cNvSpPr/>
          <p:nvPr/>
        </p:nvSpPr>
        <p:spPr>
          <a:xfrm>
            <a:off x="1110615" y="2822575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10615" y="1991995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81860" y="1888490"/>
            <a:ext cx="7494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是一种快速、可扩展的大型网络团体检测方法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4015" y="3550285"/>
            <a:ext cx="6030595" cy="2921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395" y="551815"/>
            <a:ext cx="6630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X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+mn-ea"/>
              </a:rPr>
              <a:t>TRA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P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+mn-ea"/>
              </a:rPr>
              <a:t>U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LP</a:t>
            </a:r>
            <a:r>
              <a:rPr lang="zh-CN" altLang="en-US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的实现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</a:rPr>
              <a:t>——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X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TRA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P</a:t>
            </a:r>
            <a:r>
              <a:rPr lang="en-US" altLang="zh-CN" sz="200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U</a:t>
            </a:r>
            <a:r>
              <a:rPr lang="en-US" altLang="zh-CN" sz="280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LP-MM</a:t>
            </a:r>
            <a:r>
              <a:rPr lang="zh-CN" altLang="en-US" sz="280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算法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47395" y="1252220"/>
            <a:ext cx="5438775" cy="381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47395" y="1252220"/>
            <a:ext cx="2827020" cy="9715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25575" y="1604645"/>
            <a:ext cx="3249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2">
                    <a:lumMod val="75000"/>
                  </a:schemeClr>
                </a:solidFill>
              </a:rPr>
              <a:t>三个阶段： </a:t>
            </a:r>
          </a:p>
        </p:txBody>
      </p:sp>
      <p:sp>
        <p:nvSpPr>
          <p:cNvPr id="22" name="矩形 21"/>
          <p:cNvSpPr/>
          <p:nvPr/>
        </p:nvSpPr>
        <p:spPr>
          <a:xfrm>
            <a:off x="859903" y="1662341"/>
            <a:ext cx="345233" cy="34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219835" y="3475355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219835" y="2423795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291080" y="2320290"/>
            <a:ext cx="74942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快速初始化策略</a:t>
            </a:r>
          </a:p>
        </p:txBody>
      </p:sp>
      <p:sp>
        <p:nvSpPr>
          <p:cNvPr id="30" name="椭圆 29"/>
          <p:cNvSpPr/>
          <p:nvPr/>
        </p:nvSpPr>
        <p:spPr>
          <a:xfrm>
            <a:off x="1219835" y="4571365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291080" y="3192145"/>
            <a:ext cx="37407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sym typeface="+mn-ea"/>
              </a:rPr>
              <a:t>TRA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sym typeface="+mn-ea"/>
              </a:rPr>
              <a:t>P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sym typeface="+mn-ea"/>
              </a:rPr>
              <a:t>U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sym typeface="+mn-ea"/>
              </a:rPr>
              <a:t>LP-MM顶点平衡阶段</a:t>
            </a:r>
          </a:p>
          <a:p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TRA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U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LP-MM顶点优化阶段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291080" y="4236720"/>
            <a:ext cx="74942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TRA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U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</a:rPr>
              <a:t>LP-MM边平衡阶段</a:t>
            </a:r>
          </a:p>
          <a:p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sym typeface="+mn-ea"/>
              </a:rPr>
              <a:t>TRA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sym typeface="+mn-ea"/>
              </a:rPr>
              <a:t>P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sym typeface="+mn-ea"/>
              </a:rPr>
              <a:t>U</a:t>
            </a:r>
            <a:r>
              <a:rPr lang="zh-CN" altLang="en-US" sz="2400">
                <a:solidFill>
                  <a:schemeClr val="bg2">
                    <a:lumMod val="50000"/>
                  </a:schemeClr>
                </a:solidFill>
                <a:sym typeface="+mn-ea"/>
              </a:rPr>
              <a:t>LP-MM边优化阶段</a:t>
            </a:r>
            <a:endParaRPr lang="zh-CN" altLang="en-US"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255395" y="5464175"/>
            <a:ext cx="96818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第二阶段与第三阶段各进行三次交替平衡和优化的外部迭代，平衡算法每次迭代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次，优化算法每次迭代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395" y="551815"/>
            <a:ext cx="4691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X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TRA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P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U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LP-MM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顶点平衡阶段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47395" y="1252220"/>
            <a:ext cx="5438775" cy="381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47395" y="1252220"/>
            <a:ext cx="2827020" cy="9715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54150" y="1795145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61210" y="1691640"/>
            <a:ext cx="3108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标签传播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  +  </a:t>
            </a:r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加权函数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210" y="2350135"/>
            <a:ext cx="4752975" cy="879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61835" y="2582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其中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rcRect l="1505" t="18214"/>
          <a:stretch>
            <a:fillRect/>
          </a:stretch>
        </p:blipFill>
        <p:spPr>
          <a:xfrm>
            <a:off x="4309745" y="1730375"/>
            <a:ext cx="581660" cy="2908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rcRect r="3692" b="2964"/>
          <a:stretch>
            <a:fillRect/>
          </a:stretch>
        </p:blipFill>
        <p:spPr>
          <a:xfrm>
            <a:off x="7620635" y="2629535"/>
            <a:ext cx="977265" cy="3117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635365" y="258254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为顶点在该部分中邻居点数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9320" y="3558540"/>
            <a:ext cx="4006850" cy="7823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61835" y="37655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其中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635" y="3765550"/>
            <a:ext cx="2669540" cy="38354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576185" y="4133850"/>
            <a:ext cx="343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（分布式图分析公式）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294890" y="4440555"/>
            <a:ext cx="442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（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sym typeface="+mn-ea"/>
              </a:rPr>
              <a:t>并没有显式地同步每个部分的当前大小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026285" y="5149215"/>
            <a:ext cx="4105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对于所有可能移入的部分，将顶点移入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7100" y="5173345"/>
            <a:ext cx="542925" cy="32004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584315" y="5125085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值最大的部分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7395" y="551815"/>
            <a:ext cx="4691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X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TRA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P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U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LP-MM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顶点优化阶段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47395" y="1252220"/>
            <a:ext cx="5438775" cy="381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47395" y="1252220"/>
            <a:ext cx="2827020" cy="97155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54150" y="1795145"/>
            <a:ext cx="167640" cy="1606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61210" y="1691640"/>
            <a:ext cx="7753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最小化切割边的全局数量，并且不增加当前最不平衡部分的尺寸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900" y="1691640"/>
            <a:ext cx="591185" cy="3606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18995" y="2416810"/>
            <a:ext cx="5635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过程与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X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TRA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P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U</a:t>
            </a:r>
            <a:r>
              <a:rPr lang="en-US" altLang="zh-CN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LP-MM</a:t>
            </a:r>
            <a:r>
              <a:rPr lang="zh-CN" altLang="en-US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顶点平衡阶段类似，但并不要求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195" y="2413635"/>
            <a:ext cx="941705" cy="33210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597900" y="240220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被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6990" y="2387600"/>
            <a:ext cx="552450" cy="36195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9489440" y="23901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加权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621790" y="2896870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直接将顶点分配到其邻居点最多的部分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118995" y="34550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限制是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0870" y="3945890"/>
            <a:ext cx="3171190" cy="40703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673225" y="4691380"/>
            <a:ext cx="86429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实际上，如果我们直接将顶点移动到其邻域中能够最小化整体削减的部分，一般都不会增加当前估计的整体不平衡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60,&quot;width&quot;:838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762</Words>
  <Application>Microsoft Office PowerPoint</Application>
  <PresentationFormat>宽屏</PresentationFormat>
  <Paragraphs>90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汉仪君黑-45简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Tibbers</dc:creator>
  <cp:lastModifiedBy>office</cp:lastModifiedBy>
  <cp:revision>5</cp:revision>
  <dcterms:created xsi:type="dcterms:W3CDTF">2021-12-29T10:19:00Z</dcterms:created>
  <dcterms:modified xsi:type="dcterms:W3CDTF">2021-12-31T05:05:54Z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1C86A4A6293D4C52856CCFAA561BF053</vt:lpwstr>
  </property>
  <property fmtid="{D5CDD505-2E9C-101B-9397-08002B2CF9AE}" pid="3" name="KSOProductBuildVer">
    <vt:lpwstr>2052-11.1.0.11194</vt:lpwstr>
  </property>
</Properties>
</file>