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52" r:id="rId2"/>
    <p:sldId id="353" r:id="rId3"/>
    <p:sldId id="397" r:id="rId4"/>
    <p:sldId id="463" r:id="rId5"/>
    <p:sldId id="464" r:id="rId6"/>
    <p:sldId id="418" r:id="rId7"/>
    <p:sldId id="465" r:id="rId8"/>
    <p:sldId id="439" r:id="rId9"/>
    <p:sldId id="466" r:id="rId10"/>
    <p:sldId id="440" r:id="rId11"/>
    <p:sldId id="467" r:id="rId12"/>
    <p:sldId id="468" r:id="rId13"/>
    <p:sldId id="469" r:id="rId14"/>
    <p:sldId id="470" r:id="rId15"/>
    <p:sldId id="471" r:id="rId16"/>
    <p:sldId id="472" r:id="rId17"/>
    <p:sldId id="473" r:id="rId18"/>
    <p:sldId id="444" r:id="rId19"/>
    <p:sldId id="475" r:id="rId20"/>
    <p:sldId id="476" r:id="rId21"/>
    <p:sldId id="477" r:id="rId22"/>
    <p:sldId id="478" r:id="rId23"/>
    <p:sldId id="479" r:id="rId24"/>
    <p:sldId id="458" r:id="rId25"/>
    <p:sldId id="455" r:id="rId2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0">
          <p15:clr>
            <a:srgbClr val="A4A3A4"/>
          </p15:clr>
        </p15:guide>
        <p15:guide id="2" pos="4220">
          <p15:clr>
            <a:srgbClr val="A4A3A4"/>
          </p15:clr>
        </p15:guide>
        <p15:guide id="3" pos="2851">
          <p15:clr>
            <a:srgbClr val="A4A3A4"/>
          </p15:clr>
        </p15:guide>
        <p15:guide id="4" orient="horz" pos="1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371"/>
    <a:srgbClr val="F12A00"/>
    <a:srgbClr val="009A00"/>
    <a:srgbClr val="8A4400"/>
    <a:srgbClr val="171EFB"/>
    <a:srgbClr val="EEF2F5"/>
    <a:srgbClr val="000000"/>
    <a:srgbClr val="14122C"/>
    <a:srgbClr val="373C43"/>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77858" autoAdjust="0"/>
  </p:normalViewPr>
  <p:slideViewPr>
    <p:cSldViewPr snapToGrid="0" showGuides="1">
      <p:cViewPr varScale="1">
        <p:scale>
          <a:sx n="68" d="100"/>
          <a:sy n="68" d="100"/>
        </p:scale>
        <p:origin x="1348" y="52"/>
      </p:cViewPr>
      <p:guideLst>
        <p:guide orient="horz" pos="3110"/>
        <p:guide pos="4220"/>
        <p:guide pos="2851"/>
        <p:guide orient="horz" pos="143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476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接下来给一些</a:t>
            </a:r>
            <a:r>
              <a:rPr lang="en-US" altLang="zh-CN" sz="1200" kern="1200" dirty="0" err="1">
                <a:solidFill>
                  <a:schemeClr val="tx1"/>
                </a:solidFill>
                <a:effectLst/>
                <a:latin typeface="+mn-lt"/>
                <a:ea typeface="+mn-ea"/>
                <a:cs typeface="+mn-cs"/>
              </a:rPr>
              <a:t>MorphoSys</a:t>
            </a:r>
            <a:r>
              <a:rPr lang="zh-CN" altLang="en-US" sz="1200" kern="1200" dirty="0">
                <a:solidFill>
                  <a:schemeClr val="tx1"/>
                </a:solidFill>
                <a:effectLst/>
                <a:latin typeface="+mn-lt"/>
                <a:ea typeface="+mn-ea"/>
                <a:cs typeface="+mn-cs"/>
              </a:rPr>
              <a:t>中动态调整物理设计的例子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首先介绍动态复制</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假设有很多事务想要读取分区</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中的数据项副本，系统允许在不同站点上同时执行读事务，所以可以在运行中在数据站点</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添加</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的次要副本，这样就把读事务负载分散到多个节点上</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52729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接下来介绍如何通过动态</a:t>
            </a:r>
            <a:r>
              <a:rPr lang="en-US" altLang="zh-CN" sz="1200" kern="1200" dirty="0">
                <a:solidFill>
                  <a:schemeClr val="tx1"/>
                </a:solidFill>
                <a:effectLst/>
                <a:latin typeface="+mn-lt"/>
                <a:ea typeface="+mn-ea"/>
                <a:cs typeface="+mn-cs"/>
              </a:rPr>
              <a:t>remaster</a:t>
            </a:r>
            <a:r>
              <a:rPr lang="zh-CN" altLang="en-US" sz="1200" kern="1200" dirty="0">
                <a:solidFill>
                  <a:schemeClr val="tx1"/>
                </a:solidFill>
                <a:effectLst/>
                <a:latin typeface="+mn-lt"/>
                <a:ea typeface="+mn-ea"/>
                <a:cs typeface="+mn-cs"/>
              </a:rPr>
              <a:t>来动态改变物理架构设计</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考虑有一个更新分区</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的事务，</a:t>
            </a:r>
            <a:r>
              <a:rPr lang="en-US" altLang="zh-CN" sz="1200" kern="1200" dirty="0">
                <a:solidFill>
                  <a:schemeClr val="tx1"/>
                </a:solidFill>
                <a:effectLst/>
                <a:latin typeface="+mn-lt"/>
                <a:ea typeface="+mn-ea"/>
                <a:cs typeface="+mn-cs"/>
              </a:rPr>
              <a:t>AC</a:t>
            </a:r>
            <a:r>
              <a:rPr lang="zh-CN" altLang="en-US" sz="1200" kern="1200" dirty="0">
                <a:solidFill>
                  <a:schemeClr val="tx1"/>
                </a:solidFill>
                <a:effectLst/>
                <a:latin typeface="+mn-lt"/>
                <a:ea typeface="+mn-ea"/>
                <a:cs typeface="+mn-cs"/>
              </a:rPr>
              <a:t>的主节点分散在</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两个站点。如果动态改变</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的主节点设置，将主副本设置从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更改为</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，然后，这个事务就可以在站点</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单站点执行，不需要进行多站点协调工作。</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30874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最后，来介绍动态更改</a:t>
            </a:r>
            <a:r>
              <a:rPr lang="en-US" altLang="zh-CN" sz="1200" kern="1200" dirty="0">
                <a:solidFill>
                  <a:schemeClr val="tx1"/>
                </a:solidFill>
                <a:effectLst/>
                <a:latin typeface="+mn-lt"/>
                <a:ea typeface="+mn-ea"/>
                <a:cs typeface="+mn-cs"/>
              </a:rPr>
              <a:t>partition</a:t>
            </a:r>
            <a:r>
              <a:rPr lang="zh-CN" altLang="en-US" sz="1200" kern="1200" dirty="0">
                <a:solidFill>
                  <a:schemeClr val="tx1"/>
                </a:solidFill>
                <a:effectLst/>
                <a:latin typeface="+mn-lt"/>
                <a:ea typeface="+mn-ea"/>
                <a:cs typeface="+mn-cs"/>
              </a:rPr>
              <a:t>粒度如何提高系统效率</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假设有两个客户同时想要对分片</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进行写操作，这样会造成争用，如果两个客户只是想更新</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中子分区</a:t>
            </a:r>
            <a:r>
              <a:rPr lang="en-US" altLang="zh-CN" sz="1200" kern="1200" dirty="0">
                <a:solidFill>
                  <a:schemeClr val="tx1"/>
                </a:solidFill>
                <a:effectLst/>
                <a:latin typeface="+mn-lt"/>
                <a:ea typeface="+mn-ea"/>
                <a:cs typeface="+mn-cs"/>
              </a:rPr>
              <a:t>A1</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A2</a:t>
            </a:r>
            <a:r>
              <a:rPr lang="zh-CN" altLang="en-US" sz="1200" kern="1200" dirty="0">
                <a:solidFill>
                  <a:schemeClr val="tx1"/>
                </a:solidFill>
                <a:effectLst/>
                <a:latin typeface="+mn-lt"/>
                <a:ea typeface="+mn-ea"/>
                <a:cs typeface="+mn-cs"/>
              </a:rPr>
              <a:t>的数据项，在逻辑上是没有冲突的。所以我们将</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拆分成</a:t>
            </a:r>
            <a:r>
              <a:rPr lang="en-US" altLang="zh-CN" sz="1200" kern="1200" dirty="0">
                <a:solidFill>
                  <a:schemeClr val="tx1"/>
                </a:solidFill>
                <a:effectLst/>
                <a:latin typeface="+mn-lt"/>
                <a:ea typeface="+mn-ea"/>
                <a:cs typeface="+mn-cs"/>
              </a:rPr>
              <a:t>A1</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A2</a:t>
            </a:r>
            <a:r>
              <a:rPr lang="zh-CN" altLang="en-US" sz="1200" kern="1200" dirty="0">
                <a:solidFill>
                  <a:schemeClr val="tx1"/>
                </a:solidFill>
                <a:effectLst/>
                <a:latin typeface="+mn-lt"/>
                <a:ea typeface="+mn-ea"/>
                <a:cs typeface="+mn-cs"/>
              </a:rPr>
              <a:t>，减少了争用，提高了系统性能</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27303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总的来说，</a:t>
            </a:r>
            <a:r>
              <a:rPr lang="en-US" altLang="zh-CN" dirty="0" err="1"/>
              <a:t>MorphoSys</a:t>
            </a:r>
            <a:r>
              <a:rPr lang="zh-CN" altLang="en-US" dirty="0"/>
              <a:t>通过以下几种操作来适应调整物理设计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动态</a:t>
            </a:r>
            <a:r>
              <a:rPr lang="zh-CN" altLang="en-US" sz="1200" dirty="0">
                <a:solidFill>
                  <a:schemeClr val="accent1"/>
                </a:solidFill>
                <a:effectLst>
                  <a:outerShdw blurRad="38100" dist="25400" dir="5400000" algn="ctr" rotWithShape="0">
                    <a:srgbClr val="6E747A">
                      <a:alpha val="43000"/>
                    </a:srgbClr>
                  </a:outerShdw>
                </a:effectLst>
                <a:sym typeface="+mn-ea"/>
              </a:rPr>
              <a:t>添加或删除分区的次要副本</a:t>
            </a:r>
          </a:p>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动态</a:t>
            </a:r>
            <a:r>
              <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remaster</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分区</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动态改变</a:t>
            </a:r>
            <a:r>
              <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partition</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的粒度</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80313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对于</a:t>
            </a:r>
            <a:r>
              <a:rPr lang="en-US" altLang="zh-CN" sz="1200" b="0" kern="1200" dirty="0" err="1">
                <a:solidFill>
                  <a:schemeClr val="accent1"/>
                </a:solidFill>
                <a:effectLst>
                  <a:outerShdw blurRad="38100" dist="25400" dir="5400000" algn="ctr" rotWithShape="0">
                    <a:srgbClr val="6E747A">
                      <a:alpha val="43000"/>
                    </a:srgbClr>
                  </a:outerShdw>
                </a:effectLst>
                <a:latin typeface="+mj-ea"/>
                <a:ea typeface="+mn-ea"/>
                <a:cs typeface="+mn-cs"/>
                <a:sym typeface="+mn-ea"/>
              </a:rPr>
              <a:t>MorphoSys</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有两个需要去解决的关键点：</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如何有效地执行事务和设计更改</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zh-CN" altLang="en-US" sz="1200" kern="1200" dirty="0">
                <a:solidFill>
                  <a:schemeClr val="tx1"/>
                </a:solidFill>
                <a:effectLst/>
                <a:latin typeface="+mn-lt"/>
                <a:ea typeface="+mn-ea"/>
                <a:cs typeface="+mn-cs"/>
              </a:rPr>
              <a:t>如何决定使用哪些物理操作，以及何时使用</a:t>
            </a:r>
            <a:endParaRPr lang="en-US" altLang="zh-CN" sz="120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sym typeface="+mn-ea"/>
              </a:rPr>
              <a:t>解决好这两个关键点，系统才能更好地支持动态更改系统物理设计</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650117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保证事务和设计更改有效执行有</a:t>
            </a:r>
            <a:r>
              <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2</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个关键点</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第一，所有操作是在</a:t>
            </a:r>
            <a:r>
              <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partition-level</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上执行的：所以在不同</a:t>
            </a:r>
            <a:r>
              <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partition</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上独立的操作是可以并发执行的</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第二，</a:t>
            </a:r>
            <a:r>
              <a:rPr lang="zh-CN" altLang="en-US" sz="1200" kern="1200" dirty="0">
                <a:solidFill>
                  <a:srgbClr val="304371"/>
                </a:solidFill>
                <a:latin typeface="+mj-ea"/>
                <a:ea typeface="+mn-ea"/>
                <a:cs typeface="+mn-cs"/>
              </a:rPr>
              <a:t>分离分区的读集和写集去最小化冲突</a:t>
            </a:r>
            <a:endParaRPr lang="en-US" altLang="zh-CN" sz="1200" kern="1200" dirty="0">
              <a:solidFill>
                <a:srgbClr val="304371"/>
              </a:solidFill>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rgbClr val="304371"/>
              </a:solidFill>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304371"/>
                </a:solidFill>
                <a:latin typeface="+mj-ea"/>
                <a:ea typeface="+mn-ea"/>
                <a:cs typeface="+mn-cs"/>
              </a:rPr>
              <a:t>提出了一种新的</a:t>
            </a:r>
            <a:r>
              <a:rPr lang="zh-CN" altLang="en-US" sz="1200" kern="1200" dirty="0">
                <a:solidFill>
                  <a:schemeClr val="tx1"/>
                </a:solidFill>
                <a:effectLst/>
                <a:latin typeface="+mn-lt"/>
                <a:ea typeface="+mn-ea"/>
                <a:cs typeface="+mn-cs"/>
              </a:rPr>
              <a:t>基于分区的多版本并发控制协议，保证会话一致性，解耦分区读写操作，在每个分区的基础上执行操作</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rgbClr val="304371"/>
              </a:solidFill>
              <a:latin typeface="+mj-ea"/>
              <a:ea typeface="+mn-ea"/>
              <a:cs typeface="+mn-cs"/>
              <a:sym typeface="+mn-ea"/>
            </a:endParaRPr>
          </a:p>
          <a:p>
            <a:r>
              <a:rPr lang="zh-CN" altLang="en-US" sz="1200" kern="1200" dirty="0">
                <a:solidFill>
                  <a:schemeClr val="tx1"/>
                </a:solidFill>
                <a:effectLst/>
                <a:latin typeface="+mn-lt"/>
                <a:ea typeface="+mn-ea"/>
                <a:cs typeface="+mn-cs"/>
              </a:rPr>
              <a:t>事务或物理设计更改操作符对分区的任何更新都使用锁顺序来获取分区的锁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每次最多执行一个分区的写入器，从而防止不必要的事务中止。支持对不同分区的并发写入和设计更改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动态分区通过分割和合并操作符改善了分区内和跨分区的争用</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读操作利用多版本控制来自由地执行，而不需要获取分区锁</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696750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dirty="0" err="1">
                <a:solidFill>
                  <a:schemeClr val="accent1"/>
                </a:solidFill>
                <a:effectLst>
                  <a:outerShdw blurRad="38100" dist="25400" dir="5400000" algn="ctr" rotWithShape="0">
                    <a:srgbClr val="6E747A">
                      <a:alpha val="43000"/>
                    </a:srgbClr>
                  </a:outerShdw>
                </a:effectLst>
                <a:latin typeface="+mj-ea"/>
                <a:ea typeface="+mn-ea"/>
                <a:cs typeface="+mn-cs"/>
                <a:sym typeface="+mn-ea"/>
              </a:rPr>
              <a:t>MorphoSys</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通过学习成本模型决定何时，用怎样的操作符去更改物理设计、</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用一个之前举过的例子来说明</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两个客户对分片</a:t>
            </a:r>
            <a:r>
              <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A</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有争用，系统决定对</a:t>
            </a:r>
            <a:r>
              <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A</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进行拆分来减少争用</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en-US" altLang="zh-CN" sz="1200" b="0" kern="1200" dirty="0" err="1">
                <a:solidFill>
                  <a:schemeClr val="accent1"/>
                </a:solidFill>
                <a:effectLst>
                  <a:outerShdw blurRad="38100" dist="25400" dir="5400000" algn="ctr" rotWithShape="0">
                    <a:srgbClr val="6E747A">
                      <a:alpha val="43000"/>
                    </a:srgbClr>
                  </a:outerShdw>
                </a:effectLst>
                <a:latin typeface="+mj-ea"/>
                <a:ea typeface="+mn-ea"/>
                <a:cs typeface="+mn-cs"/>
                <a:sym typeface="+mn-ea"/>
              </a:rPr>
              <a:t>MorphoSys</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量化改变带来的影响，也就是设计改变的成本，和执行改变后带来的预期收益</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en-US" altLang="zh-CN" sz="1200" b="0" kern="1200" dirty="0" err="1">
                <a:solidFill>
                  <a:schemeClr val="accent1"/>
                </a:solidFill>
                <a:effectLst>
                  <a:outerShdw blurRad="38100" dist="25400" dir="5400000" algn="ctr" rotWithShape="0">
                    <a:srgbClr val="6E747A">
                      <a:alpha val="43000"/>
                    </a:srgbClr>
                  </a:outerShdw>
                </a:effectLst>
                <a:latin typeface="+mj-ea"/>
                <a:ea typeface="+mn-ea"/>
                <a:cs typeface="+mn-cs"/>
                <a:sym typeface="+mn-ea"/>
              </a:rPr>
              <a:t>MorphoSys</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执行的改变操作均是预期收益大于改变成本的操作</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915489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论文将</a:t>
            </a:r>
            <a:r>
              <a:rPr lang="en-US" altLang="zh-CN" dirty="0" err="1"/>
              <a:t>MorphoSys</a:t>
            </a:r>
            <a:r>
              <a:rPr lang="zh-CN" altLang="en-US" dirty="0"/>
              <a:t>表现与</a:t>
            </a:r>
            <a:r>
              <a:rPr lang="en-US" altLang="zh-CN" dirty="0"/>
              <a:t>3</a:t>
            </a:r>
            <a:r>
              <a:rPr lang="zh-CN" altLang="en-US" dirty="0"/>
              <a:t>种静态设计数据库和</a:t>
            </a:r>
            <a:r>
              <a:rPr lang="en-US" altLang="zh-CN" dirty="0"/>
              <a:t>3</a:t>
            </a:r>
            <a:r>
              <a:rPr lang="zh-CN" altLang="en-US" dirty="0"/>
              <a:t>种动态设计数据库进行对比</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869732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评估</a:t>
            </a:r>
            <a:r>
              <a:rPr lang="en-US" altLang="zh-CN" sz="1200" kern="1200" dirty="0" err="1">
                <a:solidFill>
                  <a:schemeClr val="tx1"/>
                </a:solidFill>
                <a:effectLst/>
                <a:latin typeface="+mn-lt"/>
                <a:ea typeface="+mn-ea"/>
                <a:cs typeface="+mn-cs"/>
              </a:rPr>
              <a:t>MorphoSys</a:t>
            </a:r>
            <a:r>
              <a:rPr lang="zh-CN" altLang="en-US" sz="1200" kern="1200" dirty="0">
                <a:solidFill>
                  <a:schemeClr val="tx1"/>
                </a:solidFill>
                <a:effectLst/>
                <a:latin typeface="+mn-lt"/>
                <a:ea typeface="+mn-ea"/>
                <a:cs typeface="+mn-cs"/>
              </a:rPr>
              <a:t>在倾斜数据访问下的有效性，作者使用倾斜的</a:t>
            </a:r>
            <a:r>
              <a:rPr lang="en-US" altLang="zh-CN" sz="1200" kern="1200" dirty="0">
                <a:solidFill>
                  <a:schemeClr val="tx1"/>
                </a:solidFill>
                <a:effectLst/>
                <a:latin typeface="+mn-lt"/>
                <a:ea typeface="+mn-ea"/>
                <a:cs typeface="+mn-cs"/>
              </a:rPr>
              <a:t>YSCB</a:t>
            </a:r>
            <a:r>
              <a:rPr lang="zh-CN" altLang="en-US" sz="1200" kern="1200" dirty="0">
                <a:solidFill>
                  <a:schemeClr val="tx1"/>
                </a:solidFill>
                <a:effectLst/>
                <a:latin typeface="+mn-lt"/>
                <a:ea typeface="+mn-ea"/>
                <a:cs typeface="+mn-cs"/>
              </a:rPr>
              <a:t>工作负载测试系统吞吐量</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MorphoSys</a:t>
            </a:r>
            <a:r>
              <a:rPr lang="zh-CN" altLang="en-US" sz="1200" kern="1200" dirty="0">
                <a:solidFill>
                  <a:schemeClr val="tx1"/>
                </a:solidFill>
                <a:effectLst/>
                <a:latin typeface="+mn-lt"/>
                <a:ea typeface="+mn-ea"/>
                <a:cs typeface="+mn-cs"/>
              </a:rPr>
              <a:t>明显提供了更好的性能</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因为它通过动态地将访问频繁和竞争激烈的数据项重新分区到更小的分区来消除争用并平衡负载</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为了更好地理解</a:t>
            </a:r>
            <a:r>
              <a:rPr lang="en-US" altLang="zh-CN" sz="1200" kern="1200" dirty="0" err="1">
                <a:solidFill>
                  <a:schemeClr val="tx1"/>
                </a:solidFill>
                <a:effectLst/>
                <a:latin typeface="+mn-lt"/>
                <a:ea typeface="+mn-ea"/>
                <a:cs typeface="+mn-cs"/>
              </a:rPr>
              <a:t>MorphoSys</a:t>
            </a:r>
            <a:r>
              <a:rPr lang="zh-CN" altLang="en-US" sz="1200" kern="1200" dirty="0">
                <a:solidFill>
                  <a:schemeClr val="tx1"/>
                </a:solidFill>
                <a:effectLst/>
                <a:latin typeface="+mn-lt"/>
                <a:ea typeface="+mn-ea"/>
                <a:cs typeface="+mn-cs"/>
              </a:rPr>
              <a:t>是如何工作的，进一步评测了物理设计</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9350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MorphoSys</a:t>
            </a:r>
            <a:r>
              <a:rPr lang="zh-CN" altLang="en-US" dirty="0"/>
              <a:t>经常多次复制</a:t>
            </a:r>
            <a:r>
              <a:rPr lang="en-US" altLang="zh-CN" dirty="0"/>
              <a:t>hot partition</a:t>
            </a:r>
            <a:r>
              <a:rPr lang="zh-CN" altLang="en-US" dirty="0"/>
              <a:t>去分散读请求</a:t>
            </a:r>
            <a:endParaRPr lang="en-US" altLang="zh-CN" dirty="0"/>
          </a:p>
          <a:p>
            <a:r>
              <a:rPr lang="zh-CN" altLang="en-US" dirty="0"/>
              <a:t>但是不复制</a:t>
            </a:r>
            <a:r>
              <a:rPr lang="en-US" altLang="zh-CN" dirty="0"/>
              <a:t>Cold </a:t>
            </a:r>
            <a:r>
              <a:rPr lang="en-US" altLang="zh-CN" dirty="0" err="1"/>
              <a:t>partitiion</a:t>
            </a:r>
            <a:r>
              <a:rPr lang="zh-CN" altLang="en-US" dirty="0"/>
              <a:t>去节省内存空间</a:t>
            </a:r>
            <a:endParaRPr lang="en-US" altLang="zh-CN" dirty="0"/>
          </a:p>
          <a:p>
            <a:r>
              <a:rPr lang="zh-CN" altLang="en-US" dirty="0"/>
              <a:t>因此，</a:t>
            </a:r>
            <a:r>
              <a:rPr lang="en-US" altLang="zh-CN" dirty="0" err="1"/>
              <a:t>MorphoSys</a:t>
            </a:r>
            <a:r>
              <a:rPr lang="zh-CN" altLang="en-US" dirty="0"/>
              <a:t>动态决定副本数量来提高工作性能</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63983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想象一下你需要去建立一个分布式数据库，如何去设置分布式物理结构？这里有两种那个比较流行的方式：数据分片</a:t>
            </a:r>
            <a:r>
              <a:rPr lang="en-US" altLang="zh-CN" dirty="0"/>
              <a:t>partitioning</a:t>
            </a:r>
            <a:r>
              <a:rPr lang="zh-CN" altLang="en-US" dirty="0"/>
              <a:t>和数据复制</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下面通过</a:t>
            </a:r>
            <a:r>
              <a:rPr lang="en-US" altLang="zh-CN" sz="1200" kern="1200" dirty="0">
                <a:solidFill>
                  <a:schemeClr val="tx1"/>
                </a:solidFill>
                <a:effectLst/>
                <a:latin typeface="+mn-lt"/>
                <a:ea typeface="+mn-ea"/>
                <a:cs typeface="+mn-cs"/>
              </a:rPr>
              <a:t>ppt</a:t>
            </a:r>
            <a:r>
              <a:rPr lang="zh-CN" altLang="en-US" sz="1200" kern="1200" dirty="0">
                <a:solidFill>
                  <a:schemeClr val="tx1"/>
                </a:solidFill>
                <a:effectLst/>
                <a:latin typeface="+mn-lt"/>
                <a:ea typeface="+mn-ea"/>
                <a:cs typeface="+mn-cs"/>
              </a:rPr>
              <a:t>举例说明</a:t>
            </a:r>
            <a:r>
              <a:rPr lang="zh-CN" altLang="en-US" sz="1200" kern="1200" dirty="0">
                <a:solidFill>
                  <a:schemeClr val="tx1"/>
                </a:solidFill>
                <a:effectLst/>
                <a:latin typeface="+mn-lt"/>
                <a:ea typeface="+mn-ea"/>
                <a:cs typeface="+mn-cs"/>
                <a:sym typeface="Wingdings" panose="05000000000000000000" pitchFamily="2" charset="2"/>
              </a:rPr>
              <a:t>：（用英文字母大小写区分主副本和从副本）</a:t>
            </a:r>
            <a:endParaRPr lang="en-US" altLang="zh-CN" sz="1200" kern="1200" dirty="0">
              <a:solidFill>
                <a:schemeClr val="tx1"/>
              </a:solidFill>
              <a:effectLst/>
              <a:latin typeface="+mn-lt"/>
              <a:ea typeface="+mn-ea"/>
              <a:cs typeface="+mn-cs"/>
              <a:sym typeface="Wingdings" panose="05000000000000000000" pitchFamily="2" charset="2"/>
            </a:endParaRPr>
          </a:p>
          <a:p>
            <a:r>
              <a:rPr lang="zh-CN" altLang="en-US" sz="1200" kern="1200" dirty="0">
                <a:solidFill>
                  <a:schemeClr val="tx1"/>
                </a:solidFill>
                <a:effectLst/>
                <a:latin typeface="+mn-lt"/>
                <a:ea typeface="+mn-ea"/>
                <a:cs typeface="+mn-cs"/>
              </a:rPr>
              <a:t>在数据复制中，主副本</a:t>
            </a:r>
            <a:r>
              <a:rPr lang="en-US" altLang="zh-CN" sz="1200" kern="1200" dirty="0">
                <a:solidFill>
                  <a:schemeClr val="tx1"/>
                </a:solidFill>
                <a:effectLst/>
                <a:latin typeface="+mn-lt"/>
                <a:ea typeface="+mn-ea"/>
                <a:cs typeface="+mn-cs"/>
              </a:rPr>
              <a:t>Master</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Primary copy</a:t>
            </a:r>
            <a:r>
              <a:rPr lang="zh-CN" altLang="en-US" sz="1200" kern="1200" dirty="0">
                <a:solidFill>
                  <a:schemeClr val="tx1"/>
                </a:solidFill>
                <a:effectLst/>
                <a:latin typeface="+mn-lt"/>
                <a:ea typeface="+mn-ea"/>
                <a:cs typeface="+mn-cs"/>
              </a:rPr>
              <a:t>在数据站点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，从副本</a:t>
            </a:r>
            <a:r>
              <a:rPr lang="en-US" altLang="zh-CN" sz="1200" kern="1200" dirty="0">
                <a:solidFill>
                  <a:schemeClr val="tx1"/>
                </a:solidFill>
                <a:effectLst/>
                <a:latin typeface="+mn-lt"/>
                <a:ea typeface="+mn-ea"/>
                <a:cs typeface="+mn-cs"/>
              </a:rPr>
              <a:t>secondary copy</a:t>
            </a:r>
            <a:r>
              <a:rPr lang="zh-CN" altLang="en-US" sz="1200" kern="1200" dirty="0">
                <a:solidFill>
                  <a:schemeClr val="tx1"/>
                </a:solidFill>
                <a:effectLst/>
                <a:latin typeface="+mn-lt"/>
                <a:ea typeface="+mn-ea"/>
                <a:cs typeface="+mn-cs"/>
              </a:rPr>
              <a:t>在数据站点</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Write</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Master</a:t>
            </a:r>
            <a:r>
              <a:rPr lang="zh-CN" altLang="en-US" sz="1200" kern="1200" dirty="0">
                <a:solidFill>
                  <a:schemeClr val="tx1"/>
                </a:solidFill>
                <a:effectLst/>
                <a:latin typeface="+mn-lt"/>
                <a:ea typeface="+mn-ea"/>
                <a:cs typeface="+mn-cs"/>
              </a:rPr>
              <a:t>所在站点执行，</a:t>
            </a:r>
            <a:r>
              <a:rPr lang="en-US" altLang="zh-CN" sz="1200" kern="1200" dirty="0">
                <a:solidFill>
                  <a:schemeClr val="tx1"/>
                </a:solidFill>
                <a:effectLst/>
                <a:latin typeface="+mn-lt"/>
                <a:ea typeface="+mn-ea"/>
                <a:cs typeface="+mn-cs"/>
              </a:rPr>
              <a:t>Reader</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Replica</a:t>
            </a:r>
            <a:r>
              <a:rPr lang="zh-CN" altLang="en-US" sz="1200" kern="1200" dirty="0">
                <a:solidFill>
                  <a:schemeClr val="tx1"/>
                </a:solidFill>
                <a:effectLst/>
                <a:latin typeface="+mn-lt"/>
                <a:ea typeface="+mn-ea"/>
                <a:cs typeface="+mn-cs"/>
              </a:rPr>
              <a:t>所在站点执行。</a:t>
            </a:r>
            <a:r>
              <a:rPr lang="en-US" altLang="zh-CN" sz="1200" kern="1200" dirty="0">
                <a:solidFill>
                  <a:schemeClr val="tx1"/>
                </a:solidFill>
                <a:effectLst/>
                <a:latin typeface="+mn-lt"/>
                <a:ea typeface="+mn-ea"/>
                <a:cs typeface="+mn-cs"/>
              </a:rPr>
              <a:t>Replication</a:t>
            </a:r>
            <a:r>
              <a:rPr lang="zh-CN" altLang="en-US" sz="1200" kern="1200" dirty="0">
                <a:solidFill>
                  <a:schemeClr val="tx1"/>
                </a:solidFill>
                <a:effectLst/>
                <a:latin typeface="+mn-lt"/>
                <a:ea typeface="+mn-ea"/>
                <a:cs typeface="+mn-cs"/>
              </a:rPr>
              <a:t>允许在多个副本上执行事务。但这种架构有一种问题：当有很多写操作在一个站点上执行造成站点负载过重，就会造成瓶颈问题</a:t>
            </a:r>
            <a:endParaRPr lang="en-US" altLang="zh-CN" sz="1200" kern="1200" dirty="0">
              <a:solidFill>
                <a:schemeClr val="tx1"/>
              </a:solidFill>
              <a:effectLst/>
              <a:latin typeface="+mn-lt"/>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MorphoSys</a:t>
            </a:r>
            <a:r>
              <a:rPr lang="zh-CN" altLang="en-US" dirty="0"/>
              <a:t>将</a:t>
            </a:r>
            <a:r>
              <a:rPr lang="en-US" altLang="zh-CN" dirty="0"/>
              <a:t>Hot partition</a:t>
            </a:r>
            <a:r>
              <a:rPr lang="zh-CN" altLang="en-US" dirty="0"/>
              <a:t>也就是</a:t>
            </a:r>
            <a:r>
              <a:rPr lang="zh-CN" altLang="en-US" sz="1200" kern="1200" dirty="0">
                <a:solidFill>
                  <a:schemeClr val="tx1"/>
                </a:solidFill>
                <a:effectLst/>
                <a:latin typeface="+mn-lt"/>
                <a:ea typeface="+mn-ea"/>
                <a:cs typeface="+mn-cs"/>
              </a:rPr>
              <a:t>访问频繁和竞争激烈的数据分区重新动态拆分到更小的分区减少争用</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Cold partition</a:t>
            </a:r>
            <a:r>
              <a:rPr lang="zh-CN" altLang="en-US" sz="1200" kern="1200" dirty="0">
                <a:solidFill>
                  <a:schemeClr val="tx1"/>
                </a:solidFill>
                <a:effectLst/>
                <a:latin typeface="+mn-lt"/>
                <a:ea typeface="+mn-ea"/>
                <a:cs typeface="+mn-cs"/>
              </a:rPr>
              <a:t>合并为大分区</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综上，</a:t>
            </a:r>
            <a:r>
              <a:rPr lang="en-US" altLang="zh-CN" sz="1200" kern="1200" dirty="0" err="1">
                <a:solidFill>
                  <a:schemeClr val="tx1"/>
                </a:solidFill>
                <a:effectLst/>
                <a:latin typeface="+mn-lt"/>
                <a:ea typeface="+mn-ea"/>
                <a:cs typeface="+mn-cs"/>
              </a:rPr>
              <a:t>MorphoSys</a:t>
            </a:r>
            <a:r>
              <a:rPr lang="zh-CN" altLang="en-US" sz="1200" kern="1200" dirty="0">
                <a:solidFill>
                  <a:schemeClr val="tx1"/>
                </a:solidFill>
                <a:effectLst/>
                <a:latin typeface="+mn-lt"/>
                <a:ea typeface="+mn-ea"/>
                <a:cs typeface="+mn-cs"/>
              </a:rPr>
              <a:t>可以有效地选择物理设计</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109939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MorphoSys</a:t>
            </a:r>
            <a:r>
              <a:rPr lang="zh-CN" altLang="en-US" dirty="0"/>
              <a:t>可以根据工作负载的变化及时调整物理设计</a:t>
            </a:r>
            <a:endParaRPr lang="en-US" altLang="zh-CN" dirty="0"/>
          </a:p>
          <a:p>
            <a:r>
              <a:rPr lang="zh-CN" altLang="en-US" dirty="0"/>
              <a:t>在实验最初的</a:t>
            </a:r>
            <a:r>
              <a:rPr lang="en-US" altLang="zh-CN" dirty="0"/>
              <a:t>60s</a:t>
            </a:r>
            <a:r>
              <a:rPr lang="zh-CN" altLang="en-US" dirty="0"/>
              <a:t>内，</a:t>
            </a:r>
            <a:r>
              <a:rPr lang="en-US" altLang="zh-CN" dirty="0" err="1"/>
              <a:t>MorphoSys</a:t>
            </a:r>
            <a:r>
              <a:rPr lang="zh-CN" altLang="en-US" dirty="0"/>
              <a:t>可降低</a:t>
            </a:r>
            <a:r>
              <a:rPr lang="en-US" altLang="zh-CN" dirty="0"/>
              <a:t>60%</a:t>
            </a:r>
            <a:r>
              <a:rPr lang="zh-CN" altLang="en-US" dirty="0"/>
              <a:t>的事务延迟</a:t>
            </a:r>
            <a:endParaRPr lang="en-US" altLang="zh-CN" dirty="0"/>
          </a:p>
          <a:p>
            <a:r>
              <a:rPr lang="zh-CN" altLang="en-US" dirty="0"/>
              <a:t>随着负载改变，</a:t>
            </a:r>
            <a:r>
              <a:rPr lang="en-US" altLang="zh-CN" dirty="0" err="1"/>
              <a:t>MorphoSys</a:t>
            </a:r>
            <a:r>
              <a:rPr lang="zh-CN" altLang="en-US" dirty="0"/>
              <a:t>快速调整物理结构使延迟不再有较大幅度改变</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175618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描述可并发控制算法的公式，它在副本维护中起到的作用，以及它是如何与物理设计改变操作符执行交互</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论文也描述了</a:t>
            </a:r>
            <a:r>
              <a:rPr lang="en-US" altLang="zh-CN" sz="1200" b="0" kern="1200" dirty="0" err="1">
                <a:solidFill>
                  <a:schemeClr val="accent1"/>
                </a:solidFill>
                <a:effectLst>
                  <a:outerShdw blurRad="38100" dist="25400" dir="5400000" algn="ctr" rotWithShape="0">
                    <a:srgbClr val="6E747A">
                      <a:alpha val="43000"/>
                    </a:srgbClr>
                  </a:outerShdw>
                </a:effectLst>
                <a:latin typeface="+mj-ea"/>
                <a:ea typeface="+mn-ea"/>
                <a:cs typeface="+mn-cs"/>
                <a:sym typeface="+mn-ea"/>
              </a:rPr>
              <a:t>MorphoSys</a:t>
            </a:r>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如何生成设计改变的计划：是使用学习成本函数和构造工作负载模型</a:t>
            </a:r>
            <a:endParaRPr lang="en-US" altLang="zh-CN"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endParaRPr>
          </a:p>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最后论文还包含了一些其他的实验</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591967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总的来说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err="1">
                <a:solidFill>
                  <a:srgbClr val="304371"/>
                </a:solidFill>
              </a:rPr>
              <a:t>MorphoSys</a:t>
            </a:r>
            <a:r>
              <a:rPr lang="zh-CN" altLang="en-US" sz="1200" b="0" dirty="0">
                <a:solidFill>
                  <a:srgbClr val="304371"/>
                </a:solidFill>
              </a:rPr>
              <a:t>是一个可以根据工作负载动态选择和改变其物理设计的分布式数据库系统</a:t>
            </a:r>
            <a:endParaRPr lang="en-US" altLang="zh-CN" sz="1200" b="0" dirty="0">
              <a:solidFill>
                <a:srgbClr val="30437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rPr>
              <a:t>使用</a:t>
            </a:r>
            <a:r>
              <a:rPr lang="en-US" altLang="zh-CN" sz="1200" dirty="0">
                <a:solidFill>
                  <a:schemeClr val="tx1">
                    <a:lumMod val="65000"/>
                    <a:lumOff val="35000"/>
                  </a:schemeClr>
                </a:solidFill>
              </a:rPr>
              <a:t>Partition Level</a:t>
            </a:r>
            <a:r>
              <a:rPr lang="zh-CN" altLang="en-US" sz="1200" dirty="0">
                <a:solidFill>
                  <a:schemeClr val="tx1">
                    <a:lumMod val="65000"/>
                    <a:lumOff val="35000"/>
                  </a:schemeClr>
                </a:solidFill>
              </a:rPr>
              <a:t>的操作高效执行事务</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lumMod val="65000"/>
                    <a:lumOff val="35000"/>
                  </a:schemeClr>
                </a:solidFill>
              </a:rPr>
              <a:t>MorphoSys</a:t>
            </a:r>
            <a:r>
              <a:rPr lang="zh-CN" altLang="en-US" sz="1200" dirty="0">
                <a:solidFill>
                  <a:schemeClr val="tx1">
                    <a:lumMod val="65000"/>
                    <a:lumOff val="35000"/>
                  </a:schemeClr>
                </a:solidFill>
              </a:rPr>
              <a:t>基于工作负载学习到的</a:t>
            </a:r>
            <a:r>
              <a:rPr lang="en-US" altLang="zh-CN" sz="1200" dirty="0">
                <a:solidFill>
                  <a:schemeClr val="tx1">
                    <a:lumMod val="65000"/>
                    <a:lumOff val="35000"/>
                  </a:schemeClr>
                </a:solidFill>
              </a:rPr>
              <a:t>Cost Model</a:t>
            </a:r>
            <a:r>
              <a:rPr lang="zh-CN" altLang="en-US" sz="1200" dirty="0">
                <a:solidFill>
                  <a:schemeClr val="tx1">
                    <a:lumMod val="65000"/>
                    <a:lumOff val="35000"/>
                  </a:schemeClr>
                </a:solidFill>
              </a:rPr>
              <a:t>进行综合决策，决定存储分区如何放置</a:t>
            </a:r>
            <a:r>
              <a:rPr lang="en-US" altLang="zh-CN" sz="1200" dirty="0">
                <a:solidFill>
                  <a:schemeClr val="tx1">
                    <a:lumMod val="65000"/>
                    <a:lumOff val="35000"/>
                  </a:schemeClr>
                </a:solidFill>
              </a:rPr>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62302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在数据分区中，不同站点都有可执行写操作的</a:t>
            </a:r>
            <a:r>
              <a:rPr lang="en-US" altLang="zh-CN" sz="1200" kern="1200" dirty="0">
                <a:solidFill>
                  <a:schemeClr val="tx1"/>
                </a:solidFill>
                <a:effectLst/>
                <a:latin typeface="+mn-lt"/>
                <a:ea typeface="+mn-ea"/>
                <a:cs typeface="+mn-cs"/>
              </a:rPr>
              <a:t>primary copy</a:t>
            </a:r>
            <a:r>
              <a:rPr lang="zh-CN" altLang="en-US" sz="1200" kern="1200" dirty="0">
                <a:solidFill>
                  <a:schemeClr val="tx1"/>
                </a:solidFill>
                <a:effectLst/>
                <a:latin typeface="+mn-lt"/>
                <a:ea typeface="+mn-ea"/>
                <a:cs typeface="+mn-cs"/>
              </a:rPr>
              <a:t>，在这个例子中，需要对</a:t>
            </a:r>
            <a:r>
              <a:rPr lang="en-US" altLang="zh-CN" sz="1200" kern="1200" dirty="0">
                <a:solidFill>
                  <a:schemeClr val="tx1"/>
                </a:solidFill>
                <a:effectLst/>
                <a:latin typeface="+mn-lt"/>
                <a:ea typeface="+mn-ea"/>
                <a:cs typeface="+mn-cs"/>
              </a:rPr>
              <a:t>AB</a:t>
            </a:r>
            <a:r>
              <a:rPr lang="zh-CN" altLang="en-US" sz="1200" kern="1200" dirty="0">
                <a:solidFill>
                  <a:schemeClr val="tx1"/>
                </a:solidFill>
                <a:effectLst/>
                <a:latin typeface="+mn-lt"/>
                <a:ea typeface="+mn-ea"/>
                <a:cs typeface="+mn-cs"/>
              </a:rPr>
              <a:t>数据执行操作就到站点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，需要对</a:t>
            </a:r>
            <a:r>
              <a:rPr lang="en-US" altLang="zh-CN" sz="1200" kern="1200" dirty="0">
                <a:solidFill>
                  <a:schemeClr val="tx1"/>
                </a:solidFill>
                <a:effectLst/>
                <a:latin typeface="+mn-lt"/>
                <a:ea typeface="+mn-ea"/>
                <a:cs typeface="+mn-cs"/>
              </a:rPr>
              <a:t>CD</a:t>
            </a:r>
            <a:r>
              <a:rPr lang="zh-CN" altLang="en-US" sz="1200" kern="1200" dirty="0">
                <a:solidFill>
                  <a:schemeClr val="tx1"/>
                </a:solidFill>
                <a:effectLst/>
                <a:latin typeface="+mn-lt"/>
                <a:ea typeface="+mn-ea"/>
                <a:cs typeface="+mn-cs"/>
              </a:rPr>
              <a:t>执行操作就到站点</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dirty="0"/>
              <a:t>Partitioning</a:t>
            </a:r>
            <a:r>
              <a:rPr lang="zh-CN" altLang="en-US" sz="1200" kern="1200" dirty="0">
                <a:solidFill>
                  <a:schemeClr val="tx1"/>
                </a:solidFill>
                <a:effectLst/>
                <a:latin typeface="+mn-lt"/>
                <a:ea typeface="+mn-ea"/>
                <a:cs typeface="+mn-cs"/>
              </a:rPr>
              <a:t>将分片的数据分散到多个站点上，这样事务就可以在不同的站点上执行，从而将更新和读取负载分散到分布式系统中的多个站点上，这样可解决瓶颈问题</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725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但是，假设事务需要对不同站点上的数据项进行更新，在这种情况下，需要在其执行的站点之间进行昂贵的同步和协调，且造成了性能降低</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动态数据复制可以明智地使用内存存储，通过决定有选择地复制什么和在哪里，而不是</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完全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复制所有数据。除了在数据复制和分区中出现的事务协调和一致性问题之外，还需要避免工作负载不平衡导致的热点问题</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785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MorphoSys</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是一个分布式数据库系统，它可以自动决定如何划分数据，复制什么，以及将这些分区和复制的数据放在哪里。</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MorphoSys</a:t>
            </a:r>
            <a:r>
              <a:rPr lang="zh-CN" altLang="en-US" sz="1200" kern="1200" dirty="0">
                <a:solidFill>
                  <a:schemeClr val="tx1"/>
                </a:solidFill>
                <a:effectLst/>
                <a:latin typeface="+mn-lt"/>
                <a:ea typeface="+mn-ea"/>
                <a:cs typeface="+mn-cs"/>
              </a:rPr>
              <a:t>动态地改变其物理设计，以共同定位共同访问的数据，并保证单站点事务执行。</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MorphoSys</a:t>
            </a:r>
            <a:r>
              <a:rPr lang="zh-CN" altLang="en-US" sz="1200" kern="1200" dirty="0">
                <a:solidFill>
                  <a:schemeClr val="tx1"/>
                </a:solidFill>
                <a:effectLst/>
                <a:latin typeface="+mn-lt"/>
                <a:ea typeface="+mn-ea"/>
                <a:cs typeface="+mn-cs"/>
              </a:rPr>
              <a:t>不断地迭代地调整其物理设计，同时调整复制和分区方案以满足工作负载。</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MorphoSys</a:t>
            </a:r>
            <a:r>
              <a:rPr lang="zh-CN" altLang="en-US" sz="1200" kern="1200" dirty="0">
                <a:solidFill>
                  <a:schemeClr val="tx1"/>
                </a:solidFill>
                <a:effectLst/>
                <a:latin typeface="+mn-lt"/>
                <a:ea typeface="+mn-ea"/>
                <a:cs typeface="+mn-cs"/>
              </a:rPr>
              <a:t>使用基于工作负载观察的学习成本模型来决定如何以及何时改变其物理设计</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788042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这篇论文定义</a:t>
            </a:r>
            <a:r>
              <a:rPr lang="en-US" altLang="zh-CN" sz="1200" b="0" i="0" kern="1200" dirty="0">
                <a:solidFill>
                  <a:schemeClr val="tx1"/>
                </a:solidFill>
                <a:effectLst/>
                <a:latin typeface="+mn-lt"/>
                <a:ea typeface="+mn-ea"/>
                <a:cs typeface="+mn-cs"/>
              </a:rPr>
              <a:t>Distributed Database Physical Design</a:t>
            </a:r>
            <a:r>
              <a:rPr lang="zh-CN" altLang="en-US" sz="1200" b="0" i="0" kern="1200" dirty="0">
                <a:solidFill>
                  <a:schemeClr val="tx1"/>
                </a:solidFill>
                <a:effectLst/>
                <a:latin typeface="+mn-lt"/>
                <a:ea typeface="+mn-ea"/>
                <a:cs typeface="+mn-cs"/>
              </a:rPr>
              <a:t>分布式数据库物理设计是接下来几个问题的答案：对于每个数据项，哪里是它的主节点？哪些节点需要复制数据项存储数据项的</a:t>
            </a:r>
            <a:r>
              <a:rPr lang="en-US" altLang="zh-CN" sz="1200" b="0" i="0" kern="1200" dirty="0">
                <a:solidFill>
                  <a:schemeClr val="tx1"/>
                </a:solidFill>
                <a:effectLst/>
                <a:latin typeface="+mn-lt"/>
                <a:ea typeface="+mn-ea"/>
                <a:cs typeface="+mn-cs"/>
              </a:rPr>
              <a:t>secondary copy</a:t>
            </a:r>
            <a:r>
              <a:rPr lang="zh-CN" altLang="en-US" sz="1200" b="0" i="0" kern="1200" dirty="0">
                <a:solidFill>
                  <a:schemeClr val="tx1"/>
                </a:solidFill>
                <a:effectLst/>
                <a:latin typeface="+mn-lt"/>
                <a:ea typeface="+mn-ea"/>
                <a:cs typeface="+mn-cs"/>
              </a:rPr>
              <a:t>？这些数据项副本如何与其他数据项组成数据分片？</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06897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基本架构图如右图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其实这张图也说明了</a:t>
            </a:r>
            <a:r>
              <a:rPr lang="en-US" altLang="zh-CN" sz="1200" b="0" i="0" kern="1200" dirty="0" err="1">
                <a:solidFill>
                  <a:schemeClr val="tx1"/>
                </a:solidFill>
                <a:effectLst/>
                <a:latin typeface="+mn-lt"/>
                <a:ea typeface="+mn-ea"/>
                <a:cs typeface="+mn-cs"/>
              </a:rPr>
              <a:t>MorphoSys</a:t>
            </a:r>
            <a:r>
              <a:rPr lang="zh-CN" altLang="en-US" sz="1200" b="0" i="0" kern="1200" dirty="0">
                <a:solidFill>
                  <a:schemeClr val="tx1"/>
                </a:solidFill>
                <a:effectLst/>
                <a:latin typeface="+mn-lt"/>
                <a:ea typeface="+mn-ea"/>
                <a:cs typeface="+mn-cs"/>
              </a:rPr>
              <a:t>事务执行的概述：客户</a:t>
            </a:r>
            <a:r>
              <a:rPr lang="en-US" altLang="zh-CN" sz="1200" b="0" i="0" kern="1200" dirty="0">
                <a:solidFill>
                  <a:schemeClr val="tx1"/>
                </a:solidFill>
                <a:effectLst/>
                <a:latin typeface="+mn-lt"/>
                <a:ea typeface="+mn-ea"/>
                <a:cs typeface="+mn-cs"/>
              </a:rPr>
              <a:t>C1</a:t>
            </a:r>
            <a:r>
              <a:rPr lang="zh-CN" altLang="en-US" sz="1200" b="0" i="0" kern="1200" dirty="0">
                <a:solidFill>
                  <a:schemeClr val="tx1"/>
                </a:solidFill>
                <a:effectLst/>
                <a:latin typeface="+mn-lt"/>
                <a:ea typeface="+mn-ea"/>
                <a:cs typeface="+mn-cs"/>
              </a:rPr>
              <a:t>提交更新数据项</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给事务路由器，路由器将事务转发给数据站点</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，站点执行事务，</a:t>
            </a:r>
            <a:r>
              <a:rPr lang="en-US" altLang="zh-CN" sz="1200" b="0" i="0" kern="1200" dirty="0" err="1">
                <a:solidFill>
                  <a:schemeClr val="tx1"/>
                </a:solidFill>
                <a:effectLst/>
                <a:latin typeface="+mn-lt"/>
                <a:ea typeface="+mn-ea"/>
                <a:cs typeface="+mn-cs"/>
              </a:rPr>
              <a:t>MorphoSys</a:t>
            </a:r>
            <a:r>
              <a:rPr lang="zh-CN" altLang="en-US" sz="1200" b="0" i="0" kern="1200" dirty="0">
                <a:solidFill>
                  <a:schemeClr val="tx1"/>
                </a:solidFill>
                <a:effectLst/>
                <a:latin typeface="+mn-lt"/>
                <a:ea typeface="+mn-ea"/>
                <a:cs typeface="+mn-cs"/>
              </a:rPr>
              <a:t>懒惰传播事务更新存有数据项</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和数据项</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的数据站点</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和站点</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MorphoSys</a:t>
            </a:r>
            <a:r>
              <a:rPr lang="zh-CN" altLang="en-US" sz="1200" b="0" i="0" kern="1200" dirty="0">
                <a:solidFill>
                  <a:schemeClr val="tx1"/>
                </a:solidFill>
                <a:effectLst/>
                <a:latin typeface="+mn-lt"/>
                <a:ea typeface="+mn-ea"/>
                <a:cs typeface="+mn-cs"/>
              </a:rPr>
              <a:t>在数据站点</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并发执行客户</a:t>
            </a:r>
            <a:r>
              <a:rPr lang="en-US" altLang="zh-CN" sz="1200" b="0" i="0" kern="1200" dirty="0">
                <a:solidFill>
                  <a:schemeClr val="tx1"/>
                </a:solidFill>
                <a:effectLst/>
                <a:latin typeface="+mn-lt"/>
                <a:ea typeface="+mn-ea"/>
                <a:cs typeface="+mn-cs"/>
              </a:rPr>
              <a:t>C2</a:t>
            </a:r>
            <a:r>
              <a:rPr lang="zh-CN" altLang="en-US" sz="1200" b="0" i="0" kern="1200" dirty="0">
                <a:solidFill>
                  <a:schemeClr val="tx1"/>
                </a:solidFill>
                <a:effectLst/>
                <a:latin typeface="+mn-lt"/>
                <a:ea typeface="+mn-ea"/>
                <a:cs typeface="+mn-cs"/>
              </a:rPr>
              <a:t>的事务，更新分区（</a:t>
            </a:r>
            <a:r>
              <a:rPr lang="en-US" altLang="zh-CN" sz="1200" b="0" i="0" kern="1200" dirty="0">
                <a:solidFill>
                  <a:schemeClr val="tx1"/>
                </a:solidFill>
                <a:effectLst/>
                <a:latin typeface="+mn-lt"/>
                <a:ea typeface="+mn-ea"/>
                <a:cs typeface="+mn-cs"/>
              </a:rPr>
              <a:t>10,19</a:t>
            </a:r>
            <a:r>
              <a:rPr lang="zh-CN" altLang="en-US" sz="1200" b="0" i="0" kern="1200" dirty="0">
                <a:solidFill>
                  <a:schemeClr val="tx1"/>
                </a:solidFill>
                <a:effectLst/>
                <a:latin typeface="+mn-lt"/>
                <a:ea typeface="+mn-ea"/>
                <a:cs typeface="+mn-cs"/>
              </a:rPr>
              <a:t>）中数据项</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的主副本，并读取（</a:t>
            </a:r>
            <a:r>
              <a:rPr lang="en-US" altLang="zh-CN" sz="1200" b="0" i="0" kern="1200" dirty="0">
                <a:solidFill>
                  <a:schemeClr val="tx1"/>
                </a:solidFill>
                <a:effectLst/>
                <a:latin typeface="+mn-lt"/>
                <a:ea typeface="+mn-ea"/>
                <a:cs typeface="+mn-cs"/>
              </a:rPr>
              <a:t>20,29</a:t>
            </a:r>
            <a:r>
              <a:rPr lang="zh-CN" altLang="en-US" sz="1200" b="0" i="0" kern="1200" dirty="0">
                <a:solidFill>
                  <a:schemeClr val="tx1"/>
                </a:solidFill>
                <a:effectLst/>
                <a:latin typeface="+mn-lt"/>
                <a:ea typeface="+mn-ea"/>
                <a:cs typeface="+mn-cs"/>
              </a:rPr>
              <a:t>）中数据项</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的次要副本。</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每个数据站点可以为任何主副本、次要副本和数据分区的组合，这种灵活性允许系统可根据实际情况改变系统的物理设计</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4828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所以</a:t>
            </a:r>
            <a:r>
              <a:rPr lang="en-US" altLang="zh-CN" sz="1200" b="0" i="0" kern="1200" dirty="0" err="1">
                <a:solidFill>
                  <a:schemeClr val="tx1"/>
                </a:solidFill>
                <a:effectLst/>
                <a:latin typeface="+mn-lt"/>
                <a:ea typeface="+mn-ea"/>
                <a:cs typeface="+mn-cs"/>
              </a:rPr>
              <a:t>MorphoSys</a:t>
            </a:r>
            <a:r>
              <a:rPr lang="zh-CN" altLang="en-US" sz="1200" b="0" i="0" kern="1200" dirty="0">
                <a:solidFill>
                  <a:schemeClr val="tx1"/>
                </a:solidFill>
                <a:effectLst/>
                <a:latin typeface="+mn-lt"/>
                <a:ea typeface="+mn-ea"/>
                <a:cs typeface="+mn-cs"/>
              </a:rPr>
              <a:t>是怎样决定使用某一种物理架构呢？一般情况下，是根据脱机工作负载知识决定的。但是一成不变的架构可能对一些场景不再适用。如果事务不满足条件，会根据实际工作负载调整</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043830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这里再次强调一下</a:t>
            </a:r>
            <a:r>
              <a:rPr lang="en-US" altLang="zh-CN" dirty="0" err="1"/>
              <a:t>MorphoSys</a:t>
            </a:r>
            <a:r>
              <a:rPr lang="zh-CN" altLang="en-US" dirty="0"/>
              <a:t>所考虑到的东西</a:t>
            </a:r>
            <a:endParaRPr lang="en-US" altLang="zh-CN" dirty="0"/>
          </a:p>
          <a:p>
            <a:r>
              <a:rPr lang="zh-CN" altLang="en-US" dirty="0"/>
              <a:t>这个系统自动选择一种合适的物理设计</a:t>
            </a:r>
            <a:endParaRPr lang="en-US" altLang="zh-CN" dirty="0"/>
          </a:p>
          <a:p>
            <a:r>
              <a:rPr lang="zh-CN" altLang="en-US" dirty="0"/>
              <a:t>自动根据工作负载适应这种物理设计</a:t>
            </a:r>
            <a:endParaRPr lang="en-US" altLang="zh-CN" dirty="0"/>
          </a:p>
          <a:p>
            <a:r>
              <a:rPr lang="zh-CN" altLang="en-US" sz="1200" b="0" kern="1200" dirty="0">
                <a:solidFill>
                  <a:schemeClr val="accent1"/>
                </a:solidFill>
                <a:effectLst>
                  <a:outerShdw blurRad="38100" dist="25400" dir="5400000" algn="ctr" rotWithShape="0">
                    <a:srgbClr val="6E747A">
                      <a:alpha val="43000"/>
                    </a:srgbClr>
                  </a:outerShdw>
                </a:effectLst>
                <a:latin typeface="+mj-ea"/>
                <a:ea typeface="+mn-ea"/>
                <a:cs typeface="+mn-cs"/>
                <a:sym typeface="+mn-ea"/>
              </a:rPr>
              <a:t>目的是为了提升数据库系统的工作性能</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37876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2021/12/29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2021/12/29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2021/12/29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2021/12/29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2021/12/29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7" name="图片占位符 2"/>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sp>
        <p:nvSpPr>
          <p:cNvPr id="33" name="图片占位符 2"/>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3" name="图片占位符 2"/>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t>2021/12/29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2021/12/29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2021/12/29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2021/12/29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2021/12/29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pic>
        <p:nvPicPr>
          <p:cNvPr id="14" name="Picture 2" descr="http://pic29.photophoto.cn/20131031/0007019972140373_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484" t="9054" r="21242" b="4929"/>
          <a:stretch>
            <a:fillRect/>
          </a:stretch>
        </p:blipFill>
        <p:spPr bwMode="auto">
          <a:xfrm>
            <a:off x="3761105" y="602035"/>
            <a:ext cx="1624330" cy="1245870"/>
          </a:xfrm>
          <a:prstGeom prst="ellipse">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bwMode="auto">
          <a:xfrm>
            <a:off x="185222" y="2206285"/>
            <a:ext cx="8773556" cy="830997"/>
          </a:xfrm>
          <a:prstGeom prst="rect">
            <a:avLst/>
          </a:prstGeom>
        </p:spPr>
        <p:txBody>
          <a:bodyPr wrap="none">
            <a:spAutoFit/>
          </a:bodyPr>
          <a:lstStyle/>
          <a:p>
            <a:pPr algn="ctr">
              <a:defRPr/>
            </a:pPr>
            <a:r>
              <a:rPr lang="en-US" altLang="zh-CN" sz="2400" b="1"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MorphoSys</a:t>
            </a:r>
            <a:r>
              <a:rPr lang="en-US" altLang="zh-CN" sz="24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Automatic Physical Design Metamorphosis</a:t>
            </a:r>
          </a:p>
          <a:p>
            <a:pPr algn="ctr">
              <a:defRPr/>
            </a:pPr>
            <a:r>
              <a:rPr lang="en-US" altLang="zh-CN" sz="24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for Distributed Database Systems</a:t>
            </a:r>
            <a:endParaRPr lang="zh-CN" altLang="en-US" sz="24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矩形 34"/>
          <p:cNvSpPr/>
          <p:nvPr/>
        </p:nvSpPr>
        <p:spPr>
          <a:xfrm>
            <a:off x="3627873" y="3789805"/>
            <a:ext cx="1888252" cy="338554"/>
          </a:xfrm>
          <a:prstGeom prst="rect">
            <a:avLst/>
          </a:prstGeom>
        </p:spPr>
        <p:txBody>
          <a:bodyPr wrap="square">
            <a:spAutoFit/>
          </a:bodyPr>
          <a:lstStyle/>
          <a:p>
            <a:pPr algn="ctr"/>
            <a:r>
              <a:rPr lang="zh-CN" altLang="en-US" sz="1600" dirty="0">
                <a:solidFill>
                  <a:schemeClr val="tx1">
                    <a:lumMod val="65000"/>
                    <a:lumOff val="35000"/>
                  </a:schemeClr>
                </a:solidFill>
              </a:rPr>
              <a:t>徐勖</a:t>
            </a:r>
            <a:endParaRPr lang="en-US" altLang="zh-CN" sz="1600" dirty="0">
              <a:solidFill>
                <a:schemeClr val="tx1">
                  <a:lumMod val="65000"/>
                  <a:lumOff val="35000"/>
                </a:schemeClr>
              </a:solidFill>
            </a:endParaRPr>
          </a:p>
        </p:txBody>
      </p:sp>
      <p:grpSp>
        <p:nvGrpSpPr>
          <p:cNvPr id="9" name="组合 8"/>
          <p:cNvGrpSpPr/>
          <p:nvPr/>
        </p:nvGrpSpPr>
        <p:grpSpPr>
          <a:xfrm>
            <a:off x="2222500" y="2005935"/>
            <a:ext cx="4699000" cy="1245870"/>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2446890" y="3360877"/>
            <a:ext cx="4250219" cy="338554"/>
          </a:xfrm>
          <a:prstGeom prst="rect">
            <a:avLst/>
          </a:prstGeom>
        </p:spPr>
        <p:txBody>
          <a:bodyPr wrap="square">
            <a:spAutoFit/>
          </a:bodyPr>
          <a:lstStyle/>
          <a:p>
            <a:pPr algn="ctr"/>
            <a:r>
              <a:rPr lang="zh-CN" altLang="en-US" sz="1600" dirty="0">
                <a:solidFill>
                  <a:schemeClr val="tx1">
                    <a:lumMod val="75000"/>
                    <a:lumOff val="25000"/>
                  </a:schemeClr>
                </a:solidFill>
                <a:latin typeface="+mj-lt"/>
              </a:rPr>
              <a:t>计算机科学与技术学院 </a:t>
            </a:r>
            <a:r>
              <a:rPr lang="en-US" altLang="zh-CN" sz="1600" dirty="0">
                <a:solidFill>
                  <a:schemeClr val="tx1">
                    <a:lumMod val="75000"/>
                    <a:lumOff val="25000"/>
                  </a:schemeClr>
                </a:solidFill>
                <a:latin typeface="+mj-lt"/>
              </a:rPr>
              <a:t>2021</a:t>
            </a:r>
            <a:r>
              <a:rPr lang="zh-CN" altLang="en-US" sz="1600" dirty="0">
                <a:solidFill>
                  <a:schemeClr val="tx1">
                    <a:lumMod val="75000"/>
                    <a:lumOff val="25000"/>
                  </a:schemeClr>
                </a:solidFill>
                <a:latin typeface="+mj-lt"/>
              </a:rPr>
              <a:t>级 电子信息</a:t>
            </a:r>
            <a:r>
              <a:rPr lang="en-US" altLang="zh-CN" sz="1600" dirty="0">
                <a:solidFill>
                  <a:schemeClr val="tx1">
                    <a:lumMod val="75000"/>
                    <a:lumOff val="25000"/>
                  </a:schemeClr>
                </a:solidFill>
                <a:latin typeface="+mj-lt"/>
              </a:rPr>
              <a:t>10</a:t>
            </a:r>
            <a:r>
              <a:rPr lang="zh-CN" altLang="en-US" sz="1600" dirty="0">
                <a:solidFill>
                  <a:schemeClr val="tx1">
                    <a:lumMod val="75000"/>
                    <a:lumOff val="25000"/>
                  </a:schemeClr>
                </a:solidFill>
                <a:latin typeface="+mj-lt"/>
              </a:rPr>
              <a:t>班</a:t>
            </a:r>
            <a:endParaRPr lang="en-US" altLang="zh-CN" sz="1600" dirty="0">
              <a:solidFill>
                <a:schemeClr val="tx1">
                  <a:lumMod val="75000"/>
                  <a:lumOff val="2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7" name="文本框 6"/>
          <p:cNvSpPr txBox="1"/>
          <p:nvPr/>
        </p:nvSpPr>
        <p:spPr>
          <a:xfrm>
            <a:off x="193675" y="633095"/>
            <a:ext cx="3680168" cy="707886"/>
          </a:xfrm>
          <a:prstGeom prst="rect">
            <a:avLst/>
          </a:prstGeom>
          <a:noFill/>
        </p:spPr>
        <p:txBody>
          <a:bodyPr wrap="square" rtlCol="0">
            <a:spAutoFit/>
            <a:scene3d>
              <a:camera prst="orthographicFront"/>
              <a:lightRig rig="threePt" dir="t"/>
            </a:scene3d>
          </a:bodyPr>
          <a:lstStyle/>
          <a:p>
            <a:r>
              <a:rPr lang="en-US" altLang="zh-CN" sz="4000" b="1" dirty="0" err="1">
                <a:effectLst>
                  <a:outerShdw blurRad="38100" dist="19050" dir="2700000" algn="tl" rotWithShape="0">
                    <a:schemeClr val="dk1">
                      <a:alpha val="40000"/>
                    </a:schemeClr>
                  </a:outerShdw>
                </a:effectLst>
              </a:rPr>
              <a:t>MorphoSys</a:t>
            </a:r>
            <a:endParaRPr lang="zh-CN" altLang="en-US" sz="2400" b="1" dirty="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01700" y="2599910"/>
            <a:ext cx="7340600" cy="460375"/>
          </a:xfrm>
          <a:prstGeom prst="rect">
            <a:avLst/>
          </a:prstGeom>
          <a:noFill/>
        </p:spPr>
        <p:txBody>
          <a:bodyPr wrap="square" rtlCol="0">
            <a:spAutoFit/>
          </a:bodyPr>
          <a:lstStyle/>
          <a:p>
            <a:r>
              <a:rPr lang="zh-CN" altLang="en-US" sz="2400" dirty="0">
                <a:solidFill>
                  <a:schemeClr val="accent1"/>
                </a:solidFill>
                <a:effectLst>
                  <a:outerShdw blurRad="38100" dist="25400" dir="5400000" algn="ctr" rotWithShape="0">
                    <a:srgbClr val="6E747A">
                      <a:alpha val="43000"/>
                    </a:srgbClr>
                  </a:outerShdw>
                </a:effectLst>
                <a:sym typeface="+mn-ea"/>
              </a:rPr>
              <a:t>自动调整这种物理设计</a:t>
            </a:r>
          </a:p>
        </p:txBody>
      </p:sp>
      <p:sp>
        <p:nvSpPr>
          <p:cNvPr id="6" name="文本框 5"/>
          <p:cNvSpPr txBox="1"/>
          <p:nvPr/>
        </p:nvSpPr>
        <p:spPr>
          <a:xfrm>
            <a:off x="901700" y="1681867"/>
            <a:ext cx="7340600" cy="461665"/>
          </a:xfrm>
          <a:prstGeom prst="rect">
            <a:avLst/>
          </a:prstGeom>
          <a:noFill/>
        </p:spPr>
        <p:txBody>
          <a:bodyPr wrap="square" rtlCol="0">
            <a:spAutoFit/>
          </a:bodyPr>
          <a:lstStyle/>
          <a:p>
            <a:r>
              <a:rPr lang="zh-CN" altLang="en-US" sz="2400" dirty="0">
                <a:solidFill>
                  <a:schemeClr val="accent1"/>
                </a:solidFill>
                <a:effectLst>
                  <a:outerShdw blurRad="38100" dist="25400" dir="5400000" algn="ctr" rotWithShape="0">
                    <a:srgbClr val="6E747A">
                      <a:alpha val="43000"/>
                    </a:srgbClr>
                  </a:outerShdw>
                </a:effectLst>
                <a:sym typeface="+mn-ea"/>
              </a:rPr>
              <a:t>自动选择一种物理设计</a:t>
            </a:r>
          </a:p>
        </p:txBody>
      </p:sp>
      <p:sp>
        <p:nvSpPr>
          <p:cNvPr id="8" name="文本框 7"/>
          <p:cNvSpPr txBox="1"/>
          <p:nvPr/>
        </p:nvSpPr>
        <p:spPr>
          <a:xfrm>
            <a:off x="856615" y="3516664"/>
            <a:ext cx="7340600" cy="460375"/>
          </a:xfrm>
          <a:prstGeom prst="rect">
            <a:avLst/>
          </a:prstGeom>
          <a:noFill/>
        </p:spPr>
        <p:txBody>
          <a:bodyPr wrap="square" rtlCol="0">
            <a:spAutoFit/>
          </a:bodyPr>
          <a:lstStyle/>
          <a:p>
            <a:r>
              <a:rPr lang="zh-CN" altLang="en-US" sz="2400" b="1" dirty="0">
                <a:solidFill>
                  <a:schemeClr val="accent1"/>
                </a:solidFill>
                <a:effectLst>
                  <a:outerShdw blurRad="38100" dist="25400" dir="5400000" algn="ctr" rotWithShape="0">
                    <a:srgbClr val="6E747A">
                      <a:alpha val="43000"/>
                    </a:srgbClr>
                  </a:outerShdw>
                </a:effectLst>
                <a:latin typeface="+mj-ea"/>
                <a:ea typeface="+mj-ea"/>
                <a:sym typeface="+mn-ea"/>
              </a:rPr>
              <a:t>目的是为了提升数据库系统的工作性能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1"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28118" y="658591"/>
            <a:ext cx="3356625" cy="461665"/>
          </a:xfrm>
          <a:prstGeom prst="rect">
            <a:avLst/>
          </a:prstGeom>
          <a:noFill/>
        </p:spPr>
        <p:txBody>
          <a:bodyPr wrap="none">
            <a:spAutoFit/>
          </a:bodyPr>
          <a:lstStyle/>
          <a:p>
            <a:pPr algn="ctr">
              <a:defRPr/>
            </a:pPr>
            <a:r>
              <a:rPr lang="en-US" altLang="zh-CN"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Dynamic</a:t>
            </a:r>
            <a:r>
              <a:rPr lang="zh-CN" altLang="en-US"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Replication</a:t>
            </a:r>
            <a:endParaRPr lang="zh-CN" altLang="en-US"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流程图: 磁盘 2">
            <a:extLst>
              <a:ext uri="{FF2B5EF4-FFF2-40B4-BE49-F238E27FC236}">
                <a16:creationId xmlns:a16="http://schemas.microsoft.com/office/drawing/2014/main" id="{50F41B23-069E-45EC-84E3-D05FE4B08F17}"/>
              </a:ext>
            </a:extLst>
          </p:cNvPr>
          <p:cNvSpPr/>
          <p:nvPr/>
        </p:nvSpPr>
        <p:spPr>
          <a:xfrm>
            <a:off x="1650829" y="2338163"/>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磁盘 12">
            <a:extLst>
              <a:ext uri="{FF2B5EF4-FFF2-40B4-BE49-F238E27FC236}">
                <a16:creationId xmlns:a16="http://schemas.microsoft.com/office/drawing/2014/main" id="{4B7C97AC-F785-4288-B7B3-354EE8834CAF}"/>
              </a:ext>
            </a:extLst>
          </p:cNvPr>
          <p:cNvSpPr/>
          <p:nvPr/>
        </p:nvSpPr>
        <p:spPr>
          <a:xfrm>
            <a:off x="5873026" y="2338162"/>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287CEE6-F483-4B18-A46A-9E1B84C01539}"/>
              </a:ext>
            </a:extLst>
          </p:cNvPr>
          <p:cNvSpPr/>
          <p:nvPr/>
        </p:nvSpPr>
        <p:spPr bwMode="auto">
          <a:xfrm>
            <a:off x="1901227" y="4207487"/>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1</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3713BF3E-BF04-4F93-9879-9CB0BA43072D}"/>
              </a:ext>
            </a:extLst>
          </p:cNvPr>
          <p:cNvSpPr/>
          <p:nvPr/>
        </p:nvSpPr>
        <p:spPr bwMode="auto">
          <a:xfrm>
            <a:off x="6123424" y="4207487"/>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2</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7FF038B8-899A-4442-823B-DEF038670D40}"/>
              </a:ext>
            </a:extLst>
          </p:cNvPr>
          <p:cNvSpPr/>
          <p:nvPr/>
        </p:nvSpPr>
        <p:spPr bwMode="auto">
          <a:xfrm>
            <a:off x="1936558" y="2974536"/>
            <a:ext cx="1048685" cy="954107"/>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B</a:t>
            </a:r>
          </a:p>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0521CAD8-29BB-49B0-A06B-55E96FE97F1D}"/>
              </a:ext>
            </a:extLst>
          </p:cNvPr>
          <p:cNvSpPr/>
          <p:nvPr/>
        </p:nvSpPr>
        <p:spPr bwMode="auto">
          <a:xfrm>
            <a:off x="6174785" y="3431256"/>
            <a:ext cx="1016624"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1" name="图片 20">
            <a:extLst>
              <a:ext uri="{FF2B5EF4-FFF2-40B4-BE49-F238E27FC236}">
                <a16:creationId xmlns:a16="http://schemas.microsoft.com/office/drawing/2014/main" id="{97829818-441D-4847-B6A6-F245EF49C5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873" y="1035789"/>
            <a:ext cx="603974" cy="603974"/>
          </a:xfrm>
          <a:prstGeom prst="rect">
            <a:avLst/>
          </a:prstGeom>
        </p:spPr>
      </p:pic>
      <p:pic>
        <p:nvPicPr>
          <p:cNvPr id="23" name="图片 22">
            <a:extLst>
              <a:ext uri="{FF2B5EF4-FFF2-40B4-BE49-F238E27FC236}">
                <a16:creationId xmlns:a16="http://schemas.microsoft.com/office/drawing/2014/main" id="{D238EE0F-3AD7-476A-9327-A9A89E75D2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8807" y="1168125"/>
            <a:ext cx="603974" cy="603974"/>
          </a:xfrm>
          <a:prstGeom prst="rect">
            <a:avLst/>
          </a:prstGeom>
        </p:spPr>
      </p:pic>
      <p:pic>
        <p:nvPicPr>
          <p:cNvPr id="28" name="图片 27">
            <a:extLst>
              <a:ext uri="{FF2B5EF4-FFF2-40B4-BE49-F238E27FC236}">
                <a16:creationId xmlns:a16="http://schemas.microsoft.com/office/drawing/2014/main" id="{199FB453-02C1-430B-8C56-EE50D8E8E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9639" y="1359654"/>
            <a:ext cx="603974" cy="603974"/>
          </a:xfrm>
          <a:prstGeom prst="rect">
            <a:avLst/>
          </a:prstGeom>
        </p:spPr>
      </p:pic>
      <p:pic>
        <p:nvPicPr>
          <p:cNvPr id="29" name="图片 28">
            <a:extLst>
              <a:ext uri="{FF2B5EF4-FFF2-40B4-BE49-F238E27FC236}">
                <a16:creationId xmlns:a16="http://schemas.microsoft.com/office/drawing/2014/main" id="{3461099C-3AEA-4622-A917-0A82B0A91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297" y="1449837"/>
            <a:ext cx="603974" cy="603974"/>
          </a:xfrm>
          <a:prstGeom prst="rect">
            <a:avLst/>
          </a:prstGeom>
        </p:spPr>
      </p:pic>
      <p:sp>
        <p:nvSpPr>
          <p:cNvPr id="14" name="矩形 13">
            <a:extLst>
              <a:ext uri="{FF2B5EF4-FFF2-40B4-BE49-F238E27FC236}">
                <a16:creationId xmlns:a16="http://schemas.microsoft.com/office/drawing/2014/main" id="{5E445F29-A368-4F48-98F2-6D7C5CF3CCAD}"/>
              </a:ext>
            </a:extLst>
          </p:cNvPr>
          <p:cNvSpPr/>
          <p:nvPr/>
        </p:nvSpPr>
        <p:spPr bwMode="auto">
          <a:xfrm>
            <a:off x="2313555" y="1273733"/>
            <a:ext cx="1016625" cy="584775"/>
          </a:xfrm>
          <a:prstGeom prst="rect">
            <a:avLst/>
          </a:prstGeom>
          <a:noFill/>
        </p:spPr>
        <p:txBody>
          <a:bodyPr wrap="none">
            <a:spAutoFit/>
          </a:bodyPr>
          <a:lstStyle/>
          <a:p>
            <a:pPr algn="ctr">
              <a:defRPr/>
            </a:pPr>
            <a:r>
              <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rPr>
              <a:t>R[A]</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EDBC9355-0215-443B-A9CC-9CBE2DAAD541}"/>
              </a:ext>
            </a:extLst>
          </p:cNvPr>
          <p:cNvSpPr/>
          <p:nvPr/>
        </p:nvSpPr>
        <p:spPr bwMode="auto">
          <a:xfrm>
            <a:off x="5786256" y="4405585"/>
            <a:ext cx="1939955" cy="400110"/>
          </a:xfrm>
          <a:prstGeom prst="rect">
            <a:avLst/>
          </a:prstGeom>
          <a:noFill/>
        </p:spPr>
        <p:txBody>
          <a:bodyPr wrap="none">
            <a:spAutoFit/>
          </a:bodyPr>
          <a:lstStyle/>
          <a:p>
            <a:pPr algn="ctr">
              <a:defRPr/>
            </a:pPr>
            <a:r>
              <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添加</a:t>
            </a: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的从副本</a:t>
            </a: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 name="图片 19">
            <a:extLst>
              <a:ext uri="{FF2B5EF4-FFF2-40B4-BE49-F238E27FC236}">
                <a16:creationId xmlns:a16="http://schemas.microsoft.com/office/drawing/2014/main" id="{3444996B-A19E-4F84-994C-E2FD125AEB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5315" y="1642573"/>
            <a:ext cx="603974" cy="603974"/>
          </a:xfrm>
          <a:prstGeom prst="rect">
            <a:avLst/>
          </a:prstGeom>
        </p:spPr>
      </p:pic>
      <p:sp>
        <p:nvSpPr>
          <p:cNvPr id="22" name="矩形 21">
            <a:extLst>
              <a:ext uri="{FF2B5EF4-FFF2-40B4-BE49-F238E27FC236}">
                <a16:creationId xmlns:a16="http://schemas.microsoft.com/office/drawing/2014/main" id="{0F137421-8BC3-4025-9009-D1F36D5C6EF0}"/>
              </a:ext>
            </a:extLst>
          </p:cNvPr>
          <p:cNvSpPr/>
          <p:nvPr/>
        </p:nvSpPr>
        <p:spPr bwMode="auto">
          <a:xfrm>
            <a:off x="6444599" y="1427792"/>
            <a:ext cx="1016625" cy="584775"/>
          </a:xfrm>
          <a:prstGeom prst="rect">
            <a:avLst/>
          </a:prstGeom>
          <a:noFill/>
        </p:spPr>
        <p:txBody>
          <a:bodyPr wrap="none">
            <a:spAutoFit/>
          </a:bodyPr>
          <a:lstStyle/>
          <a:p>
            <a:pPr algn="ctr">
              <a:defRPr/>
            </a:pPr>
            <a:r>
              <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rPr>
              <a:t>R[A]</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B9F95BFA-CCA8-4292-A20E-6D7AD4234F04}"/>
              </a:ext>
            </a:extLst>
          </p:cNvPr>
          <p:cNvSpPr/>
          <p:nvPr/>
        </p:nvSpPr>
        <p:spPr bwMode="auto">
          <a:xfrm>
            <a:off x="6224157" y="2966026"/>
            <a:ext cx="912429"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82E3C8B6-D79F-4DA1-9F44-27CBA0463683}"/>
              </a:ext>
            </a:extLst>
          </p:cNvPr>
          <p:cNvSpPr/>
          <p:nvPr/>
        </p:nvSpPr>
        <p:spPr>
          <a:xfrm>
            <a:off x="0" y="562232"/>
            <a:ext cx="9144000" cy="4581268"/>
          </a:xfrm>
          <a:prstGeom prst="rect">
            <a:avLst/>
          </a:prstGeom>
          <a:solidFill>
            <a:srgbClr val="EEF2F5">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9EA23A2-8517-4B77-9478-7C42A415D096}"/>
              </a:ext>
            </a:extLst>
          </p:cNvPr>
          <p:cNvSpPr/>
          <p:nvPr/>
        </p:nvSpPr>
        <p:spPr>
          <a:xfrm>
            <a:off x="3478427" y="2397211"/>
            <a:ext cx="2092837" cy="1155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分散负载</a:t>
            </a:r>
          </a:p>
        </p:txBody>
      </p:sp>
    </p:spTree>
    <p:extLst>
      <p:ext uri="{BB962C8B-B14F-4D97-AF65-F5344CB8AC3E}">
        <p14:creationId xmlns:p14="http://schemas.microsoft.com/office/powerpoint/2010/main" val="116869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9"/>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2" grpId="0"/>
      <p:bldP spid="24" grpId="0"/>
      <p:bldP spid="5"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1"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28118" y="658591"/>
            <a:ext cx="3356625" cy="461665"/>
          </a:xfrm>
          <a:prstGeom prst="rect">
            <a:avLst/>
          </a:prstGeom>
          <a:noFill/>
        </p:spPr>
        <p:txBody>
          <a:bodyPr wrap="none">
            <a:spAutoFit/>
          </a:bodyPr>
          <a:lstStyle/>
          <a:p>
            <a:pPr algn="ctr">
              <a:defRPr/>
            </a:pPr>
            <a:r>
              <a:rPr lang="en-US" altLang="zh-CN"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Dynamic</a:t>
            </a:r>
            <a:r>
              <a:rPr lang="zh-CN" altLang="en-US"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Replication</a:t>
            </a:r>
            <a:endParaRPr lang="zh-CN" altLang="en-US"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流程图: 磁盘 2">
            <a:extLst>
              <a:ext uri="{FF2B5EF4-FFF2-40B4-BE49-F238E27FC236}">
                <a16:creationId xmlns:a16="http://schemas.microsoft.com/office/drawing/2014/main" id="{50F41B23-069E-45EC-84E3-D05FE4B08F17}"/>
              </a:ext>
            </a:extLst>
          </p:cNvPr>
          <p:cNvSpPr/>
          <p:nvPr/>
        </p:nvSpPr>
        <p:spPr>
          <a:xfrm>
            <a:off x="1650829" y="2338163"/>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磁盘 12">
            <a:extLst>
              <a:ext uri="{FF2B5EF4-FFF2-40B4-BE49-F238E27FC236}">
                <a16:creationId xmlns:a16="http://schemas.microsoft.com/office/drawing/2014/main" id="{4B7C97AC-F785-4288-B7B3-354EE8834CAF}"/>
              </a:ext>
            </a:extLst>
          </p:cNvPr>
          <p:cNvSpPr/>
          <p:nvPr/>
        </p:nvSpPr>
        <p:spPr>
          <a:xfrm>
            <a:off x="5873026" y="2338162"/>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287CEE6-F483-4B18-A46A-9E1B84C01539}"/>
              </a:ext>
            </a:extLst>
          </p:cNvPr>
          <p:cNvSpPr/>
          <p:nvPr/>
        </p:nvSpPr>
        <p:spPr bwMode="auto">
          <a:xfrm>
            <a:off x="1901227" y="4207487"/>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1</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3713BF3E-BF04-4F93-9879-9CB0BA43072D}"/>
              </a:ext>
            </a:extLst>
          </p:cNvPr>
          <p:cNvSpPr/>
          <p:nvPr/>
        </p:nvSpPr>
        <p:spPr bwMode="auto">
          <a:xfrm>
            <a:off x="6123424" y="4207487"/>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2</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7FF038B8-899A-4442-823B-DEF038670D40}"/>
              </a:ext>
            </a:extLst>
          </p:cNvPr>
          <p:cNvSpPr/>
          <p:nvPr/>
        </p:nvSpPr>
        <p:spPr bwMode="auto">
          <a:xfrm>
            <a:off x="2624714" y="2966026"/>
            <a:ext cx="413896" cy="954107"/>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a:t>
            </a:r>
          </a:p>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0521CAD8-29BB-49B0-A06B-55E96FE97F1D}"/>
              </a:ext>
            </a:extLst>
          </p:cNvPr>
          <p:cNvSpPr/>
          <p:nvPr/>
        </p:nvSpPr>
        <p:spPr bwMode="auto">
          <a:xfrm>
            <a:off x="6174785" y="3431256"/>
            <a:ext cx="1016624"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8" name="图片 27">
            <a:extLst>
              <a:ext uri="{FF2B5EF4-FFF2-40B4-BE49-F238E27FC236}">
                <a16:creationId xmlns:a16="http://schemas.microsoft.com/office/drawing/2014/main" id="{199FB453-02C1-430B-8C56-EE50D8E8E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0373" y="1269659"/>
            <a:ext cx="603974" cy="603974"/>
          </a:xfrm>
          <a:prstGeom prst="rect">
            <a:avLst/>
          </a:prstGeom>
        </p:spPr>
      </p:pic>
      <p:sp>
        <p:nvSpPr>
          <p:cNvPr id="14" name="矩形 13">
            <a:extLst>
              <a:ext uri="{FF2B5EF4-FFF2-40B4-BE49-F238E27FC236}">
                <a16:creationId xmlns:a16="http://schemas.microsoft.com/office/drawing/2014/main" id="{5E445F29-A368-4F48-98F2-6D7C5CF3CCAD}"/>
              </a:ext>
            </a:extLst>
          </p:cNvPr>
          <p:cNvSpPr/>
          <p:nvPr/>
        </p:nvSpPr>
        <p:spPr bwMode="auto">
          <a:xfrm>
            <a:off x="4164347" y="1269659"/>
            <a:ext cx="1555427" cy="584775"/>
          </a:xfrm>
          <a:prstGeom prst="rect">
            <a:avLst/>
          </a:prstGeom>
          <a:noFill/>
        </p:spPr>
        <p:txBody>
          <a:bodyPr wrap="none">
            <a:spAutoFit/>
          </a:bodyPr>
          <a:lstStyle/>
          <a:p>
            <a:pPr algn="ctr">
              <a:defRPr/>
            </a:pPr>
            <a:r>
              <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rPr>
              <a:t>W[A,C]</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EDBC9355-0215-443B-A9CC-9CBE2DAAD541}"/>
              </a:ext>
            </a:extLst>
          </p:cNvPr>
          <p:cNvSpPr/>
          <p:nvPr/>
        </p:nvSpPr>
        <p:spPr bwMode="auto">
          <a:xfrm>
            <a:off x="3640012" y="4207487"/>
            <a:ext cx="1863972" cy="461665"/>
          </a:xfrm>
          <a:prstGeom prst="rect">
            <a:avLst/>
          </a:prstGeom>
          <a:noFill/>
        </p:spPr>
        <p:txBody>
          <a:bodyPr wrap="none">
            <a:spAutoFit/>
          </a:bodyPr>
          <a:lstStyle/>
          <a:p>
            <a:pPr algn="ctr">
              <a:defRPr/>
            </a:pPr>
            <a:r>
              <a:rPr lang="en-US" altLang="zh-CN" sz="24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Remaster A</a:t>
            </a:r>
            <a:endParaRPr lang="zh-CN" altLang="en-US" sz="24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B9F95BFA-CCA8-4292-A20E-6D7AD4234F04}"/>
              </a:ext>
            </a:extLst>
          </p:cNvPr>
          <p:cNvSpPr/>
          <p:nvPr/>
        </p:nvSpPr>
        <p:spPr bwMode="auto">
          <a:xfrm>
            <a:off x="6224157" y="2966026"/>
            <a:ext cx="912429"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a:extLst>
              <a:ext uri="{FF2B5EF4-FFF2-40B4-BE49-F238E27FC236}">
                <a16:creationId xmlns:a16="http://schemas.microsoft.com/office/drawing/2014/main" id="{303AB6BA-384B-46B5-A314-E1ABDE3C6E1F}"/>
              </a:ext>
            </a:extLst>
          </p:cNvPr>
          <p:cNvSpPr/>
          <p:nvPr/>
        </p:nvSpPr>
        <p:spPr bwMode="auto">
          <a:xfrm>
            <a:off x="1925340" y="2966026"/>
            <a:ext cx="966931"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4279794D-2321-47F2-9A57-E58881E47155}"/>
              </a:ext>
            </a:extLst>
          </p:cNvPr>
          <p:cNvSpPr/>
          <p:nvPr/>
        </p:nvSpPr>
        <p:spPr bwMode="auto">
          <a:xfrm>
            <a:off x="6204407" y="2966026"/>
            <a:ext cx="966931"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DA3B764B-5D52-4233-8334-65283684901B}"/>
              </a:ext>
            </a:extLst>
          </p:cNvPr>
          <p:cNvSpPr/>
          <p:nvPr/>
        </p:nvSpPr>
        <p:spPr bwMode="auto">
          <a:xfrm>
            <a:off x="1936135" y="2966025"/>
            <a:ext cx="912429"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7FEB0300-0D3B-4265-9136-90B2072853F6}"/>
              </a:ext>
            </a:extLst>
          </p:cNvPr>
          <p:cNvCxnSpPr/>
          <p:nvPr/>
        </p:nvCxnSpPr>
        <p:spPr>
          <a:xfrm>
            <a:off x="5327650" y="1873633"/>
            <a:ext cx="795774" cy="464529"/>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82E3C8B6-D79F-4DA1-9F44-27CBA0463683}"/>
              </a:ext>
            </a:extLst>
          </p:cNvPr>
          <p:cNvSpPr/>
          <p:nvPr/>
        </p:nvSpPr>
        <p:spPr>
          <a:xfrm>
            <a:off x="0" y="562232"/>
            <a:ext cx="9144000" cy="4581268"/>
          </a:xfrm>
          <a:prstGeom prst="rect">
            <a:avLst/>
          </a:prstGeom>
          <a:solidFill>
            <a:srgbClr val="EEF2F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9EA23A2-8517-4B77-9478-7C42A415D096}"/>
              </a:ext>
            </a:extLst>
          </p:cNvPr>
          <p:cNvSpPr/>
          <p:nvPr/>
        </p:nvSpPr>
        <p:spPr>
          <a:xfrm>
            <a:off x="3451326" y="2388347"/>
            <a:ext cx="2241347" cy="1155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单站点执行</a:t>
            </a:r>
          </a:p>
        </p:txBody>
      </p:sp>
    </p:spTree>
    <p:extLst>
      <p:ext uri="{BB962C8B-B14F-4D97-AF65-F5344CB8AC3E}">
        <p14:creationId xmlns:p14="http://schemas.microsoft.com/office/powerpoint/2010/main" val="378360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4" grpId="0"/>
      <p:bldP spid="25" grpId="0"/>
      <p:bldP spid="26" grpId="0"/>
      <p:bldP spid="27" grpId="0"/>
      <p:bldP spid="5"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1"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28118" y="658591"/>
            <a:ext cx="3356625" cy="461665"/>
          </a:xfrm>
          <a:prstGeom prst="rect">
            <a:avLst/>
          </a:prstGeom>
          <a:noFill/>
        </p:spPr>
        <p:txBody>
          <a:bodyPr wrap="none">
            <a:spAutoFit/>
          </a:bodyPr>
          <a:lstStyle/>
          <a:p>
            <a:pPr algn="ctr">
              <a:defRPr/>
            </a:pPr>
            <a:r>
              <a:rPr lang="en-US" altLang="zh-CN"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Dynamic</a:t>
            </a:r>
            <a:r>
              <a:rPr lang="zh-CN" altLang="en-US"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Replication</a:t>
            </a:r>
            <a:endParaRPr lang="zh-CN" altLang="en-US"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流程图: 磁盘 2">
            <a:extLst>
              <a:ext uri="{FF2B5EF4-FFF2-40B4-BE49-F238E27FC236}">
                <a16:creationId xmlns:a16="http://schemas.microsoft.com/office/drawing/2014/main" id="{50F41B23-069E-45EC-84E3-D05FE4B08F17}"/>
              </a:ext>
            </a:extLst>
          </p:cNvPr>
          <p:cNvSpPr/>
          <p:nvPr/>
        </p:nvSpPr>
        <p:spPr>
          <a:xfrm>
            <a:off x="1650829" y="2338163"/>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磁盘 12">
            <a:extLst>
              <a:ext uri="{FF2B5EF4-FFF2-40B4-BE49-F238E27FC236}">
                <a16:creationId xmlns:a16="http://schemas.microsoft.com/office/drawing/2014/main" id="{4B7C97AC-F785-4288-B7B3-354EE8834CAF}"/>
              </a:ext>
            </a:extLst>
          </p:cNvPr>
          <p:cNvSpPr/>
          <p:nvPr/>
        </p:nvSpPr>
        <p:spPr>
          <a:xfrm>
            <a:off x="5873026" y="2338162"/>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287CEE6-F483-4B18-A46A-9E1B84C01539}"/>
              </a:ext>
            </a:extLst>
          </p:cNvPr>
          <p:cNvSpPr/>
          <p:nvPr/>
        </p:nvSpPr>
        <p:spPr bwMode="auto">
          <a:xfrm>
            <a:off x="1901227" y="4207487"/>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1</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3713BF3E-BF04-4F93-9879-9CB0BA43072D}"/>
              </a:ext>
            </a:extLst>
          </p:cNvPr>
          <p:cNvSpPr/>
          <p:nvPr/>
        </p:nvSpPr>
        <p:spPr bwMode="auto">
          <a:xfrm>
            <a:off x="6123424" y="4207487"/>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2</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7FF038B8-899A-4442-823B-DEF038670D40}"/>
              </a:ext>
            </a:extLst>
          </p:cNvPr>
          <p:cNvSpPr/>
          <p:nvPr/>
        </p:nvSpPr>
        <p:spPr bwMode="auto">
          <a:xfrm>
            <a:off x="2624714" y="2966026"/>
            <a:ext cx="413896" cy="954107"/>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a:t>
            </a:r>
          </a:p>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0521CAD8-29BB-49B0-A06B-55E96FE97F1D}"/>
              </a:ext>
            </a:extLst>
          </p:cNvPr>
          <p:cNvSpPr/>
          <p:nvPr/>
        </p:nvSpPr>
        <p:spPr bwMode="auto">
          <a:xfrm>
            <a:off x="6174785" y="3431256"/>
            <a:ext cx="1016624"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8" name="图片 27">
            <a:extLst>
              <a:ext uri="{FF2B5EF4-FFF2-40B4-BE49-F238E27FC236}">
                <a16:creationId xmlns:a16="http://schemas.microsoft.com/office/drawing/2014/main" id="{199FB453-02C1-430B-8C56-EE50D8E8E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3782" y="1279258"/>
            <a:ext cx="603974" cy="603974"/>
          </a:xfrm>
          <a:prstGeom prst="rect">
            <a:avLst/>
          </a:prstGeom>
        </p:spPr>
      </p:pic>
      <p:sp>
        <p:nvSpPr>
          <p:cNvPr id="14" name="矩形 13">
            <a:extLst>
              <a:ext uri="{FF2B5EF4-FFF2-40B4-BE49-F238E27FC236}">
                <a16:creationId xmlns:a16="http://schemas.microsoft.com/office/drawing/2014/main" id="{5E445F29-A368-4F48-98F2-6D7C5CF3CCAD}"/>
              </a:ext>
            </a:extLst>
          </p:cNvPr>
          <p:cNvSpPr/>
          <p:nvPr/>
        </p:nvSpPr>
        <p:spPr bwMode="auto">
          <a:xfrm>
            <a:off x="4956117" y="1340203"/>
            <a:ext cx="1167307" cy="584775"/>
          </a:xfrm>
          <a:prstGeom prst="rect">
            <a:avLst/>
          </a:prstGeom>
          <a:noFill/>
        </p:spPr>
        <p:txBody>
          <a:bodyPr wrap="none">
            <a:spAutoFit/>
          </a:bodyPr>
          <a:lstStyle/>
          <a:p>
            <a:pPr algn="ctr">
              <a:defRPr/>
            </a:pPr>
            <a:r>
              <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rPr>
              <a:t>W[A]</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4279794D-2321-47F2-9A57-E58881E47155}"/>
              </a:ext>
            </a:extLst>
          </p:cNvPr>
          <p:cNvSpPr/>
          <p:nvPr/>
        </p:nvSpPr>
        <p:spPr bwMode="auto">
          <a:xfrm>
            <a:off x="6199630" y="2966024"/>
            <a:ext cx="966931"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DA3B764B-5D52-4233-8334-65283684901B}"/>
              </a:ext>
            </a:extLst>
          </p:cNvPr>
          <p:cNvSpPr/>
          <p:nvPr/>
        </p:nvSpPr>
        <p:spPr bwMode="auto">
          <a:xfrm>
            <a:off x="1945290" y="2966024"/>
            <a:ext cx="912429"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 name="图片 19">
            <a:extLst>
              <a:ext uri="{FF2B5EF4-FFF2-40B4-BE49-F238E27FC236}">
                <a16:creationId xmlns:a16="http://schemas.microsoft.com/office/drawing/2014/main" id="{6B1D8AC8-01EB-4839-9AD8-AA79746A00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0843" y="1279258"/>
            <a:ext cx="603974" cy="603974"/>
          </a:xfrm>
          <a:prstGeom prst="rect">
            <a:avLst/>
          </a:prstGeom>
        </p:spPr>
      </p:pic>
      <p:sp>
        <p:nvSpPr>
          <p:cNvPr id="21" name="矩形 20">
            <a:extLst>
              <a:ext uri="{FF2B5EF4-FFF2-40B4-BE49-F238E27FC236}">
                <a16:creationId xmlns:a16="http://schemas.microsoft.com/office/drawing/2014/main" id="{F7B5D603-F11B-4C5B-B6B3-F00CB1536FDA}"/>
              </a:ext>
            </a:extLst>
          </p:cNvPr>
          <p:cNvSpPr/>
          <p:nvPr/>
        </p:nvSpPr>
        <p:spPr bwMode="auto">
          <a:xfrm>
            <a:off x="7581645" y="1340203"/>
            <a:ext cx="1167307" cy="584775"/>
          </a:xfrm>
          <a:prstGeom prst="rect">
            <a:avLst/>
          </a:prstGeom>
          <a:noFill/>
        </p:spPr>
        <p:txBody>
          <a:bodyPr wrap="none">
            <a:spAutoFit/>
          </a:bodyPr>
          <a:lstStyle/>
          <a:p>
            <a:pPr algn="ctr">
              <a:defRPr/>
            </a:pPr>
            <a:r>
              <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rPr>
              <a:t>W[A]</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DBB62013-60AD-49CC-9715-A730B4C88FA4}"/>
              </a:ext>
            </a:extLst>
          </p:cNvPr>
          <p:cNvSpPr/>
          <p:nvPr/>
        </p:nvSpPr>
        <p:spPr bwMode="auto">
          <a:xfrm>
            <a:off x="3302778" y="4284431"/>
            <a:ext cx="2538452" cy="461665"/>
          </a:xfrm>
          <a:prstGeom prst="rect">
            <a:avLst/>
          </a:prstGeom>
          <a:noFill/>
        </p:spPr>
        <p:txBody>
          <a:bodyPr wrap="none">
            <a:spAutoFit/>
          </a:bodyPr>
          <a:lstStyle/>
          <a:p>
            <a:pPr algn="ctr">
              <a:defRPr/>
            </a:pPr>
            <a:r>
              <a:rPr lang="en-US" altLang="zh-CN" sz="24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Split</a:t>
            </a:r>
            <a:r>
              <a:rPr lang="en-US" altLang="zh-CN" sz="24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 Partition A</a:t>
            </a:r>
            <a:endParaRPr lang="zh-CN" altLang="en-US" sz="24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762B666F-6541-4DCD-B152-06AE79078C2B}"/>
              </a:ext>
            </a:extLst>
          </p:cNvPr>
          <p:cNvSpPr/>
          <p:nvPr/>
        </p:nvSpPr>
        <p:spPr bwMode="auto">
          <a:xfrm>
            <a:off x="6198185" y="2962847"/>
            <a:ext cx="1079142"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800" kern="100" baseline="-25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a:t>
            </a:r>
            <a:r>
              <a:rPr lang="en-US" altLang="zh-CN" sz="2800" kern="100" baseline="-25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C81FAF1C-E12A-4E75-B5AE-C9B090E219F2}"/>
              </a:ext>
            </a:extLst>
          </p:cNvPr>
          <p:cNvSpPr/>
          <p:nvPr/>
        </p:nvSpPr>
        <p:spPr bwMode="auto">
          <a:xfrm>
            <a:off x="4806174" y="1339789"/>
            <a:ext cx="1327608" cy="584775"/>
          </a:xfrm>
          <a:prstGeom prst="rect">
            <a:avLst/>
          </a:prstGeom>
          <a:noFill/>
        </p:spPr>
        <p:txBody>
          <a:bodyPr wrap="none">
            <a:spAutoFit/>
          </a:bodyPr>
          <a:lstStyle/>
          <a:p>
            <a:pPr algn="ctr">
              <a:defRPr/>
            </a:pPr>
            <a:r>
              <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rPr>
              <a:t>W[A</a:t>
            </a:r>
            <a:r>
              <a:rPr lang="en-US" altLang="zh-CN" sz="3200" kern="100"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DDF48527-C408-4819-8C8E-49E0995866C6}"/>
              </a:ext>
            </a:extLst>
          </p:cNvPr>
          <p:cNvSpPr/>
          <p:nvPr/>
        </p:nvSpPr>
        <p:spPr bwMode="auto">
          <a:xfrm>
            <a:off x="7592003" y="1339789"/>
            <a:ext cx="1327608" cy="584775"/>
          </a:xfrm>
          <a:prstGeom prst="rect">
            <a:avLst/>
          </a:prstGeom>
          <a:noFill/>
        </p:spPr>
        <p:txBody>
          <a:bodyPr wrap="none">
            <a:spAutoFit/>
          </a:bodyPr>
          <a:lstStyle/>
          <a:p>
            <a:pPr algn="ctr">
              <a:defRPr/>
            </a:pPr>
            <a:r>
              <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rPr>
              <a:t>W[A</a:t>
            </a:r>
            <a:r>
              <a:rPr lang="en-US" altLang="zh-CN" sz="3200" kern="100"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32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3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F0E5102B-13A6-4390-8C33-D971343D0CC6}"/>
              </a:ext>
            </a:extLst>
          </p:cNvPr>
          <p:cNvSpPr/>
          <p:nvPr/>
        </p:nvSpPr>
        <p:spPr bwMode="auto">
          <a:xfrm>
            <a:off x="1952591" y="2966026"/>
            <a:ext cx="524503" cy="954107"/>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800" kern="100" baseline="-25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p>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800" kern="100" baseline="-25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82E3C8B6-D79F-4DA1-9F44-27CBA0463683}"/>
              </a:ext>
            </a:extLst>
          </p:cNvPr>
          <p:cNvSpPr/>
          <p:nvPr/>
        </p:nvSpPr>
        <p:spPr>
          <a:xfrm>
            <a:off x="0" y="562232"/>
            <a:ext cx="9144000" cy="4581268"/>
          </a:xfrm>
          <a:prstGeom prst="rect">
            <a:avLst/>
          </a:prstGeom>
          <a:solidFill>
            <a:srgbClr val="EEF2F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9EA23A2-8517-4B77-9478-7C42A415D096}"/>
              </a:ext>
            </a:extLst>
          </p:cNvPr>
          <p:cNvSpPr/>
          <p:nvPr/>
        </p:nvSpPr>
        <p:spPr>
          <a:xfrm>
            <a:off x="3451326" y="2439891"/>
            <a:ext cx="2241347" cy="1155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减少争用</a:t>
            </a:r>
          </a:p>
        </p:txBody>
      </p:sp>
    </p:spTree>
    <p:extLst>
      <p:ext uri="{BB962C8B-B14F-4D97-AF65-F5344CB8AC3E}">
        <p14:creationId xmlns:p14="http://schemas.microsoft.com/office/powerpoint/2010/main" val="136194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7" grpId="0"/>
      <p:bldP spid="21" grpId="0"/>
      <p:bldP spid="21" grpId="1"/>
      <p:bldP spid="23" grpId="0"/>
      <p:bldP spid="29" grpId="0"/>
      <p:bldP spid="30" grpId="0"/>
      <p:bldP spid="31" grpId="0"/>
      <p:bldP spid="32" grpId="0"/>
      <p:bldP spid="5"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7" name="文本框 6"/>
          <p:cNvSpPr txBox="1"/>
          <p:nvPr/>
        </p:nvSpPr>
        <p:spPr>
          <a:xfrm>
            <a:off x="193675" y="633095"/>
            <a:ext cx="7683757" cy="584775"/>
          </a:xfrm>
          <a:prstGeom prst="rect">
            <a:avLst/>
          </a:prstGeom>
          <a:noFill/>
        </p:spPr>
        <p:txBody>
          <a:bodyPr wrap="square" rtlCol="0">
            <a:spAutoFit/>
            <a:scene3d>
              <a:camera prst="orthographicFront"/>
              <a:lightRig rig="threePt" dir="t"/>
            </a:scene3d>
          </a:bodyPr>
          <a:lstStyle/>
          <a:p>
            <a:r>
              <a:rPr lang="en-US" altLang="zh-CN" sz="3200" b="1" dirty="0" err="1">
                <a:effectLst>
                  <a:outerShdw blurRad="38100" dist="19050" dir="2700000" algn="tl" rotWithShape="0">
                    <a:schemeClr val="dk1">
                      <a:alpha val="40000"/>
                    </a:schemeClr>
                  </a:outerShdw>
                </a:effectLst>
              </a:rPr>
              <a:t>MorphoSys</a:t>
            </a:r>
            <a:r>
              <a:rPr lang="en-US" altLang="zh-CN" sz="3200" b="1" dirty="0">
                <a:effectLst>
                  <a:outerShdw blurRad="38100" dist="19050" dir="2700000" algn="tl" rotWithShape="0">
                    <a:schemeClr val="dk1">
                      <a:alpha val="40000"/>
                    </a:schemeClr>
                  </a:outerShdw>
                </a:effectLst>
              </a:rPr>
              <a:t> Physical Design Change Operation</a:t>
            </a:r>
            <a:endParaRPr lang="zh-CN" altLang="en-US" sz="1800" b="1" dirty="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01700" y="2599910"/>
            <a:ext cx="7340600" cy="460375"/>
          </a:xfrm>
          <a:prstGeom prst="rect">
            <a:avLst/>
          </a:prstGeom>
          <a:noFill/>
        </p:spPr>
        <p:txBody>
          <a:bodyPr wrap="square" rtlCol="0">
            <a:spAutoFit/>
          </a:bodyPr>
          <a:lstStyle/>
          <a:p>
            <a:r>
              <a:rPr lang="zh-CN" altLang="en-US" sz="2400" b="1" dirty="0">
                <a:solidFill>
                  <a:schemeClr val="accent1"/>
                </a:solidFill>
                <a:latin typeface="+mj-ea"/>
                <a:ea typeface="+mj-ea"/>
                <a:sym typeface="+mn-ea"/>
              </a:rPr>
              <a:t>重新设置</a:t>
            </a:r>
            <a:r>
              <a:rPr lang="zh-CN" altLang="en-US" sz="2400" dirty="0">
                <a:solidFill>
                  <a:schemeClr val="bg1">
                    <a:lumMod val="50000"/>
                  </a:schemeClr>
                </a:solidFill>
                <a:latin typeface="+mj-ea"/>
                <a:ea typeface="+mj-ea"/>
                <a:sym typeface="+mn-ea"/>
              </a:rPr>
              <a:t>分区的</a:t>
            </a:r>
            <a:r>
              <a:rPr lang="en-US" altLang="zh-CN" sz="2400" b="1" dirty="0">
                <a:solidFill>
                  <a:schemeClr val="accent1"/>
                </a:solidFill>
                <a:latin typeface="+mj-ea"/>
                <a:ea typeface="+mj-ea"/>
                <a:sym typeface="+mn-ea"/>
              </a:rPr>
              <a:t>Master</a:t>
            </a:r>
            <a:r>
              <a:rPr lang="zh-CN" altLang="en-US" sz="2400" dirty="0">
                <a:solidFill>
                  <a:schemeClr val="bg1">
                    <a:lumMod val="50000"/>
                  </a:schemeClr>
                </a:solidFill>
                <a:latin typeface="+mj-ea"/>
                <a:ea typeface="+mj-ea"/>
                <a:sym typeface="+mn-ea"/>
              </a:rPr>
              <a:t>站点：</a:t>
            </a:r>
            <a:r>
              <a:rPr lang="en-US" altLang="zh-CN" sz="2400" b="1" dirty="0">
                <a:solidFill>
                  <a:schemeClr val="accent1"/>
                </a:solidFill>
                <a:latin typeface="+mj-ea"/>
                <a:ea typeface="+mj-ea"/>
                <a:sym typeface="+mn-ea"/>
              </a:rPr>
              <a:t>Remaster</a:t>
            </a:r>
            <a:endParaRPr lang="zh-CN" altLang="en-US" sz="2400" b="1" dirty="0">
              <a:solidFill>
                <a:schemeClr val="accent1"/>
              </a:solidFill>
              <a:latin typeface="+mj-ea"/>
              <a:ea typeface="+mj-ea"/>
              <a:sym typeface="+mn-ea"/>
            </a:endParaRPr>
          </a:p>
        </p:txBody>
      </p:sp>
      <p:sp>
        <p:nvSpPr>
          <p:cNvPr id="6" name="文本框 5"/>
          <p:cNvSpPr txBox="1"/>
          <p:nvPr/>
        </p:nvSpPr>
        <p:spPr>
          <a:xfrm>
            <a:off x="901700" y="1681867"/>
            <a:ext cx="7340600" cy="461665"/>
          </a:xfrm>
          <a:prstGeom prst="rect">
            <a:avLst/>
          </a:prstGeom>
          <a:noFill/>
        </p:spPr>
        <p:txBody>
          <a:bodyPr wrap="square" rtlCol="0">
            <a:spAutoFit/>
          </a:bodyPr>
          <a:lstStyle/>
          <a:p>
            <a:r>
              <a:rPr lang="zh-CN" altLang="en-US" sz="2400" b="1" dirty="0">
                <a:solidFill>
                  <a:schemeClr val="accent1"/>
                </a:solidFill>
                <a:latin typeface="+mj-ea"/>
                <a:ea typeface="+mj-ea"/>
                <a:sym typeface="+mn-ea"/>
              </a:rPr>
              <a:t>添加</a:t>
            </a:r>
            <a:r>
              <a:rPr lang="en-US" altLang="zh-CN" sz="2400" b="1" dirty="0">
                <a:solidFill>
                  <a:schemeClr val="accent1"/>
                </a:solidFill>
                <a:latin typeface="+mj-ea"/>
                <a:ea typeface="+mj-ea"/>
                <a:sym typeface="+mn-ea"/>
              </a:rPr>
              <a:t>/</a:t>
            </a:r>
            <a:r>
              <a:rPr lang="zh-CN" altLang="en-US" sz="2400" b="1" dirty="0">
                <a:solidFill>
                  <a:schemeClr val="accent1"/>
                </a:solidFill>
                <a:latin typeface="+mj-ea"/>
                <a:ea typeface="+mj-ea"/>
                <a:sym typeface="+mn-ea"/>
              </a:rPr>
              <a:t>删除</a:t>
            </a:r>
            <a:r>
              <a:rPr lang="zh-CN" altLang="en-US" sz="2400" dirty="0">
                <a:solidFill>
                  <a:schemeClr val="bg1">
                    <a:lumMod val="50000"/>
                  </a:schemeClr>
                </a:solidFill>
                <a:latin typeface="+mj-ea"/>
                <a:ea typeface="+mj-ea"/>
                <a:sym typeface="+mn-ea"/>
              </a:rPr>
              <a:t>分区的</a:t>
            </a:r>
            <a:r>
              <a:rPr lang="zh-CN" altLang="en-US" sz="2400" b="1" dirty="0">
                <a:solidFill>
                  <a:schemeClr val="accent1"/>
                </a:solidFill>
                <a:latin typeface="+mj-ea"/>
                <a:ea typeface="+mj-ea"/>
                <a:sym typeface="+mn-ea"/>
              </a:rPr>
              <a:t>次要副本</a:t>
            </a:r>
          </a:p>
        </p:txBody>
      </p:sp>
      <p:sp>
        <p:nvSpPr>
          <p:cNvPr id="8" name="文本框 7"/>
          <p:cNvSpPr txBox="1"/>
          <p:nvPr/>
        </p:nvSpPr>
        <p:spPr>
          <a:xfrm>
            <a:off x="901700" y="3516663"/>
            <a:ext cx="7340600" cy="460375"/>
          </a:xfrm>
          <a:prstGeom prst="rect">
            <a:avLst/>
          </a:prstGeom>
          <a:noFill/>
        </p:spPr>
        <p:txBody>
          <a:bodyPr wrap="square" rtlCol="0">
            <a:spAutoFit/>
          </a:bodyPr>
          <a:lstStyle/>
          <a:p>
            <a:r>
              <a:rPr lang="zh-CN" altLang="en-US" sz="2400" b="1" dirty="0">
                <a:solidFill>
                  <a:schemeClr val="accent1"/>
                </a:solidFill>
                <a:latin typeface="+mj-ea"/>
                <a:ea typeface="+mj-ea"/>
                <a:sym typeface="+mn-ea"/>
              </a:rPr>
              <a:t>拆分</a:t>
            </a:r>
            <a:r>
              <a:rPr lang="en-US" altLang="zh-CN" sz="2400" b="1" dirty="0">
                <a:solidFill>
                  <a:schemeClr val="accent1"/>
                </a:solidFill>
                <a:latin typeface="+mj-ea"/>
                <a:ea typeface="+mj-ea"/>
                <a:sym typeface="+mn-ea"/>
              </a:rPr>
              <a:t>/</a:t>
            </a:r>
            <a:r>
              <a:rPr lang="zh-CN" altLang="en-US" sz="2400" b="1" dirty="0">
                <a:solidFill>
                  <a:schemeClr val="accent1"/>
                </a:solidFill>
                <a:latin typeface="+mj-ea"/>
                <a:ea typeface="+mj-ea"/>
                <a:sym typeface="+mn-ea"/>
              </a:rPr>
              <a:t>合并</a:t>
            </a:r>
            <a:r>
              <a:rPr lang="zh-CN" altLang="en-US" sz="2400" dirty="0">
                <a:solidFill>
                  <a:schemeClr val="bg1">
                    <a:lumMod val="50000"/>
                  </a:schemeClr>
                </a:solidFill>
                <a:latin typeface="+mj-ea"/>
                <a:ea typeface="+mj-ea"/>
                <a:sym typeface="+mn-ea"/>
              </a:rPr>
              <a:t>分区</a:t>
            </a:r>
          </a:p>
        </p:txBody>
      </p:sp>
    </p:spTree>
    <p:extLst>
      <p:ext uri="{BB962C8B-B14F-4D97-AF65-F5344CB8AC3E}">
        <p14:creationId xmlns:p14="http://schemas.microsoft.com/office/powerpoint/2010/main" val="12689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7" name="文本框 6"/>
          <p:cNvSpPr txBox="1"/>
          <p:nvPr/>
        </p:nvSpPr>
        <p:spPr>
          <a:xfrm>
            <a:off x="193675" y="633095"/>
            <a:ext cx="7683757" cy="584775"/>
          </a:xfrm>
          <a:prstGeom prst="rect">
            <a:avLst/>
          </a:prstGeom>
          <a:noFill/>
        </p:spPr>
        <p:txBody>
          <a:bodyPr wrap="square" rtlCol="0">
            <a:spAutoFit/>
            <a:scene3d>
              <a:camera prst="orthographicFront"/>
              <a:lightRig rig="threePt" dir="t"/>
            </a:scene3d>
          </a:bodyPr>
          <a:lstStyle/>
          <a:p>
            <a:r>
              <a:rPr lang="en-US" altLang="zh-CN" sz="3200" b="1" dirty="0">
                <a:effectLst>
                  <a:outerShdw blurRad="38100" dist="19050" dir="2700000" algn="tl" rotWithShape="0">
                    <a:schemeClr val="dk1">
                      <a:alpha val="40000"/>
                    </a:schemeClr>
                  </a:outerShdw>
                </a:effectLst>
              </a:rPr>
              <a:t>Challenges of Automatic Physical Design</a:t>
            </a:r>
            <a:endParaRPr lang="zh-CN" altLang="en-US" sz="1800" b="1" dirty="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01700" y="3057115"/>
            <a:ext cx="7340600" cy="461665"/>
          </a:xfrm>
          <a:prstGeom prst="rect">
            <a:avLst/>
          </a:prstGeom>
          <a:noFill/>
        </p:spPr>
        <p:txBody>
          <a:bodyPr wrap="square" rtlCol="0">
            <a:spAutoFit/>
          </a:bodyPr>
          <a:lstStyle/>
          <a:p>
            <a:r>
              <a:rPr lang="zh-CN" altLang="en-US" sz="2400" dirty="0">
                <a:solidFill>
                  <a:srgbClr val="304371"/>
                </a:solidFill>
                <a:latin typeface="+mj-ea"/>
                <a:ea typeface="+mj-ea"/>
              </a:rPr>
              <a:t>如何决定使用哪些物理操作，以及何时使用</a:t>
            </a:r>
            <a:endParaRPr lang="zh-CN" altLang="en-US" sz="2400" dirty="0">
              <a:solidFill>
                <a:srgbClr val="304371"/>
              </a:solidFill>
              <a:latin typeface="+mj-ea"/>
              <a:ea typeface="+mj-ea"/>
              <a:sym typeface="+mn-ea"/>
            </a:endParaRPr>
          </a:p>
        </p:txBody>
      </p:sp>
      <p:sp>
        <p:nvSpPr>
          <p:cNvPr id="6" name="文本框 5"/>
          <p:cNvSpPr txBox="1"/>
          <p:nvPr/>
        </p:nvSpPr>
        <p:spPr>
          <a:xfrm>
            <a:off x="901700" y="1786897"/>
            <a:ext cx="7340600" cy="461665"/>
          </a:xfrm>
          <a:prstGeom prst="rect">
            <a:avLst/>
          </a:prstGeom>
          <a:noFill/>
        </p:spPr>
        <p:txBody>
          <a:bodyPr wrap="square" rtlCol="0">
            <a:spAutoFit/>
          </a:bodyPr>
          <a:lstStyle/>
          <a:p>
            <a:r>
              <a:rPr lang="zh-CN" altLang="en-US" sz="2400" dirty="0">
                <a:solidFill>
                  <a:srgbClr val="304371"/>
                </a:solidFill>
                <a:latin typeface="+mj-ea"/>
                <a:ea typeface="+mj-ea"/>
                <a:sym typeface="+mn-ea"/>
              </a:rPr>
              <a:t>如何有效地执行事务和设计更改</a:t>
            </a:r>
            <a:endParaRPr lang="en-US" altLang="zh-CN" sz="2400" dirty="0">
              <a:solidFill>
                <a:srgbClr val="304371"/>
              </a:solidFill>
              <a:latin typeface="+mj-ea"/>
              <a:ea typeface="+mj-ea"/>
              <a:sym typeface="+mn-ea"/>
            </a:endParaRPr>
          </a:p>
        </p:txBody>
      </p:sp>
    </p:spTree>
    <p:extLst>
      <p:ext uri="{BB962C8B-B14F-4D97-AF65-F5344CB8AC3E}">
        <p14:creationId xmlns:p14="http://schemas.microsoft.com/office/powerpoint/2010/main" val="19986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7" name="文本框 6"/>
          <p:cNvSpPr txBox="1"/>
          <p:nvPr/>
        </p:nvSpPr>
        <p:spPr>
          <a:xfrm>
            <a:off x="193675" y="633095"/>
            <a:ext cx="7683757" cy="584775"/>
          </a:xfrm>
          <a:prstGeom prst="rect">
            <a:avLst/>
          </a:prstGeom>
          <a:noFill/>
        </p:spPr>
        <p:txBody>
          <a:bodyPr wrap="square" rtlCol="0">
            <a:spAutoFit/>
            <a:scene3d>
              <a:camera prst="orthographicFront"/>
              <a:lightRig rig="threePt" dir="t"/>
            </a:scene3d>
          </a:bodyPr>
          <a:lstStyle/>
          <a:p>
            <a:r>
              <a:rPr lang="zh-CN" altLang="en-US" sz="3200" b="1" dirty="0">
                <a:effectLst>
                  <a:outerShdw blurRad="38100" dist="19050" dir="2700000" algn="tl" rotWithShape="0">
                    <a:schemeClr val="dk1">
                      <a:alpha val="40000"/>
                    </a:schemeClr>
                  </a:outerShdw>
                </a:effectLst>
              </a:rPr>
              <a:t>有效执行</a:t>
            </a:r>
            <a:endParaRPr lang="zh-CN" altLang="en-US" sz="1800" b="1" dirty="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01700" y="2214782"/>
            <a:ext cx="7340600" cy="461665"/>
          </a:xfrm>
          <a:prstGeom prst="rect">
            <a:avLst/>
          </a:prstGeom>
          <a:noFill/>
        </p:spPr>
        <p:txBody>
          <a:bodyPr wrap="square" rtlCol="0">
            <a:spAutoFit/>
          </a:bodyPr>
          <a:lstStyle/>
          <a:p>
            <a:r>
              <a:rPr lang="zh-CN" altLang="en-US" sz="2400" b="1" dirty="0">
                <a:solidFill>
                  <a:srgbClr val="304371"/>
                </a:solidFill>
                <a:latin typeface="+mj-ea"/>
                <a:ea typeface="+mj-ea"/>
              </a:rPr>
              <a:t>分离</a:t>
            </a:r>
            <a:r>
              <a:rPr lang="zh-CN" altLang="en-US" sz="2400" dirty="0">
                <a:solidFill>
                  <a:srgbClr val="304371"/>
                </a:solidFill>
                <a:latin typeface="+mj-ea"/>
                <a:ea typeface="+mj-ea"/>
              </a:rPr>
              <a:t>分区的</a:t>
            </a:r>
            <a:r>
              <a:rPr lang="zh-CN" altLang="en-US" sz="2400" b="1" dirty="0">
                <a:solidFill>
                  <a:srgbClr val="304371"/>
                </a:solidFill>
                <a:latin typeface="+mj-ea"/>
                <a:ea typeface="+mj-ea"/>
              </a:rPr>
              <a:t>读</a:t>
            </a:r>
            <a:r>
              <a:rPr lang="zh-CN" altLang="en-US" sz="2400" dirty="0">
                <a:solidFill>
                  <a:srgbClr val="304371"/>
                </a:solidFill>
                <a:latin typeface="+mj-ea"/>
                <a:ea typeface="+mj-ea"/>
              </a:rPr>
              <a:t>集和</a:t>
            </a:r>
            <a:r>
              <a:rPr lang="zh-CN" altLang="en-US" sz="2400" b="1" dirty="0">
                <a:solidFill>
                  <a:srgbClr val="304371"/>
                </a:solidFill>
                <a:latin typeface="+mj-ea"/>
                <a:ea typeface="+mj-ea"/>
              </a:rPr>
              <a:t>写</a:t>
            </a:r>
            <a:r>
              <a:rPr lang="zh-CN" altLang="en-US" sz="2400" dirty="0">
                <a:solidFill>
                  <a:srgbClr val="304371"/>
                </a:solidFill>
                <a:latin typeface="+mj-ea"/>
                <a:ea typeface="+mj-ea"/>
              </a:rPr>
              <a:t>集</a:t>
            </a:r>
            <a:endParaRPr lang="zh-CN" altLang="en-US" sz="2400" dirty="0">
              <a:solidFill>
                <a:srgbClr val="304371"/>
              </a:solidFill>
              <a:latin typeface="+mj-ea"/>
              <a:ea typeface="+mj-ea"/>
              <a:sym typeface="+mn-ea"/>
            </a:endParaRPr>
          </a:p>
        </p:txBody>
      </p:sp>
      <p:sp>
        <p:nvSpPr>
          <p:cNvPr id="6" name="文本框 5"/>
          <p:cNvSpPr txBox="1"/>
          <p:nvPr/>
        </p:nvSpPr>
        <p:spPr>
          <a:xfrm>
            <a:off x="901700" y="1508870"/>
            <a:ext cx="7340600" cy="461665"/>
          </a:xfrm>
          <a:prstGeom prst="rect">
            <a:avLst/>
          </a:prstGeom>
          <a:noFill/>
        </p:spPr>
        <p:txBody>
          <a:bodyPr wrap="square" rtlCol="0">
            <a:spAutoFit/>
          </a:bodyPr>
          <a:lstStyle/>
          <a:p>
            <a:r>
              <a:rPr lang="zh-CN" altLang="en-US" sz="2400" dirty="0">
                <a:solidFill>
                  <a:schemeClr val="accent1"/>
                </a:solidFill>
                <a:latin typeface="+mj-ea"/>
                <a:ea typeface="+mj-ea"/>
                <a:sym typeface="+mn-ea"/>
              </a:rPr>
              <a:t>所有操作是在</a:t>
            </a:r>
            <a:r>
              <a:rPr lang="en-US" altLang="zh-CN" sz="2400" b="1" dirty="0">
                <a:solidFill>
                  <a:schemeClr val="accent1"/>
                </a:solidFill>
                <a:latin typeface="+mj-ea"/>
                <a:ea typeface="+mj-ea"/>
                <a:sym typeface="+mn-ea"/>
              </a:rPr>
              <a:t>partition-level</a:t>
            </a:r>
            <a:r>
              <a:rPr lang="zh-CN" altLang="en-US" sz="2400" dirty="0">
                <a:solidFill>
                  <a:schemeClr val="accent1"/>
                </a:solidFill>
                <a:latin typeface="+mj-ea"/>
                <a:ea typeface="+mj-ea"/>
                <a:sym typeface="+mn-ea"/>
              </a:rPr>
              <a:t>上执行的</a:t>
            </a:r>
            <a:endParaRPr lang="en-US" altLang="zh-CN" sz="2400" dirty="0">
              <a:solidFill>
                <a:srgbClr val="304371"/>
              </a:solidFill>
              <a:latin typeface="+mj-ea"/>
              <a:ea typeface="+mj-ea"/>
              <a:sym typeface="+mn-ea"/>
            </a:endParaRPr>
          </a:p>
        </p:txBody>
      </p:sp>
      <p:sp>
        <p:nvSpPr>
          <p:cNvPr id="9" name="文本框 8">
            <a:extLst>
              <a:ext uri="{FF2B5EF4-FFF2-40B4-BE49-F238E27FC236}">
                <a16:creationId xmlns:a16="http://schemas.microsoft.com/office/drawing/2014/main" id="{E57CF7CB-491D-4C96-9D2A-0C09ACA2926A}"/>
              </a:ext>
            </a:extLst>
          </p:cNvPr>
          <p:cNvSpPr txBox="1"/>
          <p:nvPr/>
        </p:nvSpPr>
        <p:spPr>
          <a:xfrm>
            <a:off x="1270343" y="3421389"/>
            <a:ext cx="6112819" cy="1200329"/>
          </a:xfrm>
          <a:prstGeom prst="rect">
            <a:avLst/>
          </a:prstGeom>
          <a:noFill/>
        </p:spPr>
        <p:txBody>
          <a:bodyPr wrap="square" rtlCol="0">
            <a:spAutoFit/>
          </a:bodyPr>
          <a:lstStyle/>
          <a:p>
            <a:r>
              <a:rPr lang="zh-CN" altLang="en-US" sz="3600" b="1" dirty="0">
                <a:latin typeface="+mj-ea"/>
                <a:ea typeface="+mj-ea"/>
              </a:rPr>
              <a:t>基于分区的多版本并发控制</a:t>
            </a:r>
            <a:endParaRPr lang="zh-CN" altLang="en-US" sz="3600" b="1" dirty="0">
              <a:solidFill>
                <a:srgbClr val="304371"/>
              </a:solidFill>
              <a:latin typeface="+mj-ea"/>
              <a:ea typeface="+mj-ea"/>
              <a:sym typeface="+mn-ea"/>
            </a:endParaRPr>
          </a:p>
          <a:p>
            <a:endParaRPr lang="zh-CN" altLang="en-US" sz="3600" b="1" dirty="0">
              <a:solidFill>
                <a:srgbClr val="304371"/>
              </a:solidFill>
              <a:latin typeface="+mj-ea"/>
              <a:ea typeface="+mj-ea"/>
              <a:sym typeface="+mn-ea"/>
            </a:endParaRPr>
          </a:p>
        </p:txBody>
      </p:sp>
    </p:spTree>
    <p:extLst>
      <p:ext uri="{BB962C8B-B14F-4D97-AF65-F5344CB8AC3E}">
        <p14:creationId xmlns:p14="http://schemas.microsoft.com/office/powerpoint/2010/main" val="103443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7" name="文本框 6"/>
          <p:cNvSpPr txBox="1"/>
          <p:nvPr/>
        </p:nvSpPr>
        <p:spPr>
          <a:xfrm>
            <a:off x="193675" y="633095"/>
            <a:ext cx="7683757" cy="584775"/>
          </a:xfrm>
          <a:prstGeom prst="rect">
            <a:avLst/>
          </a:prstGeom>
          <a:noFill/>
        </p:spPr>
        <p:txBody>
          <a:bodyPr wrap="square" rtlCol="0">
            <a:spAutoFit/>
            <a:scene3d>
              <a:camera prst="orthographicFront"/>
              <a:lightRig rig="threePt" dir="t"/>
            </a:scene3d>
          </a:bodyPr>
          <a:lstStyle/>
          <a:p>
            <a:r>
              <a:rPr lang="zh-CN" altLang="en-US" sz="3200" b="1" dirty="0">
                <a:solidFill>
                  <a:schemeClr val="tx1"/>
                </a:solidFill>
                <a:effectLst>
                  <a:outerShdw blurRad="38100" dist="19050" dir="2700000" algn="tl" rotWithShape="0">
                    <a:schemeClr val="dk1">
                      <a:alpha val="40000"/>
                    </a:schemeClr>
                  </a:outerShdw>
                </a:effectLst>
              </a:rPr>
              <a:t>决定物理设计方案</a:t>
            </a:r>
            <a:endParaRPr lang="zh-CN" altLang="en-US" sz="1800" b="1" dirty="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3286554" y="1372842"/>
            <a:ext cx="2978322" cy="461665"/>
          </a:xfrm>
          <a:prstGeom prst="rect">
            <a:avLst/>
          </a:prstGeom>
          <a:noFill/>
        </p:spPr>
        <p:txBody>
          <a:bodyPr wrap="square" rtlCol="0">
            <a:spAutoFit/>
          </a:bodyPr>
          <a:lstStyle/>
          <a:p>
            <a:r>
              <a:rPr lang="zh-CN" altLang="en-US" sz="2400" b="1" dirty="0">
                <a:solidFill>
                  <a:srgbClr val="304371"/>
                </a:solidFill>
                <a:latin typeface="+mj-ea"/>
                <a:ea typeface="+mj-ea"/>
              </a:rPr>
              <a:t>量化</a:t>
            </a:r>
            <a:r>
              <a:rPr lang="zh-CN" altLang="en-US" sz="2400" dirty="0">
                <a:solidFill>
                  <a:srgbClr val="304371"/>
                </a:solidFill>
                <a:latin typeface="+mj-ea"/>
                <a:ea typeface="+mj-ea"/>
              </a:rPr>
              <a:t>设计更改的影响</a:t>
            </a:r>
            <a:endParaRPr lang="zh-CN" altLang="en-US" sz="2400" dirty="0">
              <a:solidFill>
                <a:srgbClr val="304371"/>
              </a:solidFill>
              <a:latin typeface="+mj-ea"/>
              <a:ea typeface="+mj-ea"/>
              <a:sym typeface="+mn-ea"/>
            </a:endParaRPr>
          </a:p>
        </p:txBody>
      </p:sp>
      <p:sp>
        <p:nvSpPr>
          <p:cNvPr id="6" name="文本框 5"/>
          <p:cNvSpPr txBox="1"/>
          <p:nvPr/>
        </p:nvSpPr>
        <p:spPr>
          <a:xfrm>
            <a:off x="889342" y="1311287"/>
            <a:ext cx="2440803" cy="523220"/>
          </a:xfrm>
          <a:prstGeom prst="rect">
            <a:avLst/>
          </a:prstGeom>
          <a:noFill/>
        </p:spPr>
        <p:txBody>
          <a:bodyPr wrap="square" rtlCol="0">
            <a:spAutoFit/>
          </a:bodyPr>
          <a:lstStyle/>
          <a:p>
            <a:r>
              <a:rPr lang="zh-CN" altLang="en-US" sz="2800" b="1" dirty="0">
                <a:solidFill>
                  <a:schemeClr val="accent1"/>
                </a:solidFill>
                <a:latin typeface="+mj-ea"/>
                <a:ea typeface="+mj-ea"/>
                <a:sym typeface="+mn-ea"/>
              </a:rPr>
              <a:t>学习成本模型</a:t>
            </a:r>
            <a:endParaRPr lang="en-US" altLang="zh-CN" sz="2800" b="1" dirty="0">
              <a:solidFill>
                <a:srgbClr val="304371"/>
              </a:solidFill>
              <a:latin typeface="+mj-ea"/>
              <a:ea typeface="+mj-ea"/>
              <a:sym typeface="+mn-ea"/>
            </a:endParaRPr>
          </a:p>
        </p:txBody>
      </p:sp>
      <p:sp>
        <p:nvSpPr>
          <p:cNvPr id="8" name="文本框 7">
            <a:extLst>
              <a:ext uri="{FF2B5EF4-FFF2-40B4-BE49-F238E27FC236}">
                <a16:creationId xmlns:a16="http://schemas.microsoft.com/office/drawing/2014/main" id="{52FDB40B-7F11-4D58-AA08-0D62631983FE}"/>
              </a:ext>
            </a:extLst>
          </p:cNvPr>
          <p:cNvSpPr txBox="1"/>
          <p:nvPr/>
        </p:nvSpPr>
        <p:spPr>
          <a:xfrm>
            <a:off x="936467" y="1726785"/>
            <a:ext cx="2509451" cy="338554"/>
          </a:xfrm>
          <a:prstGeom prst="rect">
            <a:avLst/>
          </a:prstGeom>
          <a:noFill/>
        </p:spPr>
        <p:txBody>
          <a:bodyPr wrap="square" rtlCol="0">
            <a:spAutoFit/>
          </a:bodyPr>
          <a:lstStyle/>
          <a:p>
            <a:r>
              <a:rPr lang="en-US" altLang="zh-CN" sz="1600" b="1" dirty="0">
                <a:solidFill>
                  <a:schemeClr val="accent1"/>
                </a:solidFill>
                <a:latin typeface="+mj-ea"/>
                <a:ea typeface="+mj-ea"/>
                <a:sym typeface="+mn-ea"/>
              </a:rPr>
              <a:t>Learned Cost Model</a:t>
            </a:r>
            <a:endParaRPr lang="en-US" altLang="zh-CN" sz="1600" b="1" dirty="0">
              <a:solidFill>
                <a:srgbClr val="304371"/>
              </a:solidFill>
              <a:latin typeface="+mj-ea"/>
              <a:ea typeface="+mj-ea"/>
              <a:sym typeface="+mn-ea"/>
            </a:endParaRPr>
          </a:p>
        </p:txBody>
      </p:sp>
      <p:sp>
        <p:nvSpPr>
          <p:cNvPr id="10" name="流程图: 磁盘 9">
            <a:extLst>
              <a:ext uri="{FF2B5EF4-FFF2-40B4-BE49-F238E27FC236}">
                <a16:creationId xmlns:a16="http://schemas.microsoft.com/office/drawing/2014/main" id="{C3E5F1D9-077D-4CEE-AAAD-1C421D7EC75A}"/>
              </a:ext>
            </a:extLst>
          </p:cNvPr>
          <p:cNvSpPr/>
          <p:nvPr/>
        </p:nvSpPr>
        <p:spPr>
          <a:xfrm>
            <a:off x="1739387" y="2374167"/>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FCE1B9B-AD94-4A85-BE42-FBD74285BA8B}"/>
              </a:ext>
            </a:extLst>
          </p:cNvPr>
          <p:cNvSpPr/>
          <p:nvPr/>
        </p:nvSpPr>
        <p:spPr bwMode="auto">
          <a:xfrm>
            <a:off x="2041146" y="3467261"/>
            <a:ext cx="1016624"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A857CAE5-7A2E-4053-8EAC-E99B69A12CAA}"/>
              </a:ext>
            </a:extLst>
          </p:cNvPr>
          <p:cNvSpPr/>
          <p:nvPr/>
        </p:nvSpPr>
        <p:spPr bwMode="auto">
          <a:xfrm>
            <a:off x="2065991" y="3002029"/>
            <a:ext cx="966931"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流程图: 磁盘 12">
            <a:extLst>
              <a:ext uri="{FF2B5EF4-FFF2-40B4-BE49-F238E27FC236}">
                <a16:creationId xmlns:a16="http://schemas.microsoft.com/office/drawing/2014/main" id="{79D5C490-9563-47B8-A4AE-1246D8BA06EC}"/>
              </a:ext>
            </a:extLst>
          </p:cNvPr>
          <p:cNvSpPr/>
          <p:nvPr/>
        </p:nvSpPr>
        <p:spPr>
          <a:xfrm>
            <a:off x="5759755" y="2374167"/>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34A45F8-AB71-4041-B6ED-376A07483E21}"/>
              </a:ext>
            </a:extLst>
          </p:cNvPr>
          <p:cNvSpPr/>
          <p:nvPr/>
        </p:nvSpPr>
        <p:spPr bwMode="auto">
          <a:xfrm>
            <a:off x="6061514" y="3467261"/>
            <a:ext cx="1016624"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A51838D6-30EC-4B46-98CA-2D82347B6EEB}"/>
              </a:ext>
            </a:extLst>
          </p:cNvPr>
          <p:cNvSpPr/>
          <p:nvPr/>
        </p:nvSpPr>
        <p:spPr bwMode="auto">
          <a:xfrm>
            <a:off x="6030255" y="2947798"/>
            <a:ext cx="1079142"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800" kern="100" baseline="-25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a:t>
            </a:r>
            <a:r>
              <a:rPr lang="en-US" altLang="zh-CN" sz="2800" kern="100" baseline="-25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8EE0D551-9DBA-431B-8494-46238D9D20CA}"/>
              </a:ext>
            </a:extLst>
          </p:cNvPr>
          <p:cNvSpPr/>
          <p:nvPr/>
        </p:nvSpPr>
        <p:spPr bwMode="auto">
          <a:xfrm>
            <a:off x="752297" y="2937754"/>
            <a:ext cx="800219" cy="461665"/>
          </a:xfrm>
          <a:prstGeom prst="rect">
            <a:avLst/>
          </a:prstGeom>
          <a:noFill/>
        </p:spPr>
        <p:txBody>
          <a:bodyPr wrap="none">
            <a:spAutoFit/>
          </a:bodyPr>
          <a:lstStyle/>
          <a:p>
            <a:pPr algn="ctr">
              <a:defRPr/>
            </a:pPr>
            <a:r>
              <a:rPr lang="zh-CN" altLang="en-US" sz="2400"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争用</a:t>
            </a:r>
          </a:p>
        </p:txBody>
      </p:sp>
      <p:cxnSp>
        <p:nvCxnSpPr>
          <p:cNvPr id="3" name="直接箭头连接符 2">
            <a:extLst>
              <a:ext uri="{FF2B5EF4-FFF2-40B4-BE49-F238E27FC236}">
                <a16:creationId xmlns:a16="http://schemas.microsoft.com/office/drawing/2014/main" id="{404D038E-9FB4-401C-BE10-BB84F669A9E1}"/>
              </a:ext>
            </a:extLst>
          </p:cNvPr>
          <p:cNvCxnSpPr>
            <a:cxnSpLocks/>
          </p:cNvCxnSpPr>
          <p:nvPr/>
        </p:nvCxnSpPr>
        <p:spPr>
          <a:xfrm>
            <a:off x="1519623" y="3184172"/>
            <a:ext cx="665218" cy="50473"/>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7908470-533A-4D63-B368-3516B275F210}"/>
              </a:ext>
            </a:extLst>
          </p:cNvPr>
          <p:cNvCxnSpPr/>
          <p:nvPr/>
        </p:nvCxnSpPr>
        <p:spPr>
          <a:xfrm>
            <a:off x="3546389" y="3234645"/>
            <a:ext cx="206357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65B98AA4-4CB5-4372-8D32-69C9D3CA437A}"/>
              </a:ext>
            </a:extLst>
          </p:cNvPr>
          <p:cNvSpPr/>
          <p:nvPr/>
        </p:nvSpPr>
        <p:spPr bwMode="auto">
          <a:xfrm>
            <a:off x="3630032" y="2634480"/>
            <a:ext cx="1744965" cy="1200329"/>
          </a:xfrm>
          <a:prstGeom prst="rect">
            <a:avLst/>
          </a:prstGeom>
          <a:noFill/>
        </p:spPr>
        <p:txBody>
          <a:bodyPr wrap="none">
            <a:spAutoFit/>
          </a:bodyPr>
          <a:lstStyle/>
          <a:p>
            <a:pPr algn="ctr">
              <a:defRPr/>
            </a:pPr>
            <a:r>
              <a:rPr lang="en-US" altLang="zh-CN" sz="24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Split</a:t>
            </a:r>
          </a:p>
          <a:p>
            <a:pPr algn="ctr">
              <a:defRPr/>
            </a:pPr>
            <a:endParaRPr lang="en-US" altLang="zh-CN" sz="24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24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Partition A</a:t>
            </a:r>
            <a:endParaRPr lang="zh-CN" altLang="en-US" sz="24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96D3C87E-AEAD-47B0-809D-B7F4C6826EF8}"/>
              </a:ext>
            </a:extLst>
          </p:cNvPr>
          <p:cNvSpPr txBox="1"/>
          <p:nvPr/>
        </p:nvSpPr>
        <p:spPr>
          <a:xfrm>
            <a:off x="1552516" y="4327467"/>
            <a:ext cx="2754781" cy="523220"/>
          </a:xfrm>
          <a:prstGeom prst="rect">
            <a:avLst/>
          </a:prstGeom>
          <a:noFill/>
        </p:spPr>
        <p:txBody>
          <a:bodyPr wrap="square" rtlCol="0">
            <a:spAutoFit/>
          </a:bodyPr>
          <a:lstStyle/>
          <a:p>
            <a:r>
              <a:rPr lang="zh-CN" altLang="en-US" sz="2800" b="1" dirty="0">
                <a:solidFill>
                  <a:srgbClr val="C00000"/>
                </a:solidFill>
                <a:latin typeface="+mj-ea"/>
                <a:ea typeface="+mj-ea"/>
                <a:sym typeface="+mn-ea"/>
              </a:rPr>
              <a:t>设计改变的成本</a:t>
            </a:r>
            <a:endParaRPr lang="zh-CN" altLang="en-US" sz="2800" dirty="0">
              <a:solidFill>
                <a:srgbClr val="C00000"/>
              </a:solidFill>
              <a:latin typeface="+mj-ea"/>
              <a:ea typeface="+mj-ea"/>
              <a:sym typeface="+mn-ea"/>
            </a:endParaRPr>
          </a:p>
        </p:txBody>
      </p:sp>
      <p:sp>
        <p:nvSpPr>
          <p:cNvPr id="22" name="文本框 21">
            <a:extLst>
              <a:ext uri="{FF2B5EF4-FFF2-40B4-BE49-F238E27FC236}">
                <a16:creationId xmlns:a16="http://schemas.microsoft.com/office/drawing/2014/main" id="{3F20AB3F-E6A2-4BF1-8824-C8846C1245DB}"/>
              </a:ext>
            </a:extLst>
          </p:cNvPr>
          <p:cNvSpPr txBox="1"/>
          <p:nvPr/>
        </p:nvSpPr>
        <p:spPr>
          <a:xfrm>
            <a:off x="5113077" y="4327467"/>
            <a:ext cx="1834356" cy="523220"/>
          </a:xfrm>
          <a:prstGeom prst="rect">
            <a:avLst/>
          </a:prstGeom>
          <a:noFill/>
        </p:spPr>
        <p:txBody>
          <a:bodyPr wrap="square" rtlCol="0">
            <a:spAutoFit/>
          </a:bodyPr>
          <a:lstStyle/>
          <a:p>
            <a:r>
              <a:rPr lang="zh-CN" altLang="en-US" sz="2800" b="1" dirty="0">
                <a:solidFill>
                  <a:schemeClr val="accent6">
                    <a:lumMod val="50000"/>
                  </a:schemeClr>
                </a:solidFill>
                <a:latin typeface="+mj-ea"/>
                <a:ea typeface="+mj-ea"/>
                <a:sym typeface="+mn-ea"/>
              </a:rPr>
              <a:t>预期收益</a:t>
            </a:r>
            <a:endParaRPr lang="zh-CN" altLang="en-US" sz="2800" dirty="0">
              <a:solidFill>
                <a:schemeClr val="accent6">
                  <a:lumMod val="50000"/>
                </a:schemeClr>
              </a:solidFill>
              <a:latin typeface="+mj-ea"/>
              <a:ea typeface="+mj-ea"/>
              <a:sym typeface="+mn-ea"/>
            </a:endParaRPr>
          </a:p>
        </p:txBody>
      </p:sp>
      <p:sp>
        <p:nvSpPr>
          <p:cNvPr id="23" name="文本框 22">
            <a:extLst>
              <a:ext uri="{FF2B5EF4-FFF2-40B4-BE49-F238E27FC236}">
                <a16:creationId xmlns:a16="http://schemas.microsoft.com/office/drawing/2014/main" id="{D7B1B8B2-528A-461A-960A-52AF1126A08B}"/>
              </a:ext>
            </a:extLst>
          </p:cNvPr>
          <p:cNvSpPr txBox="1"/>
          <p:nvPr/>
        </p:nvSpPr>
        <p:spPr>
          <a:xfrm>
            <a:off x="4402097" y="4265911"/>
            <a:ext cx="616180" cy="646331"/>
          </a:xfrm>
          <a:prstGeom prst="rect">
            <a:avLst/>
          </a:prstGeom>
          <a:noFill/>
        </p:spPr>
        <p:txBody>
          <a:bodyPr wrap="square" rtlCol="0">
            <a:spAutoFit/>
          </a:bodyPr>
          <a:lstStyle/>
          <a:p>
            <a:r>
              <a:rPr lang="en-US" altLang="zh-CN" sz="3600" b="1" dirty="0">
                <a:latin typeface="+mj-ea"/>
                <a:ea typeface="+mj-ea"/>
                <a:sym typeface="+mn-ea"/>
              </a:rPr>
              <a:t>&lt;</a:t>
            </a:r>
            <a:endParaRPr lang="zh-CN" altLang="en-US" sz="3600" dirty="0">
              <a:latin typeface="+mj-ea"/>
              <a:ea typeface="+mj-ea"/>
              <a:sym typeface="+mn-ea"/>
            </a:endParaRPr>
          </a:p>
        </p:txBody>
      </p:sp>
    </p:spTree>
    <p:extLst>
      <p:ext uri="{BB962C8B-B14F-4D97-AF65-F5344CB8AC3E}">
        <p14:creationId xmlns:p14="http://schemas.microsoft.com/office/powerpoint/2010/main" val="230255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animBg="1"/>
      <p:bldP spid="11" grpId="0"/>
      <p:bldP spid="12" grpId="0"/>
      <p:bldP spid="13" grpId="0" animBg="1"/>
      <p:bldP spid="14" grpId="0"/>
      <p:bldP spid="16" grpId="0"/>
      <p:bldP spid="17"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3675" y="633095"/>
            <a:ext cx="4183380" cy="460375"/>
          </a:xfrm>
          <a:prstGeom prst="rect">
            <a:avLst/>
          </a:prstGeom>
          <a:noFill/>
        </p:spPr>
        <p:txBody>
          <a:bodyPr wrap="square" rtlCol="0">
            <a:spAutoFit/>
            <a:scene3d>
              <a:camera prst="orthographicFront"/>
              <a:lightRig rig="threePt" dir="t"/>
            </a:scene3d>
          </a:bodyPr>
          <a:lstStyle/>
          <a:p>
            <a:r>
              <a:rPr lang="zh-CN" altLang="en-US" sz="2400" b="1" dirty="0">
                <a:effectLst>
                  <a:outerShdw blurRad="38100" dist="19050" dir="2700000" algn="tl" rotWithShape="0">
                    <a:schemeClr val="dk1">
                      <a:alpha val="40000"/>
                    </a:schemeClr>
                  </a:outerShdw>
                </a:effectLst>
              </a:rPr>
              <a:t>对比</a:t>
            </a:r>
          </a:p>
        </p:txBody>
      </p:sp>
      <p:sp>
        <p:nvSpPr>
          <p:cNvPr id="3" name="文本框 2"/>
          <p:cNvSpPr txBox="1"/>
          <p:nvPr/>
        </p:nvSpPr>
        <p:spPr>
          <a:xfrm>
            <a:off x="856615" y="3134288"/>
            <a:ext cx="3715385" cy="1200329"/>
          </a:xfrm>
          <a:prstGeom prst="rect">
            <a:avLst/>
          </a:prstGeom>
          <a:noFill/>
        </p:spPr>
        <p:txBody>
          <a:bodyPr wrap="square" rtlCol="0">
            <a:spAutoFit/>
          </a:bodyPr>
          <a:lstStyle/>
          <a:p>
            <a:r>
              <a:rPr lang="en-US" altLang="zh-CN" sz="2400" dirty="0" err="1">
                <a:solidFill>
                  <a:schemeClr val="accent1"/>
                </a:solidFill>
                <a:effectLst>
                  <a:outerShdw blurRad="38100" dist="25400" dir="5400000" algn="ctr" rotWithShape="0">
                    <a:srgbClr val="6E747A">
                      <a:alpha val="43000"/>
                    </a:srgbClr>
                  </a:outerShdw>
                </a:effectLst>
                <a:sym typeface="+mn-ea"/>
              </a:rPr>
              <a:t>DynaMast</a:t>
            </a:r>
            <a:endParaRPr lang="en-US" altLang="zh-CN" sz="2400" dirty="0">
              <a:solidFill>
                <a:schemeClr val="accent1"/>
              </a:solidFill>
              <a:effectLst>
                <a:outerShdw blurRad="38100" dist="25400" dir="5400000" algn="ctr" rotWithShape="0">
                  <a:srgbClr val="6E747A">
                    <a:alpha val="43000"/>
                  </a:srgbClr>
                </a:outerShdw>
              </a:effectLst>
              <a:sym typeface="+mn-ea"/>
            </a:endParaRPr>
          </a:p>
          <a:p>
            <a:r>
              <a:rPr lang="en-US" altLang="zh-CN" sz="2400" dirty="0">
                <a:solidFill>
                  <a:schemeClr val="accent1"/>
                </a:solidFill>
                <a:effectLst>
                  <a:outerShdw blurRad="38100" dist="25400" dir="5400000" algn="ctr" rotWithShape="0">
                    <a:srgbClr val="6E747A">
                      <a:alpha val="43000"/>
                    </a:srgbClr>
                  </a:outerShdw>
                </a:effectLst>
                <a:sym typeface="+mn-ea"/>
              </a:rPr>
              <a:t>Adaptive Replication</a:t>
            </a:r>
            <a:r>
              <a:rPr lang="zh-CN" altLang="en-US" sz="2400" dirty="0">
                <a:solidFill>
                  <a:schemeClr val="accent1"/>
                </a:solidFill>
                <a:effectLst>
                  <a:outerShdw blurRad="38100" dist="25400" dir="5400000" algn="ctr" rotWithShape="0">
                    <a:srgbClr val="6E747A">
                      <a:alpha val="43000"/>
                    </a:srgbClr>
                  </a:outerShdw>
                </a:effectLst>
                <a:sym typeface="+mn-ea"/>
              </a:rPr>
              <a:t>（</a:t>
            </a:r>
            <a:r>
              <a:rPr lang="en-US" altLang="zh-CN" sz="2400" dirty="0">
                <a:solidFill>
                  <a:schemeClr val="accent1"/>
                </a:solidFill>
                <a:effectLst>
                  <a:outerShdw blurRad="38100" dist="25400" dir="5400000" algn="ctr" rotWithShape="0">
                    <a:srgbClr val="6E747A">
                      <a:alpha val="43000"/>
                    </a:srgbClr>
                  </a:outerShdw>
                </a:effectLst>
                <a:sym typeface="+mn-ea"/>
              </a:rPr>
              <a:t>ADR</a:t>
            </a:r>
            <a:r>
              <a:rPr lang="zh-CN" altLang="en-US" sz="2400" dirty="0">
                <a:solidFill>
                  <a:schemeClr val="accent1"/>
                </a:solidFill>
                <a:effectLst>
                  <a:outerShdw blurRad="38100" dist="25400" dir="5400000" algn="ctr" rotWithShape="0">
                    <a:srgbClr val="6E747A">
                      <a:alpha val="43000"/>
                    </a:srgbClr>
                  </a:outerShdw>
                </a:effectLst>
                <a:sym typeface="+mn-ea"/>
              </a:rPr>
              <a:t>）</a:t>
            </a:r>
            <a:endParaRPr lang="en-US" altLang="zh-CN" sz="2400" dirty="0">
              <a:solidFill>
                <a:schemeClr val="accent1"/>
              </a:solidFill>
              <a:effectLst>
                <a:outerShdw blurRad="38100" dist="25400" dir="5400000" algn="ctr" rotWithShape="0">
                  <a:srgbClr val="6E747A">
                    <a:alpha val="43000"/>
                  </a:srgbClr>
                </a:outerShdw>
              </a:effectLst>
              <a:sym typeface="+mn-ea"/>
            </a:endParaRPr>
          </a:p>
          <a:p>
            <a:r>
              <a:rPr lang="en-US" altLang="zh-CN" sz="2400" dirty="0">
                <a:solidFill>
                  <a:schemeClr val="accent1"/>
                </a:solidFill>
                <a:effectLst>
                  <a:outerShdw blurRad="38100" dist="25400" dir="5400000" algn="ctr" rotWithShape="0">
                    <a:srgbClr val="6E747A">
                      <a:alpha val="43000"/>
                    </a:srgbClr>
                  </a:outerShdw>
                </a:effectLst>
                <a:sym typeface="+mn-ea"/>
              </a:rPr>
              <a:t>Clay</a:t>
            </a:r>
            <a:endParaRPr lang="zh-CN" altLang="en-US" sz="2400" dirty="0">
              <a:solidFill>
                <a:schemeClr val="accent1"/>
              </a:solidFill>
              <a:effectLst>
                <a:outerShdw blurRad="38100" dist="25400" dir="5400000" algn="ctr" rotWithShape="0">
                  <a:srgbClr val="6E747A">
                    <a:alpha val="43000"/>
                  </a:srgbClr>
                </a:outerShdw>
              </a:effectLst>
              <a:sym typeface="+mn-ea"/>
            </a:endParaRPr>
          </a:p>
        </p:txBody>
      </p:sp>
      <p:sp>
        <p:nvSpPr>
          <p:cNvPr id="6" name="文本框 5"/>
          <p:cNvSpPr txBox="1"/>
          <p:nvPr/>
        </p:nvSpPr>
        <p:spPr>
          <a:xfrm>
            <a:off x="856615" y="1302385"/>
            <a:ext cx="3715385" cy="1200329"/>
          </a:xfrm>
          <a:prstGeom prst="rect">
            <a:avLst/>
          </a:prstGeom>
          <a:noFill/>
        </p:spPr>
        <p:txBody>
          <a:bodyPr wrap="square" rtlCol="0">
            <a:spAutoFit/>
          </a:bodyPr>
          <a:lstStyle/>
          <a:p>
            <a:r>
              <a:rPr lang="en-US" altLang="zh-CN" sz="2400" dirty="0">
                <a:solidFill>
                  <a:schemeClr val="accent1"/>
                </a:solidFill>
                <a:effectLst>
                  <a:outerShdw blurRad="38100" dist="25400" dir="5400000" algn="ctr" rotWithShape="0">
                    <a:srgbClr val="6E747A">
                      <a:alpha val="43000"/>
                    </a:srgbClr>
                  </a:outerShdw>
                </a:effectLst>
                <a:sym typeface="+mn-ea"/>
              </a:rPr>
              <a:t>Single-Master</a:t>
            </a:r>
          </a:p>
          <a:p>
            <a:r>
              <a:rPr lang="en-US" altLang="zh-CN" sz="2400" dirty="0">
                <a:solidFill>
                  <a:schemeClr val="accent1"/>
                </a:solidFill>
                <a:effectLst>
                  <a:outerShdw blurRad="38100" dist="25400" dir="5400000" algn="ctr" rotWithShape="0">
                    <a:srgbClr val="6E747A">
                      <a:alpha val="43000"/>
                    </a:srgbClr>
                  </a:outerShdw>
                </a:effectLst>
                <a:sym typeface="+mn-ea"/>
              </a:rPr>
              <a:t>Multi-Master</a:t>
            </a:r>
          </a:p>
          <a:p>
            <a:r>
              <a:rPr lang="en-US" altLang="zh-CN" sz="2400" dirty="0" err="1">
                <a:solidFill>
                  <a:schemeClr val="accent1"/>
                </a:solidFill>
                <a:effectLst>
                  <a:outerShdw blurRad="38100" dist="25400" dir="5400000" algn="ctr" rotWithShape="0">
                    <a:srgbClr val="6E747A">
                      <a:alpha val="43000"/>
                    </a:srgbClr>
                  </a:outerShdw>
                </a:effectLst>
                <a:sym typeface="+mn-ea"/>
              </a:rPr>
              <a:t>VoltDB</a:t>
            </a:r>
            <a:endParaRPr lang="zh-CN" altLang="en-US" sz="2400" dirty="0">
              <a:solidFill>
                <a:schemeClr val="accent1"/>
              </a:solidFill>
              <a:effectLst>
                <a:outerShdw blurRad="38100" dist="25400" dir="5400000" algn="ctr" rotWithShape="0">
                  <a:srgbClr val="6E747A">
                    <a:alpha val="43000"/>
                  </a:srgbClr>
                </a:outerShdw>
              </a:effectLst>
              <a:sym typeface="+mn-ea"/>
            </a:endParaRPr>
          </a:p>
        </p:txBody>
      </p:sp>
      <p:sp>
        <p:nvSpPr>
          <p:cNvPr id="4" name="文本框 3"/>
          <p:cNvSpPr txBox="1"/>
          <p:nvPr/>
        </p:nvSpPr>
        <p:spPr>
          <a:xfrm>
            <a:off x="3543741" y="1725044"/>
            <a:ext cx="1516351" cy="460375"/>
          </a:xfrm>
          <a:prstGeom prst="rect">
            <a:avLst/>
          </a:prstGeom>
          <a:noFill/>
        </p:spPr>
        <p:txBody>
          <a:bodyPr wrap="square" rtlCol="0">
            <a:spAutoFit/>
          </a:bodyPr>
          <a:lstStyle/>
          <a:p>
            <a:r>
              <a:rPr lang="zh-CN" altLang="en-US" sz="2400" dirty="0">
                <a:solidFill>
                  <a:schemeClr val="accent1"/>
                </a:solidFill>
                <a:effectLst>
                  <a:outerShdw blurRad="38100" dist="25400" dir="5400000" algn="ctr" rotWithShape="0">
                    <a:srgbClr val="6E747A">
                      <a:alpha val="43000"/>
                    </a:srgbClr>
                  </a:outerShdw>
                </a:effectLst>
                <a:sym typeface="+mn-ea"/>
              </a:rPr>
              <a:t>静态设计</a:t>
            </a:r>
          </a:p>
        </p:txBody>
      </p:sp>
      <p:sp>
        <p:nvSpPr>
          <p:cNvPr id="9" name="矩形 8">
            <a:extLst>
              <a:ext uri="{FF2B5EF4-FFF2-40B4-BE49-F238E27FC236}">
                <a16:creationId xmlns:a16="http://schemas.microsoft.com/office/drawing/2014/main" id="{FF3AA156-2B5C-4859-A7B5-85C1E9E2F75B}"/>
              </a:ext>
            </a:extLst>
          </p:cNvPr>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评估</a:t>
            </a:r>
          </a:p>
        </p:txBody>
      </p:sp>
      <p:sp>
        <p:nvSpPr>
          <p:cNvPr id="2" name="右大括号 1">
            <a:extLst>
              <a:ext uri="{FF2B5EF4-FFF2-40B4-BE49-F238E27FC236}">
                <a16:creationId xmlns:a16="http://schemas.microsoft.com/office/drawing/2014/main" id="{DFCFEC7E-C2F3-4171-989D-A7E4E5A98AB8}"/>
              </a:ext>
            </a:extLst>
          </p:cNvPr>
          <p:cNvSpPr/>
          <p:nvPr/>
        </p:nvSpPr>
        <p:spPr>
          <a:xfrm>
            <a:off x="2971800" y="1476632"/>
            <a:ext cx="216243" cy="8835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E7FBAD7-88D2-4340-B88D-538D9BF9BC6B}"/>
              </a:ext>
            </a:extLst>
          </p:cNvPr>
          <p:cNvSpPr txBox="1"/>
          <p:nvPr/>
        </p:nvSpPr>
        <p:spPr>
          <a:xfrm>
            <a:off x="5401373" y="3504263"/>
            <a:ext cx="1516351" cy="460375"/>
          </a:xfrm>
          <a:prstGeom prst="rect">
            <a:avLst/>
          </a:prstGeom>
          <a:noFill/>
        </p:spPr>
        <p:txBody>
          <a:bodyPr wrap="square" rtlCol="0">
            <a:spAutoFit/>
          </a:bodyPr>
          <a:lstStyle/>
          <a:p>
            <a:r>
              <a:rPr lang="zh-CN" altLang="en-US" sz="2400" dirty="0">
                <a:solidFill>
                  <a:schemeClr val="accent1"/>
                </a:solidFill>
                <a:effectLst>
                  <a:outerShdw blurRad="38100" dist="25400" dir="5400000" algn="ctr" rotWithShape="0">
                    <a:srgbClr val="6E747A">
                      <a:alpha val="43000"/>
                    </a:srgbClr>
                  </a:outerShdw>
                </a:effectLst>
                <a:sym typeface="+mn-ea"/>
              </a:rPr>
              <a:t>动态设计</a:t>
            </a:r>
          </a:p>
        </p:txBody>
      </p:sp>
      <p:sp>
        <p:nvSpPr>
          <p:cNvPr id="11" name="右大括号 10">
            <a:extLst>
              <a:ext uri="{FF2B5EF4-FFF2-40B4-BE49-F238E27FC236}">
                <a16:creationId xmlns:a16="http://schemas.microsoft.com/office/drawing/2014/main" id="{9CB327CE-2AC6-498A-A1A0-CD54361D6EEF}"/>
              </a:ext>
            </a:extLst>
          </p:cNvPr>
          <p:cNvSpPr/>
          <p:nvPr/>
        </p:nvSpPr>
        <p:spPr>
          <a:xfrm>
            <a:off x="4693508" y="3292697"/>
            <a:ext cx="216243" cy="8835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4" grpId="0"/>
      <p:bldP spid="2" grpId="0" animBg="1"/>
      <p:bldP spid="10"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3675" y="633095"/>
            <a:ext cx="4183380" cy="460375"/>
          </a:xfrm>
          <a:prstGeom prst="rect">
            <a:avLst/>
          </a:prstGeom>
          <a:noFill/>
        </p:spPr>
        <p:txBody>
          <a:bodyPr wrap="square" rtlCol="0">
            <a:spAutoFit/>
            <a:scene3d>
              <a:camera prst="orthographicFront"/>
              <a:lightRig rig="threePt" dir="t"/>
            </a:scene3d>
          </a:bodyPr>
          <a:lstStyle/>
          <a:p>
            <a:r>
              <a:rPr lang="en-US" altLang="zh-CN" sz="2400" b="1" dirty="0">
                <a:effectLst>
                  <a:outerShdw blurRad="38100" dist="19050" dir="2700000" algn="tl" rotWithShape="0">
                    <a:schemeClr val="dk1">
                      <a:alpha val="40000"/>
                    </a:schemeClr>
                  </a:outerShdw>
                </a:effectLst>
              </a:rPr>
              <a:t>Skewed</a:t>
            </a:r>
            <a:r>
              <a:rPr lang="zh-CN" altLang="en-US" sz="2400" b="1" dirty="0">
                <a:effectLst>
                  <a:outerShdw blurRad="38100" dist="19050" dir="2700000" algn="tl" rotWithShape="0">
                    <a:schemeClr val="dk1">
                      <a:alpha val="40000"/>
                    </a:schemeClr>
                  </a:outerShdw>
                </a:effectLst>
              </a:rPr>
              <a:t> </a:t>
            </a:r>
            <a:r>
              <a:rPr lang="en-US" altLang="zh-CN" sz="2400" b="1" dirty="0">
                <a:effectLst>
                  <a:outerShdw blurRad="38100" dist="19050" dir="2700000" algn="tl" rotWithShape="0">
                    <a:schemeClr val="dk1">
                      <a:alpha val="40000"/>
                    </a:schemeClr>
                  </a:outerShdw>
                </a:effectLst>
              </a:rPr>
              <a:t>YCSB — </a:t>
            </a:r>
            <a:r>
              <a:rPr lang="zh-CN" altLang="en-US" sz="2400" b="1" dirty="0">
                <a:effectLst>
                  <a:outerShdw blurRad="38100" dist="19050" dir="2700000" algn="tl" rotWithShape="0">
                    <a:schemeClr val="dk1">
                      <a:alpha val="40000"/>
                    </a:schemeClr>
                  </a:outerShdw>
                </a:effectLst>
              </a:rPr>
              <a:t>吞吐量</a:t>
            </a:r>
          </a:p>
        </p:txBody>
      </p:sp>
      <p:sp>
        <p:nvSpPr>
          <p:cNvPr id="3" name="文本框 2"/>
          <p:cNvSpPr txBox="1"/>
          <p:nvPr/>
        </p:nvSpPr>
        <p:spPr>
          <a:xfrm>
            <a:off x="5713901" y="2426473"/>
            <a:ext cx="1516352" cy="461665"/>
          </a:xfrm>
          <a:prstGeom prst="rect">
            <a:avLst/>
          </a:prstGeom>
          <a:noFill/>
        </p:spPr>
        <p:txBody>
          <a:bodyPr wrap="square" rtlCol="0">
            <a:spAutoFit/>
          </a:bodyPr>
          <a:lstStyle/>
          <a:p>
            <a:r>
              <a:rPr lang="en-US" altLang="zh-CN" sz="2400" dirty="0" err="1">
                <a:solidFill>
                  <a:srgbClr val="8A4400"/>
                </a:solidFill>
                <a:effectLst>
                  <a:outerShdw blurRad="38100" dist="25400" dir="5400000" algn="ctr" rotWithShape="0">
                    <a:srgbClr val="6E747A">
                      <a:alpha val="43000"/>
                    </a:srgbClr>
                  </a:outerShdw>
                </a:effectLst>
                <a:sym typeface="+mn-ea"/>
              </a:rPr>
              <a:t>DynaMast</a:t>
            </a:r>
            <a:endParaRPr lang="en-US" altLang="zh-CN" sz="2400" dirty="0">
              <a:solidFill>
                <a:srgbClr val="8A4400"/>
              </a:solidFill>
              <a:effectLst>
                <a:outerShdw blurRad="38100" dist="25400" dir="5400000" algn="ctr" rotWithShape="0">
                  <a:srgbClr val="6E747A">
                    <a:alpha val="43000"/>
                  </a:srgbClr>
                </a:outerShdw>
              </a:effectLst>
              <a:sym typeface="+mn-ea"/>
            </a:endParaRPr>
          </a:p>
        </p:txBody>
      </p:sp>
      <p:sp>
        <p:nvSpPr>
          <p:cNvPr id="6" name="文本框 5"/>
          <p:cNvSpPr txBox="1"/>
          <p:nvPr/>
        </p:nvSpPr>
        <p:spPr>
          <a:xfrm>
            <a:off x="5686333" y="1271752"/>
            <a:ext cx="1571488" cy="461665"/>
          </a:xfrm>
          <a:prstGeom prst="rect">
            <a:avLst/>
          </a:prstGeom>
          <a:noFill/>
        </p:spPr>
        <p:txBody>
          <a:bodyPr wrap="square" rtlCol="0">
            <a:spAutoFit/>
          </a:bodyPr>
          <a:lstStyle/>
          <a:p>
            <a:r>
              <a:rPr lang="en-US" altLang="zh-CN" sz="2400" dirty="0" err="1">
                <a:solidFill>
                  <a:srgbClr val="171EFB"/>
                </a:solidFill>
                <a:effectLst>
                  <a:outerShdw blurRad="38100" dist="25400" dir="5400000" algn="ctr" rotWithShape="0">
                    <a:srgbClr val="6E747A">
                      <a:alpha val="43000"/>
                    </a:srgbClr>
                  </a:outerShdw>
                </a:effectLst>
                <a:sym typeface="+mn-ea"/>
              </a:rPr>
              <a:t>MorphoSys</a:t>
            </a:r>
            <a:endParaRPr lang="en-US" altLang="zh-CN" sz="2400" dirty="0">
              <a:solidFill>
                <a:srgbClr val="171EFB"/>
              </a:solidFill>
              <a:effectLst>
                <a:outerShdw blurRad="38100" dist="25400" dir="5400000" algn="ctr" rotWithShape="0">
                  <a:srgbClr val="6E747A">
                    <a:alpha val="43000"/>
                  </a:srgbClr>
                </a:outerShdw>
              </a:effectLst>
              <a:sym typeface="+mn-ea"/>
            </a:endParaRPr>
          </a:p>
        </p:txBody>
      </p:sp>
      <p:sp>
        <p:nvSpPr>
          <p:cNvPr id="9" name="矩形 8">
            <a:extLst>
              <a:ext uri="{FF2B5EF4-FFF2-40B4-BE49-F238E27FC236}">
                <a16:creationId xmlns:a16="http://schemas.microsoft.com/office/drawing/2014/main" id="{FF3AA156-2B5C-4859-A7B5-85C1E9E2F75B}"/>
              </a:ext>
            </a:extLst>
          </p:cNvPr>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评估</a:t>
            </a:r>
          </a:p>
        </p:txBody>
      </p:sp>
      <p:pic>
        <p:nvPicPr>
          <p:cNvPr id="5" name="图片 4">
            <a:extLst>
              <a:ext uri="{FF2B5EF4-FFF2-40B4-BE49-F238E27FC236}">
                <a16:creationId xmlns:a16="http://schemas.microsoft.com/office/drawing/2014/main" id="{2ACC8814-A023-46A0-9602-E593D6CE59B8}"/>
              </a:ext>
            </a:extLst>
          </p:cNvPr>
          <p:cNvPicPr>
            <a:picLocks noChangeAspect="1"/>
          </p:cNvPicPr>
          <p:nvPr/>
        </p:nvPicPr>
        <p:blipFill>
          <a:blip r:embed="rId3"/>
          <a:stretch>
            <a:fillRect/>
          </a:stretch>
        </p:blipFill>
        <p:spPr>
          <a:xfrm>
            <a:off x="1397845" y="1201144"/>
            <a:ext cx="4172838" cy="3593277"/>
          </a:xfrm>
          <a:prstGeom prst="rect">
            <a:avLst/>
          </a:prstGeom>
        </p:spPr>
      </p:pic>
      <p:sp>
        <p:nvSpPr>
          <p:cNvPr id="4" name="文本框 3"/>
          <p:cNvSpPr txBox="1"/>
          <p:nvPr/>
        </p:nvSpPr>
        <p:spPr>
          <a:xfrm>
            <a:off x="3628691" y="2024984"/>
            <a:ext cx="1048855" cy="460375"/>
          </a:xfrm>
          <a:prstGeom prst="rect">
            <a:avLst/>
          </a:prstGeom>
          <a:solidFill>
            <a:schemeClr val="bg1">
              <a:lumMod val="65000"/>
            </a:schemeClr>
          </a:solidFill>
        </p:spPr>
        <p:txBody>
          <a:bodyPr wrap="square" rtlCol="0">
            <a:spAutoFit/>
          </a:bodyPr>
          <a:lstStyle/>
          <a:p>
            <a:r>
              <a:rPr lang="en-US" altLang="zh-CN" sz="2400" b="1" dirty="0">
                <a:sym typeface="+mn-ea"/>
              </a:rPr>
              <a:t>1.75</a:t>
            </a:r>
            <a:r>
              <a:rPr lang="zh-CN" altLang="en-US" sz="2400" b="1" dirty="0">
                <a:sym typeface="+mn-ea"/>
              </a:rPr>
              <a:t>倍</a:t>
            </a:r>
          </a:p>
        </p:txBody>
      </p:sp>
      <p:sp>
        <p:nvSpPr>
          <p:cNvPr id="12" name="文本框 11">
            <a:extLst>
              <a:ext uri="{FF2B5EF4-FFF2-40B4-BE49-F238E27FC236}">
                <a16:creationId xmlns:a16="http://schemas.microsoft.com/office/drawing/2014/main" id="{E84A7BC0-E919-4247-8949-5B27437C998E}"/>
              </a:ext>
            </a:extLst>
          </p:cNvPr>
          <p:cNvSpPr txBox="1"/>
          <p:nvPr/>
        </p:nvSpPr>
        <p:spPr>
          <a:xfrm>
            <a:off x="5686333" y="2888138"/>
            <a:ext cx="1995454" cy="461665"/>
          </a:xfrm>
          <a:prstGeom prst="rect">
            <a:avLst/>
          </a:prstGeom>
          <a:noFill/>
        </p:spPr>
        <p:txBody>
          <a:bodyPr wrap="square" rtlCol="0">
            <a:spAutoFit/>
          </a:bodyPr>
          <a:lstStyle/>
          <a:p>
            <a:r>
              <a:rPr lang="en-US" altLang="zh-CN" sz="2400" dirty="0">
                <a:solidFill>
                  <a:srgbClr val="009A00"/>
                </a:solidFill>
                <a:effectLst>
                  <a:outerShdw blurRad="38100" dist="25400" dir="5400000" algn="ctr" rotWithShape="0">
                    <a:srgbClr val="6E747A">
                      <a:alpha val="43000"/>
                    </a:srgbClr>
                  </a:outerShdw>
                </a:effectLst>
                <a:sym typeface="+mn-ea"/>
              </a:rPr>
              <a:t>Single-Master</a:t>
            </a:r>
          </a:p>
        </p:txBody>
      </p:sp>
      <p:cxnSp>
        <p:nvCxnSpPr>
          <p:cNvPr id="13" name="直接箭头连接符 12">
            <a:extLst>
              <a:ext uri="{FF2B5EF4-FFF2-40B4-BE49-F238E27FC236}">
                <a16:creationId xmlns:a16="http://schemas.microsoft.com/office/drawing/2014/main" id="{16E3A916-C112-45ED-B5E0-3C332497436F}"/>
              </a:ext>
            </a:extLst>
          </p:cNvPr>
          <p:cNvCxnSpPr>
            <a:cxnSpLocks/>
          </p:cNvCxnSpPr>
          <p:nvPr/>
        </p:nvCxnSpPr>
        <p:spPr>
          <a:xfrm>
            <a:off x="4833262" y="1594022"/>
            <a:ext cx="0" cy="113682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EF3DDC7-CAF7-4161-BB89-78C2021A7540}"/>
              </a:ext>
            </a:extLst>
          </p:cNvPr>
          <p:cNvSpPr txBox="1"/>
          <p:nvPr/>
        </p:nvSpPr>
        <p:spPr>
          <a:xfrm>
            <a:off x="4155672" y="3240065"/>
            <a:ext cx="801211" cy="460375"/>
          </a:xfrm>
          <a:prstGeom prst="rect">
            <a:avLst/>
          </a:prstGeom>
          <a:solidFill>
            <a:schemeClr val="bg1">
              <a:lumMod val="65000"/>
            </a:schemeClr>
          </a:solidFill>
        </p:spPr>
        <p:txBody>
          <a:bodyPr wrap="square" rtlCol="0">
            <a:spAutoFit/>
          </a:bodyPr>
          <a:lstStyle/>
          <a:p>
            <a:r>
              <a:rPr lang="en-US" altLang="zh-CN" sz="2400" b="1" dirty="0">
                <a:sym typeface="+mn-ea"/>
              </a:rPr>
              <a:t>32</a:t>
            </a:r>
            <a:r>
              <a:rPr lang="zh-CN" altLang="en-US" sz="2400" b="1" dirty="0">
                <a:sym typeface="+mn-ea"/>
              </a:rPr>
              <a:t>倍</a:t>
            </a:r>
          </a:p>
        </p:txBody>
      </p:sp>
      <p:cxnSp>
        <p:nvCxnSpPr>
          <p:cNvPr id="17" name="直接箭头连接符 16">
            <a:extLst>
              <a:ext uri="{FF2B5EF4-FFF2-40B4-BE49-F238E27FC236}">
                <a16:creationId xmlns:a16="http://schemas.microsoft.com/office/drawing/2014/main" id="{A8CBBB1B-84EE-43C1-82CA-AF87C99FFE6A}"/>
              </a:ext>
            </a:extLst>
          </p:cNvPr>
          <p:cNvCxnSpPr>
            <a:cxnSpLocks/>
          </p:cNvCxnSpPr>
          <p:nvPr/>
        </p:nvCxnSpPr>
        <p:spPr>
          <a:xfrm>
            <a:off x="5164834" y="1520484"/>
            <a:ext cx="0" cy="254488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E1E9A01-42A8-40E9-9864-2438AD38996E}"/>
              </a:ext>
            </a:extLst>
          </p:cNvPr>
          <p:cNvSpPr txBox="1"/>
          <p:nvPr/>
        </p:nvSpPr>
        <p:spPr>
          <a:xfrm>
            <a:off x="5713901" y="3765122"/>
            <a:ext cx="1094676" cy="461665"/>
          </a:xfrm>
          <a:prstGeom prst="rect">
            <a:avLst/>
          </a:prstGeom>
          <a:noFill/>
        </p:spPr>
        <p:txBody>
          <a:bodyPr wrap="square" rtlCol="0">
            <a:spAutoFit/>
          </a:bodyPr>
          <a:lstStyle/>
          <a:p>
            <a:r>
              <a:rPr lang="en-US" altLang="zh-CN" sz="2400" dirty="0" err="1">
                <a:solidFill>
                  <a:srgbClr val="F12A00"/>
                </a:solidFill>
                <a:effectLst>
                  <a:outerShdw blurRad="38100" dist="25400" dir="5400000" algn="ctr" rotWithShape="0">
                    <a:srgbClr val="6E747A">
                      <a:alpha val="43000"/>
                    </a:srgbClr>
                  </a:outerShdw>
                </a:effectLst>
                <a:sym typeface="+mn-ea"/>
              </a:rPr>
              <a:t>VoltDB</a:t>
            </a:r>
            <a:endParaRPr lang="en-US" altLang="zh-CN" sz="2400" dirty="0">
              <a:solidFill>
                <a:srgbClr val="F12A00"/>
              </a:solidFill>
              <a:effectLst>
                <a:outerShdw blurRad="38100" dist="25400" dir="5400000" algn="ctr" rotWithShape="0">
                  <a:srgbClr val="6E747A">
                    <a:alpha val="43000"/>
                  </a:srgbClr>
                </a:outerShdw>
              </a:effectLst>
              <a:sym typeface="+mn-ea"/>
            </a:endParaRPr>
          </a:p>
        </p:txBody>
      </p:sp>
    </p:spTree>
    <p:extLst>
      <p:ext uri="{BB962C8B-B14F-4D97-AF65-F5344CB8AC3E}">
        <p14:creationId xmlns:p14="http://schemas.microsoft.com/office/powerpoint/2010/main" val="24121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6" grpId="0"/>
      <p:bldP spid="4" grpId="0" animBg="1"/>
      <p:bldP spid="12" grpId="0"/>
      <p:bldP spid="16"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8" name="矩形 97"/>
          <p:cNvSpPr/>
          <p:nvPr/>
        </p:nvSpPr>
        <p:spPr>
          <a:xfrm>
            <a:off x="-2" y="0"/>
            <a:ext cx="9144001" cy="80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6"/>
          <p:cNvSpPr txBox="1">
            <a:spLocks noChangeArrowheads="1"/>
          </p:cNvSpPr>
          <p:nvPr/>
        </p:nvSpPr>
        <p:spPr bwMode="auto">
          <a:xfrm>
            <a:off x="764951" y="1833336"/>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dirty="0">
                <a:solidFill>
                  <a:schemeClr val="accent1"/>
                </a:solidFill>
                <a:latin typeface="+mj-ea"/>
                <a:ea typeface="+mj-ea"/>
              </a:rPr>
              <a:t>引入</a:t>
            </a:r>
          </a:p>
        </p:txBody>
      </p:sp>
      <p:sp>
        <p:nvSpPr>
          <p:cNvPr id="43" name="矩形 42"/>
          <p:cNvSpPr/>
          <p:nvPr/>
        </p:nvSpPr>
        <p:spPr>
          <a:xfrm>
            <a:off x="217962" y="1918037"/>
            <a:ext cx="440276" cy="440276"/>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mj-lt"/>
              </a:rPr>
              <a:t>01</a:t>
            </a:r>
            <a:endParaRPr lang="zh-CN" altLang="en-US" sz="1800">
              <a:latin typeface="+mj-lt"/>
            </a:endParaRPr>
          </a:p>
        </p:txBody>
      </p:sp>
      <p:sp>
        <p:nvSpPr>
          <p:cNvPr id="44" name="文本框 6"/>
          <p:cNvSpPr txBox="1">
            <a:spLocks noChangeArrowheads="1"/>
          </p:cNvSpPr>
          <p:nvPr/>
        </p:nvSpPr>
        <p:spPr bwMode="auto">
          <a:xfrm>
            <a:off x="5594970" y="183895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dirty="0">
                <a:solidFill>
                  <a:schemeClr val="accent1"/>
                </a:solidFill>
                <a:latin typeface="+mj-ea"/>
                <a:ea typeface="+mj-ea"/>
              </a:rPr>
              <a:t>架构</a:t>
            </a:r>
          </a:p>
        </p:txBody>
      </p:sp>
      <p:sp>
        <p:nvSpPr>
          <p:cNvPr id="46" name="矩形 45"/>
          <p:cNvSpPr/>
          <p:nvPr/>
        </p:nvSpPr>
        <p:spPr>
          <a:xfrm>
            <a:off x="5047981" y="1913653"/>
            <a:ext cx="440276" cy="440276"/>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mj-lt"/>
              </a:rPr>
              <a:t>02</a:t>
            </a:r>
            <a:endParaRPr lang="zh-CN" altLang="en-US" sz="1800">
              <a:latin typeface="+mj-lt"/>
            </a:endParaRPr>
          </a:p>
        </p:txBody>
      </p:sp>
      <p:sp>
        <p:nvSpPr>
          <p:cNvPr id="47" name="文本框 6"/>
          <p:cNvSpPr txBox="1">
            <a:spLocks noChangeArrowheads="1"/>
          </p:cNvSpPr>
          <p:nvPr/>
        </p:nvSpPr>
        <p:spPr bwMode="auto">
          <a:xfrm>
            <a:off x="764951" y="3497399"/>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dirty="0">
                <a:solidFill>
                  <a:schemeClr val="accent1"/>
                </a:solidFill>
                <a:latin typeface="+mj-ea"/>
                <a:ea typeface="+mj-ea"/>
              </a:rPr>
              <a:t>评估</a:t>
            </a:r>
          </a:p>
        </p:txBody>
      </p:sp>
      <p:sp>
        <p:nvSpPr>
          <p:cNvPr id="49" name="矩形 48"/>
          <p:cNvSpPr/>
          <p:nvPr/>
        </p:nvSpPr>
        <p:spPr>
          <a:xfrm>
            <a:off x="217962" y="3551570"/>
            <a:ext cx="440276" cy="440276"/>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mj-lt"/>
              </a:rPr>
              <a:t>03</a:t>
            </a:r>
            <a:endParaRPr lang="zh-CN" altLang="en-US" sz="1800">
              <a:latin typeface="+mj-lt"/>
            </a:endParaRPr>
          </a:p>
        </p:txBody>
      </p:sp>
      <p:sp>
        <p:nvSpPr>
          <p:cNvPr id="50" name="文本框 6"/>
          <p:cNvSpPr txBox="1">
            <a:spLocks noChangeArrowheads="1"/>
          </p:cNvSpPr>
          <p:nvPr/>
        </p:nvSpPr>
        <p:spPr bwMode="auto">
          <a:xfrm>
            <a:off x="5594970" y="355157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dirty="0">
                <a:solidFill>
                  <a:schemeClr val="accent1"/>
                </a:solidFill>
                <a:latin typeface="+mj-ea"/>
                <a:ea typeface="+mj-ea"/>
              </a:rPr>
              <a:t>总结</a:t>
            </a:r>
          </a:p>
        </p:txBody>
      </p:sp>
      <p:sp>
        <p:nvSpPr>
          <p:cNvPr id="52" name="矩形 51"/>
          <p:cNvSpPr/>
          <p:nvPr/>
        </p:nvSpPr>
        <p:spPr>
          <a:xfrm>
            <a:off x="5047981" y="3585214"/>
            <a:ext cx="440276" cy="440276"/>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latin typeface="+mj-lt"/>
              </a:rPr>
              <a:t>04</a:t>
            </a:r>
            <a:endParaRPr lang="zh-CN" altLang="en-US" sz="1800">
              <a:latin typeface="+mj-lt"/>
            </a:endParaRPr>
          </a:p>
        </p:txBody>
      </p:sp>
      <p:sp>
        <p:nvSpPr>
          <p:cNvPr id="62" name="矩形 61"/>
          <p:cNvSpPr/>
          <p:nvPr/>
        </p:nvSpPr>
        <p:spPr bwMode="auto">
          <a:xfrm>
            <a:off x="110362" y="107381"/>
            <a:ext cx="2872901" cy="584775"/>
          </a:xfrm>
          <a:prstGeom prst="rect">
            <a:avLst/>
          </a:prstGeom>
        </p:spPr>
        <p:txBody>
          <a:bodyPr wrap="none">
            <a:spAutoFit/>
          </a:bodyPr>
          <a:lstStyle/>
          <a:p>
            <a:pPr algn="ctr"/>
            <a:r>
              <a:rPr lang="zh-CN" altLang="en-US" sz="3200" kern="100">
                <a:solidFill>
                  <a:schemeClr val="bg1"/>
                </a:solidFill>
                <a:latin typeface="+mj-lt"/>
                <a:ea typeface="微软雅黑" panose="020B0503020204020204" pitchFamily="34" charset="-122"/>
                <a:cs typeface="Times New Roman" panose="02020603050405020304" pitchFamily="18" charset="0"/>
              </a:rPr>
              <a:t>目 录</a:t>
            </a:r>
            <a:r>
              <a:rPr lang="en-US" altLang="zh-CN" sz="3200" kern="100">
                <a:solidFill>
                  <a:schemeClr val="bg1"/>
                </a:solidFill>
                <a:latin typeface="+mj-lt"/>
                <a:ea typeface="微软雅黑" panose="020B0503020204020204" pitchFamily="34" charset="-122"/>
                <a:cs typeface="Times New Roman" panose="02020603050405020304" pitchFamily="18" charset="0"/>
              </a:rPr>
              <a:t>/</a:t>
            </a:r>
            <a:r>
              <a:rPr lang="en-US" altLang="zh-CN" sz="3200" kern="100">
                <a:solidFill>
                  <a:prstClr val="white"/>
                </a:solidFill>
                <a:latin typeface="+mj-lt"/>
                <a:ea typeface="微软雅黑" panose="020B0503020204020204" pitchFamily="34" charset="-122"/>
                <a:cs typeface="Times New Roman" panose="02020603050405020304" pitchFamily="18" charset="0"/>
              </a:rPr>
              <a:t>Contents</a:t>
            </a:r>
            <a:endParaRPr lang="zh-CN" altLang="en-US" sz="3200" kern="100">
              <a:solidFill>
                <a:prstClr val="white"/>
              </a:solidFill>
              <a:latin typeface="+mj-lt"/>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3675" y="633095"/>
            <a:ext cx="4183380" cy="460375"/>
          </a:xfrm>
          <a:prstGeom prst="rect">
            <a:avLst/>
          </a:prstGeom>
          <a:noFill/>
        </p:spPr>
        <p:txBody>
          <a:bodyPr wrap="square" rtlCol="0">
            <a:spAutoFit/>
            <a:scene3d>
              <a:camera prst="orthographicFront"/>
              <a:lightRig rig="threePt" dir="t"/>
            </a:scene3d>
          </a:bodyPr>
          <a:lstStyle/>
          <a:p>
            <a:r>
              <a:rPr lang="zh-CN" altLang="en-US" sz="2400" b="1" dirty="0">
                <a:effectLst>
                  <a:outerShdw blurRad="38100" dist="19050" dir="2700000" algn="tl" rotWithShape="0">
                    <a:schemeClr val="dk1">
                      <a:alpha val="40000"/>
                    </a:schemeClr>
                  </a:outerShdw>
                </a:effectLst>
              </a:rPr>
              <a:t>副本的数量</a:t>
            </a:r>
          </a:p>
        </p:txBody>
      </p:sp>
      <p:sp>
        <p:nvSpPr>
          <p:cNvPr id="9" name="矩形 8">
            <a:extLst>
              <a:ext uri="{FF2B5EF4-FFF2-40B4-BE49-F238E27FC236}">
                <a16:creationId xmlns:a16="http://schemas.microsoft.com/office/drawing/2014/main" id="{FF3AA156-2B5C-4859-A7B5-85C1E9E2F75B}"/>
              </a:ext>
            </a:extLst>
          </p:cNvPr>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评估</a:t>
            </a:r>
          </a:p>
        </p:txBody>
      </p:sp>
      <p:pic>
        <p:nvPicPr>
          <p:cNvPr id="2" name="图片 1">
            <a:extLst>
              <a:ext uri="{FF2B5EF4-FFF2-40B4-BE49-F238E27FC236}">
                <a16:creationId xmlns:a16="http://schemas.microsoft.com/office/drawing/2014/main" id="{95A15184-899B-48A2-BE07-DF4F9E11EAB7}"/>
              </a:ext>
            </a:extLst>
          </p:cNvPr>
          <p:cNvPicPr>
            <a:picLocks noChangeAspect="1"/>
          </p:cNvPicPr>
          <p:nvPr/>
        </p:nvPicPr>
        <p:blipFill>
          <a:blip r:embed="rId3"/>
          <a:stretch>
            <a:fillRect/>
          </a:stretch>
        </p:blipFill>
        <p:spPr>
          <a:xfrm>
            <a:off x="2545707" y="1093470"/>
            <a:ext cx="4052586" cy="3504294"/>
          </a:xfrm>
          <a:prstGeom prst="rect">
            <a:avLst/>
          </a:prstGeom>
        </p:spPr>
      </p:pic>
    </p:spTree>
    <p:extLst>
      <p:ext uri="{BB962C8B-B14F-4D97-AF65-F5344CB8AC3E}">
        <p14:creationId xmlns:p14="http://schemas.microsoft.com/office/powerpoint/2010/main" val="379708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3675" y="633095"/>
            <a:ext cx="4183380" cy="460375"/>
          </a:xfrm>
          <a:prstGeom prst="rect">
            <a:avLst/>
          </a:prstGeom>
          <a:noFill/>
        </p:spPr>
        <p:txBody>
          <a:bodyPr wrap="square" rtlCol="0">
            <a:spAutoFit/>
            <a:scene3d>
              <a:camera prst="orthographicFront"/>
              <a:lightRig rig="threePt" dir="t"/>
            </a:scene3d>
          </a:bodyPr>
          <a:lstStyle/>
          <a:p>
            <a:r>
              <a:rPr lang="zh-CN" altLang="en-US" sz="2400" b="1" dirty="0">
                <a:effectLst>
                  <a:outerShdw blurRad="38100" dist="19050" dir="2700000" algn="tl" rotWithShape="0">
                    <a:schemeClr val="dk1">
                      <a:alpha val="40000"/>
                    </a:schemeClr>
                  </a:outerShdw>
                </a:effectLst>
              </a:rPr>
              <a:t>副本的大小</a:t>
            </a:r>
          </a:p>
        </p:txBody>
      </p:sp>
      <p:sp>
        <p:nvSpPr>
          <p:cNvPr id="9" name="矩形 8">
            <a:extLst>
              <a:ext uri="{FF2B5EF4-FFF2-40B4-BE49-F238E27FC236}">
                <a16:creationId xmlns:a16="http://schemas.microsoft.com/office/drawing/2014/main" id="{FF3AA156-2B5C-4859-A7B5-85C1E9E2F75B}"/>
              </a:ext>
            </a:extLst>
          </p:cNvPr>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评估</a:t>
            </a:r>
          </a:p>
        </p:txBody>
      </p:sp>
      <p:pic>
        <p:nvPicPr>
          <p:cNvPr id="4" name="图片 3">
            <a:extLst>
              <a:ext uri="{FF2B5EF4-FFF2-40B4-BE49-F238E27FC236}">
                <a16:creationId xmlns:a16="http://schemas.microsoft.com/office/drawing/2014/main" id="{8ECEED63-B90D-4823-9646-E361AA3A0A5D}"/>
              </a:ext>
            </a:extLst>
          </p:cNvPr>
          <p:cNvPicPr>
            <a:picLocks noChangeAspect="1"/>
          </p:cNvPicPr>
          <p:nvPr/>
        </p:nvPicPr>
        <p:blipFill>
          <a:blip r:embed="rId3"/>
          <a:stretch>
            <a:fillRect/>
          </a:stretch>
        </p:blipFill>
        <p:spPr>
          <a:xfrm>
            <a:off x="2074796" y="1231895"/>
            <a:ext cx="4994407" cy="3509229"/>
          </a:xfrm>
          <a:prstGeom prst="rect">
            <a:avLst/>
          </a:prstGeom>
        </p:spPr>
      </p:pic>
    </p:spTree>
    <p:extLst>
      <p:ext uri="{BB962C8B-B14F-4D97-AF65-F5344CB8AC3E}">
        <p14:creationId xmlns:p14="http://schemas.microsoft.com/office/powerpoint/2010/main" val="2300675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3675" y="633095"/>
            <a:ext cx="4183380" cy="460375"/>
          </a:xfrm>
          <a:prstGeom prst="rect">
            <a:avLst/>
          </a:prstGeom>
          <a:noFill/>
        </p:spPr>
        <p:txBody>
          <a:bodyPr wrap="square" rtlCol="0">
            <a:spAutoFit/>
            <a:scene3d>
              <a:camera prst="orthographicFront"/>
              <a:lightRig rig="threePt" dir="t"/>
            </a:scene3d>
          </a:bodyPr>
          <a:lstStyle/>
          <a:p>
            <a:r>
              <a:rPr lang="zh-CN" altLang="en-US" sz="2400" b="1" dirty="0">
                <a:effectLst>
                  <a:outerShdw blurRad="38100" dist="19050" dir="2700000" algn="tl" rotWithShape="0">
                    <a:schemeClr val="dk1">
                      <a:alpha val="40000"/>
                    </a:schemeClr>
                  </a:outerShdw>
                </a:effectLst>
              </a:rPr>
              <a:t>调整能力</a:t>
            </a:r>
          </a:p>
        </p:txBody>
      </p:sp>
      <p:sp>
        <p:nvSpPr>
          <p:cNvPr id="9" name="矩形 8">
            <a:extLst>
              <a:ext uri="{FF2B5EF4-FFF2-40B4-BE49-F238E27FC236}">
                <a16:creationId xmlns:a16="http://schemas.microsoft.com/office/drawing/2014/main" id="{FF3AA156-2B5C-4859-A7B5-85C1E9E2F75B}"/>
              </a:ext>
            </a:extLst>
          </p:cNvPr>
          <p:cNvSpPr/>
          <p:nvPr/>
        </p:nvSpPr>
        <p:spPr bwMode="auto">
          <a:xfrm>
            <a:off x="59055" y="69850"/>
            <a:ext cx="92065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评估</a:t>
            </a:r>
          </a:p>
        </p:txBody>
      </p:sp>
      <p:pic>
        <p:nvPicPr>
          <p:cNvPr id="2" name="图片 1">
            <a:extLst>
              <a:ext uri="{FF2B5EF4-FFF2-40B4-BE49-F238E27FC236}">
                <a16:creationId xmlns:a16="http://schemas.microsoft.com/office/drawing/2014/main" id="{C06E37BF-B1F5-451F-9103-FFA6DD704823}"/>
              </a:ext>
            </a:extLst>
          </p:cNvPr>
          <p:cNvPicPr>
            <a:picLocks noChangeAspect="1"/>
          </p:cNvPicPr>
          <p:nvPr/>
        </p:nvPicPr>
        <p:blipFill>
          <a:blip r:embed="rId3"/>
          <a:stretch>
            <a:fillRect/>
          </a:stretch>
        </p:blipFill>
        <p:spPr>
          <a:xfrm>
            <a:off x="1718198" y="1436214"/>
            <a:ext cx="5317713" cy="3018585"/>
          </a:xfrm>
          <a:prstGeom prst="rect">
            <a:avLst/>
          </a:prstGeom>
        </p:spPr>
      </p:pic>
      <p:cxnSp>
        <p:nvCxnSpPr>
          <p:cNvPr id="5" name="直接箭头连接符 4">
            <a:extLst>
              <a:ext uri="{FF2B5EF4-FFF2-40B4-BE49-F238E27FC236}">
                <a16:creationId xmlns:a16="http://schemas.microsoft.com/office/drawing/2014/main" id="{D6BFB89D-8B02-428D-95AE-EF3695FEB903}"/>
              </a:ext>
            </a:extLst>
          </p:cNvPr>
          <p:cNvCxnSpPr/>
          <p:nvPr/>
        </p:nvCxnSpPr>
        <p:spPr>
          <a:xfrm>
            <a:off x="3774983" y="1921476"/>
            <a:ext cx="0" cy="13530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626F665-F0E4-45E1-92FA-FCBCA524ACA7}"/>
              </a:ext>
            </a:extLst>
          </p:cNvPr>
          <p:cNvSpPr txBox="1"/>
          <p:nvPr/>
        </p:nvSpPr>
        <p:spPr>
          <a:xfrm>
            <a:off x="3945240" y="2341562"/>
            <a:ext cx="873890" cy="460375"/>
          </a:xfrm>
          <a:prstGeom prst="rect">
            <a:avLst/>
          </a:prstGeom>
          <a:solidFill>
            <a:schemeClr val="bg1">
              <a:lumMod val="75000"/>
            </a:schemeClr>
          </a:solidFill>
        </p:spPr>
        <p:txBody>
          <a:bodyPr wrap="square" rtlCol="0">
            <a:spAutoFit/>
            <a:scene3d>
              <a:camera prst="orthographicFront"/>
              <a:lightRig rig="threePt" dir="t"/>
            </a:scene3d>
          </a:bodyPr>
          <a:lstStyle/>
          <a:p>
            <a:pPr algn="ctr"/>
            <a:r>
              <a:rPr lang="en-US" altLang="zh-CN" sz="2400" b="1" dirty="0">
                <a:latin typeface="Calibri" panose="020F0502020204030204" pitchFamily="34" charset="0"/>
                <a:cs typeface="Calibri" panose="020F0502020204030204" pitchFamily="34" charset="0"/>
              </a:rPr>
              <a:t>60%</a:t>
            </a:r>
            <a:endParaRPr lang="zh-CN" altLang="en-US" sz="2400" b="1" dirty="0">
              <a:latin typeface="Calibri" panose="020F0502020204030204" pitchFamily="34" charset="0"/>
              <a:cs typeface="Calibri" panose="020F0502020204030204" pitchFamily="34" charset="0"/>
            </a:endParaRPr>
          </a:p>
        </p:txBody>
      </p:sp>
      <p:cxnSp>
        <p:nvCxnSpPr>
          <p:cNvPr id="10" name="直接箭头连接符 9">
            <a:extLst>
              <a:ext uri="{FF2B5EF4-FFF2-40B4-BE49-F238E27FC236}">
                <a16:creationId xmlns:a16="http://schemas.microsoft.com/office/drawing/2014/main" id="{31FE8A37-5559-4DE4-B4C7-D8ED923FEFF3}"/>
              </a:ext>
            </a:extLst>
          </p:cNvPr>
          <p:cNvCxnSpPr>
            <a:cxnSpLocks/>
          </p:cNvCxnSpPr>
          <p:nvPr/>
        </p:nvCxnSpPr>
        <p:spPr>
          <a:xfrm>
            <a:off x="3831293" y="3426941"/>
            <a:ext cx="648031"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40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3675" y="633095"/>
            <a:ext cx="7683757" cy="584775"/>
          </a:xfrm>
          <a:prstGeom prst="rect">
            <a:avLst/>
          </a:prstGeom>
          <a:noFill/>
        </p:spPr>
        <p:txBody>
          <a:bodyPr wrap="square" rtlCol="0">
            <a:spAutoFit/>
            <a:scene3d>
              <a:camera prst="orthographicFront"/>
              <a:lightRig rig="threePt" dir="t"/>
            </a:scene3d>
          </a:bodyPr>
          <a:lstStyle/>
          <a:p>
            <a:r>
              <a:rPr lang="zh-CN" altLang="en-US" sz="3200" b="1" dirty="0">
                <a:effectLst>
                  <a:outerShdw blurRad="38100" dist="19050" dir="2700000" algn="tl" rotWithShape="0">
                    <a:schemeClr val="dk1">
                      <a:alpha val="40000"/>
                    </a:schemeClr>
                  </a:outerShdw>
                </a:effectLst>
              </a:rPr>
              <a:t>更多细节</a:t>
            </a:r>
            <a:endParaRPr lang="zh-CN" altLang="en-US" sz="1800" b="1" dirty="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1501004" y="2571750"/>
            <a:ext cx="2119526" cy="460375"/>
          </a:xfrm>
          <a:prstGeom prst="rect">
            <a:avLst/>
          </a:prstGeom>
          <a:noFill/>
        </p:spPr>
        <p:txBody>
          <a:bodyPr wrap="square" rtlCol="0">
            <a:spAutoFit/>
          </a:bodyPr>
          <a:lstStyle/>
          <a:p>
            <a:r>
              <a:rPr lang="zh-CN" altLang="en-US" sz="2400" dirty="0">
                <a:solidFill>
                  <a:schemeClr val="bg1">
                    <a:lumMod val="50000"/>
                  </a:schemeClr>
                </a:solidFill>
                <a:latin typeface="+mj-ea"/>
                <a:ea typeface="+mj-ea"/>
                <a:sym typeface="+mn-ea"/>
              </a:rPr>
              <a:t>学习成本函数</a:t>
            </a:r>
          </a:p>
        </p:txBody>
      </p:sp>
      <p:sp>
        <p:nvSpPr>
          <p:cNvPr id="6" name="文本框 5"/>
          <p:cNvSpPr txBox="1"/>
          <p:nvPr/>
        </p:nvSpPr>
        <p:spPr>
          <a:xfrm>
            <a:off x="901700" y="1261737"/>
            <a:ext cx="7340600" cy="461665"/>
          </a:xfrm>
          <a:prstGeom prst="rect">
            <a:avLst/>
          </a:prstGeom>
          <a:noFill/>
        </p:spPr>
        <p:txBody>
          <a:bodyPr wrap="square" rtlCol="0">
            <a:spAutoFit/>
          </a:bodyPr>
          <a:lstStyle/>
          <a:p>
            <a:r>
              <a:rPr lang="zh-CN" altLang="en-US" sz="2400" b="1" dirty="0">
                <a:solidFill>
                  <a:schemeClr val="accent1"/>
                </a:solidFill>
                <a:latin typeface="+mj-ea"/>
                <a:ea typeface="+mj-ea"/>
                <a:sym typeface="+mn-ea"/>
              </a:rPr>
              <a:t>并发控制的公式化</a:t>
            </a:r>
          </a:p>
        </p:txBody>
      </p:sp>
      <p:sp>
        <p:nvSpPr>
          <p:cNvPr id="8" name="文本框 7"/>
          <p:cNvSpPr txBox="1"/>
          <p:nvPr/>
        </p:nvSpPr>
        <p:spPr>
          <a:xfrm>
            <a:off x="901700" y="2112019"/>
            <a:ext cx="7340600" cy="460375"/>
          </a:xfrm>
          <a:prstGeom prst="rect">
            <a:avLst/>
          </a:prstGeom>
          <a:noFill/>
        </p:spPr>
        <p:txBody>
          <a:bodyPr wrap="square" rtlCol="0">
            <a:spAutoFit/>
          </a:bodyPr>
          <a:lstStyle/>
          <a:p>
            <a:r>
              <a:rPr lang="zh-CN" altLang="en-US" sz="2400" b="1" dirty="0">
                <a:solidFill>
                  <a:schemeClr val="accent1"/>
                </a:solidFill>
                <a:latin typeface="+mj-ea"/>
                <a:ea typeface="+mj-ea"/>
                <a:sym typeface="+mn-ea"/>
              </a:rPr>
              <a:t>生成设计改变计划</a:t>
            </a:r>
            <a:endParaRPr lang="zh-CN" altLang="en-US" sz="2400" dirty="0">
              <a:solidFill>
                <a:schemeClr val="bg1">
                  <a:lumMod val="50000"/>
                </a:schemeClr>
              </a:solidFill>
              <a:latin typeface="+mj-ea"/>
              <a:ea typeface="+mj-ea"/>
              <a:sym typeface="+mn-ea"/>
            </a:endParaRPr>
          </a:p>
        </p:txBody>
      </p:sp>
      <p:sp>
        <p:nvSpPr>
          <p:cNvPr id="9" name="文本框 8">
            <a:extLst>
              <a:ext uri="{FF2B5EF4-FFF2-40B4-BE49-F238E27FC236}">
                <a16:creationId xmlns:a16="http://schemas.microsoft.com/office/drawing/2014/main" id="{0FD6DDBC-3414-4374-BA4B-D62D767EC4A3}"/>
              </a:ext>
            </a:extLst>
          </p:cNvPr>
          <p:cNvSpPr txBox="1"/>
          <p:nvPr/>
        </p:nvSpPr>
        <p:spPr>
          <a:xfrm>
            <a:off x="901700" y="3881763"/>
            <a:ext cx="7340600" cy="460375"/>
          </a:xfrm>
          <a:prstGeom prst="rect">
            <a:avLst/>
          </a:prstGeom>
          <a:noFill/>
        </p:spPr>
        <p:txBody>
          <a:bodyPr wrap="square" rtlCol="0">
            <a:spAutoFit/>
          </a:bodyPr>
          <a:lstStyle/>
          <a:p>
            <a:r>
              <a:rPr lang="zh-CN" altLang="en-US" sz="2400" b="1" dirty="0">
                <a:solidFill>
                  <a:schemeClr val="accent1"/>
                </a:solidFill>
                <a:latin typeface="+mj-ea"/>
                <a:ea typeface="+mj-ea"/>
                <a:sym typeface="+mn-ea"/>
              </a:rPr>
              <a:t>更多的实验</a:t>
            </a:r>
            <a:endParaRPr lang="zh-CN" altLang="en-US" sz="2400" dirty="0">
              <a:solidFill>
                <a:schemeClr val="bg1">
                  <a:lumMod val="50000"/>
                </a:schemeClr>
              </a:solidFill>
              <a:latin typeface="+mj-ea"/>
              <a:ea typeface="+mj-ea"/>
              <a:sym typeface="+mn-ea"/>
            </a:endParaRPr>
          </a:p>
        </p:txBody>
      </p:sp>
      <p:sp>
        <p:nvSpPr>
          <p:cNvPr id="10" name="文本框 9">
            <a:extLst>
              <a:ext uri="{FF2B5EF4-FFF2-40B4-BE49-F238E27FC236}">
                <a16:creationId xmlns:a16="http://schemas.microsoft.com/office/drawing/2014/main" id="{928FCA36-57DC-4EBB-8890-54D2C256E6BF}"/>
              </a:ext>
            </a:extLst>
          </p:cNvPr>
          <p:cNvSpPr txBox="1"/>
          <p:nvPr/>
        </p:nvSpPr>
        <p:spPr>
          <a:xfrm>
            <a:off x="1501004" y="3031481"/>
            <a:ext cx="2119526" cy="460375"/>
          </a:xfrm>
          <a:prstGeom prst="rect">
            <a:avLst/>
          </a:prstGeom>
          <a:noFill/>
        </p:spPr>
        <p:txBody>
          <a:bodyPr wrap="square" rtlCol="0">
            <a:spAutoFit/>
          </a:bodyPr>
          <a:lstStyle/>
          <a:p>
            <a:r>
              <a:rPr lang="zh-CN" altLang="en-US" sz="2400" dirty="0">
                <a:solidFill>
                  <a:schemeClr val="bg1">
                    <a:lumMod val="50000"/>
                  </a:schemeClr>
                </a:solidFill>
                <a:latin typeface="+mj-ea"/>
                <a:ea typeface="+mj-ea"/>
                <a:sym typeface="+mn-ea"/>
              </a:rPr>
              <a:t>工作负载模型</a:t>
            </a:r>
          </a:p>
        </p:txBody>
      </p:sp>
    </p:spTree>
    <p:extLst>
      <p:ext uri="{BB962C8B-B14F-4D97-AF65-F5344CB8AC3E}">
        <p14:creationId xmlns:p14="http://schemas.microsoft.com/office/powerpoint/2010/main" val="306849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9055" y="69850"/>
            <a:ext cx="912609"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总结</a:t>
            </a:r>
          </a:p>
        </p:txBody>
      </p:sp>
      <p:sp>
        <p:nvSpPr>
          <p:cNvPr id="4" name="矩形 3"/>
          <p:cNvSpPr/>
          <p:nvPr/>
        </p:nvSpPr>
        <p:spPr>
          <a:xfrm>
            <a:off x="971664" y="959212"/>
            <a:ext cx="7056863" cy="1012585"/>
          </a:xfrm>
          <a:prstGeom prst="rect">
            <a:avLst/>
          </a:prstGeom>
        </p:spPr>
        <p:txBody>
          <a:bodyPr wrap="square">
            <a:spAutoFit/>
          </a:bodyPr>
          <a:lstStyle/>
          <a:p>
            <a:pPr>
              <a:lnSpc>
                <a:spcPct val="130000"/>
              </a:lnSpc>
              <a:spcBef>
                <a:spcPts val="600"/>
              </a:spcBef>
            </a:pPr>
            <a:r>
              <a:rPr lang="en-US" altLang="zh-CN" sz="2400" b="1" dirty="0" err="1">
                <a:solidFill>
                  <a:srgbClr val="304371"/>
                </a:solidFill>
                <a:latin typeface="+mj-ea"/>
                <a:ea typeface="+mj-ea"/>
              </a:rPr>
              <a:t>MorphoSys</a:t>
            </a:r>
            <a:r>
              <a:rPr lang="zh-CN" altLang="en-US" sz="2400" b="1" dirty="0">
                <a:solidFill>
                  <a:srgbClr val="304371"/>
                </a:solidFill>
                <a:latin typeface="+mj-ea"/>
                <a:ea typeface="+mj-ea"/>
              </a:rPr>
              <a:t>是一个可以根据工作负载动态选择和改变其物理设计的分布式数据库系统</a:t>
            </a:r>
            <a:endParaRPr lang="en-US" altLang="zh-CN" sz="2400" b="1" dirty="0">
              <a:solidFill>
                <a:srgbClr val="304371"/>
              </a:solidFill>
              <a:latin typeface="+mj-ea"/>
              <a:ea typeface="+mj-ea"/>
            </a:endParaRPr>
          </a:p>
        </p:txBody>
      </p:sp>
      <p:sp>
        <p:nvSpPr>
          <p:cNvPr id="7" name="矩形 6"/>
          <p:cNvSpPr/>
          <p:nvPr/>
        </p:nvSpPr>
        <p:spPr>
          <a:xfrm>
            <a:off x="971664" y="2240225"/>
            <a:ext cx="5756589" cy="505267"/>
          </a:xfrm>
          <a:prstGeom prst="rect">
            <a:avLst/>
          </a:prstGeom>
        </p:spPr>
        <p:txBody>
          <a:bodyPr wrap="square">
            <a:spAutoFit/>
          </a:bodyPr>
          <a:lstStyle/>
          <a:p>
            <a:pPr>
              <a:lnSpc>
                <a:spcPct val="150000"/>
              </a:lnSpc>
            </a:pPr>
            <a:r>
              <a:rPr lang="zh-CN" altLang="en-US" sz="2000" dirty="0">
                <a:solidFill>
                  <a:schemeClr val="tx1">
                    <a:lumMod val="65000"/>
                    <a:lumOff val="35000"/>
                  </a:schemeClr>
                </a:solidFill>
              </a:rPr>
              <a:t>使用</a:t>
            </a:r>
            <a:r>
              <a:rPr lang="en-US" altLang="zh-CN" sz="2000" dirty="0">
                <a:solidFill>
                  <a:schemeClr val="tx1">
                    <a:lumMod val="65000"/>
                    <a:lumOff val="35000"/>
                  </a:schemeClr>
                </a:solidFill>
              </a:rPr>
              <a:t>Partition Level</a:t>
            </a:r>
            <a:r>
              <a:rPr lang="zh-CN" altLang="en-US" sz="2000" dirty="0">
                <a:solidFill>
                  <a:schemeClr val="tx1">
                    <a:lumMod val="65000"/>
                    <a:lumOff val="35000"/>
                  </a:schemeClr>
                </a:solidFill>
              </a:rPr>
              <a:t>的操作高效执行事务</a:t>
            </a:r>
          </a:p>
        </p:txBody>
      </p:sp>
      <p:sp>
        <p:nvSpPr>
          <p:cNvPr id="14" name="矩形 13"/>
          <p:cNvSpPr/>
          <p:nvPr/>
        </p:nvSpPr>
        <p:spPr>
          <a:xfrm>
            <a:off x="928414" y="3217357"/>
            <a:ext cx="7056863" cy="966931"/>
          </a:xfrm>
          <a:prstGeom prst="rect">
            <a:avLst/>
          </a:prstGeom>
        </p:spPr>
        <p:txBody>
          <a:bodyPr wrap="square">
            <a:spAutoFit/>
          </a:bodyPr>
          <a:lstStyle/>
          <a:p>
            <a:pPr>
              <a:lnSpc>
                <a:spcPct val="150000"/>
              </a:lnSpc>
            </a:pPr>
            <a:r>
              <a:rPr lang="zh-CN" altLang="en-US" sz="2000" dirty="0">
                <a:solidFill>
                  <a:schemeClr val="tx1">
                    <a:lumMod val="65000"/>
                    <a:lumOff val="35000"/>
                  </a:schemeClr>
                </a:solidFill>
              </a:rPr>
              <a:t>基于工作负载学习到的</a:t>
            </a:r>
            <a:r>
              <a:rPr lang="en-US" altLang="zh-CN" sz="2000" dirty="0">
                <a:solidFill>
                  <a:schemeClr val="tx1">
                    <a:lumMod val="65000"/>
                    <a:lumOff val="35000"/>
                  </a:schemeClr>
                </a:solidFill>
              </a:rPr>
              <a:t>Cost Model</a:t>
            </a:r>
            <a:r>
              <a:rPr lang="zh-CN" altLang="en-US" sz="2000" dirty="0">
                <a:solidFill>
                  <a:schemeClr val="tx1">
                    <a:lumMod val="65000"/>
                    <a:lumOff val="35000"/>
                  </a:schemeClr>
                </a:solidFill>
              </a:rPr>
              <a:t>进行综合决策，决定存储分区如何放置</a:t>
            </a:r>
            <a:r>
              <a:rPr lang="en-US" altLang="zh-CN" sz="2000" dirty="0">
                <a:solidFill>
                  <a:schemeClr val="tx1">
                    <a:lumMod val="65000"/>
                    <a:lumOff val="35000"/>
                  </a:schemeClr>
                </a:solidFill>
              </a:rPr>
              <a:t> </a:t>
            </a:r>
            <a:endParaRPr lang="zh-CN" sz="20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2916211" y="2508597"/>
            <a:ext cx="3262433" cy="1015663"/>
          </a:xfrm>
          <a:prstGeom prst="rect">
            <a:avLst/>
          </a:prstGeom>
        </p:spPr>
        <p:txBody>
          <a:bodyPr wrap="none">
            <a:spAutoFit/>
          </a:bodyPr>
          <a:lstStyle/>
          <a:p>
            <a:pPr algn="ctr">
              <a:defRPr/>
            </a:pPr>
            <a:r>
              <a:rPr lang="zh-CN" altLang="en-US" sz="6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谢谢大家</a:t>
            </a:r>
          </a:p>
        </p:txBody>
      </p:sp>
      <p:grpSp>
        <p:nvGrpSpPr>
          <p:cNvPr id="9" name="组合 8"/>
          <p:cNvGrpSpPr/>
          <p:nvPr/>
        </p:nvGrpSpPr>
        <p:grpSpPr>
          <a:xfrm>
            <a:off x="2222639" y="2464842"/>
            <a:ext cx="4698722" cy="1111158"/>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pic>
        <p:nvPicPr>
          <p:cNvPr id="2" name="Picture 2" descr="http://pic29.photophoto.cn/20131031/0007019972140373_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484" t="9054" r="21242" b="4929"/>
          <a:stretch>
            <a:fillRect/>
          </a:stretch>
        </p:blipFill>
        <p:spPr bwMode="auto">
          <a:xfrm>
            <a:off x="3761105" y="685165"/>
            <a:ext cx="1624330" cy="124587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101379" y="664309"/>
            <a:ext cx="3903249" cy="369332"/>
          </a:xfrm>
          <a:prstGeom prst="rect">
            <a:avLst/>
          </a:prstGeom>
          <a:noFill/>
        </p:spPr>
        <p:txBody>
          <a:bodyPr wrap="none">
            <a:spAutoFit/>
          </a:bodyPr>
          <a:lstStyle/>
          <a:p>
            <a:pPr algn="ctr">
              <a:defRPr/>
            </a:pPr>
            <a:r>
              <a:rPr lang="zh-CN" altLang="en-US" sz="1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分布式数据库</a:t>
            </a:r>
            <a:r>
              <a:rPr lang="en-US" altLang="zh-CN" sz="1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Distributed Database</a:t>
            </a:r>
            <a:endParaRPr lang="zh-CN" altLang="en-US" sz="1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流程图: 磁盘 2">
            <a:extLst>
              <a:ext uri="{FF2B5EF4-FFF2-40B4-BE49-F238E27FC236}">
                <a16:creationId xmlns:a16="http://schemas.microsoft.com/office/drawing/2014/main" id="{50F41B23-069E-45EC-84E3-D05FE4B08F17}"/>
              </a:ext>
            </a:extLst>
          </p:cNvPr>
          <p:cNvSpPr/>
          <p:nvPr/>
        </p:nvSpPr>
        <p:spPr>
          <a:xfrm>
            <a:off x="1650829" y="2338163"/>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磁盘 12">
            <a:extLst>
              <a:ext uri="{FF2B5EF4-FFF2-40B4-BE49-F238E27FC236}">
                <a16:creationId xmlns:a16="http://schemas.microsoft.com/office/drawing/2014/main" id="{4B7C97AC-F785-4288-B7B3-354EE8834CAF}"/>
              </a:ext>
            </a:extLst>
          </p:cNvPr>
          <p:cNvSpPr/>
          <p:nvPr/>
        </p:nvSpPr>
        <p:spPr>
          <a:xfrm>
            <a:off x="5873026" y="2338162"/>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03D6FBE-7EB3-41F2-B6DE-8F06D672A712}"/>
              </a:ext>
            </a:extLst>
          </p:cNvPr>
          <p:cNvSpPr/>
          <p:nvPr/>
        </p:nvSpPr>
        <p:spPr bwMode="auto">
          <a:xfrm>
            <a:off x="3475193" y="2750582"/>
            <a:ext cx="2193614" cy="954107"/>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Partitioning</a:t>
            </a:r>
          </a:p>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Replication</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6287CEE6-F483-4B18-A46A-9E1B84C01539}"/>
              </a:ext>
            </a:extLst>
          </p:cNvPr>
          <p:cNvSpPr/>
          <p:nvPr/>
        </p:nvSpPr>
        <p:spPr bwMode="auto">
          <a:xfrm>
            <a:off x="1901228" y="1912093"/>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1</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流程图: 磁盘 24">
            <a:extLst>
              <a:ext uri="{FF2B5EF4-FFF2-40B4-BE49-F238E27FC236}">
                <a16:creationId xmlns:a16="http://schemas.microsoft.com/office/drawing/2014/main" id="{E6F64D58-7FF6-4E46-BF28-5FD2C483C010}"/>
              </a:ext>
            </a:extLst>
          </p:cNvPr>
          <p:cNvSpPr/>
          <p:nvPr/>
        </p:nvSpPr>
        <p:spPr>
          <a:xfrm>
            <a:off x="1643812" y="2338162"/>
            <a:ext cx="1620145" cy="1778949"/>
          </a:xfrm>
          <a:prstGeom prst="flowChartMagneticDisk">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3713BF3E-BF04-4F93-9879-9CB0BA43072D}"/>
              </a:ext>
            </a:extLst>
          </p:cNvPr>
          <p:cNvSpPr/>
          <p:nvPr/>
        </p:nvSpPr>
        <p:spPr bwMode="auto">
          <a:xfrm>
            <a:off x="6123425" y="1912093"/>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2</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7FF038B8-899A-4442-823B-DEF038670D40}"/>
              </a:ext>
            </a:extLst>
          </p:cNvPr>
          <p:cNvSpPr/>
          <p:nvPr/>
        </p:nvSpPr>
        <p:spPr bwMode="auto">
          <a:xfrm>
            <a:off x="1952587" y="2974536"/>
            <a:ext cx="1016625" cy="954107"/>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B</a:t>
            </a:r>
          </a:p>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0521CAD8-29BB-49B0-A06B-55E96FE97F1D}"/>
              </a:ext>
            </a:extLst>
          </p:cNvPr>
          <p:cNvSpPr/>
          <p:nvPr/>
        </p:nvSpPr>
        <p:spPr bwMode="auto">
          <a:xfrm>
            <a:off x="6218069" y="2946166"/>
            <a:ext cx="930062" cy="954107"/>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b</a:t>
            </a:r>
          </a:p>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741174BA-14E0-43B6-9EF1-75144DC28093}"/>
              </a:ext>
            </a:extLst>
          </p:cNvPr>
          <p:cNvSpPr/>
          <p:nvPr/>
        </p:nvSpPr>
        <p:spPr bwMode="auto">
          <a:xfrm>
            <a:off x="1944829" y="4171414"/>
            <a:ext cx="1032142" cy="400110"/>
          </a:xfrm>
          <a:prstGeom prst="rect">
            <a:avLst/>
          </a:prstGeom>
          <a:noFill/>
        </p:spPr>
        <p:txBody>
          <a:bodyPr wrap="none">
            <a:spAutoFit/>
          </a:bodyPr>
          <a:lstStyle/>
          <a:p>
            <a:pPr algn="ctr">
              <a:defRPr/>
            </a:pPr>
            <a:r>
              <a:rPr lang="en-US" altLang="zh-CN"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Master</a:t>
            </a:r>
            <a:endParaRPr lang="zh-CN" altLang="en-US"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9CCEC3DA-9D9B-4104-AED2-D4E371FBAC27}"/>
              </a:ext>
            </a:extLst>
          </p:cNvPr>
          <p:cNvSpPr/>
          <p:nvPr/>
        </p:nvSpPr>
        <p:spPr bwMode="auto">
          <a:xfrm>
            <a:off x="6153015" y="4171414"/>
            <a:ext cx="1060163" cy="400110"/>
          </a:xfrm>
          <a:prstGeom prst="rect">
            <a:avLst/>
          </a:prstGeom>
          <a:noFill/>
        </p:spPr>
        <p:txBody>
          <a:bodyPr wrap="none">
            <a:spAutoFit/>
          </a:bodyPr>
          <a:lstStyle/>
          <a:p>
            <a:pPr algn="ctr">
              <a:defRPr/>
            </a:pPr>
            <a:r>
              <a:rPr lang="en-US" altLang="zh-CN"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Replica</a:t>
            </a:r>
            <a:endParaRPr lang="zh-CN" altLang="en-US"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1" name="图片 20">
            <a:extLst>
              <a:ext uri="{FF2B5EF4-FFF2-40B4-BE49-F238E27FC236}">
                <a16:creationId xmlns:a16="http://schemas.microsoft.com/office/drawing/2014/main" id="{97829818-441D-4847-B6A6-F245EF49C5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855" y="1179403"/>
            <a:ext cx="603974" cy="603974"/>
          </a:xfrm>
          <a:prstGeom prst="rect">
            <a:avLst/>
          </a:prstGeom>
        </p:spPr>
      </p:pic>
      <p:sp>
        <p:nvSpPr>
          <p:cNvPr id="22" name="矩形 21">
            <a:extLst>
              <a:ext uri="{FF2B5EF4-FFF2-40B4-BE49-F238E27FC236}">
                <a16:creationId xmlns:a16="http://schemas.microsoft.com/office/drawing/2014/main" id="{F1D5BED5-693D-4FE0-ACAB-3D33AD807FEB}"/>
              </a:ext>
            </a:extLst>
          </p:cNvPr>
          <p:cNvSpPr/>
          <p:nvPr/>
        </p:nvSpPr>
        <p:spPr bwMode="auto">
          <a:xfrm>
            <a:off x="1707161" y="1291946"/>
            <a:ext cx="1070871" cy="400110"/>
          </a:xfrm>
          <a:prstGeom prst="rect">
            <a:avLst/>
          </a:prstGeom>
          <a:noFill/>
        </p:spPr>
        <p:txBody>
          <a:bodyPr wrap="none">
            <a:spAutoFit/>
          </a:bodyPr>
          <a:lstStyle/>
          <a:p>
            <a:pPr algn="ctr">
              <a:defRPr/>
            </a:pPr>
            <a:r>
              <a:rPr lang="en-US" altLang="zh-CN"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Writers</a:t>
            </a:r>
            <a:endParaRPr lang="zh-CN" altLang="en-US"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3" name="图片 22">
            <a:extLst>
              <a:ext uri="{FF2B5EF4-FFF2-40B4-BE49-F238E27FC236}">
                <a16:creationId xmlns:a16="http://schemas.microsoft.com/office/drawing/2014/main" id="{D238EE0F-3AD7-476A-9327-A9A89E75D2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8807" y="1179403"/>
            <a:ext cx="603974" cy="603974"/>
          </a:xfrm>
          <a:prstGeom prst="rect">
            <a:avLst/>
          </a:prstGeom>
        </p:spPr>
      </p:pic>
      <p:sp>
        <p:nvSpPr>
          <p:cNvPr id="24" name="矩形 23">
            <a:extLst>
              <a:ext uri="{FF2B5EF4-FFF2-40B4-BE49-F238E27FC236}">
                <a16:creationId xmlns:a16="http://schemas.microsoft.com/office/drawing/2014/main" id="{6302973A-AE99-4709-A8EE-163B8F0DB684}"/>
              </a:ext>
            </a:extLst>
          </p:cNvPr>
          <p:cNvSpPr/>
          <p:nvPr/>
        </p:nvSpPr>
        <p:spPr bwMode="auto">
          <a:xfrm>
            <a:off x="6295349" y="1289535"/>
            <a:ext cx="1158202" cy="400110"/>
          </a:xfrm>
          <a:prstGeom prst="rect">
            <a:avLst/>
          </a:prstGeom>
          <a:noFill/>
        </p:spPr>
        <p:txBody>
          <a:bodyPr wrap="none">
            <a:spAutoFit/>
          </a:bodyPr>
          <a:lstStyle/>
          <a:p>
            <a:pPr algn="ctr">
              <a:defRPr/>
            </a:pPr>
            <a:r>
              <a:rPr lang="en-US" altLang="zh-CN"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Readers</a:t>
            </a:r>
            <a:endParaRPr lang="zh-CN" altLang="en-US"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8" name="图片 27">
            <a:extLst>
              <a:ext uri="{FF2B5EF4-FFF2-40B4-BE49-F238E27FC236}">
                <a16:creationId xmlns:a16="http://schemas.microsoft.com/office/drawing/2014/main" id="{199FB453-02C1-430B-8C56-EE50D8E8E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901" y="1847416"/>
            <a:ext cx="603974" cy="603974"/>
          </a:xfrm>
          <a:prstGeom prst="rect">
            <a:avLst/>
          </a:prstGeom>
        </p:spPr>
      </p:pic>
      <p:pic>
        <p:nvPicPr>
          <p:cNvPr id="29" name="图片 28">
            <a:extLst>
              <a:ext uri="{FF2B5EF4-FFF2-40B4-BE49-F238E27FC236}">
                <a16:creationId xmlns:a16="http://schemas.microsoft.com/office/drawing/2014/main" id="{3461099C-3AEA-4622-A917-0A82B0A91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947" y="1289535"/>
            <a:ext cx="603974" cy="6039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25" grpId="0" animBg="1"/>
      <p:bldP spid="16" grpId="0"/>
      <p:bldP spid="17" grpId="0"/>
      <p:bldP spid="18" grpId="0"/>
      <p:bldP spid="19" grpId="0"/>
      <p:bldP spid="20" grpId="0"/>
      <p:bldP spid="2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101379" y="664309"/>
            <a:ext cx="3903249" cy="369332"/>
          </a:xfrm>
          <a:prstGeom prst="rect">
            <a:avLst/>
          </a:prstGeom>
          <a:noFill/>
        </p:spPr>
        <p:txBody>
          <a:bodyPr wrap="none">
            <a:spAutoFit/>
          </a:bodyPr>
          <a:lstStyle/>
          <a:p>
            <a:pPr algn="ctr">
              <a:defRPr/>
            </a:pPr>
            <a:r>
              <a:rPr lang="zh-CN" altLang="en-US" sz="1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分布式数据库</a:t>
            </a:r>
            <a:r>
              <a:rPr lang="en-US" altLang="zh-CN" sz="1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Distributed Database</a:t>
            </a:r>
            <a:endParaRPr lang="zh-CN" altLang="en-US" sz="1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流程图: 磁盘 2">
            <a:extLst>
              <a:ext uri="{FF2B5EF4-FFF2-40B4-BE49-F238E27FC236}">
                <a16:creationId xmlns:a16="http://schemas.microsoft.com/office/drawing/2014/main" id="{50F41B23-069E-45EC-84E3-D05FE4B08F17}"/>
              </a:ext>
            </a:extLst>
          </p:cNvPr>
          <p:cNvSpPr/>
          <p:nvPr/>
        </p:nvSpPr>
        <p:spPr>
          <a:xfrm>
            <a:off x="1650829" y="2338163"/>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磁盘 12">
            <a:extLst>
              <a:ext uri="{FF2B5EF4-FFF2-40B4-BE49-F238E27FC236}">
                <a16:creationId xmlns:a16="http://schemas.microsoft.com/office/drawing/2014/main" id="{4B7C97AC-F785-4288-B7B3-354EE8834CAF}"/>
              </a:ext>
            </a:extLst>
          </p:cNvPr>
          <p:cNvSpPr/>
          <p:nvPr/>
        </p:nvSpPr>
        <p:spPr>
          <a:xfrm>
            <a:off x="5873026" y="2338162"/>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287CEE6-F483-4B18-A46A-9E1B84C01539}"/>
              </a:ext>
            </a:extLst>
          </p:cNvPr>
          <p:cNvSpPr/>
          <p:nvPr/>
        </p:nvSpPr>
        <p:spPr bwMode="auto">
          <a:xfrm>
            <a:off x="1901228" y="1912093"/>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1</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3713BF3E-BF04-4F93-9879-9CB0BA43072D}"/>
              </a:ext>
            </a:extLst>
          </p:cNvPr>
          <p:cNvSpPr/>
          <p:nvPr/>
        </p:nvSpPr>
        <p:spPr bwMode="auto">
          <a:xfrm>
            <a:off x="6123425" y="1912093"/>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2</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7FF038B8-899A-4442-823B-DEF038670D40}"/>
              </a:ext>
            </a:extLst>
          </p:cNvPr>
          <p:cNvSpPr/>
          <p:nvPr/>
        </p:nvSpPr>
        <p:spPr bwMode="auto">
          <a:xfrm>
            <a:off x="1970221" y="2974536"/>
            <a:ext cx="981358"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B</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0521CAD8-29BB-49B0-A06B-55E96FE97F1D}"/>
              </a:ext>
            </a:extLst>
          </p:cNvPr>
          <p:cNvSpPr/>
          <p:nvPr/>
        </p:nvSpPr>
        <p:spPr bwMode="auto">
          <a:xfrm>
            <a:off x="6174785" y="3431256"/>
            <a:ext cx="1016624"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1" name="图片 20">
            <a:extLst>
              <a:ext uri="{FF2B5EF4-FFF2-40B4-BE49-F238E27FC236}">
                <a16:creationId xmlns:a16="http://schemas.microsoft.com/office/drawing/2014/main" id="{97829818-441D-4847-B6A6-F245EF49C5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855" y="1179403"/>
            <a:ext cx="603974" cy="603974"/>
          </a:xfrm>
          <a:prstGeom prst="rect">
            <a:avLst/>
          </a:prstGeom>
        </p:spPr>
      </p:pic>
      <p:pic>
        <p:nvPicPr>
          <p:cNvPr id="23" name="图片 22">
            <a:extLst>
              <a:ext uri="{FF2B5EF4-FFF2-40B4-BE49-F238E27FC236}">
                <a16:creationId xmlns:a16="http://schemas.microsoft.com/office/drawing/2014/main" id="{D238EE0F-3AD7-476A-9327-A9A89E75D2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8807" y="1168125"/>
            <a:ext cx="603974" cy="603974"/>
          </a:xfrm>
          <a:prstGeom prst="rect">
            <a:avLst/>
          </a:prstGeom>
        </p:spPr>
      </p:pic>
      <p:pic>
        <p:nvPicPr>
          <p:cNvPr id="28" name="图片 27">
            <a:extLst>
              <a:ext uri="{FF2B5EF4-FFF2-40B4-BE49-F238E27FC236}">
                <a16:creationId xmlns:a16="http://schemas.microsoft.com/office/drawing/2014/main" id="{199FB453-02C1-430B-8C56-EE50D8E8E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2249" y="1387658"/>
            <a:ext cx="603974" cy="603974"/>
          </a:xfrm>
          <a:prstGeom prst="rect">
            <a:avLst/>
          </a:prstGeom>
        </p:spPr>
      </p:pic>
      <p:pic>
        <p:nvPicPr>
          <p:cNvPr id="29" name="图片 28">
            <a:extLst>
              <a:ext uri="{FF2B5EF4-FFF2-40B4-BE49-F238E27FC236}">
                <a16:creationId xmlns:a16="http://schemas.microsoft.com/office/drawing/2014/main" id="{3461099C-3AEA-4622-A917-0A82B0A91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297" y="1449837"/>
            <a:ext cx="603974" cy="603974"/>
          </a:xfrm>
          <a:prstGeom prst="rect">
            <a:avLst/>
          </a:prstGeom>
        </p:spPr>
      </p:pic>
    </p:spTree>
    <p:extLst>
      <p:ext uri="{BB962C8B-B14F-4D97-AF65-F5344CB8AC3E}">
        <p14:creationId xmlns:p14="http://schemas.microsoft.com/office/powerpoint/2010/main" val="25205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101379" y="664309"/>
            <a:ext cx="3903249" cy="369332"/>
          </a:xfrm>
          <a:prstGeom prst="rect">
            <a:avLst/>
          </a:prstGeom>
          <a:noFill/>
        </p:spPr>
        <p:txBody>
          <a:bodyPr wrap="none">
            <a:spAutoFit/>
          </a:bodyPr>
          <a:lstStyle/>
          <a:p>
            <a:pPr algn="ctr">
              <a:defRPr/>
            </a:pPr>
            <a:r>
              <a:rPr lang="zh-CN" altLang="en-US" sz="1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分布式数据库</a:t>
            </a:r>
            <a:r>
              <a:rPr lang="en-US" altLang="zh-CN" sz="1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Distributed Database</a:t>
            </a:r>
            <a:endParaRPr lang="zh-CN" altLang="en-US" sz="1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流程图: 磁盘 2">
            <a:extLst>
              <a:ext uri="{FF2B5EF4-FFF2-40B4-BE49-F238E27FC236}">
                <a16:creationId xmlns:a16="http://schemas.microsoft.com/office/drawing/2014/main" id="{50F41B23-069E-45EC-84E3-D05FE4B08F17}"/>
              </a:ext>
            </a:extLst>
          </p:cNvPr>
          <p:cNvSpPr/>
          <p:nvPr/>
        </p:nvSpPr>
        <p:spPr>
          <a:xfrm>
            <a:off x="1650829" y="2338163"/>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磁盘 12">
            <a:extLst>
              <a:ext uri="{FF2B5EF4-FFF2-40B4-BE49-F238E27FC236}">
                <a16:creationId xmlns:a16="http://schemas.microsoft.com/office/drawing/2014/main" id="{4B7C97AC-F785-4288-B7B3-354EE8834CAF}"/>
              </a:ext>
            </a:extLst>
          </p:cNvPr>
          <p:cNvSpPr/>
          <p:nvPr/>
        </p:nvSpPr>
        <p:spPr>
          <a:xfrm>
            <a:off x="5873026" y="2338162"/>
            <a:ext cx="1620145" cy="17789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287CEE6-F483-4B18-A46A-9E1B84C01539}"/>
              </a:ext>
            </a:extLst>
          </p:cNvPr>
          <p:cNvSpPr/>
          <p:nvPr/>
        </p:nvSpPr>
        <p:spPr bwMode="auto">
          <a:xfrm>
            <a:off x="1901228" y="1912093"/>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1</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3713BF3E-BF04-4F93-9879-9CB0BA43072D}"/>
              </a:ext>
            </a:extLst>
          </p:cNvPr>
          <p:cNvSpPr/>
          <p:nvPr/>
        </p:nvSpPr>
        <p:spPr bwMode="auto">
          <a:xfrm>
            <a:off x="6123425" y="1912093"/>
            <a:ext cx="1119345" cy="307777"/>
          </a:xfrm>
          <a:prstGeom prst="rect">
            <a:avLst/>
          </a:prstGeom>
          <a:noFill/>
        </p:spPr>
        <p:txBody>
          <a:bodyPr wrap="none">
            <a:spAutoFit/>
          </a:bodyPr>
          <a:lstStyle/>
          <a:p>
            <a:pPr algn="ctr">
              <a:defRPr/>
            </a:pPr>
            <a:r>
              <a:rPr lang="en-US" altLang="zh-CN"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Data Site 2</a:t>
            </a:r>
            <a:endParaRPr lang="zh-CN" altLang="en-US" sz="1400" kern="100" dirty="0">
              <a:solidFill>
                <a:schemeClr val="bg2">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7FF038B8-899A-4442-823B-DEF038670D40}"/>
              </a:ext>
            </a:extLst>
          </p:cNvPr>
          <p:cNvSpPr/>
          <p:nvPr/>
        </p:nvSpPr>
        <p:spPr bwMode="auto">
          <a:xfrm>
            <a:off x="1970221" y="2974536"/>
            <a:ext cx="981358"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   B</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0521CAD8-29BB-49B0-A06B-55E96FE97F1D}"/>
              </a:ext>
            </a:extLst>
          </p:cNvPr>
          <p:cNvSpPr/>
          <p:nvPr/>
        </p:nvSpPr>
        <p:spPr bwMode="auto">
          <a:xfrm>
            <a:off x="6174785" y="3431256"/>
            <a:ext cx="1016624" cy="523220"/>
          </a:xfrm>
          <a:prstGeom prst="rect">
            <a:avLst/>
          </a:prstGeom>
          <a:noFill/>
        </p:spPr>
        <p:txBody>
          <a:bodyPr wrap="none">
            <a:spAutoFit/>
          </a:bodyPr>
          <a:lstStyle/>
          <a:p>
            <a:pPr algn="ctr">
              <a:defRPr/>
            </a:pPr>
            <a:r>
              <a:rPr lang="en-US" altLang="zh-CN"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   D</a:t>
            </a:r>
            <a:endParaRPr lang="zh-CN" altLang="en-US" sz="28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8" name="图片 27">
            <a:extLst>
              <a:ext uri="{FF2B5EF4-FFF2-40B4-BE49-F238E27FC236}">
                <a16:creationId xmlns:a16="http://schemas.microsoft.com/office/drawing/2014/main" id="{199FB453-02C1-430B-8C56-EE50D8E8E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968" y="1147850"/>
            <a:ext cx="603974" cy="603974"/>
          </a:xfrm>
          <a:prstGeom prst="rect">
            <a:avLst/>
          </a:prstGeom>
        </p:spPr>
      </p:pic>
      <p:sp>
        <p:nvSpPr>
          <p:cNvPr id="19" name="矩形 18">
            <a:extLst>
              <a:ext uri="{FF2B5EF4-FFF2-40B4-BE49-F238E27FC236}">
                <a16:creationId xmlns:a16="http://schemas.microsoft.com/office/drawing/2014/main" id="{923A0A93-AEF6-41C1-AC76-5469F8737EA8}"/>
              </a:ext>
            </a:extLst>
          </p:cNvPr>
          <p:cNvSpPr/>
          <p:nvPr/>
        </p:nvSpPr>
        <p:spPr bwMode="auto">
          <a:xfrm>
            <a:off x="4414942" y="1281335"/>
            <a:ext cx="1040221" cy="400110"/>
          </a:xfrm>
          <a:prstGeom prst="rect">
            <a:avLst/>
          </a:prstGeom>
          <a:noFill/>
        </p:spPr>
        <p:txBody>
          <a:bodyPr wrap="none">
            <a:spAutoFit/>
          </a:bodyPr>
          <a:lstStyle/>
          <a:p>
            <a:pPr algn="ctr">
              <a:defRPr/>
            </a:pP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W[A,C]</a:t>
            </a:r>
            <a:endPar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5" name="直接箭头连接符 4">
            <a:extLst>
              <a:ext uri="{FF2B5EF4-FFF2-40B4-BE49-F238E27FC236}">
                <a16:creationId xmlns:a16="http://schemas.microsoft.com/office/drawing/2014/main" id="{C2DD8108-1B1E-4C57-8674-14049EB5B795}"/>
              </a:ext>
            </a:extLst>
          </p:cNvPr>
          <p:cNvCxnSpPr/>
          <p:nvPr/>
        </p:nvCxnSpPr>
        <p:spPr>
          <a:xfrm flipH="1">
            <a:off x="3020573" y="1751824"/>
            <a:ext cx="711168" cy="586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39B30742-F473-4AD6-B208-FE19E9CB81D2}"/>
              </a:ext>
            </a:extLst>
          </p:cNvPr>
          <p:cNvCxnSpPr/>
          <p:nvPr/>
        </p:nvCxnSpPr>
        <p:spPr>
          <a:xfrm>
            <a:off x="5257800" y="1767601"/>
            <a:ext cx="673443" cy="629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231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79188"/>
            <a:ext cx="7886700" cy="647700"/>
          </a:xfrm>
        </p:spPr>
        <p:txBody>
          <a:bodyPr/>
          <a:lstStyle/>
          <a:p>
            <a:pPr algn="ctr"/>
            <a:r>
              <a:rPr lang="en-US" altLang="zh-CN" dirty="0" err="1"/>
              <a:t>MorphoSys</a:t>
            </a:r>
            <a:endParaRPr lang="zh-CN" altLang="en-US" dirty="0"/>
          </a:p>
        </p:txBody>
      </p:sp>
      <p:sp>
        <p:nvSpPr>
          <p:cNvPr id="4" name="矩形 3"/>
          <p:cNvSpPr/>
          <p:nvPr/>
        </p:nvSpPr>
        <p:spPr bwMode="auto">
          <a:xfrm>
            <a:off x="59056" y="69850"/>
            <a:ext cx="956284"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3" name="文本框 2"/>
          <p:cNvSpPr txBox="1"/>
          <p:nvPr/>
        </p:nvSpPr>
        <p:spPr>
          <a:xfrm>
            <a:off x="853440" y="1074129"/>
            <a:ext cx="7437120" cy="4093428"/>
          </a:xfrm>
          <a:prstGeom prst="rect">
            <a:avLst/>
          </a:prstGeom>
          <a:noFill/>
        </p:spPr>
        <p:txBody>
          <a:bodyPr wrap="square" rtlCol="0">
            <a:spAutoFit/>
          </a:bodyPr>
          <a:lstStyle/>
          <a:p>
            <a:pPr indent="720000"/>
            <a:r>
              <a:rPr lang="zh-CN" altLang="en-US" sz="2000" dirty="0">
                <a:solidFill>
                  <a:srgbClr val="304371"/>
                </a:solidFill>
                <a:latin typeface="+mj-ea"/>
                <a:ea typeface="+mj-ea"/>
              </a:rPr>
              <a:t>它可以自动决定</a:t>
            </a:r>
            <a:r>
              <a:rPr lang="zh-CN" altLang="en-US" sz="2000" b="1" dirty="0">
                <a:solidFill>
                  <a:srgbClr val="304371"/>
                </a:solidFill>
                <a:latin typeface="+mj-ea"/>
                <a:ea typeface="+mj-ea"/>
              </a:rPr>
              <a:t>如何划分数据</a:t>
            </a:r>
            <a:r>
              <a:rPr lang="zh-CN" altLang="en-US" sz="2000" dirty="0">
                <a:solidFill>
                  <a:srgbClr val="304371"/>
                </a:solidFill>
                <a:latin typeface="+mj-ea"/>
                <a:ea typeface="+mj-ea"/>
              </a:rPr>
              <a:t>，</a:t>
            </a:r>
            <a:r>
              <a:rPr lang="zh-CN" altLang="en-US" sz="2000" b="1" dirty="0">
                <a:solidFill>
                  <a:srgbClr val="304371"/>
                </a:solidFill>
                <a:latin typeface="+mj-ea"/>
                <a:ea typeface="+mj-ea"/>
              </a:rPr>
              <a:t>复制什么数据</a:t>
            </a:r>
            <a:r>
              <a:rPr lang="zh-CN" altLang="en-US" sz="2000" dirty="0">
                <a:solidFill>
                  <a:srgbClr val="304371"/>
                </a:solidFill>
                <a:latin typeface="+mj-ea"/>
                <a:ea typeface="+mj-ea"/>
              </a:rPr>
              <a:t>，以及</a:t>
            </a:r>
            <a:r>
              <a:rPr lang="zh-CN" altLang="en-US" sz="2000" b="1" dirty="0">
                <a:solidFill>
                  <a:srgbClr val="304371"/>
                </a:solidFill>
                <a:latin typeface="+mj-ea"/>
                <a:ea typeface="+mj-ea"/>
              </a:rPr>
              <a:t>将这些分区和复制的数据放在哪里</a:t>
            </a:r>
            <a:r>
              <a:rPr lang="zh-CN" altLang="en-US" sz="2000" dirty="0">
                <a:solidFill>
                  <a:srgbClr val="304371"/>
                </a:solidFill>
                <a:latin typeface="+mj-ea"/>
                <a:ea typeface="+mj-ea"/>
              </a:rPr>
              <a:t>。</a:t>
            </a:r>
            <a:r>
              <a:rPr lang="en-US" altLang="zh-CN" sz="2000" dirty="0" err="1">
                <a:solidFill>
                  <a:srgbClr val="304371"/>
                </a:solidFill>
                <a:latin typeface="+mj-ea"/>
                <a:ea typeface="+mj-ea"/>
              </a:rPr>
              <a:t>MorphoSys</a:t>
            </a:r>
            <a:r>
              <a:rPr lang="zh-CN" altLang="en-US" sz="2000" dirty="0">
                <a:solidFill>
                  <a:srgbClr val="304371"/>
                </a:solidFill>
                <a:latin typeface="+mj-ea"/>
                <a:ea typeface="+mj-ea"/>
              </a:rPr>
              <a:t>从工作负载本地特性中了解分区应该是什么，以及应该将主分区和副本分区放在哪里。这种动态使系统不必预先知道工作负载访问模式，允许</a:t>
            </a:r>
            <a:r>
              <a:rPr lang="en-US" altLang="zh-CN" sz="2000" dirty="0" err="1">
                <a:solidFill>
                  <a:srgbClr val="304371"/>
                </a:solidFill>
                <a:latin typeface="+mj-ea"/>
                <a:ea typeface="+mj-ea"/>
              </a:rPr>
              <a:t>MorphoSys</a:t>
            </a:r>
            <a:r>
              <a:rPr lang="zh-CN" altLang="en-US" sz="2000" dirty="0">
                <a:solidFill>
                  <a:srgbClr val="304371"/>
                </a:solidFill>
                <a:latin typeface="+mj-ea"/>
                <a:ea typeface="+mj-ea"/>
              </a:rPr>
              <a:t>动态地改变或改变分布式物理设计。</a:t>
            </a:r>
            <a:endParaRPr lang="en-US" altLang="zh-CN" sz="2000" dirty="0">
              <a:solidFill>
                <a:srgbClr val="304371"/>
              </a:solidFill>
              <a:latin typeface="+mj-ea"/>
              <a:ea typeface="+mj-ea"/>
            </a:endParaRPr>
          </a:p>
          <a:p>
            <a:pPr indent="720000"/>
            <a:r>
              <a:rPr lang="zh-CN" altLang="en-US" sz="2000" dirty="0">
                <a:solidFill>
                  <a:srgbClr val="304371"/>
                </a:solidFill>
                <a:latin typeface="+mj-ea"/>
                <a:ea typeface="+mj-ea"/>
              </a:rPr>
              <a:t>此外，为了避免昂贵的多站点事务协调，</a:t>
            </a:r>
            <a:r>
              <a:rPr lang="en-US" altLang="zh-CN" sz="2000" dirty="0" err="1">
                <a:solidFill>
                  <a:srgbClr val="304371"/>
                </a:solidFill>
                <a:latin typeface="+mj-ea"/>
                <a:ea typeface="+mj-ea"/>
              </a:rPr>
              <a:t>MorphoSys</a:t>
            </a:r>
            <a:r>
              <a:rPr lang="zh-CN" altLang="en-US" sz="2000" dirty="0">
                <a:solidFill>
                  <a:srgbClr val="304371"/>
                </a:solidFill>
                <a:latin typeface="+mj-ea"/>
                <a:ea typeface="+mj-ea"/>
              </a:rPr>
              <a:t>动态地改变其物理设计，以共同定位共同访问的数据，并</a:t>
            </a:r>
            <a:r>
              <a:rPr lang="zh-CN" altLang="en-US" sz="2000" b="1" dirty="0">
                <a:solidFill>
                  <a:srgbClr val="304371"/>
                </a:solidFill>
                <a:latin typeface="+mj-ea"/>
                <a:ea typeface="+mj-ea"/>
              </a:rPr>
              <a:t>保证单站点事务执行</a:t>
            </a:r>
            <a:r>
              <a:rPr lang="zh-CN" altLang="en-US" sz="2000" dirty="0">
                <a:solidFill>
                  <a:srgbClr val="304371"/>
                </a:solidFill>
                <a:latin typeface="+mj-ea"/>
                <a:ea typeface="+mj-ea"/>
              </a:rPr>
              <a:t>。值得注意的是，一旦</a:t>
            </a:r>
            <a:r>
              <a:rPr lang="en-US" altLang="zh-CN" sz="2000" dirty="0" err="1">
                <a:solidFill>
                  <a:srgbClr val="304371"/>
                </a:solidFill>
                <a:latin typeface="+mj-ea"/>
                <a:ea typeface="+mj-ea"/>
              </a:rPr>
              <a:t>MorphoSys</a:t>
            </a:r>
            <a:r>
              <a:rPr lang="zh-CN" altLang="en-US" sz="2000" dirty="0">
                <a:solidFill>
                  <a:srgbClr val="304371"/>
                </a:solidFill>
                <a:latin typeface="+mj-ea"/>
                <a:ea typeface="+mj-ea"/>
              </a:rPr>
              <a:t>开始执行，就不需要管理员干预。</a:t>
            </a:r>
            <a:endParaRPr lang="en-US" altLang="zh-CN" sz="2000" dirty="0">
              <a:solidFill>
                <a:srgbClr val="304371"/>
              </a:solidFill>
              <a:latin typeface="+mj-ea"/>
              <a:ea typeface="+mj-ea"/>
            </a:endParaRPr>
          </a:p>
          <a:p>
            <a:pPr indent="720000"/>
            <a:r>
              <a:rPr lang="zh-CN" altLang="en-US" sz="2000" dirty="0">
                <a:solidFill>
                  <a:srgbClr val="304371"/>
                </a:solidFill>
                <a:latin typeface="+mj-ea"/>
                <a:ea typeface="+mj-ea"/>
              </a:rPr>
              <a:t>与之前的方法不同，</a:t>
            </a:r>
            <a:r>
              <a:rPr lang="en-US" altLang="zh-CN" sz="2000" dirty="0" err="1">
                <a:solidFill>
                  <a:srgbClr val="304371"/>
                </a:solidFill>
                <a:latin typeface="+mj-ea"/>
                <a:ea typeface="+mj-ea"/>
              </a:rPr>
              <a:t>MorphoSys</a:t>
            </a:r>
            <a:r>
              <a:rPr lang="zh-CN" altLang="en-US" sz="2000" dirty="0">
                <a:solidFill>
                  <a:srgbClr val="304371"/>
                </a:solidFill>
                <a:latin typeface="+mj-ea"/>
                <a:ea typeface="+mj-ea"/>
              </a:rPr>
              <a:t>不断地迭代地调整其物理设计，同时调整复制和分区方案以满足工作负载。</a:t>
            </a:r>
            <a:r>
              <a:rPr lang="en-US" altLang="zh-CN" sz="2000" dirty="0" err="1">
                <a:solidFill>
                  <a:srgbClr val="304371"/>
                </a:solidFill>
                <a:latin typeface="+mj-ea"/>
                <a:ea typeface="+mj-ea"/>
              </a:rPr>
              <a:t>MorphoSys</a:t>
            </a:r>
            <a:r>
              <a:rPr lang="zh-CN" altLang="en-US" sz="2000" dirty="0">
                <a:solidFill>
                  <a:srgbClr val="304371"/>
                </a:solidFill>
                <a:latin typeface="+mj-ea"/>
                <a:ea typeface="+mj-ea"/>
              </a:rPr>
              <a:t>使用基于工作负载观察的学习成本模型来决定如何以及何时改变其物理设计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65934" y="81726"/>
            <a:ext cx="677215"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57" name="矩形 56"/>
          <p:cNvSpPr/>
          <p:nvPr/>
        </p:nvSpPr>
        <p:spPr>
          <a:xfrm>
            <a:off x="165934" y="1300276"/>
            <a:ext cx="1892165" cy="511807"/>
          </a:xfrm>
          <a:prstGeom prst="rect">
            <a:avLst/>
          </a:prstGeom>
        </p:spPr>
        <p:txBody>
          <a:bodyPr wrap="square">
            <a:spAutoFit/>
          </a:bodyPr>
          <a:lstStyle/>
          <a:p>
            <a:pPr>
              <a:lnSpc>
                <a:spcPct val="125000"/>
              </a:lnSpc>
            </a:pP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每个</a:t>
            </a:r>
            <a:r>
              <a:rPr lang="zh-CN" altLang="en-US" sz="2400" dirty="0">
                <a:latin typeface="微软雅黑" panose="020B0503020204020204" pitchFamily="34" charset="-122"/>
                <a:ea typeface="微软雅黑" panose="020B0503020204020204" pitchFamily="34" charset="-122"/>
              </a:rPr>
              <a:t>数据项</a:t>
            </a:r>
          </a:p>
        </p:txBody>
      </p:sp>
      <p:sp>
        <p:nvSpPr>
          <p:cNvPr id="5" name="矩形 4">
            <a:extLst>
              <a:ext uri="{FF2B5EF4-FFF2-40B4-BE49-F238E27FC236}">
                <a16:creationId xmlns:a16="http://schemas.microsoft.com/office/drawing/2014/main" id="{C7E624D3-182C-420E-8966-208EBE413A50}"/>
              </a:ext>
            </a:extLst>
          </p:cNvPr>
          <p:cNvSpPr/>
          <p:nvPr/>
        </p:nvSpPr>
        <p:spPr>
          <a:xfrm>
            <a:off x="750121" y="2089048"/>
            <a:ext cx="3894200" cy="406971"/>
          </a:xfrm>
          <a:prstGeom prst="rect">
            <a:avLst/>
          </a:prstGeom>
        </p:spPr>
        <p:txBody>
          <a:bodyPr wrap="square">
            <a:spAutoFit/>
          </a:bodyPr>
          <a:lstStyle/>
          <a:p>
            <a:pPr>
              <a:lnSpc>
                <a:spcPct val="125000"/>
              </a:lnSpc>
            </a:pPr>
            <a:r>
              <a:rPr lang="zh-CN" altLang="en-US" sz="1800" dirty="0">
                <a:solidFill>
                  <a:schemeClr val="bg1">
                    <a:lumMod val="65000"/>
                  </a:schemeClr>
                </a:solidFill>
                <a:latin typeface="微软雅黑" panose="020B0503020204020204" pitchFamily="34" charset="-122"/>
                <a:ea typeface="微软雅黑" panose="020B0503020204020204" pitchFamily="34" charset="-122"/>
              </a:rPr>
              <a:t>哪里是它</a:t>
            </a:r>
            <a:r>
              <a:rPr lang="zh-CN" altLang="en-US" sz="1800" dirty="0">
                <a:latin typeface="微软雅黑" panose="020B0503020204020204" pitchFamily="34" charset="-122"/>
                <a:ea typeface="微软雅黑" panose="020B0503020204020204" pitchFamily="34" charset="-122"/>
              </a:rPr>
              <a:t>主副本数据</a:t>
            </a:r>
            <a:r>
              <a:rPr lang="zh-CN" altLang="en-US" sz="1800" dirty="0">
                <a:solidFill>
                  <a:schemeClr val="bg1">
                    <a:lumMod val="65000"/>
                  </a:schemeClr>
                </a:solidFill>
                <a:latin typeface="微软雅黑" panose="020B0503020204020204" pitchFamily="34" charset="-122"/>
                <a:ea typeface="微软雅黑" panose="020B0503020204020204" pitchFamily="34" charset="-122"/>
              </a:rPr>
              <a:t>站点？</a:t>
            </a:r>
          </a:p>
        </p:txBody>
      </p:sp>
      <p:sp>
        <p:nvSpPr>
          <p:cNvPr id="6" name="矩形 5">
            <a:extLst>
              <a:ext uri="{FF2B5EF4-FFF2-40B4-BE49-F238E27FC236}">
                <a16:creationId xmlns:a16="http://schemas.microsoft.com/office/drawing/2014/main" id="{1ACF1DC2-C8DA-4975-81FC-A5D9321E40FD}"/>
              </a:ext>
            </a:extLst>
          </p:cNvPr>
          <p:cNvSpPr/>
          <p:nvPr/>
        </p:nvSpPr>
        <p:spPr>
          <a:xfrm>
            <a:off x="165934" y="652854"/>
            <a:ext cx="6061871" cy="511807"/>
          </a:xfrm>
          <a:prstGeom prst="rect">
            <a:avLst/>
          </a:prstGeom>
        </p:spPr>
        <p:txBody>
          <a:bodyPr wrap="square">
            <a:spAutoFit/>
          </a:bodyPr>
          <a:lstStyle/>
          <a:p>
            <a:pPr>
              <a:lnSpc>
                <a:spcPct val="125000"/>
              </a:lnSpc>
            </a:pPr>
            <a:r>
              <a:rPr lang="en-US" altLang="zh-CN" sz="2400" b="1" dirty="0">
                <a:solidFill>
                  <a:schemeClr val="accent1"/>
                </a:solidFill>
                <a:latin typeface="微软雅黑" panose="020B0503020204020204" pitchFamily="34" charset="-122"/>
                <a:ea typeface="微软雅黑" panose="020B0503020204020204" pitchFamily="34" charset="-122"/>
              </a:rPr>
              <a:t>Distributed</a:t>
            </a:r>
            <a:r>
              <a:rPr lang="zh-CN" altLang="en-US" sz="2400" b="1" dirty="0">
                <a:solidFill>
                  <a:schemeClr val="accent1"/>
                </a:solidFill>
                <a:latin typeface="微软雅黑" panose="020B0503020204020204" pitchFamily="34" charset="-122"/>
                <a:ea typeface="微软雅黑" panose="020B0503020204020204" pitchFamily="34" charset="-122"/>
              </a:rPr>
              <a:t> </a:t>
            </a:r>
            <a:r>
              <a:rPr lang="en-US" altLang="zh-CN" sz="2400" b="1" dirty="0">
                <a:solidFill>
                  <a:schemeClr val="accent1"/>
                </a:solidFill>
                <a:latin typeface="微软雅黑" panose="020B0503020204020204" pitchFamily="34" charset="-122"/>
                <a:ea typeface="微软雅黑" panose="020B0503020204020204" pitchFamily="34" charset="-122"/>
              </a:rPr>
              <a:t>Database Physical Design</a:t>
            </a:r>
          </a:p>
        </p:txBody>
      </p:sp>
      <p:sp>
        <p:nvSpPr>
          <p:cNvPr id="7" name="矩形 6">
            <a:extLst>
              <a:ext uri="{FF2B5EF4-FFF2-40B4-BE49-F238E27FC236}">
                <a16:creationId xmlns:a16="http://schemas.microsoft.com/office/drawing/2014/main" id="{61060BEC-A0ED-43CB-903C-33FEB21588E0}"/>
              </a:ext>
            </a:extLst>
          </p:cNvPr>
          <p:cNvSpPr/>
          <p:nvPr/>
        </p:nvSpPr>
        <p:spPr>
          <a:xfrm>
            <a:off x="750119" y="2868851"/>
            <a:ext cx="6231447" cy="406971"/>
          </a:xfrm>
          <a:prstGeom prst="rect">
            <a:avLst/>
          </a:prstGeom>
        </p:spPr>
        <p:txBody>
          <a:bodyPr wrap="square">
            <a:spAutoFit/>
          </a:bodyPr>
          <a:lstStyle/>
          <a:p>
            <a:pPr>
              <a:lnSpc>
                <a:spcPct val="125000"/>
              </a:lnSpc>
            </a:pPr>
            <a:r>
              <a:rPr lang="zh-CN" altLang="en-US" sz="1800" dirty="0">
                <a:solidFill>
                  <a:schemeClr val="bg1">
                    <a:lumMod val="65000"/>
                  </a:schemeClr>
                </a:solidFill>
                <a:latin typeface="微软雅黑" panose="020B0503020204020204" pitchFamily="34" charset="-122"/>
                <a:ea typeface="微软雅黑" panose="020B0503020204020204" pitchFamily="34" charset="-122"/>
              </a:rPr>
              <a:t>哪些节点需要</a:t>
            </a:r>
            <a:r>
              <a:rPr lang="zh-CN" altLang="en-US" sz="1800" dirty="0">
                <a:latin typeface="微软雅黑" panose="020B0503020204020204" pitchFamily="34" charset="-122"/>
                <a:ea typeface="微软雅黑" panose="020B0503020204020204" pitchFamily="34" charset="-122"/>
              </a:rPr>
              <a:t>复制</a:t>
            </a:r>
            <a:r>
              <a:rPr lang="zh-CN" altLang="en-US" sz="1800" dirty="0">
                <a:solidFill>
                  <a:schemeClr val="bg1">
                    <a:lumMod val="65000"/>
                  </a:schemeClr>
                </a:solidFill>
                <a:latin typeface="微软雅黑" panose="020B0503020204020204" pitchFamily="34" charset="-122"/>
                <a:ea typeface="微软雅黑" panose="020B0503020204020204" pitchFamily="34" charset="-122"/>
              </a:rPr>
              <a:t>数据项存储数据项的次要副本？</a:t>
            </a:r>
          </a:p>
        </p:txBody>
      </p:sp>
      <p:sp>
        <p:nvSpPr>
          <p:cNvPr id="8" name="矩形 7">
            <a:extLst>
              <a:ext uri="{FF2B5EF4-FFF2-40B4-BE49-F238E27FC236}">
                <a16:creationId xmlns:a16="http://schemas.microsoft.com/office/drawing/2014/main" id="{35D9EF9F-7611-40A3-BC5B-A84E2E3CE039}"/>
              </a:ext>
            </a:extLst>
          </p:cNvPr>
          <p:cNvSpPr/>
          <p:nvPr/>
        </p:nvSpPr>
        <p:spPr>
          <a:xfrm>
            <a:off x="750119" y="3648655"/>
            <a:ext cx="6231447" cy="406971"/>
          </a:xfrm>
          <a:prstGeom prst="rect">
            <a:avLst/>
          </a:prstGeom>
        </p:spPr>
        <p:txBody>
          <a:bodyPr wrap="square">
            <a:spAutoFit/>
          </a:bodyPr>
          <a:lstStyle/>
          <a:p>
            <a:pPr>
              <a:lnSpc>
                <a:spcPct val="125000"/>
              </a:lnSpc>
            </a:pPr>
            <a:r>
              <a:rPr lang="zh-CN" altLang="en-US" sz="1800" dirty="0">
                <a:solidFill>
                  <a:schemeClr val="bg1">
                    <a:lumMod val="65000"/>
                  </a:schemeClr>
                </a:solidFill>
                <a:latin typeface="微软雅黑" panose="020B0503020204020204" pitchFamily="34" charset="-122"/>
                <a:ea typeface="微软雅黑" panose="020B0503020204020204" pitchFamily="34" charset="-122"/>
              </a:rPr>
              <a:t>如何与其他数据项</a:t>
            </a:r>
            <a:r>
              <a:rPr lang="zh-CN" altLang="en-US" sz="1800" dirty="0">
                <a:latin typeface="微软雅黑" panose="020B0503020204020204" pitchFamily="34" charset="-122"/>
                <a:ea typeface="微软雅黑" panose="020B0503020204020204" pitchFamily="34" charset="-122"/>
              </a:rPr>
              <a:t>组合</a:t>
            </a:r>
            <a:r>
              <a:rPr lang="zh-CN" altLang="en-US" sz="1800" dirty="0">
                <a:solidFill>
                  <a:schemeClr val="bg1">
                    <a:lumMod val="65000"/>
                  </a:schemeClr>
                </a:solidFill>
                <a:latin typeface="微软雅黑" panose="020B0503020204020204" pitchFamily="34" charset="-122"/>
                <a:ea typeface="微软雅黑" panose="020B0503020204020204" pitchFamily="34" charset="-122"/>
              </a:rPr>
              <a:t>（数据分区）？</a:t>
            </a:r>
          </a:p>
        </p:txBody>
      </p:sp>
    </p:spTree>
    <p:extLst>
      <p:ext uri="{BB962C8B-B14F-4D97-AF65-F5344CB8AC3E}">
        <p14:creationId xmlns:p14="http://schemas.microsoft.com/office/powerpoint/2010/main" val="298123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65934" y="81726"/>
            <a:ext cx="677215"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57" name="矩形 56"/>
          <p:cNvSpPr/>
          <p:nvPr/>
        </p:nvSpPr>
        <p:spPr>
          <a:xfrm>
            <a:off x="214662" y="725686"/>
            <a:ext cx="3894200" cy="4215706"/>
          </a:xfrm>
          <a:prstGeom prst="rect">
            <a:avLst/>
          </a:prstGeom>
        </p:spPr>
        <p:txBody>
          <a:bodyPr wrap="square">
            <a:spAutoFit/>
          </a:bodyPr>
          <a:lstStyle/>
          <a:p>
            <a:pPr indent="457200">
              <a:lnSpc>
                <a:spcPct val="125000"/>
              </a:lnSpc>
            </a:pPr>
            <a:r>
              <a:rPr lang="zh-CN" altLang="en-US" sz="1800" dirty="0">
                <a:solidFill>
                  <a:schemeClr val="accent1"/>
                </a:solidFill>
                <a:latin typeface="微软雅黑" panose="020B0503020204020204" pitchFamily="34" charset="-122"/>
                <a:ea typeface="微软雅黑" panose="020B0503020204020204" pitchFamily="34" charset="-122"/>
              </a:rPr>
              <a:t>引擎存储是行存结构，按照</a:t>
            </a:r>
            <a:r>
              <a:rPr lang="en-US" altLang="zh-CN" sz="1800" dirty="0">
                <a:solidFill>
                  <a:schemeClr val="accent1"/>
                </a:solidFill>
                <a:latin typeface="微软雅黑" panose="020B0503020204020204" pitchFamily="34" charset="-122"/>
                <a:ea typeface="微软雅黑" panose="020B0503020204020204" pitchFamily="34" charset="-122"/>
              </a:rPr>
              <a:t>row-id</a:t>
            </a:r>
            <a:r>
              <a:rPr lang="zh-CN" altLang="en-US" sz="1800" dirty="0">
                <a:solidFill>
                  <a:schemeClr val="accent1"/>
                </a:solidFill>
                <a:latin typeface="微软雅黑" panose="020B0503020204020204" pitchFamily="34" charset="-122"/>
                <a:ea typeface="微软雅黑" panose="020B0503020204020204" pitchFamily="34" charset="-122"/>
              </a:rPr>
              <a:t>进行按</a:t>
            </a:r>
            <a:r>
              <a:rPr lang="en-US" altLang="zh-CN" sz="1800" dirty="0">
                <a:solidFill>
                  <a:schemeClr val="accent1"/>
                </a:solidFill>
                <a:latin typeface="微软雅黑" panose="020B0503020204020204" pitchFamily="34" charset="-122"/>
                <a:ea typeface="微软雅黑" panose="020B0503020204020204" pitchFamily="34" charset="-122"/>
              </a:rPr>
              <a:t>range</a:t>
            </a:r>
            <a:r>
              <a:rPr lang="zh-CN" altLang="en-US" sz="1800" dirty="0">
                <a:solidFill>
                  <a:schemeClr val="accent1"/>
                </a:solidFill>
                <a:latin typeface="微软雅黑" panose="020B0503020204020204" pitchFamily="34" charset="-122"/>
                <a:ea typeface="微软雅黑" panose="020B0503020204020204" pitchFamily="34" charset="-122"/>
              </a:rPr>
              <a:t>分片，每条数据（行）属于一个</a:t>
            </a:r>
            <a:r>
              <a:rPr lang="en-US" altLang="zh-CN" sz="1800" dirty="0">
                <a:solidFill>
                  <a:schemeClr val="accent1"/>
                </a:solidFill>
                <a:latin typeface="微软雅黑" panose="020B0503020204020204" pitchFamily="34" charset="-122"/>
                <a:ea typeface="微软雅黑" panose="020B0503020204020204" pitchFamily="34" charset="-122"/>
              </a:rPr>
              <a:t>partition</a:t>
            </a:r>
            <a:r>
              <a:rPr lang="zh-CN" altLang="en-US" sz="1800" dirty="0">
                <a:solidFill>
                  <a:schemeClr val="accent1"/>
                </a:solidFill>
                <a:latin typeface="微软雅黑" panose="020B0503020204020204" pitchFamily="34" charset="-122"/>
                <a:ea typeface="微软雅黑" panose="020B0503020204020204" pitchFamily="34" charset="-122"/>
              </a:rPr>
              <a:t>，每个</a:t>
            </a:r>
            <a:r>
              <a:rPr lang="en-US" altLang="zh-CN" sz="1800" dirty="0">
                <a:solidFill>
                  <a:schemeClr val="accent1"/>
                </a:solidFill>
                <a:latin typeface="微软雅黑" panose="020B0503020204020204" pitchFamily="34" charset="-122"/>
                <a:ea typeface="微软雅黑" panose="020B0503020204020204" pitchFamily="34" charset="-122"/>
              </a:rPr>
              <a:t>data site</a:t>
            </a:r>
            <a:r>
              <a:rPr lang="zh-CN" altLang="en-US" sz="1800" dirty="0">
                <a:solidFill>
                  <a:schemeClr val="accent1"/>
                </a:solidFill>
                <a:latin typeface="微软雅黑" panose="020B0503020204020204" pitchFamily="34" charset="-122"/>
                <a:ea typeface="微软雅黑" panose="020B0503020204020204" pitchFamily="34" charset="-122"/>
              </a:rPr>
              <a:t>拥有一个或多个</a:t>
            </a:r>
            <a:r>
              <a:rPr lang="en-US" altLang="zh-CN" sz="1800" dirty="0">
                <a:solidFill>
                  <a:schemeClr val="accent1"/>
                </a:solidFill>
                <a:latin typeface="微软雅黑" panose="020B0503020204020204" pitchFamily="34" charset="-122"/>
                <a:ea typeface="微软雅黑" panose="020B0503020204020204" pitchFamily="34" charset="-122"/>
              </a:rPr>
              <a:t>partition</a:t>
            </a:r>
            <a:r>
              <a:rPr lang="zh-CN" altLang="en-US" sz="1800" dirty="0">
                <a:solidFill>
                  <a:schemeClr val="accent1"/>
                </a:solidFill>
                <a:latin typeface="微软雅黑" panose="020B0503020204020204" pitchFamily="34" charset="-122"/>
                <a:ea typeface="微软雅黑" panose="020B0503020204020204" pitchFamily="34" charset="-122"/>
              </a:rPr>
              <a:t>。每个</a:t>
            </a:r>
            <a:r>
              <a:rPr lang="en-US" altLang="zh-CN" sz="1800" dirty="0">
                <a:solidFill>
                  <a:schemeClr val="accent1"/>
                </a:solidFill>
                <a:latin typeface="微软雅黑" panose="020B0503020204020204" pitchFamily="34" charset="-122"/>
                <a:ea typeface="微软雅黑" panose="020B0503020204020204" pitchFamily="34" charset="-122"/>
              </a:rPr>
              <a:t>partition</a:t>
            </a:r>
            <a:r>
              <a:rPr lang="zh-CN" altLang="en-US" sz="1800" dirty="0">
                <a:solidFill>
                  <a:schemeClr val="accent1"/>
                </a:solidFill>
                <a:latin typeface="微软雅黑" panose="020B0503020204020204" pitchFamily="34" charset="-122"/>
                <a:ea typeface="微软雅黑" panose="020B0503020204020204" pitchFamily="34" charset="-122"/>
              </a:rPr>
              <a:t>是一个主从的集群，写主节点，然后异步复制给从节点，从节点数目可以不固定，可以为任意数目。客户端写入的时候，无需关注数据是位于哪个</a:t>
            </a:r>
            <a:r>
              <a:rPr lang="en-US" altLang="zh-CN" sz="1800" dirty="0">
                <a:solidFill>
                  <a:schemeClr val="accent1"/>
                </a:solidFill>
                <a:latin typeface="微软雅黑" panose="020B0503020204020204" pitchFamily="34" charset="-122"/>
                <a:ea typeface="微软雅黑" panose="020B0503020204020204" pitchFamily="34" charset="-122"/>
              </a:rPr>
              <a:t>data site</a:t>
            </a:r>
            <a:r>
              <a:rPr lang="zh-CN" altLang="en-US" sz="1800" dirty="0">
                <a:solidFill>
                  <a:schemeClr val="accent1"/>
                </a:solidFill>
                <a:latin typeface="微软雅黑" panose="020B0503020204020204" pitchFamily="34" charset="-122"/>
                <a:ea typeface="微软雅黑" panose="020B0503020204020204" pitchFamily="34" charset="-122"/>
              </a:rPr>
              <a:t>的哪个</a:t>
            </a:r>
            <a:r>
              <a:rPr lang="en-US" altLang="zh-CN" sz="1800" dirty="0">
                <a:solidFill>
                  <a:schemeClr val="accent1"/>
                </a:solidFill>
                <a:latin typeface="微软雅黑" panose="020B0503020204020204" pitchFamily="34" charset="-122"/>
                <a:ea typeface="微软雅黑" panose="020B0503020204020204" pitchFamily="34" charset="-122"/>
              </a:rPr>
              <a:t>partition</a:t>
            </a:r>
            <a:r>
              <a:rPr lang="zh-CN" altLang="en-US" sz="1800" dirty="0">
                <a:solidFill>
                  <a:schemeClr val="accent1"/>
                </a:solidFill>
                <a:latin typeface="微软雅黑" panose="020B0503020204020204" pitchFamily="34" charset="-122"/>
                <a:ea typeface="微软雅黑" panose="020B0503020204020204" pitchFamily="34" charset="-122"/>
              </a:rPr>
              <a:t>上面，这些都是由路由层（</a:t>
            </a:r>
            <a:r>
              <a:rPr lang="en-US" altLang="zh-CN" sz="1800" dirty="0">
                <a:solidFill>
                  <a:schemeClr val="accent1"/>
                </a:solidFill>
                <a:latin typeface="微软雅黑" panose="020B0503020204020204" pitchFamily="34" charset="-122"/>
                <a:ea typeface="微软雅黑" panose="020B0503020204020204" pitchFamily="34" charset="-122"/>
              </a:rPr>
              <a:t>transaction router</a:t>
            </a:r>
            <a:r>
              <a:rPr lang="zh-CN" altLang="en-US" sz="1800" dirty="0">
                <a:solidFill>
                  <a:schemeClr val="accent1"/>
                </a:solidFill>
                <a:latin typeface="微软雅黑" panose="020B0503020204020204" pitchFamily="34" charset="-122"/>
                <a:ea typeface="微软雅黑" panose="020B0503020204020204" pitchFamily="34" charset="-122"/>
              </a:rPr>
              <a:t>）决定的。</a:t>
            </a:r>
            <a:endParaRPr lang="en-US" altLang="zh-CN" sz="1800" dirty="0">
              <a:solidFill>
                <a:schemeClr val="accent1"/>
              </a:solidFill>
              <a:latin typeface="微软雅黑" panose="020B0503020204020204" pitchFamily="34" charset="-122"/>
              <a:ea typeface="微软雅黑" panose="020B0503020204020204" pitchFamily="34" charset="-122"/>
            </a:endParaRPr>
          </a:p>
          <a:p>
            <a:pPr indent="457200">
              <a:lnSpc>
                <a:spcPct val="125000"/>
              </a:lnSpc>
            </a:pPr>
            <a:r>
              <a:rPr lang="zh-CN" altLang="en-US" sz="1800" dirty="0">
                <a:solidFill>
                  <a:schemeClr val="accent1"/>
                </a:solidFill>
                <a:latin typeface="微软雅黑" panose="020B0503020204020204" pitchFamily="34" charset="-122"/>
                <a:ea typeface="微软雅黑" panose="020B0503020204020204" pitchFamily="34" charset="-122"/>
              </a:rPr>
              <a:t>基本架构如右图所示。</a:t>
            </a:r>
          </a:p>
        </p:txBody>
      </p:sp>
      <p:pic>
        <p:nvPicPr>
          <p:cNvPr id="9" name="图片 8">
            <a:extLst>
              <a:ext uri="{FF2B5EF4-FFF2-40B4-BE49-F238E27FC236}">
                <a16:creationId xmlns:a16="http://schemas.microsoft.com/office/drawing/2014/main" id="{A0434A32-051F-427C-A967-92E2B483FABC}"/>
              </a:ext>
            </a:extLst>
          </p:cNvPr>
          <p:cNvPicPr>
            <a:picLocks noChangeAspect="1"/>
          </p:cNvPicPr>
          <p:nvPr/>
        </p:nvPicPr>
        <p:blipFill>
          <a:blip r:embed="rId3"/>
          <a:stretch>
            <a:fillRect/>
          </a:stretch>
        </p:blipFill>
        <p:spPr>
          <a:xfrm>
            <a:off x="4254305" y="552203"/>
            <a:ext cx="4945139" cy="45912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65934" y="81726"/>
            <a:ext cx="677215" cy="368300"/>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架构</a:t>
            </a:r>
          </a:p>
        </p:txBody>
      </p:sp>
      <p:sp>
        <p:nvSpPr>
          <p:cNvPr id="57" name="矩形 56"/>
          <p:cNvSpPr/>
          <p:nvPr/>
        </p:nvSpPr>
        <p:spPr>
          <a:xfrm>
            <a:off x="993836" y="1537361"/>
            <a:ext cx="4406066" cy="511807"/>
          </a:xfrm>
          <a:prstGeom prst="rect">
            <a:avLst/>
          </a:prstGeom>
        </p:spPr>
        <p:txBody>
          <a:bodyPr wrap="square">
            <a:spAutoFit/>
          </a:bodyPr>
          <a:lstStyle/>
          <a:p>
            <a:pPr>
              <a:lnSpc>
                <a:spcPct val="125000"/>
              </a:lnSpc>
            </a:pP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一般依据</a:t>
            </a:r>
            <a:r>
              <a:rPr lang="zh-CN" altLang="en-US" sz="2400" dirty="0">
                <a:latin typeface="微软雅黑" panose="020B0503020204020204" pitchFamily="34" charset="-122"/>
                <a:ea typeface="微软雅黑" panose="020B0503020204020204" pitchFamily="34" charset="-122"/>
              </a:rPr>
              <a:t>：脱机工作负载常识</a:t>
            </a:r>
          </a:p>
        </p:txBody>
      </p:sp>
      <p:sp>
        <p:nvSpPr>
          <p:cNvPr id="5" name="矩形 4">
            <a:extLst>
              <a:ext uri="{FF2B5EF4-FFF2-40B4-BE49-F238E27FC236}">
                <a16:creationId xmlns:a16="http://schemas.microsoft.com/office/drawing/2014/main" id="{C7E624D3-182C-420E-8966-208EBE413A50}"/>
              </a:ext>
            </a:extLst>
          </p:cNvPr>
          <p:cNvSpPr/>
          <p:nvPr/>
        </p:nvSpPr>
        <p:spPr>
          <a:xfrm>
            <a:off x="1080333" y="2491874"/>
            <a:ext cx="1316878" cy="406971"/>
          </a:xfrm>
          <a:prstGeom prst="rect">
            <a:avLst/>
          </a:prstGeom>
        </p:spPr>
        <p:txBody>
          <a:bodyPr wrap="square">
            <a:spAutoFit/>
          </a:bodyPr>
          <a:lstStyle/>
          <a:p>
            <a:pPr>
              <a:lnSpc>
                <a:spcPct val="125000"/>
              </a:lnSpc>
            </a:pPr>
            <a:r>
              <a:rPr lang="zh-CN" altLang="en-US" sz="1800" dirty="0">
                <a:solidFill>
                  <a:schemeClr val="bg1">
                    <a:lumMod val="65000"/>
                  </a:schemeClr>
                </a:solidFill>
                <a:latin typeface="微软雅黑" panose="020B0503020204020204" pitchFamily="34" charset="-122"/>
                <a:ea typeface="微软雅黑" panose="020B0503020204020204" pitchFamily="34" charset="-122"/>
              </a:rPr>
              <a:t>不适用？</a:t>
            </a:r>
          </a:p>
        </p:txBody>
      </p:sp>
      <p:sp>
        <p:nvSpPr>
          <p:cNvPr id="6" name="矩形 5">
            <a:extLst>
              <a:ext uri="{FF2B5EF4-FFF2-40B4-BE49-F238E27FC236}">
                <a16:creationId xmlns:a16="http://schemas.microsoft.com/office/drawing/2014/main" id="{1ACF1DC2-C8DA-4975-81FC-A5D9321E40FD}"/>
              </a:ext>
            </a:extLst>
          </p:cNvPr>
          <p:cNvSpPr/>
          <p:nvPr/>
        </p:nvSpPr>
        <p:spPr>
          <a:xfrm>
            <a:off x="165934" y="652854"/>
            <a:ext cx="6061871" cy="511807"/>
          </a:xfrm>
          <a:prstGeom prst="rect">
            <a:avLst/>
          </a:prstGeom>
        </p:spPr>
        <p:txBody>
          <a:bodyPr wrap="square">
            <a:spAutoFit/>
          </a:bodyPr>
          <a:lstStyle/>
          <a:p>
            <a:pPr>
              <a:lnSpc>
                <a:spcPct val="125000"/>
              </a:lnSpc>
            </a:pPr>
            <a:r>
              <a:rPr lang="en-US" altLang="zh-CN" sz="2400" b="1" dirty="0">
                <a:solidFill>
                  <a:schemeClr val="accent1"/>
                </a:solidFill>
                <a:latin typeface="微软雅黑" panose="020B0503020204020204" pitchFamily="34" charset="-122"/>
                <a:ea typeface="微软雅黑" panose="020B0503020204020204" pitchFamily="34" charset="-122"/>
              </a:rPr>
              <a:t>Physical Design Changes</a:t>
            </a:r>
          </a:p>
        </p:txBody>
      </p:sp>
      <p:sp>
        <p:nvSpPr>
          <p:cNvPr id="7" name="矩形 6">
            <a:extLst>
              <a:ext uri="{FF2B5EF4-FFF2-40B4-BE49-F238E27FC236}">
                <a16:creationId xmlns:a16="http://schemas.microsoft.com/office/drawing/2014/main" id="{61060BEC-A0ED-43CB-903C-33FEB21588E0}"/>
              </a:ext>
            </a:extLst>
          </p:cNvPr>
          <p:cNvSpPr/>
          <p:nvPr/>
        </p:nvSpPr>
        <p:spPr>
          <a:xfrm>
            <a:off x="651265" y="3461976"/>
            <a:ext cx="7522730" cy="581762"/>
          </a:xfrm>
          <a:prstGeom prst="rect">
            <a:avLst/>
          </a:prstGeom>
        </p:spPr>
        <p:txBody>
          <a:bodyPr wrap="square">
            <a:spAutoFit/>
          </a:bodyPr>
          <a:lstStyle/>
          <a:p>
            <a:pPr>
              <a:lnSpc>
                <a:spcPct val="125000"/>
              </a:lnSpc>
            </a:pPr>
            <a:r>
              <a:rPr lang="zh-CN" altLang="en-US" sz="2800" b="1" dirty="0">
                <a:latin typeface="微软雅黑" panose="020B0503020204020204" pitchFamily="34" charset="-122"/>
                <a:ea typeface="微软雅黑" panose="020B0503020204020204" pitchFamily="34" charset="-122"/>
              </a:rPr>
              <a:t>物理设计需要根据实际工作负载进行调整改变</a:t>
            </a:r>
            <a:endParaRPr lang="zh-CN" altLang="en-US" sz="2800" b="1"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 grpId="0"/>
      <p:bldP spid="6" grpId="0"/>
      <p:bldP spid="7" grpId="0"/>
    </p:bld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2880</TotalTime>
  <Words>2274</Words>
  <Application>Microsoft Office PowerPoint</Application>
  <PresentationFormat>全屏显示(16:9)</PresentationFormat>
  <Paragraphs>270</Paragraphs>
  <Slides>25</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宋体</vt:lpstr>
      <vt:lpstr>微软雅黑</vt:lpstr>
      <vt:lpstr>微软雅黑 Light</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MorphoSys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Acey XX</cp:lastModifiedBy>
  <cp:revision>649</cp:revision>
  <dcterms:created xsi:type="dcterms:W3CDTF">2017-05-01T12:27:00Z</dcterms:created>
  <dcterms:modified xsi:type="dcterms:W3CDTF">2021-12-29T02:51:02Z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