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4"/>
  </p:sldMasterIdLst>
  <p:notesMasterIdLst>
    <p:notesMasterId r:id="rId16"/>
  </p:notesMasterIdLst>
  <p:sldIdLst>
    <p:sldId id="256" r:id="rId5"/>
    <p:sldId id="270" r:id="rId6"/>
    <p:sldId id="257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</p:sldIdLst>
  <p:sldSz cx="9906000" cy="6858000" type="A4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E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3500" autoAdjust="0"/>
  </p:normalViewPr>
  <p:slideViewPr>
    <p:cSldViewPr>
      <p:cViewPr varScale="1">
        <p:scale>
          <a:sx n="92" d="100"/>
          <a:sy n="92" d="100"/>
        </p:scale>
        <p:origin x="666" y="54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0" d="100"/>
          <a:sy n="80" d="100"/>
        </p:scale>
        <p:origin x="-197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2447E72A-D913-4DC2-9E0A-E520CE8FCC86}" type="datetimeFigureOut">
              <a:rPr lang="en-US" smtClean="0"/>
              <a:pPr/>
              <a:t>12/10/2021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A5D78FC6-CE17-4259-A63C-DDFC12E048F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A5D78FC6-CE17-4259-A63C-DDFC12E048FC}" type="slidenum">
              <a:rPr lang="en-US" sz="1200" b="0" i="0">
                <a:latin typeface="Calibri"/>
                <a:ea typeface="+mn-ea"/>
                <a:cs typeface="+mn-cs"/>
              </a:rPr>
              <a:pPr algn="r" defTabSz="914400">
                <a:buNone/>
              </a:pPr>
              <a:t>1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algn="l" defTabSz="914400">
              <a:buNone/>
            </a:pPr>
            <a:r>
              <a:rPr lang="zh-CN" altLang="en-US" sz="1200" b="0" i="0" dirty="0">
                <a:solidFill>
                  <a:schemeClr val="tx1"/>
                </a:solidFill>
                <a:latin typeface="Calibri"/>
                <a:ea typeface="宋体" pitchFamily="2" charset="-122"/>
                <a:cs typeface="+mn-cs"/>
              </a:rPr>
              <a:t>初级课程的详细信息</a:t>
            </a:r>
            <a:r>
              <a:rPr lang="zh-CN" altLang="en-US" sz="1200" b="0" i="0" baseline="0" dirty="0">
                <a:solidFill>
                  <a:schemeClr val="tx1"/>
                </a:solidFill>
                <a:latin typeface="Calibri"/>
                <a:ea typeface="宋体" pitchFamily="2" charset="-122"/>
                <a:cs typeface="+mn-cs"/>
              </a:rPr>
              <a:t>和</a:t>
            </a:r>
            <a:r>
              <a:rPr lang="en-US" altLang="zh-CN" sz="1200" b="0" i="0" baseline="0" dirty="0">
                <a:solidFill>
                  <a:schemeClr val="tx1"/>
                </a:solidFill>
                <a:latin typeface="Calibri"/>
                <a:ea typeface="宋体" pitchFamily="2" charset="-122"/>
                <a:cs typeface="+mn-cs"/>
              </a:rPr>
              <a:t>/</a:t>
            </a:r>
            <a:r>
              <a:rPr lang="zh-CN" altLang="en-US" sz="1200" b="0" i="0" baseline="0" dirty="0">
                <a:solidFill>
                  <a:schemeClr val="tx1"/>
                </a:solidFill>
                <a:latin typeface="Calibri"/>
                <a:ea typeface="宋体" pitchFamily="2" charset="-122"/>
                <a:cs typeface="+mn-cs"/>
              </a:rPr>
              <a:t>或课目</a:t>
            </a:r>
            <a:r>
              <a:rPr lang="en-US" altLang="zh-CN" sz="1200" b="0" i="0" baseline="0" dirty="0">
                <a:solidFill>
                  <a:schemeClr val="tx1"/>
                </a:solidFill>
                <a:latin typeface="Calibri"/>
                <a:ea typeface="宋体" pitchFamily="2" charset="-122"/>
                <a:cs typeface="+mn-cs"/>
              </a:rPr>
              <a:t>/</a:t>
            </a:r>
            <a:r>
              <a:rPr lang="zh-CN" altLang="en-US" sz="1200" b="0" i="0" baseline="0" dirty="0">
                <a:solidFill>
                  <a:schemeClr val="tx1"/>
                </a:solidFill>
                <a:latin typeface="Calibri"/>
                <a:ea typeface="宋体" pitchFamily="2" charset="-122"/>
                <a:cs typeface="+mn-cs"/>
              </a:rPr>
              <a:t>项目所需的书籍</a:t>
            </a:r>
            <a:r>
              <a:rPr lang="en-US" altLang="zh-CN" sz="1200" b="0" i="0" baseline="0" dirty="0">
                <a:solidFill>
                  <a:schemeClr val="tx1"/>
                </a:solidFill>
                <a:latin typeface="Calibri"/>
                <a:ea typeface="宋体" pitchFamily="2" charset="-122"/>
                <a:cs typeface="+mn-cs"/>
              </a:rPr>
              <a:t>/</a:t>
            </a:r>
            <a:r>
              <a:rPr lang="zh-CN" altLang="en-US" sz="1200" b="0" i="0" baseline="0" dirty="0">
                <a:solidFill>
                  <a:schemeClr val="tx1"/>
                </a:solidFill>
                <a:latin typeface="Calibri"/>
                <a:ea typeface="宋体" pitchFamily="2" charset="-122"/>
                <a:cs typeface="+mn-cs"/>
              </a:rPr>
              <a:t>资料。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A5D78FC6-CE17-4259-A63C-DDFC12E048FC}" type="slidenum">
              <a:rPr lang="en-US" altLang="zh-CN" sz="1200" b="0" i="0" smtClean="0">
                <a:latin typeface="Calibri"/>
                <a:ea typeface="宋体" pitchFamily="2" charset="-122"/>
                <a:cs typeface="+mn-cs"/>
              </a:rPr>
              <a:pPr algn="r" defTabSz="914400">
                <a:buNone/>
              </a:pPr>
              <a:t>3</a:t>
            </a:fld>
            <a:endParaRPr lang="zh-CN" altLang="en-US" sz="1200" b="0" i="0">
              <a:latin typeface="Calibri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blipFill dpi="0" rotWithShape="1">
          <a:blip r:embed="rId2">
            <a:lum bright="42000" contrast="-68000"/>
          </a:blip>
          <a:srcRect/>
          <a:stretch>
            <a:fillRect l="-30000" t="-20000" r="-2000" b="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906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9906" y="6053328"/>
            <a:ext cx="2436876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555748" y="6044184"/>
            <a:ext cx="7350252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559050" y="4038600"/>
            <a:ext cx="701675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559050" y="6050037"/>
            <a:ext cx="72644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82550" y="6068699"/>
            <a:ext cx="222885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/>
            <a:fld id="{743653DA-8BF4-4869-96FE-9BCF43372D46}" type="datetime8">
              <a:rPr lang="en-US" smtClean="0"/>
              <a:pPr algn="ctr"/>
              <a:t>12/10/2021 2:10 PM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259176" y="236541"/>
            <a:ext cx="635635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667750" y="228600"/>
            <a:ext cx="90805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2AC53DF-4216-466D-99A7-94400E6C2A25}" type="slidenum">
              <a:rPr lang="en-US" smtClean="0"/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816DF-213E-421B-92D3-C068DBB023D6}" type="datetime8">
              <a:rPr lang="en-US" smtClean="0">
                <a:solidFill>
                  <a:schemeClr val="tx2"/>
                </a:solidFill>
              </a:rPr>
              <a:pPr/>
              <a:t>12/10/2021 2:10 PM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99300" y="609602"/>
            <a:ext cx="2228850" cy="55165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609600"/>
            <a:ext cx="6026150" cy="551656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99300" y="6248405"/>
            <a:ext cx="2393950" cy="365125"/>
          </a:xfrm>
        </p:spPr>
        <p:txBody>
          <a:bodyPr/>
          <a:lstStyle/>
          <a:p>
            <a:fld id="{8D3816DF-213E-421B-92D3-C068DBB023D6}" type="datetime8">
              <a:rPr lang="en-US" smtClean="0">
                <a:solidFill>
                  <a:schemeClr val="tx2"/>
                </a:solidFill>
              </a:rPr>
              <a:pPr/>
              <a:t>12/10/2021 2:10 PM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95303" y="6248210"/>
            <a:ext cx="603794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604345" y="0"/>
            <a:ext cx="34671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653875" y="609600"/>
            <a:ext cx="24765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653875" y="0"/>
            <a:ext cx="24765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6511000" y="134277"/>
            <a:ext cx="533400" cy="264849"/>
          </a:xfrm>
        </p:spPr>
        <p:txBody>
          <a:bodyPr/>
          <a:lstStyle/>
          <a:p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702" y="228600"/>
            <a:ext cx="8832850" cy="990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29108-AC8D-4212-9283-60D9E99BF07A}" type="datetime8">
              <a:rPr lang="en-US" smtClean="0"/>
              <a:pPr/>
              <a:t>12/10/2021 2:10 PM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63702" y="1600200"/>
            <a:ext cx="8832850" cy="4495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5900" y="2743200"/>
            <a:ext cx="7716706" cy="1673225"/>
          </a:xfrm>
        </p:spPr>
        <p:txBody>
          <a:bodyPr anchor="t"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906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40335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485900" y="1600200"/>
            <a:ext cx="84201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5900" y="1600200"/>
            <a:ext cx="8255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ED3D3-6235-4F4C-B439-DF277FB555A7}" type="datetime8">
              <a:rPr lang="en-US" smtClean="0"/>
              <a:pPr/>
              <a:t>12/10/2021 2:10 PM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40335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60400" y="1589567"/>
            <a:ext cx="4210050" cy="4572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5248643" y="1589567"/>
            <a:ext cx="4210050" cy="4572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3B5F1E3E-4B2F-4895-B65E-28B2E64F39F6}" type="datetime8">
              <a:rPr lang="en-US" smtClean="0"/>
              <a:pPr/>
              <a:t>12/10/2021 2:10 PM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273050"/>
            <a:ext cx="883285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60400" y="2438400"/>
            <a:ext cx="4210050" cy="3581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5200650" y="2438400"/>
            <a:ext cx="4210050" cy="3581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63085435-8225-4333-BFFA-0096413F0D76}" type="datetime8">
              <a:rPr lang="en-US" smtClean="0"/>
              <a:pPr/>
              <a:t>12/10/2021 2:10 PM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60400" y="1752600"/>
            <a:ext cx="421005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5200650" y="1752600"/>
            <a:ext cx="421005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3C494-2A87-468C-A21B-CB14FB9ABB00}" type="datetime8">
              <a:rPr lang="en-US" smtClean="0"/>
              <a:pPr/>
              <a:t>12/10/2021 2:10 PM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80FA0-5B31-4864-A2BB-719EA5A679C6}" type="datetime8">
              <a:rPr lang="en-US" smtClean="0"/>
              <a:pPr/>
              <a:t>12/10/2021 2:10 PM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7785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400" y="273050"/>
            <a:ext cx="87503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CC0C8-36B8-442A-833D-B6AACE86BB77}" type="datetime8">
              <a:rPr lang="en-US" smtClean="0"/>
              <a:pPr/>
              <a:t>12/10/2021 2:10 PM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559050" y="1752600"/>
            <a:ext cx="6934200" cy="44196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pic>
        <p:nvPicPr>
          <p:cNvPr id="8" name="Picture 7" descr="sm_pencil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63702" y="1755650"/>
            <a:ext cx="1749916" cy="2145615"/>
          </a:xfrm>
          <a:prstGeom prst="rect">
            <a:avLst/>
          </a:prstGeom>
          <a:ln w="50800" cap="sq" cmpd="dbl">
            <a:solidFill>
              <a:schemeClr val="accent2"/>
            </a:solidFill>
            <a:miter lim="800000"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3550" y="5486400"/>
            <a:ext cx="79248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906" y="4572000"/>
            <a:ext cx="9906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9906" y="4663440"/>
            <a:ext cx="158496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674114" y="4654296"/>
            <a:ext cx="8231886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3550" y="4648200"/>
            <a:ext cx="79248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 bwMode="white">
          <a:xfrm>
            <a:off x="1568450" y="0"/>
            <a:ext cx="108966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769100" y="6248403"/>
            <a:ext cx="2889250" cy="365125"/>
          </a:xfrm>
        </p:spPr>
        <p:txBody>
          <a:bodyPr rtlCol="0"/>
          <a:lstStyle/>
          <a:p>
            <a:fld id="{51E20EC5-AC53-4169-941E-EDF10CD23748}" type="datetime8">
              <a:rPr lang="en-US" smtClean="0"/>
              <a:pPr/>
              <a:t>12/10/2021 2:10 PM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568450" cy="663578"/>
          </a:xfrm>
        </p:spPr>
        <p:txBody>
          <a:bodyPr rtlCol="0"/>
          <a:lstStyle>
            <a:lvl1pPr>
              <a:defRPr sz="2800"/>
            </a:lvl1pPr>
          </a:lstStyle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733550" y="6248209"/>
            <a:ext cx="4953000" cy="365125"/>
          </a:xfrm>
        </p:spPr>
        <p:txBody>
          <a:bodyPr rtlCol="0"/>
          <a:lstStyle/>
          <a:p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690624" y="0"/>
            <a:ext cx="8215376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60400" y="228600"/>
            <a:ext cx="883285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63702" y="1600200"/>
            <a:ext cx="883285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604000" y="6248403"/>
            <a:ext cx="2889250" cy="365125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400">
                <a:solidFill>
                  <a:schemeClr val="tx2"/>
                </a:solidFill>
              </a:defRPr>
            </a:lvl1pPr>
          </a:lstStyle>
          <a:p>
            <a:fld id="{8D3816DF-213E-421B-92D3-C068DBB023D6}" type="datetime8">
              <a:rPr lang="en-US" smtClean="0">
                <a:solidFill>
                  <a:schemeClr val="tx2"/>
                </a:solidFill>
              </a:rPr>
              <a:pPr/>
              <a:t>12/10/2021 2:10 PM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60402" y="6248209"/>
            <a:ext cx="5872840" cy="365125"/>
          </a:xfrm>
          <a:prstGeom prst="rect">
            <a:avLst/>
          </a:prstGeom>
        </p:spPr>
        <p:txBody>
          <a:bodyPr vert="horz" anchor="ctr"/>
          <a:lstStyle>
            <a:lvl1pPr algn="r">
              <a:defRPr sz="1400">
                <a:solidFill>
                  <a:schemeClr val="tx2"/>
                </a:solidFill>
              </a:defRPr>
            </a:lvl1pPr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906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7785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39762" y="1280160"/>
            <a:ext cx="9266238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7785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>
              <a:defRPr sz="1400" b="1">
                <a:solidFill>
                  <a:srgbClr val="FFFFFF"/>
                </a:solidFill>
              </a:defRPr>
            </a:lvl1pPr>
          </a:lstStyle>
          <a:p>
            <a:pPr algn="ctr"/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l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632520" y="1124744"/>
            <a:ext cx="9001000" cy="2304256"/>
          </a:xfrm>
        </p:spPr>
        <p:txBody>
          <a:bodyPr>
            <a:normAutofit/>
          </a:bodyPr>
          <a:lstStyle/>
          <a:p>
            <a:pPr algn="l" defTabSz="914400">
              <a:spcBef>
                <a:spcPts val="0"/>
              </a:spcBef>
              <a:buNone/>
            </a:pPr>
            <a:r>
              <a:rPr lang="en-US" altLang="zh-CN" sz="4000" b="0" i="0" cap="none" dirty="0">
                <a:solidFill>
                  <a:schemeClr val="tx1"/>
                </a:solidFill>
                <a:latin typeface="Tw Cen MT"/>
                <a:ea typeface="宋体" pitchFamily="2" charset="-122"/>
                <a:cs typeface="+mj-cs"/>
              </a:rPr>
              <a:t>Experiences in Managing the Performance and Reliability of a Large-Scale Genomics Cloud Platform </a:t>
            </a:r>
            <a:endParaRPr lang="zh-CN" altLang="en-US" sz="4000" b="0" i="0" cap="none" dirty="0">
              <a:solidFill>
                <a:schemeClr val="tx1"/>
              </a:solidFill>
              <a:latin typeface="Tw Cen MT"/>
              <a:ea typeface="宋体" pitchFamily="2" charset="-122"/>
              <a:cs typeface="+mj-cs"/>
            </a:endParaRPr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marL="0" indent="0" algn="l">
              <a:buNone/>
            </a:pPr>
            <a:r>
              <a:rPr lang="en-US" altLang="zh-CN" sz="2400" b="0" i="0" dirty="0">
                <a:solidFill>
                  <a:srgbClr val="FFFFFF"/>
                </a:solidFill>
                <a:ea typeface="宋体" pitchFamily="2" charset="-122"/>
              </a:rPr>
              <a:t>Reporter: </a:t>
            </a:r>
            <a:r>
              <a:rPr lang="zh-CN" altLang="en-US" sz="2400" b="0" i="0" dirty="0">
                <a:solidFill>
                  <a:srgbClr val="FFFFFF"/>
                </a:solidFill>
                <a:ea typeface="宋体" pitchFamily="2" charset="-122"/>
              </a:rPr>
              <a:t>何孝发</a:t>
            </a:r>
            <a:br>
              <a:rPr lang="zh-CN" altLang="en-US" sz="2400" b="0" i="0" dirty="0">
                <a:solidFill>
                  <a:srgbClr val="FFFFFF"/>
                </a:solidFill>
                <a:ea typeface="宋体" pitchFamily="2" charset="-122"/>
              </a:rPr>
            </a:br>
            <a:endParaRPr lang="zh-CN" altLang="en-US" sz="2400" b="0" i="0" dirty="0">
              <a:solidFill>
                <a:srgbClr val="FFFFFF"/>
              </a:solidFill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B6CA20-6820-41F5-9A75-6CB563137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Mitigations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5E0F4A-06F4-42E9-B5D6-D1C424B699B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Using huge pages</a:t>
            </a:r>
          </a:p>
          <a:p>
            <a:r>
              <a:rPr lang="en-US" altLang="zh-CN" dirty="0"/>
              <a:t>Restarting VM</a:t>
            </a:r>
          </a:p>
          <a:p>
            <a:r>
              <a:rPr lang="en-US" altLang="zh-CN" dirty="0"/>
              <a:t>Defragmenting memory</a:t>
            </a:r>
          </a:p>
          <a:p>
            <a:r>
              <a:rPr lang="en-US" altLang="zh-CN" dirty="0"/>
              <a:t>Running on bare metal</a:t>
            </a:r>
          </a:p>
          <a:p>
            <a:r>
              <a:rPr lang="en-US" altLang="zh-CN" dirty="0"/>
              <a:t>Using public clouds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73775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6B9833E-EFE2-4A77-8DFC-860D2AA47D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3612" y="1628775"/>
            <a:ext cx="5438775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784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71D2DF-CD53-4A5C-87F0-556248C5E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Genomics Data Commons(GDC)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9314B0-B892-4F71-A5BC-CFD970D4346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sz="3600" dirty="0"/>
              <a:t>A genomics data processing cloud platform</a:t>
            </a:r>
          </a:p>
          <a:p>
            <a:r>
              <a:rPr lang="en-US" altLang="zh-CN" sz="3600" dirty="0"/>
              <a:t>Various pipelines</a:t>
            </a:r>
          </a:p>
          <a:p>
            <a:pPr lvl="2"/>
            <a:r>
              <a:rPr lang="en-US" altLang="zh-CN" sz="2700" dirty="0"/>
              <a:t>DNA-Seq Alignment</a:t>
            </a:r>
          </a:p>
          <a:p>
            <a:pPr lvl="2"/>
            <a:r>
              <a:rPr lang="en-US" altLang="zh-CN" sz="2700" dirty="0"/>
              <a:t>RNA-Seq Alignment</a:t>
            </a:r>
          </a:p>
          <a:p>
            <a:pPr lvl="2"/>
            <a:r>
              <a:rPr lang="en-US" altLang="zh-CN" sz="2700" dirty="0"/>
              <a:t>……</a:t>
            </a:r>
          </a:p>
          <a:p>
            <a:r>
              <a:rPr lang="en-US" altLang="zh-CN" sz="3600" dirty="0"/>
              <a:t>Hybrid cloud system</a:t>
            </a:r>
            <a:endParaRPr lang="en-US" altLang="zh-CN" sz="3000" dirty="0"/>
          </a:p>
          <a:p>
            <a:pPr lvl="2"/>
            <a:r>
              <a:rPr lang="en-US" altLang="zh-CN" sz="3000" dirty="0"/>
              <a:t>Private on-premise VM cloud</a:t>
            </a:r>
          </a:p>
          <a:p>
            <a:pPr lvl="3"/>
            <a:r>
              <a:rPr lang="en-US" altLang="zh-CN" sz="2400" dirty="0"/>
              <a:t>Powered by OpenStack/KVM</a:t>
            </a:r>
          </a:p>
          <a:p>
            <a:pPr lvl="3"/>
            <a:r>
              <a:rPr lang="en-US" altLang="zh-CN" sz="2400" dirty="0" err="1"/>
              <a:t>Ceph</a:t>
            </a:r>
            <a:r>
              <a:rPr lang="en-US" altLang="zh-CN" sz="2400" dirty="0"/>
              <a:t> and </a:t>
            </a:r>
            <a:r>
              <a:rPr lang="en-US" altLang="zh-CN" sz="2400" dirty="0" err="1"/>
              <a:t>Cleversafe</a:t>
            </a:r>
            <a:r>
              <a:rPr lang="en-US" altLang="zh-CN" sz="2400" dirty="0"/>
              <a:t> for storage</a:t>
            </a:r>
          </a:p>
          <a:p>
            <a:pPr lvl="2"/>
            <a:r>
              <a:rPr lang="en-US" altLang="zh-CN" sz="3000" dirty="0"/>
              <a:t>Public AWS cloud</a:t>
            </a:r>
          </a:p>
        </p:txBody>
      </p:sp>
    </p:spTree>
    <p:extLst>
      <p:ext uri="{BB962C8B-B14F-4D97-AF65-F5344CB8AC3E}">
        <p14:creationId xmlns:p14="http://schemas.microsoft.com/office/powerpoint/2010/main" val="3408769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spcBef>
                <a:spcPts val="0"/>
              </a:spcBef>
              <a:buNone/>
            </a:pPr>
            <a:r>
              <a:rPr lang="en-US" altLang="zh-CN" sz="4400" b="0" i="0" dirty="0">
                <a:solidFill>
                  <a:srgbClr val="4F271C"/>
                </a:solidFill>
                <a:latin typeface="Tw Cen MT"/>
                <a:ea typeface="宋体" pitchFamily="2" charset="-122"/>
                <a:cs typeface="+mj-cs"/>
              </a:rPr>
              <a:t>What we are to share…</a:t>
            </a:r>
            <a:endParaRPr lang="zh-CN" altLang="en-US" sz="4400" b="0" i="0" dirty="0">
              <a:solidFill>
                <a:srgbClr val="4F271C"/>
              </a:solidFill>
              <a:latin typeface="Tw Cen MT"/>
              <a:ea typeface="宋体" pitchFamily="2" charset="-122"/>
              <a:cs typeface="+mj-cs"/>
            </a:endParaRPr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>
          <a:xfrm>
            <a:off x="660400" y="1752600"/>
            <a:ext cx="8469064" cy="4572000"/>
          </a:xfrm>
          <a:ln w="19050" cmpd="dbl">
            <a:solidFill>
              <a:schemeClr val="accent2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pPr marL="320040" indent="-320040" algn="l" defTabSz="914400">
              <a:spcBef>
                <a:spcPts val="700"/>
              </a:spcBef>
              <a:buClr>
                <a:srgbClr val="FEB80A"/>
              </a:buClr>
              <a:buSzPct val="60000"/>
              <a:buFont typeface="Wingdings"/>
              <a:buChar char="Ø"/>
            </a:pPr>
            <a:r>
              <a:rPr lang="en-US" altLang="zh-CN" dirty="0">
                <a:latin typeface="Tw Cen MT"/>
                <a:ea typeface="宋体" pitchFamily="2" charset="-122"/>
              </a:rPr>
              <a:t>Show how common bioinformatics workloads cause VMs to age</a:t>
            </a:r>
          </a:p>
          <a:p>
            <a:pPr marL="320040" indent="-320040" algn="l" defTabSz="914400">
              <a:spcBef>
                <a:spcPts val="700"/>
              </a:spcBef>
              <a:buClr>
                <a:srgbClr val="FEB80A"/>
              </a:buClr>
              <a:buSzPct val="60000"/>
              <a:buFont typeface="Wingdings"/>
              <a:buChar char="Ø"/>
            </a:pPr>
            <a:r>
              <a:rPr lang="en-US" altLang="zh-CN" dirty="0">
                <a:latin typeface="Tw Cen MT"/>
                <a:ea typeface="宋体" pitchFamily="2" charset="-122"/>
              </a:rPr>
              <a:t>Show the root cause that degrades the pipeline performance on VMs</a:t>
            </a:r>
          </a:p>
          <a:p>
            <a:pPr>
              <a:buClr>
                <a:srgbClr val="FEB80A"/>
              </a:buClr>
              <a:buFont typeface="Wingdings"/>
              <a:buChar char="Ø"/>
            </a:pPr>
            <a:r>
              <a:rPr lang="en-US" altLang="zh-CN" sz="2900" b="0" i="0" dirty="0">
                <a:solidFill>
                  <a:schemeClr val="tx1"/>
                </a:solidFill>
                <a:latin typeface="Tw Cen MT"/>
                <a:ea typeface="宋体" pitchFamily="2" charset="-122"/>
                <a:cs typeface="+mn-cs"/>
              </a:rPr>
              <a:t>Share our technical experiences in improving the performance of long-running jobs on GDC</a:t>
            </a:r>
          </a:p>
          <a:p>
            <a:pPr marL="320040" indent="-320040" algn="l" defTabSz="914400">
              <a:spcBef>
                <a:spcPts val="700"/>
              </a:spcBef>
              <a:buClr>
                <a:srgbClr val="FEB80A"/>
              </a:buClr>
              <a:buSzPct val="60000"/>
              <a:buFont typeface="Wingdings"/>
              <a:buChar char="Ø"/>
            </a:pPr>
            <a:endParaRPr lang="en-US" altLang="zh-CN" dirty="0">
              <a:latin typeface="Tw Cen MT"/>
              <a:ea typeface="宋体" pitchFamily="2" charset="-122"/>
            </a:endParaRPr>
          </a:p>
          <a:p>
            <a:pPr marL="320040" indent="-320040" algn="l" defTabSz="914400">
              <a:spcBef>
                <a:spcPts val="700"/>
              </a:spcBef>
              <a:buClr>
                <a:srgbClr val="FEB80A"/>
              </a:buClr>
              <a:buSzPct val="60000"/>
              <a:buFont typeface="Wingdings"/>
              <a:buChar char="Ø"/>
            </a:pPr>
            <a:endParaRPr lang="en-US" altLang="zh-CN" sz="2900" b="0" i="0" dirty="0">
              <a:solidFill>
                <a:schemeClr val="tx1"/>
              </a:solidFill>
              <a:latin typeface="Tw Cen MT"/>
              <a:ea typeface="宋体" pitchFamily="2" charset="-122"/>
              <a:cs typeface="+mn-cs"/>
            </a:endParaRPr>
          </a:p>
          <a:p>
            <a:pPr marL="320040" indent="-320040" algn="l" defTabSz="914400">
              <a:spcBef>
                <a:spcPts val="700"/>
              </a:spcBef>
              <a:buClr>
                <a:srgbClr val="FEB80A"/>
              </a:buClr>
              <a:buSzPct val="60000"/>
              <a:buFont typeface="Wingdings"/>
              <a:buChar char="Ø"/>
            </a:pPr>
            <a:endParaRPr lang="zh-CN" altLang="en-US" sz="2900" b="0" i="0" dirty="0">
              <a:solidFill>
                <a:schemeClr val="tx1"/>
              </a:solidFill>
              <a:latin typeface="Tw Cen MT"/>
              <a:ea typeface="宋体" pitchFamily="2" charset="-122"/>
              <a:cs typeface="+mn-cs"/>
            </a:endParaRPr>
          </a:p>
          <a:p>
            <a:pPr marL="320040" indent="-320040" algn="l" defTabSz="914400">
              <a:spcBef>
                <a:spcPts val="700"/>
              </a:spcBef>
              <a:buClr>
                <a:srgbClr val="FEB80A"/>
              </a:buClr>
              <a:buSzPct val="60000"/>
              <a:buFont typeface="Wingdings"/>
              <a:buChar char="Ø"/>
            </a:pPr>
            <a:endParaRPr lang="zh-CN" altLang="en-US" dirty="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8CC648-C911-464E-9FD6-5CD142505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Problems we found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380E35-E744-47B4-8D48-271BD522EF59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63702" y="1600200"/>
            <a:ext cx="8969818" cy="5029200"/>
          </a:xfrm>
        </p:spPr>
        <p:txBody>
          <a:bodyPr/>
          <a:lstStyle/>
          <a:p>
            <a:r>
              <a:rPr lang="en-US" altLang="zh-CN" dirty="0"/>
              <a:t>Long running pipelines performed better on bare metal nodes versus using VMs</a:t>
            </a:r>
          </a:p>
          <a:p>
            <a:pPr lvl="3"/>
            <a:r>
              <a:rPr lang="en-US" altLang="zh-CN" dirty="0"/>
              <a:t>Job Success Rate = (successful jobs) / (total job)</a:t>
            </a:r>
          </a:p>
          <a:p>
            <a:pPr lvl="3"/>
            <a:r>
              <a:rPr lang="en-US" altLang="zh-CN" dirty="0"/>
              <a:t>Processing rate = (job execution time) / (input data size)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8B28381-A07C-4686-970E-59AF6AC29F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680" y="3567167"/>
            <a:ext cx="4433920" cy="3028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575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142656-C172-4D97-BF7B-BAE52539D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Eliminating hardware degradation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722CF5-5F60-4562-AFDE-2BDC81DA937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Take six VMs that run on six different machines</a:t>
            </a:r>
          </a:p>
          <a:p>
            <a:pPr lvl="2"/>
            <a:r>
              <a:rPr lang="en-US" altLang="zh-CN" dirty="0"/>
              <a:t>VM1 on machine1  </a:t>
            </a:r>
          </a:p>
          <a:p>
            <a:pPr lvl="2"/>
            <a:r>
              <a:rPr lang="en-US" altLang="zh-CN" dirty="0"/>
              <a:t>……</a:t>
            </a:r>
          </a:p>
          <a:p>
            <a:r>
              <a:rPr lang="en-US" altLang="zh-CN" dirty="0"/>
              <a:t>Run the same job pipeline repeatedly on every VM</a:t>
            </a:r>
          </a:p>
          <a:p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E4911E2-D7B6-4CC4-A19E-B4CAB6D2FC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6816" y="3789040"/>
            <a:ext cx="4642148" cy="2466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803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A490D7-E57A-430D-8C33-0B91209FA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Application-level Measurement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97D5DD-B2E9-4271-B35D-7DA33A08FE97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63702" y="1600200"/>
            <a:ext cx="8832850" cy="4925144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solidFill>
                  <a:schemeClr val="accent3"/>
                </a:solidFill>
              </a:rPr>
              <a:t>Problem we found </a:t>
            </a:r>
            <a:r>
              <a:rPr lang="en-US" altLang="zh-CN" dirty="0"/>
              <a:t> jobs started running slower on VMs after several days</a:t>
            </a:r>
          </a:p>
          <a:p>
            <a:pPr marL="0" indent="0">
              <a:buNone/>
            </a:pPr>
            <a:r>
              <a:rPr lang="en-US" altLang="zh-CN" sz="2400" dirty="0"/>
              <a:t>Experiments we conducted:</a:t>
            </a:r>
          </a:p>
          <a:p>
            <a:pPr marL="0" indent="0">
              <a:buNone/>
            </a:pPr>
            <a:r>
              <a:rPr lang="en-US" altLang="zh-CN" sz="2400" dirty="0"/>
              <a:t>1) One cold-restarted VM as a Fresh VM</a:t>
            </a:r>
          </a:p>
          <a:p>
            <a:pPr marL="0" indent="0">
              <a:buNone/>
            </a:pPr>
            <a:r>
              <a:rPr lang="en-US" altLang="zh-CN" sz="2400" dirty="0"/>
              <a:t>2) Five old VMs that’s been running for days</a:t>
            </a:r>
          </a:p>
          <a:p>
            <a:pPr marL="0" indent="0">
              <a:buNone/>
            </a:pPr>
            <a:r>
              <a:rPr lang="en-US" altLang="zh-CN" sz="2400" dirty="0"/>
              <a:t>3) The same configuration, run the same job pipeline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6266CB5-C25F-488B-B9A4-B4F0960762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6283" y="4437112"/>
            <a:ext cx="5060973" cy="2280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000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E949CD-3AA8-4091-9B3A-06FDA35E0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Kernel-Level Measurement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CF85D8-292B-47BE-8948-0210321757F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Tools that profile CPU utilization</a:t>
            </a:r>
          </a:p>
          <a:p>
            <a:pPr lvl="2"/>
            <a:r>
              <a:rPr lang="en-US" altLang="zh-CN" dirty="0"/>
              <a:t>top</a:t>
            </a:r>
          </a:p>
          <a:p>
            <a:pPr lvl="2"/>
            <a:r>
              <a:rPr lang="en-US" altLang="zh-CN" dirty="0" err="1"/>
              <a:t>scollector</a:t>
            </a:r>
            <a:endParaRPr lang="en-US" altLang="zh-CN" dirty="0"/>
          </a:p>
          <a:p>
            <a:r>
              <a:rPr lang="en-US" altLang="zh-CN" dirty="0"/>
              <a:t>We use </a:t>
            </a:r>
            <a:r>
              <a:rPr lang="en-US" altLang="zh-CN" dirty="0" err="1"/>
              <a:t>scollector</a:t>
            </a:r>
            <a:endParaRPr lang="en-US" altLang="zh-CN" dirty="0"/>
          </a:p>
          <a:p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61F5C49-A676-4DE9-ACBC-01BAD39AAA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664" y="3637659"/>
            <a:ext cx="5256584" cy="2980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64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D5763C-7001-4454-9C9E-7C8B968A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Memory fragmentation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482B54-B7A7-49E9-98F9-D74A47BAB4FB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63702" y="1600200"/>
            <a:ext cx="8832850" cy="5213176"/>
          </a:xfrm>
        </p:spPr>
        <p:txBody>
          <a:bodyPr/>
          <a:lstStyle/>
          <a:p>
            <a:r>
              <a:rPr lang="en-US" altLang="zh-CN" dirty="0"/>
              <a:t>File read operation in five steps:</a:t>
            </a:r>
          </a:p>
          <a:p>
            <a:pPr marL="685800" lvl="2" indent="0">
              <a:buNone/>
            </a:pPr>
            <a:r>
              <a:rPr lang="en-US" altLang="zh-CN" sz="1800" dirty="0"/>
              <a:t>1) Check the page cache</a:t>
            </a:r>
          </a:p>
          <a:p>
            <a:pPr marL="685800" lvl="2" indent="0">
              <a:buNone/>
            </a:pPr>
            <a:r>
              <a:rPr lang="en-US" altLang="zh-CN" sz="1800" dirty="0"/>
              <a:t>2) Conduct synchronized read request at the FS</a:t>
            </a:r>
          </a:p>
          <a:p>
            <a:pPr marL="685800" lvl="2" indent="0">
              <a:buNone/>
            </a:pPr>
            <a:r>
              <a:rPr lang="en-US" altLang="zh-CN" sz="1800" dirty="0"/>
              <a:t>3) Send out asynchronized read request at the block</a:t>
            </a:r>
          </a:p>
          <a:p>
            <a:pPr marL="685800" lvl="2" indent="0">
              <a:buNone/>
            </a:pPr>
            <a:r>
              <a:rPr lang="en-US" altLang="zh-CN" sz="1800" dirty="0"/>
              <a:t>4) Wait for completion</a:t>
            </a:r>
          </a:p>
          <a:p>
            <a:pPr marL="685800" lvl="2" indent="0">
              <a:buNone/>
            </a:pPr>
            <a:r>
              <a:rPr lang="en-US" altLang="zh-CN" sz="1800" dirty="0"/>
              <a:t>5) Copy the data from the kernel to the user space</a:t>
            </a:r>
          </a:p>
          <a:p>
            <a:pPr marL="685800" lvl="2" indent="0">
              <a:buNone/>
            </a:pP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65FB939-80A4-4647-9708-ED027BF363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4608" y="3938559"/>
            <a:ext cx="6273594" cy="2638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9664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ECB2DA-84C1-4844-B688-18DEC9E11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Root cause: EPT violation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64642F-DCC4-4EA5-A984-1503E9916B04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63702" y="1600200"/>
            <a:ext cx="8832850" cy="5029200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/>
              <a:t>EPT table </a:t>
            </a:r>
          </a:p>
          <a:p>
            <a:pPr lvl="2"/>
            <a:r>
              <a:rPr lang="en-US" altLang="zh-CN" dirty="0"/>
              <a:t>Serves as a page table that stores the mapping between the VM memory physical address and the host physical address</a:t>
            </a:r>
          </a:p>
          <a:p>
            <a:r>
              <a:rPr lang="en-US" altLang="zh-CN" dirty="0"/>
              <a:t>Whenever there is a TLB miss, an EPT violation occurs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>
                <a:solidFill>
                  <a:schemeClr val="accent3"/>
                </a:solidFill>
              </a:rPr>
              <a:t>Conclusion</a:t>
            </a:r>
          </a:p>
          <a:p>
            <a:pPr lvl="1"/>
            <a:r>
              <a:rPr lang="en-US" altLang="zh-CN" dirty="0"/>
              <a:t>VM aging leads to more frequent EPT violations causing the hypervisor to interrupt the VM more frequently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98D82F5-4677-4A61-B411-925ED7E305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4648" y="2996952"/>
            <a:ext cx="5220580" cy="244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8451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cademicPresentation1_TP10352479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905c3888-6285-45d0-bd76-60a9ac2d738c">english</DirectSourceMarket>
    <ApprovalStatus xmlns="905c3888-6285-45d0-bd76-60a9ac2d738c">InProgress</ApprovalStatus>
    <MarketSpecific xmlns="905c3888-6285-45d0-bd76-60a9ac2d738c" xsi:nil="true"/>
    <PrimaryImageGen xmlns="905c3888-6285-45d0-bd76-60a9ac2d738c">true</PrimaryImageGen>
    <ThumbnailAssetId xmlns="905c3888-6285-45d0-bd76-60a9ac2d738c" xsi:nil="true"/>
    <TPFriendlyName xmlns="905c3888-6285-45d0-bd76-60a9ac2d738c">用于大学课程的学术演示文稿（纸张和铅笔设计）</TPFriendlyName>
    <NumericId xmlns="905c3888-6285-45d0-bd76-60a9ac2d738c">-1</NumericId>
    <BusinessGroup xmlns="905c3888-6285-45d0-bd76-60a9ac2d738c" xsi:nil="true"/>
    <SourceTitle xmlns="905c3888-6285-45d0-bd76-60a9ac2d738c">Academic presentation for college course (paper and pencil design)</SourceTitle>
    <APEditor xmlns="905c3888-6285-45d0-bd76-60a9ac2d738c">
      <UserInfo>
        <DisplayName>REDMOND\v-luannv</DisplayName>
        <AccountId>95</AccountId>
        <AccountType/>
      </UserInfo>
    </APEditor>
    <OpenTemplate xmlns="905c3888-6285-45d0-bd76-60a9ac2d738c">true</OpenTemplate>
    <UALocComments xmlns="905c3888-6285-45d0-bd76-60a9ac2d738c" xsi:nil="true"/>
    <ParentAssetId xmlns="905c3888-6285-45d0-bd76-60a9ac2d738c" xsi:nil="true"/>
    <IntlLangReviewDate xmlns="905c3888-6285-45d0-bd76-60a9ac2d738c" xsi:nil="true"/>
    <PublishStatusLookup xmlns="905c3888-6285-45d0-bd76-60a9ac2d738c">
      <Value>84607</Value>
      <Value>441700</Value>
    </PublishStatusLookup>
    <LastPublishResultLookup xmlns="905c3888-6285-45d0-bd76-60a9ac2d738c" xsi:nil="true"/>
    <MachineTranslated xmlns="905c3888-6285-45d0-bd76-60a9ac2d738c">false</MachineTranslated>
    <OriginalSourceMarket xmlns="905c3888-6285-45d0-bd76-60a9ac2d738c">english</OriginalSourceMarket>
    <TPInstallLocation xmlns="905c3888-6285-45d0-bd76-60a9ac2d738c">{My Templates}</TPInstallLocation>
    <APDescription xmlns="905c3888-6285-45d0-bd76-60a9ac2d738c" xsi:nil="true"/>
    <ClipArtFilename xmlns="905c3888-6285-45d0-bd76-60a9ac2d738c" xsi:nil="true"/>
    <ContentItem xmlns="905c3888-6285-45d0-bd76-60a9ac2d738c" xsi:nil="true"/>
    <PublishTargets xmlns="905c3888-6285-45d0-bd76-60a9ac2d738c">OfficeOnline</PublishTargets>
    <TimesCloned xmlns="905c3888-6285-45d0-bd76-60a9ac2d738c" xsi:nil="true"/>
    <EditorialStatus xmlns="905c3888-6285-45d0-bd76-60a9ac2d738c" xsi:nil="true"/>
    <TPLaunchHelpLinkType xmlns="905c3888-6285-45d0-bd76-60a9ac2d738c">Template</TPLaunchHelpLinkType>
    <LastModifiedDateTime xmlns="905c3888-6285-45d0-bd76-60a9ac2d738c" xsi:nil="true"/>
    <AssetStart xmlns="905c3888-6285-45d0-bd76-60a9ac2d738c">2009-01-02T00:00:00+00:00</AssetStart>
    <LastHandOff xmlns="905c3888-6285-45d0-bd76-60a9ac2d738c" xsi:nil="true"/>
    <Provider xmlns="905c3888-6285-45d0-bd76-60a9ac2d738c">EY006220130</Provider>
    <AcquiredFrom xmlns="905c3888-6285-45d0-bd76-60a9ac2d738c" xsi:nil="true"/>
    <TPClientViewer xmlns="905c3888-6285-45d0-bd76-60a9ac2d738c">Microsoft Office PowerPoint</TPClientViewer>
    <UACurrentWords xmlns="905c3888-6285-45d0-bd76-60a9ac2d738c">0</UACurrentWords>
    <UALocRecommendation xmlns="905c3888-6285-45d0-bd76-60a9ac2d738c">Localize</UALocRecommendation>
    <ArtSampleDocs xmlns="905c3888-6285-45d0-bd76-60a9ac2d738c" xsi:nil="true"/>
    <IsDeleted xmlns="905c3888-6285-45d0-bd76-60a9ac2d738c">false</IsDeleted>
    <TemplateStatus xmlns="905c3888-6285-45d0-bd76-60a9ac2d738c" xsi:nil="true"/>
    <UANotes xmlns="905c3888-6285-45d0-bd76-60a9ac2d738c" xsi:nil="true"/>
    <ShowIn xmlns="905c3888-6285-45d0-bd76-60a9ac2d738c" xsi:nil="true"/>
    <CSXHash xmlns="905c3888-6285-45d0-bd76-60a9ac2d738c" xsi:nil="true"/>
    <VoteCount xmlns="905c3888-6285-45d0-bd76-60a9ac2d738c" xsi:nil="true"/>
    <AssetExpire xmlns="905c3888-6285-45d0-bd76-60a9ac2d738c">2029-05-12T00:00:00+00:00</AssetExpire>
    <CSXSubmissionMarket xmlns="905c3888-6285-45d0-bd76-60a9ac2d738c" xsi:nil="true"/>
    <DSATActionTaken xmlns="905c3888-6285-45d0-bd76-60a9ac2d738c" xsi:nil="true"/>
    <SubmitterId xmlns="905c3888-6285-45d0-bd76-60a9ac2d738c" xsi:nil="true"/>
    <TPExecutable xmlns="905c3888-6285-45d0-bd76-60a9ac2d738c" xsi:nil="true"/>
    <AssetType xmlns="905c3888-6285-45d0-bd76-60a9ac2d738c">TP</AssetType>
    <CSXUpdate xmlns="905c3888-6285-45d0-bd76-60a9ac2d738c">false</CSXUpdate>
    <CSXSubmissionDate xmlns="905c3888-6285-45d0-bd76-60a9ac2d738c" xsi:nil="true"/>
    <ApprovalLog xmlns="905c3888-6285-45d0-bd76-60a9ac2d738c" xsi:nil="true"/>
    <BugNumber xmlns="905c3888-6285-45d0-bd76-60a9ac2d738c" xsi:nil="true"/>
    <Milestone xmlns="905c3888-6285-45d0-bd76-60a9ac2d738c" xsi:nil="true"/>
    <OriginAsset xmlns="905c3888-6285-45d0-bd76-60a9ac2d738c" xsi:nil="true"/>
    <TPComponent xmlns="905c3888-6285-45d0-bd76-60a9ac2d738c">PPTFiles</TPComponent>
    <Description0 xmlns="a0b64b53-fba7-43ca-b952-90e5e74773dd" xsi:nil="true"/>
    <AssetId xmlns="905c3888-6285-45d0-bd76-60a9ac2d738c">TP010352479</AssetId>
    <TPLaunchHelpLink xmlns="905c3888-6285-45d0-bd76-60a9ac2d738c" xsi:nil="true"/>
    <TPApplication xmlns="905c3888-6285-45d0-bd76-60a9ac2d738c">PowerPoint</TPApplication>
    <IntlLocPriority xmlns="905c3888-6285-45d0-bd76-60a9ac2d738c" xsi:nil="true"/>
    <HandoffToMSDN xmlns="905c3888-6285-45d0-bd76-60a9ac2d738c" xsi:nil="true"/>
    <CrawlForDependencies xmlns="905c3888-6285-45d0-bd76-60a9ac2d738c">false</CrawlForDependencies>
    <PlannedPubDate xmlns="905c3888-6285-45d0-bd76-60a9ac2d738c" xsi:nil="true"/>
    <IntlLangReviewer xmlns="905c3888-6285-45d0-bd76-60a9ac2d738c" xsi:nil="true"/>
    <TrustLevel xmlns="905c3888-6285-45d0-bd76-60a9ac2d738c">1 Microsoft Managed Content</TrustLevel>
    <IsSearchable xmlns="905c3888-6285-45d0-bd76-60a9ac2d738c">false</IsSearchable>
    <TPNamespace xmlns="905c3888-6285-45d0-bd76-60a9ac2d738c">POWERPNT</TPNamespace>
    <Markets xmlns="905c3888-6285-45d0-bd76-60a9ac2d738c"/>
    <Component0 xmlns="a0b64b53-fba7-43ca-b952-90e5e74773dd" xsi:nil="true"/>
    <UAProjectedTotalWords xmlns="905c3888-6285-45d0-bd76-60a9ac2d738c" xsi:nil="true"/>
    <IntlLangReview xmlns="905c3888-6285-45d0-bd76-60a9ac2d738c" xsi:nil="true"/>
    <OutputCachingOn xmlns="905c3888-6285-45d0-bd76-60a9ac2d738c">false</OutputCachingOn>
    <AverageRating xmlns="905c3888-6285-45d0-bd76-60a9ac2d738c" xsi:nil="true"/>
    <TPCommandLine xmlns="905c3888-6285-45d0-bd76-60a9ac2d738c">{PP} /n {FilePath}</TPCommandLine>
    <TPAppVersion xmlns="905c3888-6285-45d0-bd76-60a9ac2d738c">12</TPAppVersion>
    <APAuthor xmlns="905c3888-6285-45d0-bd76-60a9ac2d738c">
      <UserInfo>
        <DisplayName>REDMOND\cynvey</DisplayName>
        <AccountId>229</AccountId>
        <AccountType/>
      </UserInfo>
    </APAuthor>
    <OOCacheId xmlns="905c3888-6285-45d0-bd76-60a9ac2d738c" xsi:nil="true"/>
    <Downloads xmlns="905c3888-6285-45d0-bd76-60a9ac2d738c">0</Downloads>
    <Providers xmlns="905c3888-6285-45d0-bd76-60a9ac2d738c" xsi:nil="true"/>
    <LegacyData xmlns="905c3888-6285-45d0-bd76-60a9ac2d738c" xsi:nil="true"/>
    <TemplateTemplateType xmlns="905c3888-6285-45d0-bd76-60a9ac2d738c">PowerPoint 12 Default</TemplateTemplateType>
    <PolicheckWords xmlns="905c3888-6285-45d0-bd76-60a9ac2d738c" xsi:nil="true"/>
    <EditorialTags xmlns="905c3888-6285-45d0-bd76-60a9ac2d738c" xsi:nil="true"/>
    <Manager xmlns="905c3888-6285-45d0-bd76-60a9ac2d738c" xsi:nil="true"/>
    <FriendlyTitle xmlns="905c3888-6285-45d0-bd76-60a9ac2d738c" xsi:nil="true"/>
    <FeatureTagsTaxHTField0 xmlns="905c3888-6285-45d0-bd76-60a9ac2d738c">
      <Terms xmlns="http://schemas.microsoft.com/office/infopath/2007/PartnerControls"/>
    </FeatureTagsTaxHTField0>
    <LocOverallLocStatusLookup xmlns="905c3888-6285-45d0-bd76-60a9ac2d738c" xsi:nil="true"/>
    <LocPublishedLinkedAssetsLookup xmlns="905c3888-6285-45d0-bd76-60a9ac2d738c" xsi:nil="true"/>
    <InternalTagsTaxHTField0 xmlns="905c3888-6285-45d0-bd76-60a9ac2d738c">
      <Terms xmlns="http://schemas.microsoft.com/office/infopath/2007/PartnerControls"/>
    </InternalTagsTaxHTField0>
    <LocComments xmlns="905c3888-6285-45d0-bd76-60a9ac2d738c" xsi:nil="true"/>
    <LocProcessedForMarketsLookup xmlns="905c3888-6285-45d0-bd76-60a9ac2d738c" xsi:nil="true"/>
    <LocalizationTagsTaxHTField0 xmlns="905c3888-6285-45d0-bd76-60a9ac2d738c">
      <Terms xmlns="http://schemas.microsoft.com/office/infopath/2007/PartnerControls"/>
    </LocalizationTagsTaxHTField0>
    <LocLastLocAttemptVersionTypeLookup xmlns="905c3888-6285-45d0-bd76-60a9ac2d738c" xsi:nil="true"/>
    <BlockPublish xmlns="905c3888-6285-45d0-bd76-60a9ac2d738c" xsi:nil="true"/>
    <CampaignTagsTaxHTField0 xmlns="905c3888-6285-45d0-bd76-60a9ac2d738c">
      <Terms xmlns="http://schemas.microsoft.com/office/infopath/2007/PartnerControls"/>
    </CampaignTagsTaxHTField0>
    <LocManualTestRequired xmlns="905c3888-6285-45d0-bd76-60a9ac2d738c" xsi:nil="true"/>
    <RecommendationsModifier xmlns="905c3888-6285-45d0-bd76-60a9ac2d738c" xsi:nil="true"/>
    <LocOverallPreviewStatusLookup xmlns="905c3888-6285-45d0-bd76-60a9ac2d738c" xsi:nil="true"/>
    <LocOverallPublishStatusLookup xmlns="905c3888-6285-45d0-bd76-60a9ac2d738c" xsi:nil="true"/>
    <TaxCatchAll xmlns="905c3888-6285-45d0-bd76-60a9ac2d738c"/>
    <LocNewPublishedVersionLookup xmlns="905c3888-6285-45d0-bd76-60a9ac2d738c" xsi:nil="true"/>
    <LocPublishedDependentAssetsLookup xmlns="905c3888-6285-45d0-bd76-60a9ac2d738c" xsi:nil="true"/>
    <LocOverallHandbackStatusLookup xmlns="905c3888-6285-45d0-bd76-60a9ac2d738c" xsi:nil="true"/>
    <LocProcessedForHandoffsLookup xmlns="905c3888-6285-45d0-bd76-60a9ac2d738c" xsi:nil="true"/>
    <LocLastLocAttemptVersionLookup xmlns="905c3888-6285-45d0-bd76-60a9ac2d738c">39421</LocLastLocAttemptVersionLookup>
    <LocRecommendedHandoff xmlns="905c3888-6285-45d0-bd76-60a9ac2d738c" xsi:nil="true"/>
    <ScenarioTagsTaxHTField0 xmlns="905c3888-6285-45d0-bd76-60a9ac2d738c">
      <Terms xmlns="http://schemas.microsoft.com/office/infopath/2007/PartnerControls"/>
    </ScenarioTagsTaxHTField0>
    <OriginalRelease xmlns="905c3888-6285-45d0-bd76-60a9ac2d738c">14</OriginalRelease>
    <LocMarketGroupTiers2 xmlns="905c3888-6285-45d0-bd76-60a9ac2d738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8D8B3457135D67479991424C624CBB4704002439B9162B2E88498A324BEFF3815221" ma:contentTypeVersion="55" ma:contentTypeDescription="Create a new document." ma:contentTypeScope="" ma:versionID="a7e4f43ee53fc86ae1dd6272262eb9fb">
  <xsd:schema xmlns:xsd="http://www.w3.org/2001/XMLSchema" xmlns:xs="http://www.w3.org/2001/XMLSchema" xmlns:p="http://schemas.microsoft.com/office/2006/metadata/properties" xmlns:ns2="905c3888-6285-45d0-bd76-60a9ac2d738c" xmlns:ns3="a0b64b53-fba7-43ca-b952-90e5e74773dd" targetNamespace="http://schemas.microsoft.com/office/2006/metadata/properties" ma:root="true" ma:fieldsID="12cd52f9b34cd953802493d919c383c5" ns2:_="" ns3:_="">
    <xsd:import namespace="905c3888-6285-45d0-bd76-60a9ac2d738c"/>
    <xsd:import namespace="a0b64b53-fba7-43ca-b952-90e5e74773dd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  <xsd:element ref="ns3:Description0" minOccurs="0"/>
                <xsd:element ref="ns3:Component0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05c3888-6285-45d0-bd76-60a9ac2d738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0:00:00Z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2fd52ad2-63b0-4f05-b7aa-a17a1c48ca45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85FC5A58-2851-427E-95B4-AFAF1C73BA4D}" ma:internalName="CSXSubmissionMarket" ma:readOnly="false" ma:showField="MarketName" ma:web="905c3888-6285-45d0-bd76-60a9ac2d738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d402824c-da96-4981-b598-df734aacbc3e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7F948D4D-A57E-4E3F-87E9-0ABE9F2D748E}" ma:internalName="InProjectListLookup" ma:readOnly="true" ma:showField="InProjectList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b8eee2a3-2d4f-4b12-b229-9e667c371718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7F948D4D-A57E-4E3F-87E9-0ABE9F2D748E}" ma:internalName="LastCompleteVersionLookup" ma:readOnly="true" ma:showField="LastCompleteVersion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7F948D4D-A57E-4E3F-87E9-0ABE9F2D748E}" ma:internalName="LastPreviewErrorLookup" ma:readOnly="true" ma:showField="LastPreviewError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7F948D4D-A57E-4E3F-87E9-0ABE9F2D748E}" ma:internalName="LastPreviewResultLookup" ma:readOnly="true" ma:showField="LastPreviewResult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7F948D4D-A57E-4E3F-87E9-0ABE9F2D748E}" ma:internalName="LastPreviewAttemptDateLookup" ma:readOnly="true" ma:showField="LastPreviewAttemptDate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7F948D4D-A57E-4E3F-87E9-0ABE9F2D748E}" ma:internalName="LastPreviewedByLookup" ma:readOnly="true" ma:showField="LastPreviewedBy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7F948D4D-A57E-4E3F-87E9-0ABE9F2D748E}" ma:internalName="LastPreviewTimeLookup" ma:readOnly="true" ma:showField="LastPreviewTime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7F948D4D-A57E-4E3F-87E9-0ABE9F2D748E}" ma:internalName="LastPreviewVersionLookup" ma:readOnly="true" ma:showField="LastPreviewVersion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7F948D4D-A57E-4E3F-87E9-0ABE9F2D748E}" ma:internalName="LastPublishErrorLookup" ma:readOnly="true" ma:showField="LastPublishError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7F948D4D-A57E-4E3F-87E9-0ABE9F2D748E}" ma:internalName="LastPublishResultLookup" ma:readOnly="true" ma:showField="LastPublishResult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7F948D4D-A57E-4E3F-87E9-0ABE9F2D748E}" ma:internalName="LastPublishAttemptDateLookup" ma:readOnly="true" ma:showField="LastPublishAttemptDate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7F948D4D-A57E-4E3F-87E9-0ABE9F2D748E}" ma:internalName="LastPublishedByLookup" ma:readOnly="true" ma:showField="LastPublishedBy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7F948D4D-A57E-4E3F-87E9-0ABE9F2D748E}" ma:internalName="LastPublishTimeLookup" ma:readOnly="true" ma:showField="LastPublishTime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7F948D4D-A57E-4E3F-87E9-0ABE9F2D748E}" ma:internalName="LastPublishVersionLookup" ma:readOnly="true" ma:showField="LastPublishVersion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B1EFB310-8154-40EE-A736-2FF11D479763}" ma:internalName="LocLastLocAttemptVersionLookup" ma:readOnly="false" ma:showField="LastLocAttemptVersion" ma:web="905c3888-6285-45d0-bd76-60a9ac2d738c">
      <xsd:simpleType>
        <xsd:restriction base="dms:Lookup"/>
      </xsd:simpleType>
    </xsd:element>
    <xsd:element name="LocLastLocAttemptVersionTypeLookup" ma:index="72" nillable="true" ma:displayName="Loc Last Loc Attempt Version Type" ma:default="" ma:list="{B1EFB310-8154-40EE-A736-2FF11D479763}" ma:internalName="LocLastLocAttemptVersionTypeLookup" ma:readOnly="true" ma:showField="LastLocAttemptVersionType" ma:web="905c3888-6285-45d0-bd76-60a9ac2d738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B1EFB310-8154-40EE-A736-2FF11D479763}" ma:internalName="LocNewPublishedVersionLookup" ma:readOnly="true" ma:showField="NewPublishedVersion" ma:web="905c3888-6285-45d0-bd76-60a9ac2d738c">
      <xsd:simpleType>
        <xsd:restriction base="dms:Lookup"/>
      </xsd:simpleType>
    </xsd:element>
    <xsd:element name="LocOverallHandbackStatusLookup" ma:index="76" nillable="true" ma:displayName="Loc Overall Handback Status" ma:default="" ma:list="{B1EFB310-8154-40EE-A736-2FF11D479763}" ma:internalName="LocOverallHandbackStatusLookup" ma:readOnly="true" ma:showField="OverallHandbackStatus" ma:web="905c3888-6285-45d0-bd76-60a9ac2d738c">
      <xsd:simpleType>
        <xsd:restriction base="dms:Lookup"/>
      </xsd:simpleType>
    </xsd:element>
    <xsd:element name="LocOverallLocStatusLookup" ma:index="77" nillable="true" ma:displayName="Loc Overall Localize Status" ma:default="" ma:list="{B1EFB310-8154-40EE-A736-2FF11D479763}" ma:internalName="LocOverallLocStatusLookup" ma:readOnly="true" ma:showField="OverallLocStatus" ma:web="905c3888-6285-45d0-bd76-60a9ac2d738c">
      <xsd:simpleType>
        <xsd:restriction base="dms:Lookup"/>
      </xsd:simpleType>
    </xsd:element>
    <xsd:element name="LocOverallPreviewStatusLookup" ma:index="78" nillable="true" ma:displayName="Loc Overall Preview Status" ma:default="" ma:list="{B1EFB310-8154-40EE-A736-2FF11D479763}" ma:internalName="LocOverallPreviewStatusLookup" ma:readOnly="true" ma:showField="OverallPreviewStatus" ma:web="905c3888-6285-45d0-bd76-60a9ac2d738c">
      <xsd:simpleType>
        <xsd:restriction base="dms:Lookup"/>
      </xsd:simpleType>
    </xsd:element>
    <xsd:element name="LocOverallPublishStatusLookup" ma:index="79" nillable="true" ma:displayName="Loc Overall Publish Status" ma:default="" ma:list="{B1EFB310-8154-40EE-A736-2FF11D479763}" ma:internalName="LocOverallPublishStatusLookup" ma:readOnly="true" ma:showField="OverallPublishStatus" ma:web="905c3888-6285-45d0-bd76-60a9ac2d738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B1EFB310-8154-40EE-A736-2FF11D479763}" ma:internalName="LocProcessedForHandoffsLookup" ma:readOnly="true" ma:showField="ProcessedForHandoffs" ma:web="905c3888-6285-45d0-bd76-60a9ac2d738c">
      <xsd:simpleType>
        <xsd:restriction base="dms:Lookup"/>
      </xsd:simpleType>
    </xsd:element>
    <xsd:element name="LocProcessedForMarketsLookup" ma:index="82" nillable="true" ma:displayName="Loc Processed For Markets" ma:default="" ma:list="{B1EFB310-8154-40EE-A736-2FF11D479763}" ma:internalName="LocProcessedForMarketsLookup" ma:readOnly="true" ma:showField="ProcessedForMarkets" ma:web="905c3888-6285-45d0-bd76-60a9ac2d738c">
      <xsd:simpleType>
        <xsd:restriction base="dms:Lookup"/>
      </xsd:simpleType>
    </xsd:element>
    <xsd:element name="LocPublishedDependentAssetsLookup" ma:index="83" nillable="true" ma:displayName="Loc Published Dependent Assets" ma:default="" ma:list="{B1EFB310-8154-40EE-A736-2FF11D479763}" ma:internalName="LocPublishedDependentAssetsLookup" ma:readOnly="true" ma:showField="PublishedDependentAssets" ma:web="905c3888-6285-45d0-bd76-60a9ac2d738c">
      <xsd:simpleType>
        <xsd:restriction base="dms:Lookup"/>
      </xsd:simpleType>
    </xsd:element>
    <xsd:element name="LocPublishedLinkedAssetsLookup" ma:index="84" nillable="true" ma:displayName="Loc Published Linked Assets" ma:default="" ma:list="{B1EFB310-8154-40EE-A736-2FF11D479763}" ma:internalName="LocPublishedLinkedAssetsLookup" ma:readOnly="true" ma:showField="PublishedLinkedAssets" ma:web="905c3888-6285-45d0-bd76-60a9ac2d738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726a1ece-9747-4e7d-9113-bc8295fd2c1d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85FC5A58-2851-427E-95B4-AFAF1C73BA4D}" ma:internalName="Markets" ma:readOnly="false" ma:showField="MarketName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7F948D4D-A57E-4E3F-87E9-0ABE9F2D748E}" ma:internalName="NumOfRatingsLookup" ma:readOnly="true" ma:showField="NumOfRatings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7F948D4D-A57E-4E3F-87E9-0ABE9F2D748E}" ma:internalName="PublishStatusLookup" ma:readOnly="false" ma:showField="PublishStatus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cba8db9d-85f8-47e4-85af-460188139726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72161567-9e55-4761-b65c-3c8149bfc4ca}" ma:internalName="TaxCatchAll" ma:showField="CatchAllData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72161567-9e55-4761-b65c-3c8149bfc4ca}" ma:internalName="TaxCatchAllLabel" ma:readOnly="true" ma:showField="CatchAllDataLabel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0b64b53-fba7-43ca-b952-90e5e74773dd" elementFormDefault="qualified">
    <xsd:import namespace="http://schemas.microsoft.com/office/2006/documentManagement/types"/>
    <xsd:import namespace="http://schemas.microsoft.com/office/infopath/2007/PartnerControls"/>
    <xsd:element name="Description0" ma:index="134" nillable="true" ma:displayName="Description" ma:internalName="Description0">
      <xsd:simpleType>
        <xsd:restriction base="dms:Note"/>
      </xsd:simpleType>
    </xsd:element>
    <xsd:element name="Component0" ma:index="135" nillable="true" ma:displayName="Component" ma:internalName="Component0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51422E1-F717-4627-ACE6-8677AAA2DFCE}">
  <ds:schemaRefs>
    <ds:schemaRef ds:uri="http://schemas.microsoft.com/office/2006/metadata/properties"/>
    <ds:schemaRef ds:uri="http://schemas.microsoft.com/office/infopath/2007/PartnerControls"/>
    <ds:schemaRef ds:uri="905c3888-6285-45d0-bd76-60a9ac2d738c"/>
    <ds:schemaRef ds:uri="a0b64b53-fba7-43ca-b952-90e5e74773dd"/>
  </ds:schemaRefs>
</ds:datastoreItem>
</file>

<file path=customXml/itemProps2.xml><?xml version="1.0" encoding="utf-8"?>
<ds:datastoreItem xmlns:ds="http://schemas.openxmlformats.org/officeDocument/2006/customXml" ds:itemID="{BD3BC576-9554-4AE2-B53D-3850FD9765C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05c3888-6285-45d0-bd76-60a9ac2d738c"/>
    <ds:schemaRef ds:uri="a0b64b53-fba7-43ca-b952-90e5e74773d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470B6C7-96FA-4D84-90CD-07101C1F8BC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用于大学课程的学术演示文稿（纸张和铅笔设计）</Template>
  <TotalTime>1176</TotalTime>
  <Words>366</Words>
  <Application>Microsoft Office PowerPoint</Application>
  <PresentationFormat>A4 纸张(210x297 毫米)</PresentationFormat>
  <Paragraphs>68</Paragraphs>
  <Slides>11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Calibri</vt:lpstr>
      <vt:lpstr>Tw Cen MT</vt:lpstr>
      <vt:lpstr>Wingdings</vt:lpstr>
      <vt:lpstr>Wingdings 2</vt:lpstr>
      <vt:lpstr>AcademicPresentation1_TP10352479</vt:lpstr>
      <vt:lpstr>Experiences in Managing the Performance and Reliability of a Large-Scale Genomics Cloud Platform </vt:lpstr>
      <vt:lpstr>Genomics Data Commons(GDC)</vt:lpstr>
      <vt:lpstr>What we are to share…</vt:lpstr>
      <vt:lpstr>Problems we found</vt:lpstr>
      <vt:lpstr>Eliminating hardware degradation</vt:lpstr>
      <vt:lpstr>Application-level Measurement</vt:lpstr>
      <vt:lpstr>Kernel-Level Measurement</vt:lpstr>
      <vt:lpstr>Memory fragmentation</vt:lpstr>
      <vt:lpstr>Root cause: EPT violation</vt:lpstr>
      <vt:lpstr>Mitigations</vt:lpstr>
      <vt:lpstr>PowerPoint 演示文稿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Experiences in Managing the Performance and Reliability of a Large-Scale Genomics Cloud Platform </dc:title>
  <dc:creator>He Xiaofa</dc:creator>
  <cp:lastModifiedBy>He Xiaofa</cp:lastModifiedBy>
  <cp:revision>7</cp:revision>
  <dcterms:created xsi:type="dcterms:W3CDTF">2021-12-09T11:00:38Z</dcterms:created>
  <dcterms:modified xsi:type="dcterms:W3CDTF">2021-12-10T06:41:34Z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TC101671252052</vt:lpwstr>
  </property>
  <property fmtid="{D5CDD505-2E9C-101B-9397-08002B2CF9AE}" pid="3" name="ContentTypeId">
    <vt:lpwstr>0x0101008D8B3457135D67479991424C624CBB4704002439B9162B2E88498A324BEFF3815221</vt:lpwstr>
  </property>
  <property fmtid="{D5CDD505-2E9C-101B-9397-08002B2CF9AE}" pid="4" name="ImageGenCounter">
    <vt:i4>0</vt:i4>
  </property>
  <property fmtid="{D5CDD505-2E9C-101B-9397-08002B2CF9AE}" pid="5" name="ViolationReportStatus">
    <vt:lpwstr>None</vt:lpwstr>
  </property>
  <property fmtid="{D5CDD505-2E9C-101B-9397-08002B2CF9AE}" pid="6" name="ImageGenStatus">
    <vt:i4>0</vt:i4>
  </property>
  <property fmtid="{D5CDD505-2E9C-101B-9397-08002B2CF9AE}" pid="7" name="PolicheckStatus">
    <vt:i4>0</vt:i4>
  </property>
  <property fmtid="{D5CDD505-2E9C-101B-9397-08002B2CF9AE}" pid="8" name="Applications">
    <vt:lpwstr>67;#Template 12;#53;#PowerPoint 12;#407;#PowerPoint 14</vt:lpwstr>
  </property>
  <property fmtid="{D5CDD505-2E9C-101B-9397-08002B2CF9AE}" pid="9" name="PolicheckCounter">
    <vt:i4>0</vt:i4>
  </property>
  <property fmtid="{D5CDD505-2E9C-101B-9397-08002B2CF9AE}" pid="10" name="APTrustLevel">
    <vt:r8>1</vt:r8>
  </property>
  <property fmtid="{D5CDD505-2E9C-101B-9397-08002B2CF9AE}" pid="11" name="Order">
    <vt:r8>6900900</vt:r8>
  </property>
</Properties>
</file>