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60" r:id="rId6"/>
    <p:sldId id="261" r:id="rId8"/>
    <p:sldId id="262" r:id="rId9"/>
    <p:sldId id="263" r:id="rId10"/>
    <p:sldId id="265" r:id="rId11"/>
    <p:sldId id="299" r:id="rId12"/>
    <p:sldId id="305" r:id="rId13"/>
    <p:sldId id="303" r:id="rId14"/>
    <p:sldId id="311" r:id="rId15"/>
    <p:sldId id="302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43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2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5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3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2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0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7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213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0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27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tags" Target="../tags/tag28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7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04.xml"/><Relationship Id="rId7" Type="http://schemas.openxmlformats.org/officeDocument/2006/relationships/image" Target="../media/image19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0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30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0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3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8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28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9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9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9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296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2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01.xml"/><Relationship Id="rId7" Type="http://schemas.openxmlformats.org/officeDocument/2006/relationships/image" Target="../media/image18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00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2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034415" y="2265045"/>
            <a:ext cx="10360025" cy="1217295"/>
          </a:xfrm>
        </p:spPr>
        <p:txBody>
          <a:bodyPr>
            <a:normAutofit fontScale="90000"/>
          </a:bodyPr>
          <a:p>
            <a:pPr algn="ctr"/>
            <a:r>
              <a:rPr lang="en-US" altLang="zh-CN" sz="4000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WineFS: a hugepage-aware file system for persistent memory that ages gracefully</a:t>
            </a:r>
            <a:endParaRPr lang="en-US" altLang="zh-CN" sz="4000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2"/>
            </p:custDataLst>
          </p:nvPr>
        </p:nvSpPr>
        <p:spPr>
          <a:xfrm>
            <a:off x="2691130" y="4025265"/>
            <a:ext cx="7047230" cy="448945"/>
          </a:xfrm>
        </p:spPr>
        <p:txBody>
          <a:bodyPr>
            <a:noAutofit/>
          </a:bodyPr>
          <a:p>
            <a:pPr algn="ctr"/>
            <a:r>
              <a:rPr lang="zh-CN" altLang="en-US" sz="24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拥有</a:t>
            </a:r>
            <a:r>
              <a:rPr lang="en-US" altLang="zh-CN" sz="24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hugepage</a:t>
            </a:r>
            <a:r>
              <a:rPr sz="24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注意和优雅老化的持久存储系统</a:t>
            </a:r>
            <a:endParaRPr sz="2400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99760" y="254635"/>
            <a:ext cx="792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评估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486410" y="715010"/>
            <a:ext cx="10985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-500gb的Intel Optane DC 持久内存分区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-28核，112线程，32MB LLC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100" y="5844540"/>
            <a:ext cx="10544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WineFS在所有应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用程序上的性能等同于或优于其它文件系统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00" y="2109470"/>
            <a:ext cx="10214610" cy="3735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5230" y="1668145"/>
            <a:ext cx="10544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POSIX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系统调用应用程序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2524760" y="1918335"/>
          <a:ext cx="7143115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35"/>
                <a:gridCol w="3916680"/>
              </a:tblGrid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优势</a:t>
                      </a:r>
                      <a:endParaRPr lang="zh-CN" alt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对齐感知分配策略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管理自由空间的连续性和对齐</a:t>
                      </a:r>
                      <a:endParaRPr lang="zh-CN" alt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on-PM</a:t>
                      </a:r>
                      <a:r>
                        <a:rPr lang="zh-CN" altLang="en-US"/>
                        <a:t>布局</a:t>
                      </a:r>
                      <a:r>
                        <a:rPr lang="en-US" altLang="zh-CN"/>
                        <a:t>&amp;per-CPU</a:t>
                      </a:r>
                      <a:r>
                        <a:rPr lang="zh-CN" altLang="en-US"/>
                        <a:t>日志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高可伸缩性、避免空闲空间碎片</a:t>
                      </a:r>
                      <a:endParaRPr lang="zh-CN" alt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混合数据一致性机制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有效保证一致性、保持对齐范围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167255" y="4714875"/>
            <a:ext cx="8068945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为新内存映射应用程序实现高性能</a:t>
            </a:r>
            <a:endParaRPr lang="zh-CN" altLang="en-US" sz="28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为遗</a:t>
            </a:r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留</a:t>
            </a:r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POSIX应用程序实现高性能和可伸缩性</a:t>
            </a:r>
            <a:endParaRPr lang="zh-CN" altLang="en-US" sz="28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在老化和高利用率的情况下保持高性能</a:t>
            </a:r>
            <a:endParaRPr lang="zh-CN" altLang="en-US" sz="28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1575" y="870585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/>
              <a:t>总结</a:t>
            </a:r>
            <a:endParaRPr lang="zh-CN" altLang="en-US" sz="3200"/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1792605" y="2650490"/>
            <a:ext cx="8920480" cy="1172210"/>
          </a:xfrm>
        </p:spPr>
        <p:txBody>
          <a:bodyPr>
            <a:normAutofit/>
          </a:bodyPr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1946275"/>
            <a:ext cx="7840980" cy="3491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5200" y="1061720"/>
            <a:ext cx="83489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spc="25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现有的PM文件系统老化后内存映射性能明显下降</a:t>
            </a:r>
            <a:endParaRPr lang="zh-CN" altLang="en-US" sz="2800" spc="250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350" y="1104265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动机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9595" y="893445"/>
            <a:ext cx="5808980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追踪文件使用基本页（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4K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）和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hugepage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的差距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使用基本页会导致更多的页面故障和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TLB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rPr>
              <a:t>失败。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69595" y="285750"/>
            <a:ext cx="1348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原因</a:t>
            </a:r>
            <a:endParaRPr lang="zh-CN" altLang="en-US" sz="28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636270"/>
            <a:ext cx="5765800" cy="2289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4531995"/>
            <a:ext cx="5537200" cy="20777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69595" y="3051810"/>
            <a:ext cx="6002020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hugepage需要使用对齐和连续的2MiB区段分配文件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文件系统负责为内存映射的应用程序发出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，文件系统需要保存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</a:t>
            </a:r>
            <a:endParaRPr lang="en-US" altLang="zh-CN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由于频繁的分配和回收，文件系统会随着时间的推移而变得碎片化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0" y="3137535"/>
            <a:ext cx="4969510" cy="1054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135" y="970915"/>
            <a:ext cx="177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WineFS</a:t>
            </a:r>
            <a:endParaRPr lang="en-US" altLang="zh-CN" sz="2800" b="1"/>
          </a:p>
        </p:txBody>
      </p:sp>
      <p:sp>
        <p:nvSpPr>
          <p:cNvPr id="100" name="文本框 99"/>
          <p:cNvSpPr txBox="1"/>
          <p:nvPr/>
        </p:nvSpPr>
        <p:spPr>
          <a:xfrm>
            <a:off x="1080135" y="2041525"/>
            <a:ext cx="9855200" cy="319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目标：新型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hugepage-aware PM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文件系统，使FS老化或几乎满时都可以使用hugepage进行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文件的内存映射，且不牺牲未老化时的性能。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思想：主动保护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而非碎片整理。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关键技术：使用新的对齐感知分配器作为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PM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文件系统的关键技术。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0545"/>
            <a:ext cx="8269605" cy="54743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324215" y="652145"/>
            <a:ext cx="386778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00000"/>
              </a:lnSpc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将文件系统划分给每个逻辑</a:t>
            </a:r>
            <a:r>
              <a:rPr lang="en-US" altLang="zh-CN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，易于并发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00000"/>
              </a:lnSpc>
            </a:pP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每个逻辑CPU都有自己的日志、inode表和针对对齐的区段和孔的自由列表。WineFS为元数据使用DRAM索引来进行有效的目录和资源查找。VFS层中的共享锁帮助WineFS协调多个日志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" y="182245"/>
            <a:ext cx="40398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WineFS体系结构</a:t>
            </a:r>
            <a:endParaRPr lang="zh-CN" altLang="en-US" sz="3200" b="1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0235" y="208915"/>
            <a:ext cx="11581765" cy="13036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两组设计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               —</a:t>
            </a:r>
            <a:r>
              <a:rPr sz="28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帮助内存映射文件的应用程序获得良好性能</a:t>
            </a:r>
            <a:endParaRPr sz="2800" b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075" y="1315085"/>
            <a:ext cx="1106424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设计一：实现hugepage感知布局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：使用受控的碎片，为元数据提供专门的存储空间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并发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：文件系统在逻辑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上实现分区，并行单元是一个逻辑CPU，而不是一个文件，保证并发性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对齐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：使用对齐感知分配器，大的分配使用对齐的扩展，小的用洞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崩溃一致性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：使用日志以原子方式更新文件系统元数据。保留布局（两次写入）实现崩溃一致性。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数据原子性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：采用混合技术对文件进行原子化更新，当数据布局重要时使用日志更新（对齐的扩展），不重要时写时复制（洞）。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495" y="595630"/>
            <a:ext cx="7874000" cy="3727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2355" y="595630"/>
            <a:ext cx="7724140" cy="398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3090" y="595630"/>
            <a:ext cx="8308975" cy="3764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0570" y="570230"/>
            <a:ext cx="8197850" cy="377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1205" y="598805"/>
            <a:ext cx="8150225" cy="38296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8630" y="442595"/>
            <a:ext cx="1045210" cy="527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920" y="4749165"/>
            <a:ext cx="9304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更大的分配被分解成</a:t>
            </a: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2MiB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的分配，并从</a:t>
            </a: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hugepage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列表中分配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055" y="5375275"/>
            <a:ext cx="10953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内存映射应用程序的大文件被放置在对齐的</a:t>
            </a: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2MiB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中，使用就地更新。</a:t>
            </a: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POSIX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系统调用应用程序的小文件被放置在未对齐的孔中，使用</a:t>
            </a: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copy-on-write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更新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23215" y="253365"/>
            <a:ext cx="12388850" cy="13030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Arial" panose="020B0604020202020204" pitchFamily="34" charset="0"/>
                <a:sym typeface="+mn-ea"/>
              </a:rPr>
              <a:t>两组设计</a:t>
            </a:r>
            <a:r>
              <a:rPr>
                <a:latin typeface="Arial" panose="020B0604020202020204" pitchFamily="34" charset="0"/>
                <a:sym typeface="+mn-ea"/>
              </a:rPr>
              <a:t>  </a:t>
            </a:r>
            <a:endParaRPr>
              <a:latin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   </a:t>
            </a:r>
            <a:r>
              <a:rPr lang="en-US" altLang="zh-CN" b="0">
                <a:latin typeface="Arial" panose="020B0604020202020204" pitchFamily="34" charset="0"/>
                <a:sym typeface="+mn-ea"/>
              </a:rPr>
              <a:t>—</a:t>
            </a:r>
            <a:r>
              <a:rPr sz="2800" b="0">
                <a:latin typeface="仿宋" panose="02010609060101010101" charset="-122"/>
                <a:ea typeface="仿宋" panose="02010609060101010101" charset="-122"/>
                <a:sym typeface="+mn-ea"/>
              </a:rPr>
              <a:t>帮助使用</a:t>
            </a:r>
            <a:r>
              <a:rPr sz="2800" b="0">
                <a:latin typeface="仿宋" panose="02010609060101010101" charset="-122"/>
                <a:ea typeface="仿宋" panose="02010609060101010101" charset="-122"/>
                <a:sym typeface="+mn-ea"/>
              </a:rPr>
              <a:t>POSIX</a:t>
            </a:r>
            <a:r>
              <a:rPr sz="2800" b="0">
                <a:latin typeface="仿宋" panose="02010609060101010101" charset="-122"/>
                <a:ea typeface="仿宋" panose="02010609060101010101" charset="-122"/>
                <a:sym typeface="+mn-ea"/>
              </a:rPr>
              <a:t>系统调用来访问</a:t>
            </a:r>
            <a:r>
              <a:rPr sz="2800" b="0">
                <a:latin typeface="仿宋" panose="02010609060101010101" charset="-122"/>
                <a:ea typeface="仿宋" panose="02010609060101010101" charset="-122"/>
                <a:sym typeface="+mn-ea"/>
              </a:rPr>
              <a:t>PM</a:t>
            </a:r>
            <a:r>
              <a:rPr sz="2800" b="0">
                <a:latin typeface="仿宋" panose="02010609060101010101" charset="-122"/>
                <a:ea typeface="仿宋" panose="02010609060101010101" charset="-122"/>
                <a:sym typeface="+mn-ea"/>
              </a:rPr>
              <a:t>的的应用程序获得良好性能</a:t>
            </a:r>
            <a:endParaRPr sz="2800" b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880" y="1786890"/>
            <a:ext cx="110648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设计二：保障POSIX系统调用性能</a:t>
            </a:r>
            <a:endParaRPr lang="zh-CN" altLang="en-US" sz="2800" b="1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细粒度日志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：使用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per-CPU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细粒度的撤销日志，由于元数据操作同步，所以日志条目会被立即持久化，一旦操作完成就可以立即回收。在撤销日志时使用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undo,首先将旧数据复制到日志，然后更新新数据。如果发生崩溃，则使用日志将数据回滚到旧版本。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写入延迟高（上锁），一旦事务被提交就不会产生任何延迟</a:t>
            </a:r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lang="zh-CN" altLang="en-US" sz="2800" b="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altLang="en-US" sz="2800" b="1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DRAM索引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使用红黑树遍历目录条目和维护</a:t>
            </a:r>
            <a:r>
              <a:rPr lang="en-US" altLang="zh-CN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分配组中的节点自由列表，有助于</a:t>
            </a:r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元数据快速</a:t>
            </a:r>
            <a:r>
              <a:rPr lang="zh-CN" altLang="en-US" sz="2800" b="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99760" y="254635"/>
            <a:ext cx="792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评估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486410" y="715010"/>
            <a:ext cx="10985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-500gb的Intel Optane DC 持久内存分区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-28核，112线程，32MB LLC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595" y="2190115"/>
            <a:ext cx="7600950" cy="3949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98925" y="1668145"/>
            <a:ext cx="3335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spc="25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老化对性能的影响</a:t>
            </a:r>
            <a:endParaRPr lang="zh-CN" altLang="en-US" sz="2800" spc="25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28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8"/>
  <p:tag name="KSO_WM_UNIT_ID" val="custom20204328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  <p:tag name="KSO_WM_SPECIAL_SOURCE" val="bdnull"/>
</p:tagLst>
</file>

<file path=ppt/tags/tag288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3"/>
  <p:tag name="KSO_WM_SPECIAL_SOURCE" val="bdnull"/>
</p:tagLst>
</file>

<file path=ppt/tags/tag28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5"/>
  <p:tag name="KSO_WM_SPECIAL_SOURCE" val="bdnull"/>
</p:tagLst>
</file>

<file path=ppt/tags/tag29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6"/>
  <p:tag name="KSO_WM_SPECIAL_SOURCE" val="bdnul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8"/>
  <p:tag name="KSO_WM_UNIT_ID" val="custom20204328_8*a*1"/>
  <p:tag name="KSO_WM_UNIT_ISNUMDGMTITLE" val="0"/>
</p:tagLst>
</file>

<file path=ppt/tags/tag29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8"/>
  <p:tag name="KSO_WM_SPECIAL_SOURCE" val="bdnull"/>
</p:tagLst>
</file>

<file path=ppt/tags/tag294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8"/>
  <p:tag name="KSO_WM_UNIT_ID" val="custom20204328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95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28"/>
  <p:tag name="KSO_WM_UNIT_ID" val="custom20204328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9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28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28"/>
  <p:tag name="KSO_WM_SLIDE_LAYOUT" val="a_i_l"/>
  <p:tag name="KSO_WM_SLIDE_LAYOUT_CNT" val="1_1_1"/>
  <p:tag name="KSO_WM_SPECIAL_SOURCE" val="bdnul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8"/>
  <p:tag name="KSO_WM_UNIT_ID" val="custom20204328_8*a*1"/>
  <p:tag name="KSO_WM_UNIT_ISNUMDGMTITLE" val="0"/>
</p:tagLst>
</file>

<file path=ppt/tags/tag29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8"/>
  <p:tag name="KSO_WM_SPECIAL_SOURCE" val="bdnull"/>
</p:tagLst>
</file>

<file path=ppt/tags/tag299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8"/>
  <p:tag name="KSO_WM_UNIT_ID" val="custom20204328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28"/>
  <p:tag name="KSO_WM_UNIT_ID" val="custom20204328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28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28"/>
  <p:tag name="KSO_WM_SLIDE_LAYOUT" val="a_i_l"/>
  <p:tag name="KSO_WM_SLIDE_LAYOUT_CNT" val="1_1_1"/>
  <p:tag name="KSO_WM_SPECIAL_SOURCE" val="bdnull"/>
</p:tagLst>
</file>

<file path=ppt/tags/tag302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8"/>
  <p:tag name="KSO_WM_UNIT_ID" val="custom20204328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3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28"/>
  <p:tag name="KSO_WM_UNIT_ID" val="custom20204328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28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28"/>
  <p:tag name="KSO_WM_SLIDE_LAYOUT" val="a_i_l"/>
  <p:tag name="KSO_WM_SLIDE_LAYOUT_CNT" val="1_1_1"/>
  <p:tag name="KSO_WM_SPECIAL_SOURCE" val="bdnull"/>
</p:tagLst>
</file>

<file path=ppt/tags/tag305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8"/>
  <p:tag name="KSO_WM_UNIT_ID" val="custom20204328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6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28"/>
  <p:tag name="KSO_WM_UNIT_ID" val="custom20204328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7.xml><?xml version="1.0" encoding="utf-8"?>
<p:tagLst xmlns:p="http://schemas.openxmlformats.org/presentationml/2006/main">
  <p:tag name="KSO_WM_UNIT_TABLE_BEAUTIFY" val="smartTable{35caa6cc-287e-4cca-ad1c-4d10e17ef9dc}"/>
  <p:tag name="TABLE_ENDDRAG_ORIGIN_RECT" val="562*187"/>
  <p:tag name="TABLE_ENDDRAG_RECT" val="212*210*562*188"/>
</p:tagLst>
</file>

<file path=ppt/tags/tag3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28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28"/>
  <p:tag name="KSO_WM_SLIDE_LAYOUT" val="a_i_l"/>
  <p:tag name="KSO_WM_SLIDE_LAYOUT_CNT" val="1_1_1"/>
  <p:tag name="KSO_WM_SPECIAL_SOURCE" val="bdnull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328"/>
  <p:tag name="KSO_WM_UNIT_ID" val="custom20204328_41*a*1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WPS 演示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仿宋</vt:lpstr>
      <vt:lpstr>Arial Unicode MS</vt:lpstr>
      <vt:lpstr>Calibri</vt:lpstr>
      <vt:lpstr>Office 主题</vt:lpstr>
      <vt:lpstr>1_Office 主题​​</vt:lpstr>
      <vt:lpstr>2_Office 主题​​</vt:lpstr>
      <vt:lpstr>WineFS: a hugepage-aware file system for persistent memory that ages gracefully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学习</cp:lastModifiedBy>
  <cp:revision>6</cp:revision>
  <dcterms:created xsi:type="dcterms:W3CDTF">2021-12-13T11:33:00Z</dcterms:created>
  <dcterms:modified xsi:type="dcterms:W3CDTF">2021-12-17T08:42:48Z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C6280ACAAEA14A7AB42AE2B57D3AD957</vt:lpwstr>
  </property>
  <property fmtid="{D5CDD505-2E9C-101B-9397-08002B2CF9AE}" pid="3" name="KSOProductBuildVer">
    <vt:lpwstr>2052-11.1.0.11045</vt:lpwstr>
  </property>
</Properties>
</file>