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4" r:id="rId7"/>
    <p:sldId id="267" r:id="rId8"/>
    <p:sldId id="265" r:id="rId9"/>
    <p:sldId id="261" r:id="rId10"/>
    <p:sldId id="262" r:id="rId11"/>
    <p:sldId id="263" r:id="rId12"/>
    <p:sldId id="266"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05" autoAdjust="0"/>
    <p:restoredTop sz="88412" autoAdjust="0"/>
  </p:normalViewPr>
  <p:slideViewPr>
    <p:cSldViewPr snapToGrid="0">
      <p:cViewPr varScale="1">
        <p:scale>
          <a:sx n="61" d="100"/>
          <a:sy n="61" d="100"/>
        </p:scale>
        <p:origin x="52" y="8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D4143A-F5C1-4D0A-8487-7346C92FD56E}" type="datetimeFigureOut">
              <a:rPr lang="zh-CN" altLang="en-US" smtClean="0"/>
              <a:t>2021/12/17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55956-25FA-47DD-B91B-74BEEF76BA9A}" type="slidenum">
              <a:rPr lang="zh-CN" altLang="en-US" smtClean="0"/>
              <a:t>‹#›</a:t>
            </a:fld>
            <a:endParaRPr lang="zh-CN" altLang="en-US"/>
          </a:p>
        </p:txBody>
      </p:sp>
    </p:spTree>
    <p:extLst>
      <p:ext uri="{BB962C8B-B14F-4D97-AF65-F5344CB8AC3E}">
        <p14:creationId xmlns:p14="http://schemas.microsoft.com/office/powerpoint/2010/main" val="185760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持久化索引的更新以及添加操作通常涉及</a:t>
            </a:r>
            <a:r>
              <a:rPr lang="en-US" altLang="zh-CN" dirty="0"/>
              <a:t>PM</a:t>
            </a:r>
            <a:r>
              <a:rPr lang="zh-CN" altLang="en-US" dirty="0"/>
              <a:t>中多个超过</a:t>
            </a:r>
            <a:r>
              <a:rPr lang="en-US" altLang="zh-CN" dirty="0"/>
              <a:t>8</a:t>
            </a:r>
            <a:r>
              <a:rPr lang="zh-CN" altLang="en-US" dirty="0"/>
              <a:t>字节的小的随机写入，因此引入用于维护一致性的开销以及随机写入导致的写放大问题</a:t>
            </a:r>
          </a:p>
        </p:txBody>
      </p:sp>
      <p:sp>
        <p:nvSpPr>
          <p:cNvPr id="4" name="灯片编号占位符 3"/>
          <p:cNvSpPr>
            <a:spLocks noGrp="1"/>
          </p:cNvSpPr>
          <p:nvPr>
            <p:ph type="sldNum" sz="quarter" idx="5"/>
          </p:nvPr>
        </p:nvSpPr>
        <p:spPr/>
        <p:txBody>
          <a:bodyPr/>
          <a:lstStyle/>
          <a:p>
            <a:fld id="{F0955956-25FA-47DD-B91B-74BEEF76BA9A}" type="slidenum">
              <a:rPr lang="zh-CN" altLang="en-US" smtClean="0"/>
              <a:t>4</a:t>
            </a:fld>
            <a:endParaRPr lang="zh-CN" altLang="en-US"/>
          </a:p>
        </p:txBody>
      </p:sp>
    </p:spTree>
    <p:extLst>
      <p:ext uri="{BB962C8B-B14F-4D97-AF65-F5344CB8AC3E}">
        <p14:creationId xmlns:p14="http://schemas.microsoft.com/office/powerpoint/2010/main" val="247467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919"/>
                </a:solidFill>
                <a:effectLst/>
                <a:latin typeface="PingFang SC"/>
              </a:rPr>
              <a:t>由于本文中</a:t>
            </a:r>
            <a:r>
              <a:rPr lang="en-US" altLang="zh-CN" b="0" i="0" dirty="0" err="1">
                <a:solidFill>
                  <a:srgbClr val="191919"/>
                </a:solidFill>
                <a:effectLst/>
                <a:latin typeface="PingFang SC"/>
              </a:rPr>
              <a:t>memtable</a:t>
            </a:r>
            <a:r>
              <a:rPr lang="zh-CN" altLang="en-US" b="0" i="0" dirty="0">
                <a:solidFill>
                  <a:srgbClr val="191919"/>
                </a:solidFill>
                <a:effectLst/>
                <a:latin typeface="PingFang SC"/>
              </a:rPr>
              <a:t>中的索引无需持久化，因此仅需保证数据的原子持久化即可。</a:t>
            </a:r>
            <a:r>
              <a:rPr lang="en-US" altLang="zh-CN" b="0" i="0" dirty="0">
                <a:solidFill>
                  <a:srgbClr val="191919"/>
                </a:solidFill>
                <a:effectLst/>
                <a:latin typeface="PingFang SC"/>
              </a:rPr>
              <a:t>PM</a:t>
            </a:r>
            <a:r>
              <a:rPr lang="zh-CN" altLang="en-US" b="0" i="0" dirty="0">
                <a:solidFill>
                  <a:srgbClr val="191919"/>
                </a:solidFill>
                <a:effectLst/>
                <a:latin typeface="PingFang SC"/>
              </a:rPr>
              <a:t>虽然可以提供字节寻址的可久化写入，但其仅能提供</a:t>
            </a:r>
            <a:r>
              <a:rPr lang="en-US" altLang="zh-CN" b="0" i="0" dirty="0">
                <a:solidFill>
                  <a:srgbClr val="191919"/>
                </a:solidFill>
                <a:effectLst/>
                <a:latin typeface="PingFang SC"/>
              </a:rPr>
              <a:t>8</a:t>
            </a:r>
            <a:r>
              <a:rPr lang="zh-CN" altLang="en-US" b="0" i="0" dirty="0">
                <a:solidFill>
                  <a:srgbClr val="191919"/>
                </a:solidFill>
                <a:effectLst/>
                <a:latin typeface="PingFang SC"/>
              </a:rPr>
              <a:t>字节的原子化写入（仅指</a:t>
            </a:r>
            <a:r>
              <a:rPr lang="en-US" altLang="zh-CN" b="0" i="0" dirty="0">
                <a:solidFill>
                  <a:srgbClr val="191919"/>
                </a:solidFill>
                <a:effectLst/>
                <a:latin typeface="PingFang SC"/>
              </a:rPr>
              <a:t>intel </a:t>
            </a:r>
            <a:r>
              <a:rPr lang="en-US" altLang="zh-CN" b="0" i="0" dirty="0" err="1">
                <a:solidFill>
                  <a:srgbClr val="191919"/>
                </a:solidFill>
                <a:effectLst/>
                <a:latin typeface="PingFang SC"/>
              </a:rPr>
              <a:t>optane</a:t>
            </a:r>
            <a:r>
              <a:rPr lang="en-US" altLang="zh-CN" b="0" i="0" dirty="0">
                <a:solidFill>
                  <a:srgbClr val="191919"/>
                </a:solidFill>
                <a:effectLst/>
                <a:latin typeface="PingFang SC"/>
              </a:rPr>
              <a:t> DCPMM</a:t>
            </a:r>
            <a:r>
              <a:rPr lang="zh-CN" altLang="en-US" b="0" i="0" dirty="0">
                <a:solidFill>
                  <a:srgbClr val="191919"/>
                </a:solidFill>
                <a:effectLst/>
                <a:latin typeface="PingFang SC"/>
              </a:rPr>
              <a:t>）。因此大于</a:t>
            </a:r>
            <a:r>
              <a:rPr lang="en-US" altLang="zh-CN" b="0" i="0" dirty="0">
                <a:solidFill>
                  <a:srgbClr val="191919"/>
                </a:solidFill>
                <a:effectLst/>
                <a:latin typeface="PingFang SC"/>
              </a:rPr>
              <a:t>8</a:t>
            </a:r>
            <a:r>
              <a:rPr lang="zh-CN" altLang="en-US" b="0" i="0" dirty="0">
                <a:solidFill>
                  <a:srgbClr val="191919"/>
                </a:solidFill>
                <a:effectLst/>
                <a:latin typeface="PingFang SC"/>
              </a:rPr>
              <a:t>字节的写入操作存在部分写（</a:t>
            </a:r>
            <a:r>
              <a:rPr lang="en-US" altLang="zh-CN" b="0" i="0" dirty="0">
                <a:solidFill>
                  <a:srgbClr val="191919"/>
                </a:solidFill>
                <a:effectLst/>
                <a:latin typeface="PingFang SC"/>
              </a:rPr>
              <a:t>torn write</a:t>
            </a:r>
            <a:r>
              <a:rPr lang="zh-CN" altLang="en-US" b="0" i="0" dirty="0">
                <a:solidFill>
                  <a:srgbClr val="191919"/>
                </a:solidFill>
                <a:effectLst/>
                <a:latin typeface="PingFang SC"/>
              </a:rPr>
              <a:t>）的风险。</a:t>
            </a:r>
            <a:endParaRPr lang="zh-CN" altLang="en-US" dirty="0"/>
          </a:p>
        </p:txBody>
      </p:sp>
      <p:sp>
        <p:nvSpPr>
          <p:cNvPr id="4" name="灯片编号占位符 3"/>
          <p:cNvSpPr>
            <a:spLocks noGrp="1"/>
          </p:cNvSpPr>
          <p:nvPr>
            <p:ph type="sldNum" sz="quarter" idx="5"/>
          </p:nvPr>
        </p:nvSpPr>
        <p:spPr/>
        <p:txBody>
          <a:bodyPr/>
          <a:lstStyle/>
          <a:p>
            <a:fld id="{F0955956-25FA-47DD-B91B-74BEEF76BA9A}" type="slidenum">
              <a:rPr lang="zh-CN" altLang="en-US" smtClean="0"/>
              <a:t>5</a:t>
            </a:fld>
            <a:endParaRPr lang="zh-CN" altLang="en-US"/>
          </a:p>
        </p:txBody>
      </p:sp>
    </p:spTree>
    <p:extLst>
      <p:ext uri="{BB962C8B-B14F-4D97-AF65-F5344CB8AC3E}">
        <p14:creationId xmlns:p14="http://schemas.microsoft.com/office/powerpoint/2010/main" val="234726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919"/>
                </a:solidFill>
                <a:effectLst/>
                <a:latin typeface="PingFang SC"/>
              </a:rPr>
              <a:t>如图</a:t>
            </a:r>
            <a:r>
              <a:rPr lang="en-US" altLang="zh-CN" b="0" i="0" dirty="0">
                <a:solidFill>
                  <a:srgbClr val="191919"/>
                </a:solidFill>
                <a:effectLst/>
                <a:latin typeface="PingFang SC"/>
              </a:rPr>
              <a:t>7</a:t>
            </a:r>
            <a:r>
              <a:rPr lang="zh-CN" altLang="en-US" b="0" i="0" dirty="0">
                <a:solidFill>
                  <a:srgbClr val="191919"/>
                </a:solidFill>
                <a:effectLst/>
                <a:latin typeface="PingFang SC"/>
              </a:rPr>
              <a:t>所示，每个</a:t>
            </a:r>
            <a:r>
              <a:rPr lang="en-US" altLang="zh-CN" b="0" i="0" dirty="0">
                <a:solidFill>
                  <a:srgbClr val="191919"/>
                </a:solidFill>
                <a:effectLst/>
                <a:latin typeface="PingFang SC"/>
              </a:rPr>
              <a:t>head</a:t>
            </a:r>
            <a:r>
              <a:rPr lang="zh-CN" altLang="en-US" b="0" i="0" dirty="0">
                <a:solidFill>
                  <a:srgbClr val="191919"/>
                </a:solidFill>
                <a:effectLst/>
                <a:latin typeface="PingFang SC"/>
              </a:rPr>
              <a:t>负责指示其对应的内存空间的写入位置。不同的内存空间相互分离，具有独立的生命周期，其对应的</a:t>
            </a:r>
            <a:r>
              <a:rPr lang="en-US" altLang="zh-CN" b="0" i="0" dirty="0">
                <a:solidFill>
                  <a:srgbClr val="191919"/>
                </a:solidFill>
                <a:effectLst/>
                <a:latin typeface="PingFang SC"/>
              </a:rPr>
              <a:t>LSM-tree</a:t>
            </a:r>
            <a:r>
              <a:rPr lang="zh-CN" altLang="en-US" b="0" i="0" dirty="0">
                <a:solidFill>
                  <a:srgbClr val="191919"/>
                </a:solidFill>
                <a:effectLst/>
                <a:latin typeface="PingFang SC"/>
              </a:rPr>
              <a:t>中的</a:t>
            </a:r>
            <a:r>
              <a:rPr lang="en-US" altLang="zh-CN" b="0" i="0" dirty="0" err="1">
                <a:solidFill>
                  <a:srgbClr val="191919"/>
                </a:solidFill>
                <a:effectLst/>
                <a:latin typeface="PingFang SC"/>
              </a:rPr>
              <a:t>memtable</a:t>
            </a:r>
            <a:r>
              <a:rPr lang="zh-CN" altLang="en-US" b="0" i="0" dirty="0">
                <a:solidFill>
                  <a:srgbClr val="191919"/>
                </a:solidFill>
                <a:effectLst/>
                <a:latin typeface="PingFang SC"/>
              </a:rPr>
              <a:t>刷盘后可以立即回收而不需要等待其他</a:t>
            </a:r>
            <a:r>
              <a:rPr lang="en-US" altLang="zh-CN" b="0" i="0" dirty="0">
                <a:solidFill>
                  <a:srgbClr val="191919"/>
                </a:solidFill>
                <a:effectLst/>
                <a:latin typeface="PingFang SC"/>
              </a:rPr>
              <a:t>LSM-tree</a:t>
            </a:r>
            <a:r>
              <a:rPr lang="zh-CN" altLang="en-US" b="0" i="0" dirty="0">
                <a:solidFill>
                  <a:srgbClr val="191919"/>
                </a:solidFill>
                <a:effectLst/>
                <a:latin typeface="PingFang SC"/>
              </a:rPr>
              <a:t>实例</a:t>
            </a:r>
            <a:endParaRPr lang="zh-CN" altLang="en-US" dirty="0"/>
          </a:p>
        </p:txBody>
      </p:sp>
      <p:sp>
        <p:nvSpPr>
          <p:cNvPr id="4" name="灯片编号占位符 3"/>
          <p:cNvSpPr>
            <a:spLocks noGrp="1"/>
          </p:cNvSpPr>
          <p:nvPr>
            <p:ph type="sldNum" sz="quarter" idx="5"/>
          </p:nvPr>
        </p:nvSpPr>
        <p:spPr/>
        <p:txBody>
          <a:bodyPr/>
          <a:lstStyle/>
          <a:p>
            <a:fld id="{F0955956-25FA-47DD-B91B-74BEEF76BA9A}" type="slidenum">
              <a:rPr lang="zh-CN" altLang="en-US" smtClean="0"/>
              <a:t>6</a:t>
            </a:fld>
            <a:endParaRPr lang="zh-CN" altLang="en-US"/>
          </a:p>
        </p:txBody>
      </p:sp>
    </p:spTree>
    <p:extLst>
      <p:ext uri="{BB962C8B-B14F-4D97-AF65-F5344CB8AC3E}">
        <p14:creationId xmlns:p14="http://schemas.microsoft.com/office/powerpoint/2010/main" val="1010421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919"/>
                </a:solidFill>
                <a:effectLst/>
                <a:latin typeface="PingFang SC"/>
              </a:rPr>
              <a:t>为了解决这个问题，</a:t>
            </a:r>
            <a:r>
              <a:rPr lang="en-US" altLang="zh-CN" b="0" i="0" dirty="0">
                <a:solidFill>
                  <a:srgbClr val="191919"/>
                </a:solidFill>
                <a:effectLst/>
                <a:latin typeface="PingFang SC"/>
              </a:rPr>
              <a:t>ROR</a:t>
            </a:r>
            <a:r>
              <a:rPr lang="zh-CN" altLang="en-US" b="0" i="0" dirty="0">
                <a:solidFill>
                  <a:srgbClr val="191919"/>
                </a:solidFill>
                <a:effectLst/>
                <a:latin typeface="PingFang SC"/>
              </a:rPr>
              <a:t>在每个</a:t>
            </a:r>
            <a:r>
              <a:rPr lang="en-US" altLang="zh-CN" b="0" i="0" dirty="0">
                <a:solidFill>
                  <a:srgbClr val="191919"/>
                </a:solidFill>
                <a:effectLst/>
                <a:latin typeface="PingFang SC"/>
              </a:rPr>
              <a:t>LSM-tree</a:t>
            </a:r>
            <a:r>
              <a:rPr lang="zh-CN" altLang="en-US" b="0" i="0" dirty="0">
                <a:solidFill>
                  <a:srgbClr val="191919"/>
                </a:solidFill>
                <a:effectLst/>
                <a:latin typeface="PingFang SC"/>
              </a:rPr>
              <a:t>实例中用于指示写入位置的</a:t>
            </a:r>
            <a:r>
              <a:rPr lang="en-US" altLang="zh-CN" b="0" i="0" dirty="0">
                <a:solidFill>
                  <a:srgbClr val="191919"/>
                </a:solidFill>
                <a:effectLst/>
                <a:latin typeface="PingFang SC"/>
              </a:rPr>
              <a:t>8</a:t>
            </a:r>
            <a:r>
              <a:rPr lang="zh-CN" altLang="en-US" b="0" i="0" dirty="0">
                <a:solidFill>
                  <a:srgbClr val="191919"/>
                </a:solidFill>
                <a:effectLst/>
                <a:latin typeface="PingFang SC"/>
              </a:rPr>
              <a:t>字节的</a:t>
            </a:r>
            <a:r>
              <a:rPr lang="en-US" altLang="zh-CN" b="0" i="0" dirty="0">
                <a:solidFill>
                  <a:srgbClr val="191919"/>
                </a:solidFill>
                <a:effectLst/>
                <a:latin typeface="PingFang SC"/>
              </a:rPr>
              <a:t>head</a:t>
            </a:r>
            <a:r>
              <a:rPr lang="zh-CN" altLang="en-US" b="0" i="0" dirty="0">
                <a:solidFill>
                  <a:srgbClr val="191919"/>
                </a:solidFill>
                <a:effectLst/>
                <a:latin typeface="PingFang SC"/>
              </a:rPr>
              <a:t>中加入如下的位置信息</a:t>
            </a:r>
            <a:endParaRPr lang="zh-CN" altLang="en-US" dirty="0"/>
          </a:p>
        </p:txBody>
      </p:sp>
      <p:sp>
        <p:nvSpPr>
          <p:cNvPr id="4" name="灯片编号占位符 3"/>
          <p:cNvSpPr>
            <a:spLocks noGrp="1"/>
          </p:cNvSpPr>
          <p:nvPr>
            <p:ph type="sldNum" sz="quarter" idx="5"/>
          </p:nvPr>
        </p:nvSpPr>
        <p:spPr/>
        <p:txBody>
          <a:bodyPr/>
          <a:lstStyle/>
          <a:p>
            <a:fld id="{F0955956-25FA-47DD-B91B-74BEEF76BA9A}" type="slidenum">
              <a:rPr lang="zh-CN" altLang="en-US" smtClean="0"/>
              <a:t>7</a:t>
            </a:fld>
            <a:endParaRPr lang="zh-CN" altLang="en-US"/>
          </a:p>
        </p:txBody>
      </p:sp>
    </p:spTree>
    <p:extLst>
      <p:ext uri="{BB962C8B-B14F-4D97-AF65-F5344CB8AC3E}">
        <p14:creationId xmlns:p14="http://schemas.microsoft.com/office/powerpoint/2010/main" val="210164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919"/>
                </a:solidFill>
                <a:effectLst/>
                <a:latin typeface="PingFang SC"/>
              </a:rPr>
              <a:t>对于一个待提交的事务，其首先被封装成一个</a:t>
            </a:r>
            <a:r>
              <a:rPr lang="en-US" altLang="zh-CN" b="0" i="0" dirty="0" err="1">
                <a:solidFill>
                  <a:srgbClr val="191919"/>
                </a:solidFill>
                <a:effectLst/>
                <a:latin typeface="PingFang SC"/>
              </a:rPr>
              <a:t>WriteBatch</a:t>
            </a:r>
            <a:r>
              <a:rPr lang="zh-CN" altLang="en-US" b="0" i="0" dirty="0">
                <a:solidFill>
                  <a:srgbClr val="191919"/>
                </a:solidFill>
                <a:effectLst/>
                <a:latin typeface="PingFang SC"/>
              </a:rPr>
              <a:t>。一个或者多个</a:t>
            </a:r>
            <a:r>
              <a:rPr lang="en-US" altLang="zh-CN" b="0" i="0" dirty="0" err="1">
                <a:solidFill>
                  <a:srgbClr val="191919"/>
                </a:solidFill>
                <a:effectLst/>
                <a:latin typeface="PingFang SC"/>
              </a:rPr>
              <a:t>WriteBatch</a:t>
            </a:r>
            <a:r>
              <a:rPr lang="zh-CN" altLang="en-US" b="0" i="0" dirty="0">
                <a:solidFill>
                  <a:srgbClr val="191919"/>
                </a:solidFill>
                <a:effectLst/>
                <a:latin typeface="PingFang SC"/>
              </a:rPr>
              <a:t>被进一步封装成一个</a:t>
            </a:r>
            <a:r>
              <a:rPr lang="en-US" altLang="zh-CN" b="0" i="0" dirty="0" err="1">
                <a:solidFill>
                  <a:srgbClr val="191919"/>
                </a:solidFill>
                <a:effectLst/>
                <a:latin typeface="PingFang SC"/>
              </a:rPr>
              <a:t>ChainLog</a:t>
            </a:r>
            <a:r>
              <a:rPr lang="zh-CN" altLang="en-US" b="0" i="0" dirty="0">
                <a:solidFill>
                  <a:srgbClr val="191919"/>
                </a:solidFill>
                <a:effectLst/>
                <a:latin typeface="PingFang SC"/>
              </a:rPr>
              <a:t>，以批量写入到</a:t>
            </a:r>
            <a:r>
              <a:rPr lang="en-US" altLang="zh-CN" b="0" i="0" dirty="0">
                <a:solidFill>
                  <a:srgbClr val="191919"/>
                </a:solidFill>
                <a:effectLst/>
                <a:latin typeface="PingFang SC"/>
              </a:rPr>
              <a:t>PM</a:t>
            </a:r>
            <a:r>
              <a:rPr lang="zh-CN" altLang="en-US" b="0" i="0" dirty="0">
                <a:solidFill>
                  <a:srgbClr val="191919"/>
                </a:solidFill>
                <a:effectLst/>
                <a:latin typeface="PingFang SC"/>
              </a:rPr>
              <a:t>中。本文中沿用</a:t>
            </a:r>
            <a:r>
              <a:rPr lang="en-US" altLang="zh-CN" b="0" i="0" dirty="0">
                <a:solidFill>
                  <a:srgbClr val="191919"/>
                </a:solidFill>
                <a:effectLst/>
                <a:latin typeface="PingFang SC"/>
              </a:rPr>
              <a:t>LSM-tree</a:t>
            </a:r>
            <a:r>
              <a:rPr lang="zh-CN" altLang="en-US" b="0" i="0" dirty="0">
                <a:solidFill>
                  <a:srgbClr val="191919"/>
                </a:solidFill>
                <a:effectLst/>
                <a:latin typeface="PingFang SC"/>
              </a:rPr>
              <a:t>原初的两阶段锁</a:t>
            </a:r>
            <a:r>
              <a:rPr lang="en-US" altLang="zh-CN" b="0" i="0" dirty="0">
                <a:solidFill>
                  <a:srgbClr val="191919"/>
                </a:solidFill>
                <a:effectLst/>
                <a:latin typeface="PingFang SC"/>
              </a:rPr>
              <a:t>2PL</a:t>
            </a:r>
            <a:r>
              <a:rPr lang="zh-CN" altLang="en-US" b="0" i="0" dirty="0">
                <a:solidFill>
                  <a:srgbClr val="191919"/>
                </a:solidFill>
                <a:effectLst/>
                <a:latin typeface="PingFang SC"/>
              </a:rPr>
              <a:t>以及</a:t>
            </a:r>
            <a:r>
              <a:rPr lang="en-US" altLang="zh-CN" b="0" i="0" dirty="0">
                <a:solidFill>
                  <a:srgbClr val="191919"/>
                </a:solidFill>
                <a:effectLst/>
                <a:latin typeface="PingFang SC"/>
              </a:rPr>
              <a:t>MVCC</a:t>
            </a:r>
            <a:r>
              <a:rPr lang="zh-CN" altLang="en-US" b="0" i="0" dirty="0">
                <a:solidFill>
                  <a:srgbClr val="191919"/>
                </a:solidFill>
                <a:effectLst/>
                <a:latin typeface="PingFang SC"/>
              </a:rPr>
              <a:t>的事务并发控制策略。如图</a:t>
            </a:r>
            <a:r>
              <a:rPr lang="en-US" altLang="zh-CN" b="0" i="0" dirty="0">
                <a:solidFill>
                  <a:srgbClr val="191919"/>
                </a:solidFill>
                <a:effectLst/>
                <a:latin typeface="PingFang SC"/>
              </a:rPr>
              <a:t>6</a:t>
            </a:r>
            <a:r>
              <a:rPr lang="zh-CN" altLang="en-US" b="0" i="0" dirty="0">
                <a:solidFill>
                  <a:srgbClr val="191919"/>
                </a:solidFill>
                <a:effectLst/>
                <a:latin typeface="PingFang SC"/>
              </a:rPr>
              <a:t>所示，</a:t>
            </a:r>
            <a:r>
              <a:rPr lang="en-US" altLang="zh-CN" b="0" i="0" dirty="0">
                <a:solidFill>
                  <a:srgbClr val="191919"/>
                </a:solidFill>
                <a:effectLst/>
                <a:latin typeface="PingFang SC"/>
              </a:rPr>
              <a:t>ROR</a:t>
            </a:r>
            <a:r>
              <a:rPr lang="zh-CN" altLang="en-US" b="0" i="0" dirty="0">
                <a:solidFill>
                  <a:srgbClr val="191919"/>
                </a:solidFill>
                <a:effectLst/>
                <a:latin typeface="PingFang SC"/>
              </a:rPr>
              <a:t>使用固定可调大小并发桶（</a:t>
            </a:r>
            <a:r>
              <a:rPr lang="en-US" altLang="zh-CN" b="0" i="0" dirty="0">
                <a:solidFill>
                  <a:srgbClr val="191919"/>
                </a:solidFill>
                <a:effectLst/>
                <a:latin typeface="PingFang SC"/>
              </a:rPr>
              <a:t>bucket</a:t>
            </a:r>
            <a:r>
              <a:rPr lang="zh-CN" altLang="en-US" b="0" i="0" dirty="0">
                <a:solidFill>
                  <a:srgbClr val="191919"/>
                </a:solidFill>
                <a:effectLst/>
                <a:latin typeface="PingFang SC"/>
              </a:rPr>
              <a:t>）用于控制并发写入，其中第一个进入某个</a:t>
            </a:r>
            <a:r>
              <a:rPr lang="en-US" altLang="zh-CN" b="0" i="0" dirty="0">
                <a:solidFill>
                  <a:srgbClr val="191919"/>
                </a:solidFill>
                <a:effectLst/>
                <a:latin typeface="PingFang SC"/>
              </a:rPr>
              <a:t>bucket</a:t>
            </a:r>
            <a:r>
              <a:rPr lang="zh-CN" altLang="en-US" b="0" i="0" dirty="0">
                <a:solidFill>
                  <a:srgbClr val="191919"/>
                </a:solidFill>
                <a:effectLst/>
                <a:latin typeface="PingFang SC"/>
              </a:rPr>
              <a:t>的线程成为</a:t>
            </a:r>
            <a:r>
              <a:rPr lang="en-US" altLang="zh-CN" b="0" i="0" dirty="0">
                <a:solidFill>
                  <a:srgbClr val="191919"/>
                </a:solidFill>
                <a:effectLst/>
                <a:latin typeface="PingFang SC"/>
              </a:rPr>
              <a:t>leader</a:t>
            </a:r>
            <a:r>
              <a:rPr lang="zh-CN" altLang="en-US" b="0" i="0" dirty="0">
                <a:solidFill>
                  <a:srgbClr val="191919"/>
                </a:solidFill>
                <a:effectLst/>
                <a:latin typeface="PingFang SC"/>
              </a:rPr>
              <a:t>线程用于执行具体的写入，其余进入该</a:t>
            </a:r>
            <a:r>
              <a:rPr lang="en-US" altLang="zh-CN" b="0" i="0" dirty="0">
                <a:solidFill>
                  <a:srgbClr val="191919"/>
                </a:solidFill>
                <a:effectLst/>
                <a:latin typeface="PingFang SC"/>
              </a:rPr>
              <a:t>bucket</a:t>
            </a:r>
            <a:r>
              <a:rPr lang="zh-CN" altLang="en-US" b="0" i="0" dirty="0">
                <a:solidFill>
                  <a:srgbClr val="191919"/>
                </a:solidFill>
                <a:effectLst/>
                <a:latin typeface="PingFang SC"/>
              </a:rPr>
              <a:t>的线程成为</a:t>
            </a:r>
            <a:r>
              <a:rPr lang="en-US" altLang="zh-CN" b="0" i="0" dirty="0">
                <a:solidFill>
                  <a:srgbClr val="191919"/>
                </a:solidFill>
                <a:effectLst/>
                <a:latin typeface="PingFang SC"/>
              </a:rPr>
              <a:t>follow</a:t>
            </a:r>
            <a:r>
              <a:rPr lang="zh-CN" altLang="en-US" b="0" i="0" dirty="0">
                <a:solidFill>
                  <a:srgbClr val="191919"/>
                </a:solidFill>
                <a:effectLst/>
                <a:latin typeface="PingFang SC"/>
              </a:rPr>
              <a:t>线程。</a:t>
            </a:r>
            <a:r>
              <a:rPr lang="en-US" altLang="zh-CN" b="0" i="0" dirty="0">
                <a:solidFill>
                  <a:srgbClr val="191919"/>
                </a:solidFill>
                <a:effectLst/>
                <a:latin typeface="PingFang SC"/>
              </a:rPr>
              <a:t>Leader</a:t>
            </a:r>
            <a:r>
              <a:rPr lang="zh-CN" altLang="en-US" b="0" i="0" dirty="0">
                <a:solidFill>
                  <a:srgbClr val="191919"/>
                </a:solidFill>
                <a:effectLst/>
                <a:latin typeface="PingFang SC"/>
              </a:rPr>
              <a:t>将自己以及属于该</a:t>
            </a:r>
            <a:r>
              <a:rPr lang="en-US" altLang="zh-CN" b="0" i="0" dirty="0">
                <a:solidFill>
                  <a:srgbClr val="191919"/>
                </a:solidFill>
                <a:effectLst/>
                <a:latin typeface="PingFang SC"/>
              </a:rPr>
              <a:t>bucket</a:t>
            </a:r>
            <a:r>
              <a:rPr lang="zh-CN" altLang="en-US" b="0" i="0" dirty="0">
                <a:solidFill>
                  <a:srgbClr val="191919"/>
                </a:solidFill>
                <a:effectLst/>
                <a:latin typeface="PingFang SC"/>
              </a:rPr>
              <a:t>的所有</a:t>
            </a:r>
            <a:r>
              <a:rPr lang="en-US" altLang="zh-CN" b="0" i="0" dirty="0">
                <a:solidFill>
                  <a:srgbClr val="191919"/>
                </a:solidFill>
                <a:effectLst/>
                <a:latin typeface="PingFang SC"/>
              </a:rPr>
              <a:t>follow</a:t>
            </a:r>
            <a:r>
              <a:rPr lang="zh-CN" altLang="en-US" b="0" i="0" dirty="0">
                <a:solidFill>
                  <a:srgbClr val="191919"/>
                </a:solidFill>
                <a:effectLst/>
                <a:latin typeface="PingFang SC"/>
              </a:rPr>
              <a:t>线程的</a:t>
            </a:r>
            <a:r>
              <a:rPr lang="en-US" altLang="zh-CN" b="0" i="0" dirty="0" err="1">
                <a:solidFill>
                  <a:srgbClr val="191919"/>
                </a:solidFill>
                <a:effectLst/>
                <a:latin typeface="PingFang SC"/>
              </a:rPr>
              <a:t>WriteBatch</a:t>
            </a:r>
            <a:r>
              <a:rPr lang="zh-CN" altLang="en-US" b="0" i="0" dirty="0">
                <a:solidFill>
                  <a:srgbClr val="191919"/>
                </a:solidFill>
                <a:effectLst/>
                <a:latin typeface="PingFang SC"/>
              </a:rPr>
              <a:t>聚合成一个更大的</a:t>
            </a:r>
            <a:r>
              <a:rPr lang="en-US" altLang="zh-CN" b="0" i="0" dirty="0" err="1">
                <a:solidFill>
                  <a:srgbClr val="191919"/>
                </a:solidFill>
                <a:effectLst/>
                <a:latin typeface="PingFang SC"/>
              </a:rPr>
              <a:t>WriteBatch</a:t>
            </a:r>
            <a:r>
              <a:rPr lang="zh-CN" altLang="en-US" b="0" i="0" dirty="0">
                <a:solidFill>
                  <a:srgbClr val="191919"/>
                </a:solidFill>
                <a:effectLst/>
                <a:latin typeface="PingFang SC"/>
              </a:rPr>
              <a:t>用于实际的写入。</a:t>
            </a:r>
            <a:endParaRPr lang="zh-CN" altLang="en-US" dirty="0"/>
          </a:p>
        </p:txBody>
      </p:sp>
      <p:sp>
        <p:nvSpPr>
          <p:cNvPr id="4" name="灯片编号占位符 3"/>
          <p:cNvSpPr>
            <a:spLocks noGrp="1"/>
          </p:cNvSpPr>
          <p:nvPr>
            <p:ph type="sldNum" sz="quarter" idx="5"/>
          </p:nvPr>
        </p:nvSpPr>
        <p:spPr/>
        <p:txBody>
          <a:bodyPr/>
          <a:lstStyle/>
          <a:p>
            <a:fld id="{F0955956-25FA-47DD-B91B-74BEEF76BA9A}" type="slidenum">
              <a:rPr lang="zh-CN" altLang="en-US" smtClean="0"/>
              <a:t>8</a:t>
            </a:fld>
            <a:endParaRPr lang="zh-CN" altLang="en-US"/>
          </a:p>
        </p:txBody>
      </p:sp>
    </p:spTree>
    <p:extLst>
      <p:ext uri="{BB962C8B-B14F-4D97-AF65-F5344CB8AC3E}">
        <p14:creationId xmlns:p14="http://schemas.microsoft.com/office/powerpoint/2010/main" val="710944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191919"/>
                </a:solidFill>
                <a:effectLst/>
                <a:latin typeface="PingFang SC"/>
              </a:rPr>
              <a:t>Global Index</a:t>
            </a:r>
            <a:r>
              <a:rPr lang="zh-CN" altLang="en-US" b="1" i="0" dirty="0">
                <a:solidFill>
                  <a:srgbClr val="191919"/>
                </a:solidFill>
                <a:effectLst/>
                <a:latin typeface="PingFang SC"/>
              </a:rPr>
              <a:t>与轻量级存内合并</a:t>
            </a:r>
          </a:p>
          <a:p>
            <a:r>
              <a:rPr lang="en-US" altLang="zh-CN" b="0" i="0" dirty="0">
                <a:solidFill>
                  <a:srgbClr val="191919"/>
                </a:solidFill>
                <a:effectLst/>
                <a:latin typeface="PingFang SC"/>
              </a:rPr>
              <a:t>PM</a:t>
            </a:r>
            <a:r>
              <a:rPr lang="zh-CN" altLang="en-US" b="0" i="0" dirty="0">
                <a:solidFill>
                  <a:srgbClr val="191919"/>
                </a:solidFill>
                <a:effectLst/>
                <a:latin typeface="PingFang SC"/>
              </a:rPr>
              <a:t>到磁盘的合并涉及到数据库状态的改变，可能在系统宕机时出现数据一致性问题。针对该问题，本文通过在磁盘中维护描述日志（</a:t>
            </a:r>
            <a:r>
              <a:rPr lang="en-US" altLang="zh-CN" b="0" i="0" dirty="0">
                <a:solidFill>
                  <a:srgbClr val="191919"/>
                </a:solidFill>
                <a:effectLst/>
                <a:latin typeface="PingFang SC"/>
              </a:rPr>
              <a:t>manifest log</a:t>
            </a:r>
            <a:r>
              <a:rPr lang="zh-CN" altLang="en-US" b="0" i="0" dirty="0">
                <a:solidFill>
                  <a:srgbClr val="191919"/>
                </a:solidFill>
                <a:effectLst/>
                <a:latin typeface="PingFang SC"/>
              </a:rPr>
              <a:t>）的方式保证数据库状态改变的数据一致性。由于描述日志不在前端写入的关键路径中，因此并不会影响系统写入的性能。</a:t>
            </a:r>
            <a:endParaRPr lang="zh-CN" altLang="en-US" dirty="0"/>
          </a:p>
        </p:txBody>
      </p:sp>
      <p:sp>
        <p:nvSpPr>
          <p:cNvPr id="4" name="灯片编号占位符 3"/>
          <p:cNvSpPr>
            <a:spLocks noGrp="1"/>
          </p:cNvSpPr>
          <p:nvPr>
            <p:ph type="sldNum" sz="quarter" idx="5"/>
          </p:nvPr>
        </p:nvSpPr>
        <p:spPr/>
        <p:txBody>
          <a:bodyPr/>
          <a:lstStyle/>
          <a:p>
            <a:fld id="{F0955956-25FA-47DD-B91B-74BEEF76BA9A}" type="slidenum">
              <a:rPr lang="zh-CN" altLang="en-US" smtClean="0"/>
              <a:t>9</a:t>
            </a:fld>
            <a:endParaRPr lang="zh-CN" altLang="en-US"/>
          </a:p>
        </p:txBody>
      </p:sp>
    </p:spTree>
    <p:extLst>
      <p:ext uri="{BB962C8B-B14F-4D97-AF65-F5344CB8AC3E}">
        <p14:creationId xmlns:p14="http://schemas.microsoft.com/office/powerpoint/2010/main" val="3949968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err="1">
                <a:solidFill>
                  <a:srgbClr val="191919"/>
                </a:solidFill>
                <a:effectLst/>
                <a:latin typeface="PingFang SC"/>
              </a:rPr>
              <a:t>Halloc</a:t>
            </a:r>
            <a:r>
              <a:rPr lang="zh-CN" altLang="en-US" b="0" i="0" dirty="0">
                <a:solidFill>
                  <a:srgbClr val="191919"/>
                </a:solidFill>
                <a:effectLst/>
                <a:latin typeface="PingFang SC"/>
              </a:rPr>
              <a:t>通过静态预留固定大小的对象池且内存地址互不交叠的地址空间以减少</a:t>
            </a:r>
            <a:r>
              <a:rPr lang="en-US" altLang="zh-CN" b="0" i="0" dirty="0">
                <a:solidFill>
                  <a:srgbClr val="191919"/>
                </a:solidFill>
                <a:effectLst/>
                <a:latin typeface="PingFang SC"/>
              </a:rPr>
              <a:t>PM</a:t>
            </a:r>
            <a:r>
              <a:rPr lang="zh-CN" altLang="en-US" b="0" i="0" dirty="0">
                <a:solidFill>
                  <a:srgbClr val="191919"/>
                </a:solidFill>
                <a:effectLst/>
                <a:latin typeface="PingFang SC"/>
              </a:rPr>
              <a:t>管理中存在的内存碎片问题。每个对象池包含元数据区用于记录对象的分配情况，</a:t>
            </a:r>
            <a:r>
              <a:rPr lang="en-US" altLang="zh-CN" b="0" i="0" dirty="0" err="1">
                <a:solidFill>
                  <a:srgbClr val="191919"/>
                </a:solidFill>
                <a:effectLst/>
                <a:latin typeface="PingFang SC"/>
              </a:rPr>
              <a:t>freelist</a:t>
            </a:r>
            <a:r>
              <a:rPr lang="zh-CN" altLang="en-US" b="0" i="0" dirty="0">
                <a:solidFill>
                  <a:srgbClr val="191919"/>
                </a:solidFill>
                <a:effectLst/>
                <a:latin typeface="PingFang SC"/>
              </a:rPr>
              <a:t>持久化链表用于追踪空闲的对象，固定大小的对象区且其大小由创建对象池时显式指定。</a:t>
            </a:r>
            <a:endParaRPr lang="en-US" altLang="zh-CN" b="0" i="0" dirty="0">
              <a:solidFill>
                <a:srgbClr val="191919"/>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191919"/>
                </a:solidFill>
                <a:effectLst/>
                <a:latin typeface="PingFang SC"/>
              </a:rPr>
              <a:t>应用亲和的内存管理</a:t>
            </a:r>
            <a:r>
              <a:rPr lang="zh-CN" altLang="en-US" b="0" i="0" dirty="0">
                <a:solidFill>
                  <a:srgbClr val="191919"/>
                </a:solidFill>
                <a:effectLst/>
                <a:latin typeface="PingFang SC"/>
              </a:rPr>
              <a:t>该种设计主要基于</a:t>
            </a:r>
            <a:r>
              <a:rPr lang="en-US" altLang="zh-CN" b="0" i="0" dirty="0">
                <a:solidFill>
                  <a:srgbClr val="191919"/>
                </a:solidFill>
                <a:effectLst/>
                <a:latin typeface="PingFang SC"/>
              </a:rPr>
              <a:t>LSM-tree</a:t>
            </a:r>
            <a:r>
              <a:rPr lang="zh-CN" altLang="en-US" b="0" i="0" dirty="0">
                <a:solidFill>
                  <a:srgbClr val="191919"/>
                </a:solidFill>
                <a:effectLst/>
                <a:latin typeface="PingFang SC"/>
              </a:rPr>
              <a:t>对于内存使用的独有的追加写以及批量回收的方式，对于内存的管理有较大的简化。对于自定义对象池</a:t>
            </a:r>
            <a:endParaRPr lang="zh-CN" altLang="en-US" dirty="0"/>
          </a:p>
        </p:txBody>
      </p:sp>
      <p:sp>
        <p:nvSpPr>
          <p:cNvPr id="4" name="灯片编号占位符 3"/>
          <p:cNvSpPr>
            <a:spLocks noGrp="1"/>
          </p:cNvSpPr>
          <p:nvPr>
            <p:ph type="sldNum" sz="quarter" idx="5"/>
          </p:nvPr>
        </p:nvSpPr>
        <p:spPr/>
        <p:txBody>
          <a:bodyPr/>
          <a:lstStyle/>
          <a:p>
            <a:fld id="{F0955956-25FA-47DD-B91B-74BEEF76BA9A}" type="slidenum">
              <a:rPr lang="zh-CN" altLang="en-US" smtClean="0"/>
              <a:t>10</a:t>
            </a:fld>
            <a:endParaRPr lang="zh-CN" altLang="en-US"/>
          </a:p>
        </p:txBody>
      </p:sp>
    </p:spTree>
    <p:extLst>
      <p:ext uri="{BB962C8B-B14F-4D97-AF65-F5344CB8AC3E}">
        <p14:creationId xmlns:p14="http://schemas.microsoft.com/office/powerpoint/2010/main" val="819811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919"/>
                </a:solidFill>
                <a:effectLst/>
                <a:latin typeface="PingFang SC"/>
              </a:rPr>
              <a:t>对于写密集型的负载</a:t>
            </a:r>
            <a:r>
              <a:rPr lang="en-US" altLang="zh-CN" b="0" i="0" dirty="0">
                <a:solidFill>
                  <a:srgbClr val="191919"/>
                </a:solidFill>
                <a:effectLst/>
                <a:latin typeface="PingFang SC"/>
              </a:rPr>
              <a:t>A</a:t>
            </a:r>
            <a:r>
              <a:rPr lang="zh-CN" altLang="en-US" b="0" i="0" dirty="0">
                <a:solidFill>
                  <a:srgbClr val="191919"/>
                </a:solidFill>
                <a:effectLst/>
                <a:latin typeface="PingFang SC"/>
              </a:rPr>
              <a:t>且随机请求下，</a:t>
            </a:r>
            <a:r>
              <a:rPr lang="en-US" altLang="zh-CN" b="0" i="0" dirty="0">
                <a:solidFill>
                  <a:srgbClr val="191919"/>
                </a:solidFill>
                <a:effectLst/>
                <a:latin typeface="PingFang SC"/>
              </a:rPr>
              <a:t>XP/XP-PM</a:t>
            </a:r>
            <a:r>
              <a:rPr lang="zh-CN" altLang="en-US" b="0" i="0" dirty="0">
                <a:solidFill>
                  <a:srgbClr val="191919"/>
                </a:solidFill>
                <a:effectLst/>
                <a:latin typeface="PingFang SC"/>
              </a:rPr>
              <a:t>的性能是</a:t>
            </a:r>
            <a:r>
              <a:rPr lang="en-US" altLang="zh-CN" b="0" i="0" dirty="0">
                <a:solidFill>
                  <a:srgbClr val="191919"/>
                </a:solidFill>
                <a:effectLst/>
                <a:latin typeface="PingFang SC"/>
              </a:rPr>
              <a:t>XS/XS-PM</a:t>
            </a:r>
            <a:r>
              <a:rPr lang="zh-CN" altLang="en-US" b="0" i="0" dirty="0">
                <a:solidFill>
                  <a:srgbClr val="191919"/>
                </a:solidFill>
                <a:effectLst/>
                <a:latin typeface="PingFang SC"/>
              </a:rPr>
              <a:t>的</a:t>
            </a:r>
            <a:r>
              <a:rPr lang="en-US" altLang="zh-CN" b="0" i="0" dirty="0">
                <a:solidFill>
                  <a:srgbClr val="191919"/>
                </a:solidFill>
                <a:effectLst/>
                <a:latin typeface="PingFang SC"/>
              </a:rPr>
              <a:t>3.8</a:t>
            </a:r>
            <a:r>
              <a:rPr lang="zh-CN" altLang="en-US" b="0" i="0" dirty="0">
                <a:solidFill>
                  <a:srgbClr val="191919"/>
                </a:solidFill>
                <a:effectLst/>
                <a:latin typeface="PingFang SC"/>
              </a:rPr>
              <a:t>以及</a:t>
            </a:r>
            <a:r>
              <a:rPr lang="en-US" altLang="zh-CN" b="0" i="0" dirty="0">
                <a:solidFill>
                  <a:srgbClr val="191919"/>
                </a:solidFill>
                <a:effectLst/>
                <a:latin typeface="PingFang SC"/>
              </a:rPr>
              <a:t>2.3</a:t>
            </a:r>
            <a:r>
              <a:rPr lang="zh-CN" altLang="en-US" b="0" i="0" dirty="0">
                <a:solidFill>
                  <a:srgbClr val="191919"/>
                </a:solidFill>
                <a:effectLst/>
                <a:latin typeface="PingFang SC"/>
              </a:rPr>
              <a:t>倍；在写密集型的负载</a:t>
            </a:r>
            <a:r>
              <a:rPr lang="en-US" altLang="zh-CN" b="0" i="0" dirty="0">
                <a:solidFill>
                  <a:srgbClr val="191919"/>
                </a:solidFill>
                <a:effectLst/>
                <a:latin typeface="PingFang SC"/>
              </a:rPr>
              <a:t>F</a:t>
            </a:r>
            <a:r>
              <a:rPr lang="zh-CN" altLang="en-US" b="0" i="0" dirty="0">
                <a:solidFill>
                  <a:srgbClr val="191919"/>
                </a:solidFill>
                <a:effectLst/>
                <a:latin typeface="PingFang SC"/>
              </a:rPr>
              <a:t>且随机请求下，</a:t>
            </a:r>
            <a:r>
              <a:rPr lang="en-US" altLang="zh-CN" b="0" i="0" dirty="0">
                <a:solidFill>
                  <a:srgbClr val="191919"/>
                </a:solidFill>
                <a:effectLst/>
                <a:latin typeface="PingFang SC"/>
              </a:rPr>
              <a:t>XP/XP-PM</a:t>
            </a:r>
            <a:r>
              <a:rPr lang="zh-CN" altLang="en-US" b="0" i="0" dirty="0">
                <a:solidFill>
                  <a:srgbClr val="191919"/>
                </a:solidFill>
                <a:effectLst/>
                <a:latin typeface="PingFang SC"/>
              </a:rPr>
              <a:t>的性能是</a:t>
            </a:r>
            <a:r>
              <a:rPr lang="en-US" altLang="zh-CN" b="0" i="0" dirty="0">
                <a:solidFill>
                  <a:srgbClr val="191919"/>
                </a:solidFill>
                <a:effectLst/>
                <a:latin typeface="PingFang SC"/>
              </a:rPr>
              <a:t>XS/XS-PM</a:t>
            </a:r>
            <a:r>
              <a:rPr lang="zh-CN" altLang="en-US" b="0" i="0" dirty="0">
                <a:solidFill>
                  <a:srgbClr val="191919"/>
                </a:solidFill>
                <a:effectLst/>
                <a:latin typeface="PingFang SC"/>
              </a:rPr>
              <a:t>的</a:t>
            </a:r>
            <a:r>
              <a:rPr lang="en-US" altLang="zh-CN" b="0" i="0" dirty="0">
                <a:solidFill>
                  <a:srgbClr val="191919"/>
                </a:solidFill>
                <a:effectLst/>
                <a:latin typeface="PingFang SC"/>
              </a:rPr>
              <a:t>2.7</a:t>
            </a:r>
            <a:r>
              <a:rPr lang="zh-CN" altLang="en-US" b="0" i="0" dirty="0">
                <a:solidFill>
                  <a:srgbClr val="191919"/>
                </a:solidFill>
                <a:effectLst/>
                <a:latin typeface="PingFang SC"/>
              </a:rPr>
              <a:t>以及</a:t>
            </a:r>
            <a:r>
              <a:rPr lang="en-US" altLang="zh-CN" b="0" i="0" dirty="0">
                <a:solidFill>
                  <a:srgbClr val="191919"/>
                </a:solidFill>
                <a:effectLst/>
                <a:latin typeface="PingFang SC"/>
              </a:rPr>
              <a:t>2.2</a:t>
            </a:r>
            <a:r>
              <a:rPr lang="zh-CN" altLang="en-US" b="0" i="0" dirty="0">
                <a:solidFill>
                  <a:srgbClr val="191919"/>
                </a:solidFill>
                <a:effectLst/>
                <a:latin typeface="PingFang SC"/>
              </a:rPr>
              <a:t>倍。且在图</a:t>
            </a:r>
            <a:r>
              <a:rPr lang="en-US" altLang="zh-CN" b="0" i="0" dirty="0">
                <a:solidFill>
                  <a:srgbClr val="191919"/>
                </a:solidFill>
                <a:effectLst/>
                <a:latin typeface="PingFang SC"/>
              </a:rPr>
              <a:t>10</a:t>
            </a:r>
            <a:r>
              <a:rPr lang="zh-CN" altLang="en-US" b="0" i="0" dirty="0">
                <a:solidFill>
                  <a:srgbClr val="191919"/>
                </a:solidFill>
                <a:effectLst/>
                <a:latin typeface="PingFang SC"/>
              </a:rPr>
              <a:t>中显示，</a:t>
            </a:r>
            <a:r>
              <a:rPr lang="en-US" altLang="zh-CN" b="0" i="0" dirty="0">
                <a:solidFill>
                  <a:srgbClr val="191919"/>
                </a:solidFill>
                <a:effectLst/>
                <a:latin typeface="PingFang SC"/>
              </a:rPr>
              <a:t>XP</a:t>
            </a:r>
            <a:r>
              <a:rPr lang="zh-CN" altLang="en-US" b="0" i="0" dirty="0">
                <a:solidFill>
                  <a:srgbClr val="191919"/>
                </a:solidFill>
                <a:effectLst/>
                <a:latin typeface="PingFang SC"/>
              </a:rPr>
              <a:t>的平均访问延迟要比</a:t>
            </a:r>
            <a:r>
              <a:rPr lang="en-US" altLang="zh-CN" b="0" i="0" dirty="0">
                <a:solidFill>
                  <a:srgbClr val="191919"/>
                </a:solidFill>
                <a:effectLst/>
                <a:latin typeface="PingFang SC"/>
              </a:rPr>
              <a:t>XS</a:t>
            </a:r>
            <a:r>
              <a:rPr lang="zh-CN" altLang="en-US" b="0" i="0" dirty="0">
                <a:solidFill>
                  <a:srgbClr val="191919"/>
                </a:solidFill>
                <a:effectLst/>
                <a:latin typeface="PingFang SC"/>
              </a:rPr>
              <a:t>低</a:t>
            </a:r>
            <a:r>
              <a:rPr lang="en-US" altLang="zh-CN" b="0" i="0" dirty="0">
                <a:solidFill>
                  <a:srgbClr val="191919"/>
                </a:solidFill>
                <a:effectLst/>
                <a:latin typeface="PingFang SC"/>
              </a:rPr>
              <a:t>36%</a:t>
            </a:r>
            <a:r>
              <a:rPr lang="zh-CN" altLang="en-US" b="0" i="0" dirty="0">
                <a:solidFill>
                  <a:srgbClr val="191919"/>
                </a:solidFill>
                <a:effectLst/>
                <a:latin typeface="PingFang SC"/>
              </a:rPr>
              <a:t>。在负载倾斜的情况下（</a:t>
            </a:r>
            <a:r>
              <a:rPr lang="en-US" altLang="zh-CN" b="0" i="0" dirty="0" err="1">
                <a:solidFill>
                  <a:srgbClr val="191919"/>
                </a:solidFill>
                <a:effectLst/>
                <a:latin typeface="PingFang SC"/>
              </a:rPr>
              <a:t>Zipf</a:t>
            </a:r>
            <a:r>
              <a:rPr lang="en-US" altLang="zh-CN" b="0" i="0" dirty="0">
                <a:solidFill>
                  <a:srgbClr val="191919"/>
                </a:solidFill>
                <a:effectLst/>
                <a:latin typeface="PingFang SC"/>
              </a:rPr>
              <a:t>=1</a:t>
            </a:r>
            <a:r>
              <a:rPr lang="zh-CN" altLang="en-US" b="0" i="0" dirty="0">
                <a:solidFill>
                  <a:srgbClr val="191919"/>
                </a:solidFill>
                <a:effectLst/>
                <a:latin typeface="PingFang SC"/>
              </a:rPr>
              <a:t>），</a:t>
            </a:r>
            <a:r>
              <a:rPr lang="en-US" altLang="zh-CN" b="0" i="0" dirty="0">
                <a:solidFill>
                  <a:srgbClr val="191919"/>
                </a:solidFill>
                <a:effectLst/>
                <a:latin typeface="PingFang SC"/>
              </a:rPr>
              <a:t>XP</a:t>
            </a:r>
            <a:r>
              <a:rPr lang="zh-CN" altLang="en-US" b="0" i="0" dirty="0">
                <a:solidFill>
                  <a:srgbClr val="191919"/>
                </a:solidFill>
                <a:effectLst/>
                <a:latin typeface="PingFang SC"/>
              </a:rPr>
              <a:t>与</a:t>
            </a:r>
            <a:r>
              <a:rPr lang="en-US" altLang="zh-CN" b="0" i="0" dirty="0">
                <a:solidFill>
                  <a:srgbClr val="191919"/>
                </a:solidFill>
                <a:effectLst/>
                <a:latin typeface="PingFang SC"/>
              </a:rPr>
              <a:t>XS</a:t>
            </a:r>
            <a:r>
              <a:rPr lang="zh-CN" altLang="en-US" b="0" i="0" dirty="0">
                <a:solidFill>
                  <a:srgbClr val="191919"/>
                </a:solidFill>
                <a:effectLst/>
                <a:latin typeface="PingFang SC"/>
              </a:rPr>
              <a:t>性能表现接近，并且</a:t>
            </a:r>
            <a:r>
              <a:rPr lang="en-US" altLang="zh-CN" b="0" i="0" dirty="0">
                <a:solidFill>
                  <a:srgbClr val="191919"/>
                </a:solidFill>
                <a:effectLst/>
                <a:latin typeface="PingFang SC"/>
              </a:rPr>
              <a:t>XP-PM</a:t>
            </a:r>
            <a:r>
              <a:rPr lang="zh-CN" altLang="en-US" b="0" i="0" dirty="0">
                <a:solidFill>
                  <a:srgbClr val="191919"/>
                </a:solidFill>
                <a:effectLst/>
                <a:latin typeface="PingFang SC"/>
              </a:rPr>
              <a:t>表现要比</a:t>
            </a:r>
            <a:r>
              <a:rPr lang="en-US" altLang="zh-CN" b="0" i="0" dirty="0">
                <a:solidFill>
                  <a:srgbClr val="191919"/>
                </a:solidFill>
                <a:effectLst/>
                <a:latin typeface="PingFang SC"/>
              </a:rPr>
              <a:t>XS-PM</a:t>
            </a:r>
            <a:r>
              <a:rPr lang="zh-CN" altLang="en-US" b="0" i="0" dirty="0">
                <a:solidFill>
                  <a:srgbClr val="191919"/>
                </a:solidFill>
                <a:effectLst/>
                <a:latin typeface="PingFang SC"/>
              </a:rPr>
              <a:t>更低。</a:t>
            </a:r>
            <a:endParaRPr lang="en-US" altLang="zh-CN" b="0" i="0" dirty="0">
              <a:solidFill>
                <a:srgbClr val="191919"/>
              </a:solidFill>
              <a:effectLst/>
              <a:latin typeface="PingFang SC"/>
            </a:endParaRPr>
          </a:p>
          <a:p>
            <a:r>
              <a:rPr lang="zh-CN" altLang="en-US" b="0" i="0" dirty="0">
                <a:solidFill>
                  <a:srgbClr val="191919"/>
                </a:solidFill>
                <a:effectLst/>
                <a:latin typeface="PingFang SC"/>
              </a:rPr>
              <a:t>这些结果表明，本文的方案对比基准系统在整体上性能表现更优异且产生更少的磁盘</a:t>
            </a:r>
            <a:r>
              <a:rPr lang="en-US" altLang="zh-CN" b="0" i="0" dirty="0">
                <a:solidFill>
                  <a:srgbClr val="191919"/>
                </a:solidFill>
                <a:effectLst/>
                <a:latin typeface="PingFang SC"/>
              </a:rPr>
              <a:t>I/O</a:t>
            </a:r>
            <a:r>
              <a:rPr lang="zh-CN" altLang="en-US" b="0" i="0" dirty="0">
                <a:solidFill>
                  <a:srgbClr val="191919"/>
                </a:solidFill>
                <a:effectLst/>
                <a:latin typeface="PingFang SC"/>
              </a:rPr>
              <a:t>。然而</a:t>
            </a:r>
            <a:r>
              <a:rPr lang="en-US" altLang="zh-CN" b="0" i="0" dirty="0">
                <a:solidFill>
                  <a:srgbClr val="191919"/>
                </a:solidFill>
                <a:effectLst/>
                <a:latin typeface="PingFang SC"/>
              </a:rPr>
              <a:t>XP-PM</a:t>
            </a:r>
            <a:r>
              <a:rPr lang="zh-CN" altLang="en-US" b="0" i="0" dirty="0">
                <a:solidFill>
                  <a:srgbClr val="191919"/>
                </a:solidFill>
                <a:effectLst/>
                <a:latin typeface="PingFang SC"/>
              </a:rPr>
              <a:t>的表现和</a:t>
            </a:r>
            <a:r>
              <a:rPr lang="en-US" altLang="zh-CN" b="0" i="0" dirty="0">
                <a:solidFill>
                  <a:srgbClr val="191919"/>
                </a:solidFill>
                <a:effectLst/>
                <a:latin typeface="PingFang SC"/>
              </a:rPr>
              <a:t>XS-PM</a:t>
            </a:r>
            <a:r>
              <a:rPr lang="zh-CN" altLang="en-US" b="0" i="0" dirty="0">
                <a:solidFill>
                  <a:srgbClr val="191919"/>
                </a:solidFill>
                <a:effectLst/>
                <a:latin typeface="PingFang SC"/>
              </a:rPr>
              <a:t>的表现差距不大，尤其是在负载倾斜下，</a:t>
            </a:r>
            <a:r>
              <a:rPr lang="en-US" altLang="zh-CN" b="0" i="0" dirty="0">
                <a:solidFill>
                  <a:srgbClr val="191919"/>
                </a:solidFill>
                <a:effectLst/>
                <a:latin typeface="PingFang SC"/>
              </a:rPr>
              <a:t>XP-PM</a:t>
            </a:r>
            <a:r>
              <a:rPr lang="zh-CN" altLang="en-US" b="0" i="0" dirty="0">
                <a:solidFill>
                  <a:srgbClr val="191919"/>
                </a:solidFill>
                <a:effectLst/>
                <a:latin typeface="PingFang SC"/>
              </a:rPr>
              <a:t>表现的不如基准系统</a:t>
            </a:r>
            <a:r>
              <a:rPr lang="en-US" altLang="zh-CN" b="0" i="0" dirty="0">
                <a:solidFill>
                  <a:srgbClr val="191919"/>
                </a:solidFill>
                <a:effectLst/>
                <a:latin typeface="PingFang SC"/>
              </a:rPr>
              <a:t>XS-PM</a:t>
            </a:r>
            <a:r>
              <a:rPr lang="zh-CN" altLang="en-US" b="0" i="0" dirty="0">
                <a:solidFill>
                  <a:srgbClr val="191919"/>
                </a:solidFill>
                <a:effectLst/>
                <a:latin typeface="PingFang SC"/>
              </a:rPr>
              <a:t>。</a:t>
            </a:r>
            <a:endParaRPr lang="en-US" altLang="zh-CN" b="0" i="0" dirty="0">
              <a:solidFill>
                <a:srgbClr val="191919"/>
              </a:solidFill>
              <a:effectLst/>
              <a:latin typeface="PingFang SC"/>
            </a:endParaRPr>
          </a:p>
          <a:p>
            <a:r>
              <a:rPr lang="en-US" altLang="zh-CN" b="0" i="0" dirty="0">
                <a:solidFill>
                  <a:srgbClr val="191919"/>
                </a:solidFill>
                <a:effectLst/>
                <a:latin typeface="PingFang SC"/>
              </a:rPr>
              <a:t>TPCC</a:t>
            </a:r>
            <a:r>
              <a:rPr lang="zh-CN" altLang="en-US" b="0" i="0" dirty="0">
                <a:solidFill>
                  <a:srgbClr val="191919"/>
                </a:solidFill>
                <a:effectLst/>
                <a:latin typeface="PingFang SC"/>
              </a:rPr>
              <a:t>实验结果显示（如图</a:t>
            </a:r>
            <a:r>
              <a:rPr lang="en-US" altLang="zh-CN" b="0" i="0" dirty="0">
                <a:solidFill>
                  <a:srgbClr val="191919"/>
                </a:solidFill>
                <a:effectLst/>
                <a:latin typeface="PingFang SC"/>
              </a:rPr>
              <a:t>15</a:t>
            </a:r>
            <a:r>
              <a:rPr lang="zh-CN" altLang="en-US" b="0" i="0" dirty="0">
                <a:solidFill>
                  <a:srgbClr val="191919"/>
                </a:solidFill>
                <a:effectLst/>
                <a:latin typeface="PingFang SC"/>
              </a:rPr>
              <a:t>），</a:t>
            </a:r>
            <a:r>
              <a:rPr lang="en-US" altLang="zh-CN" b="0" i="0" dirty="0">
                <a:solidFill>
                  <a:srgbClr val="191919"/>
                </a:solidFill>
                <a:effectLst/>
                <a:latin typeface="PingFang SC"/>
              </a:rPr>
              <a:t>XP</a:t>
            </a:r>
            <a:r>
              <a:rPr lang="zh-CN" altLang="en-US" b="0" i="0" dirty="0">
                <a:solidFill>
                  <a:srgbClr val="191919"/>
                </a:solidFill>
                <a:effectLst/>
                <a:latin typeface="PingFang SC"/>
              </a:rPr>
              <a:t>相对</a:t>
            </a:r>
            <a:r>
              <a:rPr lang="en-US" altLang="zh-CN" b="0" i="0" dirty="0">
                <a:solidFill>
                  <a:srgbClr val="191919"/>
                </a:solidFill>
                <a:effectLst/>
                <a:latin typeface="PingFang SC"/>
              </a:rPr>
              <a:t>XS</a:t>
            </a:r>
            <a:r>
              <a:rPr lang="zh-CN" altLang="en-US" b="0" i="0" dirty="0">
                <a:solidFill>
                  <a:srgbClr val="191919"/>
                </a:solidFill>
                <a:effectLst/>
                <a:latin typeface="PingFang SC"/>
              </a:rPr>
              <a:t>的</a:t>
            </a:r>
            <a:r>
              <a:rPr lang="en-US" altLang="zh-CN" b="0" i="0" dirty="0">
                <a:solidFill>
                  <a:srgbClr val="191919"/>
                </a:solidFill>
                <a:effectLst/>
                <a:latin typeface="PingFang SC"/>
              </a:rPr>
              <a:t>TPS</a:t>
            </a:r>
            <a:r>
              <a:rPr lang="zh-CN" altLang="en-US" b="0" i="0" dirty="0">
                <a:solidFill>
                  <a:srgbClr val="191919"/>
                </a:solidFill>
                <a:effectLst/>
                <a:latin typeface="PingFang SC"/>
              </a:rPr>
              <a:t>性能提高到</a:t>
            </a:r>
            <a:r>
              <a:rPr lang="en-US" altLang="zh-CN" b="0" i="0" dirty="0">
                <a:solidFill>
                  <a:srgbClr val="191919"/>
                </a:solidFill>
                <a:effectLst/>
                <a:latin typeface="PingFang SC"/>
              </a:rPr>
              <a:t>2x</a:t>
            </a:r>
            <a:r>
              <a:rPr lang="zh-CN" altLang="en-US" b="0" i="0" dirty="0">
                <a:solidFill>
                  <a:srgbClr val="191919"/>
                </a:solidFill>
                <a:effectLst/>
                <a:latin typeface="PingFang SC"/>
              </a:rPr>
              <a:t>，且</a:t>
            </a:r>
            <a:r>
              <a:rPr lang="en-US" altLang="zh-CN" b="0" i="0" dirty="0">
                <a:solidFill>
                  <a:srgbClr val="191919"/>
                </a:solidFill>
                <a:effectLst/>
                <a:latin typeface="PingFang SC"/>
              </a:rPr>
              <a:t>P95</a:t>
            </a:r>
            <a:r>
              <a:rPr lang="zh-CN" altLang="en-US" b="0" i="0" dirty="0">
                <a:solidFill>
                  <a:srgbClr val="191919"/>
                </a:solidFill>
                <a:effectLst/>
                <a:latin typeface="PingFang SC"/>
              </a:rPr>
              <a:t>延迟降低了</a:t>
            </a:r>
            <a:r>
              <a:rPr lang="en-US" altLang="zh-CN" b="0" i="0" dirty="0">
                <a:solidFill>
                  <a:srgbClr val="191919"/>
                </a:solidFill>
                <a:effectLst/>
                <a:latin typeface="PingFang SC"/>
              </a:rPr>
              <a:t>62%</a:t>
            </a:r>
            <a:r>
              <a:rPr lang="zh-CN" altLang="en-US" b="0" i="0" dirty="0">
                <a:solidFill>
                  <a:srgbClr val="191919"/>
                </a:solidFill>
                <a:effectLst/>
                <a:latin typeface="PingFang SC"/>
              </a:rPr>
              <a:t>。主要是因为</a:t>
            </a:r>
            <a:r>
              <a:rPr lang="en-US" altLang="zh-CN" b="0" i="0" dirty="0">
                <a:solidFill>
                  <a:srgbClr val="191919"/>
                </a:solidFill>
                <a:effectLst/>
                <a:latin typeface="PingFang SC"/>
              </a:rPr>
              <a:t>XP</a:t>
            </a:r>
            <a:r>
              <a:rPr lang="zh-CN" altLang="en-US" b="0" i="0" dirty="0">
                <a:solidFill>
                  <a:srgbClr val="191919"/>
                </a:solidFill>
                <a:effectLst/>
                <a:latin typeface="PingFang SC"/>
              </a:rPr>
              <a:t>避免了</a:t>
            </a:r>
            <a:r>
              <a:rPr lang="en-US" altLang="zh-CN" b="0" i="0" dirty="0">
                <a:solidFill>
                  <a:srgbClr val="191919"/>
                </a:solidFill>
                <a:effectLst/>
                <a:latin typeface="PingFang SC"/>
              </a:rPr>
              <a:t>WAL</a:t>
            </a:r>
            <a:r>
              <a:rPr lang="zh-CN" altLang="en-US" b="0" i="0" dirty="0">
                <a:solidFill>
                  <a:srgbClr val="191919"/>
                </a:solidFill>
                <a:effectLst/>
                <a:latin typeface="PingFang SC"/>
              </a:rPr>
              <a:t>的写入，且拥有更大的</a:t>
            </a:r>
            <a:r>
              <a:rPr lang="en-US" altLang="zh-CN" b="0" i="0" dirty="0">
                <a:solidFill>
                  <a:srgbClr val="191919"/>
                </a:solidFill>
                <a:effectLst/>
                <a:latin typeface="PingFang SC"/>
              </a:rPr>
              <a:t>PM</a:t>
            </a:r>
            <a:r>
              <a:rPr lang="zh-CN" altLang="en-US" b="0" i="0" dirty="0">
                <a:solidFill>
                  <a:srgbClr val="191919"/>
                </a:solidFill>
                <a:effectLst/>
                <a:latin typeface="PingFang SC"/>
              </a:rPr>
              <a:t>以缓存更多的数据。</a:t>
            </a:r>
            <a:endParaRPr lang="zh-CN" altLang="en-US" dirty="0"/>
          </a:p>
        </p:txBody>
      </p:sp>
      <p:sp>
        <p:nvSpPr>
          <p:cNvPr id="4" name="灯片编号占位符 3"/>
          <p:cNvSpPr>
            <a:spLocks noGrp="1"/>
          </p:cNvSpPr>
          <p:nvPr>
            <p:ph type="sldNum" sz="quarter" idx="5"/>
          </p:nvPr>
        </p:nvSpPr>
        <p:spPr/>
        <p:txBody>
          <a:bodyPr/>
          <a:lstStyle/>
          <a:p>
            <a:fld id="{F0955956-25FA-47DD-B91B-74BEEF76BA9A}" type="slidenum">
              <a:rPr lang="zh-CN" altLang="en-US" smtClean="0"/>
              <a:t>12</a:t>
            </a:fld>
            <a:endParaRPr lang="zh-CN" altLang="en-US"/>
          </a:p>
        </p:txBody>
      </p:sp>
    </p:spTree>
    <p:extLst>
      <p:ext uri="{BB962C8B-B14F-4D97-AF65-F5344CB8AC3E}">
        <p14:creationId xmlns:p14="http://schemas.microsoft.com/office/powerpoint/2010/main" val="2463008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919"/>
                </a:solidFill>
                <a:effectLst/>
                <a:latin typeface="PingFang SC"/>
              </a:rPr>
              <a:t>这些设计主要带来以下三点好处：（</a:t>
            </a:r>
            <a:r>
              <a:rPr lang="en-US" altLang="zh-CN" b="0" i="0" dirty="0">
                <a:solidFill>
                  <a:srgbClr val="191919"/>
                </a:solidFill>
                <a:effectLst/>
                <a:latin typeface="PingFang SC"/>
              </a:rPr>
              <a:t>1</a:t>
            </a:r>
            <a:r>
              <a:rPr lang="zh-CN" altLang="en-US" b="0" i="0" dirty="0">
                <a:solidFill>
                  <a:srgbClr val="191919"/>
                </a:solidFill>
                <a:effectLst/>
                <a:latin typeface="PingFang SC"/>
              </a:rPr>
              <a:t>）避免了</a:t>
            </a:r>
            <a:r>
              <a:rPr lang="en-US" altLang="zh-CN" b="0" i="0" dirty="0">
                <a:solidFill>
                  <a:srgbClr val="191919"/>
                </a:solidFill>
                <a:effectLst/>
                <a:latin typeface="PingFang SC"/>
              </a:rPr>
              <a:t>WAL</a:t>
            </a:r>
            <a:r>
              <a:rPr lang="zh-CN" altLang="en-US" b="0" i="0" dirty="0">
                <a:solidFill>
                  <a:srgbClr val="191919"/>
                </a:solidFill>
                <a:effectLst/>
                <a:latin typeface="PingFang SC"/>
              </a:rPr>
              <a:t>写入以及</a:t>
            </a:r>
            <a:r>
              <a:rPr lang="en-US" altLang="zh-CN" b="0" i="0" dirty="0">
                <a:solidFill>
                  <a:srgbClr val="191919"/>
                </a:solidFill>
                <a:effectLst/>
                <a:latin typeface="PingFang SC"/>
              </a:rPr>
              <a:t>PM</a:t>
            </a:r>
            <a:r>
              <a:rPr lang="zh-CN" altLang="en-US" b="0" i="0" dirty="0">
                <a:solidFill>
                  <a:srgbClr val="191919"/>
                </a:solidFill>
                <a:effectLst/>
                <a:latin typeface="PingFang SC"/>
              </a:rPr>
              <a:t>编程库引入额外内部日志，实现更快速的写入；（</a:t>
            </a:r>
            <a:r>
              <a:rPr lang="en-US" altLang="zh-CN" b="0" i="0" dirty="0">
                <a:solidFill>
                  <a:srgbClr val="191919"/>
                </a:solidFill>
                <a:effectLst/>
                <a:latin typeface="PingFang SC"/>
              </a:rPr>
              <a:t>2</a:t>
            </a:r>
            <a:r>
              <a:rPr lang="zh-CN" altLang="en-US" b="0" i="0" dirty="0">
                <a:solidFill>
                  <a:srgbClr val="191919"/>
                </a:solidFill>
                <a:effectLst/>
                <a:latin typeface="PingFang SC"/>
              </a:rPr>
              <a:t>）</a:t>
            </a:r>
            <a:r>
              <a:rPr lang="en-US" altLang="zh-CN" b="0" i="0" dirty="0">
                <a:solidFill>
                  <a:srgbClr val="191919"/>
                </a:solidFill>
                <a:effectLst/>
                <a:latin typeface="PingFang SC"/>
              </a:rPr>
              <a:t>PM</a:t>
            </a:r>
            <a:r>
              <a:rPr lang="zh-CN" altLang="en-US" b="0" i="0" dirty="0">
                <a:solidFill>
                  <a:srgbClr val="191919"/>
                </a:solidFill>
                <a:effectLst/>
                <a:latin typeface="PingFang SC"/>
              </a:rPr>
              <a:t>中的数据直接持久化，避免了频繁的刷盘以及</a:t>
            </a:r>
            <a:r>
              <a:rPr lang="en-US" altLang="zh-CN" b="0" i="0" dirty="0">
                <a:solidFill>
                  <a:srgbClr val="191919"/>
                </a:solidFill>
                <a:effectLst/>
                <a:latin typeface="PingFang SC"/>
              </a:rPr>
              <a:t>level0</a:t>
            </a:r>
            <a:r>
              <a:rPr lang="zh-CN" altLang="en-US" b="0" i="0" dirty="0">
                <a:solidFill>
                  <a:srgbClr val="191919"/>
                </a:solidFill>
                <a:effectLst/>
                <a:latin typeface="PingFang SC"/>
              </a:rPr>
              <a:t>的合并操作，且容量可以设置更大而不用担心恢复时间；（</a:t>
            </a:r>
            <a:r>
              <a:rPr lang="en-US" altLang="zh-CN" b="0" i="0" dirty="0">
                <a:solidFill>
                  <a:srgbClr val="191919"/>
                </a:solidFill>
                <a:effectLst/>
                <a:latin typeface="PingFang SC"/>
              </a:rPr>
              <a:t>3</a:t>
            </a:r>
            <a:r>
              <a:rPr lang="zh-CN" altLang="en-US" b="0" i="0" dirty="0">
                <a:solidFill>
                  <a:srgbClr val="191919"/>
                </a:solidFill>
                <a:effectLst/>
                <a:latin typeface="PingFang SC"/>
              </a:rPr>
              <a:t>）</a:t>
            </a:r>
            <a:r>
              <a:rPr lang="en-US" altLang="zh-CN" b="0" i="0" dirty="0">
                <a:solidFill>
                  <a:srgbClr val="191919"/>
                </a:solidFill>
                <a:effectLst/>
                <a:latin typeface="PingFang SC"/>
              </a:rPr>
              <a:t>level0</a:t>
            </a:r>
            <a:r>
              <a:rPr lang="zh-CN" altLang="en-US" b="0" i="0" dirty="0">
                <a:solidFill>
                  <a:srgbClr val="191919"/>
                </a:solidFill>
                <a:effectLst/>
                <a:latin typeface="PingFang SC"/>
              </a:rPr>
              <a:t>数据全局有序，不必担心</a:t>
            </a:r>
            <a:r>
              <a:rPr lang="en-US" altLang="zh-CN" b="0" i="0" dirty="0">
                <a:solidFill>
                  <a:srgbClr val="191919"/>
                </a:solidFill>
                <a:effectLst/>
                <a:latin typeface="PingFang SC"/>
              </a:rPr>
              <a:t>level0</a:t>
            </a:r>
            <a:r>
              <a:rPr lang="zh-CN" altLang="en-US" b="0" i="0" dirty="0">
                <a:solidFill>
                  <a:srgbClr val="191919"/>
                </a:solidFill>
                <a:effectLst/>
                <a:latin typeface="PingFang SC"/>
              </a:rPr>
              <a:t>的数据堆积问题。</a:t>
            </a:r>
            <a:endParaRPr lang="zh-CN" altLang="en-US" dirty="0"/>
          </a:p>
        </p:txBody>
      </p:sp>
      <p:sp>
        <p:nvSpPr>
          <p:cNvPr id="4" name="灯片编号占位符 3"/>
          <p:cNvSpPr>
            <a:spLocks noGrp="1"/>
          </p:cNvSpPr>
          <p:nvPr>
            <p:ph type="sldNum" sz="quarter" idx="5"/>
          </p:nvPr>
        </p:nvSpPr>
        <p:spPr/>
        <p:txBody>
          <a:bodyPr/>
          <a:lstStyle/>
          <a:p>
            <a:fld id="{F0955956-25FA-47DD-B91B-74BEEF76BA9A}" type="slidenum">
              <a:rPr lang="zh-CN" altLang="en-US" smtClean="0"/>
              <a:t>13</a:t>
            </a:fld>
            <a:endParaRPr lang="zh-CN" altLang="en-US"/>
          </a:p>
        </p:txBody>
      </p:sp>
    </p:spTree>
    <p:extLst>
      <p:ext uri="{BB962C8B-B14F-4D97-AF65-F5344CB8AC3E}">
        <p14:creationId xmlns:p14="http://schemas.microsoft.com/office/powerpoint/2010/main" val="83830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014F06-0FDD-498E-9189-D0BBAA22829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4C9B7C-37A6-4EB3-81FA-3EBE321CD0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BC14557-E431-4537-A146-4D44E42EFC26}"/>
              </a:ext>
            </a:extLst>
          </p:cNvPr>
          <p:cNvSpPr>
            <a:spLocks noGrp="1"/>
          </p:cNvSpPr>
          <p:nvPr>
            <p:ph type="dt" sz="half" idx="10"/>
          </p:nvPr>
        </p:nvSpPr>
        <p:spPr/>
        <p:txBody>
          <a:bodyPr/>
          <a:lstStyle/>
          <a:p>
            <a:fld id="{489A21A5-7D9C-4B59-A92E-B852F2976404}"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9754A209-195E-489D-837B-CD4B77F498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EBBAE5-AB34-4E7F-A869-7FC571ED49D3}"/>
              </a:ext>
            </a:extLst>
          </p:cNvPr>
          <p:cNvSpPr>
            <a:spLocks noGrp="1"/>
          </p:cNvSpPr>
          <p:nvPr>
            <p:ph type="sldNum" sz="quarter" idx="12"/>
          </p:nvPr>
        </p:nvSpPr>
        <p:spPr/>
        <p:txBody>
          <a:bodyPr/>
          <a:lstStyle/>
          <a:p>
            <a:fld id="{26599561-92F1-4DD9-A20C-0CE8D41D441C}" type="slidenum">
              <a:rPr lang="zh-CN" altLang="en-US" smtClean="0"/>
              <a:t>‹#›</a:t>
            </a:fld>
            <a:endParaRPr lang="zh-CN" altLang="en-US"/>
          </a:p>
        </p:txBody>
      </p:sp>
    </p:spTree>
    <p:extLst>
      <p:ext uri="{BB962C8B-B14F-4D97-AF65-F5344CB8AC3E}">
        <p14:creationId xmlns:p14="http://schemas.microsoft.com/office/powerpoint/2010/main" val="252755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D1A5E-E128-4F9D-88B5-1BE81F3299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EB0D861-ED8E-460D-8AF4-55F9E5FFC05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703D91-EDEF-4BC9-ABD2-DD717DF3040D}"/>
              </a:ext>
            </a:extLst>
          </p:cNvPr>
          <p:cNvSpPr>
            <a:spLocks noGrp="1"/>
          </p:cNvSpPr>
          <p:nvPr>
            <p:ph type="dt" sz="half" idx="10"/>
          </p:nvPr>
        </p:nvSpPr>
        <p:spPr/>
        <p:txBody>
          <a:bodyPr/>
          <a:lstStyle/>
          <a:p>
            <a:fld id="{489A21A5-7D9C-4B59-A92E-B852F2976404}"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4C10158A-F5A9-477C-A929-5E836E3B34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FA109F-24D0-4589-8429-9E0214CB4237}"/>
              </a:ext>
            </a:extLst>
          </p:cNvPr>
          <p:cNvSpPr>
            <a:spLocks noGrp="1"/>
          </p:cNvSpPr>
          <p:nvPr>
            <p:ph type="sldNum" sz="quarter" idx="12"/>
          </p:nvPr>
        </p:nvSpPr>
        <p:spPr/>
        <p:txBody>
          <a:bodyPr/>
          <a:lstStyle/>
          <a:p>
            <a:fld id="{26599561-92F1-4DD9-A20C-0CE8D41D441C}" type="slidenum">
              <a:rPr lang="zh-CN" altLang="en-US" smtClean="0"/>
              <a:t>‹#›</a:t>
            </a:fld>
            <a:endParaRPr lang="zh-CN" altLang="en-US"/>
          </a:p>
        </p:txBody>
      </p:sp>
    </p:spTree>
    <p:extLst>
      <p:ext uri="{BB962C8B-B14F-4D97-AF65-F5344CB8AC3E}">
        <p14:creationId xmlns:p14="http://schemas.microsoft.com/office/powerpoint/2010/main" val="127464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E45DF12-E543-424A-AFF5-B581D1A0EB7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26976C-1A75-4C38-B816-2A3EA0E404B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11F149-42F6-4E31-A8E1-AB72B14ABABC}"/>
              </a:ext>
            </a:extLst>
          </p:cNvPr>
          <p:cNvSpPr>
            <a:spLocks noGrp="1"/>
          </p:cNvSpPr>
          <p:nvPr>
            <p:ph type="dt" sz="half" idx="10"/>
          </p:nvPr>
        </p:nvSpPr>
        <p:spPr/>
        <p:txBody>
          <a:bodyPr/>
          <a:lstStyle/>
          <a:p>
            <a:fld id="{489A21A5-7D9C-4B59-A92E-B852F2976404}"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73EBB51F-95A4-4CE3-8FE2-26CE4E8E43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70048E-C613-4B51-8A1E-4FACEEBB1DF3}"/>
              </a:ext>
            </a:extLst>
          </p:cNvPr>
          <p:cNvSpPr>
            <a:spLocks noGrp="1"/>
          </p:cNvSpPr>
          <p:nvPr>
            <p:ph type="sldNum" sz="quarter" idx="12"/>
          </p:nvPr>
        </p:nvSpPr>
        <p:spPr/>
        <p:txBody>
          <a:bodyPr/>
          <a:lstStyle/>
          <a:p>
            <a:fld id="{26599561-92F1-4DD9-A20C-0CE8D41D441C}" type="slidenum">
              <a:rPr lang="zh-CN" altLang="en-US" smtClean="0"/>
              <a:t>‹#›</a:t>
            </a:fld>
            <a:endParaRPr lang="zh-CN" altLang="en-US"/>
          </a:p>
        </p:txBody>
      </p:sp>
    </p:spTree>
    <p:extLst>
      <p:ext uri="{BB962C8B-B14F-4D97-AF65-F5344CB8AC3E}">
        <p14:creationId xmlns:p14="http://schemas.microsoft.com/office/powerpoint/2010/main" val="1912108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1B6520-76D5-40BB-8365-25E7A7D3AA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EA5067-D309-4C61-B5B4-87A4DDE9710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11001F-5358-48D9-84B7-CCC98D6D0154}"/>
              </a:ext>
            </a:extLst>
          </p:cNvPr>
          <p:cNvSpPr>
            <a:spLocks noGrp="1"/>
          </p:cNvSpPr>
          <p:nvPr>
            <p:ph type="dt" sz="half" idx="10"/>
          </p:nvPr>
        </p:nvSpPr>
        <p:spPr/>
        <p:txBody>
          <a:bodyPr/>
          <a:lstStyle/>
          <a:p>
            <a:fld id="{489A21A5-7D9C-4B59-A92E-B852F2976404}"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32DD4CD1-051F-4150-90AE-673B173BA3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28A92C-BEBA-4C30-A5CE-E9B5BC5E1593}"/>
              </a:ext>
            </a:extLst>
          </p:cNvPr>
          <p:cNvSpPr>
            <a:spLocks noGrp="1"/>
          </p:cNvSpPr>
          <p:nvPr>
            <p:ph type="sldNum" sz="quarter" idx="12"/>
          </p:nvPr>
        </p:nvSpPr>
        <p:spPr/>
        <p:txBody>
          <a:bodyPr/>
          <a:lstStyle/>
          <a:p>
            <a:fld id="{26599561-92F1-4DD9-A20C-0CE8D41D441C}" type="slidenum">
              <a:rPr lang="zh-CN" altLang="en-US" smtClean="0"/>
              <a:t>‹#›</a:t>
            </a:fld>
            <a:endParaRPr lang="zh-CN" altLang="en-US"/>
          </a:p>
        </p:txBody>
      </p:sp>
    </p:spTree>
    <p:extLst>
      <p:ext uri="{BB962C8B-B14F-4D97-AF65-F5344CB8AC3E}">
        <p14:creationId xmlns:p14="http://schemas.microsoft.com/office/powerpoint/2010/main" val="26859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47C29-BACF-43FC-AF5F-02531A15C0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6CCC54F-5425-49DE-85D4-F93C31011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DEDD82D-0A51-4B14-8679-DC2205DCA4B6}"/>
              </a:ext>
            </a:extLst>
          </p:cNvPr>
          <p:cNvSpPr>
            <a:spLocks noGrp="1"/>
          </p:cNvSpPr>
          <p:nvPr>
            <p:ph type="dt" sz="half" idx="10"/>
          </p:nvPr>
        </p:nvSpPr>
        <p:spPr/>
        <p:txBody>
          <a:bodyPr/>
          <a:lstStyle/>
          <a:p>
            <a:fld id="{489A21A5-7D9C-4B59-A92E-B852F2976404}"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5C0F05E0-A74E-4011-8919-8448057337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90C982-F659-4544-926F-4DB3EF8C2939}"/>
              </a:ext>
            </a:extLst>
          </p:cNvPr>
          <p:cNvSpPr>
            <a:spLocks noGrp="1"/>
          </p:cNvSpPr>
          <p:nvPr>
            <p:ph type="sldNum" sz="quarter" idx="12"/>
          </p:nvPr>
        </p:nvSpPr>
        <p:spPr/>
        <p:txBody>
          <a:bodyPr/>
          <a:lstStyle/>
          <a:p>
            <a:fld id="{26599561-92F1-4DD9-A20C-0CE8D41D441C}" type="slidenum">
              <a:rPr lang="zh-CN" altLang="en-US" smtClean="0"/>
              <a:t>‹#›</a:t>
            </a:fld>
            <a:endParaRPr lang="zh-CN" altLang="en-US"/>
          </a:p>
        </p:txBody>
      </p:sp>
    </p:spTree>
    <p:extLst>
      <p:ext uri="{BB962C8B-B14F-4D97-AF65-F5344CB8AC3E}">
        <p14:creationId xmlns:p14="http://schemas.microsoft.com/office/powerpoint/2010/main" val="219261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E3C39-700D-4F0B-A5C5-1C03FE6B0D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B56095-D96F-4623-B3A2-EC7FF7261B0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377CF26-54AE-43CA-B5A1-D8F6D851C53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CAB59D0-197B-41C8-BC15-7E760204C5A0}"/>
              </a:ext>
            </a:extLst>
          </p:cNvPr>
          <p:cNvSpPr>
            <a:spLocks noGrp="1"/>
          </p:cNvSpPr>
          <p:nvPr>
            <p:ph type="dt" sz="half" idx="10"/>
          </p:nvPr>
        </p:nvSpPr>
        <p:spPr/>
        <p:txBody>
          <a:bodyPr/>
          <a:lstStyle/>
          <a:p>
            <a:fld id="{489A21A5-7D9C-4B59-A92E-B852F2976404}" type="datetimeFigureOut">
              <a:rPr lang="zh-CN" altLang="en-US" smtClean="0"/>
              <a:t>2021/12/17</a:t>
            </a:fld>
            <a:endParaRPr lang="zh-CN" altLang="en-US"/>
          </a:p>
        </p:txBody>
      </p:sp>
      <p:sp>
        <p:nvSpPr>
          <p:cNvPr id="6" name="页脚占位符 5">
            <a:extLst>
              <a:ext uri="{FF2B5EF4-FFF2-40B4-BE49-F238E27FC236}">
                <a16:creationId xmlns:a16="http://schemas.microsoft.com/office/drawing/2014/main" id="{55C0F29C-78B9-4CB8-8949-D6F84A1F8E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A43485-D983-42D7-816B-C4BDC7C8BDF7}"/>
              </a:ext>
            </a:extLst>
          </p:cNvPr>
          <p:cNvSpPr>
            <a:spLocks noGrp="1"/>
          </p:cNvSpPr>
          <p:nvPr>
            <p:ph type="sldNum" sz="quarter" idx="12"/>
          </p:nvPr>
        </p:nvSpPr>
        <p:spPr/>
        <p:txBody>
          <a:bodyPr/>
          <a:lstStyle/>
          <a:p>
            <a:fld id="{26599561-92F1-4DD9-A20C-0CE8D41D441C}" type="slidenum">
              <a:rPr lang="zh-CN" altLang="en-US" smtClean="0"/>
              <a:t>‹#›</a:t>
            </a:fld>
            <a:endParaRPr lang="zh-CN" altLang="en-US"/>
          </a:p>
        </p:txBody>
      </p:sp>
    </p:spTree>
    <p:extLst>
      <p:ext uri="{BB962C8B-B14F-4D97-AF65-F5344CB8AC3E}">
        <p14:creationId xmlns:p14="http://schemas.microsoft.com/office/powerpoint/2010/main" val="2110300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5602E-FF38-442F-8DB0-70BEBB1B0AF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848442-EABA-4E2E-9BBC-ACB185EA30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02768BC-E721-49A2-BBA8-248375613DA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8AA3F3-DB7D-4AC8-A70E-0DCB17826F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2E925A4-444D-4471-BF15-505C88AF8A1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0F06DCC-4153-491B-B027-5CE974C9419F}"/>
              </a:ext>
            </a:extLst>
          </p:cNvPr>
          <p:cNvSpPr>
            <a:spLocks noGrp="1"/>
          </p:cNvSpPr>
          <p:nvPr>
            <p:ph type="dt" sz="half" idx="10"/>
          </p:nvPr>
        </p:nvSpPr>
        <p:spPr/>
        <p:txBody>
          <a:bodyPr/>
          <a:lstStyle/>
          <a:p>
            <a:fld id="{489A21A5-7D9C-4B59-A92E-B852F2976404}" type="datetimeFigureOut">
              <a:rPr lang="zh-CN" altLang="en-US" smtClean="0"/>
              <a:t>2021/12/17</a:t>
            </a:fld>
            <a:endParaRPr lang="zh-CN" altLang="en-US"/>
          </a:p>
        </p:txBody>
      </p:sp>
      <p:sp>
        <p:nvSpPr>
          <p:cNvPr id="8" name="页脚占位符 7">
            <a:extLst>
              <a:ext uri="{FF2B5EF4-FFF2-40B4-BE49-F238E27FC236}">
                <a16:creationId xmlns:a16="http://schemas.microsoft.com/office/drawing/2014/main" id="{038AF949-91C8-4D7C-AD3B-06A3D463966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3778570-4274-4B57-ABB7-8C376033BCC5}"/>
              </a:ext>
            </a:extLst>
          </p:cNvPr>
          <p:cNvSpPr>
            <a:spLocks noGrp="1"/>
          </p:cNvSpPr>
          <p:nvPr>
            <p:ph type="sldNum" sz="quarter" idx="12"/>
          </p:nvPr>
        </p:nvSpPr>
        <p:spPr/>
        <p:txBody>
          <a:bodyPr/>
          <a:lstStyle/>
          <a:p>
            <a:fld id="{26599561-92F1-4DD9-A20C-0CE8D41D441C}" type="slidenum">
              <a:rPr lang="zh-CN" altLang="en-US" smtClean="0"/>
              <a:t>‹#›</a:t>
            </a:fld>
            <a:endParaRPr lang="zh-CN" altLang="en-US"/>
          </a:p>
        </p:txBody>
      </p:sp>
    </p:spTree>
    <p:extLst>
      <p:ext uri="{BB962C8B-B14F-4D97-AF65-F5344CB8AC3E}">
        <p14:creationId xmlns:p14="http://schemas.microsoft.com/office/powerpoint/2010/main" val="395297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EDF4D5-AA28-40EA-A96B-908812DE6B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82D9AF-AC9A-446B-98A8-8709E0402A51}"/>
              </a:ext>
            </a:extLst>
          </p:cNvPr>
          <p:cNvSpPr>
            <a:spLocks noGrp="1"/>
          </p:cNvSpPr>
          <p:nvPr>
            <p:ph type="dt" sz="half" idx="10"/>
          </p:nvPr>
        </p:nvSpPr>
        <p:spPr/>
        <p:txBody>
          <a:bodyPr/>
          <a:lstStyle/>
          <a:p>
            <a:fld id="{489A21A5-7D9C-4B59-A92E-B852F2976404}" type="datetimeFigureOut">
              <a:rPr lang="zh-CN" altLang="en-US" smtClean="0"/>
              <a:t>2021/12/17</a:t>
            </a:fld>
            <a:endParaRPr lang="zh-CN" altLang="en-US"/>
          </a:p>
        </p:txBody>
      </p:sp>
      <p:sp>
        <p:nvSpPr>
          <p:cNvPr id="4" name="页脚占位符 3">
            <a:extLst>
              <a:ext uri="{FF2B5EF4-FFF2-40B4-BE49-F238E27FC236}">
                <a16:creationId xmlns:a16="http://schemas.microsoft.com/office/drawing/2014/main" id="{77B9FC6C-2C02-4022-B4C0-54BC907999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6504DF-C2E2-46B3-8BA5-B0F9F1626A3F}"/>
              </a:ext>
            </a:extLst>
          </p:cNvPr>
          <p:cNvSpPr>
            <a:spLocks noGrp="1"/>
          </p:cNvSpPr>
          <p:nvPr>
            <p:ph type="sldNum" sz="quarter" idx="12"/>
          </p:nvPr>
        </p:nvSpPr>
        <p:spPr/>
        <p:txBody>
          <a:bodyPr/>
          <a:lstStyle/>
          <a:p>
            <a:fld id="{26599561-92F1-4DD9-A20C-0CE8D41D441C}" type="slidenum">
              <a:rPr lang="zh-CN" altLang="en-US" smtClean="0"/>
              <a:t>‹#›</a:t>
            </a:fld>
            <a:endParaRPr lang="zh-CN" altLang="en-US"/>
          </a:p>
        </p:txBody>
      </p:sp>
    </p:spTree>
    <p:extLst>
      <p:ext uri="{BB962C8B-B14F-4D97-AF65-F5344CB8AC3E}">
        <p14:creationId xmlns:p14="http://schemas.microsoft.com/office/powerpoint/2010/main" val="335306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8B3B052-8459-4F7E-A7C7-5D63DD257A7E}"/>
              </a:ext>
            </a:extLst>
          </p:cNvPr>
          <p:cNvSpPr>
            <a:spLocks noGrp="1"/>
          </p:cNvSpPr>
          <p:nvPr>
            <p:ph type="dt" sz="half" idx="10"/>
          </p:nvPr>
        </p:nvSpPr>
        <p:spPr/>
        <p:txBody>
          <a:bodyPr/>
          <a:lstStyle/>
          <a:p>
            <a:fld id="{489A21A5-7D9C-4B59-A92E-B852F2976404}" type="datetimeFigureOut">
              <a:rPr lang="zh-CN" altLang="en-US" smtClean="0"/>
              <a:t>2021/12/17</a:t>
            </a:fld>
            <a:endParaRPr lang="zh-CN" altLang="en-US"/>
          </a:p>
        </p:txBody>
      </p:sp>
      <p:sp>
        <p:nvSpPr>
          <p:cNvPr id="3" name="页脚占位符 2">
            <a:extLst>
              <a:ext uri="{FF2B5EF4-FFF2-40B4-BE49-F238E27FC236}">
                <a16:creationId xmlns:a16="http://schemas.microsoft.com/office/drawing/2014/main" id="{4732DA29-6793-4412-A171-25814D1F2B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117EAC-0D41-4458-B7ED-9ABCB7B0EB8B}"/>
              </a:ext>
            </a:extLst>
          </p:cNvPr>
          <p:cNvSpPr>
            <a:spLocks noGrp="1"/>
          </p:cNvSpPr>
          <p:nvPr>
            <p:ph type="sldNum" sz="quarter" idx="12"/>
          </p:nvPr>
        </p:nvSpPr>
        <p:spPr/>
        <p:txBody>
          <a:bodyPr/>
          <a:lstStyle/>
          <a:p>
            <a:fld id="{26599561-92F1-4DD9-A20C-0CE8D41D441C}" type="slidenum">
              <a:rPr lang="zh-CN" altLang="en-US" smtClean="0"/>
              <a:t>‹#›</a:t>
            </a:fld>
            <a:endParaRPr lang="zh-CN" altLang="en-US"/>
          </a:p>
        </p:txBody>
      </p:sp>
    </p:spTree>
    <p:extLst>
      <p:ext uri="{BB962C8B-B14F-4D97-AF65-F5344CB8AC3E}">
        <p14:creationId xmlns:p14="http://schemas.microsoft.com/office/powerpoint/2010/main" val="1111968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7DF19-4420-439C-A1C2-873B622887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59E076C-B125-456E-A0F8-B625CAF39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4863ED7-92A2-4AF4-9DEA-BB0FFA561B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C59234-1277-4EFC-96C3-1873673B7DD3}"/>
              </a:ext>
            </a:extLst>
          </p:cNvPr>
          <p:cNvSpPr>
            <a:spLocks noGrp="1"/>
          </p:cNvSpPr>
          <p:nvPr>
            <p:ph type="dt" sz="half" idx="10"/>
          </p:nvPr>
        </p:nvSpPr>
        <p:spPr/>
        <p:txBody>
          <a:bodyPr/>
          <a:lstStyle/>
          <a:p>
            <a:fld id="{489A21A5-7D9C-4B59-A92E-B852F2976404}" type="datetimeFigureOut">
              <a:rPr lang="zh-CN" altLang="en-US" smtClean="0"/>
              <a:t>2021/12/17</a:t>
            </a:fld>
            <a:endParaRPr lang="zh-CN" altLang="en-US"/>
          </a:p>
        </p:txBody>
      </p:sp>
      <p:sp>
        <p:nvSpPr>
          <p:cNvPr id="6" name="页脚占位符 5">
            <a:extLst>
              <a:ext uri="{FF2B5EF4-FFF2-40B4-BE49-F238E27FC236}">
                <a16:creationId xmlns:a16="http://schemas.microsoft.com/office/drawing/2014/main" id="{6577CC8D-CE61-4FBB-AC66-AD4EA5ACBB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B31A41-FC8C-47B9-A6BC-D88E5CC869A4}"/>
              </a:ext>
            </a:extLst>
          </p:cNvPr>
          <p:cNvSpPr>
            <a:spLocks noGrp="1"/>
          </p:cNvSpPr>
          <p:nvPr>
            <p:ph type="sldNum" sz="quarter" idx="12"/>
          </p:nvPr>
        </p:nvSpPr>
        <p:spPr/>
        <p:txBody>
          <a:bodyPr/>
          <a:lstStyle/>
          <a:p>
            <a:fld id="{26599561-92F1-4DD9-A20C-0CE8D41D441C}" type="slidenum">
              <a:rPr lang="zh-CN" altLang="en-US" smtClean="0"/>
              <a:t>‹#›</a:t>
            </a:fld>
            <a:endParaRPr lang="zh-CN" altLang="en-US"/>
          </a:p>
        </p:txBody>
      </p:sp>
    </p:spTree>
    <p:extLst>
      <p:ext uri="{BB962C8B-B14F-4D97-AF65-F5344CB8AC3E}">
        <p14:creationId xmlns:p14="http://schemas.microsoft.com/office/powerpoint/2010/main" val="167987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7C8EF-375A-4CF3-B761-A7660BC9B2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0822D47-49F4-4444-AA87-A4F1420E4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D682F39-5C1E-495D-B754-569C67562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A0A7D25-06D2-4DFE-8919-EAD0B72BE2F9}"/>
              </a:ext>
            </a:extLst>
          </p:cNvPr>
          <p:cNvSpPr>
            <a:spLocks noGrp="1"/>
          </p:cNvSpPr>
          <p:nvPr>
            <p:ph type="dt" sz="half" idx="10"/>
          </p:nvPr>
        </p:nvSpPr>
        <p:spPr/>
        <p:txBody>
          <a:bodyPr/>
          <a:lstStyle/>
          <a:p>
            <a:fld id="{489A21A5-7D9C-4B59-A92E-B852F2976404}" type="datetimeFigureOut">
              <a:rPr lang="zh-CN" altLang="en-US" smtClean="0"/>
              <a:t>2021/12/17</a:t>
            </a:fld>
            <a:endParaRPr lang="zh-CN" altLang="en-US"/>
          </a:p>
        </p:txBody>
      </p:sp>
      <p:sp>
        <p:nvSpPr>
          <p:cNvPr id="6" name="页脚占位符 5">
            <a:extLst>
              <a:ext uri="{FF2B5EF4-FFF2-40B4-BE49-F238E27FC236}">
                <a16:creationId xmlns:a16="http://schemas.microsoft.com/office/drawing/2014/main" id="{572F2798-B708-4087-BF22-9674011837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6E29F1-8ABC-43B6-9908-5137C2DC2F2C}"/>
              </a:ext>
            </a:extLst>
          </p:cNvPr>
          <p:cNvSpPr>
            <a:spLocks noGrp="1"/>
          </p:cNvSpPr>
          <p:nvPr>
            <p:ph type="sldNum" sz="quarter" idx="12"/>
          </p:nvPr>
        </p:nvSpPr>
        <p:spPr/>
        <p:txBody>
          <a:bodyPr/>
          <a:lstStyle/>
          <a:p>
            <a:fld id="{26599561-92F1-4DD9-A20C-0CE8D41D441C}" type="slidenum">
              <a:rPr lang="zh-CN" altLang="en-US" smtClean="0"/>
              <a:t>‹#›</a:t>
            </a:fld>
            <a:endParaRPr lang="zh-CN" altLang="en-US"/>
          </a:p>
        </p:txBody>
      </p:sp>
    </p:spTree>
    <p:extLst>
      <p:ext uri="{BB962C8B-B14F-4D97-AF65-F5344CB8AC3E}">
        <p14:creationId xmlns:p14="http://schemas.microsoft.com/office/powerpoint/2010/main" val="1001055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E9F2363-F6EE-429C-BD5B-BCCDE06A99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620D9BB-C170-4DB2-BA15-1A0E124FDA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F3D68A-5014-4E42-BF4E-3BE254C586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A21A5-7D9C-4B59-A92E-B852F2976404}" type="datetimeFigureOut">
              <a:rPr lang="zh-CN" altLang="en-US" smtClean="0"/>
              <a:t>2021/12/17</a:t>
            </a:fld>
            <a:endParaRPr lang="zh-CN" altLang="en-US"/>
          </a:p>
        </p:txBody>
      </p:sp>
      <p:sp>
        <p:nvSpPr>
          <p:cNvPr id="5" name="页脚占位符 4">
            <a:extLst>
              <a:ext uri="{FF2B5EF4-FFF2-40B4-BE49-F238E27FC236}">
                <a16:creationId xmlns:a16="http://schemas.microsoft.com/office/drawing/2014/main" id="{20BB3357-1DBD-45E7-BCBA-31CC00C6C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67A7F9-7939-42D3-8D3E-790B61E22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599561-92F1-4DD9-A20C-0CE8D41D441C}" type="slidenum">
              <a:rPr lang="zh-CN" altLang="en-US" smtClean="0"/>
              <a:t>‹#›</a:t>
            </a:fld>
            <a:endParaRPr lang="zh-CN" altLang="en-US"/>
          </a:p>
        </p:txBody>
      </p:sp>
    </p:spTree>
    <p:extLst>
      <p:ext uri="{BB962C8B-B14F-4D97-AF65-F5344CB8AC3E}">
        <p14:creationId xmlns:p14="http://schemas.microsoft.com/office/powerpoint/2010/main" val="4133468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C0F7F3-AA2F-4B50-91DE-6D94E01912BD}"/>
              </a:ext>
            </a:extLst>
          </p:cNvPr>
          <p:cNvSpPr>
            <a:spLocks noGrp="1"/>
          </p:cNvSpPr>
          <p:nvPr>
            <p:ph type="ctrTitle"/>
          </p:nvPr>
        </p:nvSpPr>
        <p:spPr>
          <a:xfrm>
            <a:off x="667752" y="868362"/>
            <a:ext cx="10856495" cy="2387600"/>
          </a:xfrm>
        </p:spPr>
        <p:txBody>
          <a:bodyPr>
            <a:normAutofit/>
          </a:bodyPr>
          <a:lstStyle/>
          <a:p>
            <a:r>
              <a:rPr lang="en-US" altLang="zh-CN" sz="3200" dirty="0">
                <a:latin typeface="Times New Roman" panose="02020603050405020304" pitchFamily="18" charset="0"/>
                <a:cs typeface="Times New Roman" panose="02020603050405020304" pitchFamily="18" charset="0"/>
              </a:rPr>
              <a:t>Revisiting the Design of LSM-tree Based OLTP Storage Engine</a:t>
            </a:r>
            <a:br>
              <a:rPr lang="en-US" altLang="zh-CN" sz="3200"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with Persistent Memory</a:t>
            </a:r>
            <a:endParaRPr lang="zh-CN" altLang="en-US" sz="32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22BDFA4-2B4F-443D-B949-4E0706977F0B}"/>
              </a:ext>
            </a:extLst>
          </p:cNvPr>
          <p:cNvSpPr>
            <a:spLocks noGrp="1"/>
          </p:cNvSpPr>
          <p:nvPr>
            <p:ph type="subTitle" idx="1"/>
          </p:nvPr>
        </p:nvSpPr>
        <p:spPr/>
        <p:txBody>
          <a:bodyPr/>
          <a:lstStyle/>
          <a:p>
            <a:r>
              <a:rPr lang="zh-CN" altLang="en-US" dirty="0">
                <a:latin typeface="宋体" panose="02010600030101010101" pitchFamily="2" charset="-122"/>
                <a:ea typeface="宋体" panose="02010600030101010101" pitchFamily="2" charset="-122"/>
              </a:rPr>
              <a:t>基于</a:t>
            </a:r>
            <a:r>
              <a:rPr lang="en-US" altLang="zh-CN" dirty="0">
                <a:latin typeface="宋体" panose="02010600030101010101" pitchFamily="2" charset="-122"/>
                <a:ea typeface="宋体" panose="02010600030101010101" pitchFamily="2" charset="-122"/>
              </a:rPr>
              <a:t>LSM</a:t>
            </a:r>
            <a:r>
              <a:rPr lang="zh-CN" altLang="en-US" dirty="0">
                <a:latin typeface="宋体" panose="02010600030101010101" pitchFamily="2" charset="-122"/>
                <a:ea typeface="宋体" panose="02010600030101010101" pitchFamily="2" charset="-122"/>
              </a:rPr>
              <a:t>树的具有持久内存的</a:t>
            </a:r>
            <a:r>
              <a:rPr lang="en-US" altLang="zh-CN" dirty="0">
                <a:latin typeface="宋体" panose="02010600030101010101" pitchFamily="2" charset="-122"/>
                <a:ea typeface="宋体" panose="02010600030101010101" pitchFamily="2" charset="-122"/>
              </a:rPr>
              <a:t>OLTP</a:t>
            </a:r>
            <a:r>
              <a:rPr lang="zh-CN" altLang="en-US" dirty="0">
                <a:latin typeface="宋体" panose="02010600030101010101" pitchFamily="2" charset="-122"/>
                <a:ea typeface="宋体" panose="02010600030101010101" pitchFamily="2" charset="-122"/>
              </a:rPr>
              <a:t>存储引擎设计再探讨 </a:t>
            </a:r>
          </a:p>
        </p:txBody>
      </p:sp>
      <p:graphicFrame>
        <p:nvGraphicFramePr>
          <p:cNvPr id="6" name="对象 5">
            <a:extLst>
              <a:ext uri="{FF2B5EF4-FFF2-40B4-BE49-F238E27FC236}">
                <a16:creationId xmlns:a16="http://schemas.microsoft.com/office/drawing/2014/main" id="{7D066FE5-6DAE-4A98-BF8C-84234D4485E4}"/>
              </a:ext>
            </a:extLst>
          </p:cNvPr>
          <p:cNvGraphicFramePr>
            <a:graphicFrameLocks noChangeAspect="1"/>
          </p:cNvGraphicFramePr>
          <p:nvPr>
            <p:extLst>
              <p:ext uri="{D42A27DB-BD31-4B8C-83A1-F6EECF244321}">
                <p14:modId xmlns:p14="http://schemas.microsoft.com/office/powerpoint/2010/main" val="3472745433"/>
              </p:ext>
            </p:extLst>
          </p:nvPr>
        </p:nvGraphicFramePr>
        <p:xfrm>
          <a:off x="3384550" y="3235325"/>
          <a:ext cx="114300" cy="177800"/>
        </p:xfrm>
        <a:graphic>
          <a:graphicData uri="http://schemas.openxmlformats.org/presentationml/2006/ole">
            <mc:AlternateContent xmlns:mc="http://schemas.openxmlformats.org/markup-compatibility/2006">
              <mc:Choice xmlns:v="urn:schemas-microsoft-com:vml" Requires="v">
                <p:oleObj spid="_x0000_s1028" name="Equation" r:id="rId3" imgW="114120" imgH="177480" progId="Equation.DSMT4">
                  <p:embed/>
                </p:oleObj>
              </mc:Choice>
              <mc:Fallback>
                <p:oleObj name="Equation" r:id="rId3" imgW="114120" imgH="177480" progId="Equation.DSMT4">
                  <p:embed/>
                  <p:pic>
                    <p:nvPicPr>
                      <p:cNvPr id="0" name=""/>
                      <p:cNvPicPr/>
                      <p:nvPr/>
                    </p:nvPicPr>
                    <p:blipFill>
                      <a:blip r:embed="rId4"/>
                      <a:stretch>
                        <a:fillRect/>
                      </a:stretch>
                    </p:blipFill>
                    <p:spPr>
                      <a:xfrm>
                        <a:off x="3384550" y="3235325"/>
                        <a:ext cx="114300" cy="1778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7CBEF726-D9D8-40C7-AF13-2208623B88B9}"/>
              </a:ext>
            </a:extLst>
          </p:cNvPr>
          <p:cNvGraphicFramePr>
            <a:graphicFrameLocks noChangeAspect="1"/>
          </p:cNvGraphicFramePr>
          <p:nvPr>
            <p:extLst>
              <p:ext uri="{D42A27DB-BD31-4B8C-83A1-F6EECF244321}">
                <p14:modId xmlns:p14="http://schemas.microsoft.com/office/powerpoint/2010/main" val="3180551947"/>
              </p:ext>
            </p:extLst>
          </p:nvPr>
        </p:nvGraphicFramePr>
        <p:xfrm>
          <a:off x="2984500" y="3225800"/>
          <a:ext cx="914400" cy="198438"/>
        </p:xfrm>
        <a:graphic>
          <a:graphicData uri="http://schemas.openxmlformats.org/presentationml/2006/ole">
            <mc:AlternateContent xmlns:mc="http://schemas.openxmlformats.org/markup-compatibility/2006">
              <mc:Choice xmlns:v="urn:schemas-microsoft-com:vml" Requires="v">
                <p:oleObj spid="_x0000_s1029" name="Equation" r:id="rId5" imgW="914400" imgH="198720" progId="Equation.DSMT4">
                  <p:embed/>
                </p:oleObj>
              </mc:Choice>
              <mc:Fallback>
                <p:oleObj name="Equation" r:id="rId5" imgW="914400" imgH="198720" progId="Equation.DSMT4">
                  <p:embed/>
                  <p:pic>
                    <p:nvPicPr>
                      <p:cNvPr id="0" name=""/>
                      <p:cNvPicPr/>
                      <p:nvPr/>
                    </p:nvPicPr>
                    <p:blipFill>
                      <a:blip r:embed="rId4"/>
                      <a:stretch>
                        <a:fillRect/>
                      </a:stretch>
                    </p:blipFill>
                    <p:spPr>
                      <a:xfrm>
                        <a:off x="2984500" y="3225800"/>
                        <a:ext cx="914400" cy="198438"/>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706BD697-EA5C-4C5F-B9D3-9300A32EB209}"/>
              </a:ext>
            </a:extLst>
          </p:cNvPr>
          <p:cNvSpPr txBox="1"/>
          <p:nvPr/>
        </p:nvSpPr>
        <p:spPr>
          <a:xfrm>
            <a:off x="4950372" y="4348463"/>
            <a:ext cx="2291255" cy="369332"/>
          </a:xfrm>
          <a:prstGeom prst="rect">
            <a:avLst/>
          </a:prstGeom>
          <a:noFill/>
        </p:spPr>
        <p:txBody>
          <a:bodyPr wrap="square" rtlCol="0">
            <a:spAutoFit/>
          </a:bodyPr>
          <a:lstStyle/>
          <a:p>
            <a:r>
              <a:rPr lang="en-US" altLang="zh-CN" dirty="0"/>
              <a:t>M202173879</a:t>
            </a:r>
            <a:r>
              <a:rPr lang="zh-CN" altLang="en-US" dirty="0"/>
              <a:t> 邓天聪</a:t>
            </a:r>
          </a:p>
        </p:txBody>
      </p:sp>
    </p:spTree>
    <p:extLst>
      <p:ext uri="{BB962C8B-B14F-4D97-AF65-F5344CB8AC3E}">
        <p14:creationId xmlns:p14="http://schemas.microsoft.com/office/powerpoint/2010/main" val="262438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EBC891-D392-4CA1-BC1B-DC734AE9C651}"/>
              </a:ext>
            </a:extLst>
          </p:cNvPr>
          <p:cNvSpPr txBox="1"/>
          <p:nvPr/>
        </p:nvSpPr>
        <p:spPr>
          <a:xfrm>
            <a:off x="274434" y="1375779"/>
            <a:ext cx="5522188" cy="459100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b="0" i="0" dirty="0">
                <a:solidFill>
                  <a:srgbClr val="191919"/>
                </a:solidFill>
                <a:effectLst/>
                <a:latin typeface="PingFang SC"/>
              </a:rPr>
              <a:t>针对</a:t>
            </a:r>
            <a:r>
              <a:rPr lang="en-US" altLang="zh-CN" sz="2000" b="0" i="0" dirty="0">
                <a:solidFill>
                  <a:srgbClr val="191919"/>
                </a:solidFill>
                <a:effectLst/>
                <a:latin typeface="PingFang SC"/>
              </a:rPr>
              <a:t>LSM-tree</a:t>
            </a:r>
            <a:r>
              <a:rPr lang="zh-CN" altLang="en-US" sz="2000" b="0" i="0" dirty="0">
                <a:solidFill>
                  <a:srgbClr val="191919"/>
                </a:solidFill>
                <a:effectLst/>
                <a:latin typeface="PingFang SC"/>
              </a:rPr>
              <a:t>专用的</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内存分配器</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解决传统通用</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内存分配器存在的效率低、碎片化等问题</a:t>
            </a:r>
            <a:endParaRPr lang="en-US" altLang="zh-CN" sz="2000" dirty="0">
              <a:solidFill>
                <a:prstClr val="black"/>
              </a:solidFill>
              <a:latin typeface="Times New Roman" panose="02020603050405020304" pitchFamily="18" charset="0"/>
              <a:ea typeface="宋体" panose="02010600030101010101" pitchFamily="2" charset="-122"/>
            </a:endParaRPr>
          </a:p>
          <a:p>
            <a:pPr marL="228600" indent="-228600">
              <a:lnSpc>
                <a:spcPct val="90000"/>
              </a:lnSpc>
              <a:spcBef>
                <a:spcPts val="1000"/>
              </a:spcBef>
              <a:buFont typeface="Arial" panose="020B0604020202020204" pitchFamily="34" charset="0"/>
              <a:buChar char="•"/>
              <a:defRPr/>
            </a:pPr>
            <a:r>
              <a:rPr lang="zh-CN" altLang="en-US" sz="2000" b="0" i="0" dirty="0">
                <a:solidFill>
                  <a:srgbClr val="191919"/>
                </a:solidFill>
                <a:effectLst/>
                <a:latin typeface="PingFang SC"/>
              </a:rPr>
              <a:t>对象池的内存预技术</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b="0" i="0" dirty="0" err="1">
                <a:solidFill>
                  <a:srgbClr val="191919"/>
                </a:solidFill>
                <a:effectLst/>
                <a:latin typeface="PingFang SC"/>
              </a:rPr>
              <a:t>Halloc</a:t>
            </a:r>
            <a:r>
              <a:rPr lang="zh-CN" altLang="en-US" sz="2000" b="0" i="0" dirty="0">
                <a:solidFill>
                  <a:srgbClr val="191919"/>
                </a:solidFill>
                <a:effectLst/>
                <a:latin typeface="PingFang SC"/>
              </a:rPr>
              <a:t>通过静态预留固定大小的对象池且内存地址互不交叠的地址空间以减少</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管理中存在的内存碎片问题</a:t>
            </a:r>
            <a:endParaRPr lang="en-US" altLang="zh-CN" sz="2000" b="0" i="0" dirty="0">
              <a:solidFill>
                <a:srgbClr val="191919"/>
              </a:solidFill>
              <a:effectLst/>
              <a:latin typeface="PingFang SC"/>
            </a:endParaRPr>
          </a:p>
          <a:p>
            <a:pPr marL="342900" indent="-342900">
              <a:lnSpc>
                <a:spcPct val="90000"/>
              </a:lnSpc>
              <a:spcBef>
                <a:spcPts val="1000"/>
              </a:spcBef>
              <a:buFont typeface="Arial" panose="020B0604020202020204" pitchFamily="34" charset="0"/>
              <a:buChar char="•"/>
              <a:defRPr/>
            </a:pPr>
            <a:r>
              <a:rPr lang="zh-CN" altLang="en-US" sz="2000" b="0" i="0" dirty="0">
                <a:solidFill>
                  <a:srgbClr val="191919"/>
                </a:solidFill>
                <a:effectLst/>
                <a:latin typeface="PingFang SC"/>
              </a:rPr>
              <a:t>应用亲和的内存管理</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en-US" altLang="zh-CN" sz="2000" b="0" i="0" dirty="0" err="1">
                <a:solidFill>
                  <a:srgbClr val="191919"/>
                </a:solidFill>
                <a:effectLst/>
                <a:latin typeface="PingFang SC"/>
              </a:rPr>
              <a:t>Halloc</a:t>
            </a:r>
            <a:r>
              <a:rPr lang="zh-CN" altLang="en-US" sz="2000" b="0" i="0" dirty="0">
                <a:solidFill>
                  <a:srgbClr val="191919"/>
                </a:solidFill>
                <a:effectLst/>
                <a:latin typeface="PingFang SC"/>
              </a:rPr>
              <a:t>对于</a:t>
            </a:r>
            <a:r>
              <a:rPr lang="en-US" altLang="zh-CN" sz="2000" b="0" i="0" dirty="0">
                <a:solidFill>
                  <a:srgbClr val="191919"/>
                </a:solidFill>
                <a:effectLst/>
                <a:latin typeface="PingFang SC"/>
              </a:rPr>
              <a:t>LSM-tree</a:t>
            </a:r>
            <a:r>
              <a:rPr lang="zh-CN" altLang="en-US" sz="2000" b="0" i="0" dirty="0">
                <a:solidFill>
                  <a:srgbClr val="191919"/>
                </a:solidFill>
                <a:effectLst/>
                <a:latin typeface="PingFang SC"/>
              </a:rPr>
              <a:t>提供两种对象池服务：自定义对象池以及</a:t>
            </a:r>
            <a:r>
              <a:rPr lang="en-US" altLang="zh-CN" sz="2000" b="0" i="0" dirty="0">
                <a:solidFill>
                  <a:srgbClr val="191919"/>
                </a:solidFill>
                <a:effectLst/>
                <a:latin typeface="PingFang SC"/>
              </a:rPr>
              <a:t>zone</a:t>
            </a:r>
            <a:r>
              <a:rPr lang="zh-CN" altLang="en-US" sz="2000" b="0" i="0" dirty="0">
                <a:solidFill>
                  <a:srgbClr val="191919"/>
                </a:solidFill>
                <a:effectLst/>
                <a:latin typeface="PingFang SC"/>
              </a:rPr>
              <a:t>对象池</a:t>
            </a:r>
            <a:endParaRPr lang="en-US" altLang="zh-CN" sz="2000" b="0" i="0" dirty="0">
              <a:solidFill>
                <a:srgbClr val="191919"/>
              </a:solidFill>
              <a:effectLst/>
              <a:latin typeface="PingFang SC"/>
            </a:endParaRPr>
          </a:p>
          <a:p>
            <a:pPr marL="342900" indent="-342900">
              <a:lnSpc>
                <a:spcPct val="90000"/>
              </a:lnSpc>
              <a:spcBef>
                <a:spcPts val="1000"/>
              </a:spcBef>
              <a:buFont typeface="Arial" panose="020B0604020202020204" pitchFamily="34" charset="0"/>
              <a:buChar char="•"/>
              <a:defRPr/>
            </a:pPr>
            <a:r>
              <a:rPr lang="zh-CN" altLang="en-US" sz="2000" b="0" i="0" dirty="0">
                <a:solidFill>
                  <a:srgbClr val="191919"/>
                </a:solidFill>
                <a:effectLst/>
                <a:latin typeface="PingFang SC"/>
              </a:rPr>
              <a:t>统一化地址空间管理</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en-US" altLang="zh-CN" sz="2000" b="0" i="0" dirty="0" err="1">
                <a:solidFill>
                  <a:srgbClr val="191919"/>
                </a:solidFill>
                <a:effectLst/>
                <a:latin typeface="PingFang SC"/>
              </a:rPr>
              <a:t>Halloc</a:t>
            </a:r>
            <a:r>
              <a:rPr lang="zh-CN" altLang="en-US" sz="2000" b="0" i="0" dirty="0">
                <a:solidFill>
                  <a:srgbClr val="191919"/>
                </a:solidFill>
                <a:effectLst/>
                <a:latin typeface="PingFang SC"/>
              </a:rPr>
              <a:t>在单一</a:t>
            </a:r>
            <a:r>
              <a:rPr lang="en-US" altLang="zh-CN" sz="2000" b="0" i="0" dirty="0">
                <a:solidFill>
                  <a:srgbClr val="191919"/>
                </a:solidFill>
                <a:effectLst/>
                <a:latin typeface="PingFang SC"/>
              </a:rPr>
              <a:t>DAX</a:t>
            </a:r>
            <a:r>
              <a:rPr lang="zh-CN" altLang="en-US" sz="2000" b="0" i="0" dirty="0">
                <a:solidFill>
                  <a:srgbClr val="191919"/>
                </a:solidFill>
                <a:effectLst/>
                <a:latin typeface="PingFang SC"/>
              </a:rPr>
              <a:t>文件地址空间上同时支持持久化内存分配以及易失性内存分配</a:t>
            </a:r>
            <a:endParaRPr lang="en-US" altLang="zh-CN" sz="2000" dirty="0">
              <a:solidFill>
                <a:prstClr val="black"/>
              </a:solidFill>
              <a:latin typeface="Times New Roman" panose="02020603050405020304" pitchFamily="18" charset="0"/>
              <a:ea typeface="宋体" panose="02010600030101010101" pitchFamily="2" charset="-122"/>
            </a:endParaRPr>
          </a:p>
        </p:txBody>
      </p:sp>
      <p:sp>
        <p:nvSpPr>
          <p:cNvPr id="5" name="标题 1">
            <a:extLst>
              <a:ext uri="{FF2B5EF4-FFF2-40B4-BE49-F238E27FC236}">
                <a16:creationId xmlns:a16="http://schemas.microsoft.com/office/drawing/2014/main" id="{FCC03A65-B8FD-4474-A2E1-B7E41E3C9B54}"/>
              </a:ext>
            </a:extLst>
          </p:cNvPr>
          <p:cNvSpPr txBox="1">
            <a:spLocks/>
          </p:cNvSpPr>
          <p:nvPr/>
        </p:nvSpPr>
        <p:spPr>
          <a:xfrm>
            <a:off x="27443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Design for </a:t>
            </a:r>
            <a:r>
              <a:rPr lang="en-US" altLang="zh-CN" dirty="0" err="1">
                <a:latin typeface="Times New Roman" panose="02020603050405020304" pitchFamily="18" charset="0"/>
                <a:ea typeface="宋体" panose="02010600030101010101" pitchFamily="2" charset="-122"/>
              </a:rPr>
              <a:t>Halloc</a:t>
            </a:r>
            <a:endParaRPr lang="zh-CN" altLang="en-US" dirty="0">
              <a:latin typeface="Times New Roman" panose="02020603050405020304" pitchFamily="18" charset="0"/>
              <a:ea typeface="宋体" panose="02010600030101010101" pitchFamily="2" charset="-122"/>
            </a:endParaRPr>
          </a:p>
        </p:txBody>
      </p:sp>
      <p:pic>
        <p:nvPicPr>
          <p:cNvPr id="4098" name="Picture 2">
            <a:extLst>
              <a:ext uri="{FF2B5EF4-FFF2-40B4-BE49-F238E27FC236}">
                <a16:creationId xmlns:a16="http://schemas.microsoft.com/office/drawing/2014/main" id="{A6A00590-D88D-4A55-8963-F205820DE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622" y="609599"/>
            <a:ext cx="6120944" cy="24058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8341393-91F7-4DE2-8D53-6AE3779F39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523" y="4093029"/>
            <a:ext cx="5939043" cy="1852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96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0EBC891-D392-4CA1-BC1B-DC734AE9C651}"/>
              </a:ext>
            </a:extLst>
          </p:cNvPr>
          <p:cNvSpPr txBox="1"/>
          <p:nvPr/>
        </p:nvSpPr>
        <p:spPr>
          <a:xfrm>
            <a:off x="274434" y="1375779"/>
            <a:ext cx="6366998" cy="4293483"/>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b="0" i="0" dirty="0">
                <a:solidFill>
                  <a:srgbClr val="191919"/>
                </a:solidFill>
                <a:effectLst/>
                <a:latin typeface="PingFang SC"/>
              </a:rPr>
              <a:t>Hardware configuration</a:t>
            </a:r>
          </a:p>
          <a:p>
            <a:pPr marL="800100" lvl="1" indent="-342900">
              <a:lnSpc>
                <a:spcPct val="90000"/>
              </a:lnSpc>
              <a:spcBef>
                <a:spcPts val="1000"/>
              </a:spcBef>
              <a:buFont typeface="Wingdings" panose="05000000000000000000" pitchFamily="2" charset="2"/>
              <a:buChar char="Ø"/>
              <a:defRPr/>
            </a:pPr>
            <a:r>
              <a:rPr lang="en-US" altLang="zh-CN" sz="2000" b="0" i="0" dirty="0">
                <a:solidFill>
                  <a:srgbClr val="191919"/>
                </a:solidFill>
                <a:effectLst/>
                <a:latin typeface="PingFang SC"/>
              </a:rPr>
              <a:t>Xeon(R) Platinum 8269CY CPUs 104 cores</a:t>
            </a:r>
          </a:p>
          <a:p>
            <a:pPr marL="800100" lvl="1" indent="-342900">
              <a:lnSpc>
                <a:spcPct val="90000"/>
              </a:lnSpc>
              <a:spcBef>
                <a:spcPts val="1000"/>
              </a:spcBef>
              <a:buFont typeface="Wingdings" panose="05000000000000000000" pitchFamily="2" charset="2"/>
              <a:buChar char="Ø"/>
              <a:defRPr/>
            </a:pPr>
            <a:r>
              <a:rPr lang="en-US" altLang="zh-CN" sz="2000" b="0" i="0" dirty="0">
                <a:solidFill>
                  <a:srgbClr val="191919"/>
                </a:solidFill>
                <a:effectLst/>
                <a:latin typeface="PingFang SC"/>
              </a:rPr>
              <a:t>187GB DRAM</a:t>
            </a:r>
          </a:p>
          <a:p>
            <a:pPr marL="800100" lvl="1" indent="-342900">
              <a:lnSpc>
                <a:spcPct val="90000"/>
              </a:lnSpc>
              <a:spcBef>
                <a:spcPts val="1000"/>
              </a:spcBef>
              <a:buFont typeface="Wingdings" panose="05000000000000000000" pitchFamily="2" charset="2"/>
              <a:buChar char="Ø"/>
              <a:defRPr/>
            </a:pPr>
            <a:r>
              <a:rPr lang="en-US" altLang="zh-CN" sz="2000" b="0" i="0" dirty="0">
                <a:solidFill>
                  <a:srgbClr val="191919"/>
                </a:solidFill>
                <a:effectLst/>
                <a:latin typeface="PingFang SC"/>
              </a:rPr>
              <a:t>1TB PM</a:t>
            </a:r>
          </a:p>
          <a:p>
            <a:pPr marL="800100" lvl="1" indent="-342900">
              <a:lnSpc>
                <a:spcPct val="90000"/>
              </a:lnSpc>
              <a:spcBef>
                <a:spcPts val="1000"/>
              </a:spcBef>
              <a:buFont typeface="Wingdings" panose="05000000000000000000" pitchFamily="2" charset="2"/>
              <a:buChar char="Ø"/>
              <a:defRPr/>
            </a:pPr>
            <a:r>
              <a:rPr lang="en-US" altLang="zh-CN" sz="2000" b="0" i="0" dirty="0">
                <a:solidFill>
                  <a:srgbClr val="191919"/>
                </a:solidFill>
                <a:effectLst/>
                <a:latin typeface="PingFang SC"/>
              </a:rPr>
              <a:t>2TB ESSD</a:t>
            </a:r>
            <a:r>
              <a:rPr lang="zh-CN" altLang="en-US" sz="2000" b="0" i="0" dirty="0">
                <a:solidFill>
                  <a:srgbClr val="191919"/>
                </a:solidFill>
                <a:effectLst/>
                <a:latin typeface="PingFang SC"/>
              </a:rPr>
              <a:t>，</a:t>
            </a:r>
            <a:r>
              <a:rPr lang="en-US" altLang="zh-CN" sz="2000" b="0" i="0" dirty="0">
                <a:solidFill>
                  <a:srgbClr val="191919"/>
                </a:solidFill>
                <a:effectLst/>
                <a:latin typeface="PingFang SC"/>
              </a:rPr>
              <a:t>2GB R/W bandwidth </a:t>
            </a:r>
            <a:r>
              <a:rPr lang="zh-CN" altLang="en-US" sz="2000" b="0" i="0" dirty="0">
                <a:solidFill>
                  <a:srgbClr val="191919"/>
                </a:solidFill>
                <a:effectLst/>
                <a:latin typeface="PingFang SC"/>
              </a:rPr>
              <a:t>，</a:t>
            </a:r>
            <a:r>
              <a:rPr lang="en-US" altLang="zh-CN" sz="2000" b="0" i="0" dirty="0">
                <a:solidFill>
                  <a:srgbClr val="191919"/>
                </a:solidFill>
                <a:effectLst/>
                <a:latin typeface="PingFang SC"/>
              </a:rPr>
              <a:t>200K random,4KB</a:t>
            </a:r>
          </a:p>
          <a:p>
            <a:pPr marL="800100" lvl="1" indent="-342900">
              <a:lnSpc>
                <a:spcPct val="90000"/>
              </a:lnSpc>
              <a:spcBef>
                <a:spcPts val="1000"/>
              </a:spcBef>
              <a:buFont typeface="Wingdings" panose="05000000000000000000" pitchFamily="2" charset="2"/>
              <a:buChar char="Ø"/>
              <a:defRPr/>
            </a:pPr>
            <a:r>
              <a:rPr lang="en-US" altLang="zh-CN" sz="2000" b="0" i="0" dirty="0" err="1">
                <a:solidFill>
                  <a:srgbClr val="191919"/>
                </a:solidFill>
                <a:effectLst/>
                <a:latin typeface="PingFang SC"/>
              </a:rPr>
              <a:t>linux</a:t>
            </a:r>
            <a:r>
              <a:rPr lang="en-US" altLang="zh-CN" sz="2000" b="0" i="0" dirty="0">
                <a:solidFill>
                  <a:srgbClr val="191919"/>
                </a:solidFill>
                <a:effectLst/>
                <a:latin typeface="PingFang SC"/>
              </a:rPr>
              <a:t> kernel 4.19.81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b="0" i="0" dirty="0">
                <a:solidFill>
                  <a:srgbClr val="191919"/>
                </a:solidFill>
                <a:effectLst/>
                <a:latin typeface="PingFang SC"/>
              </a:rPr>
              <a:t>Overall benchmarks</a:t>
            </a:r>
          </a:p>
          <a:p>
            <a:pPr marL="800100" lvl="1" indent="-342900">
              <a:lnSpc>
                <a:spcPct val="90000"/>
              </a:lnSpc>
              <a:spcBef>
                <a:spcPts val="1000"/>
              </a:spcBef>
              <a:buFont typeface="Wingdings" panose="05000000000000000000" pitchFamily="2" charset="2"/>
              <a:buChar char="Ø"/>
              <a:defRPr/>
            </a:pPr>
            <a:r>
              <a:rPr lang="en-US" altLang="zh-CN" sz="2000" b="0" i="0" dirty="0">
                <a:solidFill>
                  <a:srgbClr val="191919"/>
                </a:solidFill>
                <a:effectLst/>
                <a:latin typeface="PingFang SC"/>
              </a:rPr>
              <a:t>YCSB</a:t>
            </a:r>
          </a:p>
          <a:p>
            <a:pPr marL="800100" lvl="1" indent="-342900">
              <a:lnSpc>
                <a:spcPct val="90000"/>
              </a:lnSpc>
              <a:spcBef>
                <a:spcPts val="1000"/>
              </a:spcBef>
              <a:buFont typeface="Wingdings" panose="05000000000000000000" pitchFamily="2" charset="2"/>
              <a:buChar char="Ø"/>
              <a:defRPr/>
            </a:pPr>
            <a:r>
              <a:rPr lang="en-US" altLang="zh-CN" sz="2000" b="0" i="0" dirty="0">
                <a:solidFill>
                  <a:srgbClr val="191919"/>
                </a:solidFill>
                <a:effectLst/>
                <a:latin typeface="PingFang SC"/>
              </a:rPr>
              <a:t>TPCC</a:t>
            </a:r>
          </a:p>
          <a:p>
            <a:pPr marL="800100" lvl="1" indent="-342900">
              <a:lnSpc>
                <a:spcPct val="90000"/>
              </a:lnSpc>
              <a:spcBef>
                <a:spcPts val="1000"/>
              </a:spcBef>
              <a:buFont typeface="Wingdings" panose="05000000000000000000" pitchFamily="2" charset="2"/>
              <a:buChar char="Ø"/>
              <a:defRPr/>
            </a:pPr>
            <a:r>
              <a:rPr lang="en-US" altLang="zh-CN" sz="2000" b="0" i="0" dirty="0">
                <a:solidFill>
                  <a:srgbClr val="191919"/>
                </a:solidFill>
                <a:effectLst/>
                <a:latin typeface="PingFang SC"/>
              </a:rPr>
              <a:t>Run for 30 minutes</a:t>
            </a:r>
            <a:endParaRPr lang="en-US" altLang="zh-CN" sz="2000" dirty="0">
              <a:solidFill>
                <a:prstClr val="black"/>
              </a:solidFill>
              <a:latin typeface="Times New Roman" panose="02020603050405020304" pitchFamily="18" charset="0"/>
              <a:ea typeface="宋体" panose="02010600030101010101" pitchFamily="2" charset="-122"/>
            </a:endParaRPr>
          </a:p>
        </p:txBody>
      </p:sp>
      <p:sp>
        <p:nvSpPr>
          <p:cNvPr id="5" name="标题 1">
            <a:extLst>
              <a:ext uri="{FF2B5EF4-FFF2-40B4-BE49-F238E27FC236}">
                <a16:creationId xmlns:a16="http://schemas.microsoft.com/office/drawing/2014/main" id="{FCC03A65-B8FD-4474-A2E1-B7E41E3C9B54}"/>
              </a:ext>
            </a:extLst>
          </p:cNvPr>
          <p:cNvSpPr txBox="1">
            <a:spLocks/>
          </p:cNvSpPr>
          <p:nvPr/>
        </p:nvSpPr>
        <p:spPr>
          <a:xfrm>
            <a:off x="27443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Evaluation</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7474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61ACFB7-756B-4835-B55F-0ADA788EE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143" y="2565034"/>
            <a:ext cx="6540152" cy="2346862"/>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0EBC891-D392-4CA1-BC1B-DC734AE9C651}"/>
              </a:ext>
            </a:extLst>
          </p:cNvPr>
          <p:cNvSpPr txBox="1"/>
          <p:nvPr/>
        </p:nvSpPr>
        <p:spPr>
          <a:xfrm>
            <a:off x="274434" y="1375779"/>
            <a:ext cx="6366998" cy="3483005"/>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b="0" i="0" dirty="0">
                <a:solidFill>
                  <a:srgbClr val="191919"/>
                </a:solidFill>
                <a:effectLst/>
                <a:latin typeface="PingFang SC"/>
              </a:rPr>
              <a:t>YCSB configuration</a:t>
            </a: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8-byte key , 500-byte</a:t>
            </a: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value800 million KV items , 16 tables , 500GB dataset</a:t>
            </a: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32 client threads and fast recovery</a:t>
            </a:r>
          </a:p>
          <a:p>
            <a:pPr marL="228600" indent="-228600">
              <a:lnSpc>
                <a:spcPct val="90000"/>
              </a:lnSpc>
              <a:spcBef>
                <a:spcPts val="1000"/>
              </a:spcBef>
              <a:buFont typeface="Arial" panose="020B0604020202020204" pitchFamily="34" charset="0"/>
              <a:buChar char="•"/>
              <a:defRPr/>
            </a:pPr>
            <a:r>
              <a:rPr lang="en-US" altLang="zh-CN" sz="2000" b="0" i="0" dirty="0">
                <a:solidFill>
                  <a:srgbClr val="191919"/>
                </a:solidFill>
                <a:effectLst/>
                <a:latin typeface="PingFang SC"/>
              </a:rPr>
              <a:t>TPCC configuration</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Storage plugin for MYSQL server</a:t>
            </a: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80GB initialized dataset</a:t>
            </a: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64 client threads</a:t>
            </a:r>
          </a:p>
        </p:txBody>
      </p:sp>
      <p:sp>
        <p:nvSpPr>
          <p:cNvPr id="5" name="标题 1">
            <a:extLst>
              <a:ext uri="{FF2B5EF4-FFF2-40B4-BE49-F238E27FC236}">
                <a16:creationId xmlns:a16="http://schemas.microsoft.com/office/drawing/2014/main" id="{FCC03A65-B8FD-4474-A2E1-B7E41E3C9B54}"/>
              </a:ext>
            </a:extLst>
          </p:cNvPr>
          <p:cNvSpPr txBox="1">
            <a:spLocks/>
          </p:cNvSpPr>
          <p:nvPr/>
        </p:nvSpPr>
        <p:spPr>
          <a:xfrm>
            <a:off x="27443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Evaluation for Overall Performance</a:t>
            </a:r>
            <a:endParaRPr lang="zh-CN" altLang="en-US" dirty="0">
              <a:latin typeface="Times New Roman" panose="02020603050405020304" pitchFamily="18" charset="0"/>
              <a:ea typeface="宋体" panose="02010600030101010101" pitchFamily="2" charset="-122"/>
            </a:endParaRPr>
          </a:p>
        </p:txBody>
      </p:sp>
      <p:pic>
        <p:nvPicPr>
          <p:cNvPr id="2" name="图片 1">
            <a:extLst>
              <a:ext uri="{FF2B5EF4-FFF2-40B4-BE49-F238E27FC236}">
                <a16:creationId xmlns:a16="http://schemas.microsoft.com/office/drawing/2014/main" id="{7887B1E9-45A1-445E-BAAE-4F45DA9A7A8D}"/>
              </a:ext>
            </a:extLst>
          </p:cNvPr>
          <p:cNvPicPr>
            <a:picLocks noChangeAspect="1"/>
          </p:cNvPicPr>
          <p:nvPr/>
        </p:nvPicPr>
        <p:blipFill>
          <a:blip r:embed="rId4"/>
          <a:stretch>
            <a:fillRect/>
          </a:stretch>
        </p:blipFill>
        <p:spPr>
          <a:xfrm>
            <a:off x="5329143" y="949022"/>
            <a:ext cx="6450345" cy="1729764"/>
          </a:xfrm>
          <a:prstGeom prst="rect">
            <a:avLst/>
          </a:prstGeom>
        </p:spPr>
      </p:pic>
      <p:pic>
        <p:nvPicPr>
          <p:cNvPr id="5124" name="Picture 4">
            <a:extLst>
              <a:ext uri="{FF2B5EF4-FFF2-40B4-BE49-F238E27FC236}">
                <a16:creationId xmlns:a16="http://schemas.microsoft.com/office/drawing/2014/main" id="{7A70823E-2B4E-409A-B0D9-245B19BE42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828" y="4911896"/>
            <a:ext cx="5660571" cy="193402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EF818AAD-2351-4305-9BAB-F02B9D7BCB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434" y="4744461"/>
            <a:ext cx="4987096" cy="147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5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C861C-7C37-459E-B1DE-3D4C3BC707C7}"/>
              </a:ext>
            </a:extLst>
          </p:cNvPr>
          <p:cNvSpPr>
            <a:spLocks noGrp="1"/>
          </p:cNvSpPr>
          <p:nvPr>
            <p:ph type="title"/>
          </p:nvPr>
        </p:nvSpPr>
        <p:spPr>
          <a:xfrm>
            <a:off x="3135086" y="2103437"/>
            <a:ext cx="10515600" cy="1325563"/>
          </a:xfrm>
        </p:spPr>
        <p:txBody>
          <a:bodyPr/>
          <a:lstStyle/>
          <a:p>
            <a:r>
              <a:rPr lang="en-US" altLang="zh-CN" b="1" dirty="0"/>
              <a:t>THANKS for LISTENING </a:t>
            </a:r>
            <a:endParaRPr lang="zh-CN" altLang="en-US" b="1" dirty="0"/>
          </a:p>
        </p:txBody>
      </p:sp>
    </p:spTree>
    <p:extLst>
      <p:ext uri="{BB962C8B-B14F-4D97-AF65-F5344CB8AC3E}">
        <p14:creationId xmlns:p14="http://schemas.microsoft.com/office/powerpoint/2010/main" val="3243150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EB1686-D091-4215-AE58-E4E071473441}"/>
              </a:ext>
            </a:extLst>
          </p:cNvPr>
          <p:cNvPicPr>
            <a:picLocks noChangeAspect="1"/>
          </p:cNvPicPr>
          <p:nvPr/>
        </p:nvPicPr>
        <p:blipFill>
          <a:blip r:embed="rId2"/>
          <a:stretch>
            <a:fillRect/>
          </a:stretch>
        </p:blipFill>
        <p:spPr>
          <a:xfrm>
            <a:off x="6302829" y="851378"/>
            <a:ext cx="5614737" cy="4211053"/>
          </a:xfrm>
          <a:prstGeom prst="rect">
            <a:avLst/>
          </a:prstGeom>
        </p:spPr>
      </p:pic>
      <p:sp>
        <p:nvSpPr>
          <p:cNvPr id="7" name="文本框 6">
            <a:extLst>
              <a:ext uri="{FF2B5EF4-FFF2-40B4-BE49-F238E27FC236}">
                <a16:creationId xmlns:a16="http://schemas.microsoft.com/office/drawing/2014/main" id="{2A4132C4-1661-4F32-905C-2EF99C62FC8F}"/>
              </a:ext>
            </a:extLst>
          </p:cNvPr>
          <p:cNvSpPr txBox="1"/>
          <p:nvPr/>
        </p:nvSpPr>
        <p:spPr>
          <a:xfrm>
            <a:off x="274434" y="1325563"/>
            <a:ext cx="6098720" cy="484748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b="0" i="0" dirty="0">
                <a:solidFill>
                  <a:srgbClr val="191919"/>
                </a:solidFill>
                <a:effectLst/>
                <a:latin typeface="Times New Roman" panose="02020603050405020304" pitchFamily="18" charset="0"/>
                <a:ea typeface="宋体" panose="02010600030101010101" pitchFamily="2" charset="-122"/>
              </a:rPr>
              <a:t>基于</a:t>
            </a:r>
            <a:r>
              <a:rPr lang="en-US" altLang="zh-CN" sz="2000" b="0" i="0" dirty="0">
                <a:solidFill>
                  <a:srgbClr val="191919"/>
                </a:solidFill>
                <a:effectLst/>
                <a:latin typeface="Times New Roman" panose="02020603050405020304" pitchFamily="18" charset="0"/>
                <a:ea typeface="宋体" panose="02010600030101010101" pitchFamily="2" charset="-122"/>
              </a:rPr>
              <a:t>LSM-tree</a:t>
            </a:r>
            <a:r>
              <a:rPr lang="zh-CN" altLang="en-US" sz="2000" b="0" i="0" dirty="0">
                <a:solidFill>
                  <a:srgbClr val="191919"/>
                </a:solidFill>
                <a:effectLst/>
                <a:latin typeface="Times New Roman" panose="02020603050405020304" pitchFamily="18" charset="0"/>
                <a:ea typeface="宋体" panose="02010600030101010101" pitchFamily="2" charset="-122"/>
              </a:rPr>
              <a:t>架构的</a:t>
            </a:r>
            <a:r>
              <a:rPr lang="en-US" altLang="zh-CN" sz="2000" b="0" i="0" dirty="0">
                <a:solidFill>
                  <a:srgbClr val="191919"/>
                </a:solidFill>
                <a:effectLst/>
                <a:latin typeface="Times New Roman" panose="02020603050405020304" pitchFamily="18" charset="0"/>
                <a:ea typeface="宋体" panose="02010600030101010101" pitchFamily="2" charset="-122"/>
              </a:rPr>
              <a:t>OLTP</a:t>
            </a:r>
            <a:r>
              <a:rPr lang="zh-CN" altLang="en-US" sz="2000" b="0" i="0" dirty="0">
                <a:solidFill>
                  <a:srgbClr val="191919"/>
                </a:solidFill>
                <a:effectLst/>
                <a:latin typeface="Times New Roman" panose="02020603050405020304" pitchFamily="18" charset="0"/>
                <a:ea typeface="宋体" panose="02010600030101010101" pitchFamily="2" charset="-122"/>
              </a:rPr>
              <a:t>数据库</a:t>
            </a:r>
            <a:endParaRPr lang="en-US" altLang="zh-CN" sz="2000" b="0" i="0" dirty="0">
              <a:solidFill>
                <a:srgbClr val="191919"/>
              </a:solidFill>
              <a:effectLst/>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Times New Roman" panose="02020603050405020304" pitchFamily="18" charset="0"/>
                <a:ea typeface="宋体" panose="02010600030101010101" pitchFamily="2" charset="-122"/>
              </a:rPr>
              <a:t>快速写，高度压缩</a:t>
            </a:r>
            <a:endParaRPr lang="en-US" altLang="zh-CN" sz="2000" b="0" i="0" dirty="0">
              <a:solidFill>
                <a:srgbClr val="191919"/>
              </a:solidFill>
              <a:effectLst/>
              <a:latin typeface="Times New Roman" panose="02020603050405020304" pitchFamily="18" charset="0"/>
              <a:ea typeface="宋体"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现存的问题</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Times New Roman" panose="02020603050405020304" pitchFamily="18" charset="0"/>
                <a:ea typeface="宋体" panose="02010600030101010101" pitchFamily="2" charset="-122"/>
              </a:rPr>
              <a:t>为了满足事务的</a:t>
            </a:r>
            <a:r>
              <a:rPr lang="en-US" altLang="zh-CN" sz="2000" b="0" i="0" dirty="0">
                <a:solidFill>
                  <a:srgbClr val="191919"/>
                </a:solidFill>
                <a:effectLst/>
                <a:latin typeface="Times New Roman" panose="02020603050405020304" pitchFamily="18" charset="0"/>
                <a:ea typeface="宋体" panose="02010600030101010101" pitchFamily="2" charset="-122"/>
              </a:rPr>
              <a:t>ACID</a:t>
            </a:r>
            <a:r>
              <a:rPr lang="zh-CN" altLang="en-US" sz="2000" b="0" i="0" dirty="0">
                <a:solidFill>
                  <a:srgbClr val="191919"/>
                </a:solidFill>
                <a:effectLst/>
                <a:latin typeface="Times New Roman" panose="02020603050405020304" pitchFamily="18" charset="0"/>
                <a:ea typeface="宋体" panose="02010600030101010101" pitchFamily="2" charset="-122"/>
              </a:rPr>
              <a:t>属性，</a:t>
            </a:r>
            <a:r>
              <a:rPr lang="en-US" altLang="zh-CN" sz="2000" b="0" i="0" dirty="0">
                <a:solidFill>
                  <a:srgbClr val="191919"/>
                </a:solidFill>
                <a:effectLst/>
                <a:latin typeface="Times New Roman" panose="02020603050405020304" pitchFamily="18" charset="0"/>
                <a:ea typeface="宋体" panose="02010600030101010101" pitchFamily="2" charset="-122"/>
              </a:rPr>
              <a:t>WAL</a:t>
            </a:r>
            <a:r>
              <a:rPr lang="zh-CN" altLang="en-US" sz="2000" b="0" i="0" dirty="0">
                <a:solidFill>
                  <a:srgbClr val="191919"/>
                </a:solidFill>
                <a:effectLst/>
                <a:latin typeface="Times New Roman" panose="02020603050405020304" pitchFamily="18" charset="0"/>
                <a:ea typeface="宋体" panose="02010600030101010101" pitchFamily="2" charset="-122"/>
              </a:rPr>
              <a:t>通常以同步的方式写入到磁盘，因而拖慢写入的速度</a:t>
            </a:r>
            <a:endParaRPr lang="en-US" altLang="zh-CN" sz="2000" b="0" i="0" dirty="0">
              <a:solidFill>
                <a:srgbClr val="191919"/>
              </a:solidFill>
              <a:effectLst/>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b="0" i="0" dirty="0">
                <a:solidFill>
                  <a:srgbClr val="191919"/>
                </a:solidFill>
                <a:effectLst/>
                <a:latin typeface="Times New Roman" panose="02020603050405020304" pitchFamily="18" charset="0"/>
                <a:ea typeface="宋体" panose="02010600030101010101" pitchFamily="2" charset="-122"/>
              </a:rPr>
              <a:t>level0</a:t>
            </a:r>
            <a:r>
              <a:rPr lang="zh-CN" altLang="en-US" sz="2000" b="0" i="0" dirty="0">
                <a:solidFill>
                  <a:srgbClr val="191919"/>
                </a:solidFill>
                <a:effectLst/>
                <a:latin typeface="Times New Roman" panose="02020603050405020304" pitchFamily="18" charset="0"/>
                <a:ea typeface="宋体" panose="02010600030101010101" pitchFamily="2" charset="-122"/>
              </a:rPr>
              <a:t>数据块通常允许乱序，以加快内存中数据的刷盘速度。但乱序的数据块如果堆积过多，会严重影响读取性能</a:t>
            </a:r>
            <a:endParaRPr lang="en-US" altLang="zh-CN" sz="2000" dirty="0">
              <a:solidFill>
                <a:srgbClr val="191919"/>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kumimoji="0" lang="zh-CN" altLang="en-US" sz="2000" b="0" i="0" u="none" strike="noStrike" kern="1200" cap="none" spc="0" normalizeH="0" baseline="0" noProof="0" dirty="0">
                <a:ln>
                  <a:noFill/>
                </a:ln>
                <a:solidFill>
                  <a:srgbClr val="191919"/>
                </a:solidFill>
                <a:effectLst/>
                <a:uLnTx/>
                <a:uFillTx/>
                <a:latin typeface="Times New Roman" panose="02020603050405020304" pitchFamily="18" charset="0"/>
                <a:ea typeface="宋体" panose="02010600030101010101" pitchFamily="2" charset="-122"/>
                <a:cs typeface="+mn-cs"/>
              </a:rPr>
              <a:t>易失性数据结构造成的恢复开销</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Times New Roman" panose="02020603050405020304" pitchFamily="18" charset="0"/>
                <a:ea typeface="宋体" panose="02010600030101010101" pitchFamily="2" charset="-122"/>
              </a:rPr>
              <a:t>PM</a:t>
            </a:r>
            <a:r>
              <a:rPr lang="zh-CN" altLang="en-US" sz="2000" dirty="0">
                <a:solidFill>
                  <a:prstClr val="black"/>
                </a:solidFill>
                <a:latin typeface="Times New Roman" panose="02020603050405020304" pitchFamily="18" charset="0"/>
                <a:ea typeface="宋体" panose="02010600030101010101" pitchFamily="2" charset="-122"/>
              </a:rPr>
              <a:t>带来的新的机遇</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zh-CN" altLang="en-US" sz="2000" dirty="0">
                <a:solidFill>
                  <a:prstClr val="black"/>
                </a:solidFill>
                <a:latin typeface="Times New Roman" panose="02020603050405020304" pitchFamily="18" charset="0"/>
                <a:ea typeface="宋体" panose="02010600030101010101" pitchFamily="2" charset="-122"/>
              </a:rPr>
              <a:t>容量更大</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zh-CN" altLang="en-US" sz="2000" dirty="0">
                <a:solidFill>
                  <a:prstClr val="black"/>
                </a:solidFill>
                <a:latin typeface="Times New Roman" panose="02020603050405020304" pitchFamily="18" charset="0"/>
                <a:ea typeface="宋体" panose="02010600030101010101" pitchFamily="2" charset="-122"/>
              </a:rPr>
              <a:t>可持续写</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zh-CN" altLang="en-US" sz="2000" dirty="0">
                <a:solidFill>
                  <a:prstClr val="black"/>
                </a:solidFill>
                <a:latin typeface="Times New Roman" panose="02020603050405020304" pitchFamily="18" charset="0"/>
                <a:ea typeface="宋体" panose="02010600030101010101" pitchFamily="2" charset="-122"/>
              </a:rPr>
              <a:t>更少的消耗（</a:t>
            </a:r>
            <a:r>
              <a:rPr lang="en-US" altLang="zh-CN" sz="2000" dirty="0">
                <a:solidFill>
                  <a:prstClr val="black"/>
                </a:solidFill>
                <a:latin typeface="Times New Roman" panose="02020603050405020304" pitchFamily="18" charset="0"/>
                <a:ea typeface="宋体" panose="02010600030101010101" pitchFamily="2" charset="-122"/>
              </a:rPr>
              <a:t>30%DRAM</a:t>
            </a:r>
            <a:r>
              <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 </a:t>
            </a:r>
            <a:r>
              <a:rPr lang="zh-CN" altLang="en-US" sz="2000" dirty="0">
                <a:solidFill>
                  <a:prstClr val="black"/>
                </a:solidFill>
                <a:latin typeface="Times New Roman" panose="02020603050405020304" pitchFamily="18" charset="0"/>
                <a:ea typeface="宋体" panose="02010600030101010101" pitchFamily="2" charset="-122"/>
              </a:rPr>
              <a:t>）</a:t>
            </a:r>
            <a:endParaRPr lang="en-US" altLang="zh-CN" sz="2000" dirty="0">
              <a:solidFill>
                <a:prstClr val="black"/>
              </a:solidFill>
              <a:latin typeface="Times New Roman" panose="02020603050405020304" pitchFamily="18" charset="0"/>
              <a:ea typeface="宋体" panose="02010600030101010101" pitchFamily="2" charset="-122"/>
            </a:endParaRPr>
          </a:p>
        </p:txBody>
      </p:sp>
      <p:sp>
        <p:nvSpPr>
          <p:cNvPr id="8" name="标题 1">
            <a:extLst>
              <a:ext uri="{FF2B5EF4-FFF2-40B4-BE49-F238E27FC236}">
                <a16:creationId xmlns:a16="http://schemas.microsoft.com/office/drawing/2014/main" id="{96CF8ED6-34C9-4DB0-B281-99FC40EBD5BB}"/>
              </a:ext>
            </a:extLst>
          </p:cNvPr>
          <p:cNvSpPr>
            <a:spLocks noGrp="1"/>
          </p:cNvSpPr>
          <p:nvPr>
            <p:ph type="title"/>
          </p:nvPr>
        </p:nvSpPr>
        <p:spPr>
          <a:xfrm>
            <a:off x="274434" y="0"/>
            <a:ext cx="10515600" cy="1325563"/>
          </a:xfrm>
        </p:spPr>
        <p:txBody>
          <a:bodyPr/>
          <a:lstStyle/>
          <a:p>
            <a:r>
              <a:rPr lang="en-US" altLang="zh-CN" dirty="0">
                <a:latin typeface="Times New Roman" panose="02020603050405020304" pitchFamily="18" charset="0"/>
                <a:ea typeface="宋体" panose="02010600030101010101" pitchFamily="2" charset="-122"/>
              </a:rPr>
              <a:t>Background and Challenge</a:t>
            </a:r>
            <a:endParaRPr lang="zh-CN" altLang="en-US"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37704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51053E8-EC8F-4E0E-A7E6-BFED151C7127}"/>
              </a:ext>
            </a:extLst>
          </p:cNvPr>
          <p:cNvSpPr txBox="1"/>
          <p:nvPr/>
        </p:nvSpPr>
        <p:spPr>
          <a:xfrm>
            <a:off x="274434" y="1375779"/>
            <a:ext cx="6366998" cy="4421723"/>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defRPr/>
            </a:pPr>
            <a:r>
              <a:rPr lang="zh-CN" altLang="en-US" sz="2000" i="0" dirty="0">
                <a:solidFill>
                  <a:srgbClr val="191919"/>
                </a:solidFill>
                <a:effectLst/>
                <a:latin typeface="PingFang SC"/>
                <a:ea typeface="宋体" panose="02010600030101010101" pitchFamily="2" charset="-122"/>
              </a:rPr>
              <a:t>半持久化内存表</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Optimized persistent index for </a:t>
            </a:r>
            <a:r>
              <a:rPr lang="en-US" altLang="zh-CN" sz="2000" dirty="0" err="1">
                <a:solidFill>
                  <a:prstClr val="black"/>
                </a:solidFill>
                <a:latin typeface="Times New Roman" panose="02020603050405020304" pitchFamily="18" charset="0"/>
                <a:ea typeface="宋体" panose="02010600030101010101" pitchFamily="2" charset="-122"/>
              </a:rPr>
              <a:t>memtable</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High performance and fast recovery</a:t>
            </a:r>
          </a:p>
          <a:p>
            <a:pPr marL="228600" indent="-228600">
              <a:lnSpc>
                <a:spcPct val="90000"/>
              </a:lnSpc>
              <a:spcBef>
                <a:spcPts val="1000"/>
              </a:spcBef>
              <a:buFont typeface="Arial" panose="020B0604020202020204" pitchFamily="34" charset="0"/>
              <a:buChar char="•"/>
              <a:defRPr/>
            </a:pPr>
            <a:r>
              <a:rPr lang="zh-CN" altLang="en-US" sz="2000" i="0" dirty="0">
                <a:solidFill>
                  <a:srgbClr val="191919"/>
                </a:solidFill>
                <a:effectLst/>
                <a:latin typeface="PingFang SC"/>
                <a:ea typeface="宋体" panose="02010600030101010101" pitchFamily="2" charset="-122"/>
              </a:rPr>
              <a:t>无锁免日志事务提交算法</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Log-as-data to avoid WAL</a:t>
            </a: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Concurrent lock-free transaction commit in PM</a:t>
            </a: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Batching to reduce random writes</a:t>
            </a:r>
          </a:p>
          <a:p>
            <a:pPr marL="228600" indent="-228600">
              <a:lnSpc>
                <a:spcPct val="90000"/>
              </a:lnSpc>
              <a:spcBef>
                <a:spcPts val="1000"/>
              </a:spcBef>
              <a:buFont typeface="Arial" panose="020B0604020202020204" pitchFamily="34" charset="0"/>
              <a:buChar char="•"/>
              <a:defRPr/>
            </a:pPr>
            <a:r>
              <a:rPr lang="en-US" altLang="zh-CN" sz="2000" dirty="0">
                <a:solidFill>
                  <a:prstClr val="black"/>
                </a:solidFill>
                <a:latin typeface="Times New Roman" panose="02020603050405020304" pitchFamily="18" charset="0"/>
                <a:ea typeface="宋体" panose="02010600030101010101" pitchFamily="2" charset="-122"/>
              </a:rPr>
              <a:t>Global Index</a:t>
            </a:r>
            <a:r>
              <a:rPr lang="zh-CN" altLang="en-US" sz="2000" i="0" dirty="0">
                <a:solidFill>
                  <a:srgbClr val="191919"/>
                </a:solidFill>
                <a:effectLst/>
                <a:latin typeface="PingFang SC"/>
                <a:ea typeface="宋体" panose="02010600030101010101" pitchFamily="2" charset="-122"/>
              </a:rPr>
              <a:t>与轻量级存内合并</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Persistent index working as level 0</a:t>
            </a: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Globally sorted to reduce read APM</a:t>
            </a: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No-blocking writes with in-memory compaction</a:t>
            </a:r>
          </a:p>
        </p:txBody>
      </p:sp>
      <p:sp>
        <p:nvSpPr>
          <p:cNvPr id="9" name="标题 1">
            <a:extLst>
              <a:ext uri="{FF2B5EF4-FFF2-40B4-BE49-F238E27FC236}">
                <a16:creationId xmlns:a16="http://schemas.microsoft.com/office/drawing/2014/main" id="{33C8DE2C-08AF-45D0-B809-C89572DDB59B}"/>
              </a:ext>
            </a:extLst>
          </p:cNvPr>
          <p:cNvSpPr txBox="1">
            <a:spLocks/>
          </p:cNvSpPr>
          <p:nvPr/>
        </p:nvSpPr>
        <p:spPr>
          <a:xfrm>
            <a:off x="27443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Design Overview</a:t>
            </a:r>
            <a:endParaRPr lang="zh-CN" altLang="en-US" dirty="0">
              <a:latin typeface="Times New Roman" panose="02020603050405020304" pitchFamily="18" charset="0"/>
              <a:ea typeface="宋体" panose="02010600030101010101" pitchFamily="2" charset="-122"/>
            </a:endParaRPr>
          </a:p>
        </p:txBody>
      </p:sp>
      <p:pic>
        <p:nvPicPr>
          <p:cNvPr id="10" name="图片 9">
            <a:extLst>
              <a:ext uri="{FF2B5EF4-FFF2-40B4-BE49-F238E27FC236}">
                <a16:creationId xmlns:a16="http://schemas.microsoft.com/office/drawing/2014/main" id="{B37770A2-F413-4873-860E-87A68D780F18}"/>
              </a:ext>
            </a:extLst>
          </p:cNvPr>
          <p:cNvPicPr>
            <a:picLocks noChangeAspect="1"/>
          </p:cNvPicPr>
          <p:nvPr/>
        </p:nvPicPr>
        <p:blipFill>
          <a:blip r:embed="rId2"/>
          <a:stretch>
            <a:fillRect/>
          </a:stretch>
        </p:blipFill>
        <p:spPr>
          <a:xfrm>
            <a:off x="6371294" y="964616"/>
            <a:ext cx="5311843" cy="2910598"/>
          </a:xfrm>
          <a:prstGeom prst="rect">
            <a:avLst/>
          </a:prstGeom>
        </p:spPr>
      </p:pic>
      <p:sp>
        <p:nvSpPr>
          <p:cNvPr id="12" name="文本框 11">
            <a:extLst>
              <a:ext uri="{FF2B5EF4-FFF2-40B4-BE49-F238E27FC236}">
                <a16:creationId xmlns:a16="http://schemas.microsoft.com/office/drawing/2014/main" id="{6CDD5A0A-3113-4F3B-A272-2B2EC1564120}"/>
              </a:ext>
            </a:extLst>
          </p:cNvPr>
          <p:cNvSpPr txBox="1"/>
          <p:nvPr/>
        </p:nvSpPr>
        <p:spPr>
          <a:xfrm>
            <a:off x="6115288" y="4151614"/>
            <a:ext cx="6093994" cy="1990288"/>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defRPr/>
            </a:pPr>
            <a:r>
              <a:rPr lang="en-US" altLang="zh-CN" sz="2000" dirty="0" err="1">
                <a:solidFill>
                  <a:prstClr val="black"/>
                </a:solidFill>
                <a:latin typeface="Times New Roman" panose="02020603050405020304" pitchFamily="18" charset="0"/>
                <a:ea typeface="宋体" panose="02010600030101010101" pitchFamily="2" charset="-122"/>
              </a:rPr>
              <a:t>Halloc</a:t>
            </a:r>
            <a:r>
              <a:rPr lang="zh-CN" altLang="en-US" sz="2000" i="0" dirty="0">
                <a:solidFill>
                  <a:srgbClr val="191919"/>
                </a:solidFill>
                <a:effectLst/>
                <a:latin typeface="PingFang SC"/>
              </a:rPr>
              <a:t>内存分配器</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PM allocator specifically designed for LSM-tree</a:t>
            </a: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Pool based object memory pool</a:t>
            </a: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log-free object allocation</a:t>
            </a: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hybrid memory management</a:t>
            </a:r>
          </a:p>
        </p:txBody>
      </p:sp>
    </p:spTree>
    <p:extLst>
      <p:ext uri="{BB962C8B-B14F-4D97-AF65-F5344CB8AC3E}">
        <p14:creationId xmlns:p14="http://schemas.microsoft.com/office/powerpoint/2010/main" val="105586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A7A23D-17F2-46DE-B039-8DF71C12124C}"/>
              </a:ext>
            </a:extLst>
          </p:cNvPr>
          <p:cNvSpPr txBox="1"/>
          <p:nvPr/>
        </p:nvSpPr>
        <p:spPr>
          <a:xfrm>
            <a:off x="148911" y="1027435"/>
            <a:ext cx="6143032" cy="5570756"/>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b="0" i="0" dirty="0">
                <a:solidFill>
                  <a:srgbClr val="191919"/>
                </a:solidFill>
                <a:effectLst/>
                <a:latin typeface="PingFang SC"/>
              </a:rPr>
              <a:t>基于</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的索引的设计</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Fully persistent - F&amp;F, </a:t>
            </a:r>
            <a:r>
              <a:rPr lang="en-US" altLang="zh-CN" sz="2000" dirty="0" err="1">
                <a:solidFill>
                  <a:prstClr val="black"/>
                </a:solidFill>
                <a:latin typeface="Times New Roman" panose="02020603050405020304" pitchFamily="18" charset="0"/>
                <a:ea typeface="宋体" panose="02010600030101010101" pitchFamily="2" charset="-122"/>
              </a:rPr>
              <a:t>BzTree</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Semi-persistent -</a:t>
            </a:r>
            <a:r>
              <a:rPr lang="en-US" altLang="zh-CN" sz="2000" dirty="0" err="1">
                <a:solidFill>
                  <a:prstClr val="black"/>
                </a:solidFill>
                <a:latin typeface="Times New Roman" panose="02020603050405020304" pitchFamily="18" charset="0"/>
                <a:ea typeface="宋体" panose="02010600030101010101" pitchFamily="2" charset="-122"/>
              </a:rPr>
              <a:t>NVTree</a:t>
            </a:r>
            <a:r>
              <a:rPr lang="en-US" altLang="zh-CN" sz="2000" dirty="0">
                <a:solidFill>
                  <a:prstClr val="black"/>
                </a:solidFill>
                <a:latin typeface="Times New Roman" panose="02020603050405020304" pitchFamily="18" charset="0"/>
                <a:ea typeface="宋体" panose="02010600030101010101" pitchFamily="2" charset="-122"/>
              </a:rPr>
              <a:t>, </a:t>
            </a:r>
            <a:r>
              <a:rPr lang="en-US" altLang="zh-CN" sz="2000" dirty="0" err="1">
                <a:solidFill>
                  <a:prstClr val="black"/>
                </a:solidFill>
                <a:latin typeface="Times New Roman" panose="02020603050405020304" pitchFamily="18" charset="0"/>
                <a:ea typeface="宋体" panose="02010600030101010101" pitchFamily="2" charset="-122"/>
              </a:rPr>
              <a:t>FPTree</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dirty="0">
                <a:solidFill>
                  <a:prstClr val="black"/>
                </a:solidFill>
                <a:latin typeface="Times New Roman" panose="02020603050405020304" pitchFamily="18" charset="0"/>
                <a:ea typeface="宋体" panose="02010600030101010101" pitchFamily="2" charset="-122"/>
              </a:rPr>
              <a:t>Non-persistent - for DRAM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dirty="0">
                <a:solidFill>
                  <a:prstClr val="black"/>
                </a:solidFill>
                <a:latin typeface="Times New Roman" panose="02020603050405020304" pitchFamily="18" charset="0"/>
                <a:ea typeface="宋体" panose="02010600030101010101" pitchFamily="2" charset="-122"/>
              </a:rPr>
              <a:t>采用两种方法用以降低维护持久化索引的维护开销</a:t>
            </a: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仅持久化叶子结点：该索引的设计中采用序列号以及用户键分离的方式用于加速键的查找以及满足内存表的</a:t>
            </a:r>
            <a:r>
              <a:rPr lang="en-US" altLang="zh-CN" sz="2000" b="0" i="0" dirty="0">
                <a:solidFill>
                  <a:srgbClr val="191919"/>
                </a:solidFill>
                <a:effectLst/>
                <a:latin typeface="PingFang SC"/>
              </a:rPr>
              <a:t>MVCC (Multi-Version Concurrent Control)</a:t>
            </a:r>
            <a:r>
              <a:rPr lang="zh-CN" altLang="en-US" sz="2000" b="0" i="0" dirty="0">
                <a:solidFill>
                  <a:srgbClr val="191919"/>
                </a:solidFill>
                <a:effectLst/>
                <a:latin typeface="PingFang SC"/>
              </a:rPr>
              <a:t>并发控制约束；对于仅有一个版本的值（</a:t>
            </a:r>
            <a:r>
              <a:rPr lang="en-US" altLang="zh-CN" sz="2000" b="0" i="0" dirty="0">
                <a:solidFill>
                  <a:srgbClr val="191919"/>
                </a:solidFill>
                <a:effectLst/>
                <a:latin typeface="PingFang SC"/>
              </a:rPr>
              <a:t>9</a:t>
            </a:r>
            <a:r>
              <a:rPr lang="zh-CN" altLang="en-US" sz="2000" b="0" i="0" dirty="0">
                <a:solidFill>
                  <a:srgbClr val="191919"/>
                </a:solidFill>
                <a:effectLst/>
                <a:latin typeface="PingFang SC"/>
              </a:rPr>
              <a:t>）将直接在索引中存储一个指向</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具体位置的指针，对于有多个版本的值，设计中使用可伸缩的数组用于存储多版本序列号及其具体的指针。</a:t>
            </a:r>
            <a:endParaRPr lang="en-US" altLang="zh-CN" sz="2000" dirty="0">
              <a:solidFill>
                <a:srgbClr val="191919"/>
              </a:solidFill>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批量顺序写入以降低写放大：半持久化内存表通过将小的写打包成大块的写（</a:t>
            </a:r>
            <a:r>
              <a:rPr lang="en-US" altLang="zh-CN" sz="2000" b="0" i="0" dirty="0" err="1">
                <a:solidFill>
                  <a:srgbClr val="191919"/>
                </a:solidFill>
                <a:effectLst/>
                <a:latin typeface="PingFang SC"/>
              </a:rPr>
              <a:t>WriteBatch</a:t>
            </a:r>
            <a:r>
              <a:rPr lang="zh-CN" altLang="en-US" sz="2000" b="0" i="0" dirty="0">
                <a:solidFill>
                  <a:srgbClr val="191919"/>
                </a:solidFill>
                <a:effectLst/>
                <a:latin typeface="PingFang SC"/>
              </a:rPr>
              <a:t>），并且顺序地将该</a:t>
            </a:r>
            <a:r>
              <a:rPr lang="en-US" altLang="zh-CN" sz="2000" b="0" i="0" dirty="0" err="1">
                <a:solidFill>
                  <a:srgbClr val="191919"/>
                </a:solidFill>
                <a:effectLst/>
                <a:latin typeface="PingFang SC"/>
              </a:rPr>
              <a:t>WriteBatch</a:t>
            </a:r>
            <a:r>
              <a:rPr lang="zh-CN" altLang="en-US" sz="2000" b="0" i="0" dirty="0">
                <a:solidFill>
                  <a:srgbClr val="191919"/>
                </a:solidFill>
                <a:effectLst/>
                <a:latin typeface="PingFang SC"/>
              </a:rPr>
              <a:t>写入到</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中，之后分别将其中的记录写入到易失性索引中。</a:t>
            </a:r>
            <a:endParaRPr lang="en-US" altLang="zh-CN" sz="2000" dirty="0">
              <a:solidFill>
                <a:prstClr val="black"/>
              </a:solidFill>
              <a:latin typeface="Times New Roman" panose="02020603050405020304" pitchFamily="18" charset="0"/>
              <a:ea typeface="宋体" panose="02010600030101010101" pitchFamily="2" charset="-122"/>
            </a:endParaRPr>
          </a:p>
        </p:txBody>
      </p:sp>
      <p:sp>
        <p:nvSpPr>
          <p:cNvPr id="5" name="标题 1">
            <a:extLst>
              <a:ext uri="{FF2B5EF4-FFF2-40B4-BE49-F238E27FC236}">
                <a16:creationId xmlns:a16="http://schemas.microsoft.com/office/drawing/2014/main" id="{800B8F22-36FB-4BEE-BC51-6884F94DA5F9}"/>
              </a:ext>
            </a:extLst>
          </p:cNvPr>
          <p:cNvSpPr txBox="1">
            <a:spLocks/>
          </p:cNvSpPr>
          <p:nvPr/>
        </p:nvSpPr>
        <p:spPr>
          <a:xfrm>
            <a:off x="27443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Design for Semi-persistent </a:t>
            </a:r>
            <a:r>
              <a:rPr lang="en-US" altLang="zh-CN" dirty="0" err="1">
                <a:latin typeface="Times New Roman" panose="02020603050405020304" pitchFamily="18" charset="0"/>
                <a:ea typeface="宋体" panose="02010600030101010101" pitchFamily="2" charset="-122"/>
              </a:rPr>
              <a:t>Memtable</a:t>
            </a:r>
            <a:endParaRPr lang="zh-CN" altLang="en-US" dirty="0">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28D3D285-7528-4073-90EF-96AE3283683F}"/>
              </a:ext>
            </a:extLst>
          </p:cNvPr>
          <p:cNvPicPr>
            <a:picLocks noChangeAspect="1"/>
          </p:cNvPicPr>
          <p:nvPr/>
        </p:nvPicPr>
        <p:blipFill>
          <a:blip r:embed="rId3"/>
          <a:stretch>
            <a:fillRect/>
          </a:stretch>
        </p:blipFill>
        <p:spPr>
          <a:xfrm>
            <a:off x="6641432" y="1325563"/>
            <a:ext cx="4995004" cy="1325563"/>
          </a:xfrm>
          <a:prstGeom prst="rect">
            <a:avLst/>
          </a:prstGeom>
        </p:spPr>
      </p:pic>
      <p:pic>
        <p:nvPicPr>
          <p:cNvPr id="7" name="图片 6">
            <a:extLst>
              <a:ext uri="{FF2B5EF4-FFF2-40B4-BE49-F238E27FC236}">
                <a16:creationId xmlns:a16="http://schemas.microsoft.com/office/drawing/2014/main" id="{F95E59D8-6C8E-4A33-AF19-5CAB79B88BBF}"/>
              </a:ext>
            </a:extLst>
          </p:cNvPr>
          <p:cNvPicPr>
            <a:picLocks noChangeAspect="1"/>
          </p:cNvPicPr>
          <p:nvPr/>
        </p:nvPicPr>
        <p:blipFill>
          <a:blip r:embed="rId4"/>
          <a:stretch>
            <a:fillRect/>
          </a:stretch>
        </p:blipFill>
        <p:spPr>
          <a:xfrm>
            <a:off x="6096000" y="3103751"/>
            <a:ext cx="6055946" cy="2428686"/>
          </a:xfrm>
          <a:prstGeom prst="rect">
            <a:avLst/>
          </a:prstGeom>
        </p:spPr>
      </p:pic>
    </p:spTree>
    <p:extLst>
      <p:ext uri="{BB962C8B-B14F-4D97-AF65-F5344CB8AC3E}">
        <p14:creationId xmlns:p14="http://schemas.microsoft.com/office/powerpoint/2010/main" val="86730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A477592-8092-47D0-8456-2E26E9EF9A0B}"/>
              </a:ext>
            </a:extLst>
          </p:cNvPr>
          <p:cNvSpPr txBox="1"/>
          <p:nvPr/>
        </p:nvSpPr>
        <p:spPr>
          <a:xfrm>
            <a:off x="141514" y="1132167"/>
            <a:ext cx="5954486" cy="514499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b="0" i="0" dirty="0">
                <a:solidFill>
                  <a:srgbClr val="191919"/>
                </a:solidFill>
                <a:effectLst/>
                <a:latin typeface="PingFang SC"/>
              </a:rPr>
              <a:t>保证数据的原子持久化</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仅能提供</a:t>
            </a:r>
            <a:r>
              <a:rPr lang="en-US" altLang="zh-CN" sz="2000" b="0" i="0" dirty="0">
                <a:solidFill>
                  <a:srgbClr val="191919"/>
                </a:solidFill>
                <a:effectLst/>
                <a:latin typeface="PingFang SC"/>
              </a:rPr>
              <a:t>8</a:t>
            </a:r>
            <a:r>
              <a:rPr lang="zh-CN" altLang="en-US" sz="2000" b="0" i="0" dirty="0">
                <a:solidFill>
                  <a:srgbClr val="191919"/>
                </a:solidFill>
                <a:effectLst/>
                <a:latin typeface="PingFang SC"/>
              </a:rPr>
              <a:t>字节的原子化写入大于</a:t>
            </a:r>
            <a:r>
              <a:rPr lang="en-US" altLang="zh-CN" sz="2000" b="0" i="0" dirty="0">
                <a:solidFill>
                  <a:srgbClr val="191919"/>
                </a:solidFill>
                <a:effectLst/>
                <a:latin typeface="PingFang SC"/>
              </a:rPr>
              <a:t>8</a:t>
            </a:r>
            <a:r>
              <a:rPr lang="zh-CN" altLang="en-US" sz="2000" b="0" i="0" dirty="0">
                <a:solidFill>
                  <a:srgbClr val="191919"/>
                </a:solidFill>
                <a:effectLst/>
                <a:latin typeface="PingFang SC"/>
              </a:rPr>
              <a:t>字节的写入操作存在部分写（</a:t>
            </a:r>
            <a:r>
              <a:rPr lang="en-US" altLang="zh-CN" sz="2000" b="0" i="0" dirty="0">
                <a:solidFill>
                  <a:srgbClr val="191919"/>
                </a:solidFill>
                <a:effectLst/>
                <a:latin typeface="PingFang SC"/>
              </a:rPr>
              <a:t>torn write</a:t>
            </a:r>
            <a:r>
              <a:rPr lang="zh-CN" altLang="en-US" sz="2000" b="0" i="0" dirty="0">
                <a:solidFill>
                  <a:srgbClr val="191919"/>
                </a:solidFill>
                <a:effectLst/>
                <a:latin typeface="PingFang SC"/>
              </a:rPr>
              <a:t>）的风险</a:t>
            </a:r>
            <a:endParaRPr lang="en-US" altLang="zh-CN" sz="2000" dirty="0">
              <a:solidFill>
                <a:prstClr val="black"/>
              </a:solidFill>
              <a:latin typeface="Times New Roman" panose="02020603050405020304" pitchFamily="18" charset="0"/>
              <a:ea typeface="宋体"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dirty="0">
                <a:solidFill>
                  <a:prstClr val="black"/>
                </a:solidFill>
                <a:latin typeface="Times New Roman" panose="02020603050405020304" pitchFamily="18" charset="0"/>
                <a:ea typeface="宋体" panose="02010600030101010101" pitchFamily="2" charset="-122"/>
              </a:rPr>
              <a:t>传统方案</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采用数据即日志（</a:t>
            </a:r>
            <a:r>
              <a:rPr lang="en-US" altLang="zh-CN" sz="2000" b="0" i="0" dirty="0">
                <a:solidFill>
                  <a:srgbClr val="191919"/>
                </a:solidFill>
                <a:effectLst/>
                <a:latin typeface="PingFang SC"/>
              </a:rPr>
              <a:t>log-as-data</a:t>
            </a:r>
            <a:r>
              <a:rPr lang="zh-CN" altLang="en-US" sz="2000" b="0" i="0" dirty="0">
                <a:solidFill>
                  <a:srgbClr val="191919"/>
                </a:solidFill>
                <a:effectLst/>
                <a:latin typeface="PingFang SC"/>
              </a:rPr>
              <a:t>）保证原子写入</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日志项顺序写入，且每个日志项写入完成后更新</a:t>
            </a:r>
            <a:r>
              <a:rPr lang="en-US" altLang="zh-CN" sz="2000" b="0" i="0" dirty="0">
                <a:solidFill>
                  <a:srgbClr val="191919"/>
                </a:solidFill>
                <a:effectLst/>
                <a:latin typeface="PingFang SC"/>
              </a:rPr>
              <a:t>8</a:t>
            </a:r>
            <a:r>
              <a:rPr lang="zh-CN" altLang="en-US" sz="2000" b="0" i="0" dirty="0">
                <a:solidFill>
                  <a:srgbClr val="191919"/>
                </a:solidFill>
                <a:effectLst/>
                <a:latin typeface="PingFang SC"/>
              </a:rPr>
              <a:t>字节的</a:t>
            </a:r>
            <a:r>
              <a:rPr lang="en-US" altLang="zh-CN" sz="2000" b="0" i="0" dirty="0">
                <a:solidFill>
                  <a:srgbClr val="191919"/>
                </a:solidFill>
                <a:effectLst/>
                <a:latin typeface="PingFang SC"/>
              </a:rPr>
              <a:t>head</a:t>
            </a:r>
            <a:r>
              <a:rPr lang="zh-CN" altLang="en-US" sz="2000" b="0" i="0" dirty="0">
                <a:solidFill>
                  <a:srgbClr val="191919"/>
                </a:solidFill>
                <a:effectLst/>
                <a:latin typeface="PingFang SC"/>
              </a:rPr>
              <a:t>指针。由于</a:t>
            </a:r>
            <a:r>
              <a:rPr lang="en-US" altLang="zh-CN" sz="2000" b="0" i="0" dirty="0">
                <a:solidFill>
                  <a:srgbClr val="191919"/>
                </a:solidFill>
                <a:effectLst/>
                <a:latin typeface="PingFang SC"/>
              </a:rPr>
              <a:t>head</a:t>
            </a:r>
            <a:r>
              <a:rPr lang="zh-CN" altLang="en-US" sz="2000" b="0" i="0" dirty="0">
                <a:solidFill>
                  <a:srgbClr val="191919"/>
                </a:solidFill>
                <a:effectLst/>
                <a:latin typeface="PingFang SC"/>
              </a:rPr>
              <a:t>的更新总能由硬件保证原子性，因此</a:t>
            </a:r>
            <a:r>
              <a:rPr lang="en-US" altLang="zh-CN" sz="2000" b="0" i="0" dirty="0">
                <a:solidFill>
                  <a:srgbClr val="191919"/>
                </a:solidFill>
                <a:effectLst/>
                <a:latin typeface="PingFang SC"/>
              </a:rPr>
              <a:t>head</a:t>
            </a:r>
            <a:r>
              <a:rPr lang="zh-CN" altLang="en-US" sz="2000" b="0" i="0" dirty="0">
                <a:solidFill>
                  <a:srgbClr val="191919"/>
                </a:solidFill>
                <a:effectLst/>
                <a:latin typeface="PingFang SC"/>
              </a:rPr>
              <a:t>之前的日志项可以看作成功写入；</a:t>
            </a:r>
            <a:r>
              <a:rPr lang="en-US" altLang="zh-CN" sz="2000" b="0" i="0" dirty="0">
                <a:solidFill>
                  <a:srgbClr val="191919"/>
                </a:solidFill>
                <a:effectLst/>
                <a:latin typeface="PingFang SC"/>
              </a:rPr>
              <a:t>head</a:t>
            </a:r>
            <a:r>
              <a:rPr lang="zh-CN" altLang="en-US" sz="2000" b="0" i="0" dirty="0">
                <a:solidFill>
                  <a:srgbClr val="191919"/>
                </a:solidFill>
                <a:effectLst/>
                <a:latin typeface="PingFang SC"/>
              </a:rPr>
              <a:t>之后的日志项存在部分写风险，重启时被丢弃。</a:t>
            </a:r>
            <a:endParaRPr lang="en-US" altLang="zh-CN" sz="2000" dirty="0">
              <a:solidFill>
                <a:prstClr val="black"/>
              </a:solidFill>
              <a:latin typeface="Times New Roman" panose="02020603050405020304" pitchFamily="18" charset="0"/>
              <a:ea typeface="宋体"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dirty="0">
                <a:solidFill>
                  <a:prstClr val="black"/>
                </a:solidFill>
                <a:latin typeface="Times New Roman" panose="02020603050405020304" pitchFamily="18" charset="0"/>
                <a:ea typeface="宋体" panose="02010600030101010101" pitchFamily="2" charset="-122"/>
              </a:rPr>
              <a:t>方案局限性</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日志仅能顺序写入，不利于发挥多核系统的并行写的能力</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日志项中存在不同生命周期的数据，导致日志项的回收较为困难</a:t>
            </a:r>
            <a:endParaRPr lang="en-US" altLang="zh-CN" sz="2000" dirty="0">
              <a:solidFill>
                <a:prstClr val="black"/>
              </a:solidFill>
              <a:latin typeface="Times New Roman" panose="02020603050405020304" pitchFamily="18" charset="0"/>
              <a:ea typeface="宋体" panose="02010600030101010101" pitchFamily="2" charset="-122"/>
            </a:endParaRPr>
          </a:p>
        </p:txBody>
      </p:sp>
      <p:sp>
        <p:nvSpPr>
          <p:cNvPr id="5" name="标题 1">
            <a:extLst>
              <a:ext uri="{FF2B5EF4-FFF2-40B4-BE49-F238E27FC236}">
                <a16:creationId xmlns:a16="http://schemas.microsoft.com/office/drawing/2014/main" id="{D8BF7173-E42F-4F64-86F9-39474386BBE2}"/>
              </a:ext>
            </a:extLst>
          </p:cNvPr>
          <p:cNvSpPr txBox="1">
            <a:spLocks/>
          </p:cNvSpPr>
          <p:nvPr/>
        </p:nvSpPr>
        <p:spPr>
          <a:xfrm>
            <a:off x="27443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Design for Reorder Ring</a:t>
            </a:r>
            <a:endParaRPr lang="zh-CN" altLang="en-US" dirty="0">
              <a:latin typeface="Times New Roman" panose="02020603050405020304" pitchFamily="18" charset="0"/>
              <a:ea typeface="宋体" panose="02010600030101010101" pitchFamily="2" charset="-122"/>
            </a:endParaRPr>
          </a:p>
        </p:txBody>
      </p:sp>
      <p:pic>
        <p:nvPicPr>
          <p:cNvPr id="1026" name="Picture 2">
            <a:extLst>
              <a:ext uri="{FF2B5EF4-FFF2-40B4-BE49-F238E27FC236}">
                <a16:creationId xmlns:a16="http://schemas.microsoft.com/office/drawing/2014/main" id="{6D5CC598-1FCD-46E6-911F-1C04D9C69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514" y="1132167"/>
            <a:ext cx="6066052" cy="483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8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A477592-8092-47D0-8456-2E26E9EF9A0B}"/>
              </a:ext>
            </a:extLst>
          </p:cNvPr>
          <p:cNvSpPr txBox="1"/>
          <p:nvPr/>
        </p:nvSpPr>
        <p:spPr>
          <a:xfrm>
            <a:off x="274434" y="1085178"/>
            <a:ext cx="5821566" cy="2139047"/>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b="0" i="0" dirty="0">
                <a:solidFill>
                  <a:srgbClr val="191919"/>
                </a:solidFill>
                <a:effectLst/>
                <a:latin typeface="PingFang SC"/>
              </a:rPr>
              <a:t>数据生命周期的分离</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针对每个</a:t>
            </a:r>
            <a:r>
              <a:rPr lang="en-US" altLang="zh-CN" sz="2000" b="0" i="0" dirty="0">
                <a:solidFill>
                  <a:srgbClr val="191919"/>
                </a:solidFill>
                <a:effectLst/>
                <a:latin typeface="PingFang SC"/>
              </a:rPr>
              <a:t>LSM-tree</a:t>
            </a:r>
            <a:r>
              <a:rPr lang="zh-CN" altLang="en-US" sz="2000" b="0" i="0" dirty="0">
                <a:solidFill>
                  <a:srgbClr val="191919"/>
                </a:solidFill>
                <a:effectLst/>
                <a:latin typeface="PingFang SC"/>
              </a:rPr>
              <a:t>实例设置单独的</a:t>
            </a:r>
            <a:r>
              <a:rPr lang="en-US" altLang="zh-CN" sz="2000" b="0" i="0" dirty="0">
                <a:solidFill>
                  <a:srgbClr val="191919"/>
                </a:solidFill>
                <a:effectLst/>
                <a:latin typeface="PingFang SC"/>
              </a:rPr>
              <a:t>head</a:t>
            </a:r>
            <a:r>
              <a:rPr lang="zh-CN" altLang="en-US" sz="2000" b="0" i="0" dirty="0">
                <a:solidFill>
                  <a:srgbClr val="191919"/>
                </a:solidFill>
                <a:effectLst/>
                <a:latin typeface="PingFang SC"/>
              </a:rPr>
              <a:t>指针</a:t>
            </a:r>
            <a:endParaRPr lang="en-US" altLang="zh-CN" sz="2000" b="0" i="0" dirty="0">
              <a:solidFill>
                <a:srgbClr val="191919"/>
              </a:solidFill>
              <a:effectLst/>
              <a:latin typeface="PingFang SC"/>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dirty="0">
                <a:solidFill>
                  <a:prstClr val="black"/>
                </a:solidFill>
                <a:latin typeface="Times New Roman" panose="02020603050405020304" pitchFamily="18" charset="0"/>
                <a:ea typeface="宋体" panose="02010600030101010101" pitchFamily="2" charset="-122"/>
              </a:rPr>
              <a:t>存在的问题</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单个事务可能会写入到多个</a:t>
            </a:r>
            <a:r>
              <a:rPr lang="en-US" altLang="zh-CN" sz="2000" b="0" i="0" dirty="0">
                <a:solidFill>
                  <a:srgbClr val="191919"/>
                </a:solidFill>
                <a:effectLst/>
                <a:latin typeface="PingFang SC"/>
              </a:rPr>
              <a:t>LSM-tree</a:t>
            </a:r>
            <a:r>
              <a:rPr lang="zh-CN" altLang="en-US" sz="2000" b="0" i="0" dirty="0">
                <a:solidFill>
                  <a:srgbClr val="191919"/>
                </a:solidFill>
                <a:effectLst/>
                <a:latin typeface="PingFang SC"/>
              </a:rPr>
              <a:t>，因此导致单次更新涉及到多个</a:t>
            </a:r>
            <a:r>
              <a:rPr lang="en-US" altLang="zh-CN" sz="2000" b="0" i="0" dirty="0">
                <a:solidFill>
                  <a:srgbClr val="191919"/>
                </a:solidFill>
                <a:effectLst/>
                <a:latin typeface="PingFang SC"/>
              </a:rPr>
              <a:t>head</a:t>
            </a:r>
            <a:r>
              <a:rPr lang="zh-CN" altLang="en-US" sz="2000" b="0" i="0" dirty="0">
                <a:solidFill>
                  <a:srgbClr val="191919"/>
                </a:solidFill>
                <a:effectLst/>
                <a:latin typeface="PingFang SC"/>
              </a:rPr>
              <a:t>的更新，进而硬件上无法保证写入的原子性。</a:t>
            </a:r>
            <a:endParaRPr lang="en-US" altLang="zh-CN" sz="2000" dirty="0">
              <a:solidFill>
                <a:prstClr val="black"/>
              </a:solidFill>
              <a:latin typeface="Times New Roman" panose="02020603050405020304" pitchFamily="18" charset="0"/>
              <a:ea typeface="宋体" panose="02010600030101010101" pitchFamily="2" charset="-122"/>
            </a:endParaRPr>
          </a:p>
        </p:txBody>
      </p:sp>
      <p:sp>
        <p:nvSpPr>
          <p:cNvPr id="5" name="标题 1">
            <a:extLst>
              <a:ext uri="{FF2B5EF4-FFF2-40B4-BE49-F238E27FC236}">
                <a16:creationId xmlns:a16="http://schemas.microsoft.com/office/drawing/2014/main" id="{D8BF7173-E42F-4F64-86F9-39474386BBE2}"/>
              </a:ext>
            </a:extLst>
          </p:cNvPr>
          <p:cNvSpPr txBox="1">
            <a:spLocks/>
          </p:cNvSpPr>
          <p:nvPr/>
        </p:nvSpPr>
        <p:spPr>
          <a:xfrm>
            <a:off x="27443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Design for Reorder Ring</a:t>
            </a:r>
            <a:endParaRPr lang="zh-CN" altLang="en-US" dirty="0">
              <a:latin typeface="Times New Roman" panose="02020603050405020304" pitchFamily="18" charset="0"/>
              <a:ea typeface="宋体" panose="02010600030101010101" pitchFamily="2" charset="-122"/>
            </a:endParaRPr>
          </a:p>
        </p:txBody>
      </p:sp>
      <p:pic>
        <p:nvPicPr>
          <p:cNvPr id="2050" name="Picture 2">
            <a:extLst>
              <a:ext uri="{FF2B5EF4-FFF2-40B4-BE49-F238E27FC236}">
                <a16:creationId xmlns:a16="http://schemas.microsoft.com/office/drawing/2014/main" id="{232688C8-4322-44E7-93DC-13B1FCD59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86" y="509134"/>
            <a:ext cx="5658280" cy="25163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E0D35EA-8895-4903-B2F5-F952077F28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254299"/>
            <a:ext cx="6202566" cy="32403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6C65AF2-0C6F-4AE9-BB0E-188BE9FC59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616" y="3842928"/>
            <a:ext cx="4834618" cy="2989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30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D8BF7173-E42F-4F64-86F9-39474386BBE2}"/>
              </a:ext>
            </a:extLst>
          </p:cNvPr>
          <p:cNvSpPr txBox="1">
            <a:spLocks/>
          </p:cNvSpPr>
          <p:nvPr/>
        </p:nvSpPr>
        <p:spPr>
          <a:xfrm>
            <a:off x="27443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Design for Reorder Ring</a:t>
            </a:r>
            <a:endParaRPr lang="zh-CN" altLang="en-US" dirty="0">
              <a:latin typeface="Times New Roman" panose="02020603050405020304" pitchFamily="18" charset="0"/>
              <a:ea typeface="宋体" panose="02010600030101010101" pitchFamily="2" charset="-122"/>
            </a:endParaRPr>
          </a:p>
        </p:txBody>
      </p:sp>
      <p:pic>
        <p:nvPicPr>
          <p:cNvPr id="2050" name="Picture 2">
            <a:extLst>
              <a:ext uri="{FF2B5EF4-FFF2-40B4-BE49-F238E27FC236}">
                <a16:creationId xmlns:a16="http://schemas.microsoft.com/office/drawing/2014/main" id="{232688C8-4322-44E7-93DC-13B1FCD59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286" y="509134"/>
            <a:ext cx="5658280" cy="25163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E0D35EA-8895-4903-B2F5-F952077F28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254299"/>
            <a:ext cx="6202566" cy="32403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6C65AF2-0C6F-4AE9-BB0E-188BE9FC59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616" y="3951361"/>
            <a:ext cx="4834618" cy="2989652"/>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FD2E0384-9391-4C2D-91AD-B7FD0E32F1FA}"/>
              </a:ext>
            </a:extLst>
          </p:cNvPr>
          <p:cNvSpPr txBox="1"/>
          <p:nvPr/>
        </p:nvSpPr>
        <p:spPr>
          <a:xfrm>
            <a:off x="218860" y="921928"/>
            <a:ext cx="6096000" cy="3375283"/>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dirty="0">
                <a:solidFill>
                  <a:prstClr val="black"/>
                </a:solidFill>
                <a:latin typeface="Times New Roman" panose="02020603050405020304" pitchFamily="18" charset="0"/>
                <a:ea typeface="宋体" panose="02010600030101010101" pitchFamily="2" charset="-122"/>
              </a:rPr>
              <a:t>解决方法</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b="0" i="0" dirty="0" err="1">
                <a:solidFill>
                  <a:srgbClr val="191919"/>
                </a:solidFill>
                <a:effectLst/>
                <a:latin typeface="PingFang SC"/>
              </a:rPr>
              <a:t>gidx</a:t>
            </a:r>
            <a:r>
              <a:rPr lang="zh-CN" altLang="en-US" sz="2000" b="0" i="0" dirty="0">
                <a:solidFill>
                  <a:srgbClr val="191919"/>
                </a:solidFill>
                <a:effectLst/>
                <a:latin typeface="PingFang SC"/>
              </a:rPr>
              <a:t>指针中高</a:t>
            </a:r>
            <a:r>
              <a:rPr lang="en-US" altLang="zh-CN" sz="2000" b="0" i="0" dirty="0">
                <a:solidFill>
                  <a:srgbClr val="191919"/>
                </a:solidFill>
                <a:effectLst/>
                <a:latin typeface="PingFang SC"/>
              </a:rPr>
              <a:t>4</a:t>
            </a:r>
            <a:r>
              <a:rPr lang="zh-CN" altLang="en-US" sz="2000" b="0" i="0" dirty="0">
                <a:solidFill>
                  <a:srgbClr val="191919"/>
                </a:solidFill>
                <a:effectLst/>
                <a:latin typeface="PingFang SC"/>
              </a:rPr>
              <a:t>字节用于记录上次写入的位置，低</a:t>
            </a:r>
            <a:r>
              <a:rPr lang="en-US" altLang="zh-CN" sz="2000" b="0" i="0" dirty="0">
                <a:solidFill>
                  <a:srgbClr val="191919"/>
                </a:solidFill>
                <a:effectLst/>
                <a:latin typeface="PingFang SC"/>
              </a:rPr>
              <a:t>4</a:t>
            </a:r>
            <a:r>
              <a:rPr lang="zh-CN" altLang="en-US" sz="2000" b="0" i="0" dirty="0">
                <a:solidFill>
                  <a:srgbClr val="191919"/>
                </a:solidFill>
                <a:effectLst/>
                <a:latin typeface="PingFang SC"/>
              </a:rPr>
              <a:t>字节用于记录当前写入的位置</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每</a:t>
            </a:r>
            <a:r>
              <a:rPr lang="en-US" altLang="zh-CN" sz="2000" b="0" i="0" dirty="0">
                <a:solidFill>
                  <a:srgbClr val="191919"/>
                </a:solidFill>
                <a:effectLst/>
                <a:latin typeface="PingFang SC"/>
              </a:rPr>
              <a:t>4</a:t>
            </a:r>
            <a:r>
              <a:rPr lang="zh-CN" altLang="en-US" sz="2000" b="0" i="0" dirty="0">
                <a:solidFill>
                  <a:srgbClr val="191919"/>
                </a:solidFill>
                <a:effectLst/>
                <a:latin typeface="PingFang SC"/>
              </a:rPr>
              <a:t>字节中</a:t>
            </a:r>
            <a:r>
              <a:rPr lang="en-US" altLang="zh-CN" sz="2000" b="0" i="0" dirty="0">
                <a:solidFill>
                  <a:srgbClr val="191919"/>
                </a:solidFill>
                <a:effectLst/>
                <a:latin typeface="PingFang SC"/>
              </a:rPr>
              <a:t>6bit</a:t>
            </a:r>
            <a:r>
              <a:rPr lang="zh-CN" altLang="en-US" sz="2000" b="0" i="0" dirty="0">
                <a:solidFill>
                  <a:srgbClr val="191919"/>
                </a:solidFill>
                <a:effectLst/>
                <a:latin typeface="PingFang SC"/>
              </a:rPr>
              <a:t>用于记录</a:t>
            </a:r>
            <a:r>
              <a:rPr lang="en-US" altLang="zh-CN" sz="2000" b="0" i="0" dirty="0" err="1">
                <a:solidFill>
                  <a:srgbClr val="191919"/>
                </a:solidFill>
                <a:effectLst/>
                <a:latin typeface="PingFang SC"/>
              </a:rPr>
              <a:t>memtable</a:t>
            </a:r>
            <a:r>
              <a:rPr lang="zh-CN" altLang="en-US" sz="2000" b="0" i="0" dirty="0">
                <a:solidFill>
                  <a:srgbClr val="191919"/>
                </a:solidFill>
                <a:effectLst/>
                <a:latin typeface="PingFang SC"/>
              </a:rPr>
              <a:t>的</a:t>
            </a:r>
            <a:r>
              <a:rPr lang="en-US" altLang="zh-CN" sz="2000" b="0" i="0" dirty="0">
                <a:solidFill>
                  <a:srgbClr val="191919"/>
                </a:solidFill>
                <a:effectLst/>
                <a:latin typeface="PingFang SC"/>
              </a:rPr>
              <a:t>slot</a:t>
            </a:r>
            <a:r>
              <a:rPr lang="zh-CN" altLang="en-US" sz="2000" b="0" i="0" dirty="0">
                <a:solidFill>
                  <a:srgbClr val="191919"/>
                </a:solidFill>
                <a:effectLst/>
                <a:latin typeface="PingFang SC"/>
              </a:rPr>
              <a:t>，</a:t>
            </a:r>
            <a:r>
              <a:rPr lang="en-US" altLang="zh-CN" sz="2000" b="0" i="0" dirty="0">
                <a:solidFill>
                  <a:srgbClr val="191919"/>
                </a:solidFill>
                <a:effectLst/>
                <a:latin typeface="PingFang SC"/>
              </a:rPr>
              <a:t>26</a:t>
            </a:r>
            <a:r>
              <a:rPr lang="zh-CN" altLang="en-US" sz="2000" b="0" i="0" dirty="0">
                <a:solidFill>
                  <a:srgbClr val="191919"/>
                </a:solidFill>
                <a:effectLst/>
                <a:latin typeface="PingFang SC"/>
              </a:rPr>
              <a:t>字节用于记录对应</a:t>
            </a:r>
            <a:r>
              <a:rPr lang="en-US" altLang="zh-CN" sz="2000" b="0" i="0" dirty="0">
                <a:solidFill>
                  <a:srgbClr val="191919"/>
                </a:solidFill>
                <a:effectLst/>
                <a:latin typeface="PingFang SC"/>
              </a:rPr>
              <a:t>slot</a:t>
            </a:r>
            <a:r>
              <a:rPr lang="zh-CN" altLang="en-US" sz="2000" b="0" i="0" dirty="0">
                <a:solidFill>
                  <a:srgbClr val="191919"/>
                </a:solidFill>
                <a:effectLst/>
                <a:latin typeface="PingFang SC"/>
              </a:rPr>
              <a:t>的偏移，总共可以寻址</a:t>
            </a:r>
            <a:r>
              <a:rPr lang="en-US" altLang="zh-CN" sz="2000" b="0" i="0" dirty="0">
                <a:solidFill>
                  <a:srgbClr val="191919"/>
                </a:solidFill>
                <a:effectLst/>
                <a:latin typeface="PingFang SC"/>
              </a:rPr>
              <a:t>4GB</a:t>
            </a:r>
            <a:r>
              <a:rPr lang="zh-CN" altLang="en-US" sz="2000" b="0" i="0" dirty="0">
                <a:solidFill>
                  <a:srgbClr val="191919"/>
                </a:solidFill>
                <a:effectLst/>
                <a:latin typeface="PingFang SC"/>
              </a:rPr>
              <a:t>的空间</a:t>
            </a:r>
            <a:endParaRPr lang="en-US" altLang="zh-CN" sz="2000" dirty="0">
              <a:solidFill>
                <a:srgbClr val="191919"/>
              </a:solidFill>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一个</a:t>
            </a:r>
            <a:r>
              <a:rPr lang="en-US" altLang="zh-CN" sz="2000" b="0" i="0" dirty="0" err="1">
                <a:solidFill>
                  <a:srgbClr val="191919"/>
                </a:solidFill>
                <a:effectLst/>
                <a:latin typeface="PingFang SC"/>
              </a:rPr>
              <a:t>ChainLog</a:t>
            </a:r>
            <a:r>
              <a:rPr lang="zh-CN" altLang="en-US" sz="2000" b="0" i="0" dirty="0">
                <a:solidFill>
                  <a:srgbClr val="191919"/>
                </a:solidFill>
                <a:effectLst/>
                <a:latin typeface="PingFang SC"/>
              </a:rPr>
              <a:t>项写入的数据分为</a:t>
            </a:r>
            <a:r>
              <a:rPr lang="en-US" altLang="zh-CN" sz="2000" b="0" i="0" dirty="0">
                <a:solidFill>
                  <a:srgbClr val="191919"/>
                </a:solidFill>
                <a:effectLst/>
                <a:latin typeface="PingFang SC"/>
              </a:rPr>
              <a:t>n</a:t>
            </a:r>
            <a:r>
              <a:rPr lang="zh-CN" altLang="en-US" sz="2000" b="0" i="0" dirty="0">
                <a:solidFill>
                  <a:srgbClr val="191919"/>
                </a:solidFill>
                <a:effectLst/>
                <a:latin typeface="PingFang SC"/>
              </a:rPr>
              <a:t>个子项，每个子项分别写入对应的</a:t>
            </a:r>
            <a:r>
              <a:rPr lang="en-US" altLang="zh-CN" sz="2000" b="0" i="0" dirty="0">
                <a:solidFill>
                  <a:srgbClr val="191919"/>
                </a:solidFill>
                <a:effectLst/>
                <a:latin typeface="PingFang SC"/>
              </a:rPr>
              <a:t>LSM-tree</a:t>
            </a:r>
            <a:r>
              <a:rPr lang="zh-CN" altLang="en-US" sz="2000" b="0" i="0" dirty="0">
                <a:solidFill>
                  <a:srgbClr val="191919"/>
                </a:solidFill>
                <a:effectLst/>
                <a:latin typeface="PingFang SC"/>
              </a:rPr>
              <a:t>实例</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每个子项中均记录子项的个数以及当前</a:t>
            </a:r>
            <a:r>
              <a:rPr lang="en-US" altLang="zh-CN" sz="2000" b="0" i="0" dirty="0" err="1">
                <a:solidFill>
                  <a:srgbClr val="191919"/>
                </a:solidFill>
                <a:effectLst/>
                <a:latin typeface="PingFang SC"/>
              </a:rPr>
              <a:t>ChainLog</a:t>
            </a:r>
            <a:r>
              <a:rPr lang="zh-CN" altLang="en-US" sz="2000" b="0" i="0" dirty="0">
                <a:solidFill>
                  <a:srgbClr val="191919"/>
                </a:solidFill>
                <a:effectLst/>
                <a:latin typeface="PingFang SC"/>
              </a:rPr>
              <a:t>的</a:t>
            </a:r>
            <a:r>
              <a:rPr lang="en-US" altLang="zh-CN" sz="2000" b="0" i="0" dirty="0">
                <a:solidFill>
                  <a:srgbClr val="191919"/>
                </a:solidFill>
                <a:effectLst/>
                <a:latin typeface="PingFang SC"/>
              </a:rPr>
              <a:t>LSN</a:t>
            </a:r>
            <a:r>
              <a:rPr lang="zh-CN" altLang="en-US" sz="2000" b="0" i="0" dirty="0">
                <a:solidFill>
                  <a:srgbClr val="191919"/>
                </a:solidFill>
                <a:effectLst/>
                <a:latin typeface="PingFang SC"/>
              </a:rPr>
              <a:t>。</a:t>
            </a:r>
            <a:endParaRPr lang="en-US" altLang="zh-CN" sz="2000" dirty="0">
              <a:solidFill>
                <a:prstClr val="black"/>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44223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3EAD6B9-EFC2-49A9-AD2B-A7A5FD7BA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61301"/>
            <a:ext cx="6096000" cy="2887579"/>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A477592-8092-47D0-8456-2E26E9EF9A0B}"/>
              </a:ext>
            </a:extLst>
          </p:cNvPr>
          <p:cNvSpPr txBox="1"/>
          <p:nvPr/>
        </p:nvSpPr>
        <p:spPr>
          <a:xfrm>
            <a:off x="0" y="1325563"/>
            <a:ext cx="6366998" cy="418576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b="0" i="0" dirty="0">
                <a:solidFill>
                  <a:srgbClr val="191919"/>
                </a:solidFill>
                <a:effectLst/>
                <a:latin typeface="PingFang SC"/>
              </a:rPr>
              <a:t>ROR</a:t>
            </a:r>
            <a:r>
              <a:rPr lang="zh-CN" altLang="en-US" sz="2000" b="0" i="0" dirty="0">
                <a:solidFill>
                  <a:srgbClr val="191919"/>
                </a:solidFill>
                <a:effectLst/>
                <a:latin typeface="PingFang SC"/>
              </a:rPr>
              <a:t>算法</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使用</a:t>
            </a:r>
            <a:r>
              <a:rPr lang="en-US" altLang="zh-CN" sz="2000" b="0" i="0" dirty="0" err="1">
                <a:solidFill>
                  <a:srgbClr val="191919"/>
                </a:solidFill>
                <a:effectLst/>
                <a:latin typeface="PingFang SC"/>
              </a:rPr>
              <a:t>ChainLog</a:t>
            </a:r>
            <a:r>
              <a:rPr lang="zh-CN" altLang="en-US" sz="2000" b="0" i="0" dirty="0">
                <a:solidFill>
                  <a:srgbClr val="191919"/>
                </a:solidFill>
                <a:effectLst/>
                <a:latin typeface="PingFang SC"/>
              </a:rPr>
              <a:t>数据结构分离数据生命周期，利用无锁环（</a:t>
            </a:r>
            <a:r>
              <a:rPr lang="en-US" altLang="zh-CN" sz="2000" b="0" i="0" dirty="0">
                <a:solidFill>
                  <a:srgbClr val="191919"/>
                </a:solidFill>
                <a:effectLst/>
                <a:latin typeface="PingFang SC"/>
              </a:rPr>
              <a:t>lock-free ring</a:t>
            </a:r>
            <a:r>
              <a:rPr lang="zh-CN" altLang="en-US" sz="2000" b="0" i="0" dirty="0">
                <a:solidFill>
                  <a:srgbClr val="191919"/>
                </a:solidFill>
                <a:effectLst/>
                <a:latin typeface="PingFang SC"/>
              </a:rPr>
              <a:t>）实现日志的并发写入。</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为了进一步减针对</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的随机写入提高写入的性能，</a:t>
            </a:r>
            <a:r>
              <a:rPr lang="en-US" altLang="zh-CN" sz="2000" b="0" i="0" dirty="0">
                <a:solidFill>
                  <a:srgbClr val="191919"/>
                </a:solidFill>
                <a:effectLst/>
                <a:latin typeface="PingFang SC"/>
              </a:rPr>
              <a:t>ROR</a:t>
            </a:r>
            <a:r>
              <a:rPr lang="zh-CN" altLang="en-US" sz="2000" b="0" i="0" dirty="0">
                <a:solidFill>
                  <a:srgbClr val="191919"/>
                </a:solidFill>
                <a:effectLst/>
                <a:latin typeface="PingFang SC"/>
              </a:rPr>
              <a:t>算法中采用</a:t>
            </a:r>
            <a:r>
              <a:rPr lang="en-US" altLang="zh-CN" sz="2000" b="0" i="0" dirty="0">
                <a:solidFill>
                  <a:srgbClr val="191919"/>
                </a:solidFill>
                <a:effectLst/>
                <a:latin typeface="PingFang SC"/>
              </a:rPr>
              <a:t>batch</a:t>
            </a:r>
            <a:r>
              <a:rPr lang="zh-CN" altLang="en-US" sz="2000" b="0" i="0" dirty="0">
                <a:solidFill>
                  <a:srgbClr val="191919"/>
                </a:solidFill>
                <a:effectLst/>
                <a:latin typeface="PingFang SC"/>
              </a:rPr>
              <a:t>的方式将小的</a:t>
            </a:r>
            <a:r>
              <a:rPr lang="en-US" altLang="zh-CN" sz="2000" b="0" i="0" dirty="0" err="1">
                <a:solidFill>
                  <a:srgbClr val="191919"/>
                </a:solidFill>
                <a:effectLst/>
                <a:latin typeface="PingFang SC"/>
              </a:rPr>
              <a:t>ChainLog</a:t>
            </a:r>
            <a:r>
              <a:rPr lang="zh-CN" altLang="en-US" sz="2000" b="0" i="0" dirty="0">
                <a:solidFill>
                  <a:srgbClr val="191919"/>
                </a:solidFill>
                <a:effectLst/>
                <a:latin typeface="PingFang SC"/>
              </a:rPr>
              <a:t>合并成更大的数据块</a:t>
            </a:r>
            <a:endParaRPr lang="en-US" altLang="zh-CN" sz="2000" dirty="0">
              <a:solidFill>
                <a:prstClr val="black"/>
              </a:solidFill>
              <a:latin typeface="Times New Roman" panose="02020603050405020304" pitchFamily="18" charset="0"/>
              <a:ea typeface="宋体"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dirty="0">
                <a:solidFill>
                  <a:prstClr val="black"/>
                </a:solidFill>
                <a:latin typeface="Times New Roman" panose="02020603050405020304" pitchFamily="18" charset="0"/>
                <a:ea typeface="宋体" panose="02010600030101010101" pitchFamily="2" charset="-122"/>
              </a:rPr>
              <a:t>解决方法</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b="0" i="0" dirty="0" err="1">
                <a:solidFill>
                  <a:srgbClr val="191919"/>
                </a:solidFill>
                <a:effectLst/>
                <a:latin typeface="PingFang SC"/>
              </a:rPr>
              <a:t>ChainLog</a:t>
            </a:r>
            <a:r>
              <a:rPr lang="zh-CN" altLang="en-US" sz="2000" b="0" i="0" dirty="0">
                <a:solidFill>
                  <a:srgbClr val="191919"/>
                </a:solidFill>
                <a:effectLst/>
                <a:latin typeface="PingFang SC"/>
              </a:rPr>
              <a:t>保证任意大小数据写入</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的原子性</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en-US" altLang="zh-CN" sz="2000" b="0" i="0" dirty="0">
                <a:solidFill>
                  <a:srgbClr val="191919"/>
                </a:solidFill>
                <a:effectLst/>
                <a:latin typeface="PingFang SC"/>
              </a:rPr>
              <a:t>batching</a:t>
            </a:r>
            <a:r>
              <a:rPr lang="zh-CN" altLang="en-US" sz="2000" b="0" i="0" dirty="0">
                <a:solidFill>
                  <a:srgbClr val="191919"/>
                </a:solidFill>
                <a:effectLst/>
                <a:latin typeface="PingFang SC"/>
              </a:rPr>
              <a:t>用于聚合小的事务缓存批量写入</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以减少</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的随机写</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并发环提供针对</a:t>
            </a:r>
            <a:r>
              <a:rPr lang="en-US" altLang="zh-CN" sz="2000" b="0" i="0" dirty="0" err="1">
                <a:solidFill>
                  <a:srgbClr val="191919"/>
                </a:solidFill>
                <a:effectLst/>
                <a:latin typeface="PingFang SC"/>
              </a:rPr>
              <a:t>ChainLog</a:t>
            </a:r>
            <a:r>
              <a:rPr lang="zh-CN" altLang="en-US" sz="2000" b="0" i="0" dirty="0">
                <a:solidFill>
                  <a:srgbClr val="191919"/>
                </a:solidFill>
                <a:effectLst/>
                <a:latin typeface="PingFang SC"/>
              </a:rPr>
              <a:t>无锁的流水线化写入到</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中以提高多核系统的伸缩性</a:t>
            </a:r>
            <a:endParaRPr lang="en-US" altLang="zh-CN" sz="2000" dirty="0">
              <a:solidFill>
                <a:prstClr val="black"/>
              </a:solidFill>
              <a:latin typeface="Times New Roman" panose="02020603050405020304" pitchFamily="18" charset="0"/>
              <a:ea typeface="宋体" panose="02010600030101010101" pitchFamily="2" charset="-122"/>
            </a:endParaRPr>
          </a:p>
        </p:txBody>
      </p:sp>
      <p:sp>
        <p:nvSpPr>
          <p:cNvPr id="5" name="标题 1">
            <a:extLst>
              <a:ext uri="{FF2B5EF4-FFF2-40B4-BE49-F238E27FC236}">
                <a16:creationId xmlns:a16="http://schemas.microsoft.com/office/drawing/2014/main" id="{D8BF7173-E42F-4F64-86F9-39474386BBE2}"/>
              </a:ext>
            </a:extLst>
          </p:cNvPr>
          <p:cNvSpPr txBox="1">
            <a:spLocks/>
          </p:cNvSpPr>
          <p:nvPr/>
        </p:nvSpPr>
        <p:spPr>
          <a:xfrm>
            <a:off x="27443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Design for Reorder Ring</a:t>
            </a:r>
            <a:endParaRPr lang="zh-CN" altLang="en-US" dirty="0">
              <a:latin typeface="Times New Roman" panose="02020603050405020304" pitchFamily="18" charset="0"/>
              <a:ea typeface="宋体" panose="02010600030101010101" pitchFamily="2" charset="-122"/>
            </a:endParaRPr>
          </a:p>
        </p:txBody>
      </p:sp>
      <p:pic>
        <p:nvPicPr>
          <p:cNvPr id="3076" name="Picture 4">
            <a:extLst>
              <a:ext uri="{FF2B5EF4-FFF2-40B4-BE49-F238E27FC236}">
                <a16:creationId xmlns:a16="http://schemas.microsoft.com/office/drawing/2014/main" id="{D3581DBF-3077-411C-B97E-1732EABDE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7656" y="3748881"/>
            <a:ext cx="5693229" cy="297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91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006FA3-5B2B-40AC-AF0E-26D53E6183DD}"/>
              </a:ext>
            </a:extLst>
          </p:cNvPr>
          <p:cNvSpPr txBox="1"/>
          <p:nvPr/>
        </p:nvSpPr>
        <p:spPr>
          <a:xfrm>
            <a:off x="274434" y="1179836"/>
            <a:ext cx="6366998" cy="5421997"/>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b="0" i="0" dirty="0">
                <a:solidFill>
                  <a:srgbClr val="191919"/>
                </a:solidFill>
                <a:effectLst/>
                <a:latin typeface="PingFang SC"/>
              </a:rPr>
              <a:t>Global Index</a:t>
            </a: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在</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中维护一个可变索引化的数据层用以替换磁盘中无序化的</a:t>
            </a:r>
            <a:r>
              <a:rPr lang="en-US" altLang="zh-CN" sz="2000" b="0" i="0" dirty="0">
                <a:solidFill>
                  <a:srgbClr val="191919"/>
                </a:solidFill>
                <a:effectLst/>
                <a:latin typeface="PingFang SC"/>
              </a:rPr>
              <a:t>level0</a:t>
            </a:r>
            <a:r>
              <a:rPr lang="zh-CN" altLang="en-US" sz="2000" b="0" i="0" dirty="0">
                <a:solidFill>
                  <a:srgbClr val="191919"/>
                </a:solidFill>
                <a:effectLst/>
                <a:latin typeface="PingFang SC"/>
              </a:rPr>
              <a:t>层数据</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因此内存表的数据转移到</a:t>
            </a:r>
            <a:r>
              <a:rPr lang="en-US" altLang="zh-CN" sz="2000" b="0" i="0" dirty="0">
                <a:solidFill>
                  <a:srgbClr val="191919"/>
                </a:solidFill>
                <a:effectLst/>
                <a:latin typeface="PingFang SC"/>
              </a:rPr>
              <a:t>GI</a:t>
            </a:r>
            <a:r>
              <a:rPr lang="zh-CN" altLang="en-US" sz="2000" b="0" i="0" dirty="0">
                <a:solidFill>
                  <a:srgbClr val="191919"/>
                </a:solidFill>
                <a:effectLst/>
                <a:latin typeface="PingFang SC"/>
              </a:rPr>
              <a:t>时无需数据拷贝，仅需更新</a:t>
            </a:r>
            <a:r>
              <a:rPr lang="en-US" altLang="zh-CN" sz="2000" b="0" i="0" dirty="0">
                <a:solidFill>
                  <a:srgbClr val="191919"/>
                </a:solidFill>
                <a:effectLst/>
                <a:latin typeface="PingFang SC"/>
              </a:rPr>
              <a:t>GI</a:t>
            </a:r>
            <a:r>
              <a:rPr lang="zh-CN" altLang="en-US" sz="2000" b="0" i="0" dirty="0">
                <a:solidFill>
                  <a:srgbClr val="191919"/>
                </a:solidFill>
                <a:effectLst/>
                <a:latin typeface="PingFang SC"/>
              </a:rPr>
              <a:t>索引中的指针指向内存表中的数据</a:t>
            </a:r>
            <a:endParaRPr lang="en-US" altLang="zh-CN" sz="2000" dirty="0">
              <a:solidFill>
                <a:srgbClr val="191919"/>
              </a:solidFill>
              <a:latin typeface="PingFang SC"/>
            </a:endParaRPr>
          </a:p>
          <a:p>
            <a:pPr marL="800100" lvl="1" indent="-342900">
              <a:lnSpc>
                <a:spcPct val="90000"/>
              </a:lnSpc>
              <a:spcBef>
                <a:spcPts val="1000"/>
              </a:spcBef>
              <a:buFont typeface="Wingdings" panose="05000000000000000000" pitchFamily="2" charset="2"/>
              <a:buChar char="Ø"/>
              <a:defRPr/>
            </a:pPr>
            <a:r>
              <a:rPr lang="en-US" altLang="zh-CN" sz="2000" b="0" i="0" dirty="0">
                <a:solidFill>
                  <a:srgbClr val="191919"/>
                </a:solidFill>
                <a:effectLst/>
                <a:latin typeface="PingFang SC"/>
              </a:rPr>
              <a:t>GI</a:t>
            </a:r>
            <a:r>
              <a:rPr lang="zh-CN" altLang="en-US" sz="2000" b="0" i="0" dirty="0">
                <a:solidFill>
                  <a:srgbClr val="191919"/>
                </a:solidFill>
                <a:effectLst/>
                <a:latin typeface="PingFang SC"/>
              </a:rPr>
              <a:t>可以采用任意的范围索引，或者持久化索引用以提高系统的恢复速度</a:t>
            </a:r>
            <a:endParaRPr lang="en-US" altLang="zh-CN" sz="2000" b="0" i="0" dirty="0">
              <a:solidFill>
                <a:srgbClr val="191919"/>
              </a:solidFill>
              <a:effectLst/>
              <a:latin typeface="PingFang SC"/>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000" dirty="0">
                <a:solidFill>
                  <a:prstClr val="black"/>
                </a:solidFill>
                <a:latin typeface="Times New Roman" panose="02020603050405020304" pitchFamily="18" charset="0"/>
                <a:ea typeface="宋体" panose="02010600030101010101" pitchFamily="2" charset="-122"/>
              </a:rPr>
              <a:t>存内合并：</a:t>
            </a:r>
            <a:r>
              <a:rPr lang="zh-CN" altLang="en-US" sz="2000" b="0" i="0" dirty="0">
                <a:solidFill>
                  <a:srgbClr val="191919"/>
                </a:solidFill>
                <a:effectLst/>
                <a:latin typeface="PingFang SC"/>
              </a:rPr>
              <a:t>存内合并是指从内存表到</a:t>
            </a:r>
            <a:r>
              <a:rPr lang="en-US" altLang="zh-CN" sz="2000" b="0" i="0" dirty="0">
                <a:solidFill>
                  <a:srgbClr val="191919"/>
                </a:solidFill>
                <a:effectLst/>
                <a:latin typeface="PingFang SC"/>
              </a:rPr>
              <a:t>GI</a:t>
            </a:r>
            <a:r>
              <a:rPr lang="zh-CN" altLang="en-US" sz="2000" b="0" i="0" dirty="0">
                <a:solidFill>
                  <a:srgbClr val="191919"/>
                </a:solidFill>
                <a:effectLst/>
                <a:latin typeface="PingFang SC"/>
              </a:rPr>
              <a:t>的合并</a:t>
            </a:r>
            <a:endParaRPr lang="en-US" altLang="zh-CN" sz="2000" dirty="0">
              <a:solidFill>
                <a:prstClr val="black"/>
              </a:solidFill>
              <a:latin typeface="Times New Roman" panose="02020603050405020304" pitchFamily="18" charset="0"/>
              <a:ea typeface="宋体" panose="02010600030101010101" pitchFamily="2" charset="-122"/>
            </a:endParaRPr>
          </a:p>
          <a:p>
            <a:pPr marL="800100" lvl="1" indent="-342900">
              <a:lnSpc>
                <a:spcPct val="90000"/>
              </a:lnSpc>
              <a:spcBef>
                <a:spcPts val="1000"/>
              </a:spcBef>
              <a:buFont typeface="Wingdings" panose="05000000000000000000" pitchFamily="2" charset="2"/>
              <a:buChar char="Ø"/>
              <a:defRPr/>
            </a:pPr>
            <a:r>
              <a:rPr lang="en-US" altLang="zh-CN" sz="2000" b="0" i="0" dirty="0">
                <a:solidFill>
                  <a:srgbClr val="191919"/>
                </a:solidFill>
                <a:effectLst/>
                <a:latin typeface="PingFang SC"/>
              </a:rPr>
              <a:t>GI</a:t>
            </a:r>
            <a:r>
              <a:rPr lang="zh-CN" altLang="en-US" sz="2000" b="0" i="0" dirty="0">
                <a:solidFill>
                  <a:srgbClr val="191919"/>
                </a:solidFill>
                <a:effectLst/>
                <a:latin typeface="PingFang SC"/>
              </a:rPr>
              <a:t>采用和内存表相同的索引设计，即将键值对存储到</a:t>
            </a:r>
            <a:r>
              <a:rPr lang="en-US" altLang="zh-CN" sz="2000" b="0" i="0" dirty="0">
                <a:solidFill>
                  <a:srgbClr val="191919"/>
                </a:solidFill>
                <a:effectLst/>
                <a:latin typeface="PingFang SC"/>
              </a:rPr>
              <a:t>PM</a:t>
            </a:r>
            <a:r>
              <a:rPr lang="zh-CN" altLang="en-US" sz="2000" b="0" i="0" dirty="0">
                <a:solidFill>
                  <a:srgbClr val="191919"/>
                </a:solidFill>
                <a:effectLst/>
                <a:latin typeface="PingFang SC"/>
              </a:rPr>
              <a:t>中，叶子结点采用伸缩的带数据版本的数组用于存储来自同一个键的数据</a:t>
            </a:r>
            <a:endParaRPr lang="en-US" altLang="zh-CN" sz="2000" b="0" i="0" dirty="0">
              <a:solidFill>
                <a:srgbClr val="191919"/>
              </a:solidFill>
              <a:effectLst/>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如果在</a:t>
            </a:r>
            <a:r>
              <a:rPr lang="en-US" altLang="zh-CN" sz="2000" b="0" i="0" dirty="0">
                <a:solidFill>
                  <a:srgbClr val="191919"/>
                </a:solidFill>
                <a:effectLst/>
                <a:latin typeface="PingFang SC"/>
              </a:rPr>
              <a:t>GI</a:t>
            </a:r>
            <a:r>
              <a:rPr lang="zh-CN" altLang="en-US" sz="2000" b="0" i="0" dirty="0">
                <a:solidFill>
                  <a:srgbClr val="191919"/>
                </a:solidFill>
                <a:effectLst/>
                <a:latin typeface="PingFang SC"/>
              </a:rPr>
              <a:t>中不存在相同的键，则直接将该键插入到</a:t>
            </a:r>
            <a:r>
              <a:rPr lang="en-US" altLang="zh-CN" sz="2000" b="0" i="0" dirty="0">
                <a:solidFill>
                  <a:srgbClr val="191919"/>
                </a:solidFill>
                <a:effectLst/>
                <a:latin typeface="PingFang SC"/>
              </a:rPr>
              <a:t>GI</a:t>
            </a:r>
            <a:r>
              <a:rPr lang="zh-CN" altLang="en-US" sz="2000" b="0" i="0" dirty="0">
                <a:solidFill>
                  <a:srgbClr val="191919"/>
                </a:solidFill>
                <a:effectLst/>
                <a:latin typeface="PingFang SC"/>
              </a:rPr>
              <a:t>中</a:t>
            </a:r>
            <a:endParaRPr lang="en-US" altLang="zh-CN" sz="2000" dirty="0">
              <a:solidFill>
                <a:srgbClr val="191919"/>
              </a:solidFill>
              <a:latin typeface="PingFang SC"/>
            </a:endParaRP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如果已存在，则需要在</a:t>
            </a:r>
            <a:r>
              <a:rPr lang="en-US" altLang="zh-CN" sz="2000" b="0" i="0" dirty="0">
                <a:solidFill>
                  <a:srgbClr val="191919"/>
                </a:solidFill>
                <a:effectLst/>
                <a:latin typeface="PingFang SC"/>
              </a:rPr>
              <a:t>GI</a:t>
            </a:r>
            <a:r>
              <a:rPr lang="zh-CN" altLang="en-US" sz="2000" b="0" i="0" dirty="0">
                <a:solidFill>
                  <a:srgbClr val="191919"/>
                </a:solidFill>
                <a:effectLst/>
                <a:latin typeface="PingFang SC"/>
              </a:rPr>
              <a:t>中检查属于该键多个版本并在需要时执行多版本清除操作，以节省内存空间</a:t>
            </a:r>
            <a:endParaRPr lang="en-US" altLang="zh-CN" sz="2000" b="0" i="0" dirty="0">
              <a:solidFill>
                <a:srgbClr val="191919"/>
              </a:solidFill>
              <a:effectLst/>
              <a:latin typeface="PingFang SC"/>
            </a:endParaRPr>
          </a:p>
        </p:txBody>
      </p:sp>
      <p:sp>
        <p:nvSpPr>
          <p:cNvPr id="5" name="标题 1">
            <a:extLst>
              <a:ext uri="{FF2B5EF4-FFF2-40B4-BE49-F238E27FC236}">
                <a16:creationId xmlns:a16="http://schemas.microsoft.com/office/drawing/2014/main" id="{B5BF5EDB-DA19-40BC-8B96-7EAB5AE336E1}"/>
              </a:ext>
            </a:extLst>
          </p:cNvPr>
          <p:cNvSpPr txBox="1">
            <a:spLocks/>
          </p:cNvSpPr>
          <p:nvPr/>
        </p:nvSpPr>
        <p:spPr>
          <a:xfrm>
            <a:off x="274434"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ea typeface="宋体" panose="02010600030101010101" pitchFamily="2" charset="-122"/>
              </a:rPr>
              <a:t>Design for Global Index</a:t>
            </a:r>
            <a:endParaRPr lang="zh-CN" altLang="en-US" dirty="0">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6503A6AE-4A68-4389-A92C-E78172C49AD4}"/>
              </a:ext>
            </a:extLst>
          </p:cNvPr>
          <p:cNvPicPr>
            <a:picLocks noChangeAspect="1"/>
          </p:cNvPicPr>
          <p:nvPr/>
        </p:nvPicPr>
        <p:blipFill>
          <a:blip r:embed="rId3"/>
          <a:stretch>
            <a:fillRect/>
          </a:stretch>
        </p:blipFill>
        <p:spPr>
          <a:xfrm>
            <a:off x="6492364" y="1325563"/>
            <a:ext cx="5699636" cy="3045794"/>
          </a:xfrm>
          <a:prstGeom prst="rect">
            <a:avLst/>
          </a:prstGeom>
        </p:spPr>
      </p:pic>
      <p:sp>
        <p:nvSpPr>
          <p:cNvPr id="8" name="文本框 7">
            <a:extLst>
              <a:ext uri="{FF2B5EF4-FFF2-40B4-BE49-F238E27FC236}">
                <a16:creationId xmlns:a16="http://schemas.microsoft.com/office/drawing/2014/main" id="{827EC968-CDB4-44A8-B6EF-F90F9863BDED}"/>
              </a:ext>
            </a:extLst>
          </p:cNvPr>
          <p:cNvSpPr txBox="1"/>
          <p:nvPr/>
        </p:nvSpPr>
        <p:spPr>
          <a:xfrm>
            <a:off x="6613253" y="4707650"/>
            <a:ext cx="6096000" cy="77457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Times New Roman" panose="02020603050405020304" pitchFamily="18" charset="0"/>
                <a:ea typeface="宋体" panose="02010600030101010101" pitchFamily="2" charset="-122"/>
              </a:rPr>
              <a:t>Persistent index working as level 0</a:t>
            </a:r>
          </a:p>
          <a:p>
            <a:pPr marL="800100" lvl="1" indent="-342900">
              <a:lnSpc>
                <a:spcPct val="90000"/>
              </a:lnSpc>
              <a:spcBef>
                <a:spcPts val="1000"/>
              </a:spcBef>
              <a:buFont typeface="Wingdings" panose="05000000000000000000" pitchFamily="2" charset="2"/>
              <a:buChar char="Ø"/>
              <a:defRPr/>
            </a:pPr>
            <a:r>
              <a:rPr lang="zh-CN" altLang="en-US" sz="2000" b="0" i="0" dirty="0">
                <a:solidFill>
                  <a:srgbClr val="191919"/>
                </a:solidFill>
                <a:effectLst/>
                <a:latin typeface="PingFang SC"/>
              </a:rPr>
              <a:t>在磁盘中维护描述日志（</a:t>
            </a:r>
            <a:r>
              <a:rPr lang="en-US" altLang="zh-CN" sz="2000" b="0" i="0" dirty="0">
                <a:solidFill>
                  <a:srgbClr val="191919"/>
                </a:solidFill>
                <a:effectLst/>
                <a:latin typeface="PingFang SC"/>
              </a:rPr>
              <a:t>manifest log</a:t>
            </a:r>
            <a:r>
              <a:rPr lang="zh-CN" altLang="en-US" sz="2000" b="0" i="0" dirty="0">
                <a:solidFill>
                  <a:srgbClr val="191919"/>
                </a:solidFill>
                <a:effectLst/>
                <a:latin typeface="PingFang SC"/>
              </a:rPr>
              <a:t>）</a:t>
            </a:r>
            <a:endParaRPr lang="en-US" altLang="zh-CN" sz="2000" dirty="0">
              <a:solidFill>
                <a:prstClr val="black"/>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3469020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1938</Words>
  <Application>Microsoft Office PowerPoint</Application>
  <PresentationFormat>宽屏</PresentationFormat>
  <Paragraphs>130</Paragraphs>
  <Slides>13</Slides>
  <Notes>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2" baseType="lpstr">
      <vt:lpstr>PingFang SC</vt:lpstr>
      <vt:lpstr>等线</vt:lpstr>
      <vt:lpstr>等线 Light</vt:lpstr>
      <vt:lpstr>宋体</vt:lpstr>
      <vt:lpstr>Arial</vt:lpstr>
      <vt:lpstr>Times New Roman</vt:lpstr>
      <vt:lpstr>Wingdings</vt:lpstr>
      <vt:lpstr>Office 主题​​</vt:lpstr>
      <vt:lpstr>Equation</vt:lpstr>
      <vt:lpstr>Revisiting the Design of LSM-tree Based OLTP Storage Engine with Persistent Memory</vt:lpstr>
      <vt:lpstr>Background and Challenge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Revisiting the Design of LSM-tree Based OLTP Storage Engine with Persistent Memory</dc:title>
  <dc:creator>邓 天聪</dc:creator>
  <cp:lastModifiedBy>邓 天聪</cp:lastModifiedBy>
  <cp:revision>9</cp:revision>
  <dcterms:created xsi:type="dcterms:W3CDTF">2021-12-16T18:20:32Z</dcterms:created>
  <dcterms:modified xsi:type="dcterms:W3CDTF">2021-12-17T05:57:37Z</dcterms:modified>
</cp:coreProperties>
</file>