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28"/>
  </p:handoutMasterIdLst>
  <p:sldIdLst>
    <p:sldId id="256" r:id="rId3"/>
    <p:sldId id="257" r:id="rId5"/>
    <p:sldId id="258" r:id="rId6"/>
    <p:sldId id="260" r:id="rId7"/>
    <p:sldId id="262" r:id="rId8"/>
    <p:sldId id="263" r:id="rId9"/>
    <p:sldId id="272" r:id="rId10"/>
    <p:sldId id="259" r:id="rId11"/>
    <p:sldId id="265" r:id="rId12"/>
    <p:sldId id="266" r:id="rId13"/>
    <p:sldId id="267" r:id="rId14"/>
    <p:sldId id="268" r:id="rId15"/>
    <p:sldId id="269" r:id="rId16"/>
    <p:sldId id="273" r:id="rId17"/>
    <p:sldId id="274" r:id="rId18"/>
    <p:sldId id="275" r:id="rId19"/>
    <p:sldId id="276" r:id="rId20"/>
    <p:sldId id="277" r:id="rId21"/>
    <p:sldId id="278" r:id="rId22"/>
    <p:sldId id="279" r:id="rId23"/>
    <p:sldId id="280" r:id="rId24"/>
    <p:sldId id="281" r:id="rId25"/>
    <p:sldId id="282" r:id="rId26"/>
    <p:sldId id="270" r:id="rId27"/>
  </p:sldIdLst>
  <p:sldSz cx="12192000" cy="6858000"/>
  <p:notesSz cx="6858000" cy="9144000"/>
  <p:embeddedFontLst>
    <p:embeddedFont>
      <p:font typeface="微软雅黑" panose="020B0503020204020204" charset="-122"/>
      <p:regular r:id="rId3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1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tags" Target="../tags/tag7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tags" Target="../tags/tag75.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tags" Target="../tags/tag76.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xml"/><Relationship Id="rId4" Type="http://schemas.openxmlformats.org/officeDocument/2006/relationships/tags" Target="../tags/tag78.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1.xml"/><Relationship Id="rId5" Type="http://schemas.openxmlformats.org/officeDocument/2006/relationships/tags" Target="../tags/tag79.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tags" Target="../tags/tag81.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xml"/><Relationship Id="rId4" Type="http://schemas.openxmlformats.org/officeDocument/2006/relationships/tags" Target="../tags/tag8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1.xml"/><Relationship Id="rId4" Type="http://schemas.openxmlformats.org/officeDocument/2006/relationships/tags" Target="../tags/tag83.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8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8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tags" Target="../tags/tag68.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7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直接连接符 7"/>
          <p:cNvCxnSpPr/>
          <p:nvPr/>
        </p:nvCxnSpPr>
        <p:spPr>
          <a:xfrm flipH="1">
            <a:off x="2994025" y="4109720"/>
            <a:ext cx="226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7156450" y="4109720"/>
            <a:ext cx="23075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85190" y="2061210"/>
            <a:ext cx="10673715" cy="583565"/>
          </a:xfrm>
          <a:prstGeom prst="rect">
            <a:avLst/>
          </a:prstGeom>
          <a:noFill/>
        </p:spPr>
        <p:txBody>
          <a:bodyPr wrap="square" rtlCol="0">
            <a:spAutoFit/>
          </a:bodyPr>
          <a:p>
            <a:r>
              <a:rPr lang="en-US" altLang="zh-CN" sz="3200">
                <a:solidFill>
                  <a:schemeClr val="tx1"/>
                </a:solidFill>
                <a:effectLst>
                  <a:outerShdw blurRad="38100" dist="19050" dir="2700000" algn="tl" rotWithShape="0">
                    <a:schemeClr val="dk1">
                      <a:alpha val="40000"/>
                    </a:schemeClr>
                  </a:outerShdw>
                </a:effectLst>
                <a:latin typeface="+mj-lt"/>
                <a:cs typeface="+mj-lt"/>
              </a:rPr>
              <a:t>ThunderRW: An In-Memory Graph Random Walk Engine</a:t>
            </a:r>
            <a:endParaRPr lang="en-US" altLang="zh-CN" sz="3200">
              <a:solidFill>
                <a:schemeClr val="tx1"/>
              </a:solidFill>
              <a:effectLst>
                <a:outerShdw blurRad="38100" dist="19050" dir="2700000" algn="tl" rotWithShape="0">
                  <a:schemeClr val="dk1">
                    <a:alpha val="40000"/>
                  </a:schemeClr>
                </a:outerShdw>
              </a:effectLst>
              <a:latin typeface="+mj-lt"/>
              <a:ea typeface="宋体" charset="0"/>
              <a:cs typeface="+mj-lt"/>
            </a:endParaRPr>
          </a:p>
        </p:txBody>
      </p:sp>
      <p:sp>
        <p:nvSpPr>
          <p:cNvPr id="3" name="文本框 2"/>
          <p:cNvSpPr txBox="1"/>
          <p:nvPr/>
        </p:nvSpPr>
        <p:spPr>
          <a:xfrm>
            <a:off x="5220335" y="3910330"/>
            <a:ext cx="2003425" cy="398780"/>
          </a:xfrm>
          <a:prstGeom prst="rect">
            <a:avLst/>
          </a:prstGeom>
          <a:noFill/>
        </p:spPr>
        <p:txBody>
          <a:bodyPr wrap="square" rtlCol="0">
            <a:spAutoFit/>
          </a:bodyPr>
          <a:p>
            <a:r>
              <a:rPr lang="zh-CN" altLang="en-US" sz="2000"/>
              <a:t>汇报人：宋启旺</a:t>
            </a:r>
            <a:endParaRPr lang="zh-CN" altLang="en-US" sz="2000"/>
          </a:p>
        </p:txBody>
      </p:sp>
    </p:spTree>
    <p:custDataLst>
      <p:tags r:id="rId1"/>
    </p:custDataLst>
  </p:cSld>
  <p:clrMapOvr>
    <a:masterClrMapping/>
  </p:clrMapOvr>
  <p:transition advTm="7686">
    <p:blinds/>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16"/>
          <p:cNvSpPr txBox="1"/>
          <p:nvPr/>
        </p:nvSpPr>
        <p:spPr>
          <a:xfrm>
            <a:off x="935990" y="347980"/>
            <a:ext cx="4709795" cy="306705"/>
          </a:xfrm>
          <a:prstGeom prst="rect">
            <a:avLst/>
          </a:prstGeom>
          <a:noFill/>
        </p:spPr>
        <p:txBody>
          <a:bodyPr wrap="square" rtlCol="0">
            <a:spAutoFit/>
          </a:bodyPr>
          <a:p>
            <a:pPr algn="l"/>
            <a:r>
              <a:rPr lang="zh-CN" altLang="en-US" sz="1400">
                <a:solidFill>
                  <a:schemeClr val="tx1">
                    <a:lumMod val="95000"/>
                    <a:lumOff val="5000"/>
                  </a:schemeClr>
                </a:solidFill>
                <a:latin typeface="思源黑體 ExtraLight" panose="020B0200000000000000" charset="-120"/>
                <a:ea typeface="思源黑體 ExtraLight" panose="020B0200000000000000" charset="-120"/>
              </a:rPr>
              <a:t>比较（在没有任何框架的情况下实现</a:t>
            </a:r>
            <a:r>
              <a:rPr lang="en-US" altLang="zh-CN" sz="1400">
                <a:solidFill>
                  <a:schemeClr val="tx1">
                    <a:lumMod val="95000"/>
                    <a:lumOff val="5000"/>
                  </a:schemeClr>
                </a:solidFill>
                <a:latin typeface="思源黑體 ExtraLight" panose="020B0200000000000000" charset="-120"/>
                <a:ea typeface="思源黑體 ExtraLight" panose="020B0200000000000000" charset="-120"/>
              </a:rPr>
              <a:t>RW</a:t>
            </a:r>
            <a:r>
              <a:rPr lang="zh-CN" altLang="en-US" sz="1400">
                <a:solidFill>
                  <a:schemeClr val="tx1">
                    <a:lumMod val="95000"/>
                    <a:lumOff val="5000"/>
                  </a:schemeClr>
                </a:solidFill>
                <a:latin typeface="思源黑體 ExtraLight" panose="020B0200000000000000" charset="-120"/>
                <a:ea typeface="思源黑體 ExtraLight" panose="020B0200000000000000" charset="-120"/>
              </a:rPr>
              <a:t>算法）</a:t>
            </a:r>
            <a:endParaRPr lang="zh-CN" altLang="en-US" sz="1400">
              <a:solidFill>
                <a:schemeClr val="tx1">
                  <a:lumMod val="95000"/>
                  <a:lumOff val="5000"/>
                </a:schemeClr>
              </a:solidFill>
              <a:latin typeface="思源黑體 ExtraLight" panose="020B0200000000000000" charset="-120"/>
              <a:ea typeface="思源黑體 ExtraLight" panose="020B0200000000000000" charset="-120"/>
            </a:endParaRPr>
          </a:p>
        </p:txBody>
      </p:sp>
      <p:cxnSp>
        <p:nvCxnSpPr>
          <p:cNvPr id="18" name="直接连接符 17"/>
          <p:cNvCxnSpPr/>
          <p:nvPr/>
        </p:nvCxnSpPr>
        <p:spPr>
          <a:xfrm>
            <a:off x="1029335" y="697865"/>
            <a:ext cx="104019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1"/>
          <a:stretch>
            <a:fillRect/>
          </a:stretch>
        </p:blipFill>
        <p:spPr>
          <a:xfrm>
            <a:off x="935990" y="1391920"/>
            <a:ext cx="3372485" cy="1424940"/>
          </a:xfrm>
          <a:prstGeom prst="rect">
            <a:avLst/>
          </a:prstGeom>
        </p:spPr>
      </p:pic>
      <p:pic>
        <p:nvPicPr>
          <p:cNvPr id="8" name="图片 7"/>
          <p:cNvPicPr>
            <a:picLocks noChangeAspect="1"/>
          </p:cNvPicPr>
          <p:nvPr/>
        </p:nvPicPr>
        <p:blipFill>
          <a:blip r:embed="rId2"/>
          <a:stretch>
            <a:fillRect/>
          </a:stretch>
        </p:blipFill>
        <p:spPr>
          <a:xfrm>
            <a:off x="4309110" y="1391920"/>
            <a:ext cx="3634740" cy="1424940"/>
          </a:xfrm>
          <a:prstGeom prst="rect">
            <a:avLst/>
          </a:prstGeom>
        </p:spPr>
      </p:pic>
      <p:sp>
        <p:nvSpPr>
          <p:cNvPr id="9" name="文本框 8"/>
          <p:cNvSpPr txBox="1"/>
          <p:nvPr/>
        </p:nvSpPr>
        <p:spPr>
          <a:xfrm>
            <a:off x="935990" y="3585210"/>
            <a:ext cx="9688195" cy="2491740"/>
          </a:xfrm>
          <a:prstGeom prst="rect">
            <a:avLst/>
          </a:prstGeom>
          <a:noFill/>
        </p:spPr>
        <p:txBody>
          <a:bodyPr wrap="square" rtlCol="0">
            <a:spAutoFit/>
          </a:bodyPr>
          <a:p>
            <a:r>
              <a:rPr lang="zh-CN" altLang="en-US" sz="2400"/>
              <a:t>观察结果</a:t>
            </a:r>
            <a:r>
              <a:rPr lang="en-US" altLang="zh-CN" sz="2400"/>
              <a:t>1:</a:t>
            </a:r>
            <a:endParaRPr lang="en-US" altLang="zh-CN" sz="2400"/>
          </a:p>
          <a:p>
            <a:r>
              <a:rPr lang="en-US" altLang="zh-CN"/>
              <a:t>普通RW算法的内存计算由于</a:t>
            </a:r>
            <a:r>
              <a:rPr lang="zh-CN" altLang="en-US"/>
              <a:t>内存数据访问延迟造成的执行流水线停滞</a:t>
            </a:r>
            <a:r>
              <a:rPr lang="en-US" altLang="zh-CN"/>
              <a:t>而存在严重的性能问题，并且对内存带宽的利用不足。对于高阶RW算法，计算p(e)和初始化用于采样的辅助数据结构在内存计算成本中占主导地位，其复杂性分别由RW算法和选定的采样方法决定。</a:t>
            </a:r>
            <a:endParaRPr lang="en-US" altLang="zh-CN"/>
          </a:p>
          <a:p>
            <a:endParaRPr lang="en-US" altLang="zh-CN"/>
          </a:p>
          <a:p>
            <a:r>
              <a:rPr lang="zh-CN" altLang="en-US" sz="2400"/>
              <a:t>观察结果</a:t>
            </a:r>
            <a:r>
              <a:rPr lang="en-US" altLang="zh-CN" sz="2400"/>
              <a:t>2:</a:t>
            </a:r>
            <a:endParaRPr lang="en-US" altLang="zh-CN" sz="2400"/>
          </a:p>
          <a:p>
            <a:r>
              <a:rPr lang="en-US" altLang="zh-CN"/>
              <a:t>采样方法对性能有重要影响，没有一种采样方法能在所有情况下都占优势。一般来说，动态RW比无偏和静态RW昂贵。</a:t>
            </a:r>
            <a:endParaRPr lang="en-US" altLang="zh-CN"/>
          </a:p>
        </p:txBody>
      </p:sp>
      <p:pic>
        <p:nvPicPr>
          <p:cNvPr id="10" name="图片 9"/>
          <p:cNvPicPr>
            <a:picLocks noChangeAspect="1"/>
          </p:cNvPicPr>
          <p:nvPr/>
        </p:nvPicPr>
        <p:blipFill>
          <a:blip r:embed="rId3"/>
          <a:stretch>
            <a:fillRect/>
          </a:stretch>
        </p:blipFill>
        <p:spPr>
          <a:xfrm>
            <a:off x="8100695" y="1391920"/>
            <a:ext cx="3616325" cy="1424305"/>
          </a:xfrm>
          <a:prstGeom prst="rect">
            <a:avLst/>
          </a:prstGeom>
        </p:spPr>
      </p:pic>
    </p:spTree>
    <p:custDataLst>
      <p:tags r:id="rId4"/>
    </p:custDataLst>
  </p:cSld>
  <p:clrMapOvr>
    <a:masterClrMapping/>
  </p:clrMapOvr>
  <p:transition advTm="49577">
    <p:blinds/>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16"/>
          <p:cNvSpPr txBox="1"/>
          <p:nvPr/>
        </p:nvSpPr>
        <p:spPr>
          <a:xfrm>
            <a:off x="935990" y="347980"/>
            <a:ext cx="3099435" cy="306705"/>
          </a:xfrm>
          <a:prstGeom prst="rect">
            <a:avLst/>
          </a:prstGeom>
          <a:noFill/>
        </p:spPr>
        <p:txBody>
          <a:bodyPr wrap="square" rtlCol="0">
            <a:spAutoFit/>
          </a:bodyPr>
          <a:p>
            <a:pPr algn="l"/>
            <a:r>
              <a:rPr lang="en-US" altLang="zh-CN" sz="1400">
                <a:solidFill>
                  <a:schemeClr val="tx1">
                    <a:lumMod val="95000"/>
                    <a:lumOff val="5000"/>
                  </a:schemeClr>
                </a:solidFill>
                <a:latin typeface="思源黑體 ExtraLight" panose="020B0200000000000000" charset="-120"/>
                <a:ea typeface="思源黑體 ExtraLight" panose="020B0200000000000000" charset="-120"/>
              </a:rPr>
              <a:t>ThunderRW</a:t>
            </a:r>
            <a:r>
              <a:rPr lang="zh-CN" altLang="en-US" sz="1400">
                <a:solidFill>
                  <a:schemeClr val="tx1">
                    <a:lumMod val="95000"/>
                    <a:lumOff val="5000"/>
                  </a:schemeClr>
                </a:solidFill>
                <a:latin typeface="思源黑體 ExtraLight" panose="020B0200000000000000" charset="-120"/>
                <a:ea typeface="思源黑體 ExtraLight" panose="020B0200000000000000" charset="-120"/>
              </a:rPr>
              <a:t>要完成的目标</a:t>
            </a:r>
            <a:endParaRPr lang="zh-CN" altLang="en-US" sz="1400">
              <a:solidFill>
                <a:schemeClr val="tx1">
                  <a:lumMod val="95000"/>
                  <a:lumOff val="5000"/>
                </a:schemeClr>
              </a:solidFill>
              <a:latin typeface="思源黑體 ExtraLight" panose="020B0200000000000000" charset="-120"/>
              <a:ea typeface="思源黑體 ExtraLight" panose="020B0200000000000000" charset="-120"/>
            </a:endParaRPr>
          </a:p>
        </p:txBody>
      </p:sp>
      <p:cxnSp>
        <p:nvCxnSpPr>
          <p:cNvPr id="18" name="直接连接符 17"/>
          <p:cNvCxnSpPr/>
          <p:nvPr/>
        </p:nvCxnSpPr>
        <p:spPr>
          <a:xfrm>
            <a:off x="1029335" y="697865"/>
            <a:ext cx="104019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431925" y="1581150"/>
            <a:ext cx="9315450" cy="3784600"/>
          </a:xfrm>
          <a:prstGeom prst="rect">
            <a:avLst/>
          </a:prstGeom>
          <a:noFill/>
        </p:spPr>
        <p:txBody>
          <a:bodyPr wrap="square" rtlCol="0">
            <a:spAutoFit/>
          </a:bodyPr>
          <a:p>
            <a:pPr algn="l"/>
            <a:r>
              <a:rPr lang="en-US" altLang="zh-CN" sz="2400"/>
              <a:t>1. </a:t>
            </a:r>
            <a:r>
              <a:rPr lang="zh-CN" altLang="en-US" sz="2400"/>
              <a:t>需要开发一种机制来减少缓存停滞，同时提高内存带宽的利用率。分析结果表明，由于不规则的内存访问，常见的</a:t>
            </a:r>
            <a:r>
              <a:rPr lang="en-US" altLang="zh-CN" sz="2400"/>
              <a:t>RW</a:t>
            </a:r>
            <a:r>
              <a:rPr lang="zh-CN" altLang="en-US" sz="2400"/>
              <a:t>算法的内存计算存在严重的性能问题，以前的</a:t>
            </a:r>
            <a:r>
              <a:rPr lang="en-US" altLang="zh-CN" sz="2400"/>
              <a:t>RW</a:t>
            </a:r>
            <a:r>
              <a:rPr lang="zh-CN" altLang="en-US" sz="2400"/>
              <a:t>框架都没有解决这个问题。同时，</a:t>
            </a:r>
            <a:r>
              <a:rPr lang="en-US" altLang="zh-CN" sz="2400"/>
              <a:t>RW</a:t>
            </a:r>
            <a:r>
              <a:rPr lang="zh-CN" altLang="en-US" sz="2400"/>
              <a:t>工作负载中有大量的</a:t>
            </a:r>
            <a:r>
              <a:rPr lang="en-US" altLang="zh-CN" sz="2400"/>
              <a:t>RW</a:t>
            </a:r>
            <a:r>
              <a:rPr lang="zh-CN" altLang="en-US" sz="2400"/>
              <a:t>查询，但内存宽带没有得到充分利用。</a:t>
            </a:r>
            <a:endParaRPr lang="zh-CN" altLang="en-US" sz="2400"/>
          </a:p>
          <a:p>
            <a:pPr algn="l"/>
            <a:endParaRPr lang="zh-CN" altLang="en-US" sz="2400"/>
          </a:p>
          <a:p>
            <a:pPr algn="l"/>
            <a:r>
              <a:rPr lang="en-US" altLang="zh-CN" sz="2400"/>
              <a:t>2. </a:t>
            </a:r>
            <a:r>
              <a:rPr lang="zh-CN" altLang="en-US" sz="2400"/>
              <a:t>需要支持多种采样方法。现有的</a:t>
            </a:r>
            <a:r>
              <a:rPr lang="en-US" altLang="zh-CN" sz="2400"/>
              <a:t>RW</a:t>
            </a:r>
            <a:r>
              <a:rPr lang="zh-CN" altLang="en-US" sz="2400"/>
              <a:t>框架仅仅支持一种采样方法，并且通常将</a:t>
            </a:r>
            <a:r>
              <a:rPr lang="en-US" altLang="zh-CN" sz="2400"/>
              <a:t>RW</a:t>
            </a:r>
            <a:r>
              <a:rPr lang="zh-CN" altLang="en-US" sz="2400"/>
              <a:t>视为动态</a:t>
            </a:r>
            <a:r>
              <a:rPr lang="en-US" altLang="zh-CN" sz="2400"/>
              <a:t>RW</a:t>
            </a:r>
            <a:r>
              <a:rPr lang="zh-CN" altLang="en-US" sz="2400"/>
              <a:t>类型，然而由前面的分析可知没有一种采样方法能在所有情况下都有优势；另外评估动态</a:t>
            </a:r>
            <a:r>
              <a:rPr lang="en-US" altLang="zh-CN" sz="2400"/>
              <a:t>RW</a:t>
            </a:r>
            <a:r>
              <a:rPr lang="zh-CN" altLang="en-US" sz="2400"/>
              <a:t>通常情况下比无偏和静态</a:t>
            </a:r>
            <a:r>
              <a:rPr lang="en-US" altLang="zh-CN" sz="2400"/>
              <a:t>RW</a:t>
            </a:r>
            <a:r>
              <a:rPr lang="zh-CN" altLang="en-US" sz="2400"/>
              <a:t>成本要高很多。</a:t>
            </a:r>
            <a:endParaRPr lang="zh-CN" altLang="en-US" sz="2400"/>
          </a:p>
          <a:p>
            <a:pPr algn="l"/>
            <a:endParaRPr lang="zh-CN" altLang="en-US" sz="2400"/>
          </a:p>
        </p:txBody>
      </p:sp>
    </p:spTree>
    <p:custDataLst>
      <p:tags r:id="rId1"/>
    </p:custDataLst>
  </p:cSld>
  <p:clrMapOvr>
    <a:masterClrMapping/>
  </p:clrMapOvr>
  <p:transition advTm="6501">
    <p:blinds/>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3906520" y="2056765"/>
            <a:ext cx="1264920" cy="1014730"/>
          </a:xfrm>
          <a:prstGeom prst="rect">
            <a:avLst/>
          </a:prstGeom>
          <a:noFill/>
        </p:spPr>
        <p:txBody>
          <a:bodyPr wrap="square" rtlCol="0">
            <a:spAutoFit/>
          </a:bodyPr>
          <a:p>
            <a:pPr algn="l"/>
            <a:r>
              <a:rPr lang="en-US" sz="6000">
                <a:solidFill>
                  <a:srgbClr val="FF0000"/>
                </a:solidFill>
                <a:latin typeface="思源黑体 Light" panose="020B0300000000000000" charset="-122"/>
                <a:ea typeface="思源黑体 Light" panose="020B0300000000000000" charset="-122"/>
                <a:cs typeface="思源黑体 Light" panose="020B0300000000000000" charset="-122"/>
              </a:rPr>
              <a:t>04</a:t>
            </a:r>
            <a:endParaRPr lang="en-US" sz="6000">
              <a:solidFill>
                <a:srgbClr val="FF0000"/>
              </a:solidFill>
              <a:latin typeface="思源黑体 Light" panose="020B0300000000000000" charset="-122"/>
              <a:ea typeface="思源黑体 Light" panose="020B0300000000000000" charset="-122"/>
              <a:cs typeface="思源黑体 Light" panose="020B0300000000000000" charset="-122"/>
            </a:endParaRPr>
          </a:p>
        </p:txBody>
      </p:sp>
      <p:grpSp>
        <p:nvGrpSpPr>
          <p:cNvPr id="9" name="组合 8"/>
          <p:cNvGrpSpPr/>
          <p:nvPr/>
        </p:nvGrpSpPr>
        <p:grpSpPr>
          <a:xfrm>
            <a:off x="4000500" y="2339340"/>
            <a:ext cx="7359650" cy="1164590"/>
            <a:chOff x="6300" y="3684"/>
            <a:chExt cx="11590" cy="1834"/>
          </a:xfrm>
        </p:grpSpPr>
        <p:cxnSp>
          <p:nvCxnSpPr>
            <p:cNvPr id="15" name="直接连接符 14"/>
            <p:cNvCxnSpPr/>
            <p:nvPr/>
          </p:nvCxnSpPr>
          <p:spPr>
            <a:xfrm flipH="1">
              <a:off x="6300" y="3684"/>
              <a:ext cx="2266" cy="183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8144" y="4269"/>
              <a:ext cx="9746" cy="919"/>
            </a:xfrm>
            <a:prstGeom prst="rect">
              <a:avLst/>
            </a:prstGeom>
            <a:noFill/>
          </p:spPr>
          <p:txBody>
            <a:bodyPr wrap="square" rtlCol="0">
              <a:spAutoFit/>
            </a:bodyPr>
            <a:p>
              <a:pPr algn="l"/>
              <a:r>
                <a:rPr lang="en-US" altLang="zh-CN" sz="3200" dirty="0">
                  <a:solidFill>
                    <a:schemeClr val="tx1"/>
                  </a:solidFill>
                  <a:latin typeface="思源黑体 Light" panose="020B0300000000000000" charset="-122"/>
                  <a:ea typeface="思源黑体 Light" panose="020B0300000000000000" charset="-122"/>
                  <a:cs typeface="思源黑体 Light" panose="020B0300000000000000" charset="-122"/>
                  <a:sym typeface="+mn-ea"/>
                </a:rPr>
                <a:t>ThunderRW</a:t>
              </a:r>
              <a:r>
                <a:rPr lang="zh-CN" altLang="en-US" sz="3200" dirty="0">
                  <a:solidFill>
                    <a:schemeClr val="tx1"/>
                  </a:solidFill>
                  <a:latin typeface="思源黑体 Light" panose="020B0300000000000000" charset="-122"/>
                  <a:ea typeface="思源黑体 Light" panose="020B0300000000000000" charset="-122"/>
                  <a:cs typeface="思源黑体 Light" panose="020B0300000000000000" charset="-122"/>
                  <a:sym typeface="+mn-ea"/>
                </a:rPr>
                <a:t>中的</a:t>
              </a:r>
              <a:r>
                <a:rPr lang="en-US" altLang="zh-CN" sz="3200" dirty="0">
                  <a:solidFill>
                    <a:schemeClr val="tx1"/>
                  </a:solidFill>
                  <a:latin typeface="思源黑体 Light" panose="020B0300000000000000" charset="-122"/>
                  <a:ea typeface="思源黑体 Light" panose="020B0300000000000000" charset="-122"/>
                  <a:cs typeface="思源黑体 Light" panose="020B0300000000000000" charset="-122"/>
                  <a:sym typeface="+mn-ea"/>
                </a:rPr>
                <a:t>Step-centric</a:t>
              </a:r>
              <a:endParaRPr lang="en-US" altLang="zh-CN" sz="3200" dirty="0">
                <a:solidFill>
                  <a:schemeClr val="tx1"/>
                </a:solidFill>
                <a:latin typeface="思源黑体 Light" panose="020B0300000000000000" charset="-122"/>
                <a:ea typeface="思源黑体 Light" panose="020B0300000000000000" charset="-122"/>
                <a:cs typeface="思源黑体 Light" panose="020B0300000000000000" charset="-122"/>
                <a:sym typeface="+mn-ea"/>
              </a:endParaRPr>
            </a:p>
          </p:txBody>
        </p:sp>
      </p:grpSp>
    </p:spTree>
    <p:custDataLst>
      <p:tags r:id="rId1"/>
    </p:custDataLst>
  </p:cSld>
  <p:clrMapOvr>
    <a:masterClrMapping/>
  </p:clrMapOvr>
  <p:transition advTm="523">
    <p:blinds/>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16"/>
          <p:cNvSpPr txBox="1"/>
          <p:nvPr/>
        </p:nvSpPr>
        <p:spPr>
          <a:xfrm>
            <a:off x="935990" y="347980"/>
            <a:ext cx="2967990" cy="306705"/>
          </a:xfrm>
          <a:prstGeom prst="rect">
            <a:avLst/>
          </a:prstGeom>
          <a:noFill/>
        </p:spPr>
        <p:txBody>
          <a:bodyPr wrap="square" rtlCol="0">
            <a:spAutoFit/>
          </a:bodyPr>
          <a:p>
            <a:pPr algn="l"/>
            <a:r>
              <a:rPr lang="zh-CN" altLang="en-US" sz="1400">
                <a:solidFill>
                  <a:schemeClr val="tx1">
                    <a:lumMod val="95000"/>
                    <a:lumOff val="5000"/>
                  </a:schemeClr>
                </a:solidFill>
                <a:latin typeface="思源黑體 ExtraLight" panose="020B0200000000000000" charset="-120"/>
                <a:ea typeface="思源黑體 ExtraLight" panose="020B0200000000000000" charset="-120"/>
              </a:rPr>
              <a:t>为何采用</a:t>
            </a:r>
            <a:r>
              <a:rPr lang="en-US" altLang="zh-CN" sz="1400">
                <a:solidFill>
                  <a:schemeClr val="tx1">
                    <a:lumMod val="95000"/>
                    <a:lumOff val="5000"/>
                  </a:schemeClr>
                </a:solidFill>
                <a:latin typeface="思源黑體 ExtraLight" panose="020B0200000000000000" charset="-120"/>
                <a:ea typeface="思源黑體 ExtraLight" panose="020B0200000000000000" charset="-120"/>
              </a:rPr>
              <a:t>Step-centric</a:t>
            </a:r>
            <a:r>
              <a:rPr lang="zh-CN" altLang="en-US" sz="1400">
                <a:solidFill>
                  <a:schemeClr val="tx1">
                    <a:lumMod val="95000"/>
                    <a:lumOff val="5000"/>
                  </a:schemeClr>
                </a:solidFill>
                <a:latin typeface="思源黑體 ExtraLight" panose="020B0200000000000000" charset="-120"/>
                <a:ea typeface="思源黑體 ExtraLight" panose="020B0200000000000000" charset="-120"/>
              </a:rPr>
              <a:t>模型</a:t>
            </a:r>
            <a:endParaRPr lang="zh-CN" altLang="en-US" sz="1400">
              <a:solidFill>
                <a:schemeClr val="tx1">
                  <a:lumMod val="95000"/>
                  <a:lumOff val="5000"/>
                </a:schemeClr>
              </a:solidFill>
              <a:latin typeface="思源黑體 ExtraLight" panose="020B0200000000000000" charset="-120"/>
              <a:ea typeface="思源黑體 ExtraLight" panose="020B0200000000000000" charset="-120"/>
            </a:endParaRPr>
          </a:p>
        </p:txBody>
      </p:sp>
      <p:cxnSp>
        <p:nvCxnSpPr>
          <p:cNvPr id="18" name="直接连接符 17"/>
          <p:cNvCxnSpPr/>
          <p:nvPr/>
        </p:nvCxnSpPr>
        <p:spPr>
          <a:xfrm>
            <a:off x="1029335" y="697865"/>
            <a:ext cx="104019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rot="0">
            <a:off x="1980565" y="1964690"/>
            <a:ext cx="3319145" cy="3142615"/>
            <a:chOff x="2558" y="2349"/>
            <a:chExt cx="5197" cy="5015"/>
          </a:xfrm>
        </p:grpSpPr>
        <p:sp>
          <p:nvSpPr>
            <p:cNvPr id="33" name="椭圆 32"/>
            <p:cNvSpPr/>
            <p:nvPr/>
          </p:nvSpPr>
          <p:spPr>
            <a:xfrm>
              <a:off x="3517" y="2349"/>
              <a:ext cx="3247" cy="3247"/>
            </a:xfrm>
            <a:prstGeom prst="ellipse">
              <a:avLst/>
            </a:prstGeom>
            <a:solidFill>
              <a:schemeClr val="bg1">
                <a:lumMod val="6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椭圆 33"/>
            <p:cNvSpPr/>
            <p:nvPr/>
          </p:nvSpPr>
          <p:spPr>
            <a:xfrm>
              <a:off x="2558" y="4118"/>
              <a:ext cx="3247" cy="3247"/>
            </a:xfrm>
            <a:prstGeom prst="ellipse">
              <a:avLst/>
            </a:prstGeom>
            <a:solidFill>
              <a:schemeClr val="bg1">
                <a:lumMod val="6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椭圆 34"/>
            <p:cNvSpPr/>
            <p:nvPr/>
          </p:nvSpPr>
          <p:spPr>
            <a:xfrm>
              <a:off x="4509" y="4118"/>
              <a:ext cx="3247" cy="3247"/>
            </a:xfrm>
            <a:prstGeom prst="ellipse">
              <a:avLst/>
            </a:prstGeom>
            <a:solidFill>
              <a:srgbClr val="FF000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7" name="文本框 36"/>
          <p:cNvSpPr txBox="1"/>
          <p:nvPr/>
        </p:nvSpPr>
        <p:spPr>
          <a:xfrm>
            <a:off x="3226435" y="3646170"/>
            <a:ext cx="1886585" cy="706755"/>
          </a:xfrm>
          <a:prstGeom prst="rect">
            <a:avLst/>
          </a:prstGeom>
          <a:noFill/>
        </p:spPr>
        <p:txBody>
          <a:bodyPr wrap="square" rtlCol="0">
            <a:spAutoFit/>
          </a:bodyPr>
          <a:p>
            <a:pPr algn="ctr"/>
            <a:r>
              <a:rPr lang="zh-CN" altLang="en-US" sz="2000">
                <a:solidFill>
                  <a:schemeClr val="bg1"/>
                </a:solidFill>
                <a:latin typeface="思源黑體 ExtraLight" panose="020B0200000000000000" charset="-120"/>
                <a:ea typeface="思源黑體 ExtraLight" panose="020B0200000000000000" charset="-120"/>
              </a:rPr>
              <a:t>优秀的查询间的并行性</a:t>
            </a:r>
            <a:endParaRPr lang="zh-CN" altLang="en-US" sz="2000">
              <a:solidFill>
                <a:schemeClr val="bg1"/>
              </a:solidFill>
              <a:latin typeface="思源黑體 ExtraLight" panose="020B0200000000000000" charset="-120"/>
              <a:ea typeface="思源黑體 ExtraLight" panose="020B0200000000000000" charset="-120"/>
            </a:endParaRPr>
          </a:p>
        </p:txBody>
      </p:sp>
      <p:sp>
        <p:nvSpPr>
          <p:cNvPr id="38" name="文本框 37"/>
          <p:cNvSpPr txBox="1"/>
          <p:nvPr/>
        </p:nvSpPr>
        <p:spPr>
          <a:xfrm>
            <a:off x="1909445" y="3819525"/>
            <a:ext cx="1444625" cy="645160"/>
          </a:xfrm>
          <a:prstGeom prst="rect">
            <a:avLst/>
          </a:prstGeom>
          <a:noFill/>
        </p:spPr>
        <p:txBody>
          <a:bodyPr wrap="square" rtlCol="0">
            <a:spAutoFit/>
          </a:bodyPr>
          <a:p>
            <a:pPr algn="ctr"/>
            <a:r>
              <a:rPr lang="zh-CN" altLang="en-US">
                <a:solidFill>
                  <a:schemeClr val="bg1"/>
                </a:solidFill>
                <a:latin typeface="思源黑體 ExtraLight" panose="020B0200000000000000" charset="-120"/>
                <a:ea typeface="思源黑體 ExtraLight" panose="020B0200000000000000" charset="-120"/>
              </a:rPr>
              <a:t>受限的查询内并行性</a:t>
            </a:r>
            <a:endParaRPr lang="zh-CN" altLang="en-US">
              <a:solidFill>
                <a:schemeClr val="bg1"/>
              </a:solidFill>
              <a:latin typeface="思源黑體 ExtraLight" panose="020B0200000000000000" charset="-120"/>
              <a:ea typeface="思源黑體 ExtraLight" panose="020B0200000000000000" charset="-120"/>
            </a:endParaRPr>
          </a:p>
        </p:txBody>
      </p:sp>
      <p:sp>
        <p:nvSpPr>
          <p:cNvPr id="39" name="文本框 38"/>
          <p:cNvSpPr txBox="1"/>
          <p:nvPr/>
        </p:nvSpPr>
        <p:spPr>
          <a:xfrm>
            <a:off x="2496185" y="2700020"/>
            <a:ext cx="1886585" cy="368300"/>
          </a:xfrm>
          <a:prstGeom prst="rect">
            <a:avLst/>
          </a:prstGeom>
          <a:noFill/>
        </p:spPr>
        <p:txBody>
          <a:bodyPr wrap="square" rtlCol="0">
            <a:spAutoFit/>
          </a:bodyPr>
          <a:p>
            <a:pPr algn="ctr"/>
            <a:r>
              <a:rPr lang="zh-CN" altLang="en-US">
                <a:solidFill>
                  <a:schemeClr val="bg1"/>
                </a:solidFill>
                <a:latin typeface="思源黑體 ExtraLight" panose="020B0200000000000000" charset="-120"/>
                <a:ea typeface="思源黑體 ExtraLight" panose="020B0200000000000000" charset="-120"/>
              </a:rPr>
              <a:t>大量</a:t>
            </a:r>
            <a:r>
              <a:rPr lang="en-US" altLang="zh-CN">
                <a:solidFill>
                  <a:schemeClr val="bg1"/>
                </a:solidFill>
                <a:latin typeface="思源黑體 ExtraLight" panose="020B0200000000000000" charset="-120"/>
                <a:ea typeface="思源黑體 ExtraLight" panose="020B0200000000000000" charset="-120"/>
              </a:rPr>
              <a:t>RW</a:t>
            </a:r>
            <a:r>
              <a:rPr lang="zh-CN" altLang="en-US">
                <a:solidFill>
                  <a:schemeClr val="bg1"/>
                </a:solidFill>
                <a:latin typeface="思源黑體 ExtraLight" panose="020B0200000000000000" charset="-120"/>
                <a:ea typeface="思源黑體 ExtraLight" panose="020B0200000000000000" charset="-120"/>
              </a:rPr>
              <a:t>查询</a:t>
            </a:r>
            <a:endParaRPr lang="zh-CN" altLang="en-US">
              <a:solidFill>
                <a:schemeClr val="bg1"/>
              </a:solidFill>
              <a:latin typeface="思源黑體 ExtraLight" panose="020B0200000000000000" charset="-120"/>
              <a:ea typeface="思源黑體 ExtraLight" panose="020B0200000000000000" charset="-120"/>
            </a:endParaRPr>
          </a:p>
        </p:txBody>
      </p:sp>
      <p:grpSp>
        <p:nvGrpSpPr>
          <p:cNvPr id="47" name="组合 46"/>
          <p:cNvGrpSpPr/>
          <p:nvPr/>
        </p:nvGrpSpPr>
        <p:grpSpPr>
          <a:xfrm>
            <a:off x="5769610" y="2032635"/>
            <a:ext cx="6217285" cy="2660650"/>
            <a:chOff x="9086" y="3094"/>
            <a:chExt cx="9791" cy="4190"/>
          </a:xfrm>
        </p:grpSpPr>
        <p:grpSp>
          <p:nvGrpSpPr>
            <p:cNvPr id="42" name="组合 41"/>
            <p:cNvGrpSpPr/>
            <p:nvPr/>
          </p:nvGrpSpPr>
          <p:grpSpPr>
            <a:xfrm rot="0">
              <a:off x="9086" y="3094"/>
              <a:ext cx="9791" cy="1917"/>
              <a:chOff x="11118" y="3139"/>
              <a:chExt cx="9791" cy="1917"/>
            </a:xfrm>
          </p:grpSpPr>
          <p:sp>
            <p:nvSpPr>
              <p:cNvPr id="40" name="文本框 39"/>
              <p:cNvSpPr txBox="1"/>
              <p:nvPr/>
            </p:nvSpPr>
            <p:spPr>
              <a:xfrm>
                <a:off x="11163" y="3139"/>
                <a:ext cx="5090" cy="725"/>
              </a:xfrm>
              <a:prstGeom prst="rect">
                <a:avLst/>
              </a:prstGeom>
              <a:noFill/>
            </p:spPr>
            <p:txBody>
              <a:bodyPr wrap="square" rtlCol="0">
                <a:spAutoFit/>
              </a:bodyPr>
              <a:p>
                <a:pPr algn="l"/>
                <a:r>
                  <a:rPr lang="en-US" altLang="zh-CN" sz="2400">
                    <a:solidFill>
                      <a:schemeClr val="tx1"/>
                    </a:solidFill>
                    <a:latin typeface="思源黑體 ExtraLight" panose="020B0200000000000000" charset="-120"/>
                    <a:ea typeface="思源黑體 ExtraLight" panose="020B0200000000000000" charset="-120"/>
                  </a:rPr>
                  <a:t>Why Step-centric</a:t>
                </a:r>
                <a:endParaRPr lang="en-US" altLang="zh-CN" sz="2400">
                  <a:solidFill>
                    <a:schemeClr val="tx1"/>
                  </a:solidFill>
                  <a:latin typeface="思源黑體 ExtraLight" panose="020B0200000000000000" charset="-120"/>
                  <a:ea typeface="思源黑體 ExtraLight" panose="020B0200000000000000" charset="-120"/>
                </a:endParaRPr>
              </a:p>
            </p:txBody>
          </p:sp>
          <p:sp>
            <p:nvSpPr>
              <p:cNvPr id="41" name="文本框 40"/>
              <p:cNvSpPr txBox="1"/>
              <p:nvPr/>
            </p:nvSpPr>
            <p:spPr>
              <a:xfrm>
                <a:off x="11118" y="3768"/>
                <a:ext cx="9791" cy="1288"/>
              </a:xfrm>
              <a:prstGeom prst="rect">
                <a:avLst/>
              </a:prstGeom>
              <a:noFill/>
            </p:spPr>
            <p:txBody>
              <a:bodyPr wrap="square" rtlCol="0">
                <a:spAutoFit/>
              </a:bodyPr>
              <a:p>
                <a:pPr algn="l">
                  <a:lnSpc>
                    <a:spcPct val="140000"/>
                  </a:lnSpc>
                </a:pP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rPr>
                  <a:t>RW</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rPr>
                  <a:t>算法是建立在大量</a:t>
                </a: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rPr>
                  <a:t>RW</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rPr>
                  <a:t>查询之上的，而不是单一的查询。尽管查询内的并行性有限，但由于每个</a:t>
                </a: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rPr>
                  <a:t>RW</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rPr>
                  <a:t>查询可以独立执行，所以</a:t>
                </a: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rPr>
                  <a:t>RW</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rPr>
                  <a:t>算法中存在优秀的查询之间的并行性。因此要采用以步骤为中心的模型来利用查询间的并行性。</a:t>
                </a:r>
                <a:endPar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endParaRPr>
              </a:p>
            </p:txBody>
          </p:sp>
        </p:grpSp>
        <p:grpSp>
          <p:nvGrpSpPr>
            <p:cNvPr id="43" name="组合 42"/>
            <p:cNvGrpSpPr/>
            <p:nvPr/>
          </p:nvGrpSpPr>
          <p:grpSpPr>
            <a:xfrm rot="0">
              <a:off x="9086" y="5635"/>
              <a:ext cx="9791" cy="1649"/>
              <a:chOff x="11118" y="3495"/>
              <a:chExt cx="9791" cy="1649"/>
            </a:xfrm>
          </p:grpSpPr>
          <p:sp>
            <p:nvSpPr>
              <p:cNvPr id="44" name="文本框 43"/>
              <p:cNvSpPr txBox="1"/>
              <p:nvPr/>
            </p:nvSpPr>
            <p:spPr>
              <a:xfrm>
                <a:off x="11163" y="3495"/>
                <a:ext cx="2971" cy="725"/>
              </a:xfrm>
              <a:prstGeom prst="rect">
                <a:avLst/>
              </a:prstGeom>
              <a:noFill/>
            </p:spPr>
            <p:txBody>
              <a:bodyPr wrap="square" rtlCol="0">
                <a:spAutoFit/>
              </a:bodyPr>
              <a:p>
                <a:pPr algn="l"/>
                <a:r>
                  <a:rPr lang="en-US" altLang="zh-CN" sz="2400">
                    <a:solidFill>
                      <a:schemeClr val="tx1"/>
                    </a:solidFill>
                    <a:latin typeface="思源黑體 ExtraLight" panose="020B0200000000000000" charset="-120"/>
                    <a:ea typeface="思源黑體 ExtraLight" panose="020B0200000000000000" charset="-120"/>
                  </a:rPr>
                  <a:t>GMU</a:t>
                </a:r>
                <a:endParaRPr lang="zh-CN" altLang="en-US" sz="2400">
                  <a:solidFill>
                    <a:schemeClr val="tx1"/>
                  </a:solidFill>
                  <a:latin typeface="思源黑體 ExtraLight" panose="020B0200000000000000" charset="-120"/>
                  <a:ea typeface="思源黑體 ExtraLight" panose="020B0200000000000000" charset="-120"/>
                </a:endParaRPr>
              </a:p>
            </p:txBody>
          </p:sp>
          <p:sp>
            <p:nvSpPr>
              <p:cNvPr id="45" name="文本框 44"/>
              <p:cNvSpPr txBox="1"/>
              <p:nvPr/>
            </p:nvSpPr>
            <p:spPr>
              <a:xfrm>
                <a:off x="11118" y="4051"/>
                <a:ext cx="9791" cy="1093"/>
              </a:xfrm>
              <a:prstGeom prst="rect">
                <a:avLst/>
              </a:prstGeom>
              <a:noFill/>
            </p:spPr>
            <p:txBody>
              <a:bodyPr wrap="square" rtlCol="0">
                <a:spAutoFit/>
              </a:bodyPr>
              <a:p>
                <a:pPr algn="l">
                  <a:lnSpc>
                    <a:spcPct val="140000"/>
                  </a:lnSpc>
                </a:pP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rPr>
                  <a:t>将查询的一个步骤抽象成</a:t>
                </a: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rPr>
                  <a:t>Gather-Move-Update</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rPr>
                  <a:t>操作，以描述</a:t>
                </a: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rPr>
                  <a:t>RW</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rPr>
                  <a:t>算法的共同结构。</a:t>
                </a:r>
                <a:endPar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endParaRPr>
              </a:p>
            </p:txBody>
          </p:sp>
        </p:grpSp>
      </p:grpSp>
    </p:spTree>
    <p:custDataLst>
      <p:tags r:id="rId1"/>
    </p:custDataLst>
  </p:cSld>
  <p:clrMapOvr>
    <a:masterClrMapping/>
  </p:clrMapOvr>
  <p:transition advTm="41484">
    <p:blinds/>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16"/>
          <p:cNvSpPr txBox="1"/>
          <p:nvPr/>
        </p:nvSpPr>
        <p:spPr>
          <a:xfrm>
            <a:off x="935990" y="347980"/>
            <a:ext cx="2967990" cy="306705"/>
          </a:xfrm>
          <a:prstGeom prst="rect">
            <a:avLst/>
          </a:prstGeom>
          <a:noFill/>
        </p:spPr>
        <p:txBody>
          <a:bodyPr wrap="square" rtlCol="0">
            <a:spAutoFit/>
          </a:bodyPr>
          <a:p>
            <a:pPr algn="l"/>
            <a:r>
              <a:rPr lang="en-US" altLang="zh-CN" sz="1400">
                <a:solidFill>
                  <a:schemeClr val="tx1">
                    <a:lumMod val="95000"/>
                    <a:lumOff val="5000"/>
                  </a:schemeClr>
                </a:solidFill>
                <a:latin typeface="思源黑體 ExtraLight" panose="020B0200000000000000" charset="-120"/>
                <a:ea typeface="思源黑體 ExtraLight" panose="020B0200000000000000" charset="-120"/>
              </a:rPr>
              <a:t>Step-centric</a:t>
            </a:r>
            <a:r>
              <a:rPr lang="zh-CN" altLang="en-US" sz="1400">
                <a:solidFill>
                  <a:schemeClr val="tx1">
                    <a:lumMod val="95000"/>
                    <a:lumOff val="5000"/>
                  </a:schemeClr>
                </a:solidFill>
                <a:latin typeface="思源黑體 ExtraLight" panose="020B0200000000000000" charset="-120"/>
                <a:ea typeface="思源黑體 ExtraLight" panose="020B0200000000000000" charset="-120"/>
              </a:rPr>
              <a:t>编程</a:t>
            </a:r>
            <a:endParaRPr lang="zh-CN" altLang="en-US" sz="1400">
              <a:solidFill>
                <a:schemeClr val="tx1">
                  <a:lumMod val="95000"/>
                  <a:lumOff val="5000"/>
                </a:schemeClr>
              </a:solidFill>
              <a:latin typeface="思源黑體 ExtraLight" panose="020B0200000000000000" charset="-120"/>
              <a:ea typeface="思源黑體 ExtraLight" panose="020B0200000000000000" charset="-120"/>
            </a:endParaRPr>
          </a:p>
        </p:txBody>
      </p:sp>
      <p:cxnSp>
        <p:nvCxnSpPr>
          <p:cNvPr id="18" name="直接连接符 17"/>
          <p:cNvCxnSpPr/>
          <p:nvPr/>
        </p:nvCxnSpPr>
        <p:spPr>
          <a:xfrm>
            <a:off x="1029335" y="697865"/>
            <a:ext cx="104019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909445" y="3819525"/>
            <a:ext cx="1444625" cy="645160"/>
          </a:xfrm>
          <a:prstGeom prst="rect">
            <a:avLst/>
          </a:prstGeom>
          <a:noFill/>
        </p:spPr>
        <p:txBody>
          <a:bodyPr wrap="square" rtlCol="0">
            <a:spAutoFit/>
          </a:bodyPr>
          <a:p>
            <a:pPr algn="ctr"/>
            <a:r>
              <a:rPr lang="zh-CN" altLang="en-US">
                <a:solidFill>
                  <a:schemeClr val="bg1"/>
                </a:solidFill>
                <a:latin typeface="思源黑體 ExtraLight" panose="020B0200000000000000" charset="-120"/>
                <a:ea typeface="思源黑體 ExtraLight" panose="020B0200000000000000" charset="-120"/>
              </a:rPr>
              <a:t>受限的查询内并行性</a:t>
            </a:r>
            <a:endParaRPr lang="zh-CN" altLang="en-US">
              <a:solidFill>
                <a:schemeClr val="bg1"/>
              </a:solidFill>
              <a:latin typeface="思源黑體 ExtraLight" panose="020B0200000000000000" charset="-120"/>
              <a:ea typeface="思源黑體 ExtraLight" panose="020B0200000000000000" charset="-120"/>
            </a:endParaRPr>
          </a:p>
        </p:txBody>
      </p:sp>
      <p:sp>
        <p:nvSpPr>
          <p:cNvPr id="39" name="文本框 38"/>
          <p:cNvSpPr txBox="1"/>
          <p:nvPr/>
        </p:nvSpPr>
        <p:spPr>
          <a:xfrm>
            <a:off x="2496185" y="2700020"/>
            <a:ext cx="1886585" cy="368300"/>
          </a:xfrm>
          <a:prstGeom prst="rect">
            <a:avLst/>
          </a:prstGeom>
          <a:noFill/>
        </p:spPr>
        <p:txBody>
          <a:bodyPr wrap="square" rtlCol="0">
            <a:spAutoFit/>
          </a:bodyPr>
          <a:p>
            <a:pPr algn="ctr"/>
            <a:r>
              <a:rPr lang="zh-CN" altLang="en-US">
                <a:solidFill>
                  <a:schemeClr val="bg1"/>
                </a:solidFill>
                <a:latin typeface="思源黑體 ExtraLight" panose="020B0200000000000000" charset="-120"/>
                <a:ea typeface="思源黑體 ExtraLight" panose="020B0200000000000000" charset="-120"/>
              </a:rPr>
              <a:t>大量</a:t>
            </a:r>
            <a:r>
              <a:rPr lang="en-US" altLang="zh-CN">
                <a:solidFill>
                  <a:schemeClr val="bg1"/>
                </a:solidFill>
                <a:latin typeface="思源黑體 ExtraLight" panose="020B0200000000000000" charset="-120"/>
                <a:ea typeface="思源黑體 ExtraLight" panose="020B0200000000000000" charset="-120"/>
              </a:rPr>
              <a:t>RW</a:t>
            </a:r>
            <a:r>
              <a:rPr lang="zh-CN" altLang="en-US">
                <a:solidFill>
                  <a:schemeClr val="bg1"/>
                </a:solidFill>
                <a:latin typeface="思源黑體 ExtraLight" panose="020B0200000000000000" charset="-120"/>
                <a:ea typeface="思源黑體 ExtraLight" panose="020B0200000000000000" charset="-120"/>
              </a:rPr>
              <a:t>查询</a:t>
            </a:r>
            <a:endParaRPr lang="zh-CN" altLang="en-US">
              <a:solidFill>
                <a:schemeClr val="bg1"/>
              </a:solidFill>
              <a:latin typeface="思源黑體 ExtraLight" panose="020B0200000000000000" charset="-120"/>
              <a:ea typeface="思源黑體 ExtraLight" panose="020B0200000000000000" charset="-120"/>
            </a:endParaRPr>
          </a:p>
        </p:txBody>
      </p:sp>
      <p:grpSp>
        <p:nvGrpSpPr>
          <p:cNvPr id="42" name="组合 41"/>
          <p:cNvGrpSpPr/>
          <p:nvPr/>
        </p:nvGrpSpPr>
        <p:grpSpPr>
          <a:xfrm rot="0">
            <a:off x="4724196" y="916940"/>
            <a:ext cx="7415530" cy="1887855"/>
            <a:chOff x="11150" y="3139"/>
            <a:chExt cx="8181" cy="2973"/>
          </a:xfrm>
        </p:grpSpPr>
        <p:sp>
          <p:nvSpPr>
            <p:cNvPr id="40" name="文本框 39"/>
            <p:cNvSpPr txBox="1"/>
            <p:nvPr/>
          </p:nvSpPr>
          <p:spPr>
            <a:xfrm>
              <a:off x="11163" y="3139"/>
              <a:ext cx="6462" cy="822"/>
            </a:xfrm>
            <a:prstGeom prst="rect">
              <a:avLst/>
            </a:prstGeom>
            <a:noFill/>
          </p:spPr>
          <p:txBody>
            <a:bodyPr wrap="square" rtlCol="0">
              <a:spAutoFit/>
            </a:bodyPr>
            <a:p>
              <a:pPr algn="l"/>
              <a:r>
                <a:rPr lang="en-US" altLang="zh-CN" sz="2800">
                  <a:solidFill>
                    <a:schemeClr val="tx1"/>
                  </a:solidFill>
                  <a:latin typeface="思源黑體 ExtraLight" panose="020B0200000000000000" charset="-120"/>
                  <a:ea typeface="思源黑體 ExtraLight" panose="020B0200000000000000" charset="-120"/>
                </a:rPr>
                <a:t>ThunderRW</a:t>
              </a:r>
              <a:r>
                <a:rPr lang="zh-CN" altLang="en-US" sz="2800">
                  <a:solidFill>
                    <a:schemeClr val="tx1"/>
                  </a:solidFill>
                  <a:latin typeface="思源黑體 ExtraLight" panose="020B0200000000000000" charset="-120"/>
                  <a:ea typeface="思源黑體 ExtraLight" panose="020B0200000000000000" charset="-120"/>
                </a:rPr>
                <a:t>框架的概述</a:t>
              </a:r>
              <a:endParaRPr lang="zh-CN" altLang="en-US" sz="2800">
                <a:solidFill>
                  <a:schemeClr val="tx1"/>
                </a:solidFill>
                <a:latin typeface="思源黑體 ExtraLight" panose="020B0200000000000000" charset="-120"/>
                <a:ea typeface="思源黑體 ExtraLight" panose="020B0200000000000000" charset="-120"/>
              </a:endParaRPr>
            </a:p>
          </p:txBody>
        </p:sp>
        <p:sp>
          <p:nvSpPr>
            <p:cNvPr id="41" name="文本框 40"/>
            <p:cNvSpPr txBox="1"/>
            <p:nvPr/>
          </p:nvSpPr>
          <p:spPr>
            <a:xfrm>
              <a:off x="11150" y="3866"/>
              <a:ext cx="8181" cy="2246"/>
            </a:xfrm>
            <a:prstGeom prst="rect">
              <a:avLst/>
            </a:prstGeom>
            <a:noFill/>
          </p:spPr>
          <p:txBody>
            <a:bodyPr wrap="square" rtlCol="0">
              <a:spAutoFit/>
            </a:bodyPr>
            <a:p>
              <a:pPr algn="l">
                <a:lnSpc>
                  <a:spcPct val="140000"/>
                </a:lnSpc>
              </a:pP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算法</a:t>
              </a: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2</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中，</a:t>
              </a: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Weight</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和</a:t>
              </a: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Update</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是用户定义函数。</a:t>
              </a:r>
              <a:endPar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a:p>
              <a:pPr algn="l">
                <a:lnSpc>
                  <a:spcPct val="140000"/>
                </a:lnSpc>
              </a:pP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Gather</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函数遍历当前顶点的每个邻居边，通过</a:t>
              </a: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Weight</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函数得到每条边的概率将其赋给</a:t>
              </a: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C</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a:t>
              </a:r>
              <a:endPar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a:p>
              <a:pPr algn="l">
                <a:lnSpc>
                  <a:spcPct val="140000"/>
                </a:lnSpc>
              </a:pP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Move</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函数基于</a:t>
              </a: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C</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选择一条邻边同时沿着这条邻边移动</a:t>
              </a: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Q</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；（随机内存访问主要发生在</a:t>
              </a: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Move</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中）</a:t>
              </a:r>
              <a:endPar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a:p>
              <a:pPr algn="l"/>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rPr>
                <a:t>Update</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rPr>
                <a:t>函数基于移动的结果更新</a:t>
              </a: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rPr>
                <a:t>Q</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rPr>
                <a:t>的状态，</a:t>
              </a: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rPr>
                <a:t>Update</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rPr>
                <a:t>返回的值决定是否终止这次查询。</a:t>
              </a:r>
              <a:endPar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endParaRPr>
            </a:p>
            <a:p>
              <a:pPr algn="l"/>
              <a:endPar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endParaRPr>
            </a:p>
          </p:txBody>
        </p:sp>
      </p:grpSp>
      <p:pic>
        <p:nvPicPr>
          <p:cNvPr id="2" name="图片 1"/>
          <p:cNvPicPr>
            <a:picLocks noChangeAspect="1"/>
          </p:cNvPicPr>
          <p:nvPr/>
        </p:nvPicPr>
        <p:blipFill>
          <a:blip r:embed="rId1"/>
          <a:stretch>
            <a:fillRect/>
          </a:stretch>
        </p:blipFill>
        <p:spPr>
          <a:xfrm>
            <a:off x="935990" y="831850"/>
            <a:ext cx="3273425" cy="2519680"/>
          </a:xfrm>
          <a:prstGeom prst="rect">
            <a:avLst/>
          </a:prstGeom>
        </p:spPr>
      </p:pic>
      <p:pic>
        <p:nvPicPr>
          <p:cNvPr id="3" name="图片 2"/>
          <p:cNvPicPr>
            <a:picLocks noChangeAspect="1"/>
          </p:cNvPicPr>
          <p:nvPr/>
        </p:nvPicPr>
        <p:blipFill>
          <a:blip r:embed="rId2"/>
          <a:stretch>
            <a:fillRect/>
          </a:stretch>
        </p:blipFill>
        <p:spPr>
          <a:xfrm>
            <a:off x="1029335" y="3637915"/>
            <a:ext cx="3163570" cy="1251585"/>
          </a:xfrm>
          <a:prstGeom prst="rect">
            <a:avLst/>
          </a:prstGeom>
        </p:spPr>
      </p:pic>
      <p:sp>
        <p:nvSpPr>
          <p:cNvPr id="4" name="左箭头 3"/>
          <p:cNvSpPr/>
          <p:nvPr/>
        </p:nvSpPr>
        <p:spPr>
          <a:xfrm>
            <a:off x="4055110" y="1028700"/>
            <a:ext cx="668655" cy="144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5" name="组合 4"/>
          <p:cNvGrpSpPr/>
          <p:nvPr/>
        </p:nvGrpSpPr>
        <p:grpSpPr>
          <a:xfrm rot="0">
            <a:off x="4822190" y="3436620"/>
            <a:ext cx="6681844" cy="1088390"/>
            <a:chOff x="11118" y="3139"/>
            <a:chExt cx="9351" cy="1714"/>
          </a:xfrm>
        </p:grpSpPr>
        <p:sp>
          <p:nvSpPr>
            <p:cNvPr id="6" name="文本框 5"/>
            <p:cNvSpPr txBox="1"/>
            <p:nvPr/>
          </p:nvSpPr>
          <p:spPr>
            <a:xfrm>
              <a:off x="11163" y="3139"/>
              <a:ext cx="4675" cy="822"/>
            </a:xfrm>
            <a:prstGeom prst="rect">
              <a:avLst/>
            </a:prstGeom>
            <a:noFill/>
          </p:spPr>
          <p:txBody>
            <a:bodyPr wrap="square" rtlCol="0">
              <a:spAutoFit/>
            </a:bodyPr>
            <a:p>
              <a:pPr algn="l"/>
              <a:r>
                <a:rPr lang="zh-CN" altLang="en-US" sz="2800">
                  <a:solidFill>
                    <a:schemeClr val="tx1"/>
                  </a:solidFill>
                  <a:latin typeface="思源黑體 ExtraLight" panose="020B0200000000000000" charset="-120"/>
                  <a:ea typeface="思源黑體 ExtraLight" panose="020B0200000000000000" charset="-120"/>
                </a:rPr>
                <a:t>静态</a:t>
              </a:r>
              <a:r>
                <a:rPr lang="en-US" altLang="zh-CN" sz="2800">
                  <a:solidFill>
                    <a:schemeClr val="tx1"/>
                  </a:solidFill>
                  <a:latin typeface="思源黑體 ExtraLight" panose="020B0200000000000000" charset="-120"/>
                  <a:ea typeface="思源黑體 ExtraLight" panose="020B0200000000000000" charset="-120"/>
                </a:rPr>
                <a:t>RW</a:t>
              </a:r>
              <a:r>
                <a:rPr lang="zh-CN" altLang="en-US" sz="2800">
                  <a:solidFill>
                    <a:schemeClr val="tx1"/>
                  </a:solidFill>
                  <a:latin typeface="思源黑體 ExtraLight" panose="020B0200000000000000" charset="-120"/>
                  <a:ea typeface="思源黑體 ExtraLight" panose="020B0200000000000000" charset="-120"/>
                </a:rPr>
                <a:t>的预处理</a:t>
              </a:r>
              <a:endParaRPr lang="zh-CN" altLang="en-US" sz="2800">
                <a:solidFill>
                  <a:schemeClr val="tx1"/>
                </a:solidFill>
                <a:latin typeface="思源黑體 ExtraLight" panose="020B0200000000000000" charset="-120"/>
                <a:ea typeface="思源黑體 ExtraLight" panose="020B0200000000000000" charset="-120"/>
              </a:endParaRPr>
            </a:p>
          </p:txBody>
        </p:sp>
        <p:sp>
          <p:nvSpPr>
            <p:cNvPr id="7" name="文本框 6"/>
            <p:cNvSpPr txBox="1"/>
            <p:nvPr/>
          </p:nvSpPr>
          <p:spPr>
            <a:xfrm>
              <a:off x="11118" y="4031"/>
              <a:ext cx="9351" cy="822"/>
            </a:xfrm>
            <a:prstGeom prst="rect">
              <a:avLst/>
            </a:prstGeom>
            <a:noFill/>
          </p:spPr>
          <p:txBody>
            <a:bodyPr wrap="square" rtlCol="0">
              <a:spAutoFit/>
            </a:bodyPr>
            <a:p>
              <a:pPr algn="l"/>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在系统初始化的时候就获取每个顶点</a:t>
              </a: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v</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的邻边的概率值，将其存到</a:t>
              </a: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Cv</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中。</a:t>
              </a:r>
              <a:endPar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a:p>
              <a:pPr algn="l"/>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在查询执行过程中，可以直接调用</a:t>
              </a: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Cv</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获取到其邻边的概率，省略了</a:t>
              </a: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gather</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函数。</a:t>
              </a:r>
              <a:endPar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p:txBody>
        </p:sp>
      </p:grpSp>
      <p:sp>
        <p:nvSpPr>
          <p:cNvPr id="8" name="左箭头 7"/>
          <p:cNvSpPr/>
          <p:nvPr/>
        </p:nvSpPr>
        <p:spPr>
          <a:xfrm>
            <a:off x="4153535" y="3691890"/>
            <a:ext cx="668655" cy="144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3"/>
    </p:custDataLst>
  </p:cSld>
  <p:clrMapOvr>
    <a:masterClrMapping/>
  </p:clrMapOvr>
  <p:transition advTm="64501">
    <p:blinds/>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16"/>
          <p:cNvSpPr txBox="1"/>
          <p:nvPr/>
        </p:nvSpPr>
        <p:spPr>
          <a:xfrm>
            <a:off x="935990" y="347980"/>
            <a:ext cx="2967990" cy="306705"/>
          </a:xfrm>
          <a:prstGeom prst="rect">
            <a:avLst/>
          </a:prstGeom>
          <a:noFill/>
        </p:spPr>
        <p:txBody>
          <a:bodyPr wrap="square" rtlCol="0">
            <a:spAutoFit/>
          </a:bodyPr>
          <a:p>
            <a:pPr algn="l"/>
            <a:r>
              <a:rPr lang="en-US" altLang="zh-CN" sz="1400">
                <a:solidFill>
                  <a:schemeClr val="tx1">
                    <a:lumMod val="95000"/>
                    <a:lumOff val="5000"/>
                  </a:schemeClr>
                </a:solidFill>
                <a:latin typeface="思源黑體 ExtraLight" panose="020B0200000000000000" charset="-120"/>
                <a:ea typeface="思源黑體 ExtraLight" panose="020B0200000000000000" charset="-120"/>
              </a:rPr>
              <a:t>ThunderRW</a:t>
            </a:r>
            <a:r>
              <a:rPr lang="zh-CN" altLang="en-US" sz="1400">
                <a:solidFill>
                  <a:schemeClr val="tx1">
                    <a:lumMod val="95000"/>
                    <a:lumOff val="5000"/>
                  </a:schemeClr>
                </a:solidFill>
                <a:latin typeface="思源黑體 ExtraLight" panose="020B0200000000000000" charset="-120"/>
                <a:ea typeface="思源黑體 ExtraLight" panose="020B0200000000000000" charset="-120"/>
              </a:rPr>
              <a:t>提供的两种</a:t>
            </a:r>
            <a:r>
              <a:rPr lang="en-US" altLang="zh-CN" sz="1400">
                <a:solidFill>
                  <a:schemeClr val="tx1">
                    <a:lumMod val="95000"/>
                    <a:lumOff val="5000"/>
                  </a:schemeClr>
                </a:solidFill>
                <a:latin typeface="思源黑體 ExtraLight" panose="020B0200000000000000" charset="-120"/>
                <a:ea typeface="思源黑體 ExtraLight" panose="020B0200000000000000" charset="-120"/>
              </a:rPr>
              <a:t>API</a:t>
            </a:r>
            <a:endParaRPr lang="en-US" altLang="zh-CN" sz="1400">
              <a:solidFill>
                <a:schemeClr val="tx1">
                  <a:lumMod val="95000"/>
                  <a:lumOff val="5000"/>
                </a:schemeClr>
              </a:solidFill>
              <a:latin typeface="思源黑體 ExtraLight" panose="020B0200000000000000" charset="-120"/>
              <a:ea typeface="思源黑體 ExtraLight" panose="020B0200000000000000" charset="-120"/>
            </a:endParaRPr>
          </a:p>
        </p:txBody>
      </p:sp>
      <p:cxnSp>
        <p:nvCxnSpPr>
          <p:cNvPr id="18" name="直接连接符 17"/>
          <p:cNvCxnSpPr/>
          <p:nvPr/>
        </p:nvCxnSpPr>
        <p:spPr>
          <a:xfrm>
            <a:off x="1029335" y="697865"/>
            <a:ext cx="104019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909445" y="3819525"/>
            <a:ext cx="1444625" cy="645160"/>
          </a:xfrm>
          <a:prstGeom prst="rect">
            <a:avLst/>
          </a:prstGeom>
          <a:noFill/>
        </p:spPr>
        <p:txBody>
          <a:bodyPr wrap="square" rtlCol="0">
            <a:spAutoFit/>
          </a:bodyPr>
          <a:p>
            <a:pPr algn="ctr"/>
            <a:r>
              <a:rPr lang="zh-CN" altLang="en-US">
                <a:solidFill>
                  <a:schemeClr val="bg1"/>
                </a:solidFill>
                <a:latin typeface="思源黑體 ExtraLight" panose="020B0200000000000000" charset="-120"/>
                <a:ea typeface="思源黑體 ExtraLight" panose="020B0200000000000000" charset="-120"/>
              </a:rPr>
              <a:t>受限的查询内并行性</a:t>
            </a:r>
            <a:endParaRPr lang="zh-CN" altLang="en-US">
              <a:solidFill>
                <a:schemeClr val="bg1"/>
              </a:solidFill>
              <a:latin typeface="思源黑體 ExtraLight" panose="020B0200000000000000" charset="-120"/>
              <a:ea typeface="思源黑體 ExtraLight" panose="020B0200000000000000" charset="-120"/>
            </a:endParaRPr>
          </a:p>
        </p:txBody>
      </p:sp>
      <p:sp>
        <p:nvSpPr>
          <p:cNvPr id="39" name="文本框 38"/>
          <p:cNvSpPr txBox="1"/>
          <p:nvPr/>
        </p:nvSpPr>
        <p:spPr>
          <a:xfrm>
            <a:off x="2496185" y="2700020"/>
            <a:ext cx="1886585" cy="368300"/>
          </a:xfrm>
          <a:prstGeom prst="rect">
            <a:avLst/>
          </a:prstGeom>
          <a:noFill/>
        </p:spPr>
        <p:txBody>
          <a:bodyPr wrap="square" rtlCol="0">
            <a:spAutoFit/>
          </a:bodyPr>
          <a:p>
            <a:pPr algn="ctr"/>
            <a:r>
              <a:rPr lang="zh-CN" altLang="en-US">
                <a:solidFill>
                  <a:schemeClr val="bg1"/>
                </a:solidFill>
                <a:latin typeface="思源黑體 ExtraLight" panose="020B0200000000000000" charset="-120"/>
                <a:ea typeface="思源黑體 ExtraLight" panose="020B0200000000000000" charset="-120"/>
              </a:rPr>
              <a:t>大量</a:t>
            </a:r>
            <a:r>
              <a:rPr lang="en-US" altLang="zh-CN">
                <a:solidFill>
                  <a:schemeClr val="bg1"/>
                </a:solidFill>
                <a:latin typeface="思源黑體 ExtraLight" panose="020B0200000000000000" charset="-120"/>
                <a:ea typeface="思源黑體 ExtraLight" panose="020B0200000000000000" charset="-120"/>
              </a:rPr>
              <a:t>RW</a:t>
            </a:r>
            <a:r>
              <a:rPr lang="zh-CN" altLang="en-US">
                <a:solidFill>
                  <a:schemeClr val="bg1"/>
                </a:solidFill>
                <a:latin typeface="思源黑體 ExtraLight" panose="020B0200000000000000" charset="-120"/>
                <a:ea typeface="思源黑體 ExtraLight" panose="020B0200000000000000" charset="-120"/>
              </a:rPr>
              <a:t>查询</a:t>
            </a:r>
            <a:endParaRPr lang="zh-CN" altLang="en-US">
              <a:solidFill>
                <a:schemeClr val="bg1"/>
              </a:solidFill>
              <a:latin typeface="思源黑體 ExtraLight" panose="020B0200000000000000" charset="-120"/>
              <a:ea typeface="思源黑體 ExtraLight" panose="020B0200000000000000" charset="-120"/>
            </a:endParaRPr>
          </a:p>
        </p:txBody>
      </p:sp>
      <p:sp>
        <p:nvSpPr>
          <p:cNvPr id="40" name="文本框 39"/>
          <p:cNvSpPr txBox="1"/>
          <p:nvPr/>
        </p:nvSpPr>
        <p:spPr>
          <a:xfrm>
            <a:off x="1057910" y="962660"/>
            <a:ext cx="8413750" cy="2368550"/>
          </a:xfrm>
          <a:prstGeom prst="rect">
            <a:avLst/>
          </a:prstGeom>
          <a:noFill/>
        </p:spPr>
        <p:txBody>
          <a:bodyPr wrap="square" rtlCol="0">
            <a:spAutoFit/>
          </a:bodyPr>
          <a:p>
            <a:pPr algn="l"/>
            <a:r>
              <a:rPr lang="en-US" altLang="zh-CN" sz="2800">
                <a:solidFill>
                  <a:schemeClr val="tx1"/>
                </a:solidFill>
                <a:latin typeface="思源黑體 ExtraLight" panose="020B0200000000000000" charset="-120"/>
                <a:ea typeface="思源黑體 ExtraLight" panose="020B0200000000000000" charset="-120"/>
              </a:rPr>
              <a:t>1.  </a:t>
            </a:r>
            <a:r>
              <a:rPr lang="zh-CN" altLang="en-US" sz="2800">
                <a:solidFill>
                  <a:schemeClr val="tx1"/>
                </a:solidFill>
                <a:latin typeface="思源黑體 ExtraLight" panose="020B0200000000000000" charset="-120"/>
                <a:ea typeface="思源黑體 ExtraLight" panose="020B0200000000000000" charset="-120"/>
              </a:rPr>
              <a:t>超参数</a:t>
            </a:r>
            <a:endParaRPr lang="zh-CN" altLang="en-US" sz="2800">
              <a:solidFill>
                <a:schemeClr val="tx1"/>
              </a:solidFill>
              <a:latin typeface="思源黑體 ExtraLight" panose="020B0200000000000000" charset="-120"/>
              <a:ea typeface="思源黑體 ExtraLight" panose="020B0200000000000000" charset="-120"/>
            </a:endParaRPr>
          </a:p>
          <a:p>
            <a:pPr algn="l"/>
            <a:r>
              <a:rPr lang="en-US" altLang="zh-CN" sz="1600">
                <a:solidFill>
                  <a:schemeClr val="tx1"/>
                </a:solidFill>
                <a:latin typeface="思源黑體 ExtraLight" panose="020B0200000000000000" charset="-120"/>
                <a:ea typeface="思源黑體 ExtraLight" panose="020B0200000000000000" charset="-120"/>
              </a:rPr>
              <a:t>walker_type</a:t>
            </a:r>
            <a:r>
              <a:rPr lang="zh-CN" altLang="en-US" sz="1600">
                <a:solidFill>
                  <a:schemeClr val="tx1"/>
                </a:solidFill>
                <a:latin typeface="思源黑體 ExtraLight" panose="020B0200000000000000" charset="-120"/>
                <a:ea typeface="思源黑體 ExtraLight" panose="020B0200000000000000" charset="-120"/>
              </a:rPr>
              <a:t>：</a:t>
            </a:r>
            <a:r>
              <a:rPr lang="en-US" altLang="zh-CN" sz="1600">
                <a:solidFill>
                  <a:schemeClr val="tx1"/>
                </a:solidFill>
                <a:latin typeface="思源黑體 ExtraLight" panose="020B0200000000000000" charset="-120"/>
                <a:ea typeface="思源黑體 ExtraLight" panose="020B0200000000000000" charset="-120"/>
              </a:rPr>
              <a:t>RW</a:t>
            </a:r>
            <a:r>
              <a:rPr lang="zh-CN" altLang="en-US" sz="1600">
                <a:solidFill>
                  <a:schemeClr val="tx1"/>
                </a:solidFill>
                <a:latin typeface="思源黑體 ExtraLight" panose="020B0200000000000000" charset="-120"/>
                <a:ea typeface="思源黑體 ExtraLight" panose="020B0200000000000000" charset="-120"/>
              </a:rPr>
              <a:t>的类型（无偏？静态？动态？）</a:t>
            </a:r>
            <a:endParaRPr lang="en-US" altLang="zh-CN" sz="1600">
              <a:solidFill>
                <a:schemeClr val="tx1"/>
              </a:solidFill>
              <a:latin typeface="思源黑體 ExtraLight" panose="020B0200000000000000" charset="-120"/>
              <a:ea typeface="思源黑體 ExtraLight" panose="020B0200000000000000" charset="-120"/>
            </a:endParaRPr>
          </a:p>
          <a:p>
            <a:pPr algn="l"/>
            <a:r>
              <a:rPr lang="en-US" altLang="zh-CN" sz="1600">
                <a:solidFill>
                  <a:schemeClr val="tx1"/>
                </a:solidFill>
                <a:latin typeface="思源黑體 ExtraLight" panose="020B0200000000000000" charset="-120"/>
                <a:ea typeface="思源黑體 ExtraLight" panose="020B0200000000000000" charset="-120"/>
              </a:rPr>
              <a:t>sampling_method</a:t>
            </a:r>
            <a:r>
              <a:rPr lang="zh-CN" altLang="en-US" sz="1600">
                <a:solidFill>
                  <a:schemeClr val="tx1"/>
                </a:solidFill>
                <a:latin typeface="思源黑體 ExtraLight" panose="020B0200000000000000" charset="-120"/>
                <a:ea typeface="思源黑體 ExtraLight" panose="020B0200000000000000" charset="-120"/>
              </a:rPr>
              <a:t>：采样方法（</a:t>
            </a:r>
            <a:r>
              <a:rPr lang="en-US" altLang="zh-CN" sz="1600">
                <a:solidFill>
                  <a:schemeClr val="tx1"/>
                </a:solidFill>
                <a:latin typeface="思源黑體 ExtraLight" panose="020B0200000000000000" charset="-120"/>
                <a:ea typeface="思源黑體 ExtraLight" panose="020B0200000000000000" charset="-120"/>
              </a:rPr>
              <a:t>NAIVE</a:t>
            </a:r>
            <a:r>
              <a:rPr lang="zh-CN" altLang="en-US" sz="1600">
                <a:solidFill>
                  <a:schemeClr val="tx1"/>
                </a:solidFill>
                <a:latin typeface="思源黑體 ExtraLight" panose="020B0200000000000000" charset="-120"/>
                <a:ea typeface="思源黑體 ExtraLight" panose="020B0200000000000000" charset="-120"/>
              </a:rPr>
              <a:t>？</a:t>
            </a:r>
            <a:r>
              <a:rPr lang="en-US" altLang="zh-CN" sz="1600">
                <a:solidFill>
                  <a:schemeClr val="tx1"/>
                </a:solidFill>
                <a:latin typeface="思源黑體 ExtraLight" panose="020B0200000000000000" charset="-120"/>
                <a:ea typeface="思源黑體 ExtraLight" panose="020B0200000000000000" charset="-120"/>
              </a:rPr>
              <a:t>ITS</a:t>
            </a:r>
            <a:r>
              <a:rPr lang="zh-CN" altLang="en-US" sz="1600">
                <a:solidFill>
                  <a:schemeClr val="tx1"/>
                </a:solidFill>
                <a:latin typeface="思源黑體 ExtraLight" panose="020B0200000000000000" charset="-120"/>
                <a:ea typeface="思源黑體 ExtraLight" panose="020B0200000000000000" charset="-120"/>
              </a:rPr>
              <a:t>？</a:t>
            </a:r>
            <a:r>
              <a:rPr lang="en-US" altLang="zh-CN" sz="1600">
                <a:solidFill>
                  <a:schemeClr val="tx1"/>
                </a:solidFill>
                <a:latin typeface="思源黑體 ExtraLight" panose="020B0200000000000000" charset="-120"/>
                <a:ea typeface="思源黑體 ExtraLight" panose="020B0200000000000000" charset="-120"/>
              </a:rPr>
              <a:t>ALIAS</a:t>
            </a:r>
            <a:r>
              <a:rPr lang="zh-CN" altLang="en-US" sz="1600">
                <a:solidFill>
                  <a:schemeClr val="tx1"/>
                </a:solidFill>
                <a:latin typeface="思源黑體 ExtraLight" panose="020B0200000000000000" charset="-120"/>
                <a:ea typeface="思源黑體 ExtraLight" panose="020B0200000000000000" charset="-120"/>
              </a:rPr>
              <a:t>？</a:t>
            </a:r>
            <a:r>
              <a:rPr lang="en-US" altLang="zh-CN" sz="1600">
                <a:solidFill>
                  <a:schemeClr val="tx1"/>
                </a:solidFill>
                <a:latin typeface="思源黑體 ExtraLight" panose="020B0200000000000000" charset="-120"/>
                <a:ea typeface="思源黑體 ExtraLight" panose="020B0200000000000000" charset="-120"/>
              </a:rPr>
              <a:t>REJ</a:t>
            </a:r>
            <a:r>
              <a:rPr lang="zh-CN" altLang="en-US" sz="1600">
                <a:solidFill>
                  <a:schemeClr val="tx1"/>
                </a:solidFill>
                <a:latin typeface="思源黑體 ExtraLight" panose="020B0200000000000000" charset="-120"/>
                <a:ea typeface="思源黑體 ExtraLight" panose="020B0200000000000000" charset="-120"/>
              </a:rPr>
              <a:t>？</a:t>
            </a:r>
            <a:r>
              <a:rPr lang="en-US" altLang="zh-CN" sz="1600">
                <a:solidFill>
                  <a:schemeClr val="tx1"/>
                </a:solidFill>
                <a:latin typeface="思源黑體 ExtraLight" panose="020B0200000000000000" charset="-120"/>
                <a:ea typeface="思源黑體 ExtraLight" panose="020B0200000000000000" charset="-120"/>
              </a:rPr>
              <a:t>0-REJ</a:t>
            </a:r>
            <a:r>
              <a:rPr lang="zh-CN" altLang="en-US" sz="1600">
                <a:solidFill>
                  <a:schemeClr val="tx1"/>
                </a:solidFill>
                <a:latin typeface="思源黑體 ExtraLight" panose="020B0200000000000000" charset="-120"/>
                <a:ea typeface="思源黑體 ExtraLight" panose="020B0200000000000000" charset="-120"/>
              </a:rPr>
              <a:t>？）</a:t>
            </a:r>
            <a:endParaRPr lang="zh-CN" altLang="en-US" sz="1600">
              <a:solidFill>
                <a:schemeClr val="tx1"/>
              </a:solidFill>
              <a:latin typeface="思源黑體 ExtraLight" panose="020B0200000000000000" charset="-120"/>
              <a:ea typeface="思源黑體 ExtraLight" panose="020B0200000000000000" charset="-120"/>
            </a:endParaRPr>
          </a:p>
          <a:p>
            <a:pPr algn="l"/>
            <a:endParaRPr lang="zh-CN" altLang="en-US" sz="2800">
              <a:solidFill>
                <a:schemeClr val="tx1"/>
              </a:solidFill>
              <a:latin typeface="思源黑體 ExtraLight" panose="020B0200000000000000" charset="-120"/>
              <a:ea typeface="思源黑體 ExtraLight" panose="020B0200000000000000" charset="-120"/>
            </a:endParaRPr>
          </a:p>
          <a:p>
            <a:pPr algn="l"/>
            <a:r>
              <a:rPr lang="en-US" altLang="zh-CN" sz="2800">
                <a:solidFill>
                  <a:schemeClr val="tx1"/>
                </a:solidFill>
                <a:latin typeface="思源黑體 ExtraLight" panose="020B0200000000000000" charset="-120"/>
                <a:ea typeface="思源黑體 ExtraLight" panose="020B0200000000000000" charset="-120"/>
              </a:rPr>
              <a:t>2. </a:t>
            </a:r>
            <a:r>
              <a:rPr lang="zh-CN" altLang="en-US" sz="2800">
                <a:solidFill>
                  <a:schemeClr val="tx1"/>
                </a:solidFill>
                <a:latin typeface="思源黑體 ExtraLight" panose="020B0200000000000000" charset="-120"/>
                <a:ea typeface="思源黑體 ExtraLight" panose="020B0200000000000000" charset="-120"/>
              </a:rPr>
              <a:t>用户定义函数</a:t>
            </a:r>
            <a:endParaRPr lang="zh-CN" altLang="en-US" sz="2800">
              <a:solidFill>
                <a:schemeClr val="tx1"/>
              </a:solidFill>
              <a:latin typeface="思源黑體 ExtraLight" panose="020B0200000000000000" charset="-120"/>
              <a:ea typeface="思源黑體 ExtraLight" panose="020B0200000000000000" charset="-120"/>
            </a:endParaRPr>
          </a:p>
          <a:p>
            <a:pPr algn="l"/>
            <a:r>
              <a:rPr lang="en-US" altLang="zh-CN" sz="1600">
                <a:solidFill>
                  <a:schemeClr val="tx1"/>
                </a:solidFill>
                <a:latin typeface="思源黑體 ExtraLight" panose="020B0200000000000000" charset="-120"/>
                <a:ea typeface="思源黑體 ExtraLight" panose="020B0200000000000000" charset="-120"/>
              </a:rPr>
              <a:t>Weight</a:t>
            </a:r>
            <a:endParaRPr lang="en-US" altLang="zh-CN" sz="1600">
              <a:solidFill>
                <a:schemeClr val="tx1"/>
              </a:solidFill>
              <a:latin typeface="思源黑體 ExtraLight" panose="020B0200000000000000" charset="-120"/>
              <a:ea typeface="思源黑體 ExtraLight" panose="020B0200000000000000" charset="-120"/>
            </a:endParaRPr>
          </a:p>
          <a:p>
            <a:pPr algn="l"/>
            <a:r>
              <a:rPr lang="en-US" altLang="zh-CN" sz="1600">
                <a:solidFill>
                  <a:schemeClr val="tx1"/>
                </a:solidFill>
                <a:latin typeface="思源黑體 ExtraLight" panose="020B0200000000000000" charset="-120"/>
                <a:ea typeface="思源黑體 ExtraLight" panose="020B0200000000000000" charset="-120"/>
              </a:rPr>
              <a:t>Update</a:t>
            </a:r>
            <a:endParaRPr lang="en-US" altLang="zh-CN" sz="1600">
              <a:solidFill>
                <a:schemeClr val="tx1"/>
              </a:solidFill>
              <a:latin typeface="思源黑體 ExtraLight" panose="020B0200000000000000" charset="-120"/>
              <a:ea typeface="思源黑體 ExtraLight" panose="020B0200000000000000" charset="-120"/>
            </a:endParaRPr>
          </a:p>
        </p:txBody>
      </p:sp>
      <p:pic>
        <p:nvPicPr>
          <p:cNvPr id="9" name="图片 8"/>
          <p:cNvPicPr>
            <a:picLocks noChangeAspect="1"/>
          </p:cNvPicPr>
          <p:nvPr/>
        </p:nvPicPr>
        <p:blipFill>
          <a:blip r:embed="rId1"/>
          <a:stretch>
            <a:fillRect/>
          </a:stretch>
        </p:blipFill>
        <p:spPr>
          <a:xfrm>
            <a:off x="1057910" y="3485515"/>
            <a:ext cx="4755515" cy="2705100"/>
          </a:xfrm>
          <a:prstGeom prst="rect">
            <a:avLst/>
          </a:prstGeom>
        </p:spPr>
      </p:pic>
    </p:spTree>
    <p:custDataLst>
      <p:tags r:id="rId2"/>
    </p:custDataLst>
  </p:cSld>
  <p:clrMapOvr>
    <a:masterClrMapping/>
  </p:clrMapOvr>
  <p:transition advTm="172">
    <p:blinds/>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3906520" y="2056765"/>
            <a:ext cx="1264920" cy="1014730"/>
          </a:xfrm>
          <a:prstGeom prst="rect">
            <a:avLst/>
          </a:prstGeom>
          <a:noFill/>
        </p:spPr>
        <p:txBody>
          <a:bodyPr wrap="square" rtlCol="0">
            <a:spAutoFit/>
          </a:bodyPr>
          <a:p>
            <a:pPr algn="l"/>
            <a:r>
              <a:rPr lang="en-US" sz="6000">
                <a:solidFill>
                  <a:srgbClr val="FF0000"/>
                </a:solidFill>
                <a:latin typeface="思源黑体 Light" panose="020B0300000000000000" charset="-122"/>
                <a:ea typeface="思源黑体 Light" panose="020B0300000000000000" charset="-122"/>
                <a:cs typeface="思源黑体 Light" panose="020B0300000000000000" charset="-122"/>
              </a:rPr>
              <a:t>05</a:t>
            </a:r>
            <a:endParaRPr lang="en-US" sz="6000">
              <a:solidFill>
                <a:srgbClr val="FF0000"/>
              </a:solidFill>
              <a:latin typeface="思源黑体 Light" panose="020B0300000000000000" charset="-122"/>
              <a:ea typeface="思源黑体 Light" panose="020B0300000000000000" charset="-122"/>
              <a:cs typeface="思源黑体 Light" panose="020B0300000000000000" charset="-122"/>
            </a:endParaRPr>
          </a:p>
        </p:txBody>
      </p:sp>
      <p:grpSp>
        <p:nvGrpSpPr>
          <p:cNvPr id="9" name="组合 8"/>
          <p:cNvGrpSpPr/>
          <p:nvPr/>
        </p:nvGrpSpPr>
        <p:grpSpPr>
          <a:xfrm>
            <a:off x="4000500" y="2339340"/>
            <a:ext cx="7359650" cy="1447800"/>
            <a:chOff x="6300" y="3684"/>
            <a:chExt cx="11590" cy="2280"/>
          </a:xfrm>
        </p:grpSpPr>
        <p:cxnSp>
          <p:nvCxnSpPr>
            <p:cNvPr id="15" name="直接连接符 14"/>
            <p:cNvCxnSpPr/>
            <p:nvPr/>
          </p:nvCxnSpPr>
          <p:spPr>
            <a:xfrm flipH="1">
              <a:off x="6300" y="3684"/>
              <a:ext cx="2266" cy="183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8144" y="4269"/>
              <a:ext cx="9746" cy="1695"/>
            </a:xfrm>
            <a:prstGeom prst="rect">
              <a:avLst/>
            </a:prstGeom>
            <a:noFill/>
          </p:spPr>
          <p:txBody>
            <a:bodyPr wrap="square" rtlCol="0">
              <a:spAutoFit/>
            </a:bodyPr>
            <a:p>
              <a:pPr algn="l"/>
              <a:r>
                <a:rPr lang="en-US" altLang="zh-CN" sz="3200" dirty="0">
                  <a:solidFill>
                    <a:schemeClr val="tx1"/>
                  </a:solidFill>
                  <a:latin typeface="思源黑体 Light" panose="020B0300000000000000" charset="-122"/>
                  <a:ea typeface="思源黑体 Light" panose="020B0300000000000000" charset="-122"/>
                  <a:cs typeface="思源黑体 Light" panose="020B0300000000000000" charset="-122"/>
                  <a:sym typeface="+mn-ea"/>
                </a:rPr>
                <a:t>STEP-INTERLEAVING</a:t>
              </a:r>
              <a:endParaRPr lang="en-US" altLang="zh-CN" sz="3200" dirty="0">
                <a:solidFill>
                  <a:schemeClr val="tx1"/>
                </a:solidFill>
                <a:latin typeface="思源黑体 Light" panose="020B0300000000000000" charset="-122"/>
                <a:ea typeface="思源黑体 Light" panose="020B0300000000000000" charset="-122"/>
                <a:cs typeface="思源黑体 Light" panose="020B0300000000000000" charset="-122"/>
                <a:sym typeface="+mn-ea"/>
              </a:endParaRPr>
            </a:p>
            <a:p>
              <a:pPr algn="l"/>
              <a:r>
                <a:rPr lang="zh-CN" altLang="en-US" sz="3200" dirty="0">
                  <a:solidFill>
                    <a:schemeClr val="tx1"/>
                  </a:solidFill>
                  <a:latin typeface="思源黑体 Light" panose="020B0300000000000000" charset="-122"/>
                  <a:ea typeface="思源黑体 Light" panose="020B0300000000000000" charset="-122"/>
                  <a:cs typeface="思源黑体 Light" panose="020B0300000000000000" charset="-122"/>
                  <a:sym typeface="+mn-ea"/>
                </a:rPr>
                <a:t>步骤交错技术</a:t>
              </a:r>
              <a:endParaRPr lang="zh-CN" altLang="en-US" sz="3200" dirty="0">
                <a:solidFill>
                  <a:schemeClr val="tx1"/>
                </a:solidFill>
                <a:latin typeface="思源黑体 Light" panose="020B0300000000000000" charset="-122"/>
                <a:ea typeface="思源黑体 Light" panose="020B0300000000000000" charset="-122"/>
                <a:cs typeface="思源黑体 Light" panose="020B0300000000000000" charset="-122"/>
                <a:sym typeface="+mn-ea"/>
              </a:endParaRPr>
            </a:p>
          </p:txBody>
        </p:sp>
      </p:grpSp>
    </p:spTree>
    <p:custDataLst>
      <p:tags r:id="rId1"/>
    </p:custDataLst>
  </p:cSld>
  <p:clrMapOvr>
    <a:masterClrMapping/>
  </p:clrMapOvr>
  <p:transition advTm="753">
    <p:blinds/>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16"/>
          <p:cNvSpPr txBox="1"/>
          <p:nvPr/>
        </p:nvSpPr>
        <p:spPr>
          <a:xfrm>
            <a:off x="935990" y="347980"/>
            <a:ext cx="2967990" cy="306705"/>
          </a:xfrm>
          <a:prstGeom prst="rect">
            <a:avLst/>
          </a:prstGeom>
          <a:noFill/>
        </p:spPr>
        <p:txBody>
          <a:bodyPr wrap="square" rtlCol="0">
            <a:spAutoFit/>
          </a:bodyPr>
          <a:p>
            <a:pPr algn="l"/>
            <a:r>
              <a:rPr lang="en-US" altLang="zh-CN" sz="1400">
                <a:solidFill>
                  <a:schemeClr val="tx1">
                    <a:lumMod val="95000"/>
                    <a:lumOff val="5000"/>
                  </a:schemeClr>
                </a:solidFill>
                <a:latin typeface="思源黑體 ExtraLight" panose="020B0200000000000000" charset="-120"/>
                <a:ea typeface="思源黑體 ExtraLight" panose="020B0200000000000000" charset="-120"/>
              </a:rPr>
              <a:t>Step interleaving</a:t>
            </a:r>
            <a:r>
              <a:rPr lang="zh-CN" altLang="en-US" sz="1400">
                <a:solidFill>
                  <a:schemeClr val="tx1">
                    <a:lumMod val="95000"/>
                    <a:lumOff val="5000"/>
                  </a:schemeClr>
                </a:solidFill>
                <a:latin typeface="思源黑體 ExtraLight" panose="020B0200000000000000" charset="-120"/>
                <a:ea typeface="思源黑體 ExtraLight" panose="020B0200000000000000" charset="-120"/>
              </a:rPr>
              <a:t>技术原理</a:t>
            </a:r>
            <a:endParaRPr lang="zh-CN" altLang="en-US" sz="1400">
              <a:solidFill>
                <a:schemeClr val="tx1">
                  <a:lumMod val="95000"/>
                  <a:lumOff val="5000"/>
                </a:schemeClr>
              </a:solidFill>
              <a:latin typeface="思源黑體 ExtraLight" panose="020B0200000000000000" charset="-120"/>
              <a:ea typeface="思源黑體 ExtraLight" panose="020B0200000000000000" charset="-120"/>
            </a:endParaRPr>
          </a:p>
        </p:txBody>
      </p:sp>
      <p:cxnSp>
        <p:nvCxnSpPr>
          <p:cNvPr id="18" name="直接连接符 17"/>
          <p:cNvCxnSpPr/>
          <p:nvPr/>
        </p:nvCxnSpPr>
        <p:spPr>
          <a:xfrm>
            <a:off x="1029335" y="697865"/>
            <a:ext cx="104019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909445" y="3819525"/>
            <a:ext cx="1444625" cy="645160"/>
          </a:xfrm>
          <a:prstGeom prst="rect">
            <a:avLst/>
          </a:prstGeom>
          <a:noFill/>
        </p:spPr>
        <p:txBody>
          <a:bodyPr wrap="square" rtlCol="0">
            <a:spAutoFit/>
          </a:bodyPr>
          <a:p>
            <a:pPr algn="ctr"/>
            <a:r>
              <a:rPr lang="zh-CN" altLang="en-US">
                <a:solidFill>
                  <a:schemeClr val="bg1"/>
                </a:solidFill>
                <a:latin typeface="思源黑體 ExtraLight" panose="020B0200000000000000" charset="-120"/>
                <a:ea typeface="思源黑體 ExtraLight" panose="020B0200000000000000" charset="-120"/>
              </a:rPr>
              <a:t>受限的查询内并行性</a:t>
            </a:r>
            <a:endParaRPr lang="zh-CN" altLang="en-US">
              <a:solidFill>
                <a:schemeClr val="bg1"/>
              </a:solidFill>
              <a:latin typeface="思源黑體 ExtraLight" panose="020B0200000000000000" charset="-120"/>
              <a:ea typeface="思源黑體 ExtraLight" panose="020B0200000000000000" charset="-120"/>
            </a:endParaRPr>
          </a:p>
        </p:txBody>
      </p:sp>
      <p:sp>
        <p:nvSpPr>
          <p:cNvPr id="39" name="文本框 38"/>
          <p:cNvSpPr txBox="1"/>
          <p:nvPr/>
        </p:nvSpPr>
        <p:spPr>
          <a:xfrm>
            <a:off x="2496185" y="2700020"/>
            <a:ext cx="1886585" cy="368300"/>
          </a:xfrm>
          <a:prstGeom prst="rect">
            <a:avLst/>
          </a:prstGeom>
          <a:noFill/>
        </p:spPr>
        <p:txBody>
          <a:bodyPr wrap="square" rtlCol="0">
            <a:spAutoFit/>
          </a:bodyPr>
          <a:p>
            <a:pPr algn="ctr"/>
            <a:r>
              <a:rPr lang="zh-CN" altLang="en-US">
                <a:solidFill>
                  <a:schemeClr val="bg1"/>
                </a:solidFill>
                <a:latin typeface="思源黑體 ExtraLight" panose="020B0200000000000000" charset="-120"/>
                <a:ea typeface="思源黑體 ExtraLight" panose="020B0200000000000000" charset="-120"/>
              </a:rPr>
              <a:t>大量</a:t>
            </a:r>
            <a:r>
              <a:rPr lang="en-US" altLang="zh-CN">
                <a:solidFill>
                  <a:schemeClr val="bg1"/>
                </a:solidFill>
                <a:latin typeface="思源黑體 ExtraLight" panose="020B0200000000000000" charset="-120"/>
                <a:ea typeface="思源黑體 ExtraLight" panose="020B0200000000000000" charset="-120"/>
              </a:rPr>
              <a:t>RW</a:t>
            </a:r>
            <a:r>
              <a:rPr lang="zh-CN" altLang="en-US">
                <a:solidFill>
                  <a:schemeClr val="bg1"/>
                </a:solidFill>
                <a:latin typeface="思源黑體 ExtraLight" panose="020B0200000000000000" charset="-120"/>
                <a:ea typeface="思源黑體 ExtraLight" panose="020B0200000000000000" charset="-120"/>
              </a:rPr>
              <a:t>查询</a:t>
            </a:r>
            <a:endParaRPr lang="zh-CN" altLang="en-US">
              <a:solidFill>
                <a:schemeClr val="bg1"/>
              </a:solidFill>
              <a:latin typeface="思源黑體 ExtraLight" panose="020B0200000000000000" charset="-120"/>
              <a:ea typeface="思源黑體 ExtraLight" panose="020B0200000000000000" charset="-120"/>
            </a:endParaRPr>
          </a:p>
        </p:txBody>
      </p:sp>
      <p:grpSp>
        <p:nvGrpSpPr>
          <p:cNvPr id="42" name="组合 41"/>
          <p:cNvGrpSpPr/>
          <p:nvPr/>
        </p:nvGrpSpPr>
        <p:grpSpPr>
          <a:xfrm rot="0">
            <a:off x="4695190" y="916940"/>
            <a:ext cx="5194935" cy="683895"/>
            <a:chOff x="11118" y="3139"/>
            <a:chExt cx="8181" cy="1077"/>
          </a:xfrm>
        </p:grpSpPr>
        <p:sp>
          <p:nvSpPr>
            <p:cNvPr id="40" name="文本框 39"/>
            <p:cNvSpPr txBox="1"/>
            <p:nvPr/>
          </p:nvSpPr>
          <p:spPr>
            <a:xfrm>
              <a:off x="11208" y="3139"/>
              <a:ext cx="7418" cy="580"/>
            </a:xfrm>
            <a:prstGeom prst="rect">
              <a:avLst/>
            </a:prstGeom>
            <a:noFill/>
          </p:spPr>
          <p:txBody>
            <a:bodyPr wrap="square" rtlCol="0">
              <a:spAutoFit/>
            </a:bodyPr>
            <a:p>
              <a:pPr algn="l"/>
              <a:r>
                <a:rPr lang="zh-CN" altLang="en-US">
                  <a:solidFill>
                    <a:schemeClr val="tx1"/>
                  </a:solidFill>
                  <a:latin typeface="思源黑體 ExtraLight" panose="020B0200000000000000" charset="-120"/>
                  <a:ea typeface="思源黑體 ExtraLight" panose="020B0200000000000000" charset="-120"/>
                </a:rPr>
                <a:t>针对的内存问题：</a:t>
              </a:r>
              <a:r>
                <a:rPr lang="en-US" altLang="zh-CN">
                  <a:solidFill>
                    <a:schemeClr val="tx1"/>
                  </a:solidFill>
                  <a:latin typeface="思源黑體 ExtraLight" panose="020B0200000000000000" charset="-120"/>
                  <a:ea typeface="思源黑體 ExtraLight" panose="020B0200000000000000" charset="-120"/>
                </a:rPr>
                <a:t>Move</a:t>
              </a:r>
              <a:r>
                <a:rPr lang="zh-CN" altLang="en-US">
                  <a:solidFill>
                    <a:schemeClr val="tx1"/>
                  </a:solidFill>
                  <a:latin typeface="思源黑體 ExtraLight" panose="020B0200000000000000" charset="-120"/>
                  <a:ea typeface="思源黑體 ExtraLight" panose="020B0200000000000000" charset="-120"/>
                </a:rPr>
                <a:t>操作产生的内存问题</a:t>
              </a:r>
              <a:endParaRPr lang="zh-CN" altLang="en-US">
                <a:solidFill>
                  <a:schemeClr val="tx1"/>
                </a:solidFill>
                <a:latin typeface="思源黑體 ExtraLight" panose="020B0200000000000000" charset="-120"/>
                <a:ea typeface="思源黑體 ExtraLight" panose="020B0200000000000000" charset="-120"/>
              </a:endParaRPr>
            </a:p>
          </p:txBody>
        </p:sp>
        <p:sp>
          <p:nvSpPr>
            <p:cNvPr id="41" name="文本框 40"/>
            <p:cNvSpPr txBox="1"/>
            <p:nvPr/>
          </p:nvSpPr>
          <p:spPr>
            <a:xfrm>
              <a:off x="11118" y="3768"/>
              <a:ext cx="8181" cy="448"/>
            </a:xfrm>
            <a:prstGeom prst="rect">
              <a:avLst/>
            </a:prstGeom>
            <a:noFill/>
          </p:spPr>
          <p:txBody>
            <a:bodyPr wrap="square" rtlCol="0">
              <a:spAutoFit/>
            </a:bodyPr>
            <a:p>
              <a:pPr algn="l">
                <a:lnSpc>
                  <a:spcPct val="140000"/>
                </a:lnSpc>
              </a:pPr>
              <a:endPar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endParaRPr>
            </a:p>
          </p:txBody>
        </p:sp>
      </p:grpSp>
      <p:grpSp>
        <p:nvGrpSpPr>
          <p:cNvPr id="5" name="组合 4"/>
          <p:cNvGrpSpPr/>
          <p:nvPr/>
        </p:nvGrpSpPr>
        <p:grpSpPr>
          <a:xfrm rot="0">
            <a:off x="4723765" y="1349375"/>
            <a:ext cx="5612765" cy="1414145"/>
            <a:chOff x="11118" y="3139"/>
            <a:chExt cx="8839" cy="2227"/>
          </a:xfrm>
        </p:grpSpPr>
        <p:sp>
          <p:nvSpPr>
            <p:cNvPr id="6" name="文本框 5"/>
            <p:cNvSpPr txBox="1"/>
            <p:nvPr/>
          </p:nvSpPr>
          <p:spPr>
            <a:xfrm>
              <a:off x="11163" y="3139"/>
              <a:ext cx="4675" cy="580"/>
            </a:xfrm>
            <a:prstGeom prst="rect">
              <a:avLst/>
            </a:prstGeom>
            <a:noFill/>
          </p:spPr>
          <p:txBody>
            <a:bodyPr wrap="square" rtlCol="0">
              <a:spAutoFit/>
            </a:bodyPr>
            <a:p>
              <a:pPr algn="l"/>
              <a:r>
                <a:rPr lang="zh-CN" altLang="en-US">
                  <a:solidFill>
                    <a:schemeClr val="tx1"/>
                  </a:solidFill>
                  <a:latin typeface="思源黑體 ExtraLight" panose="020B0200000000000000" charset="-120"/>
                  <a:ea typeface="思源黑體 ExtraLight" panose="020B0200000000000000" charset="-120"/>
                </a:rPr>
                <a:t>具体做法：</a:t>
              </a:r>
              <a:endParaRPr lang="zh-CN" altLang="en-US">
                <a:solidFill>
                  <a:schemeClr val="tx1"/>
                </a:solidFill>
                <a:latin typeface="思源黑體 ExtraLight" panose="020B0200000000000000" charset="-120"/>
                <a:ea typeface="思源黑體 ExtraLight" panose="020B0200000000000000" charset="-120"/>
              </a:endParaRPr>
            </a:p>
          </p:txBody>
        </p:sp>
        <p:sp>
          <p:nvSpPr>
            <p:cNvPr id="7" name="文本框 6"/>
            <p:cNvSpPr txBox="1"/>
            <p:nvPr/>
          </p:nvSpPr>
          <p:spPr>
            <a:xfrm>
              <a:off x="11118" y="3768"/>
              <a:ext cx="8839" cy="1598"/>
            </a:xfrm>
            <a:prstGeom prst="rect">
              <a:avLst/>
            </a:prstGeom>
            <a:noFill/>
          </p:spPr>
          <p:txBody>
            <a:bodyPr wrap="square" rtlCol="0">
              <a:spAutoFit/>
            </a:bodyPr>
            <a:p>
              <a:pPr algn="l"/>
              <a:r>
                <a:rPr lang="zh-CN" altLang="en-US" sz="12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给定一个</a:t>
              </a:r>
              <a:r>
                <a:rPr lang="en-US" altLang="zh-CN" sz="12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Move</a:t>
              </a:r>
              <a:r>
                <a:rPr lang="zh-CN" altLang="en-US" sz="12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的操作序列，将其分解成多个阶段</a:t>
              </a:r>
              <a:r>
                <a:rPr lang="en-US" altLang="zh-CN" sz="12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(stage)</a:t>
              </a:r>
              <a:r>
                <a:rPr lang="zh-CN" altLang="en-US" sz="12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，一个阶段的计算会消耗之前阶段产生的数据，如果有必要，它还会为后续阶段检索数据；一旦查询</a:t>
              </a:r>
              <a:r>
                <a:rPr lang="en-US" altLang="zh-CN" sz="12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Q</a:t>
              </a:r>
              <a:r>
                <a:rPr lang="zh-CN" altLang="en-US" sz="12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的一个阶段执行完成，就会切换到其他查询的阶段，当其他查询的阶段执行完成后，就会继续执行查询</a:t>
              </a:r>
              <a:r>
                <a:rPr lang="en-US" altLang="zh-CN" sz="12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Q</a:t>
              </a:r>
              <a:r>
                <a:rPr lang="zh-CN" altLang="en-US" sz="12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。通过这种方法，就把内存访问延迟隐藏在了单个查询中，还保持</a:t>
              </a:r>
              <a:r>
                <a:rPr lang="en-US" altLang="zh-CN" sz="12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CPU</a:t>
              </a:r>
              <a:r>
                <a:rPr lang="zh-CN" altLang="en-US" sz="12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的忙碌。这种方法被称为步骤交错技术。</a:t>
              </a:r>
              <a:endParaRPr lang="zh-CN" altLang="en-US" sz="12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p:txBody>
        </p:sp>
      </p:grpSp>
      <p:pic>
        <p:nvPicPr>
          <p:cNvPr id="9" name="图片 8"/>
          <p:cNvPicPr>
            <a:picLocks noChangeAspect="1"/>
          </p:cNvPicPr>
          <p:nvPr/>
        </p:nvPicPr>
        <p:blipFill>
          <a:blip r:embed="rId1"/>
          <a:stretch>
            <a:fillRect/>
          </a:stretch>
        </p:blipFill>
        <p:spPr>
          <a:xfrm>
            <a:off x="1029335" y="875665"/>
            <a:ext cx="3666490" cy="2213610"/>
          </a:xfrm>
          <a:prstGeom prst="rect">
            <a:avLst/>
          </a:prstGeom>
        </p:spPr>
      </p:pic>
      <p:grpSp>
        <p:nvGrpSpPr>
          <p:cNvPr id="11" name="组合 10"/>
          <p:cNvGrpSpPr/>
          <p:nvPr/>
        </p:nvGrpSpPr>
        <p:grpSpPr>
          <a:xfrm rot="0">
            <a:off x="4792980" y="3227070"/>
            <a:ext cx="5543550" cy="2152650"/>
            <a:chOff x="11118" y="3139"/>
            <a:chExt cx="8730" cy="3390"/>
          </a:xfrm>
        </p:grpSpPr>
        <p:sp>
          <p:nvSpPr>
            <p:cNvPr id="12" name="文本框 11"/>
            <p:cNvSpPr txBox="1"/>
            <p:nvPr/>
          </p:nvSpPr>
          <p:spPr>
            <a:xfrm>
              <a:off x="11163" y="3139"/>
              <a:ext cx="7823" cy="580"/>
            </a:xfrm>
            <a:prstGeom prst="rect">
              <a:avLst/>
            </a:prstGeom>
            <a:noFill/>
          </p:spPr>
          <p:txBody>
            <a:bodyPr wrap="square" rtlCol="0">
              <a:spAutoFit/>
            </a:bodyPr>
            <a:p>
              <a:pPr algn="l"/>
              <a:r>
                <a:rPr lang="en-US" altLang="zh-CN">
                  <a:solidFill>
                    <a:schemeClr val="tx1"/>
                  </a:solidFill>
                  <a:latin typeface="思源黑體 ExtraLight" panose="020B0200000000000000" charset="-120"/>
                  <a:ea typeface="思源黑體 ExtraLight" panose="020B0200000000000000" charset="-120"/>
                </a:rPr>
                <a:t>Stage dependency graph(SDG)</a:t>
              </a:r>
              <a:r>
                <a:rPr lang="zh-CN" altLang="en-US">
                  <a:solidFill>
                    <a:schemeClr val="tx1"/>
                  </a:solidFill>
                  <a:latin typeface="思源黑體 ExtraLight" panose="020B0200000000000000" charset="-120"/>
                  <a:ea typeface="思源黑體 ExtraLight" panose="020B0200000000000000" charset="-120"/>
                </a:rPr>
                <a:t>：</a:t>
              </a:r>
              <a:endParaRPr lang="zh-CN" altLang="en-US">
                <a:solidFill>
                  <a:schemeClr val="tx1"/>
                </a:solidFill>
                <a:latin typeface="思源黑體 ExtraLight" panose="020B0200000000000000" charset="-120"/>
                <a:ea typeface="思源黑體 ExtraLight" panose="020B0200000000000000" charset="-120"/>
              </a:endParaRPr>
            </a:p>
          </p:txBody>
        </p:sp>
        <p:sp>
          <p:nvSpPr>
            <p:cNvPr id="13" name="文本框 12"/>
            <p:cNvSpPr txBox="1"/>
            <p:nvPr/>
          </p:nvSpPr>
          <p:spPr>
            <a:xfrm>
              <a:off x="11118" y="3768"/>
              <a:ext cx="8730" cy="2761"/>
            </a:xfrm>
            <a:prstGeom prst="rect">
              <a:avLst/>
            </a:prstGeom>
            <a:noFill/>
          </p:spPr>
          <p:txBody>
            <a:bodyPr wrap="square" rtlCol="0">
              <a:spAutoFit/>
            </a:bodyPr>
            <a:p>
              <a:pPr algn="l"/>
              <a:r>
                <a:rPr lang="en-US" altLang="zh-CN" sz="12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SDG</a:t>
              </a:r>
              <a:r>
                <a:rPr lang="zh-CN" altLang="en-US" sz="12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是一种从</a:t>
              </a:r>
              <a:r>
                <a:rPr lang="en-US" altLang="zh-CN" sz="12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Move</a:t>
              </a:r>
              <a:r>
                <a:rPr lang="zh-CN" altLang="en-US" sz="12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的操作序列中抽象出阶段的方法，并对它们之间的依赖关系进行建模。</a:t>
              </a:r>
              <a:endParaRPr lang="zh-CN" altLang="en-US" sz="12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a:p>
              <a:pPr algn="l"/>
              <a:endParaRPr lang="zh-CN" altLang="en-US" sz="12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a:p>
              <a:pPr algn="l"/>
              <a:r>
                <a:rPr lang="zh-CN" altLang="en-US" sz="1200">
                  <a:latin typeface="思源黑體 ExtraLight" panose="020B0200000000000000" charset="-120"/>
                  <a:ea typeface="思源黑體 ExtraLight" panose="020B0200000000000000" charset="-120"/>
                  <a:cs typeface="思源黑体 Light" panose="020B0300000000000000" charset="-122"/>
                  <a:sym typeface="+mn-ea"/>
                </a:rPr>
                <a:t>对阶段的约束：每个阶段最多包含一个内存访问操作，而消耗数据在后续阶段</a:t>
              </a:r>
              <a:endParaRPr lang="en-US" altLang="zh-CN" sz="12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a:p>
              <a:pPr algn="l"/>
              <a:r>
                <a:rPr lang="en-US" altLang="zh-CN" sz="1200">
                  <a:latin typeface="思源黑體 ExtraLight" panose="020B0200000000000000" charset="-120"/>
                  <a:ea typeface="思源黑體 ExtraLight" panose="020B0200000000000000" charset="-120"/>
                  <a:cs typeface="思源黑体 Light" panose="020B0300000000000000" charset="-122"/>
                  <a:sym typeface="+mn-ea"/>
                </a:rPr>
                <a:t>SDG</a:t>
              </a:r>
              <a:r>
                <a:rPr lang="zh-CN" altLang="en-US" sz="1200">
                  <a:latin typeface="思源黑體 ExtraLight" panose="020B0200000000000000" charset="-120"/>
                  <a:ea typeface="思源黑體 ExtraLight" panose="020B0200000000000000" charset="-120"/>
                  <a:cs typeface="思源黑体 Light" panose="020B0300000000000000" charset="-122"/>
                  <a:sym typeface="+mn-ea"/>
                </a:rPr>
                <a:t>的顶点：包含一组操作的阶段</a:t>
              </a:r>
              <a:endParaRPr lang="zh-CN" altLang="en-US" sz="12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a:p>
              <a:pPr algn="l"/>
              <a:r>
                <a:rPr lang="en-US" altLang="zh-CN" sz="1200">
                  <a:latin typeface="思源黑體 ExtraLight" panose="020B0200000000000000" charset="-120"/>
                  <a:ea typeface="思源黑體 ExtraLight" panose="020B0200000000000000" charset="-120"/>
                  <a:cs typeface="思源黑体 Light" panose="020B0300000000000000" charset="-122"/>
                  <a:sym typeface="+mn-ea"/>
                </a:rPr>
                <a:t>SDG</a:t>
              </a:r>
              <a:r>
                <a:rPr lang="zh-CN" altLang="en-US" sz="1200">
                  <a:latin typeface="思源黑體 ExtraLight" panose="020B0200000000000000" charset="-120"/>
                  <a:ea typeface="思源黑體 ExtraLight" panose="020B0200000000000000" charset="-120"/>
                  <a:cs typeface="思源黑体 Light" panose="020B0300000000000000" charset="-122"/>
                  <a:sym typeface="+mn-ea"/>
                </a:rPr>
                <a:t>的边：代表阶段之间的依赖关系</a:t>
              </a:r>
              <a:endParaRPr lang="zh-CN" altLang="en-US" sz="12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a:p>
              <a:pPr algn="l"/>
              <a:r>
                <a:rPr lang="zh-CN" altLang="en-US" sz="1200">
                  <a:latin typeface="思源黑體 ExtraLight" panose="020B0200000000000000" charset="-120"/>
                  <a:ea typeface="思源黑體 ExtraLight" panose="020B0200000000000000" charset="-120"/>
                  <a:cs typeface="思源黑体 Light" panose="020B0300000000000000" charset="-122"/>
                  <a:sym typeface="+mn-ea"/>
                </a:rPr>
                <a:t>内存依赖：如果</a:t>
              </a:r>
              <a:r>
                <a:rPr lang="en-US" altLang="zh-CN" sz="1200">
                  <a:latin typeface="思源黑體 ExtraLight" panose="020B0200000000000000" charset="-120"/>
                  <a:ea typeface="思源黑體 ExtraLight" panose="020B0200000000000000" charset="-120"/>
                  <a:cs typeface="思源黑体 Light" panose="020B0300000000000000" charset="-122"/>
                  <a:sym typeface="+mn-ea"/>
                </a:rPr>
                <a:t>S'</a:t>
              </a:r>
              <a:r>
                <a:rPr lang="zh-CN" altLang="en-US" sz="1200">
                  <a:latin typeface="思源黑體 ExtraLight" panose="020B0200000000000000" charset="-120"/>
                  <a:ea typeface="思源黑體 ExtraLight" panose="020B0200000000000000" charset="-120"/>
                  <a:cs typeface="思源黑体 Light" panose="020B0300000000000000" charset="-122"/>
                  <a:sym typeface="+mn-ea"/>
                </a:rPr>
                <a:t>消耗了</a:t>
              </a:r>
              <a:r>
                <a:rPr lang="en-US" altLang="zh-CN" sz="1200">
                  <a:latin typeface="思源黑體 ExtraLight" panose="020B0200000000000000" charset="-120"/>
                  <a:ea typeface="思源黑體 ExtraLight" panose="020B0200000000000000" charset="-120"/>
                  <a:cs typeface="思源黑体 Light" panose="020B0300000000000000" charset="-122"/>
                  <a:sym typeface="+mn-ea"/>
                </a:rPr>
                <a:t>S</a:t>
              </a:r>
              <a:r>
                <a:rPr lang="zh-CN" altLang="en-US" sz="1200">
                  <a:latin typeface="思源黑體 ExtraLight" panose="020B0200000000000000" charset="-120"/>
                  <a:ea typeface="思源黑體 ExtraLight" panose="020B0200000000000000" charset="-120"/>
                  <a:cs typeface="思源黑体 Light" panose="020B0300000000000000" charset="-122"/>
                  <a:sym typeface="+mn-ea"/>
                </a:rPr>
                <a:t>中从内存中加载的数据，则</a:t>
              </a:r>
              <a:r>
                <a:rPr lang="en-US" altLang="zh-CN" sz="1200">
                  <a:latin typeface="思源黑體 ExtraLight" panose="020B0200000000000000" charset="-120"/>
                  <a:ea typeface="思源黑體 ExtraLight" panose="020B0200000000000000" charset="-120"/>
                  <a:cs typeface="思源黑体 Light" panose="020B0300000000000000" charset="-122"/>
                  <a:sym typeface="+mn-ea"/>
                </a:rPr>
                <a:t>S'</a:t>
              </a:r>
              <a:r>
                <a:rPr lang="zh-CN" altLang="en-US" sz="1200">
                  <a:latin typeface="思源黑體 ExtraLight" panose="020B0200000000000000" charset="-120"/>
                  <a:ea typeface="思源黑體 ExtraLight" panose="020B0200000000000000" charset="-120"/>
                  <a:cs typeface="思源黑体 Light" panose="020B0300000000000000" charset="-122"/>
                  <a:sym typeface="+mn-ea"/>
                </a:rPr>
                <a:t>与</a:t>
              </a:r>
              <a:r>
                <a:rPr lang="en-US" altLang="zh-CN" sz="1200">
                  <a:latin typeface="思源黑體 ExtraLight" panose="020B0200000000000000" charset="-120"/>
                  <a:ea typeface="思源黑體 ExtraLight" panose="020B0200000000000000" charset="-120"/>
                  <a:cs typeface="思源黑体 Light" panose="020B0300000000000000" charset="-122"/>
                  <a:sym typeface="+mn-ea"/>
                </a:rPr>
                <a:t>S</a:t>
              </a:r>
              <a:r>
                <a:rPr lang="zh-CN" altLang="en-US" sz="1200">
                  <a:latin typeface="思源黑體 ExtraLight" panose="020B0200000000000000" charset="-120"/>
                  <a:ea typeface="思源黑體 ExtraLight" panose="020B0200000000000000" charset="-120"/>
                  <a:cs typeface="思源黑体 Light" panose="020B0300000000000000" charset="-122"/>
                  <a:sym typeface="+mn-ea"/>
                </a:rPr>
                <a:t>存在内存依赖</a:t>
              </a:r>
              <a:endParaRPr lang="zh-CN" altLang="en-US" sz="12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a:p>
              <a:pPr algn="l"/>
              <a:r>
                <a:rPr lang="zh-CN" altLang="en-US" sz="1200">
                  <a:latin typeface="思源黑體 ExtraLight" panose="020B0200000000000000" charset="-120"/>
                  <a:ea typeface="思源黑體 ExtraLight" panose="020B0200000000000000" charset="-120"/>
                  <a:cs typeface="思源黑体 Light" panose="020B0300000000000000" charset="-122"/>
                  <a:sym typeface="+mn-ea"/>
                </a:rPr>
                <a:t>计算依赖：如果</a:t>
              </a:r>
              <a:r>
                <a:rPr lang="en-US" altLang="zh-CN" sz="1200">
                  <a:latin typeface="思源黑體 ExtraLight" panose="020B0200000000000000" charset="-120"/>
                  <a:ea typeface="思源黑體 ExtraLight" panose="020B0200000000000000" charset="-120"/>
                  <a:cs typeface="思源黑体 Light" panose="020B0300000000000000" charset="-122"/>
                  <a:sym typeface="+mn-ea"/>
                </a:rPr>
                <a:t>S'</a:t>
              </a:r>
              <a:r>
                <a:rPr lang="zh-CN" altLang="en-US" sz="1200">
                  <a:latin typeface="思源黑體 ExtraLight" panose="020B0200000000000000" charset="-120"/>
                  <a:ea typeface="思源黑體 ExtraLight" panose="020B0200000000000000" charset="-120"/>
                  <a:cs typeface="思源黑体 Light" panose="020B0300000000000000" charset="-122"/>
                  <a:sym typeface="+mn-ea"/>
                </a:rPr>
                <a:t>依赖于由</a:t>
              </a:r>
              <a:r>
                <a:rPr lang="en-US" altLang="zh-CN" sz="1200">
                  <a:latin typeface="思源黑體 ExtraLight" panose="020B0200000000000000" charset="-120"/>
                  <a:ea typeface="思源黑體 ExtraLight" panose="020B0200000000000000" charset="-120"/>
                  <a:cs typeface="思源黑体 Light" panose="020B0300000000000000" charset="-122"/>
                  <a:sym typeface="+mn-ea"/>
                </a:rPr>
                <a:t>S</a:t>
              </a:r>
              <a:r>
                <a:rPr lang="zh-CN" altLang="en-US" sz="1200">
                  <a:latin typeface="思源黑體 ExtraLight" panose="020B0200000000000000" charset="-120"/>
                  <a:ea typeface="思源黑體 ExtraLight" panose="020B0200000000000000" charset="-120"/>
                  <a:cs typeface="思源黑体 Light" panose="020B0300000000000000" charset="-122"/>
                  <a:sym typeface="+mn-ea"/>
                </a:rPr>
                <a:t>计算的数据，则</a:t>
              </a:r>
              <a:r>
                <a:rPr lang="en-US" altLang="zh-CN" sz="1200">
                  <a:latin typeface="思源黑體 ExtraLight" panose="020B0200000000000000" charset="-120"/>
                  <a:ea typeface="思源黑體 ExtraLight" panose="020B0200000000000000" charset="-120"/>
                  <a:cs typeface="思源黑体 Light" panose="020B0300000000000000" charset="-122"/>
                  <a:sym typeface="+mn-ea"/>
                </a:rPr>
                <a:t>S'</a:t>
              </a:r>
              <a:r>
                <a:rPr lang="zh-CN" altLang="en-US" sz="1200">
                  <a:latin typeface="思源黑體 ExtraLight" panose="020B0200000000000000" charset="-120"/>
                  <a:ea typeface="思源黑體 ExtraLight" panose="020B0200000000000000" charset="-120"/>
                  <a:cs typeface="思源黑体 Light" panose="020B0300000000000000" charset="-122"/>
                  <a:sym typeface="+mn-ea"/>
                </a:rPr>
                <a:t>与</a:t>
              </a:r>
              <a:r>
                <a:rPr lang="en-US" altLang="zh-CN" sz="1200">
                  <a:latin typeface="思源黑體 ExtraLight" panose="020B0200000000000000" charset="-120"/>
                  <a:ea typeface="思源黑體 ExtraLight" panose="020B0200000000000000" charset="-120"/>
                  <a:cs typeface="思源黑体 Light" panose="020B0300000000000000" charset="-122"/>
                  <a:sym typeface="+mn-ea"/>
                </a:rPr>
                <a:t>S</a:t>
              </a:r>
              <a:r>
                <a:rPr lang="zh-CN" altLang="en-US" sz="1200">
                  <a:latin typeface="思源黑體 ExtraLight" panose="020B0200000000000000" charset="-120"/>
                  <a:ea typeface="思源黑體 ExtraLight" panose="020B0200000000000000" charset="-120"/>
                  <a:cs typeface="思源黑体 Light" panose="020B0300000000000000" charset="-122"/>
                  <a:sym typeface="+mn-ea"/>
                </a:rPr>
                <a:t>存在计算依赖</a:t>
              </a:r>
              <a:endParaRPr lang="zh-CN" altLang="en-US" sz="12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a:p>
              <a:pPr algn="l"/>
              <a:r>
                <a:rPr lang="zh-CN" altLang="en-US" sz="1200">
                  <a:latin typeface="思源黑體 ExtraLight" panose="020B0200000000000000" charset="-120"/>
                  <a:ea typeface="思源黑體 ExtraLight" panose="020B0200000000000000" charset="-120"/>
                  <a:cs typeface="思源黑体 Light" panose="020B0300000000000000" charset="-122"/>
                  <a:sym typeface="+mn-ea"/>
                </a:rPr>
                <a:t>控制依赖：如果</a:t>
              </a:r>
              <a:r>
                <a:rPr lang="en-US" altLang="zh-CN" sz="1200">
                  <a:latin typeface="思源黑體 ExtraLight" panose="020B0200000000000000" charset="-120"/>
                  <a:ea typeface="思源黑體 ExtraLight" panose="020B0200000000000000" charset="-120"/>
                  <a:cs typeface="思源黑体 Light" panose="020B0300000000000000" charset="-122"/>
                  <a:sym typeface="+mn-ea"/>
                </a:rPr>
                <a:t>S</a:t>
              </a:r>
              <a:r>
                <a:rPr lang="zh-CN" altLang="en-US" sz="1200">
                  <a:latin typeface="思源黑體 ExtraLight" panose="020B0200000000000000" charset="-120"/>
                  <a:ea typeface="思源黑體 ExtraLight" panose="020B0200000000000000" charset="-120"/>
                  <a:cs typeface="思源黑体 Light" panose="020B0300000000000000" charset="-122"/>
                  <a:sym typeface="+mn-ea"/>
                </a:rPr>
                <a:t>中包含跳转到</a:t>
              </a:r>
              <a:r>
                <a:rPr lang="en-US" altLang="zh-CN" sz="1200">
                  <a:latin typeface="思源黑體 ExtraLight" panose="020B0200000000000000" charset="-120"/>
                  <a:ea typeface="思源黑體 ExtraLight" panose="020B0200000000000000" charset="-120"/>
                  <a:cs typeface="思源黑体 Light" panose="020B0300000000000000" charset="-122"/>
                  <a:sym typeface="+mn-ea"/>
                </a:rPr>
                <a:t>S'</a:t>
              </a:r>
              <a:r>
                <a:rPr lang="zh-CN" altLang="en-US" sz="1200">
                  <a:latin typeface="思源黑體 ExtraLight" panose="020B0200000000000000" charset="-120"/>
                  <a:ea typeface="思源黑體 ExtraLight" panose="020B0200000000000000" charset="-120"/>
                  <a:cs typeface="思源黑体 Light" panose="020B0300000000000000" charset="-122"/>
                  <a:sym typeface="+mn-ea"/>
                </a:rPr>
                <a:t>的操作，则</a:t>
              </a:r>
              <a:r>
                <a:rPr lang="en-US" altLang="zh-CN" sz="1200">
                  <a:latin typeface="思源黑體 ExtraLight" panose="020B0200000000000000" charset="-120"/>
                  <a:ea typeface="思源黑體 ExtraLight" panose="020B0200000000000000" charset="-120"/>
                  <a:cs typeface="思源黑体 Light" panose="020B0300000000000000" charset="-122"/>
                  <a:sym typeface="+mn-ea"/>
                </a:rPr>
                <a:t>S</a:t>
              </a:r>
              <a:r>
                <a:rPr lang="zh-CN" altLang="en-US" sz="1200">
                  <a:latin typeface="思源黑體 ExtraLight" panose="020B0200000000000000" charset="-120"/>
                  <a:ea typeface="思源黑體 ExtraLight" panose="020B0200000000000000" charset="-120"/>
                  <a:cs typeface="思源黑体 Light" panose="020B0300000000000000" charset="-122"/>
                  <a:sym typeface="+mn-ea"/>
                </a:rPr>
                <a:t>与</a:t>
              </a:r>
              <a:r>
                <a:rPr lang="en-US" altLang="zh-CN" sz="1200">
                  <a:latin typeface="思源黑體 ExtraLight" panose="020B0200000000000000" charset="-120"/>
                  <a:ea typeface="思源黑體 ExtraLight" panose="020B0200000000000000" charset="-120"/>
                  <a:cs typeface="思源黑体 Light" panose="020B0300000000000000" charset="-122"/>
                  <a:sym typeface="+mn-ea"/>
                </a:rPr>
                <a:t>S'</a:t>
              </a:r>
              <a:r>
                <a:rPr lang="zh-CN" altLang="en-US" sz="1200">
                  <a:latin typeface="思源黑體 ExtraLight" panose="020B0200000000000000" charset="-120"/>
                  <a:ea typeface="思源黑體 ExtraLight" panose="020B0200000000000000" charset="-120"/>
                  <a:cs typeface="思源黑体 Light" panose="020B0300000000000000" charset="-122"/>
                  <a:sym typeface="+mn-ea"/>
                </a:rPr>
                <a:t>存在控制依赖</a:t>
              </a:r>
              <a:endParaRPr lang="zh-CN" altLang="en-US" sz="12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p:txBody>
        </p:sp>
      </p:grpSp>
      <p:pic>
        <p:nvPicPr>
          <p:cNvPr id="19" name="图片 18"/>
          <p:cNvPicPr>
            <a:picLocks noChangeAspect="1"/>
          </p:cNvPicPr>
          <p:nvPr/>
        </p:nvPicPr>
        <p:blipFill>
          <a:blip r:embed="rId2"/>
          <a:stretch>
            <a:fillRect/>
          </a:stretch>
        </p:blipFill>
        <p:spPr>
          <a:xfrm>
            <a:off x="1029335" y="2982595"/>
            <a:ext cx="3621405" cy="1510030"/>
          </a:xfrm>
          <a:prstGeom prst="rect">
            <a:avLst/>
          </a:prstGeom>
        </p:spPr>
      </p:pic>
      <p:pic>
        <p:nvPicPr>
          <p:cNvPr id="20" name="图片 19"/>
          <p:cNvPicPr>
            <a:picLocks noChangeAspect="1"/>
          </p:cNvPicPr>
          <p:nvPr/>
        </p:nvPicPr>
        <p:blipFill>
          <a:blip r:embed="rId3"/>
          <a:stretch>
            <a:fillRect/>
          </a:stretch>
        </p:blipFill>
        <p:spPr>
          <a:xfrm>
            <a:off x="1425575" y="4492625"/>
            <a:ext cx="2874645" cy="1973580"/>
          </a:xfrm>
          <a:prstGeom prst="rect">
            <a:avLst/>
          </a:prstGeom>
        </p:spPr>
      </p:pic>
    </p:spTree>
    <p:custDataLst>
      <p:tags r:id="rId4"/>
    </p:custDataLst>
  </p:cSld>
  <p:clrMapOvr>
    <a:masterClrMapping/>
  </p:clrMapOvr>
  <p:transition advTm="99026">
    <p:blinds/>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16"/>
          <p:cNvSpPr txBox="1"/>
          <p:nvPr/>
        </p:nvSpPr>
        <p:spPr>
          <a:xfrm>
            <a:off x="935990" y="347980"/>
            <a:ext cx="2967990" cy="306705"/>
          </a:xfrm>
          <a:prstGeom prst="rect">
            <a:avLst/>
          </a:prstGeom>
          <a:noFill/>
        </p:spPr>
        <p:txBody>
          <a:bodyPr wrap="square" rtlCol="0">
            <a:spAutoFit/>
          </a:bodyPr>
          <a:p>
            <a:pPr algn="l"/>
            <a:r>
              <a:rPr lang="en-US" altLang="zh-CN" sz="1400">
                <a:solidFill>
                  <a:schemeClr val="tx1">
                    <a:lumMod val="95000"/>
                    <a:lumOff val="5000"/>
                  </a:schemeClr>
                </a:solidFill>
                <a:latin typeface="思源黑體 ExtraLight" panose="020B0200000000000000" charset="-120"/>
                <a:ea typeface="思源黑體 ExtraLight" panose="020B0200000000000000" charset="-120"/>
              </a:rPr>
              <a:t>Step interleaving</a:t>
            </a:r>
            <a:r>
              <a:rPr lang="zh-CN" altLang="en-US" sz="1400">
                <a:solidFill>
                  <a:schemeClr val="tx1">
                    <a:lumMod val="95000"/>
                    <a:lumOff val="5000"/>
                  </a:schemeClr>
                </a:solidFill>
                <a:latin typeface="思源黑體 ExtraLight" panose="020B0200000000000000" charset="-120"/>
                <a:ea typeface="思源黑體 ExtraLight" panose="020B0200000000000000" charset="-120"/>
              </a:rPr>
              <a:t>在</a:t>
            </a:r>
            <a:r>
              <a:rPr lang="en-US" altLang="zh-CN" sz="1400">
                <a:solidFill>
                  <a:schemeClr val="tx1">
                    <a:lumMod val="95000"/>
                    <a:lumOff val="5000"/>
                  </a:schemeClr>
                </a:solidFill>
                <a:latin typeface="思源黑體 ExtraLight" panose="020B0200000000000000" charset="-120"/>
                <a:ea typeface="思源黑體 ExtraLight" panose="020B0200000000000000" charset="-120"/>
              </a:rPr>
              <a:t>SDG</a:t>
            </a:r>
            <a:r>
              <a:rPr lang="zh-CN" altLang="en-US" sz="1400">
                <a:solidFill>
                  <a:schemeClr val="tx1">
                    <a:lumMod val="95000"/>
                    <a:lumOff val="5000"/>
                  </a:schemeClr>
                </a:solidFill>
                <a:latin typeface="思源黑體 ExtraLight" panose="020B0200000000000000" charset="-120"/>
                <a:ea typeface="思源黑體 ExtraLight" panose="020B0200000000000000" charset="-120"/>
              </a:rPr>
              <a:t>下的实现</a:t>
            </a:r>
            <a:endParaRPr lang="zh-CN" altLang="en-US" sz="1400">
              <a:solidFill>
                <a:schemeClr val="tx1">
                  <a:lumMod val="95000"/>
                  <a:lumOff val="5000"/>
                </a:schemeClr>
              </a:solidFill>
              <a:latin typeface="思源黑體 ExtraLight" panose="020B0200000000000000" charset="-120"/>
              <a:ea typeface="思源黑體 ExtraLight" panose="020B0200000000000000" charset="-120"/>
            </a:endParaRPr>
          </a:p>
        </p:txBody>
      </p:sp>
      <p:cxnSp>
        <p:nvCxnSpPr>
          <p:cNvPr id="18" name="直接连接符 17"/>
          <p:cNvCxnSpPr/>
          <p:nvPr/>
        </p:nvCxnSpPr>
        <p:spPr>
          <a:xfrm>
            <a:off x="1029335" y="697865"/>
            <a:ext cx="104019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2496185" y="2700020"/>
            <a:ext cx="1886585" cy="368300"/>
          </a:xfrm>
          <a:prstGeom prst="rect">
            <a:avLst/>
          </a:prstGeom>
          <a:noFill/>
        </p:spPr>
        <p:txBody>
          <a:bodyPr wrap="square" rtlCol="0">
            <a:spAutoFit/>
          </a:bodyPr>
          <a:p>
            <a:pPr algn="ctr"/>
            <a:r>
              <a:rPr lang="zh-CN" altLang="en-US">
                <a:solidFill>
                  <a:schemeClr val="bg1"/>
                </a:solidFill>
                <a:latin typeface="思源黑體 ExtraLight" panose="020B0200000000000000" charset="-120"/>
                <a:ea typeface="思源黑體 ExtraLight" panose="020B0200000000000000" charset="-120"/>
              </a:rPr>
              <a:t>大量</a:t>
            </a:r>
            <a:r>
              <a:rPr lang="en-US" altLang="zh-CN">
                <a:solidFill>
                  <a:schemeClr val="bg1"/>
                </a:solidFill>
                <a:latin typeface="思源黑體 ExtraLight" panose="020B0200000000000000" charset="-120"/>
                <a:ea typeface="思源黑體 ExtraLight" panose="020B0200000000000000" charset="-120"/>
              </a:rPr>
              <a:t>RW</a:t>
            </a:r>
            <a:r>
              <a:rPr lang="zh-CN" altLang="en-US">
                <a:solidFill>
                  <a:schemeClr val="bg1"/>
                </a:solidFill>
                <a:latin typeface="思源黑體 ExtraLight" panose="020B0200000000000000" charset="-120"/>
                <a:ea typeface="思源黑體 ExtraLight" panose="020B0200000000000000" charset="-120"/>
              </a:rPr>
              <a:t>查询</a:t>
            </a:r>
            <a:endParaRPr lang="zh-CN" altLang="en-US">
              <a:solidFill>
                <a:schemeClr val="bg1"/>
              </a:solidFill>
              <a:latin typeface="思源黑體 ExtraLight" panose="020B0200000000000000" charset="-120"/>
              <a:ea typeface="思源黑體 ExtraLight" panose="020B0200000000000000" charset="-120"/>
            </a:endParaRPr>
          </a:p>
        </p:txBody>
      </p:sp>
      <p:grpSp>
        <p:nvGrpSpPr>
          <p:cNvPr id="5" name="组合 4"/>
          <p:cNvGrpSpPr/>
          <p:nvPr/>
        </p:nvGrpSpPr>
        <p:grpSpPr>
          <a:xfrm rot="0">
            <a:off x="4667885" y="1684655"/>
            <a:ext cx="7179310" cy="2502535"/>
            <a:chOff x="11118" y="3139"/>
            <a:chExt cx="11306" cy="3941"/>
          </a:xfrm>
        </p:grpSpPr>
        <p:sp>
          <p:nvSpPr>
            <p:cNvPr id="6" name="文本框 5"/>
            <p:cNvSpPr txBox="1"/>
            <p:nvPr/>
          </p:nvSpPr>
          <p:spPr>
            <a:xfrm>
              <a:off x="11163" y="3139"/>
              <a:ext cx="4675" cy="580"/>
            </a:xfrm>
            <a:prstGeom prst="rect">
              <a:avLst/>
            </a:prstGeom>
            <a:noFill/>
          </p:spPr>
          <p:txBody>
            <a:bodyPr wrap="square" rtlCol="0">
              <a:spAutoFit/>
            </a:bodyPr>
            <a:p>
              <a:pPr algn="l"/>
              <a:r>
                <a:rPr lang="zh-CN" altLang="en-US">
                  <a:solidFill>
                    <a:schemeClr val="tx1"/>
                  </a:solidFill>
                  <a:latin typeface="思源黑體 ExtraLight" panose="020B0200000000000000" charset="-120"/>
                  <a:ea typeface="思源黑體 ExtraLight" panose="020B0200000000000000" charset="-120"/>
                </a:rPr>
                <a:t>具体实现：</a:t>
              </a:r>
              <a:endParaRPr lang="zh-CN" altLang="en-US">
                <a:solidFill>
                  <a:schemeClr val="tx1"/>
                </a:solidFill>
                <a:latin typeface="思源黑體 ExtraLight" panose="020B0200000000000000" charset="-120"/>
                <a:ea typeface="思源黑體 ExtraLight" panose="020B0200000000000000" charset="-120"/>
              </a:endParaRPr>
            </a:p>
          </p:txBody>
        </p:sp>
        <mc:AlternateContent xmlns:mc="http://schemas.openxmlformats.org/markup-compatibility/2006">
          <mc:Choice xmlns:a14="http://schemas.microsoft.com/office/drawing/2010/main" Requires="a14">
            <p:sp>
              <p:nvSpPr>
                <p:cNvPr id="7" name="文本框 6"/>
                <p:cNvSpPr txBox="1"/>
                <p:nvPr/>
              </p:nvSpPr>
              <p:spPr>
                <a:xfrm>
                  <a:off x="11118" y="3768"/>
                  <a:ext cx="11306" cy="3312"/>
                </a:xfrm>
                <a:prstGeom prst="rect">
                  <a:avLst/>
                </a:prstGeom>
                <a:noFill/>
              </p:spPr>
              <p:txBody>
                <a:bodyPr wrap="square" rtlCol="0">
                  <a:spAutoFit/>
                </a:bodyPr>
                <a:p>
                  <a:pPr algn="l"/>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对于非循环内阶段：一个查询只需访问一次该阶段以完成移动；对于一组查询</a:t>
                  </a: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Q'</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，我们采用耦合的方式执行它们。具体来说，</a:t>
                  </a: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Q'</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中的一个查询</a:t>
                  </a:r>
                  <a14:m>
                    <m:oMath xmlns:m="http://schemas.openxmlformats.org/officeDocument/2006/math">
                      <m:sSub>
                        <m:sSubPr>
                          <m:ctrlPr>
                            <a:rPr lang="en-US" altLang="zh-CN" sz="1400" i="1">
                              <a:solidFill>
                                <a:schemeClr val="tx1"/>
                              </a:solidFill>
                              <a:latin typeface="Cambria Math" charset="0"/>
                              <a:ea typeface="思源黑體 ExtraLight" panose="020B0200000000000000" charset="-120"/>
                              <a:cs typeface="Cambria Math" charset="0"/>
                              <a:sym typeface="+mn-ea"/>
                            </a:rPr>
                          </m:ctrlPr>
                        </m:sSubPr>
                        <m:e>
                          <m:r>
                            <a:rPr lang="en-US" altLang="zh-CN" sz="1400" i="1">
                              <a:solidFill>
                                <a:schemeClr val="tx1"/>
                              </a:solidFill>
                              <a:latin typeface="Cambria Math" charset="0"/>
                              <a:ea typeface="思源黑體 ExtraLight" panose="020B0200000000000000" charset="-120"/>
                              <a:cs typeface="Cambria Math" charset="0"/>
                              <a:sym typeface="+mn-ea"/>
                            </a:rPr>
                            <m:t>𝑄</m:t>
                          </m:r>
                        </m:e>
                        <m:sub>
                          <m:r>
                            <a:rPr lang="en-US" altLang="zh-CN" sz="1400" i="1">
                              <a:solidFill>
                                <a:schemeClr val="tx1"/>
                              </a:solidFill>
                              <a:latin typeface="Cambria Math" charset="0"/>
                              <a:ea typeface="思源黑體 ExtraLight" panose="020B0200000000000000" charset="-120"/>
                              <a:cs typeface="Cambria Math" charset="0"/>
                              <a:sym typeface="+mn-ea"/>
                            </a:rPr>
                            <m:t>𝑖</m:t>
                          </m:r>
                        </m:sub>
                      </m:sSub>
                    </m:oMath>
                  </a14:m>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完成一个阶段</a:t>
                  </a: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S</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之后，我们切换到</a:t>
                  </a: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Q'</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中的</a:t>
                  </a:r>
                  <a14:m>
                    <m:oMath xmlns:m="http://schemas.openxmlformats.org/officeDocument/2006/math">
                      <m:sSub>
                        <m:sSubPr>
                          <m:ctrlPr>
                            <a:rPr lang="en-US" altLang="zh-CN" sz="1400" i="1">
                              <a:solidFill>
                                <a:schemeClr val="tx1"/>
                              </a:solidFill>
                              <a:latin typeface="Cambria Math" charset="0"/>
                              <a:ea typeface="思源黑體 ExtraLight" panose="020B0200000000000000" charset="-120"/>
                              <a:cs typeface="Cambria Math" charset="0"/>
                              <a:sym typeface="+mn-ea"/>
                            </a:rPr>
                          </m:ctrlPr>
                        </m:sSubPr>
                        <m:e>
                          <m:r>
                            <a:rPr lang="en-US" altLang="zh-CN" sz="1400" i="1">
                              <a:solidFill>
                                <a:schemeClr val="tx1"/>
                              </a:solidFill>
                              <a:latin typeface="Cambria Math" charset="0"/>
                              <a:ea typeface="思源黑體 ExtraLight" panose="020B0200000000000000" charset="-120"/>
                              <a:cs typeface="Cambria Math" charset="0"/>
                              <a:sym typeface="+mn-ea"/>
                            </a:rPr>
                            <m:t>𝑄</m:t>
                          </m:r>
                        </m:e>
                        <m:sub>
                          <m:r>
                            <a:rPr lang="en-US" altLang="zh-CN" sz="1400" i="1">
                              <a:solidFill>
                                <a:schemeClr val="tx1"/>
                              </a:solidFill>
                              <a:latin typeface="Cambria Math" charset="0"/>
                              <a:ea typeface="思源黑體 ExtraLight" panose="020B0200000000000000" charset="-120"/>
                              <a:cs typeface="Cambria Math" charset="0"/>
                              <a:sym typeface="+mn-ea"/>
                            </a:rPr>
                            <m:t>𝑖</m:t>
                          </m:r>
                          <m:r>
                            <a:rPr lang="en-US" altLang="zh-CN" sz="1400" i="1">
                              <a:solidFill>
                                <a:schemeClr val="tx1"/>
                              </a:solidFill>
                              <a:latin typeface="Cambria Math" charset="0"/>
                              <a:ea typeface="思源黑體 ExtraLight" panose="020B0200000000000000" charset="-120"/>
                              <a:cs typeface="Cambria Math" charset="0"/>
                              <a:sym typeface="+mn-ea"/>
                            </a:rPr>
                            <m:t>+</m:t>
                          </m:r>
                          <m:r>
                            <a:rPr lang="en-US" altLang="zh-CN" sz="1400" i="1">
                              <a:solidFill>
                                <a:schemeClr val="tx1"/>
                              </a:solidFill>
                              <a:latin typeface="Cambria Math" charset="0"/>
                              <a:ea typeface="思源黑體 ExtraLight" panose="020B0200000000000000" charset="-120"/>
                              <a:cs typeface="Cambria Math" charset="0"/>
                              <a:sym typeface="+mn-ea"/>
                            </a:rPr>
                            <m:t>1</m:t>
                          </m:r>
                        </m:sub>
                      </m:sSub>
                    </m:oMath>
                  </a14:m>
                  <a:r>
                    <a:rPr lang="zh-CN" altLang="en-US" sz="1400" i="1">
                      <a:solidFill>
                        <a:schemeClr val="tx1"/>
                      </a:solidFill>
                      <a:latin typeface="Cambria Math" charset="0"/>
                      <a:ea typeface="思源黑體 ExtraLight" panose="020B0200000000000000" charset="-120"/>
                      <a:cs typeface="Cambria Math" charset="0"/>
                      <a:sym typeface="+mn-ea"/>
                    </a:rPr>
                    <a:t>继续执行阶段</a:t>
                  </a:r>
                  <a:r>
                    <a:rPr lang="en-US" altLang="zh-CN" sz="1400" i="1">
                      <a:solidFill>
                        <a:schemeClr val="tx1"/>
                      </a:solidFill>
                      <a:latin typeface="Cambria Math" charset="0"/>
                      <a:ea typeface="思源黑體 ExtraLight" panose="020B0200000000000000" charset="-120"/>
                      <a:cs typeface="Cambria Math" charset="0"/>
                      <a:sym typeface="+mn-ea"/>
                    </a:rPr>
                    <a:t>S</a:t>
                  </a:r>
                  <a:r>
                    <a:rPr lang="zh-CN" altLang="en-US" sz="1400" i="1">
                      <a:solidFill>
                        <a:schemeClr val="tx1"/>
                      </a:solidFill>
                      <a:latin typeface="Cambria Math" charset="0"/>
                      <a:ea typeface="思源黑體 ExtraLight" panose="020B0200000000000000" charset="-120"/>
                      <a:cs typeface="Cambria Math" charset="0"/>
                      <a:sym typeface="+mn-ea"/>
                    </a:rPr>
                    <a:t>，直到所有查询都完成了阶段</a:t>
                  </a:r>
                  <a:r>
                    <a:rPr lang="en-US" altLang="zh-CN" sz="1400" i="1">
                      <a:solidFill>
                        <a:schemeClr val="tx1"/>
                      </a:solidFill>
                      <a:latin typeface="Cambria Math" charset="0"/>
                      <a:ea typeface="思源黑體 ExtraLight" panose="020B0200000000000000" charset="-120"/>
                      <a:cs typeface="Cambria Math" charset="0"/>
                      <a:sym typeface="+mn-ea"/>
                    </a:rPr>
                    <a:t>S</a:t>
                  </a:r>
                  <a:r>
                    <a:rPr lang="zh-CN" altLang="en-US" sz="1400" i="1">
                      <a:solidFill>
                        <a:schemeClr val="tx1"/>
                      </a:solidFill>
                      <a:latin typeface="Cambria Math" charset="0"/>
                      <a:ea typeface="思源黑體 ExtraLight" panose="020B0200000000000000" charset="-120"/>
                      <a:cs typeface="Cambria Math" charset="0"/>
                      <a:sym typeface="+mn-ea"/>
                    </a:rPr>
                    <a:t>，我们才进行下一阶段的执行。</a:t>
                  </a:r>
                  <a:endParaRPr lang="zh-CN" altLang="en-US" sz="1400" i="1">
                    <a:solidFill>
                      <a:schemeClr val="tx1"/>
                    </a:solidFill>
                    <a:latin typeface="Cambria Math" charset="0"/>
                    <a:ea typeface="思源黑體 ExtraLight" panose="020B0200000000000000" charset="-120"/>
                    <a:cs typeface="Cambria Math" charset="0"/>
                    <a:sym typeface="+mn-ea"/>
                  </a:endParaRPr>
                </a:p>
                <a:p>
                  <a:pPr algn="l"/>
                  <a:endParaRPr lang="zh-CN" altLang="en-US" sz="1400" i="1">
                    <a:solidFill>
                      <a:schemeClr val="tx1"/>
                    </a:solidFill>
                    <a:latin typeface="Cambria Math" charset="0"/>
                    <a:ea typeface="思源黑體 ExtraLight" panose="020B0200000000000000" charset="-120"/>
                    <a:cs typeface="Cambria Math" charset="0"/>
                    <a:sym typeface="+mn-ea"/>
                  </a:endParaRPr>
                </a:p>
                <a:p>
                  <a:pPr algn="l"/>
                  <a:r>
                    <a:rPr lang="zh-CN" altLang="en-US" sz="1400" i="1">
                      <a:solidFill>
                        <a:schemeClr val="tx1"/>
                      </a:solidFill>
                      <a:latin typeface="Cambria Math" charset="0"/>
                      <a:ea typeface="思源黑體 ExtraLight" panose="020B0200000000000000" charset="-120"/>
                      <a:cs typeface="Cambria Math" charset="0"/>
                      <a:sym typeface="+mn-ea"/>
                    </a:rPr>
                    <a:t>对于循环内阶段：循环内阶段对于不同查询可能会被访问不同的次数，为了处理这种不规则性，我们以解耦的方式处理它们。具体来说，每一个查询</a:t>
                  </a:r>
                  <a:r>
                    <a:rPr lang="en-US" altLang="zh-CN" sz="1400" i="1">
                      <a:solidFill>
                        <a:schemeClr val="tx1"/>
                      </a:solidFill>
                      <a:latin typeface="Cambria Math" charset="0"/>
                      <a:ea typeface="思源黑體 ExtraLight" panose="020B0200000000000000" charset="-120"/>
                      <a:cs typeface="Cambria Math" charset="0"/>
                      <a:sym typeface="+mn-ea"/>
                    </a:rPr>
                    <a:t>Q</a:t>
                  </a:r>
                  <a:r>
                    <a:rPr lang="zh-CN" altLang="en-US" sz="1400" i="1">
                      <a:solidFill>
                        <a:schemeClr val="tx1"/>
                      </a:solidFill>
                      <a:latin typeface="Cambria Math" charset="0"/>
                      <a:ea typeface="思源黑體 ExtraLight" panose="020B0200000000000000" charset="-120"/>
                      <a:cs typeface="Cambria Math" charset="0"/>
                      <a:sym typeface="+mn-ea"/>
                    </a:rPr>
                    <a:t>都会记录将要执行的阶段</a:t>
                  </a:r>
                  <a:r>
                    <a:rPr lang="en-US" altLang="zh-CN" sz="1400" i="1">
                      <a:solidFill>
                        <a:schemeClr val="tx1"/>
                      </a:solidFill>
                      <a:latin typeface="Cambria Math" charset="0"/>
                      <a:ea typeface="思源黑體 ExtraLight" panose="020B0200000000000000" charset="-120"/>
                      <a:cs typeface="Cambria Math" charset="0"/>
                      <a:sym typeface="+mn-ea"/>
                    </a:rPr>
                    <a:t>S</a:t>
                  </a:r>
                  <a:r>
                    <a:rPr lang="zh-CN" altLang="en-US" sz="1400" i="1">
                      <a:solidFill>
                        <a:schemeClr val="tx1"/>
                      </a:solidFill>
                      <a:latin typeface="Cambria Math" charset="0"/>
                      <a:ea typeface="思源黑體 ExtraLight" panose="020B0200000000000000" charset="-120"/>
                      <a:cs typeface="Cambria Math" charset="0"/>
                      <a:sym typeface="+mn-ea"/>
                    </a:rPr>
                    <a:t>，当切换到</a:t>
                  </a:r>
                  <a:r>
                    <a:rPr lang="en-US" altLang="zh-CN" sz="1400" i="1">
                      <a:solidFill>
                        <a:schemeClr val="tx1"/>
                      </a:solidFill>
                      <a:latin typeface="Cambria Math" charset="0"/>
                      <a:ea typeface="思源黑體 ExtraLight" panose="020B0200000000000000" charset="-120"/>
                      <a:cs typeface="Cambria Math" charset="0"/>
                      <a:sym typeface="+mn-ea"/>
                    </a:rPr>
                    <a:t>Q</a:t>
                  </a:r>
                  <a:r>
                    <a:rPr lang="zh-CN" altLang="en-US" sz="1400" i="1">
                      <a:solidFill>
                        <a:schemeClr val="tx1"/>
                      </a:solidFill>
                      <a:latin typeface="Cambria Math" charset="0"/>
                      <a:ea typeface="思源黑體 ExtraLight" panose="020B0200000000000000" charset="-120"/>
                      <a:cs typeface="Cambria Math" charset="0"/>
                      <a:sym typeface="+mn-ea"/>
                    </a:rPr>
                    <a:t>时，我们就直接执行</a:t>
                  </a:r>
                  <a:r>
                    <a:rPr lang="en-US" altLang="zh-CN" sz="1400" i="1">
                      <a:solidFill>
                        <a:schemeClr val="tx1"/>
                      </a:solidFill>
                      <a:latin typeface="Cambria Math" charset="0"/>
                      <a:ea typeface="思源黑體 ExtraLight" panose="020B0200000000000000" charset="-120"/>
                      <a:cs typeface="Cambria Math" charset="0"/>
                      <a:sym typeface="+mn-ea"/>
                    </a:rPr>
                    <a:t>S</a:t>
                  </a:r>
                  <a:r>
                    <a:rPr lang="zh-CN" altLang="en-US" sz="1400" i="1">
                      <a:solidFill>
                        <a:schemeClr val="tx1"/>
                      </a:solidFill>
                      <a:latin typeface="Cambria Math" charset="0"/>
                      <a:ea typeface="思源黑體 ExtraLight" panose="020B0200000000000000" charset="-120"/>
                      <a:cs typeface="Cambria Math" charset="0"/>
                      <a:sym typeface="+mn-ea"/>
                    </a:rPr>
                    <a:t>，同时基于</a:t>
                  </a:r>
                  <a:r>
                    <a:rPr lang="en-US" altLang="zh-CN" sz="1400" i="1">
                      <a:solidFill>
                        <a:schemeClr val="tx1"/>
                      </a:solidFill>
                      <a:latin typeface="Cambria Math" charset="0"/>
                      <a:ea typeface="思源黑體 ExtraLight" panose="020B0200000000000000" charset="-120"/>
                      <a:cs typeface="Cambria Math" charset="0"/>
                      <a:sym typeface="+mn-ea"/>
                    </a:rPr>
                    <a:t>SDG</a:t>
                  </a:r>
                  <a:r>
                    <a:rPr lang="zh-CN" altLang="en-US" sz="1400" i="1">
                      <a:solidFill>
                        <a:schemeClr val="tx1"/>
                      </a:solidFill>
                      <a:latin typeface="Cambria Math" charset="0"/>
                      <a:ea typeface="思源黑體 ExtraLight" panose="020B0200000000000000" charset="-120"/>
                      <a:cs typeface="Cambria Math" charset="0"/>
                      <a:sym typeface="+mn-ea"/>
                    </a:rPr>
                    <a:t>设置</a:t>
                  </a:r>
                  <a:r>
                    <a:rPr lang="en-US" altLang="zh-CN" sz="1400" i="1">
                      <a:solidFill>
                        <a:schemeClr val="tx1"/>
                      </a:solidFill>
                      <a:latin typeface="Cambria Math" charset="0"/>
                      <a:ea typeface="思源黑體 ExtraLight" panose="020B0200000000000000" charset="-120"/>
                      <a:cs typeface="Cambria Math" charset="0"/>
                      <a:sym typeface="+mn-ea"/>
                    </a:rPr>
                    <a:t>Q</a:t>
                  </a:r>
                  <a:r>
                    <a:rPr lang="zh-CN" altLang="en-US" sz="1400" i="1">
                      <a:solidFill>
                        <a:schemeClr val="tx1"/>
                      </a:solidFill>
                      <a:latin typeface="Cambria Math" charset="0"/>
                      <a:ea typeface="思源黑體 ExtraLight" panose="020B0200000000000000" charset="-120"/>
                      <a:cs typeface="Cambria Math" charset="0"/>
                      <a:sym typeface="+mn-ea"/>
                    </a:rPr>
                    <a:t>下次要执行的阶段，执行完</a:t>
                  </a:r>
                  <a:r>
                    <a:rPr lang="en-US" altLang="zh-CN" sz="1400" i="1">
                      <a:solidFill>
                        <a:schemeClr val="tx1"/>
                      </a:solidFill>
                      <a:latin typeface="Cambria Math" charset="0"/>
                      <a:ea typeface="思源黑體 ExtraLight" panose="020B0200000000000000" charset="-120"/>
                      <a:cs typeface="Cambria Math" charset="0"/>
                      <a:sym typeface="+mn-ea"/>
                    </a:rPr>
                    <a:t>S</a:t>
                  </a:r>
                  <a:r>
                    <a:rPr lang="zh-CN" altLang="en-US" sz="1400" i="1">
                      <a:solidFill>
                        <a:schemeClr val="tx1"/>
                      </a:solidFill>
                      <a:latin typeface="Cambria Math" charset="0"/>
                      <a:ea typeface="思源黑體 ExtraLight" panose="020B0200000000000000" charset="-120"/>
                      <a:cs typeface="Cambria Math" charset="0"/>
                      <a:sym typeface="+mn-ea"/>
                    </a:rPr>
                    <a:t>之后就切换到下一个查询。因此，每个查询的执行是异步的。</a:t>
                  </a:r>
                  <a:endPar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a:p>
                  <a:pPr algn="l"/>
                  <a:endPar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p:txBody>
            </p:sp>
          </mc:Choice>
          <mc:Fallback>
            <p:sp>
              <p:nvSpPr>
                <p:cNvPr id="7" name="文本框 6"/>
                <p:cNvSpPr txBox="1">
                  <a:spLocks noRot="1" noChangeAspect="1" noMove="1" noResize="1" noEditPoints="1" noAdjustHandles="1" noChangeArrowheads="1" noChangeShapeType="1" noTextEdit="1"/>
                </p:cNvSpPr>
                <p:nvPr/>
              </p:nvSpPr>
              <p:spPr>
                <a:xfrm>
                  <a:off x="11118" y="3768"/>
                  <a:ext cx="11306" cy="3312"/>
                </a:xfrm>
                <a:prstGeom prst="rect">
                  <a:avLst/>
                </a:prstGeom>
                <a:blipFill rotWithShape="1">
                  <a:blip r:embed="rId1"/>
                </a:blipFill>
              </p:spPr>
              <p:txBody>
                <a:bodyPr/>
                <a:lstStyle/>
                <a:p>
                  <a:r>
                    <a:rPr lang="zh-CN" altLang="en-US">
                      <a:noFill/>
                    </a:rPr>
                    <a:t> </a:t>
                  </a:r>
                </a:p>
              </p:txBody>
            </p:sp>
          </mc:Fallback>
        </mc:AlternateContent>
      </p:grpSp>
      <p:sp>
        <p:nvSpPr>
          <p:cNvPr id="2" name="文本框 1"/>
          <p:cNvSpPr txBox="1"/>
          <p:nvPr/>
        </p:nvSpPr>
        <p:spPr>
          <a:xfrm>
            <a:off x="4667885" y="960120"/>
            <a:ext cx="5972810" cy="368300"/>
          </a:xfrm>
          <a:prstGeom prst="rect">
            <a:avLst/>
          </a:prstGeom>
          <a:noFill/>
        </p:spPr>
        <p:txBody>
          <a:bodyPr wrap="square" rtlCol="0">
            <a:spAutoFit/>
          </a:bodyPr>
          <a:p>
            <a:r>
              <a:rPr lang="zh-CN" altLang="en-US"/>
              <a:t>根据</a:t>
            </a:r>
            <a:r>
              <a:rPr lang="en-US" altLang="zh-CN"/>
              <a:t>SDG</a:t>
            </a:r>
            <a:r>
              <a:rPr lang="zh-CN" altLang="en-US"/>
              <a:t>将</a:t>
            </a:r>
            <a:r>
              <a:rPr lang="en-US" altLang="zh-CN"/>
              <a:t>stage</a:t>
            </a:r>
            <a:r>
              <a:rPr lang="zh-CN" altLang="en-US"/>
              <a:t>分为两类：非循环内阶段和循环内阶段</a:t>
            </a:r>
            <a:endParaRPr lang="zh-CN" altLang="en-US"/>
          </a:p>
        </p:txBody>
      </p:sp>
      <p:sp>
        <p:nvSpPr>
          <p:cNvPr id="3" name="文本框 2"/>
          <p:cNvSpPr txBox="1"/>
          <p:nvPr/>
        </p:nvSpPr>
        <p:spPr>
          <a:xfrm>
            <a:off x="1250315" y="3809365"/>
            <a:ext cx="1444625" cy="645160"/>
          </a:xfrm>
          <a:prstGeom prst="rect">
            <a:avLst/>
          </a:prstGeom>
          <a:noFill/>
        </p:spPr>
        <p:txBody>
          <a:bodyPr wrap="square" rtlCol="0">
            <a:spAutoFit/>
          </a:bodyPr>
          <a:p>
            <a:pPr algn="ctr"/>
            <a:r>
              <a:rPr lang="zh-CN" altLang="en-US">
                <a:solidFill>
                  <a:schemeClr val="bg1"/>
                </a:solidFill>
                <a:latin typeface="思源黑體 ExtraLight" panose="020B0200000000000000" charset="-120"/>
                <a:ea typeface="思源黑體 ExtraLight" panose="020B0200000000000000" charset="-120"/>
              </a:rPr>
              <a:t>受限的查询内并行性</a:t>
            </a:r>
            <a:endParaRPr lang="zh-CN" altLang="en-US">
              <a:solidFill>
                <a:schemeClr val="bg1"/>
              </a:solidFill>
              <a:latin typeface="思源黑體 ExtraLight" panose="020B0200000000000000" charset="-120"/>
              <a:ea typeface="思源黑體 ExtraLight" panose="020B0200000000000000" charset="-120"/>
            </a:endParaRPr>
          </a:p>
        </p:txBody>
      </p:sp>
      <p:sp>
        <p:nvSpPr>
          <p:cNvPr id="4" name="文本框 3"/>
          <p:cNvSpPr txBox="1"/>
          <p:nvPr/>
        </p:nvSpPr>
        <p:spPr>
          <a:xfrm>
            <a:off x="1964055" y="2816860"/>
            <a:ext cx="1886585" cy="368300"/>
          </a:xfrm>
          <a:prstGeom prst="rect">
            <a:avLst/>
          </a:prstGeom>
          <a:noFill/>
        </p:spPr>
        <p:txBody>
          <a:bodyPr wrap="square" rtlCol="0">
            <a:spAutoFit/>
          </a:bodyPr>
          <a:p>
            <a:pPr algn="ctr"/>
            <a:r>
              <a:rPr lang="zh-CN" altLang="en-US">
                <a:solidFill>
                  <a:schemeClr val="bg1"/>
                </a:solidFill>
                <a:latin typeface="思源黑體 ExtraLight" panose="020B0200000000000000" charset="-120"/>
                <a:ea typeface="思源黑體 ExtraLight" panose="020B0200000000000000" charset="-120"/>
              </a:rPr>
              <a:t>大量</a:t>
            </a:r>
            <a:r>
              <a:rPr lang="en-US" altLang="zh-CN">
                <a:solidFill>
                  <a:schemeClr val="bg1"/>
                </a:solidFill>
                <a:latin typeface="思源黑體 ExtraLight" panose="020B0200000000000000" charset="-120"/>
                <a:ea typeface="思源黑體 ExtraLight" panose="020B0200000000000000" charset="-120"/>
              </a:rPr>
              <a:t>RW</a:t>
            </a:r>
            <a:r>
              <a:rPr lang="zh-CN" altLang="en-US">
                <a:solidFill>
                  <a:schemeClr val="bg1"/>
                </a:solidFill>
                <a:latin typeface="思源黑體 ExtraLight" panose="020B0200000000000000" charset="-120"/>
                <a:ea typeface="思源黑體 ExtraLight" panose="020B0200000000000000" charset="-120"/>
              </a:rPr>
              <a:t>查询</a:t>
            </a:r>
            <a:endParaRPr lang="zh-CN" altLang="en-US">
              <a:solidFill>
                <a:schemeClr val="bg1"/>
              </a:solidFill>
              <a:latin typeface="思源黑體 ExtraLight" panose="020B0200000000000000" charset="-120"/>
              <a:ea typeface="思源黑體 ExtraLight" panose="020B0200000000000000" charset="-120"/>
            </a:endParaRPr>
          </a:p>
        </p:txBody>
      </p:sp>
      <p:pic>
        <p:nvPicPr>
          <p:cNvPr id="8" name="图片 7"/>
          <p:cNvPicPr>
            <a:picLocks noChangeAspect="1"/>
          </p:cNvPicPr>
          <p:nvPr/>
        </p:nvPicPr>
        <p:blipFill>
          <a:blip r:embed="rId2"/>
          <a:stretch>
            <a:fillRect/>
          </a:stretch>
        </p:blipFill>
        <p:spPr>
          <a:xfrm>
            <a:off x="1029335" y="812800"/>
            <a:ext cx="3497580" cy="2111375"/>
          </a:xfrm>
          <a:prstGeom prst="rect">
            <a:avLst/>
          </a:prstGeom>
        </p:spPr>
      </p:pic>
      <p:pic>
        <p:nvPicPr>
          <p:cNvPr id="14" name="图片 13"/>
          <p:cNvPicPr>
            <a:picLocks noChangeAspect="1"/>
          </p:cNvPicPr>
          <p:nvPr/>
        </p:nvPicPr>
        <p:blipFill>
          <a:blip r:embed="rId3"/>
          <a:stretch>
            <a:fillRect/>
          </a:stretch>
        </p:blipFill>
        <p:spPr>
          <a:xfrm>
            <a:off x="935990" y="2754630"/>
            <a:ext cx="3590925" cy="1497330"/>
          </a:xfrm>
          <a:prstGeom prst="rect">
            <a:avLst/>
          </a:prstGeom>
        </p:spPr>
      </p:pic>
      <p:pic>
        <p:nvPicPr>
          <p:cNvPr id="20" name="图片 19"/>
          <p:cNvPicPr>
            <a:picLocks noChangeAspect="1"/>
          </p:cNvPicPr>
          <p:nvPr/>
        </p:nvPicPr>
        <p:blipFill>
          <a:blip r:embed="rId4"/>
          <a:stretch>
            <a:fillRect/>
          </a:stretch>
        </p:blipFill>
        <p:spPr>
          <a:xfrm>
            <a:off x="1029335" y="4251960"/>
            <a:ext cx="3354070" cy="2303145"/>
          </a:xfrm>
          <a:prstGeom prst="rect">
            <a:avLst/>
          </a:prstGeom>
        </p:spPr>
      </p:pic>
      <p:grpSp>
        <p:nvGrpSpPr>
          <p:cNvPr id="15" name="组合 14"/>
          <p:cNvGrpSpPr/>
          <p:nvPr/>
        </p:nvGrpSpPr>
        <p:grpSpPr>
          <a:xfrm rot="0">
            <a:off x="4696460" y="4454525"/>
            <a:ext cx="5194935" cy="1136650"/>
            <a:chOff x="11118" y="3139"/>
            <a:chExt cx="8181" cy="1790"/>
          </a:xfrm>
        </p:grpSpPr>
        <p:sp>
          <p:nvSpPr>
            <p:cNvPr id="16" name="文本框 15"/>
            <p:cNvSpPr txBox="1"/>
            <p:nvPr/>
          </p:nvSpPr>
          <p:spPr>
            <a:xfrm>
              <a:off x="11163" y="3139"/>
              <a:ext cx="6538" cy="580"/>
            </a:xfrm>
            <a:prstGeom prst="rect">
              <a:avLst/>
            </a:prstGeom>
            <a:noFill/>
          </p:spPr>
          <p:txBody>
            <a:bodyPr wrap="square" rtlCol="0">
              <a:spAutoFit/>
            </a:bodyPr>
            <a:p>
              <a:pPr algn="l"/>
              <a:r>
                <a:rPr lang="zh-CN" altLang="en-US">
                  <a:solidFill>
                    <a:schemeClr val="tx1"/>
                  </a:solidFill>
                  <a:latin typeface="思源黑體 ExtraLight" panose="020B0200000000000000" charset="-120"/>
                  <a:ea typeface="思源黑體 ExtraLight" panose="020B0200000000000000" charset="-120"/>
                </a:rPr>
                <a:t>查询的不同阶段如何实现数据通信：</a:t>
              </a:r>
              <a:endParaRPr lang="zh-CN" altLang="en-US">
                <a:solidFill>
                  <a:schemeClr val="tx1"/>
                </a:solidFill>
                <a:latin typeface="思源黑體 ExtraLight" panose="020B0200000000000000" charset="-120"/>
                <a:ea typeface="思源黑體 ExtraLight" panose="020B0200000000000000" charset="-120"/>
              </a:endParaRPr>
            </a:p>
          </p:txBody>
        </p:sp>
        <p:sp>
          <p:nvSpPr>
            <p:cNvPr id="21" name="文本框 20"/>
            <p:cNvSpPr txBox="1"/>
            <p:nvPr/>
          </p:nvSpPr>
          <p:spPr>
            <a:xfrm>
              <a:off x="11118" y="3768"/>
              <a:ext cx="8181" cy="1161"/>
            </a:xfrm>
            <a:prstGeom prst="rect">
              <a:avLst/>
            </a:prstGeom>
            <a:noFill/>
          </p:spPr>
          <p:txBody>
            <a:bodyPr wrap="square" rtlCol="0">
              <a:spAutoFit/>
            </a:bodyPr>
            <a:p>
              <a:pPr algn="l"/>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基于</a:t>
              </a: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SDG</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创建两种环型缓冲区：</a:t>
              </a:r>
              <a:endPar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a:p>
              <a:pPr algn="l"/>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任务环，被用作查询中所有阶段的数据通信</a:t>
              </a:r>
              <a:endPar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a:p>
              <a:pPr algn="l"/>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搜索环，用作处理循环内阶段</a:t>
              </a:r>
              <a:endPar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p:txBody>
        </p:sp>
      </p:grpSp>
    </p:spTree>
    <p:custDataLst>
      <p:tags r:id="rId5"/>
    </p:custDataLst>
  </p:cSld>
  <p:clrMapOvr>
    <a:masterClrMapping/>
  </p:clrMapOvr>
  <p:transition advTm="62824">
    <p:blinds/>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3906520" y="2056765"/>
            <a:ext cx="1264920" cy="1014730"/>
          </a:xfrm>
          <a:prstGeom prst="rect">
            <a:avLst/>
          </a:prstGeom>
          <a:noFill/>
        </p:spPr>
        <p:txBody>
          <a:bodyPr wrap="square" rtlCol="0">
            <a:spAutoFit/>
          </a:bodyPr>
          <a:p>
            <a:pPr algn="l"/>
            <a:r>
              <a:rPr lang="en-US" sz="6000">
                <a:solidFill>
                  <a:srgbClr val="FF0000"/>
                </a:solidFill>
                <a:latin typeface="思源黑体 Light" panose="020B0300000000000000" charset="-122"/>
                <a:ea typeface="思源黑体 Light" panose="020B0300000000000000" charset="-122"/>
                <a:cs typeface="思源黑体 Light" panose="020B0300000000000000" charset="-122"/>
              </a:rPr>
              <a:t>06</a:t>
            </a:r>
            <a:endParaRPr lang="en-US" sz="6000">
              <a:solidFill>
                <a:srgbClr val="FF0000"/>
              </a:solidFill>
              <a:latin typeface="思源黑体 Light" panose="020B0300000000000000" charset="-122"/>
              <a:ea typeface="思源黑体 Light" panose="020B0300000000000000" charset="-122"/>
              <a:cs typeface="思源黑体 Light" panose="020B0300000000000000" charset="-122"/>
            </a:endParaRPr>
          </a:p>
        </p:txBody>
      </p:sp>
      <p:grpSp>
        <p:nvGrpSpPr>
          <p:cNvPr id="9" name="组合 8"/>
          <p:cNvGrpSpPr/>
          <p:nvPr/>
        </p:nvGrpSpPr>
        <p:grpSpPr>
          <a:xfrm>
            <a:off x="4000500" y="2339340"/>
            <a:ext cx="7359650" cy="1164590"/>
            <a:chOff x="6300" y="3684"/>
            <a:chExt cx="11590" cy="1834"/>
          </a:xfrm>
        </p:grpSpPr>
        <p:cxnSp>
          <p:nvCxnSpPr>
            <p:cNvPr id="15" name="直接连接符 14"/>
            <p:cNvCxnSpPr/>
            <p:nvPr/>
          </p:nvCxnSpPr>
          <p:spPr>
            <a:xfrm flipH="1">
              <a:off x="6300" y="3684"/>
              <a:ext cx="2266" cy="183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8144" y="4269"/>
              <a:ext cx="9746" cy="919"/>
            </a:xfrm>
            <a:prstGeom prst="rect">
              <a:avLst/>
            </a:prstGeom>
            <a:noFill/>
          </p:spPr>
          <p:txBody>
            <a:bodyPr wrap="square" rtlCol="0">
              <a:spAutoFit/>
            </a:bodyPr>
            <a:p>
              <a:pPr algn="l"/>
              <a:r>
                <a:rPr lang="zh-CN" altLang="en-US" sz="3200" dirty="0">
                  <a:solidFill>
                    <a:schemeClr val="tx1"/>
                  </a:solidFill>
                  <a:latin typeface="思源黑体 Light" panose="020B0300000000000000" charset="-122"/>
                  <a:ea typeface="思源黑体 Light" panose="020B0300000000000000" charset="-122"/>
                  <a:cs typeface="思源黑体 Light" panose="020B0300000000000000" charset="-122"/>
                  <a:sym typeface="+mn-ea"/>
                </a:rPr>
                <a:t>实验结果及总结</a:t>
              </a:r>
              <a:endParaRPr lang="zh-CN" altLang="en-US" sz="3200" dirty="0">
                <a:solidFill>
                  <a:schemeClr val="tx1"/>
                </a:solidFill>
                <a:latin typeface="思源黑体 Light" panose="020B0300000000000000" charset="-122"/>
                <a:ea typeface="思源黑体 Light" panose="020B0300000000000000" charset="-122"/>
                <a:cs typeface="思源黑体 Light" panose="020B0300000000000000" charset="-122"/>
                <a:sym typeface="+mn-ea"/>
              </a:endParaRPr>
            </a:p>
          </p:txBody>
        </p:sp>
      </p:grpSp>
    </p:spTree>
    <p:custDataLst>
      <p:tags r:id="rId1"/>
    </p:custDataLst>
  </p:cSld>
  <p:clrMapOvr>
    <a:masterClrMapping/>
  </p:clrMapOvr>
  <p:transition advTm="183">
    <p:blinds/>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文本框 12"/>
          <p:cNvSpPr txBox="1"/>
          <p:nvPr/>
        </p:nvSpPr>
        <p:spPr>
          <a:xfrm>
            <a:off x="7034985" y="4468206"/>
            <a:ext cx="3294882" cy="398780"/>
          </a:xfrm>
          <a:prstGeom prst="rect">
            <a:avLst/>
          </a:prstGeom>
          <a:noFill/>
        </p:spPr>
        <p:txBody>
          <a:bodyPr wrap="square" rtlCol="0">
            <a:spAutoFit/>
          </a:bodyPr>
          <a:p>
            <a:pPr algn="l"/>
            <a:r>
              <a:rPr lang="zh-CN" altLang="en-US" sz="2000">
                <a:solidFill>
                  <a:schemeClr val="tx1"/>
                </a:solidFill>
                <a:latin typeface="思源黑體 ExtraLight" panose="020B0200000000000000" charset="-120"/>
                <a:ea typeface="思源黑體 ExtraLight" panose="020B0200000000000000" charset="-120"/>
              </a:rPr>
              <a:t>实验结果</a:t>
            </a:r>
            <a:r>
              <a:rPr lang="en-US" altLang="zh-CN" sz="2000">
                <a:solidFill>
                  <a:schemeClr val="tx1"/>
                </a:solidFill>
                <a:latin typeface="思源黑體 ExtraLight" panose="020B0200000000000000" charset="-120"/>
                <a:ea typeface="思源黑體 ExtraLight" panose="020B0200000000000000" charset="-120"/>
              </a:rPr>
              <a:t>&amp;</a:t>
            </a:r>
            <a:r>
              <a:rPr lang="zh-CN" altLang="en-US" sz="2000">
                <a:solidFill>
                  <a:schemeClr val="tx1"/>
                </a:solidFill>
                <a:latin typeface="思源黑體 ExtraLight" panose="020B0200000000000000" charset="-120"/>
                <a:ea typeface="思源黑體 ExtraLight" panose="020B0200000000000000" charset="-120"/>
              </a:rPr>
              <a:t>总结</a:t>
            </a:r>
            <a:endParaRPr lang="zh-CN" altLang="en-US" sz="2000">
              <a:solidFill>
                <a:schemeClr val="tx1"/>
              </a:solidFill>
              <a:latin typeface="思源黑體 ExtraLight" panose="020B0200000000000000" charset="-120"/>
              <a:ea typeface="思源黑體 ExtraLight" panose="020B0200000000000000" charset="-120"/>
            </a:endParaRPr>
          </a:p>
        </p:txBody>
      </p:sp>
      <p:grpSp>
        <p:nvGrpSpPr>
          <p:cNvPr id="16" name="组合 15"/>
          <p:cNvGrpSpPr/>
          <p:nvPr/>
        </p:nvGrpSpPr>
        <p:grpSpPr>
          <a:xfrm>
            <a:off x="2694940" y="1113790"/>
            <a:ext cx="9007475" cy="4213860"/>
            <a:chOff x="4253" y="1754"/>
            <a:chExt cx="14185" cy="6636"/>
          </a:xfrm>
        </p:grpSpPr>
        <p:sp>
          <p:nvSpPr>
            <p:cNvPr id="35" name="文本框 34"/>
            <p:cNvSpPr txBox="1"/>
            <p:nvPr/>
          </p:nvSpPr>
          <p:spPr>
            <a:xfrm>
              <a:off x="11088" y="5030"/>
              <a:ext cx="7350" cy="628"/>
            </a:xfrm>
            <a:prstGeom prst="rect">
              <a:avLst/>
            </a:prstGeom>
            <a:noFill/>
          </p:spPr>
          <p:txBody>
            <a:bodyPr wrap="square" rtlCol="0">
              <a:spAutoFit/>
            </a:bodyPr>
            <a:p>
              <a:pPr algn="l"/>
              <a:r>
                <a:rPr lang="en-US" altLang="zh-CN" sz="2000" dirty="0">
                  <a:latin typeface="思源黑体 Light" panose="020B0300000000000000" charset="-122"/>
                  <a:ea typeface="思源黑体 Light" panose="020B0300000000000000" charset="-122"/>
                  <a:cs typeface="思源黑体 Light" panose="020B0300000000000000" charset="-122"/>
                  <a:sym typeface="+mn-ea"/>
                </a:rPr>
                <a:t>ThunderRW</a:t>
              </a:r>
              <a:r>
                <a:rPr lang="zh-CN" altLang="en-US" sz="2000" dirty="0">
                  <a:latin typeface="思源黑体 Light" panose="020B0300000000000000" charset="-122"/>
                  <a:ea typeface="思源黑体 Light" panose="020B0300000000000000" charset="-122"/>
                  <a:cs typeface="思源黑体 Light" panose="020B0300000000000000" charset="-122"/>
                  <a:sym typeface="+mn-ea"/>
                </a:rPr>
                <a:t>中的</a:t>
              </a:r>
              <a:r>
                <a:rPr lang="en-US" altLang="zh-CN" sz="2000" dirty="0">
                  <a:latin typeface="思源黑体 Light" panose="020B0300000000000000" charset="-122"/>
                  <a:ea typeface="思源黑体 Light" panose="020B0300000000000000" charset="-122"/>
                  <a:cs typeface="思源黑体 Light" panose="020B0300000000000000" charset="-122"/>
                  <a:sym typeface="+mn-ea"/>
                </a:rPr>
                <a:t>Step-centric</a:t>
              </a:r>
              <a:endParaRPr lang="zh-CN" altLang="en-US" sz="2000" dirty="0">
                <a:solidFill>
                  <a:schemeClr val="tx1"/>
                </a:solidFill>
                <a:latin typeface="思源黑體 ExtraLight" panose="020B0200000000000000" charset="-120"/>
                <a:ea typeface="思源黑體 ExtraLight" panose="020B0200000000000000" charset="-120"/>
                <a:cs typeface="Poppins SemiBold" charset="0"/>
                <a:sym typeface="+mn-ea"/>
              </a:endParaRPr>
            </a:p>
          </p:txBody>
        </p:sp>
        <p:sp>
          <p:nvSpPr>
            <p:cNvPr id="6" name="文本框 5"/>
            <p:cNvSpPr txBox="1"/>
            <p:nvPr/>
          </p:nvSpPr>
          <p:spPr>
            <a:xfrm>
              <a:off x="4253" y="3135"/>
              <a:ext cx="1983" cy="628"/>
            </a:xfrm>
            <a:prstGeom prst="rect">
              <a:avLst/>
            </a:prstGeom>
            <a:noFill/>
          </p:spPr>
          <p:txBody>
            <a:bodyPr wrap="square" rtlCol="0">
              <a:spAutoFit/>
            </a:bodyPr>
            <a:p>
              <a:pPr algn="l"/>
              <a:r>
                <a:rPr lang="en-US" altLang="zh-CN" sz="2000">
                  <a:solidFill>
                    <a:schemeClr val="tx1">
                      <a:lumMod val="85000"/>
                      <a:lumOff val="15000"/>
                    </a:schemeClr>
                  </a:solidFill>
                  <a:latin typeface="思源黑體 ExtraLight" panose="020B0200000000000000" charset="-120"/>
                  <a:ea typeface="思源黑體 ExtraLight" panose="020B0200000000000000" charset="-120"/>
                </a:rPr>
                <a:t>01</a:t>
              </a:r>
              <a:endParaRPr lang="en-US" altLang="zh-CN" sz="2000">
                <a:solidFill>
                  <a:schemeClr val="tx1">
                    <a:lumMod val="85000"/>
                    <a:lumOff val="15000"/>
                  </a:schemeClr>
                </a:solidFill>
                <a:latin typeface="思源黑體 ExtraLight" panose="020B0200000000000000" charset="-120"/>
                <a:ea typeface="思源黑體 ExtraLight" panose="020B0200000000000000" charset="-120"/>
              </a:endParaRPr>
            </a:p>
          </p:txBody>
        </p:sp>
        <p:sp>
          <p:nvSpPr>
            <p:cNvPr id="7" name="文本框 6"/>
            <p:cNvSpPr txBox="1"/>
            <p:nvPr/>
          </p:nvSpPr>
          <p:spPr>
            <a:xfrm>
              <a:off x="4253" y="5031"/>
              <a:ext cx="1983" cy="628"/>
            </a:xfrm>
            <a:prstGeom prst="rect">
              <a:avLst/>
            </a:prstGeom>
            <a:noFill/>
          </p:spPr>
          <p:txBody>
            <a:bodyPr wrap="square" rtlCol="0">
              <a:spAutoFit/>
            </a:bodyPr>
            <a:p>
              <a:pPr algn="l"/>
              <a:r>
                <a:rPr lang="en-US" altLang="zh-CN" sz="2000">
                  <a:solidFill>
                    <a:schemeClr val="tx1">
                      <a:lumMod val="85000"/>
                      <a:lumOff val="15000"/>
                    </a:schemeClr>
                  </a:solidFill>
                  <a:latin typeface="思源黑體 ExtraLight" panose="020B0200000000000000" charset="-120"/>
                  <a:ea typeface="思源黑體 ExtraLight" panose="020B0200000000000000" charset="-120"/>
                </a:rPr>
                <a:t>03</a:t>
              </a:r>
              <a:endParaRPr lang="en-US" altLang="zh-CN" sz="2000">
                <a:solidFill>
                  <a:schemeClr val="tx1">
                    <a:lumMod val="85000"/>
                    <a:lumOff val="15000"/>
                  </a:schemeClr>
                </a:solidFill>
                <a:latin typeface="思源黑體 ExtraLight" panose="020B0200000000000000" charset="-120"/>
                <a:ea typeface="思源黑體 ExtraLight" panose="020B0200000000000000" charset="-120"/>
              </a:endParaRPr>
            </a:p>
          </p:txBody>
        </p:sp>
        <p:sp>
          <p:nvSpPr>
            <p:cNvPr id="23" name="文本框 22"/>
            <p:cNvSpPr txBox="1"/>
            <p:nvPr/>
          </p:nvSpPr>
          <p:spPr>
            <a:xfrm>
              <a:off x="5076" y="5041"/>
              <a:ext cx="5188" cy="628"/>
            </a:xfrm>
            <a:prstGeom prst="rect">
              <a:avLst/>
            </a:prstGeom>
            <a:noFill/>
          </p:spPr>
          <p:txBody>
            <a:bodyPr wrap="square" rtlCol="0">
              <a:spAutoFit/>
            </a:bodyPr>
            <a:p>
              <a:pPr algn="l"/>
              <a:r>
                <a:rPr lang="zh-CN" altLang="en-US" sz="2000">
                  <a:solidFill>
                    <a:schemeClr val="tx1"/>
                  </a:solidFill>
                  <a:latin typeface="思源黑體 ExtraLight" panose="020B0200000000000000" charset="-120"/>
                  <a:ea typeface="思源黑體 ExtraLight" panose="020B0200000000000000" charset="-120"/>
                </a:rPr>
                <a:t>评估</a:t>
              </a:r>
              <a:r>
                <a:rPr lang="en-US" altLang="zh-CN" sz="2000">
                  <a:solidFill>
                    <a:schemeClr val="tx1"/>
                  </a:solidFill>
                  <a:latin typeface="思源黑體 ExtraLight" panose="020B0200000000000000" charset="-120"/>
                  <a:ea typeface="思源黑體 ExtraLight" panose="020B0200000000000000" charset="-120"/>
                </a:rPr>
                <a:t>RW</a:t>
              </a:r>
              <a:r>
                <a:rPr lang="zh-CN" altLang="en-US" sz="2000">
                  <a:solidFill>
                    <a:schemeClr val="tx1"/>
                  </a:solidFill>
                  <a:latin typeface="思源黑體 ExtraLight" panose="020B0200000000000000" charset="-120"/>
                  <a:ea typeface="思源黑體 ExtraLight" panose="020B0200000000000000" charset="-120"/>
                </a:rPr>
                <a:t>算法性能瓶颈</a:t>
              </a:r>
              <a:endParaRPr lang="zh-CN" altLang="en-US" sz="2000">
                <a:solidFill>
                  <a:schemeClr val="tx1"/>
                </a:solidFill>
                <a:latin typeface="思源黑體 ExtraLight" panose="020B0200000000000000" charset="-120"/>
                <a:ea typeface="思源黑體 ExtraLight" panose="020B0200000000000000" charset="-120"/>
              </a:endParaRPr>
            </a:p>
          </p:txBody>
        </p:sp>
        <p:sp>
          <p:nvSpPr>
            <p:cNvPr id="29" name="文本框 28"/>
            <p:cNvSpPr txBox="1"/>
            <p:nvPr/>
          </p:nvSpPr>
          <p:spPr>
            <a:xfrm>
              <a:off x="5138" y="3135"/>
              <a:ext cx="3125" cy="628"/>
            </a:xfrm>
            <a:prstGeom prst="rect">
              <a:avLst/>
            </a:prstGeom>
            <a:noFill/>
          </p:spPr>
          <p:txBody>
            <a:bodyPr wrap="square" rtlCol="0">
              <a:spAutoFit/>
            </a:bodyPr>
            <a:p>
              <a:pPr algn="l"/>
              <a:r>
                <a:rPr lang="zh-CN" altLang="en-US" sz="2000">
                  <a:solidFill>
                    <a:schemeClr val="tx1"/>
                  </a:solidFill>
                  <a:latin typeface="思源黑體 ExtraLight" panose="020B0200000000000000" charset="-120"/>
                  <a:ea typeface="思源黑體 ExtraLight" panose="020B0200000000000000" charset="-120"/>
                </a:rPr>
                <a:t>介绍</a:t>
              </a:r>
              <a:endParaRPr lang="zh-CN" altLang="en-US" sz="2000">
                <a:solidFill>
                  <a:schemeClr val="tx1"/>
                </a:solidFill>
                <a:latin typeface="思源黑體 ExtraLight" panose="020B0200000000000000" charset="-120"/>
                <a:ea typeface="思源黑體 ExtraLight" panose="020B0200000000000000" charset="-120"/>
              </a:endParaRPr>
            </a:p>
          </p:txBody>
        </p:sp>
        <p:sp>
          <p:nvSpPr>
            <p:cNvPr id="30" name="文本框 29"/>
            <p:cNvSpPr txBox="1"/>
            <p:nvPr/>
          </p:nvSpPr>
          <p:spPr>
            <a:xfrm>
              <a:off x="4787" y="1754"/>
              <a:ext cx="1984" cy="919"/>
            </a:xfrm>
            <a:prstGeom prst="rect">
              <a:avLst/>
            </a:prstGeom>
            <a:noFill/>
          </p:spPr>
          <p:txBody>
            <a:bodyPr wrap="square" rtlCol="0">
              <a:spAutoFit/>
            </a:bodyPr>
            <a:p>
              <a:pPr algn="l"/>
              <a:r>
                <a:rPr lang="zh-CN" altLang="en-US" sz="3200">
                  <a:solidFill>
                    <a:schemeClr val="tx1">
                      <a:lumMod val="85000"/>
                      <a:lumOff val="15000"/>
                    </a:schemeClr>
                  </a:solidFill>
                  <a:latin typeface="思源黑體 ExtraLight" panose="020B0200000000000000" charset="-120"/>
                  <a:ea typeface="思源黑體 ExtraLight" panose="020B0200000000000000" charset="-120"/>
                </a:rPr>
                <a:t>目录</a:t>
              </a:r>
              <a:endParaRPr lang="zh-CN" altLang="en-US" sz="3200">
                <a:solidFill>
                  <a:schemeClr val="tx1">
                    <a:lumMod val="85000"/>
                    <a:lumOff val="15000"/>
                  </a:schemeClr>
                </a:solidFill>
                <a:latin typeface="思源黑體 ExtraLight" panose="020B0200000000000000" charset="-120"/>
                <a:ea typeface="思源黑體 ExtraLight" panose="020B0200000000000000" charset="-120"/>
              </a:endParaRPr>
            </a:p>
          </p:txBody>
        </p:sp>
        <p:sp>
          <p:nvSpPr>
            <p:cNvPr id="39" name="文本框 38"/>
            <p:cNvSpPr txBox="1"/>
            <p:nvPr/>
          </p:nvSpPr>
          <p:spPr>
            <a:xfrm>
              <a:off x="4945" y="3887"/>
              <a:ext cx="3861" cy="531"/>
            </a:xfrm>
            <a:prstGeom prst="rect">
              <a:avLst/>
            </a:prstGeom>
            <a:noFill/>
          </p:spPr>
          <p:txBody>
            <a:bodyPr wrap="square" rtlCol="0">
              <a:spAutoFit/>
            </a:bodyPr>
            <a:p>
              <a:pPr algn="l"/>
              <a:r>
                <a:rPr lang="en-US" altLang="zh-CN"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RW</a:t>
              </a:r>
              <a:r>
                <a:rPr lang="zh-CN" altLang="en-US"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是什么？</a:t>
              </a:r>
              <a:r>
                <a:rPr lang="en-US" altLang="zh-CN"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ThunderRW</a:t>
              </a:r>
              <a:r>
                <a:rPr lang="zh-CN" altLang="en-US"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是什么？</a:t>
              </a:r>
              <a:endParaRPr lang="zh-CN" altLang="en-US"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endParaRPr>
            </a:p>
            <a:p>
              <a:pPr algn="l"/>
              <a:endParaRPr lang="zh-CN" altLang="en-US"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endParaRPr>
            </a:p>
          </p:txBody>
        </p:sp>
        <p:sp>
          <p:nvSpPr>
            <p:cNvPr id="42" name="文本框 41"/>
            <p:cNvSpPr txBox="1"/>
            <p:nvPr/>
          </p:nvSpPr>
          <p:spPr>
            <a:xfrm>
              <a:off x="4945" y="5779"/>
              <a:ext cx="3861" cy="1113"/>
            </a:xfrm>
            <a:prstGeom prst="rect">
              <a:avLst/>
            </a:prstGeom>
            <a:noFill/>
          </p:spPr>
          <p:txBody>
            <a:bodyPr wrap="square" rtlCol="0">
              <a:spAutoFit/>
            </a:bodyPr>
            <a:p>
              <a:pPr algn="l"/>
              <a:r>
                <a:rPr lang="zh-CN" altLang="en-US"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传统图算法和</a:t>
              </a:r>
              <a:r>
                <a:rPr lang="en-US" altLang="zh-CN"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RW</a:t>
              </a:r>
              <a:r>
                <a:rPr lang="zh-CN" altLang="en-US"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算法在管线槽停顿率和内存利用率的比较；</a:t>
              </a:r>
              <a:r>
                <a:rPr lang="en-US" altLang="zh-CN"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RW</a:t>
              </a:r>
              <a:r>
                <a:rPr lang="zh-CN" altLang="en-US"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算法在各步骤的执行时间占比和每个步骤的时间复杂度；总结出设计和实现</a:t>
              </a:r>
              <a:r>
                <a:rPr lang="en-US" altLang="zh-CN"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ThunderRW</a:t>
              </a:r>
              <a:r>
                <a:rPr lang="zh-CN" altLang="en-US"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的目标</a:t>
              </a:r>
              <a:endParaRPr lang="zh-CN" altLang="en-US"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endParaRPr>
            </a:p>
            <a:p>
              <a:pPr algn="l"/>
              <a:endParaRPr lang="zh-CN" altLang="en-US"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endParaRPr>
            </a:p>
          </p:txBody>
        </p:sp>
        <p:sp>
          <p:nvSpPr>
            <p:cNvPr id="32" name="文本框 31"/>
            <p:cNvSpPr txBox="1"/>
            <p:nvPr/>
          </p:nvSpPr>
          <p:spPr>
            <a:xfrm>
              <a:off x="10321" y="3114"/>
              <a:ext cx="1983" cy="628"/>
            </a:xfrm>
            <a:prstGeom prst="rect">
              <a:avLst/>
            </a:prstGeom>
            <a:noFill/>
          </p:spPr>
          <p:txBody>
            <a:bodyPr wrap="square" rtlCol="0">
              <a:spAutoFit/>
            </a:bodyPr>
            <a:p>
              <a:pPr algn="l"/>
              <a:r>
                <a:rPr lang="en-US" altLang="zh-CN" sz="2000">
                  <a:solidFill>
                    <a:schemeClr val="tx1">
                      <a:lumMod val="85000"/>
                      <a:lumOff val="15000"/>
                    </a:schemeClr>
                  </a:solidFill>
                  <a:latin typeface="思源黑體 ExtraLight" panose="020B0200000000000000" charset="-120"/>
                  <a:ea typeface="思源黑體 ExtraLight" panose="020B0200000000000000" charset="-120"/>
                </a:rPr>
                <a:t>02</a:t>
              </a:r>
              <a:endParaRPr lang="en-US" altLang="zh-CN" sz="2000">
                <a:solidFill>
                  <a:schemeClr val="tx1">
                    <a:lumMod val="85000"/>
                    <a:lumOff val="15000"/>
                  </a:schemeClr>
                </a:solidFill>
                <a:latin typeface="思源黑體 ExtraLight" panose="020B0200000000000000" charset="-120"/>
                <a:ea typeface="思源黑體 ExtraLight" panose="020B0200000000000000" charset="-120"/>
              </a:endParaRPr>
            </a:p>
          </p:txBody>
        </p:sp>
        <p:sp>
          <p:nvSpPr>
            <p:cNvPr id="33" name="文本框 32"/>
            <p:cNvSpPr txBox="1"/>
            <p:nvPr/>
          </p:nvSpPr>
          <p:spPr>
            <a:xfrm>
              <a:off x="10321" y="5031"/>
              <a:ext cx="1983" cy="629"/>
            </a:xfrm>
            <a:prstGeom prst="rect">
              <a:avLst/>
            </a:prstGeom>
            <a:noFill/>
          </p:spPr>
          <p:txBody>
            <a:bodyPr wrap="square" rtlCol="0">
              <a:spAutoFit/>
            </a:bodyPr>
            <a:p>
              <a:pPr algn="l"/>
              <a:r>
                <a:rPr lang="en-US" altLang="zh-CN" sz="2000">
                  <a:solidFill>
                    <a:schemeClr val="tx1">
                      <a:lumMod val="85000"/>
                      <a:lumOff val="15000"/>
                    </a:schemeClr>
                  </a:solidFill>
                  <a:latin typeface="思源黑體 ExtraLight" panose="020B0200000000000000" charset="-120"/>
                  <a:ea typeface="思源黑體 ExtraLight" panose="020B0200000000000000" charset="-120"/>
                </a:rPr>
                <a:t>04</a:t>
              </a:r>
              <a:endParaRPr lang="en-US" altLang="zh-CN" sz="2000">
                <a:solidFill>
                  <a:schemeClr val="tx1">
                    <a:lumMod val="85000"/>
                    <a:lumOff val="15000"/>
                  </a:schemeClr>
                </a:solidFill>
                <a:latin typeface="思源黑體 ExtraLight" panose="020B0200000000000000" charset="-120"/>
                <a:ea typeface="思源黑體 ExtraLight" panose="020B0200000000000000" charset="-120"/>
              </a:endParaRPr>
            </a:p>
          </p:txBody>
        </p:sp>
        <p:sp>
          <p:nvSpPr>
            <p:cNvPr id="37" name="文本框 36"/>
            <p:cNvSpPr txBox="1"/>
            <p:nvPr/>
          </p:nvSpPr>
          <p:spPr>
            <a:xfrm>
              <a:off x="11088" y="3114"/>
              <a:ext cx="3860" cy="628"/>
            </a:xfrm>
            <a:prstGeom prst="rect">
              <a:avLst/>
            </a:prstGeom>
            <a:noFill/>
          </p:spPr>
          <p:txBody>
            <a:bodyPr wrap="square" rtlCol="0">
              <a:spAutoFit/>
            </a:bodyPr>
            <a:p>
              <a:pPr algn="l"/>
              <a:r>
                <a:rPr lang="zh-CN" altLang="en-US" sz="2000" dirty="0">
                  <a:solidFill>
                    <a:schemeClr val="tx1"/>
                  </a:solidFill>
                  <a:latin typeface="思源黑體 ExtraLight" panose="020B0200000000000000" charset="-120"/>
                  <a:ea typeface="思源黑體 ExtraLight" panose="020B0200000000000000" charset="-120"/>
                  <a:cs typeface="Poppins SemiBold" charset="0"/>
                  <a:sym typeface="+mn-ea"/>
                </a:rPr>
                <a:t>背景及相关工作</a:t>
              </a:r>
              <a:endParaRPr lang="zh-CN" altLang="en-US" sz="2000" dirty="0">
                <a:solidFill>
                  <a:schemeClr val="tx1"/>
                </a:solidFill>
                <a:latin typeface="思源黑體 ExtraLight" panose="020B0200000000000000" charset="-120"/>
                <a:ea typeface="思源黑體 ExtraLight" panose="020B0200000000000000" charset="-120"/>
                <a:cs typeface="Poppins SemiBold" charset="0"/>
                <a:sym typeface="+mn-ea"/>
              </a:endParaRPr>
            </a:p>
          </p:txBody>
        </p:sp>
        <p:sp>
          <p:nvSpPr>
            <p:cNvPr id="40" name="文本框 39"/>
            <p:cNvSpPr txBox="1"/>
            <p:nvPr/>
          </p:nvSpPr>
          <p:spPr>
            <a:xfrm>
              <a:off x="10961" y="3801"/>
              <a:ext cx="3861" cy="725"/>
            </a:xfrm>
            <a:prstGeom prst="rect">
              <a:avLst/>
            </a:prstGeom>
            <a:noFill/>
          </p:spPr>
          <p:txBody>
            <a:bodyPr wrap="square" rtlCol="0">
              <a:spAutoFit/>
            </a:bodyPr>
            <a:p>
              <a:pPr algn="l"/>
              <a:r>
                <a:rPr lang="zh-CN" altLang="en-US"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四种代表性的</a:t>
              </a:r>
              <a:r>
                <a:rPr lang="en-US" altLang="zh-CN"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RW</a:t>
              </a:r>
              <a:r>
                <a:rPr lang="zh-CN" altLang="en-US"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算法；五种采样方法；几种图计算框架；步骤交织技术的灵感；</a:t>
              </a:r>
              <a:endParaRPr lang="zh-CN" altLang="en-US"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endParaRPr>
            </a:p>
            <a:p>
              <a:pPr algn="l"/>
              <a:endParaRPr lang="zh-CN" altLang="en-US"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endParaRPr>
            </a:p>
          </p:txBody>
        </p:sp>
        <p:sp>
          <p:nvSpPr>
            <p:cNvPr id="43" name="文本框 42"/>
            <p:cNvSpPr txBox="1"/>
            <p:nvPr/>
          </p:nvSpPr>
          <p:spPr>
            <a:xfrm>
              <a:off x="10961" y="5693"/>
              <a:ext cx="3861" cy="919"/>
            </a:xfrm>
            <a:prstGeom prst="rect">
              <a:avLst/>
            </a:prstGeom>
            <a:noFill/>
          </p:spPr>
          <p:txBody>
            <a:bodyPr wrap="square" rtlCol="0">
              <a:spAutoFit/>
            </a:bodyPr>
            <a:p>
              <a:pPr algn="l"/>
              <a:r>
                <a:rPr lang="zh-CN" altLang="en-US"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以步骤为中心的模型以及这样做的原因；以步骤为中心编程；</a:t>
              </a:r>
              <a:r>
                <a:rPr lang="en-US" altLang="zh-CN"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ThunderRW</a:t>
              </a:r>
              <a:r>
                <a:rPr lang="zh-CN" altLang="en-US"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提供的两种</a:t>
              </a:r>
              <a:r>
                <a:rPr lang="en-US" altLang="zh-CN"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API</a:t>
              </a:r>
              <a:r>
                <a:rPr lang="zh-CN" altLang="en-US"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；不同</a:t>
              </a:r>
              <a:r>
                <a:rPr lang="en-US" altLang="zh-CN"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RW</a:t>
              </a:r>
              <a:r>
                <a:rPr lang="zh-CN" altLang="en-US"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类型采用不同采样方法的时间和空间复杂度分析</a:t>
              </a:r>
              <a:endParaRPr lang="zh-CN" altLang="en-US"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endParaRPr>
            </a:p>
            <a:p>
              <a:pPr algn="l"/>
              <a:endParaRPr lang="zh-CN" altLang="en-US"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endParaRPr>
            </a:p>
          </p:txBody>
        </p:sp>
        <p:sp>
          <p:nvSpPr>
            <p:cNvPr id="8" name="文本框 7"/>
            <p:cNvSpPr txBox="1"/>
            <p:nvPr/>
          </p:nvSpPr>
          <p:spPr>
            <a:xfrm>
              <a:off x="4253" y="7037"/>
              <a:ext cx="1983" cy="628"/>
            </a:xfrm>
            <a:prstGeom prst="rect">
              <a:avLst/>
            </a:prstGeom>
            <a:noFill/>
          </p:spPr>
          <p:txBody>
            <a:bodyPr wrap="square" rtlCol="0">
              <a:spAutoFit/>
            </a:bodyPr>
            <a:p>
              <a:pPr algn="l"/>
              <a:r>
                <a:rPr lang="en-US" altLang="zh-CN" sz="2000">
                  <a:solidFill>
                    <a:schemeClr val="tx1">
                      <a:lumMod val="85000"/>
                      <a:lumOff val="15000"/>
                    </a:schemeClr>
                  </a:solidFill>
                  <a:latin typeface="思源黑體 ExtraLight" panose="020B0200000000000000" charset="-120"/>
                  <a:ea typeface="思源黑體 ExtraLight" panose="020B0200000000000000" charset="-120"/>
                </a:rPr>
                <a:t>05</a:t>
              </a:r>
              <a:endParaRPr lang="en-US" altLang="zh-CN" sz="2000">
                <a:solidFill>
                  <a:schemeClr val="tx1">
                    <a:lumMod val="85000"/>
                    <a:lumOff val="15000"/>
                  </a:schemeClr>
                </a:solidFill>
                <a:latin typeface="思源黑體 ExtraLight" panose="020B0200000000000000" charset="-120"/>
                <a:ea typeface="思源黑體 ExtraLight" panose="020B0200000000000000" charset="-120"/>
              </a:endParaRPr>
            </a:p>
          </p:txBody>
        </p:sp>
        <p:sp>
          <p:nvSpPr>
            <p:cNvPr id="10" name="文本框 9"/>
            <p:cNvSpPr txBox="1"/>
            <p:nvPr/>
          </p:nvSpPr>
          <p:spPr>
            <a:xfrm>
              <a:off x="5132" y="7037"/>
              <a:ext cx="5189" cy="628"/>
            </a:xfrm>
            <a:prstGeom prst="rect">
              <a:avLst/>
            </a:prstGeom>
            <a:noFill/>
          </p:spPr>
          <p:txBody>
            <a:bodyPr wrap="square" rtlCol="0">
              <a:spAutoFit/>
            </a:bodyPr>
            <a:p>
              <a:pPr algn="l"/>
              <a:r>
                <a:rPr lang="zh-CN" altLang="en-US" sz="2000">
                  <a:solidFill>
                    <a:schemeClr val="tx1"/>
                  </a:solidFill>
                  <a:latin typeface="思源黑體 ExtraLight" panose="020B0200000000000000" charset="-120"/>
                  <a:ea typeface="思源黑體 ExtraLight" panose="020B0200000000000000" charset="-120"/>
                </a:rPr>
                <a:t>步骤交错技术</a:t>
              </a:r>
              <a:endParaRPr lang="zh-CN" altLang="en-US" sz="2000">
                <a:solidFill>
                  <a:schemeClr val="tx1"/>
                </a:solidFill>
                <a:latin typeface="思源黑體 ExtraLight" panose="020B0200000000000000" charset="-120"/>
                <a:ea typeface="思源黑體 ExtraLight" panose="020B0200000000000000" charset="-120"/>
              </a:endParaRPr>
            </a:p>
          </p:txBody>
        </p:sp>
        <p:sp>
          <p:nvSpPr>
            <p:cNvPr id="11" name="文本框 10"/>
            <p:cNvSpPr txBox="1"/>
            <p:nvPr/>
          </p:nvSpPr>
          <p:spPr>
            <a:xfrm>
              <a:off x="4945" y="7665"/>
              <a:ext cx="3861" cy="725"/>
            </a:xfrm>
            <a:prstGeom prst="rect">
              <a:avLst/>
            </a:prstGeom>
            <a:noFill/>
          </p:spPr>
          <p:txBody>
            <a:bodyPr wrap="square" rtlCol="0">
              <a:spAutoFit/>
            </a:bodyPr>
            <a:p>
              <a:pPr algn="l"/>
              <a:r>
                <a:rPr lang="zh-CN" altLang="en-US"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步骤交错技术的原理；使用</a:t>
              </a:r>
              <a:r>
                <a:rPr lang="en-US" altLang="zh-CN"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SDG</a:t>
              </a:r>
              <a:r>
                <a:rPr lang="zh-CN" altLang="en-US"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建模</a:t>
              </a:r>
              <a:r>
                <a:rPr lang="en-US" altLang="zh-CN"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step</a:t>
              </a:r>
              <a:r>
                <a:rPr lang="zh-CN" altLang="en-US"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；步骤交错技术的实现以及</a:t>
              </a:r>
              <a:r>
                <a:rPr lang="en-US" altLang="zh-CN"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ring buffers</a:t>
              </a:r>
              <a:r>
                <a:rPr lang="zh-CN" altLang="en-US"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大小的设置</a:t>
              </a:r>
              <a:endParaRPr lang="zh-CN" altLang="en-US"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endParaRPr>
            </a:p>
            <a:p>
              <a:pPr algn="l"/>
              <a:endParaRPr lang="zh-CN" altLang="en-US"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endParaRPr>
            </a:p>
          </p:txBody>
        </p:sp>
        <p:sp>
          <p:nvSpPr>
            <p:cNvPr id="12" name="文本框 11"/>
            <p:cNvSpPr txBox="1"/>
            <p:nvPr/>
          </p:nvSpPr>
          <p:spPr>
            <a:xfrm>
              <a:off x="10321" y="7037"/>
              <a:ext cx="1983" cy="628"/>
            </a:xfrm>
            <a:prstGeom prst="rect">
              <a:avLst/>
            </a:prstGeom>
            <a:noFill/>
          </p:spPr>
          <p:txBody>
            <a:bodyPr wrap="square" rtlCol="0">
              <a:spAutoFit/>
            </a:bodyPr>
            <a:p>
              <a:pPr algn="l"/>
              <a:r>
                <a:rPr lang="en-US" altLang="zh-CN" sz="2000">
                  <a:solidFill>
                    <a:schemeClr val="tx1">
                      <a:lumMod val="85000"/>
                      <a:lumOff val="15000"/>
                    </a:schemeClr>
                  </a:solidFill>
                  <a:latin typeface="思源黑體 ExtraLight" panose="020B0200000000000000" charset="-120"/>
                  <a:ea typeface="思源黑體 ExtraLight" panose="020B0200000000000000" charset="-120"/>
                </a:rPr>
                <a:t>06</a:t>
              </a:r>
              <a:endParaRPr lang="en-US" altLang="zh-CN" sz="2000">
                <a:solidFill>
                  <a:schemeClr val="tx1">
                    <a:lumMod val="85000"/>
                    <a:lumOff val="15000"/>
                  </a:schemeClr>
                </a:solidFill>
                <a:latin typeface="思源黑體 ExtraLight" panose="020B0200000000000000" charset="-120"/>
                <a:ea typeface="思源黑體 ExtraLight" panose="020B0200000000000000" charset="-120"/>
              </a:endParaRPr>
            </a:p>
          </p:txBody>
        </p:sp>
        <p:sp>
          <p:nvSpPr>
            <p:cNvPr id="14" name="文本框 13"/>
            <p:cNvSpPr txBox="1"/>
            <p:nvPr/>
          </p:nvSpPr>
          <p:spPr>
            <a:xfrm>
              <a:off x="10961" y="7665"/>
              <a:ext cx="3861" cy="337"/>
            </a:xfrm>
            <a:prstGeom prst="rect">
              <a:avLst/>
            </a:prstGeom>
            <a:noFill/>
          </p:spPr>
          <p:txBody>
            <a:bodyPr wrap="square" rtlCol="0">
              <a:spAutoFit/>
            </a:bodyPr>
            <a:p>
              <a:pPr algn="l"/>
              <a:r>
                <a:rPr lang="zh-CN" altLang="en-US"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总体性能比较；总结</a:t>
              </a:r>
              <a:endParaRPr lang="zh-CN" altLang="en-US" sz="8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endParaRPr>
            </a:p>
          </p:txBody>
        </p:sp>
      </p:grpSp>
    </p:spTree>
    <p:custDataLst>
      <p:tags r:id="rId1"/>
    </p:custDataLst>
  </p:cSld>
  <p:clrMapOvr>
    <a:masterClrMapping/>
  </p:clrMapOvr>
  <p:transition advTm="1282">
    <p:cove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16"/>
          <p:cNvSpPr txBox="1"/>
          <p:nvPr/>
        </p:nvSpPr>
        <p:spPr>
          <a:xfrm>
            <a:off x="935990" y="347980"/>
            <a:ext cx="2967990" cy="306705"/>
          </a:xfrm>
          <a:prstGeom prst="rect">
            <a:avLst/>
          </a:prstGeom>
          <a:noFill/>
        </p:spPr>
        <p:txBody>
          <a:bodyPr wrap="square" rtlCol="0">
            <a:spAutoFit/>
          </a:bodyPr>
          <a:p>
            <a:pPr algn="l"/>
            <a:r>
              <a:rPr lang="zh-CN" altLang="en-US" sz="1400">
                <a:solidFill>
                  <a:schemeClr val="tx1">
                    <a:lumMod val="95000"/>
                    <a:lumOff val="5000"/>
                  </a:schemeClr>
                </a:solidFill>
                <a:latin typeface="思源黑體 ExtraLight" panose="020B0200000000000000" charset="-120"/>
                <a:ea typeface="思源黑體 ExtraLight" panose="020B0200000000000000" charset="-120"/>
              </a:rPr>
              <a:t>实验结果</a:t>
            </a:r>
            <a:endParaRPr lang="zh-CN" altLang="en-US" sz="1400">
              <a:solidFill>
                <a:schemeClr val="tx1">
                  <a:lumMod val="95000"/>
                  <a:lumOff val="5000"/>
                </a:schemeClr>
              </a:solidFill>
              <a:latin typeface="思源黑體 ExtraLight" panose="020B0200000000000000" charset="-120"/>
              <a:ea typeface="思源黑體 ExtraLight" panose="020B0200000000000000" charset="-120"/>
            </a:endParaRPr>
          </a:p>
        </p:txBody>
      </p:sp>
      <p:cxnSp>
        <p:nvCxnSpPr>
          <p:cNvPr id="18" name="直接连接符 17"/>
          <p:cNvCxnSpPr/>
          <p:nvPr/>
        </p:nvCxnSpPr>
        <p:spPr>
          <a:xfrm>
            <a:off x="1029335" y="697865"/>
            <a:ext cx="104019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909445" y="3819525"/>
            <a:ext cx="1444625" cy="645160"/>
          </a:xfrm>
          <a:prstGeom prst="rect">
            <a:avLst/>
          </a:prstGeom>
          <a:noFill/>
        </p:spPr>
        <p:txBody>
          <a:bodyPr wrap="square" rtlCol="0">
            <a:spAutoFit/>
          </a:bodyPr>
          <a:p>
            <a:pPr algn="ctr"/>
            <a:r>
              <a:rPr lang="zh-CN" altLang="en-US">
                <a:solidFill>
                  <a:schemeClr val="bg1"/>
                </a:solidFill>
                <a:latin typeface="思源黑體 ExtraLight" panose="020B0200000000000000" charset="-120"/>
                <a:ea typeface="思源黑體 ExtraLight" panose="020B0200000000000000" charset="-120"/>
              </a:rPr>
              <a:t>受限的查询内并行性</a:t>
            </a:r>
            <a:endParaRPr lang="zh-CN" altLang="en-US">
              <a:solidFill>
                <a:schemeClr val="bg1"/>
              </a:solidFill>
              <a:latin typeface="思源黑體 ExtraLight" panose="020B0200000000000000" charset="-120"/>
              <a:ea typeface="思源黑體 ExtraLight" panose="020B0200000000000000" charset="-120"/>
            </a:endParaRPr>
          </a:p>
        </p:txBody>
      </p:sp>
      <p:sp>
        <p:nvSpPr>
          <p:cNvPr id="39" name="文本框 38"/>
          <p:cNvSpPr txBox="1"/>
          <p:nvPr/>
        </p:nvSpPr>
        <p:spPr>
          <a:xfrm>
            <a:off x="2496185" y="2700020"/>
            <a:ext cx="1886585" cy="368300"/>
          </a:xfrm>
          <a:prstGeom prst="rect">
            <a:avLst/>
          </a:prstGeom>
          <a:noFill/>
        </p:spPr>
        <p:txBody>
          <a:bodyPr wrap="square" rtlCol="0">
            <a:spAutoFit/>
          </a:bodyPr>
          <a:p>
            <a:pPr algn="ctr"/>
            <a:r>
              <a:rPr lang="zh-CN" altLang="en-US">
                <a:solidFill>
                  <a:schemeClr val="bg1"/>
                </a:solidFill>
                <a:latin typeface="思源黑體 ExtraLight" panose="020B0200000000000000" charset="-120"/>
                <a:ea typeface="思源黑體 ExtraLight" panose="020B0200000000000000" charset="-120"/>
              </a:rPr>
              <a:t>大量</a:t>
            </a:r>
            <a:r>
              <a:rPr lang="en-US" altLang="zh-CN">
                <a:solidFill>
                  <a:schemeClr val="bg1"/>
                </a:solidFill>
                <a:latin typeface="思源黑體 ExtraLight" panose="020B0200000000000000" charset="-120"/>
                <a:ea typeface="思源黑體 ExtraLight" panose="020B0200000000000000" charset="-120"/>
              </a:rPr>
              <a:t>RW</a:t>
            </a:r>
            <a:r>
              <a:rPr lang="zh-CN" altLang="en-US">
                <a:solidFill>
                  <a:schemeClr val="bg1"/>
                </a:solidFill>
                <a:latin typeface="思源黑體 ExtraLight" panose="020B0200000000000000" charset="-120"/>
                <a:ea typeface="思源黑體 ExtraLight" panose="020B0200000000000000" charset="-120"/>
              </a:rPr>
              <a:t>查询</a:t>
            </a:r>
            <a:endParaRPr lang="zh-CN" altLang="en-US">
              <a:solidFill>
                <a:schemeClr val="bg1"/>
              </a:solidFill>
              <a:latin typeface="思源黑體 ExtraLight" panose="020B0200000000000000" charset="-120"/>
              <a:ea typeface="思源黑體 ExtraLight" panose="020B0200000000000000" charset="-120"/>
            </a:endParaRPr>
          </a:p>
        </p:txBody>
      </p:sp>
      <p:pic>
        <p:nvPicPr>
          <p:cNvPr id="2" name="图片 1"/>
          <p:cNvPicPr>
            <a:picLocks noChangeAspect="1"/>
          </p:cNvPicPr>
          <p:nvPr/>
        </p:nvPicPr>
        <p:blipFill>
          <a:blip r:embed="rId1"/>
          <a:stretch>
            <a:fillRect/>
          </a:stretch>
        </p:blipFill>
        <p:spPr>
          <a:xfrm>
            <a:off x="1567180" y="996315"/>
            <a:ext cx="9326245" cy="2481580"/>
          </a:xfrm>
          <a:prstGeom prst="rect">
            <a:avLst/>
          </a:prstGeom>
        </p:spPr>
      </p:pic>
      <p:sp>
        <p:nvSpPr>
          <p:cNvPr id="4" name="文本框 3"/>
          <p:cNvSpPr txBox="1"/>
          <p:nvPr/>
        </p:nvSpPr>
        <p:spPr>
          <a:xfrm>
            <a:off x="1508760" y="4067810"/>
            <a:ext cx="9325610" cy="706755"/>
          </a:xfrm>
          <a:prstGeom prst="rect">
            <a:avLst/>
          </a:prstGeom>
          <a:noFill/>
        </p:spPr>
        <p:txBody>
          <a:bodyPr wrap="square" rtlCol="0">
            <a:spAutoFit/>
          </a:bodyPr>
          <a:p>
            <a:r>
              <a:rPr lang="zh-CN" altLang="en-US" sz="2000"/>
              <a:t>结论：</a:t>
            </a:r>
            <a:r>
              <a:rPr lang="en-US" altLang="zh-CN" sz="2000"/>
              <a:t>ThunderRW</a:t>
            </a:r>
            <a:r>
              <a:rPr lang="zh-CN" altLang="en-US" sz="2000"/>
              <a:t>的性能明显优于最先进的框架和自制的解决方案。此外，与BL和HG相比，ThunderRW在RW算法的实现和并行化方面节省了大量的工程努力。</a:t>
            </a:r>
            <a:endParaRPr lang="zh-CN" altLang="en-US" sz="2000"/>
          </a:p>
        </p:txBody>
      </p:sp>
    </p:spTree>
    <p:custDataLst>
      <p:tags r:id="rId2"/>
    </p:custDataLst>
  </p:cSld>
  <p:clrMapOvr>
    <a:masterClrMapping/>
  </p:clrMapOvr>
  <p:transition advTm="7619">
    <p:blinds/>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16"/>
          <p:cNvSpPr txBox="1"/>
          <p:nvPr/>
        </p:nvSpPr>
        <p:spPr>
          <a:xfrm>
            <a:off x="935990" y="347980"/>
            <a:ext cx="2967990" cy="306705"/>
          </a:xfrm>
          <a:prstGeom prst="rect">
            <a:avLst/>
          </a:prstGeom>
          <a:noFill/>
        </p:spPr>
        <p:txBody>
          <a:bodyPr wrap="square" rtlCol="0">
            <a:spAutoFit/>
          </a:bodyPr>
          <a:p>
            <a:pPr algn="l"/>
            <a:r>
              <a:rPr lang="zh-CN" altLang="en-US" sz="1400">
                <a:solidFill>
                  <a:schemeClr val="tx1">
                    <a:lumMod val="95000"/>
                    <a:lumOff val="5000"/>
                  </a:schemeClr>
                </a:solidFill>
                <a:latin typeface="思源黑體 ExtraLight" panose="020B0200000000000000" charset="-120"/>
                <a:ea typeface="思源黑體 ExtraLight" panose="020B0200000000000000" charset="-120"/>
              </a:rPr>
              <a:t>实验结果</a:t>
            </a:r>
            <a:endParaRPr lang="zh-CN" altLang="en-US" sz="1400">
              <a:solidFill>
                <a:schemeClr val="tx1">
                  <a:lumMod val="95000"/>
                  <a:lumOff val="5000"/>
                </a:schemeClr>
              </a:solidFill>
              <a:latin typeface="思源黑體 ExtraLight" panose="020B0200000000000000" charset="-120"/>
              <a:ea typeface="思源黑體 ExtraLight" panose="020B0200000000000000" charset="-120"/>
            </a:endParaRPr>
          </a:p>
        </p:txBody>
      </p:sp>
      <p:cxnSp>
        <p:nvCxnSpPr>
          <p:cNvPr id="18" name="直接连接符 17"/>
          <p:cNvCxnSpPr/>
          <p:nvPr/>
        </p:nvCxnSpPr>
        <p:spPr>
          <a:xfrm>
            <a:off x="1029335" y="697865"/>
            <a:ext cx="104019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909445" y="3819525"/>
            <a:ext cx="1444625" cy="645160"/>
          </a:xfrm>
          <a:prstGeom prst="rect">
            <a:avLst/>
          </a:prstGeom>
          <a:noFill/>
        </p:spPr>
        <p:txBody>
          <a:bodyPr wrap="square" rtlCol="0">
            <a:spAutoFit/>
          </a:bodyPr>
          <a:p>
            <a:pPr algn="ctr"/>
            <a:r>
              <a:rPr lang="zh-CN" altLang="en-US">
                <a:solidFill>
                  <a:schemeClr val="bg1"/>
                </a:solidFill>
                <a:latin typeface="思源黑體 ExtraLight" panose="020B0200000000000000" charset="-120"/>
                <a:ea typeface="思源黑體 ExtraLight" panose="020B0200000000000000" charset="-120"/>
              </a:rPr>
              <a:t>受限的查询内并行性</a:t>
            </a:r>
            <a:endParaRPr lang="zh-CN" altLang="en-US">
              <a:solidFill>
                <a:schemeClr val="bg1"/>
              </a:solidFill>
              <a:latin typeface="思源黑體 ExtraLight" panose="020B0200000000000000" charset="-120"/>
              <a:ea typeface="思源黑體 ExtraLight" panose="020B0200000000000000" charset="-120"/>
            </a:endParaRPr>
          </a:p>
        </p:txBody>
      </p:sp>
      <p:sp>
        <p:nvSpPr>
          <p:cNvPr id="39" name="文本框 38"/>
          <p:cNvSpPr txBox="1"/>
          <p:nvPr/>
        </p:nvSpPr>
        <p:spPr>
          <a:xfrm>
            <a:off x="2496185" y="2700020"/>
            <a:ext cx="1886585" cy="368300"/>
          </a:xfrm>
          <a:prstGeom prst="rect">
            <a:avLst/>
          </a:prstGeom>
          <a:noFill/>
        </p:spPr>
        <p:txBody>
          <a:bodyPr wrap="square" rtlCol="0">
            <a:spAutoFit/>
          </a:bodyPr>
          <a:p>
            <a:pPr algn="ctr"/>
            <a:r>
              <a:rPr lang="zh-CN" altLang="en-US">
                <a:solidFill>
                  <a:schemeClr val="bg1"/>
                </a:solidFill>
                <a:latin typeface="思源黑體 ExtraLight" panose="020B0200000000000000" charset="-120"/>
                <a:ea typeface="思源黑體 ExtraLight" panose="020B0200000000000000" charset="-120"/>
              </a:rPr>
              <a:t>大量</a:t>
            </a:r>
            <a:r>
              <a:rPr lang="en-US" altLang="zh-CN">
                <a:solidFill>
                  <a:schemeClr val="bg1"/>
                </a:solidFill>
                <a:latin typeface="思源黑體 ExtraLight" panose="020B0200000000000000" charset="-120"/>
                <a:ea typeface="思源黑體 ExtraLight" panose="020B0200000000000000" charset="-120"/>
              </a:rPr>
              <a:t>RW</a:t>
            </a:r>
            <a:r>
              <a:rPr lang="zh-CN" altLang="en-US">
                <a:solidFill>
                  <a:schemeClr val="bg1"/>
                </a:solidFill>
                <a:latin typeface="思源黑體 ExtraLight" panose="020B0200000000000000" charset="-120"/>
                <a:ea typeface="思源黑體 ExtraLight" panose="020B0200000000000000" charset="-120"/>
              </a:rPr>
              <a:t>查询</a:t>
            </a:r>
            <a:endParaRPr lang="zh-CN" altLang="en-US">
              <a:solidFill>
                <a:schemeClr val="bg1"/>
              </a:solidFill>
              <a:latin typeface="思源黑體 ExtraLight" panose="020B0200000000000000" charset="-120"/>
              <a:ea typeface="思源黑體 ExtraLight" panose="020B0200000000000000" charset="-120"/>
            </a:endParaRPr>
          </a:p>
        </p:txBody>
      </p:sp>
      <p:pic>
        <p:nvPicPr>
          <p:cNvPr id="3" name="图片 2"/>
          <p:cNvPicPr>
            <a:picLocks noChangeAspect="1"/>
          </p:cNvPicPr>
          <p:nvPr/>
        </p:nvPicPr>
        <p:blipFill>
          <a:blip r:embed="rId1"/>
          <a:stretch>
            <a:fillRect/>
          </a:stretch>
        </p:blipFill>
        <p:spPr>
          <a:xfrm>
            <a:off x="935990" y="910590"/>
            <a:ext cx="5334000" cy="2157730"/>
          </a:xfrm>
          <a:prstGeom prst="rect">
            <a:avLst/>
          </a:prstGeom>
        </p:spPr>
      </p:pic>
      <p:pic>
        <p:nvPicPr>
          <p:cNvPr id="4" name="图片 3"/>
          <p:cNvPicPr>
            <a:picLocks noChangeAspect="1"/>
          </p:cNvPicPr>
          <p:nvPr/>
        </p:nvPicPr>
        <p:blipFill>
          <a:blip r:embed="rId2"/>
          <a:stretch>
            <a:fillRect/>
          </a:stretch>
        </p:blipFill>
        <p:spPr>
          <a:xfrm>
            <a:off x="6269990" y="910590"/>
            <a:ext cx="5205730" cy="2214880"/>
          </a:xfrm>
          <a:prstGeom prst="rect">
            <a:avLst/>
          </a:prstGeom>
        </p:spPr>
      </p:pic>
      <p:pic>
        <p:nvPicPr>
          <p:cNvPr id="5" name="图片 4"/>
          <p:cNvPicPr>
            <a:picLocks noChangeAspect="1"/>
          </p:cNvPicPr>
          <p:nvPr/>
        </p:nvPicPr>
        <p:blipFill>
          <a:blip r:embed="rId3"/>
          <a:stretch>
            <a:fillRect/>
          </a:stretch>
        </p:blipFill>
        <p:spPr>
          <a:xfrm>
            <a:off x="935990" y="4175760"/>
            <a:ext cx="5334000" cy="1895475"/>
          </a:xfrm>
          <a:prstGeom prst="rect">
            <a:avLst/>
          </a:prstGeom>
        </p:spPr>
      </p:pic>
      <p:sp>
        <p:nvSpPr>
          <p:cNvPr id="7" name="文本框 6"/>
          <p:cNvSpPr txBox="1"/>
          <p:nvPr/>
        </p:nvSpPr>
        <p:spPr>
          <a:xfrm>
            <a:off x="1078230" y="3253740"/>
            <a:ext cx="10523220" cy="706755"/>
          </a:xfrm>
          <a:prstGeom prst="rect">
            <a:avLst/>
          </a:prstGeom>
          <a:noFill/>
        </p:spPr>
        <p:txBody>
          <a:bodyPr wrap="square" rtlCol="0">
            <a:spAutoFit/>
          </a:bodyPr>
          <a:p>
            <a:r>
              <a:rPr lang="zh-CN" altLang="en-US" sz="2000"/>
              <a:t>结论：使用步骤交错技术使得</a:t>
            </a:r>
            <a:r>
              <a:rPr lang="en-US" altLang="zh-CN" sz="2000"/>
              <a:t>memory bound(</a:t>
            </a:r>
            <a:r>
              <a:rPr lang="zh-CN" altLang="en-US" sz="2000"/>
              <a:t>因为等待从内存加载数据导致执行流水线停滞的百分比</a:t>
            </a:r>
            <a:r>
              <a:rPr lang="en-US" altLang="zh-CN" sz="2000"/>
              <a:t>)</a:t>
            </a:r>
            <a:r>
              <a:rPr lang="zh-CN" altLang="en-US" sz="2000"/>
              <a:t>减少，改善了</a:t>
            </a:r>
            <a:r>
              <a:rPr lang="en-US" altLang="zh-CN" sz="2000"/>
              <a:t>instruction retirement</a:t>
            </a:r>
            <a:r>
              <a:rPr lang="zh-CN" altLang="en-US" sz="2000">
                <a:ea typeface="宋体" charset="0"/>
              </a:rPr>
              <a:t>，同时取得了显著的速度提升。</a:t>
            </a:r>
            <a:endParaRPr lang="zh-CN" altLang="en-US" sz="2000">
              <a:ea typeface="宋体" charset="0"/>
            </a:endParaRPr>
          </a:p>
        </p:txBody>
      </p:sp>
    </p:spTree>
    <p:custDataLst>
      <p:tags r:id="rId4"/>
    </p:custDataLst>
  </p:cSld>
  <p:clrMapOvr>
    <a:masterClrMapping/>
  </p:clrMapOvr>
  <p:transition advTm="8302">
    <p:blinds/>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16"/>
          <p:cNvSpPr txBox="1"/>
          <p:nvPr/>
        </p:nvSpPr>
        <p:spPr>
          <a:xfrm>
            <a:off x="935990" y="347980"/>
            <a:ext cx="2967990" cy="306705"/>
          </a:xfrm>
          <a:prstGeom prst="rect">
            <a:avLst/>
          </a:prstGeom>
          <a:noFill/>
        </p:spPr>
        <p:txBody>
          <a:bodyPr wrap="square" rtlCol="0">
            <a:spAutoFit/>
          </a:bodyPr>
          <a:p>
            <a:pPr algn="l"/>
            <a:r>
              <a:rPr lang="zh-CN" altLang="en-US" sz="1400">
                <a:solidFill>
                  <a:schemeClr val="tx1">
                    <a:lumMod val="95000"/>
                    <a:lumOff val="5000"/>
                  </a:schemeClr>
                </a:solidFill>
                <a:latin typeface="思源黑體 ExtraLight" panose="020B0200000000000000" charset="-120"/>
                <a:ea typeface="思源黑體 ExtraLight" panose="020B0200000000000000" charset="-120"/>
              </a:rPr>
              <a:t>实验结果</a:t>
            </a:r>
            <a:endParaRPr lang="zh-CN" altLang="en-US" sz="1400">
              <a:solidFill>
                <a:schemeClr val="tx1">
                  <a:lumMod val="95000"/>
                  <a:lumOff val="5000"/>
                </a:schemeClr>
              </a:solidFill>
              <a:latin typeface="思源黑體 ExtraLight" panose="020B0200000000000000" charset="-120"/>
              <a:ea typeface="思源黑體 ExtraLight" panose="020B0200000000000000" charset="-120"/>
            </a:endParaRPr>
          </a:p>
        </p:txBody>
      </p:sp>
      <p:cxnSp>
        <p:nvCxnSpPr>
          <p:cNvPr id="18" name="直接连接符 17"/>
          <p:cNvCxnSpPr/>
          <p:nvPr/>
        </p:nvCxnSpPr>
        <p:spPr>
          <a:xfrm>
            <a:off x="1029335" y="697865"/>
            <a:ext cx="104019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909445" y="3819525"/>
            <a:ext cx="1444625" cy="645160"/>
          </a:xfrm>
          <a:prstGeom prst="rect">
            <a:avLst/>
          </a:prstGeom>
          <a:noFill/>
        </p:spPr>
        <p:txBody>
          <a:bodyPr wrap="square" rtlCol="0">
            <a:spAutoFit/>
          </a:bodyPr>
          <a:p>
            <a:pPr algn="ctr"/>
            <a:r>
              <a:rPr lang="zh-CN" altLang="en-US">
                <a:solidFill>
                  <a:schemeClr val="bg1"/>
                </a:solidFill>
                <a:latin typeface="思源黑體 ExtraLight" panose="020B0200000000000000" charset="-120"/>
                <a:ea typeface="思源黑體 ExtraLight" panose="020B0200000000000000" charset="-120"/>
              </a:rPr>
              <a:t>受限的查询内并行性</a:t>
            </a:r>
            <a:endParaRPr lang="zh-CN" altLang="en-US">
              <a:solidFill>
                <a:schemeClr val="bg1"/>
              </a:solidFill>
              <a:latin typeface="思源黑體 ExtraLight" panose="020B0200000000000000" charset="-120"/>
              <a:ea typeface="思源黑體 ExtraLight" panose="020B0200000000000000" charset="-120"/>
            </a:endParaRPr>
          </a:p>
        </p:txBody>
      </p:sp>
      <p:sp>
        <p:nvSpPr>
          <p:cNvPr id="39" name="文本框 38"/>
          <p:cNvSpPr txBox="1"/>
          <p:nvPr/>
        </p:nvSpPr>
        <p:spPr>
          <a:xfrm>
            <a:off x="2496185" y="2700020"/>
            <a:ext cx="1886585" cy="368300"/>
          </a:xfrm>
          <a:prstGeom prst="rect">
            <a:avLst/>
          </a:prstGeom>
          <a:noFill/>
        </p:spPr>
        <p:txBody>
          <a:bodyPr wrap="square" rtlCol="0">
            <a:spAutoFit/>
          </a:bodyPr>
          <a:p>
            <a:pPr algn="ctr"/>
            <a:r>
              <a:rPr lang="zh-CN" altLang="en-US">
                <a:solidFill>
                  <a:schemeClr val="bg1"/>
                </a:solidFill>
                <a:latin typeface="思源黑體 ExtraLight" panose="020B0200000000000000" charset="-120"/>
                <a:ea typeface="思源黑體 ExtraLight" panose="020B0200000000000000" charset="-120"/>
              </a:rPr>
              <a:t>大量</a:t>
            </a:r>
            <a:r>
              <a:rPr lang="en-US" altLang="zh-CN">
                <a:solidFill>
                  <a:schemeClr val="bg1"/>
                </a:solidFill>
                <a:latin typeface="思源黑體 ExtraLight" panose="020B0200000000000000" charset="-120"/>
                <a:ea typeface="思源黑體 ExtraLight" panose="020B0200000000000000" charset="-120"/>
              </a:rPr>
              <a:t>RW</a:t>
            </a:r>
            <a:r>
              <a:rPr lang="zh-CN" altLang="en-US">
                <a:solidFill>
                  <a:schemeClr val="bg1"/>
                </a:solidFill>
                <a:latin typeface="思源黑體 ExtraLight" panose="020B0200000000000000" charset="-120"/>
                <a:ea typeface="思源黑體 ExtraLight" panose="020B0200000000000000" charset="-120"/>
              </a:rPr>
              <a:t>查询</a:t>
            </a:r>
            <a:endParaRPr lang="zh-CN" altLang="en-US">
              <a:solidFill>
                <a:schemeClr val="bg1"/>
              </a:solidFill>
              <a:latin typeface="思源黑體 ExtraLight" panose="020B0200000000000000" charset="-120"/>
              <a:ea typeface="思源黑體 ExtraLight" panose="020B0200000000000000" charset="-120"/>
            </a:endParaRPr>
          </a:p>
        </p:txBody>
      </p:sp>
      <p:pic>
        <p:nvPicPr>
          <p:cNvPr id="6" name="图片 5"/>
          <p:cNvPicPr>
            <a:picLocks noChangeAspect="1"/>
          </p:cNvPicPr>
          <p:nvPr/>
        </p:nvPicPr>
        <p:blipFill>
          <a:blip r:embed="rId1"/>
          <a:stretch>
            <a:fillRect/>
          </a:stretch>
        </p:blipFill>
        <p:spPr>
          <a:xfrm>
            <a:off x="1029335" y="966470"/>
            <a:ext cx="5334000" cy="2200275"/>
          </a:xfrm>
          <a:prstGeom prst="rect">
            <a:avLst/>
          </a:prstGeom>
        </p:spPr>
      </p:pic>
      <p:pic>
        <p:nvPicPr>
          <p:cNvPr id="2" name="图片 1"/>
          <p:cNvPicPr>
            <a:picLocks noChangeAspect="1"/>
          </p:cNvPicPr>
          <p:nvPr/>
        </p:nvPicPr>
        <p:blipFill>
          <a:blip r:embed="rId2"/>
          <a:stretch>
            <a:fillRect/>
          </a:stretch>
        </p:blipFill>
        <p:spPr>
          <a:xfrm>
            <a:off x="6363335" y="1045210"/>
            <a:ext cx="5334000" cy="2043430"/>
          </a:xfrm>
          <a:prstGeom prst="rect">
            <a:avLst/>
          </a:prstGeom>
        </p:spPr>
      </p:pic>
      <p:pic>
        <p:nvPicPr>
          <p:cNvPr id="7" name="图片 6"/>
          <p:cNvPicPr>
            <a:picLocks noChangeAspect="1"/>
          </p:cNvPicPr>
          <p:nvPr/>
        </p:nvPicPr>
        <p:blipFill>
          <a:blip r:embed="rId3"/>
          <a:stretch>
            <a:fillRect/>
          </a:stretch>
        </p:blipFill>
        <p:spPr>
          <a:xfrm>
            <a:off x="1029335" y="3709035"/>
            <a:ext cx="5334000" cy="2338705"/>
          </a:xfrm>
          <a:prstGeom prst="rect">
            <a:avLst/>
          </a:prstGeom>
        </p:spPr>
      </p:pic>
      <p:sp>
        <p:nvSpPr>
          <p:cNvPr id="8" name="文本框 7"/>
          <p:cNvSpPr txBox="1"/>
          <p:nvPr/>
        </p:nvSpPr>
        <p:spPr>
          <a:xfrm>
            <a:off x="1171575" y="3288665"/>
            <a:ext cx="8926195" cy="398780"/>
          </a:xfrm>
          <a:prstGeom prst="rect">
            <a:avLst/>
          </a:prstGeom>
          <a:noFill/>
        </p:spPr>
        <p:txBody>
          <a:bodyPr wrap="square" rtlCol="0">
            <a:spAutoFit/>
          </a:bodyPr>
          <a:p>
            <a:r>
              <a:rPr lang="en-US" altLang="zh-CN" sz="2000"/>
              <a:t>ThunderRW</a:t>
            </a:r>
            <a:r>
              <a:rPr lang="zh-CN" altLang="en-US" sz="2000"/>
              <a:t>在查询数量、查询长度以线程数量上具有良好的可扩展性</a:t>
            </a:r>
            <a:endParaRPr lang="zh-CN" altLang="en-US" sz="2000"/>
          </a:p>
        </p:txBody>
      </p:sp>
      <p:sp>
        <p:nvSpPr>
          <p:cNvPr id="9" name="文本框 8"/>
          <p:cNvSpPr txBox="1"/>
          <p:nvPr/>
        </p:nvSpPr>
        <p:spPr>
          <a:xfrm>
            <a:off x="1252855" y="6137275"/>
            <a:ext cx="6708775" cy="398780"/>
          </a:xfrm>
          <a:prstGeom prst="rect">
            <a:avLst/>
          </a:prstGeom>
          <a:noFill/>
        </p:spPr>
        <p:txBody>
          <a:bodyPr wrap="square" rtlCol="0">
            <a:spAutoFit/>
          </a:bodyPr>
          <a:p>
            <a:r>
              <a:rPr lang="en-US" altLang="zh-CN" sz="2000"/>
              <a:t>ThunderRW</a:t>
            </a:r>
            <a:r>
              <a:rPr lang="zh-CN" altLang="en-US" sz="2000"/>
              <a:t>对不同的体系结构上是通用的</a:t>
            </a:r>
            <a:endParaRPr lang="zh-CN" altLang="en-US" sz="2000"/>
          </a:p>
        </p:txBody>
      </p:sp>
    </p:spTree>
    <p:custDataLst>
      <p:tags r:id="rId4"/>
    </p:custDataLst>
  </p:cSld>
  <p:clrMapOvr>
    <a:masterClrMapping/>
  </p:clrMapOvr>
  <p:transition advTm="8125">
    <p:blinds/>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16"/>
          <p:cNvSpPr txBox="1"/>
          <p:nvPr/>
        </p:nvSpPr>
        <p:spPr>
          <a:xfrm>
            <a:off x="935990" y="347980"/>
            <a:ext cx="2967990" cy="306705"/>
          </a:xfrm>
          <a:prstGeom prst="rect">
            <a:avLst/>
          </a:prstGeom>
          <a:noFill/>
        </p:spPr>
        <p:txBody>
          <a:bodyPr wrap="square" rtlCol="0">
            <a:spAutoFit/>
          </a:bodyPr>
          <a:p>
            <a:pPr algn="l"/>
            <a:r>
              <a:rPr lang="zh-CN" altLang="en-US" sz="1400">
                <a:solidFill>
                  <a:schemeClr val="tx1">
                    <a:lumMod val="95000"/>
                    <a:lumOff val="5000"/>
                  </a:schemeClr>
                </a:solidFill>
                <a:latin typeface="思源黑體 ExtraLight" panose="020B0200000000000000" charset="-120"/>
                <a:ea typeface="思源黑體 ExtraLight" panose="020B0200000000000000" charset="-120"/>
              </a:rPr>
              <a:t>总结</a:t>
            </a:r>
            <a:endParaRPr lang="zh-CN" altLang="en-US" sz="1400">
              <a:solidFill>
                <a:schemeClr val="tx1">
                  <a:lumMod val="95000"/>
                  <a:lumOff val="5000"/>
                </a:schemeClr>
              </a:solidFill>
              <a:latin typeface="思源黑體 ExtraLight" panose="020B0200000000000000" charset="-120"/>
              <a:ea typeface="思源黑體 ExtraLight" panose="020B0200000000000000" charset="-120"/>
            </a:endParaRPr>
          </a:p>
        </p:txBody>
      </p:sp>
      <p:cxnSp>
        <p:nvCxnSpPr>
          <p:cNvPr id="18" name="直接连接符 17"/>
          <p:cNvCxnSpPr/>
          <p:nvPr/>
        </p:nvCxnSpPr>
        <p:spPr>
          <a:xfrm>
            <a:off x="1029335" y="697865"/>
            <a:ext cx="104019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909445" y="3819525"/>
            <a:ext cx="1444625" cy="645160"/>
          </a:xfrm>
          <a:prstGeom prst="rect">
            <a:avLst/>
          </a:prstGeom>
          <a:noFill/>
        </p:spPr>
        <p:txBody>
          <a:bodyPr wrap="square" rtlCol="0">
            <a:spAutoFit/>
          </a:bodyPr>
          <a:p>
            <a:pPr algn="ctr"/>
            <a:r>
              <a:rPr lang="zh-CN" altLang="en-US">
                <a:solidFill>
                  <a:schemeClr val="bg1"/>
                </a:solidFill>
                <a:latin typeface="思源黑體 ExtraLight" panose="020B0200000000000000" charset="-120"/>
                <a:ea typeface="思源黑體 ExtraLight" panose="020B0200000000000000" charset="-120"/>
              </a:rPr>
              <a:t>受限的查询内并行性</a:t>
            </a:r>
            <a:endParaRPr lang="zh-CN" altLang="en-US">
              <a:solidFill>
                <a:schemeClr val="bg1"/>
              </a:solidFill>
              <a:latin typeface="思源黑體 ExtraLight" panose="020B0200000000000000" charset="-120"/>
              <a:ea typeface="思源黑體 ExtraLight" panose="020B0200000000000000" charset="-120"/>
            </a:endParaRPr>
          </a:p>
        </p:txBody>
      </p:sp>
      <p:sp>
        <p:nvSpPr>
          <p:cNvPr id="39" name="文本框 38"/>
          <p:cNvSpPr txBox="1"/>
          <p:nvPr/>
        </p:nvSpPr>
        <p:spPr>
          <a:xfrm>
            <a:off x="2496185" y="2700020"/>
            <a:ext cx="1886585" cy="368300"/>
          </a:xfrm>
          <a:prstGeom prst="rect">
            <a:avLst/>
          </a:prstGeom>
          <a:noFill/>
        </p:spPr>
        <p:txBody>
          <a:bodyPr wrap="square" rtlCol="0">
            <a:spAutoFit/>
          </a:bodyPr>
          <a:p>
            <a:pPr algn="ctr"/>
            <a:r>
              <a:rPr lang="zh-CN" altLang="en-US">
                <a:solidFill>
                  <a:schemeClr val="bg1"/>
                </a:solidFill>
                <a:latin typeface="思源黑體 ExtraLight" panose="020B0200000000000000" charset="-120"/>
                <a:ea typeface="思源黑體 ExtraLight" panose="020B0200000000000000" charset="-120"/>
              </a:rPr>
              <a:t>大量</a:t>
            </a:r>
            <a:r>
              <a:rPr lang="en-US" altLang="zh-CN">
                <a:solidFill>
                  <a:schemeClr val="bg1"/>
                </a:solidFill>
                <a:latin typeface="思源黑體 ExtraLight" panose="020B0200000000000000" charset="-120"/>
                <a:ea typeface="思源黑體 ExtraLight" panose="020B0200000000000000" charset="-120"/>
              </a:rPr>
              <a:t>RW</a:t>
            </a:r>
            <a:r>
              <a:rPr lang="zh-CN" altLang="en-US">
                <a:solidFill>
                  <a:schemeClr val="bg1"/>
                </a:solidFill>
                <a:latin typeface="思源黑體 ExtraLight" panose="020B0200000000000000" charset="-120"/>
                <a:ea typeface="思源黑體 ExtraLight" panose="020B0200000000000000" charset="-120"/>
              </a:rPr>
              <a:t>查询</a:t>
            </a:r>
            <a:endParaRPr lang="zh-CN" altLang="en-US">
              <a:solidFill>
                <a:schemeClr val="bg1"/>
              </a:solidFill>
              <a:latin typeface="思源黑體 ExtraLight" panose="020B0200000000000000" charset="-120"/>
              <a:ea typeface="思源黑體 ExtraLight" panose="020B0200000000000000" charset="-120"/>
            </a:endParaRPr>
          </a:p>
        </p:txBody>
      </p:sp>
      <p:sp>
        <p:nvSpPr>
          <p:cNvPr id="3" name="文本框 2"/>
          <p:cNvSpPr txBox="1"/>
          <p:nvPr/>
        </p:nvSpPr>
        <p:spPr>
          <a:xfrm>
            <a:off x="1113155" y="1137920"/>
            <a:ext cx="9859010" cy="4523105"/>
          </a:xfrm>
          <a:prstGeom prst="rect">
            <a:avLst/>
          </a:prstGeom>
          <a:noFill/>
        </p:spPr>
        <p:txBody>
          <a:bodyPr wrap="square" rtlCol="0">
            <a:spAutoFit/>
          </a:bodyPr>
          <a:p>
            <a:r>
              <a:rPr lang="en-US" altLang="zh-CN" sz="2400"/>
              <a:t>1</a:t>
            </a:r>
            <a:r>
              <a:rPr lang="zh-CN" altLang="en-US" sz="2400">
                <a:ea typeface="宋体" charset="0"/>
              </a:rPr>
              <a:t>、</a:t>
            </a:r>
            <a:r>
              <a:rPr lang="en-US" altLang="zh-CN" sz="2400"/>
              <a:t>T</a:t>
            </a:r>
            <a:r>
              <a:rPr lang="zh-CN" altLang="en-US" sz="2400"/>
              <a:t>hunderRW，一个高效的内存中RW引擎，用户可以在其上轻松实现定制的RW算法。</a:t>
            </a:r>
            <a:endParaRPr lang="zh-CN" altLang="en-US" sz="2400"/>
          </a:p>
          <a:p>
            <a:endParaRPr lang="zh-CN" altLang="en-US" sz="2400"/>
          </a:p>
          <a:p>
            <a:r>
              <a:rPr lang="en-US" altLang="zh-CN" sz="2400"/>
              <a:t>2</a:t>
            </a:r>
            <a:r>
              <a:rPr lang="zh-CN" altLang="en-US" sz="2400">
                <a:ea typeface="宋体" charset="0"/>
              </a:rPr>
              <a:t>、</a:t>
            </a:r>
            <a:r>
              <a:rPr lang="zh-CN" altLang="en-US" sz="2400"/>
              <a:t>设计了一个以步骤为中心的模型，基于该模型，提出了步骤交错技术，通过交替执行多个查询来隐藏内存访问延迟。</a:t>
            </a:r>
            <a:endParaRPr lang="zh-CN" altLang="en-US" sz="2400"/>
          </a:p>
          <a:p>
            <a:endParaRPr lang="zh-CN" altLang="en-US" sz="2400"/>
          </a:p>
          <a:p>
            <a:r>
              <a:rPr lang="en-US" altLang="zh-CN" sz="2400"/>
              <a:t>3</a:t>
            </a:r>
            <a:r>
              <a:rPr lang="zh-CN" altLang="en-US" sz="2400">
                <a:ea typeface="宋体" charset="0"/>
              </a:rPr>
              <a:t>、</a:t>
            </a:r>
            <a:r>
              <a:rPr lang="zh-CN" altLang="en-US" sz="2400"/>
              <a:t>该框架实现了四种代表性的RW算法，包括PPR、DeepWalk、Node2Vec和MetaPath，支持五种采样方法，包括</a:t>
            </a:r>
            <a:r>
              <a:rPr lang="en-US" altLang="zh-CN" sz="2400"/>
              <a:t>NAIVE</a:t>
            </a:r>
            <a:r>
              <a:rPr lang="zh-CN" altLang="en-US" sz="2400">
                <a:ea typeface="宋体" charset="0"/>
              </a:rPr>
              <a:t>、</a:t>
            </a:r>
            <a:r>
              <a:rPr lang="en-US" altLang="zh-CN" sz="2400">
                <a:ea typeface="宋体" charset="0"/>
              </a:rPr>
              <a:t>ITS</a:t>
            </a:r>
            <a:r>
              <a:rPr lang="zh-CN" altLang="en-US" sz="2400">
                <a:ea typeface="宋体" charset="0"/>
              </a:rPr>
              <a:t>、</a:t>
            </a:r>
            <a:r>
              <a:rPr lang="en-US" altLang="zh-CN" sz="2400">
                <a:ea typeface="宋体" charset="0"/>
              </a:rPr>
              <a:t>ALIAS</a:t>
            </a:r>
            <a:r>
              <a:rPr lang="zh-CN" altLang="en-US" sz="2400">
                <a:ea typeface="宋体" charset="0"/>
              </a:rPr>
              <a:t>、</a:t>
            </a:r>
            <a:r>
              <a:rPr lang="en-US" altLang="zh-CN" sz="2400">
                <a:ea typeface="宋体" charset="0"/>
              </a:rPr>
              <a:t>REJ</a:t>
            </a:r>
            <a:r>
              <a:rPr lang="zh-CN" altLang="en-US" sz="2400">
                <a:ea typeface="宋体" charset="0"/>
              </a:rPr>
              <a:t>、</a:t>
            </a:r>
            <a:r>
              <a:rPr lang="en-US" altLang="zh-CN" sz="2400">
                <a:ea typeface="宋体" charset="0"/>
              </a:rPr>
              <a:t>0-REJ</a:t>
            </a:r>
            <a:r>
              <a:rPr lang="zh-CN" altLang="en-US" sz="2400">
                <a:ea typeface="宋体" charset="0"/>
              </a:rPr>
              <a:t>，表示该框架通用性和灵活性都比其它框架更优秀。</a:t>
            </a:r>
            <a:endParaRPr lang="zh-CN" altLang="en-US" sz="2400">
              <a:ea typeface="宋体" charset="0"/>
            </a:endParaRPr>
          </a:p>
          <a:p>
            <a:endParaRPr lang="zh-CN" altLang="en-US" sz="2400"/>
          </a:p>
          <a:p>
            <a:r>
              <a:rPr lang="en-US" altLang="zh-CN" sz="2400"/>
              <a:t>4</a:t>
            </a:r>
            <a:r>
              <a:rPr lang="zh-CN" altLang="en-US" sz="2400">
                <a:ea typeface="宋体" charset="0"/>
              </a:rPr>
              <a:t>、</a:t>
            </a:r>
            <a:r>
              <a:rPr lang="zh-CN" altLang="en-US" sz="2400"/>
              <a:t>实验结果表明，ThunderRW的性能比最先进的RW框架高出一个数量级，而且步骤交错将内存约束从73.1%降低到15.0%。</a:t>
            </a:r>
            <a:endParaRPr lang="zh-CN" altLang="en-US" sz="2400"/>
          </a:p>
        </p:txBody>
      </p:sp>
    </p:spTree>
    <p:custDataLst>
      <p:tags r:id="rId1"/>
    </p:custDataLst>
  </p:cSld>
  <p:clrMapOvr>
    <a:masterClrMapping/>
  </p:clrMapOvr>
  <p:transition advTm="9553">
    <p:blinds/>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4700905" y="2355850"/>
            <a:ext cx="3044825" cy="829945"/>
          </a:xfrm>
          <a:prstGeom prst="rect">
            <a:avLst/>
          </a:prstGeom>
          <a:noFill/>
        </p:spPr>
        <p:txBody>
          <a:bodyPr wrap="square" rtlCol="0">
            <a:spAutoFit/>
          </a:bodyPr>
          <a:p>
            <a:pPr algn="l"/>
            <a:r>
              <a:rPr lang="zh-CN" altLang="en-US" sz="4800" dirty="0">
                <a:solidFill>
                  <a:srgbClr val="FF0000"/>
                </a:solidFill>
                <a:latin typeface="思源黑體 ExtraLight" panose="020B0200000000000000" charset="-120"/>
                <a:ea typeface="思源黑體 ExtraLight" panose="020B0200000000000000" charset="-120"/>
                <a:cs typeface="思源黑体 Light" panose="020B0300000000000000" charset="-122"/>
                <a:sym typeface="+mn-ea"/>
              </a:rPr>
              <a:t>感谢</a:t>
            </a:r>
            <a:r>
              <a:rPr lang="zh-CN" altLang="en-US" sz="4800" dirty="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聆听！</a:t>
            </a:r>
            <a:endParaRPr lang="zh-CN" altLang="en-US" sz="4800" dirty="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p:txBody>
      </p:sp>
      <p:cxnSp>
        <p:nvCxnSpPr>
          <p:cNvPr id="5" name="直接连接符 4"/>
          <p:cNvCxnSpPr/>
          <p:nvPr/>
        </p:nvCxnSpPr>
        <p:spPr>
          <a:xfrm flipH="1">
            <a:off x="2994025" y="4109720"/>
            <a:ext cx="226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7156450" y="4109720"/>
            <a:ext cx="23075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220335" y="3910330"/>
            <a:ext cx="2003425" cy="398780"/>
          </a:xfrm>
          <a:prstGeom prst="rect">
            <a:avLst/>
          </a:prstGeom>
          <a:noFill/>
        </p:spPr>
        <p:txBody>
          <a:bodyPr wrap="square" rtlCol="0">
            <a:spAutoFit/>
          </a:bodyPr>
          <a:p>
            <a:r>
              <a:rPr lang="zh-CN" altLang="en-US" sz="2000"/>
              <a:t>汇报人：宋启旺</a:t>
            </a:r>
            <a:endParaRPr lang="zh-CN" altLang="en-US" sz="2000"/>
          </a:p>
        </p:txBody>
      </p:sp>
    </p:spTree>
    <p:custDataLst>
      <p:tags r:id="rId1"/>
    </p:custDataLst>
  </p:cSld>
  <p:clrMapOvr>
    <a:masterClrMapping/>
  </p:clrMapOvr>
  <p:transition advTm="25">
    <p:blinds/>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3906520" y="2056765"/>
            <a:ext cx="1264920" cy="1014730"/>
          </a:xfrm>
          <a:prstGeom prst="rect">
            <a:avLst/>
          </a:prstGeom>
          <a:noFill/>
        </p:spPr>
        <p:txBody>
          <a:bodyPr wrap="square" rtlCol="0">
            <a:spAutoFit/>
          </a:bodyPr>
          <a:p>
            <a:pPr algn="l"/>
            <a:r>
              <a:rPr lang="en-US" sz="6000">
                <a:solidFill>
                  <a:srgbClr val="FF0000"/>
                </a:solidFill>
                <a:latin typeface="思源黑体 Light" panose="020B0300000000000000" charset="-122"/>
                <a:ea typeface="思源黑体 Light" panose="020B0300000000000000" charset="-122"/>
                <a:cs typeface="思源黑体 Light" panose="020B0300000000000000" charset="-122"/>
              </a:rPr>
              <a:t>01</a:t>
            </a:r>
            <a:endParaRPr lang="en-US" sz="6000">
              <a:solidFill>
                <a:srgbClr val="FF0000"/>
              </a:solidFill>
              <a:latin typeface="思源黑体 Light" panose="020B0300000000000000" charset="-122"/>
              <a:ea typeface="思源黑体 Light" panose="020B0300000000000000" charset="-122"/>
              <a:cs typeface="思源黑体 Light" panose="020B0300000000000000" charset="-122"/>
            </a:endParaRPr>
          </a:p>
        </p:txBody>
      </p:sp>
      <p:grpSp>
        <p:nvGrpSpPr>
          <p:cNvPr id="9" name="组合 8"/>
          <p:cNvGrpSpPr/>
          <p:nvPr/>
        </p:nvGrpSpPr>
        <p:grpSpPr>
          <a:xfrm>
            <a:off x="4000500" y="2339340"/>
            <a:ext cx="4215765" cy="1164590"/>
            <a:chOff x="6300" y="3684"/>
            <a:chExt cx="6639" cy="1834"/>
          </a:xfrm>
        </p:grpSpPr>
        <p:cxnSp>
          <p:nvCxnSpPr>
            <p:cNvPr id="15" name="直接连接符 14"/>
            <p:cNvCxnSpPr/>
            <p:nvPr/>
          </p:nvCxnSpPr>
          <p:spPr>
            <a:xfrm flipH="1">
              <a:off x="6300" y="3684"/>
              <a:ext cx="2266" cy="183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8144" y="4269"/>
              <a:ext cx="4795" cy="919"/>
            </a:xfrm>
            <a:prstGeom prst="rect">
              <a:avLst/>
            </a:prstGeom>
            <a:noFill/>
          </p:spPr>
          <p:txBody>
            <a:bodyPr wrap="square" rtlCol="0">
              <a:spAutoFit/>
            </a:bodyPr>
            <a:p>
              <a:pPr algn="l"/>
              <a:r>
                <a:rPr lang="zh-CN" altLang="en-US" sz="3200">
                  <a:latin typeface="思源黑体 Light" panose="020B0300000000000000" charset="-122"/>
                  <a:ea typeface="思源黑体 Light" panose="020B0300000000000000" charset="-122"/>
                </a:rPr>
                <a:t>介绍</a:t>
              </a:r>
              <a:endParaRPr lang="zh-CN" altLang="en-US" sz="3200">
                <a:latin typeface="思源黑体 Light" panose="020B0300000000000000" charset="-122"/>
                <a:ea typeface="思源黑体 Light" panose="020B0300000000000000" charset="-122"/>
              </a:endParaRPr>
            </a:p>
          </p:txBody>
        </p:sp>
      </p:grpSp>
      <p:sp>
        <p:nvSpPr>
          <p:cNvPr id="11" name="文本框 10"/>
          <p:cNvSpPr txBox="1"/>
          <p:nvPr/>
        </p:nvSpPr>
        <p:spPr>
          <a:xfrm>
            <a:off x="5246370" y="3294380"/>
            <a:ext cx="2548255" cy="368300"/>
          </a:xfrm>
          <a:prstGeom prst="rect">
            <a:avLst/>
          </a:prstGeom>
          <a:noFill/>
        </p:spPr>
        <p:txBody>
          <a:bodyPr wrap="square" rtlCol="0">
            <a:spAutoFit/>
          </a:bodyPr>
          <a:p>
            <a:pPr algn="just"/>
            <a:r>
              <a:rPr lang="en-US" altLang="zh-CN" sz="9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sym typeface="+mn-ea"/>
              </a:rPr>
              <a:t>RW</a:t>
            </a:r>
            <a:r>
              <a:rPr lang="zh-CN" altLang="en-US" sz="9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sym typeface="+mn-ea"/>
              </a:rPr>
              <a:t>是什么？</a:t>
            </a:r>
            <a:r>
              <a:rPr lang="en-US" altLang="zh-CN" sz="9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sym typeface="+mn-ea"/>
              </a:rPr>
              <a:t>ThunderRW</a:t>
            </a:r>
            <a:r>
              <a:rPr lang="zh-CN" altLang="en-US" sz="9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sym typeface="+mn-ea"/>
              </a:rPr>
              <a:t>是什么？</a:t>
            </a:r>
            <a:endParaRPr lang="zh-CN" altLang="en-US" sz="9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endParaRPr>
          </a:p>
          <a:p>
            <a:pPr algn="just"/>
            <a:endParaRPr lang="zh-CN" altLang="en-US" sz="9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endParaRPr>
          </a:p>
        </p:txBody>
      </p:sp>
    </p:spTree>
    <p:custDataLst>
      <p:tags r:id="rId1"/>
    </p:custDataLst>
  </p:cSld>
  <p:clrMapOvr>
    <a:masterClrMapping/>
  </p:clrMapOvr>
  <p:transition advTm="401">
    <p:blinds/>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16"/>
          <p:cNvSpPr txBox="1"/>
          <p:nvPr/>
        </p:nvSpPr>
        <p:spPr>
          <a:xfrm>
            <a:off x="935990" y="347980"/>
            <a:ext cx="3620770" cy="306705"/>
          </a:xfrm>
          <a:prstGeom prst="rect">
            <a:avLst/>
          </a:prstGeom>
          <a:noFill/>
        </p:spPr>
        <p:txBody>
          <a:bodyPr wrap="square" rtlCol="0">
            <a:spAutoFit/>
          </a:bodyPr>
          <a:p>
            <a:pPr algn="l"/>
            <a:r>
              <a:rPr lang="en-US" altLang="zh-CN" sz="1400">
                <a:solidFill>
                  <a:schemeClr val="tx1">
                    <a:lumMod val="95000"/>
                    <a:lumOff val="5000"/>
                  </a:schemeClr>
                </a:solidFill>
                <a:latin typeface="思源黑體 ExtraLight" panose="020B0200000000000000" charset="-120"/>
                <a:ea typeface="思源黑體 ExtraLight" panose="020B0200000000000000" charset="-120"/>
              </a:rPr>
              <a:t>RW</a:t>
            </a:r>
            <a:r>
              <a:rPr lang="zh-CN" altLang="en-US" sz="1400">
                <a:solidFill>
                  <a:schemeClr val="tx1">
                    <a:lumMod val="95000"/>
                    <a:lumOff val="5000"/>
                  </a:schemeClr>
                </a:solidFill>
                <a:latin typeface="思源黑體 ExtraLight" panose="020B0200000000000000" charset="-120"/>
                <a:ea typeface="思源黑體 ExtraLight" panose="020B0200000000000000" charset="-120"/>
              </a:rPr>
              <a:t>、图的</a:t>
            </a:r>
            <a:r>
              <a:rPr lang="en-US" altLang="zh-CN" sz="1400">
                <a:solidFill>
                  <a:schemeClr val="tx1">
                    <a:lumMod val="95000"/>
                    <a:lumOff val="5000"/>
                  </a:schemeClr>
                </a:solidFill>
                <a:latin typeface="思源黑體 ExtraLight" panose="020B0200000000000000" charset="-120"/>
                <a:ea typeface="思源黑體 ExtraLight" panose="020B0200000000000000" charset="-120"/>
              </a:rPr>
              <a:t>RW</a:t>
            </a:r>
            <a:r>
              <a:rPr lang="zh-CN" altLang="en-US" sz="1400">
                <a:solidFill>
                  <a:schemeClr val="tx1">
                    <a:lumMod val="95000"/>
                    <a:lumOff val="5000"/>
                  </a:schemeClr>
                </a:solidFill>
                <a:latin typeface="思源黑體 ExtraLight" panose="020B0200000000000000" charset="-120"/>
                <a:ea typeface="思源黑體 ExtraLight" panose="020B0200000000000000" charset="-120"/>
              </a:rPr>
              <a:t>算法以及</a:t>
            </a:r>
            <a:r>
              <a:rPr lang="en-US" altLang="zh-CN" sz="1400">
                <a:solidFill>
                  <a:schemeClr val="tx1">
                    <a:lumMod val="95000"/>
                    <a:lumOff val="5000"/>
                  </a:schemeClr>
                </a:solidFill>
                <a:latin typeface="思源黑體 ExtraLight" panose="020B0200000000000000" charset="-120"/>
                <a:ea typeface="思源黑體 ExtraLight" panose="020B0200000000000000" charset="-120"/>
              </a:rPr>
              <a:t>ThunderRW</a:t>
            </a:r>
            <a:r>
              <a:rPr lang="zh-CN" altLang="en-US" sz="1400">
                <a:solidFill>
                  <a:schemeClr val="tx1">
                    <a:lumMod val="95000"/>
                    <a:lumOff val="5000"/>
                  </a:schemeClr>
                </a:solidFill>
                <a:latin typeface="思源黑體 ExtraLight" panose="020B0200000000000000" charset="-120"/>
                <a:ea typeface="思源黑體 ExtraLight" panose="020B0200000000000000" charset="-120"/>
              </a:rPr>
              <a:t>介绍</a:t>
            </a:r>
            <a:endParaRPr lang="zh-CN" altLang="en-US" sz="1400">
              <a:solidFill>
                <a:schemeClr val="tx1">
                  <a:lumMod val="95000"/>
                  <a:lumOff val="5000"/>
                </a:schemeClr>
              </a:solidFill>
              <a:latin typeface="思源黑體 ExtraLight" panose="020B0200000000000000" charset="-120"/>
              <a:ea typeface="思源黑體 ExtraLight" panose="020B0200000000000000" charset="-120"/>
            </a:endParaRPr>
          </a:p>
        </p:txBody>
      </p:sp>
      <p:cxnSp>
        <p:nvCxnSpPr>
          <p:cNvPr id="18" name="直接连接符 17"/>
          <p:cNvCxnSpPr/>
          <p:nvPr/>
        </p:nvCxnSpPr>
        <p:spPr>
          <a:xfrm>
            <a:off x="1029335" y="697865"/>
            <a:ext cx="104019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1496695" y="1778635"/>
            <a:ext cx="9017000" cy="3301365"/>
            <a:chOff x="3162" y="5970"/>
            <a:chExt cx="14200" cy="5199"/>
          </a:xfrm>
        </p:grpSpPr>
        <p:grpSp>
          <p:nvGrpSpPr>
            <p:cNvPr id="73" name="组合 72"/>
            <p:cNvGrpSpPr/>
            <p:nvPr/>
          </p:nvGrpSpPr>
          <p:grpSpPr>
            <a:xfrm>
              <a:off x="3162" y="5970"/>
              <a:ext cx="3805" cy="5199"/>
              <a:chOff x="3162" y="5970"/>
              <a:chExt cx="3805" cy="5199"/>
            </a:xfrm>
          </p:grpSpPr>
          <p:sp>
            <p:nvSpPr>
              <p:cNvPr id="71" name="文本框 70"/>
              <p:cNvSpPr txBox="1"/>
              <p:nvPr/>
            </p:nvSpPr>
            <p:spPr>
              <a:xfrm>
                <a:off x="3448" y="5970"/>
                <a:ext cx="2971" cy="580"/>
              </a:xfrm>
              <a:prstGeom prst="rect">
                <a:avLst/>
              </a:prstGeom>
              <a:noFill/>
            </p:spPr>
            <p:txBody>
              <a:bodyPr wrap="square" rtlCol="0">
                <a:spAutoFit/>
              </a:bodyPr>
              <a:p>
                <a:pPr algn="ctr"/>
                <a:r>
                  <a:rPr lang="en-US" altLang="zh-CN" b="1" dirty="0">
                    <a:solidFill>
                      <a:schemeClr val="tx1">
                        <a:lumMod val="85000"/>
                        <a:lumOff val="15000"/>
                      </a:schemeClr>
                    </a:solidFill>
                    <a:latin typeface="思源黑体 Light" panose="020B0300000000000000" charset="-122"/>
                    <a:ea typeface="思源黑体 Light" panose="020B0300000000000000" charset="-122"/>
                    <a:cs typeface="Poppins SemiBold" charset="0"/>
                    <a:sym typeface="+mn-ea"/>
                  </a:rPr>
                  <a:t>Random Walk</a:t>
                </a:r>
                <a:endParaRPr lang="en-US" altLang="zh-CN" b="1" dirty="0">
                  <a:solidFill>
                    <a:schemeClr val="tx1">
                      <a:lumMod val="85000"/>
                      <a:lumOff val="15000"/>
                    </a:schemeClr>
                  </a:solidFill>
                  <a:latin typeface="思源黑体 Light" panose="020B0300000000000000" charset="-122"/>
                  <a:ea typeface="思源黑体 Light" panose="020B0300000000000000" charset="-122"/>
                  <a:cs typeface="Poppins SemiBold" charset="0"/>
                  <a:sym typeface="+mn-ea"/>
                </a:endParaRPr>
              </a:p>
            </p:txBody>
          </p:sp>
          <p:sp>
            <p:nvSpPr>
              <p:cNvPr id="72" name="文本框 71"/>
              <p:cNvSpPr txBox="1"/>
              <p:nvPr/>
            </p:nvSpPr>
            <p:spPr>
              <a:xfrm>
                <a:off x="3162" y="6550"/>
                <a:ext cx="3805" cy="4619"/>
              </a:xfrm>
              <a:prstGeom prst="rect">
                <a:avLst/>
              </a:prstGeom>
              <a:noFill/>
            </p:spPr>
            <p:txBody>
              <a:bodyPr wrap="square" rtlCol="0">
                <a:spAutoFit/>
              </a:bodyPr>
              <a:p>
                <a:pPr algn="l">
                  <a:lnSpc>
                    <a:spcPct val="140000"/>
                  </a:lnSpc>
                </a:pPr>
                <a:r>
                  <a:rPr lang="en-US" altLang="zh-CN"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rPr>
                  <a:t>Random walk</a:t>
                </a:r>
                <a:r>
                  <a:rPr lang="zh-CN" altLang="en-US"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rPr>
                  <a:t>是一种数学统计模型，它是一连串的轨迹所组成，其中每一次都是随机的。</a:t>
                </a:r>
                <a:r>
                  <a:rPr lang="en-US" altLang="zh-CN"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rPr>
                  <a:t>RW</a:t>
                </a:r>
                <a:r>
                  <a:rPr lang="zh-CN" altLang="en-US"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rPr>
                  <a:t>是提取图中实体之间关系的有效工具，被广泛用于许多应用中。</a:t>
                </a:r>
                <a:endParaRPr lang="zh-CN" altLang="en-US"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endParaRPr>
              </a:p>
              <a:p>
                <a:pPr algn="l">
                  <a:lnSpc>
                    <a:spcPct val="140000"/>
                  </a:lnSpc>
                </a:pPr>
                <a:endParaRPr lang="zh-CN" altLang="en-US"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sym typeface="+mn-ea"/>
                </a:endParaRPr>
              </a:p>
              <a:p>
                <a:pPr algn="l"/>
                <a:endParaRPr lang="zh-CN" altLang="en-US"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endParaRPr>
              </a:p>
              <a:p>
                <a:pPr algn="l"/>
                <a:endParaRPr lang="zh-CN" altLang="en-US"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endParaRPr>
              </a:p>
            </p:txBody>
          </p:sp>
        </p:grpSp>
        <p:grpSp>
          <p:nvGrpSpPr>
            <p:cNvPr id="74" name="组合 73"/>
            <p:cNvGrpSpPr/>
            <p:nvPr/>
          </p:nvGrpSpPr>
          <p:grpSpPr>
            <a:xfrm>
              <a:off x="7575" y="5970"/>
              <a:ext cx="4218" cy="4250"/>
              <a:chOff x="2908" y="5970"/>
              <a:chExt cx="4218" cy="4250"/>
            </a:xfrm>
          </p:grpSpPr>
          <p:sp>
            <p:nvSpPr>
              <p:cNvPr id="75" name="文本框 74"/>
              <p:cNvSpPr txBox="1"/>
              <p:nvPr/>
            </p:nvSpPr>
            <p:spPr>
              <a:xfrm>
                <a:off x="3448" y="5970"/>
                <a:ext cx="2971" cy="580"/>
              </a:xfrm>
              <a:prstGeom prst="rect">
                <a:avLst/>
              </a:prstGeom>
              <a:noFill/>
            </p:spPr>
            <p:txBody>
              <a:bodyPr wrap="square" rtlCol="0">
                <a:spAutoFit/>
              </a:bodyPr>
              <a:p>
                <a:pPr algn="ctr"/>
                <a:r>
                  <a:rPr lang="zh-CN" altLang="en-US" b="1" dirty="0">
                    <a:solidFill>
                      <a:schemeClr val="tx1">
                        <a:lumMod val="85000"/>
                        <a:lumOff val="15000"/>
                      </a:schemeClr>
                    </a:solidFill>
                    <a:latin typeface="思源黑体 Light" panose="020B0300000000000000" charset="-122"/>
                    <a:ea typeface="思源黑体 Light" panose="020B0300000000000000" charset="-122"/>
                    <a:cs typeface="Poppins SemiBold" charset="0"/>
                    <a:sym typeface="+mn-ea"/>
                  </a:rPr>
                  <a:t>图的</a:t>
                </a:r>
                <a:r>
                  <a:rPr lang="en-US" altLang="zh-CN" b="1" dirty="0">
                    <a:solidFill>
                      <a:schemeClr val="tx1">
                        <a:lumMod val="85000"/>
                        <a:lumOff val="15000"/>
                      </a:schemeClr>
                    </a:solidFill>
                    <a:latin typeface="思源黑体 Light" panose="020B0300000000000000" charset="-122"/>
                    <a:ea typeface="思源黑体 Light" panose="020B0300000000000000" charset="-122"/>
                    <a:cs typeface="Poppins SemiBold" charset="0"/>
                    <a:sym typeface="+mn-ea"/>
                  </a:rPr>
                  <a:t>RW</a:t>
                </a:r>
                <a:r>
                  <a:rPr lang="zh-CN" altLang="en-US" b="1" dirty="0">
                    <a:solidFill>
                      <a:schemeClr val="tx1">
                        <a:lumMod val="85000"/>
                        <a:lumOff val="15000"/>
                      </a:schemeClr>
                    </a:solidFill>
                    <a:latin typeface="思源黑体 Light" panose="020B0300000000000000" charset="-122"/>
                    <a:ea typeface="思源黑体 Light" panose="020B0300000000000000" charset="-122"/>
                    <a:cs typeface="Poppins SemiBold" charset="0"/>
                    <a:sym typeface="+mn-ea"/>
                  </a:rPr>
                  <a:t>算法</a:t>
                </a:r>
                <a:endParaRPr lang="zh-CN" altLang="en-US" b="1" dirty="0">
                  <a:solidFill>
                    <a:schemeClr val="tx1">
                      <a:lumMod val="85000"/>
                      <a:lumOff val="15000"/>
                    </a:schemeClr>
                  </a:solidFill>
                  <a:latin typeface="思源黑体 Light" panose="020B0300000000000000" charset="-122"/>
                  <a:ea typeface="思源黑体 Light" panose="020B0300000000000000" charset="-122"/>
                  <a:cs typeface="Poppins SemiBold" charset="0"/>
                  <a:sym typeface="+mn-ea"/>
                </a:endParaRPr>
              </a:p>
            </p:txBody>
          </p:sp>
          <p:sp>
            <p:nvSpPr>
              <p:cNvPr id="76" name="文本框 75"/>
              <p:cNvSpPr txBox="1"/>
              <p:nvPr/>
            </p:nvSpPr>
            <p:spPr>
              <a:xfrm>
                <a:off x="2908" y="6550"/>
                <a:ext cx="4218" cy="3670"/>
              </a:xfrm>
              <a:prstGeom prst="rect">
                <a:avLst/>
              </a:prstGeom>
              <a:noFill/>
            </p:spPr>
            <p:txBody>
              <a:bodyPr wrap="square" rtlCol="0">
                <a:spAutoFit/>
              </a:bodyPr>
              <a:p>
                <a:pPr algn="l">
                  <a:lnSpc>
                    <a:spcPct val="140000"/>
                  </a:lnSpc>
                </a:pPr>
                <a:r>
                  <a:rPr lang="zh-CN" altLang="en-US"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rPr>
                  <a:t>图的</a:t>
                </a:r>
                <a:r>
                  <a:rPr lang="en-US" altLang="zh-CN"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rPr>
                  <a:t>RW</a:t>
                </a:r>
                <a:r>
                  <a:rPr lang="zh-CN" altLang="en-US"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rPr>
                  <a:t>算法通常遵循下面的执行范式，由大量的</a:t>
                </a:r>
                <a:r>
                  <a:rPr lang="en-US" altLang="zh-CN"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rPr>
                  <a:t>RW</a:t>
                </a:r>
                <a:r>
                  <a:rPr lang="zh-CN" altLang="en-US"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rPr>
                  <a:t>查询组成，每一个</a:t>
                </a:r>
                <a:r>
                  <a:rPr lang="en-US" altLang="zh-CN"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rPr>
                  <a:t>RW</a:t>
                </a:r>
                <a:r>
                  <a:rPr lang="zh-CN" altLang="en-US"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rPr>
                  <a:t>查询</a:t>
                </a:r>
                <a:r>
                  <a:rPr lang="en-US" altLang="zh-CN"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rPr>
                  <a:t>Q</a:t>
                </a:r>
                <a:r>
                  <a:rPr lang="zh-CN" altLang="en-US"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rPr>
                  <a:t>都是图</a:t>
                </a:r>
                <a:r>
                  <a:rPr lang="en-US" altLang="zh-CN"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rPr>
                  <a:t>G</a:t>
                </a:r>
                <a:r>
                  <a:rPr lang="zh-CN" altLang="en-US"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rPr>
                  <a:t>上的一个随机过程，返回的是一个相邻顶点组成的序列，这些顶点是通过</a:t>
                </a:r>
                <a:r>
                  <a:rPr lang="en-US" altLang="zh-CN"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rPr>
                  <a:t>RW</a:t>
                </a:r>
                <a:r>
                  <a:rPr lang="zh-CN" altLang="en-US"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rPr>
                  <a:t>算法随机产生的。</a:t>
                </a:r>
                <a:endParaRPr lang="zh-CN" altLang="en-US"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sym typeface="+mn-ea"/>
                </a:endParaRPr>
              </a:p>
              <a:p>
                <a:pPr algn="l"/>
                <a:endParaRPr lang="zh-CN" altLang="en-US"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endParaRPr>
              </a:p>
              <a:p>
                <a:pPr algn="l"/>
                <a:endParaRPr lang="zh-CN" altLang="en-US"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endParaRPr>
              </a:p>
            </p:txBody>
          </p:sp>
        </p:grpSp>
        <p:grpSp>
          <p:nvGrpSpPr>
            <p:cNvPr id="77" name="组合 76"/>
            <p:cNvGrpSpPr/>
            <p:nvPr/>
          </p:nvGrpSpPr>
          <p:grpSpPr>
            <a:xfrm>
              <a:off x="12619" y="5970"/>
              <a:ext cx="4743" cy="5199"/>
              <a:chOff x="3324" y="5970"/>
              <a:chExt cx="4743" cy="5199"/>
            </a:xfrm>
          </p:grpSpPr>
          <p:sp>
            <p:nvSpPr>
              <p:cNvPr id="78" name="文本框 77"/>
              <p:cNvSpPr txBox="1"/>
              <p:nvPr/>
            </p:nvSpPr>
            <p:spPr>
              <a:xfrm>
                <a:off x="3448" y="5970"/>
                <a:ext cx="2971" cy="580"/>
              </a:xfrm>
              <a:prstGeom prst="rect">
                <a:avLst/>
              </a:prstGeom>
              <a:noFill/>
            </p:spPr>
            <p:txBody>
              <a:bodyPr wrap="square" rtlCol="0">
                <a:spAutoFit/>
              </a:bodyPr>
              <a:p>
                <a:pPr algn="ctr"/>
                <a:r>
                  <a:rPr lang="en-US" altLang="zh-CN" b="1" dirty="0">
                    <a:solidFill>
                      <a:schemeClr val="tx1">
                        <a:lumMod val="85000"/>
                        <a:lumOff val="15000"/>
                      </a:schemeClr>
                    </a:solidFill>
                    <a:latin typeface="思源黑体 Light" panose="020B0300000000000000" charset="-122"/>
                    <a:ea typeface="思源黑体 Light" panose="020B0300000000000000" charset="-122"/>
                    <a:cs typeface="Poppins SemiBold" charset="0"/>
                    <a:sym typeface="+mn-ea"/>
                  </a:rPr>
                  <a:t>ThunderRW</a:t>
                </a:r>
                <a:endParaRPr lang="en-US" altLang="zh-CN" b="1" dirty="0">
                  <a:solidFill>
                    <a:schemeClr val="tx1">
                      <a:lumMod val="85000"/>
                      <a:lumOff val="15000"/>
                    </a:schemeClr>
                  </a:solidFill>
                  <a:latin typeface="思源黑体 Light" panose="020B0300000000000000" charset="-122"/>
                  <a:ea typeface="思源黑体 Light" panose="020B0300000000000000" charset="-122"/>
                  <a:cs typeface="Poppins SemiBold" charset="0"/>
                  <a:sym typeface="+mn-ea"/>
                </a:endParaRPr>
              </a:p>
            </p:txBody>
          </p:sp>
          <p:sp>
            <p:nvSpPr>
              <p:cNvPr id="79" name="文本框 78"/>
              <p:cNvSpPr txBox="1"/>
              <p:nvPr/>
            </p:nvSpPr>
            <p:spPr>
              <a:xfrm>
                <a:off x="3324" y="6550"/>
                <a:ext cx="4743" cy="4619"/>
              </a:xfrm>
              <a:prstGeom prst="rect">
                <a:avLst/>
              </a:prstGeom>
              <a:noFill/>
            </p:spPr>
            <p:txBody>
              <a:bodyPr wrap="square" rtlCol="0">
                <a:spAutoFit/>
              </a:bodyPr>
              <a:p>
                <a:pPr algn="l">
                  <a:lnSpc>
                    <a:spcPct val="140000"/>
                  </a:lnSpc>
                </a:pPr>
                <a:r>
                  <a:rPr lang="en-US" altLang="zh-CN"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rPr>
                  <a:t>ThunderRW</a:t>
                </a:r>
                <a:r>
                  <a:rPr lang="zh-CN" altLang="en-US"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rPr>
                  <a:t>是一个通用且高效的内存中</a:t>
                </a:r>
                <a:r>
                  <a:rPr lang="en-US" altLang="zh-CN"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rPr>
                  <a:t>RW</a:t>
                </a:r>
                <a:r>
                  <a:rPr lang="zh-CN" altLang="en-US"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rPr>
                  <a:t>框架。</a:t>
                </a:r>
                <a:r>
                  <a:rPr lang="en-US" altLang="zh-CN"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rPr>
                  <a:t>ThunderRW</a:t>
                </a:r>
                <a:r>
                  <a:rPr lang="zh-CN" altLang="en-US"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rPr>
                  <a:t>采用的是以步骤为中心的编程模型，支持四种具有代表性的</a:t>
                </a:r>
                <a:r>
                  <a:rPr lang="en-US" altLang="zh-CN"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rPr>
                  <a:t>RW</a:t>
                </a:r>
                <a:r>
                  <a:rPr lang="zh-CN" altLang="en-US"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rPr>
                  <a:t>算法以及多种采样方法，同时它还提出了步骤交错技术来解决由于不规则内存访问引起的软件预取的缓存滞后问题。</a:t>
                </a:r>
                <a:endParaRPr lang="zh-CN" altLang="en-US"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sym typeface="+mn-ea"/>
                </a:endParaRPr>
              </a:p>
              <a:p>
                <a:pPr algn="l">
                  <a:lnSpc>
                    <a:spcPct val="140000"/>
                  </a:lnSpc>
                </a:pPr>
                <a:endParaRPr lang="zh-CN" altLang="en-US"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sym typeface="+mn-ea"/>
                </a:endParaRPr>
              </a:p>
              <a:p>
                <a:pPr algn="l"/>
                <a:endParaRPr lang="zh-CN" altLang="en-US"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endParaRPr>
              </a:p>
              <a:p>
                <a:pPr algn="l"/>
                <a:endParaRPr lang="zh-CN" altLang="en-US" sz="1400">
                  <a:solidFill>
                    <a:schemeClr val="tx1">
                      <a:lumMod val="85000"/>
                      <a:lumOff val="15000"/>
                    </a:schemeClr>
                  </a:solidFill>
                  <a:latin typeface="思源黑体 Light" panose="020B0300000000000000" charset="-122"/>
                  <a:ea typeface="思源黑体 Light" panose="020B0300000000000000" charset="-122"/>
                  <a:cs typeface="思源黑体 Light" panose="020B0300000000000000" charset="-122"/>
                </a:endParaRPr>
              </a:p>
            </p:txBody>
          </p:sp>
        </p:grpSp>
      </p:grpSp>
      <p:pic>
        <p:nvPicPr>
          <p:cNvPr id="2" name="图片 1"/>
          <p:cNvPicPr>
            <a:picLocks noChangeAspect="1"/>
          </p:cNvPicPr>
          <p:nvPr/>
        </p:nvPicPr>
        <p:blipFill>
          <a:blip r:embed="rId1"/>
          <a:stretch>
            <a:fillRect/>
          </a:stretch>
        </p:blipFill>
        <p:spPr>
          <a:xfrm>
            <a:off x="3144520" y="4598035"/>
            <a:ext cx="4987925" cy="1924050"/>
          </a:xfrm>
          <a:prstGeom prst="rect">
            <a:avLst/>
          </a:prstGeom>
        </p:spPr>
      </p:pic>
    </p:spTree>
    <p:custDataLst>
      <p:tags r:id="rId2"/>
    </p:custDataLst>
  </p:cSld>
  <p:clrMapOvr>
    <a:masterClrMapping/>
  </p:clrMapOvr>
  <p:transition advTm="28876">
    <p:blinds/>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3906520" y="2056765"/>
            <a:ext cx="1264920" cy="1014730"/>
          </a:xfrm>
          <a:prstGeom prst="rect">
            <a:avLst/>
          </a:prstGeom>
          <a:noFill/>
        </p:spPr>
        <p:txBody>
          <a:bodyPr wrap="square" rtlCol="0">
            <a:spAutoFit/>
          </a:bodyPr>
          <a:p>
            <a:pPr algn="l"/>
            <a:r>
              <a:rPr lang="en-US" sz="6000">
                <a:solidFill>
                  <a:srgbClr val="FF0000"/>
                </a:solidFill>
                <a:latin typeface="思源黑体 Light" panose="020B0300000000000000" charset="-122"/>
                <a:ea typeface="思源黑体 Light" panose="020B0300000000000000" charset="-122"/>
                <a:cs typeface="思源黑体 Light" panose="020B0300000000000000" charset="-122"/>
              </a:rPr>
              <a:t>02</a:t>
            </a:r>
            <a:endParaRPr lang="en-US" sz="6000">
              <a:solidFill>
                <a:srgbClr val="FF0000"/>
              </a:solidFill>
              <a:latin typeface="思源黑体 Light" panose="020B0300000000000000" charset="-122"/>
              <a:ea typeface="思源黑体 Light" panose="020B0300000000000000" charset="-122"/>
              <a:cs typeface="思源黑体 Light" panose="020B0300000000000000" charset="-122"/>
            </a:endParaRPr>
          </a:p>
        </p:txBody>
      </p:sp>
      <p:grpSp>
        <p:nvGrpSpPr>
          <p:cNvPr id="9" name="组合 8"/>
          <p:cNvGrpSpPr/>
          <p:nvPr/>
        </p:nvGrpSpPr>
        <p:grpSpPr>
          <a:xfrm>
            <a:off x="4000500" y="2339340"/>
            <a:ext cx="4215765" cy="1164590"/>
            <a:chOff x="6300" y="3684"/>
            <a:chExt cx="6639" cy="1834"/>
          </a:xfrm>
        </p:grpSpPr>
        <p:cxnSp>
          <p:nvCxnSpPr>
            <p:cNvPr id="15" name="直接连接符 14"/>
            <p:cNvCxnSpPr/>
            <p:nvPr/>
          </p:nvCxnSpPr>
          <p:spPr>
            <a:xfrm flipH="1">
              <a:off x="6300" y="3684"/>
              <a:ext cx="2266" cy="183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8144" y="4269"/>
              <a:ext cx="4795" cy="919"/>
            </a:xfrm>
            <a:prstGeom prst="rect">
              <a:avLst/>
            </a:prstGeom>
            <a:noFill/>
          </p:spPr>
          <p:txBody>
            <a:bodyPr wrap="square" rtlCol="0">
              <a:spAutoFit/>
            </a:bodyPr>
            <a:p>
              <a:pPr algn="l"/>
              <a:r>
                <a:rPr lang="zh-CN" altLang="en-US" sz="3200" dirty="0">
                  <a:solidFill>
                    <a:schemeClr val="tx1"/>
                  </a:solidFill>
                  <a:latin typeface="思源黑体 Light" panose="020B0300000000000000" charset="-122"/>
                  <a:ea typeface="思源黑体 Light" panose="020B0300000000000000" charset="-122"/>
                  <a:cs typeface="思源黑体 Light" panose="020B0300000000000000" charset="-122"/>
                  <a:sym typeface="+mn-ea"/>
                </a:rPr>
                <a:t>背景及相关工作</a:t>
              </a:r>
              <a:endParaRPr lang="zh-CN" altLang="en-US" sz="3200" dirty="0">
                <a:solidFill>
                  <a:schemeClr val="tx1"/>
                </a:solidFill>
                <a:latin typeface="思源黑体 Light" panose="020B0300000000000000" charset="-122"/>
                <a:ea typeface="思源黑体 Light" panose="020B0300000000000000" charset="-122"/>
                <a:cs typeface="思源黑体 Light" panose="020B0300000000000000" charset="-122"/>
                <a:sym typeface="+mn-ea"/>
              </a:endParaRPr>
            </a:p>
          </p:txBody>
        </p:sp>
      </p:grpSp>
      <p:sp>
        <p:nvSpPr>
          <p:cNvPr id="11" name="文本框 10"/>
          <p:cNvSpPr txBox="1"/>
          <p:nvPr/>
        </p:nvSpPr>
        <p:spPr>
          <a:xfrm>
            <a:off x="5246370" y="3294380"/>
            <a:ext cx="2896870" cy="506730"/>
          </a:xfrm>
          <a:prstGeom prst="rect">
            <a:avLst/>
          </a:prstGeom>
          <a:noFill/>
        </p:spPr>
        <p:txBody>
          <a:bodyPr wrap="square" rtlCol="0">
            <a:spAutoFit/>
          </a:bodyPr>
          <a:p>
            <a:pPr algn="just"/>
            <a:r>
              <a:rPr lang="zh-CN" altLang="en-US" sz="9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sym typeface="+mn-ea"/>
              </a:rPr>
              <a:t>四种代表性的</a:t>
            </a:r>
            <a:r>
              <a:rPr lang="en-US" altLang="zh-CN" sz="9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sym typeface="+mn-ea"/>
              </a:rPr>
              <a:t>RW</a:t>
            </a:r>
            <a:r>
              <a:rPr lang="zh-CN" altLang="en-US" sz="9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sym typeface="+mn-ea"/>
              </a:rPr>
              <a:t>算法；五种采样方法；几种</a:t>
            </a:r>
            <a:r>
              <a:rPr lang="en-US" altLang="zh-CN" sz="9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sym typeface="+mn-ea"/>
              </a:rPr>
              <a:t>RW</a:t>
            </a:r>
            <a:r>
              <a:rPr lang="zh-CN" altLang="en-US" sz="9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sym typeface="+mn-ea"/>
              </a:rPr>
              <a:t>框架</a:t>
            </a:r>
            <a:endParaRPr lang="zh-CN" altLang="en-US" sz="9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endParaRPr>
          </a:p>
          <a:p>
            <a:pPr algn="just"/>
            <a:endParaRPr lang="zh-CN" altLang="en-US" sz="9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endParaRPr>
          </a:p>
          <a:p>
            <a:pPr algn="just"/>
            <a:endParaRPr lang="zh-CN" altLang="en-US" sz="9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endParaRPr>
          </a:p>
        </p:txBody>
      </p:sp>
    </p:spTree>
    <p:custDataLst>
      <p:tags r:id="rId1"/>
    </p:custDataLst>
  </p:cSld>
  <p:clrMapOvr>
    <a:masterClrMapping/>
  </p:clrMapOvr>
  <p:transition advTm="482">
    <p:blinds/>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16"/>
          <p:cNvSpPr txBox="1"/>
          <p:nvPr/>
        </p:nvSpPr>
        <p:spPr>
          <a:xfrm>
            <a:off x="935990" y="347980"/>
            <a:ext cx="2512060" cy="306705"/>
          </a:xfrm>
          <a:prstGeom prst="rect">
            <a:avLst/>
          </a:prstGeom>
          <a:noFill/>
        </p:spPr>
        <p:txBody>
          <a:bodyPr wrap="square" rtlCol="0">
            <a:spAutoFit/>
          </a:bodyPr>
          <a:p>
            <a:pPr algn="l"/>
            <a:r>
              <a:rPr lang="zh-CN" altLang="en-US" sz="1400">
                <a:solidFill>
                  <a:schemeClr val="tx1">
                    <a:lumMod val="95000"/>
                    <a:lumOff val="5000"/>
                  </a:schemeClr>
                </a:solidFill>
                <a:latin typeface="思源黑體 ExtraLight" panose="020B0200000000000000" charset="-120"/>
                <a:ea typeface="思源黑體 ExtraLight" panose="020B0200000000000000" charset="-120"/>
              </a:rPr>
              <a:t>四种具有代表性的</a:t>
            </a:r>
            <a:r>
              <a:rPr lang="en-US" altLang="zh-CN" sz="1400">
                <a:solidFill>
                  <a:schemeClr val="tx1">
                    <a:lumMod val="95000"/>
                    <a:lumOff val="5000"/>
                  </a:schemeClr>
                </a:solidFill>
                <a:latin typeface="思源黑體 ExtraLight" panose="020B0200000000000000" charset="-120"/>
                <a:ea typeface="思源黑體 ExtraLight" panose="020B0200000000000000" charset="-120"/>
              </a:rPr>
              <a:t>RW</a:t>
            </a:r>
            <a:r>
              <a:rPr lang="zh-CN" altLang="en-US" sz="1400">
                <a:solidFill>
                  <a:schemeClr val="tx1">
                    <a:lumMod val="95000"/>
                    <a:lumOff val="5000"/>
                  </a:schemeClr>
                </a:solidFill>
                <a:latin typeface="思源黑體 ExtraLight" panose="020B0200000000000000" charset="-120"/>
                <a:ea typeface="思源黑體 ExtraLight" panose="020B0200000000000000" charset="-120"/>
              </a:rPr>
              <a:t>算法</a:t>
            </a:r>
            <a:endParaRPr lang="zh-CN" altLang="en-US" sz="1400">
              <a:solidFill>
                <a:schemeClr val="tx1">
                  <a:lumMod val="95000"/>
                  <a:lumOff val="5000"/>
                </a:schemeClr>
              </a:solidFill>
              <a:latin typeface="思源黑體 ExtraLight" panose="020B0200000000000000" charset="-120"/>
              <a:ea typeface="思源黑體 ExtraLight" panose="020B0200000000000000" charset="-120"/>
            </a:endParaRPr>
          </a:p>
        </p:txBody>
      </p:sp>
      <p:cxnSp>
        <p:nvCxnSpPr>
          <p:cNvPr id="18" name="直接连接符 17"/>
          <p:cNvCxnSpPr/>
          <p:nvPr/>
        </p:nvCxnSpPr>
        <p:spPr>
          <a:xfrm>
            <a:off x="1029335" y="697865"/>
            <a:ext cx="104019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1029335" y="2604135"/>
            <a:ext cx="2167890" cy="2576830"/>
            <a:chOff x="3106" y="5511"/>
            <a:chExt cx="3414" cy="4058"/>
          </a:xfrm>
        </p:grpSpPr>
        <p:sp>
          <p:nvSpPr>
            <p:cNvPr id="24" name="矩形 23"/>
            <p:cNvSpPr/>
            <p:nvPr/>
          </p:nvSpPr>
          <p:spPr>
            <a:xfrm>
              <a:off x="3106" y="6406"/>
              <a:ext cx="3414" cy="29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noFill/>
              </a:endParaRPr>
            </a:p>
          </p:txBody>
        </p:sp>
        <p:sp>
          <p:nvSpPr>
            <p:cNvPr id="33" name="文本框 32"/>
            <p:cNvSpPr txBox="1"/>
            <p:nvPr/>
          </p:nvSpPr>
          <p:spPr>
            <a:xfrm>
              <a:off x="3763" y="5511"/>
              <a:ext cx="2101" cy="774"/>
            </a:xfrm>
            <a:prstGeom prst="rect">
              <a:avLst/>
            </a:prstGeom>
            <a:noFill/>
          </p:spPr>
          <p:txBody>
            <a:bodyPr wrap="square" rtlCol="0">
              <a:spAutoFit/>
            </a:bodyPr>
            <a:p>
              <a:pPr algn="ctr"/>
              <a:r>
                <a:rPr lang="en-US" altLang="zh-CN" b="1">
                  <a:solidFill>
                    <a:schemeClr val="tx1">
                      <a:lumMod val="85000"/>
                      <a:lumOff val="15000"/>
                    </a:schemeClr>
                  </a:solidFill>
                  <a:latin typeface="思源黑體 ExtraLight" panose="020B0200000000000000" charset="-120"/>
                  <a:ea typeface="思源黑體 ExtraLight" panose="020B0200000000000000" charset="-120"/>
                </a:rPr>
                <a:t>PPR</a:t>
              </a:r>
              <a:endParaRPr lang="en-US" altLang="zh-CN" b="1">
                <a:solidFill>
                  <a:schemeClr val="tx1">
                    <a:lumMod val="85000"/>
                    <a:lumOff val="15000"/>
                  </a:schemeClr>
                </a:solidFill>
                <a:latin typeface="思源黑體 ExtraLight" panose="020B0200000000000000" charset="-120"/>
                <a:ea typeface="思源黑體 ExtraLight" panose="020B0200000000000000" charset="-120"/>
              </a:endParaRPr>
            </a:p>
            <a:p>
              <a:pPr algn="ctr"/>
              <a:r>
                <a:rPr lang="en-US" altLang="zh-CN" sz="800" b="1">
                  <a:solidFill>
                    <a:schemeClr val="tx1">
                      <a:lumMod val="85000"/>
                      <a:lumOff val="15000"/>
                    </a:schemeClr>
                  </a:solidFill>
                  <a:latin typeface="思源黑體 ExtraLight" panose="020B0200000000000000" charset="-120"/>
                  <a:ea typeface="思源黑體 ExtraLight" panose="020B0200000000000000" charset="-120"/>
                </a:rPr>
                <a:t>Personalized PageRank</a:t>
              </a:r>
              <a:endParaRPr lang="en-US" altLang="zh-CN" sz="800" b="1">
                <a:solidFill>
                  <a:schemeClr val="tx1">
                    <a:lumMod val="85000"/>
                    <a:lumOff val="15000"/>
                  </a:schemeClr>
                </a:solidFill>
                <a:latin typeface="思源黑體 ExtraLight" panose="020B0200000000000000" charset="-120"/>
                <a:ea typeface="思源黑體 ExtraLight" panose="020B0200000000000000" charset="-120"/>
              </a:endParaRPr>
            </a:p>
          </p:txBody>
        </p:sp>
        <p:sp>
          <p:nvSpPr>
            <p:cNvPr id="27" name="文本框 26"/>
            <p:cNvSpPr txBox="1"/>
            <p:nvPr/>
          </p:nvSpPr>
          <p:spPr>
            <a:xfrm>
              <a:off x="3245" y="6550"/>
              <a:ext cx="3134" cy="3019"/>
            </a:xfrm>
            <a:prstGeom prst="rect">
              <a:avLst/>
            </a:prstGeom>
            <a:noFill/>
          </p:spPr>
          <p:txBody>
            <a:bodyPr wrap="square" rtlCol="0">
              <a:spAutoFit/>
            </a:bodyPr>
            <a:p>
              <a:pPr algn="l">
                <a:lnSpc>
                  <a:spcPct val="140000"/>
                </a:lnSpc>
              </a:pPr>
              <a:r>
                <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从图中一个顶点</a:t>
              </a:r>
              <a:r>
                <a:rPr lang="en-US" altLang="zh-CN"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v</a:t>
              </a:r>
              <a:r>
                <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出发，赋予图中每一个顶点</a:t>
              </a:r>
              <a:r>
                <a:rPr lang="en-US" altLang="zh-CN"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v'</a:t>
              </a:r>
              <a:r>
                <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一个分数，这个分数代表顶点</a:t>
              </a:r>
              <a:r>
                <a:rPr lang="en-US" altLang="zh-CN"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v</a:t>
              </a:r>
              <a:r>
                <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对</a:t>
              </a:r>
              <a:r>
                <a:rPr lang="en-US" altLang="zh-CN"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v'</a:t>
              </a:r>
              <a:r>
                <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的感兴趣程度。</a:t>
              </a:r>
              <a:endPar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a:p>
              <a:pPr algn="l">
                <a:lnSpc>
                  <a:spcPct val="140000"/>
                </a:lnSpc>
              </a:pPr>
              <a:r>
                <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解决方案：从顶点</a:t>
              </a:r>
              <a:r>
                <a:rPr lang="en-US" altLang="zh-CN"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v</a:t>
              </a:r>
              <a:r>
                <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进行一些</a:t>
              </a:r>
              <a:r>
                <a:rPr lang="en-US" altLang="zh-CN"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RW</a:t>
              </a:r>
              <a:r>
                <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查询，查询的每一步都有一个固定的终止概率，根据</a:t>
              </a:r>
              <a:r>
                <a:rPr lang="en-US" altLang="zh-CN"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RW</a:t>
              </a:r>
              <a:r>
                <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查询的末端顶点分布近似计算分数。</a:t>
              </a:r>
              <a:endPar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a:p>
              <a:pPr algn="l">
                <a:lnSpc>
                  <a:spcPct val="140000"/>
                </a:lnSpc>
              </a:pPr>
              <a:r>
                <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该算法一般将</a:t>
              </a:r>
              <a:r>
                <a:rPr lang="en-US" altLang="zh-CN"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RW</a:t>
              </a:r>
              <a:r>
                <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查询设置为无偏。</a:t>
              </a:r>
              <a:endPar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a:p>
              <a:pPr algn="l"/>
              <a:endPar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endParaRPr>
            </a:p>
            <a:p>
              <a:pPr algn="l"/>
              <a:endPar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endParaRPr>
            </a:p>
          </p:txBody>
        </p:sp>
      </p:grpSp>
      <p:grpSp>
        <p:nvGrpSpPr>
          <p:cNvPr id="26" name="组合 25"/>
          <p:cNvGrpSpPr/>
          <p:nvPr/>
        </p:nvGrpSpPr>
        <p:grpSpPr>
          <a:xfrm>
            <a:off x="3945890" y="2604135"/>
            <a:ext cx="2167890" cy="2425700"/>
            <a:chOff x="3106" y="5511"/>
            <a:chExt cx="3414" cy="3820"/>
          </a:xfrm>
        </p:grpSpPr>
        <p:sp>
          <p:nvSpPr>
            <p:cNvPr id="28" name="矩形 27"/>
            <p:cNvSpPr/>
            <p:nvPr/>
          </p:nvSpPr>
          <p:spPr>
            <a:xfrm>
              <a:off x="3106" y="6406"/>
              <a:ext cx="3414" cy="29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文本框 28"/>
            <p:cNvSpPr txBox="1"/>
            <p:nvPr/>
          </p:nvSpPr>
          <p:spPr>
            <a:xfrm>
              <a:off x="3763" y="5511"/>
              <a:ext cx="2101" cy="580"/>
            </a:xfrm>
            <a:prstGeom prst="rect">
              <a:avLst/>
            </a:prstGeom>
            <a:noFill/>
          </p:spPr>
          <p:txBody>
            <a:bodyPr wrap="square" rtlCol="0">
              <a:spAutoFit/>
            </a:bodyPr>
            <a:p>
              <a:pPr algn="ctr"/>
              <a:r>
                <a:rPr lang="en-US" altLang="zh-CN" b="1">
                  <a:solidFill>
                    <a:schemeClr val="tx1">
                      <a:lumMod val="85000"/>
                      <a:lumOff val="15000"/>
                    </a:schemeClr>
                  </a:solidFill>
                  <a:latin typeface="思源黑體 ExtraLight" panose="020B0200000000000000" charset="-120"/>
                  <a:ea typeface="思源黑體 ExtraLight" panose="020B0200000000000000" charset="-120"/>
                </a:rPr>
                <a:t>DeepWalk</a:t>
              </a:r>
              <a:endParaRPr lang="en-US" altLang="zh-CN" b="1">
                <a:solidFill>
                  <a:schemeClr val="tx1">
                    <a:lumMod val="85000"/>
                    <a:lumOff val="15000"/>
                  </a:schemeClr>
                </a:solidFill>
                <a:latin typeface="思源黑體 ExtraLight" panose="020B0200000000000000" charset="-120"/>
                <a:ea typeface="思源黑體 ExtraLight" panose="020B0200000000000000" charset="-120"/>
              </a:endParaRPr>
            </a:p>
          </p:txBody>
        </p:sp>
        <p:sp>
          <p:nvSpPr>
            <p:cNvPr id="31" name="文本框 30"/>
            <p:cNvSpPr txBox="1"/>
            <p:nvPr/>
          </p:nvSpPr>
          <p:spPr>
            <a:xfrm>
              <a:off x="3245" y="6550"/>
              <a:ext cx="3134" cy="2714"/>
            </a:xfrm>
            <a:prstGeom prst="rect">
              <a:avLst/>
            </a:prstGeom>
            <a:noFill/>
          </p:spPr>
          <p:txBody>
            <a:bodyPr wrap="square" rtlCol="0">
              <a:spAutoFit/>
            </a:bodyPr>
            <a:p>
              <a:pPr algn="l">
                <a:lnSpc>
                  <a:spcPct val="140000"/>
                </a:lnSpc>
              </a:pPr>
              <a:r>
                <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rPr>
                <a:t>是一种广泛用于机器学习的图嵌入技术。对于每个顶点，它带着目标长度启动指定数量的</a:t>
              </a:r>
              <a:r>
                <a:rPr lang="en-US" altLang="zh-CN" sz="900">
                  <a:solidFill>
                    <a:schemeClr val="tx1"/>
                  </a:solidFill>
                  <a:latin typeface="思源黑體 ExtraLight" panose="020B0200000000000000" charset="-120"/>
                  <a:ea typeface="思源黑體 ExtraLight" panose="020B0200000000000000" charset="-120"/>
                  <a:cs typeface="思源黑体 Light" panose="020B0300000000000000" charset="-122"/>
                </a:rPr>
                <a:t>RW</a:t>
              </a:r>
              <a:r>
                <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rPr>
                <a:t>查询以生成嵌入。</a:t>
              </a:r>
              <a:endPar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endParaRPr>
            </a:p>
            <a:p>
              <a:pPr algn="l">
                <a:lnSpc>
                  <a:spcPct val="140000"/>
                </a:lnSpc>
              </a:pPr>
              <a:r>
                <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rPr>
                <a:t>该算法最初是无偏的，最近被扩展成考虑边缘权重的有偏静态</a:t>
              </a:r>
              <a:r>
                <a:rPr lang="en-US" altLang="zh-CN" sz="900">
                  <a:solidFill>
                    <a:schemeClr val="tx1"/>
                  </a:solidFill>
                  <a:latin typeface="思源黑體 ExtraLight" panose="020B0200000000000000" charset="-120"/>
                  <a:ea typeface="思源黑體 ExtraLight" panose="020B0200000000000000" charset="-120"/>
                  <a:cs typeface="思源黑体 Light" panose="020B0300000000000000" charset="-122"/>
                </a:rPr>
                <a:t>RW</a:t>
              </a:r>
              <a:r>
                <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rPr>
                <a:t>。</a:t>
              </a:r>
              <a:endPar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a:p>
              <a:pPr algn="ctr">
                <a:lnSpc>
                  <a:spcPct val="140000"/>
                </a:lnSpc>
              </a:pPr>
              <a:endPar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a:p>
              <a:pPr algn="ctr"/>
              <a:endPar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endParaRPr>
            </a:p>
            <a:p>
              <a:pPr algn="ctr"/>
              <a:endPar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endParaRPr>
            </a:p>
          </p:txBody>
        </p:sp>
      </p:grpSp>
      <p:grpSp>
        <p:nvGrpSpPr>
          <p:cNvPr id="32" name="组合 31"/>
          <p:cNvGrpSpPr/>
          <p:nvPr/>
        </p:nvGrpSpPr>
        <p:grpSpPr>
          <a:xfrm>
            <a:off x="6774815" y="2604135"/>
            <a:ext cx="2167890" cy="2425700"/>
            <a:chOff x="3106" y="5511"/>
            <a:chExt cx="3414" cy="3820"/>
          </a:xfrm>
        </p:grpSpPr>
        <p:sp>
          <p:nvSpPr>
            <p:cNvPr id="34" name="矩形 33"/>
            <p:cNvSpPr/>
            <p:nvPr/>
          </p:nvSpPr>
          <p:spPr>
            <a:xfrm>
              <a:off x="3106" y="6406"/>
              <a:ext cx="3414" cy="29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文本框 34"/>
            <p:cNvSpPr txBox="1"/>
            <p:nvPr/>
          </p:nvSpPr>
          <p:spPr>
            <a:xfrm>
              <a:off x="3763" y="5511"/>
              <a:ext cx="2101" cy="580"/>
            </a:xfrm>
            <a:prstGeom prst="rect">
              <a:avLst/>
            </a:prstGeom>
            <a:noFill/>
          </p:spPr>
          <p:txBody>
            <a:bodyPr wrap="square" rtlCol="0">
              <a:spAutoFit/>
            </a:bodyPr>
            <a:p>
              <a:pPr algn="ctr"/>
              <a:r>
                <a:rPr lang="en-US" altLang="zh-CN" b="1">
                  <a:solidFill>
                    <a:schemeClr val="tx1">
                      <a:lumMod val="85000"/>
                      <a:lumOff val="15000"/>
                    </a:schemeClr>
                  </a:solidFill>
                  <a:latin typeface="思源黑體 ExtraLight" panose="020B0200000000000000" charset="-120"/>
                  <a:ea typeface="思源黑體 ExtraLight" panose="020B0200000000000000" charset="-120"/>
                </a:rPr>
                <a:t>Node2Vec</a:t>
              </a:r>
              <a:endParaRPr lang="en-US" altLang="zh-CN" b="1">
                <a:solidFill>
                  <a:schemeClr val="tx1">
                    <a:lumMod val="85000"/>
                    <a:lumOff val="15000"/>
                  </a:schemeClr>
                </a:solidFill>
                <a:latin typeface="思源黑體 ExtraLight" panose="020B0200000000000000" charset="-120"/>
                <a:ea typeface="思源黑體 ExtraLight" panose="020B0200000000000000" charset="-120"/>
              </a:endParaRPr>
            </a:p>
          </p:txBody>
        </p:sp>
        <p:sp>
          <p:nvSpPr>
            <p:cNvPr id="36" name="文本框 35"/>
            <p:cNvSpPr txBox="1"/>
            <p:nvPr/>
          </p:nvSpPr>
          <p:spPr>
            <a:xfrm>
              <a:off x="3245" y="6550"/>
              <a:ext cx="3134" cy="2714"/>
            </a:xfrm>
            <a:prstGeom prst="rect">
              <a:avLst/>
            </a:prstGeom>
            <a:noFill/>
          </p:spPr>
          <p:txBody>
            <a:bodyPr wrap="square" rtlCol="0">
              <a:spAutoFit/>
            </a:bodyPr>
            <a:p>
              <a:pPr algn="l">
                <a:lnSpc>
                  <a:spcPct val="140000"/>
                </a:lnSpc>
              </a:pPr>
              <a:r>
                <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rPr>
                <a:t>是一种流行的基于二阶</a:t>
              </a:r>
              <a:r>
                <a:rPr lang="en-US" altLang="zh-CN" sz="900">
                  <a:solidFill>
                    <a:schemeClr val="tx1"/>
                  </a:solidFill>
                  <a:latin typeface="思源黑體 ExtraLight" panose="020B0200000000000000" charset="-120"/>
                  <a:ea typeface="思源黑體 ExtraLight" panose="020B0200000000000000" charset="-120"/>
                  <a:cs typeface="思源黑体 Light" panose="020B0300000000000000" charset="-122"/>
                </a:rPr>
                <a:t>RW</a:t>
              </a:r>
              <a:r>
                <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rPr>
                <a:t>的图嵌入技术。与</a:t>
              </a:r>
              <a:r>
                <a:rPr lang="en-US" altLang="zh-CN" sz="900">
                  <a:solidFill>
                    <a:schemeClr val="tx1"/>
                  </a:solidFill>
                  <a:latin typeface="思源黑體 ExtraLight" panose="020B0200000000000000" charset="-120"/>
                  <a:ea typeface="思源黑體 ExtraLight" panose="020B0200000000000000" charset="-120"/>
                  <a:cs typeface="思源黑体 Light" panose="020B0300000000000000" charset="-122"/>
                </a:rPr>
                <a:t>DeepWalk</a:t>
              </a:r>
              <a:r>
                <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rPr>
                <a:t>不同的是，它的转变概率取决于访问到的最后一个顶点。</a:t>
              </a:r>
              <a:endPar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endParaRPr>
            </a:p>
            <a:p>
              <a:pPr algn="l">
                <a:lnSpc>
                  <a:spcPct val="140000"/>
                </a:lnSpc>
              </a:pPr>
              <a:r>
                <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由于转变概率依赖于</a:t>
              </a:r>
              <a:r>
                <a:rPr lang="en-US" altLang="zh-CN"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RW</a:t>
              </a:r>
              <a:r>
                <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查询的状态，所以</a:t>
              </a:r>
              <a:r>
                <a:rPr lang="en-US" altLang="zh-CN"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Node2Vec</a:t>
              </a:r>
              <a:r>
                <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是动态的。</a:t>
              </a:r>
              <a:endPar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a:p>
              <a:pPr algn="l">
                <a:lnSpc>
                  <a:spcPct val="140000"/>
                </a:lnSpc>
              </a:pPr>
              <a:endPar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a:p>
              <a:pPr algn="l"/>
              <a:endPar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endParaRPr>
            </a:p>
            <a:p>
              <a:pPr algn="l"/>
              <a:endPar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endParaRPr>
            </a:p>
          </p:txBody>
        </p:sp>
      </p:grpSp>
      <p:grpSp>
        <p:nvGrpSpPr>
          <p:cNvPr id="2" name="组合 1"/>
          <p:cNvGrpSpPr/>
          <p:nvPr/>
        </p:nvGrpSpPr>
        <p:grpSpPr>
          <a:xfrm>
            <a:off x="9507220" y="2604135"/>
            <a:ext cx="2167890" cy="2425700"/>
            <a:chOff x="3106" y="5511"/>
            <a:chExt cx="3414" cy="3820"/>
          </a:xfrm>
        </p:grpSpPr>
        <p:sp>
          <p:nvSpPr>
            <p:cNvPr id="3" name="矩形 2"/>
            <p:cNvSpPr/>
            <p:nvPr/>
          </p:nvSpPr>
          <p:spPr>
            <a:xfrm>
              <a:off x="3106" y="6406"/>
              <a:ext cx="3414" cy="29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3763" y="5511"/>
              <a:ext cx="2101" cy="580"/>
            </a:xfrm>
            <a:prstGeom prst="rect">
              <a:avLst/>
            </a:prstGeom>
            <a:noFill/>
          </p:spPr>
          <p:txBody>
            <a:bodyPr wrap="square" rtlCol="0">
              <a:spAutoFit/>
            </a:bodyPr>
            <a:p>
              <a:pPr algn="ctr"/>
              <a:r>
                <a:rPr lang="en-US" altLang="zh-CN" b="1">
                  <a:solidFill>
                    <a:schemeClr val="tx1">
                      <a:lumMod val="85000"/>
                      <a:lumOff val="15000"/>
                    </a:schemeClr>
                  </a:solidFill>
                  <a:latin typeface="思源黑體 ExtraLight" panose="020B0200000000000000" charset="-120"/>
                  <a:ea typeface="思源黑體 ExtraLight" panose="020B0200000000000000" charset="-120"/>
                </a:rPr>
                <a:t>MetaPath</a:t>
              </a:r>
              <a:endParaRPr lang="en-US" altLang="zh-CN" b="1">
                <a:solidFill>
                  <a:schemeClr val="tx1">
                    <a:lumMod val="85000"/>
                    <a:lumOff val="15000"/>
                  </a:schemeClr>
                </a:solidFill>
                <a:latin typeface="思源黑體 ExtraLight" panose="020B0200000000000000" charset="-120"/>
                <a:ea typeface="思源黑體 ExtraLight" panose="020B0200000000000000" charset="-120"/>
              </a:endParaRPr>
            </a:p>
          </p:txBody>
        </p:sp>
        <p:sp>
          <p:nvSpPr>
            <p:cNvPr id="5" name="文本框 4"/>
            <p:cNvSpPr txBox="1"/>
            <p:nvPr/>
          </p:nvSpPr>
          <p:spPr>
            <a:xfrm>
              <a:off x="3245" y="6550"/>
              <a:ext cx="3134" cy="2409"/>
            </a:xfrm>
            <a:prstGeom prst="rect">
              <a:avLst/>
            </a:prstGeom>
            <a:noFill/>
          </p:spPr>
          <p:txBody>
            <a:bodyPr wrap="square" rtlCol="0">
              <a:spAutoFit/>
            </a:bodyPr>
            <a:p>
              <a:pPr algn="l">
                <a:lnSpc>
                  <a:spcPct val="140000"/>
                </a:lnSpc>
              </a:pPr>
              <a:r>
                <a:rPr lang="en-US" altLang="zh-CN" sz="900">
                  <a:solidFill>
                    <a:schemeClr val="tx1"/>
                  </a:solidFill>
                  <a:latin typeface="思源黑體 ExtraLight" panose="020B0200000000000000" charset="-120"/>
                  <a:ea typeface="思源黑體 ExtraLight" panose="020B0200000000000000" charset="-120"/>
                  <a:cs typeface="思源黑体 Light" panose="020B0300000000000000" charset="-122"/>
                </a:rPr>
                <a:t>MetaPath</a:t>
              </a:r>
              <a:r>
                <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rPr>
                <a:t>是一个从异质信息网络中提取语义信息的强大工具，被广泛用于机器学习任务，如自然语言处理。</a:t>
              </a:r>
              <a:endPar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endParaRPr>
            </a:p>
            <a:p>
              <a:pPr algn="l">
                <a:lnSpc>
                  <a:spcPct val="140000"/>
                </a:lnSpc>
              </a:pPr>
              <a:r>
                <a:rPr lang="en-US" altLang="zh-CN" sz="900">
                  <a:solidFill>
                    <a:schemeClr val="tx1"/>
                  </a:solidFill>
                  <a:latin typeface="思源黑體 ExtraLight" panose="020B0200000000000000" charset="-120"/>
                  <a:ea typeface="思源黑體 ExtraLight" panose="020B0200000000000000" charset="-120"/>
                  <a:cs typeface="思源黑体 Light" panose="020B0300000000000000" charset="-122"/>
                </a:rPr>
                <a:t>MetaPath</a:t>
              </a:r>
              <a:r>
                <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rPr>
                <a:t>是动态的。</a:t>
              </a:r>
              <a:endPar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a:p>
              <a:pPr algn="l">
                <a:lnSpc>
                  <a:spcPct val="140000"/>
                </a:lnSpc>
              </a:pPr>
              <a:endPar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a:p>
              <a:pPr algn="l"/>
              <a:endPar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endParaRPr>
            </a:p>
            <a:p>
              <a:pPr algn="l"/>
              <a:endParaRPr lang="zh-CN" altLang="en-US" sz="900">
                <a:solidFill>
                  <a:schemeClr val="tx1"/>
                </a:solidFill>
                <a:latin typeface="思源黑體 ExtraLight" panose="020B0200000000000000" charset="-120"/>
                <a:ea typeface="思源黑體 ExtraLight" panose="020B0200000000000000" charset="-120"/>
                <a:cs typeface="思源黑体 Light" panose="020B0300000000000000" charset="-122"/>
              </a:endParaRPr>
            </a:p>
          </p:txBody>
        </p:sp>
      </p:grpSp>
      <p:sp>
        <p:nvSpPr>
          <p:cNvPr id="8" name="文本框 7"/>
          <p:cNvSpPr txBox="1"/>
          <p:nvPr/>
        </p:nvSpPr>
        <p:spPr>
          <a:xfrm>
            <a:off x="1028065" y="1168400"/>
            <a:ext cx="6403975" cy="922020"/>
          </a:xfrm>
          <a:prstGeom prst="rect">
            <a:avLst/>
          </a:prstGeom>
          <a:noFill/>
        </p:spPr>
        <p:txBody>
          <a:bodyPr wrap="square" rtlCol="0">
            <a:spAutoFit/>
          </a:bodyPr>
          <a:p>
            <a:r>
              <a:rPr lang="zh-CN" altLang="en-US" sz="1400"/>
              <a:t>无偏</a:t>
            </a:r>
            <a:r>
              <a:rPr lang="en-US" altLang="zh-CN" sz="1400"/>
              <a:t>RW</a:t>
            </a:r>
            <a:r>
              <a:rPr lang="zh-CN" altLang="en-US" sz="1400"/>
              <a:t>算法：选择当前节点的邻边的概率相等</a:t>
            </a:r>
            <a:endParaRPr lang="zh-CN" altLang="en-US" sz="1400"/>
          </a:p>
          <a:p>
            <a:r>
              <a:rPr lang="zh-CN" altLang="en-US" sz="1400"/>
              <a:t>有偏</a:t>
            </a:r>
            <a:r>
              <a:rPr lang="en-US" altLang="zh-CN" sz="1400"/>
              <a:t>RW</a:t>
            </a:r>
            <a:r>
              <a:rPr lang="zh-CN" altLang="en-US" sz="1400"/>
              <a:t>算法：选择每条边的概率不均匀</a:t>
            </a:r>
            <a:endParaRPr lang="zh-CN" altLang="en-US" sz="1400"/>
          </a:p>
          <a:p>
            <a:r>
              <a:rPr lang="zh-CN" altLang="en-US" sz="1400"/>
              <a:t>        </a:t>
            </a:r>
            <a:r>
              <a:rPr lang="zh-CN" altLang="en-US" sz="1200"/>
              <a:t>有偏静态</a:t>
            </a:r>
            <a:r>
              <a:rPr lang="en-US" altLang="zh-CN" sz="1200"/>
              <a:t>RW</a:t>
            </a:r>
            <a:r>
              <a:rPr lang="zh-CN" altLang="en-US" sz="1200"/>
              <a:t>算法：如果选择每条边的概率在执行前已经确定，则是有偏静态的</a:t>
            </a:r>
            <a:endParaRPr lang="zh-CN" altLang="en-US" sz="1200"/>
          </a:p>
          <a:p>
            <a:r>
              <a:rPr lang="zh-CN" altLang="en-US" sz="1200"/>
              <a:t>         有偏动态</a:t>
            </a:r>
            <a:r>
              <a:rPr lang="en-US" altLang="zh-CN" sz="1200"/>
              <a:t>RW</a:t>
            </a:r>
            <a:r>
              <a:rPr lang="zh-CN" altLang="en-US" sz="1200"/>
              <a:t>算法：选择每条边的概率要在执行中才能确定，则是有偏动态的</a:t>
            </a:r>
            <a:endParaRPr lang="zh-CN" altLang="en-US" sz="1200"/>
          </a:p>
        </p:txBody>
      </p:sp>
      <p:pic>
        <p:nvPicPr>
          <p:cNvPr id="16" name="图片 15"/>
          <p:cNvPicPr>
            <a:picLocks noChangeAspect="1"/>
          </p:cNvPicPr>
          <p:nvPr/>
        </p:nvPicPr>
        <p:blipFill>
          <a:blip r:embed="rId1"/>
          <a:stretch>
            <a:fillRect/>
          </a:stretch>
        </p:blipFill>
        <p:spPr>
          <a:xfrm>
            <a:off x="6907530" y="4447540"/>
            <a:ext cx="1702435" cy="548640"/>
          </a:xfrm>
          <a:prstGeom prst="rect">
            <a:avLst/>
          </a:prstGeom>
        </p:spPr>
      </p:pic>
    </p:spTree>
    <p:custDataLst>
      <p:tags r:id="rId2"/>
    </p:custDataLst>
  </p:cSld>
  <p:clrMapOvr>
    <a:masterClrMapping/>
  </p:clrMapOvr>
  <p:transition advTm="50230">
    <p:blinds/>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16"/>
          <p:cNvSpPr txBox="1"/>
          <p:nvPr/>
        </p:nvSpPr>
        <p:spPr>
          <a:xfrm>
            <a:off x="935990" y="347980"/>
            <a:ext cx="2512060" cy="306705"/>
          </a:xfrm>
          <a:prstGeom prst="rect">
            <a:avLst/>
          </a:prstGeom>
          <a:noFill/>
        </p:spPr>
        <p:txBody>
          <a:bodyPr wrap="square" rtlCol="0">
            <a:spAutoFit/>
          </a:bodyPr>
          <a:p>
            <a:pPr algn="l"/>
            <a:r>
              <a:rPr lang="zh-CN" altLang="en-US" sz="1400">
                <a:solidFill>
                  <a:schemeClr val="tx1">
                    <a:lumMod val="95000"/>
                    <a:lumOff val="5000"/>
                  </a:schemeClr>
                </a:solidFill>
                <a:latin typeface="思源黑體 ExtraLight" panose="020B0200000000000000" charset="-120"/>
                <a:ea typeface="思源黑體 ExtraLight" panose="020B0200000000000000" charset="-120"/>
              </a:rPr>
              <a:t>五种采样方法</a:t>
            </a:r>
            <a:endParaRPr lang="zh-CN" altLang="en-US" sz="1400">
              <a:solidFill>
                <a:schemeClr val="tx1">
                  <a:lumMod val="95000"/>
                  <a:lumOff val="5000"/>
                </a:schemeClr>
              </a:solidFill>
              <a:latin typeface="思源黑體 ExtraLight" panose="020B0200000000000000" charset="-120"/>
              <a:ea typeface="思源黑體 ExtraLight" panose="020B0200000000000000" charset="-120"/>
            </a:endParaRPr>
          </a:p>
        </p:txBody>
      </p:sp>
      <p:cxnSp>
        <p:nvCxnSpPr>
          <p:cNvPr id="18" name="直接连接符 17"/>
          <p:cNvCxnSpPr/>
          <p:nvPr/>
        </p:nvCxnSpPr>
        <p:spPr>
          <a:xfrm>
            <a:off x="1029335" y="697865"/>
            <a:ext cx="104019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935990" y="850325"/>
            <a:ext cx="8603469" cy="745990"/>
            <a:chOff x="3106" y="3530"/>
            <a:chExt cx="15569" cy="1266"/>
          </a:xfrm>
        </p:grpSpPr>
        <p:sp>
          <p:nvSpPr>
            <p:cNvPr id="33" name="文本框 32"/>
            <p:cNvSpPr txBox="1"/>
            <p:nvPr/>
          </p:nvSpPr>
          <p:spPr>
            <a:xfrm>
              <a:off x="3106" y="3798"/>
              <a:ext cx="3153" cy="572"/>
            </a:xfrm>
            <a:prstGeom prst="rect">
              <a:avLst/>
            </a:prstGeom>
            <a:noFill/>
          </p:spPr>
          <p:txBody>
            <a:bodyPr wrap="square" rtlCol="0">
              <a:spAutoFit/>
            </a:bodyPr>
            <a:p>
              <a:pPr algn="ctr"/>
              <a:r>
                <a:rPr lang="en-US" altLang="zh-CN" sz="1600" b="1">
                  <a:solidFill>
                    <a:schemeClr val="tx1">
                      <a:lumMod val="85000"/>
                      <a:lumOff val="15000"/>
                    </a:schemeClr>
                  </a:solidFill>
                  <a:latin typeface="思源黑體 ExtraLight" panose="020B0200000000000000" charset="-120"/>
                  <a:ea typeface="思源黑體 ExtraLight" panose="020B0200000000000000" charset="-120"/>
                </a:rPr>
                <a:t>Naive sampling</a:t>
              </a:r>
              <a:endParaRPr lang="en-US" altLang="zh-CN" sz="1600" b="1">
                <a:solidFill>
                  <a:schemeClr val="tx1">
                    <a:lumMod val="85000"/>
                    <a:lumOff val="15000"/>
                  </a:schemeClr>
                </a:solidFill>
                <a:latin typeface="思源黑體 ExtraLight" panose="020B0200000000000000" charset="-120"/>
                <a:ea typeface="思源黑體 ExtraLight" panose="020B0200000000000000" charset="-120"/>
              </a:endParaRPr>
            </a:p>
          </p:txBody>
        </p:sp>
        <mc:AlternateContent xmlns:mc="http://schemas.openxmlformats.org/markup-compatibility/2006">
          <mc:Choice xmlns:a14="http://schemas.microsoft.com/office/drawing/2010/main" Requires="a14">
            <p:sp>
              <p:nvSpPr>
                <p:cNvPr id="27" name="文本框 26"/>
                <p:cNvSpPr txBox="1"/>
                <p:nvPr/>
              </p:nvSpPr>
              <p:spPr>
                <a:xfrm>
                  <a:off x="6959" y="3530"/>
                  <a:ext cx="11716" cy="1266"/>
                </a:xfrm>
                <a:prstGeom prst="rect">
                  <a:avLst/>
                </a:prstGeom>
                <a:noFill/>
              </p:spPr>
              <p:txBody>
                <a:bodyPr wrap="square" rtlCol="0">
                  <a:spAutoFit/>
                </a:bodyPr>
                <a:p>
                  <a:pPr algn="l">
                    <a:lnSpc>
                      <a:spcPct val="140000"/>
                    </a:lnSpc>
                  </a:pP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这个方法生成一个</a:t>
                  </a:r>
                  <a14:m>
                    <m:oMath xmlns:m="http://schemas.openxmlformats.org/officeDocument/2006/math">
                      <m:r>
                        <a:rPr lang="en-US" altLang="zh-CN" sz="1400" i="1">
                          <a:solidFill>
                            <a:schemeClr val="tx1"/>
                          </a:solidFill>
                          <a:latin typeface="Cambria Math" charset="0"/>
                          <a:ea typeface="思源黑體 ExtraLight" panose="020B0200000000000000" charset="-120"/>
                          <a:cs typeface="Cambria Math" charset="0"/>
                          <a:sym typeface="+mn-ea"/>
                        </a:rPr>
                        <m:t>[</m:t>
                      </m:r>
                      <m:r>
                        <a:rPr lang="en-US" altLang="zh-CN" sz="1400" i="1">
                          <a:solidFill>
                            <a:schemeClr val="tx1"/>
                          </a:solidFill>
                          <a:latin typeface="Cambria Math" charset="0"/>
                          <a:ea typeface="思源黑體 ExtraLight" panose="020B0200000000000000" charset="-120"/>
                          <a:cs typeface="Cambria Math" charset="0"/>
                          <a:sym typeface="+mn-ea"/>
                        </a:rPr>
                        <m:t>0</m:t>
                      </m:r>
                      <m:r>
                        <a:rPr lang="en-US" altLang="zh-CN" sz="1400" i="1">
                          <a:solidFill>
                            <a:schemeClr val="tx1"/>
                          </a:solidFill>
                          <a:latin typeface="Cambria Math" charset="0"/>
                          <a:ea typeface="思源黑體 ExtraLight" panose="020B0200000000000000" charset="-120"/>
                          <a:cs typeface="Cambria Math" charset="0"/>
                          <a:sym typeface="+mn-ea"/>
                        </a:rPr>
                        <m:t>,</m:t>
                      </m:r>
                      <m:sSub>
                        <m:sSubPr>
                          <m:ctrlPr>
                            <a:rPr lang="en-US" altLang="zh-CN" sz="1400" i="1">
                              <a:solidFill>
                                <a:schemeClr val="tx1"/>
                              </a:solidFill>
                              <a:latin typeface="Cambria Math" charset="0"/>
                              <a:ea typeface="思源黑體 ExtraLight" panose="020B0200000000000000" charset="-120"/>
                              <a:cs typeface="Cambria Math" charset="0"/>
                              <a:sym typeface="+mn-ea"/>
                            </a:rPr>
                          </m:ctrlPr>
                        </m:sSubPr>
                        <m:e>
                          <m:r>
                            <a:rPr lang="en-US" altLang="zh-CN" sz="1400" i="1">
                              <a:solidFill>
                                <a:schemeClr val="tx1"/>
                              </a:solidFill>
                              <a:latin typeface="Cambria Math" charset="0"/>
                              <a:ea typeface="思源黑體 ExtraLight" panose="020B0200000000000000" charset="-120"/>
                              <a:cs typeface="Cambria Math" charset="0"/>
                              <a:sym typeface="+mn-ea"/>
                            </a:rPr>
                            <m:t>𝑑</m:t>
                          </m:r>
                        </m:e>
                        <m:sub>
                          <m:r>
                            <a:rPr lang="en-US" altLang="zh-CN" sz="1400" i="1">
                              <a:solidFill>
                                <a:schemeClr val="tx1"/>
                              </a:solidFill>
                              <a:latin typeface="Cambria Math" charset="0"/>
                              <a:ea typeface="思源黑體 ExtraLight" panose="020B0200000000000000" charset="-120"/>
                              <a:cs typeface="Cambria Math" charset="0"/>
                              <a:sym typeface="+mn-ea"/>
                            </a:rPr>
                            <m:t>𝑣</m:t>
                          </m:r>
                        </m:sub>
                      </m:sSub>
                      <m:r>
                        <a:rPr lang="en-US" altLang="zh-CN" sz="1400" i="1">
                          <a:solidFill>
                            <a:schemeClr val="tx1"/>
                          </a:solidFill>
                          <a:latin typeface="Cambria Math" charset="0"/>
                          <a:ea typeface="思源黑體 ExtraLight" panose="020B0200000000000000" charset="-120"/>
                          <a:cs typeface="Cambria Math" charset="0"/>
                          <a:sym typeface="+mn-ea"/>
                        </a:rPr>
                        <m:t>)</m:t>
                      </m:r>
                    </m:oMath>
                  </a14:m>
                  <a:r>
                    <a:rPr lang="zh-CN" altLang="en-US" sz="1400" i="1">
                      <a:solidFill>
                        <a:schemeClr val="tx1"/>
                      </a:solidFill>
                      <a:latin typeface="Cambria Math" charset="0"/>
                      <a:ea typeface="思源黑體 ExtraLight" panose="020B0200000000000000" charset="-120"/>
                      <a:cs typeface="Cambria Math" charset="0"/>
                      <a:sym typeface="+mn-ea"/>
                    </a:rPr>
                    <a:t>之间的整数</a:t>
                  </a:r>
                  <a:r>
                    <a:rPr lang="en-US" altLang="zh-CN" sz="1400" i="1">
                      <a:solidFill>
                        <a:schemeClr val="tx1"/>
                      </a:solidFill>
                      <a:latin typeface="Cambria Math" charset="0"/>
                      <a:ea typeface="思源黑體 ExtraLight" panose="020B0200000000000000" charset="-120"/>
                      <a:cs typeface="Cambria Math" charset="0"/>
                      <a:sym typeface="+mn-ea"/>
                    </a:rPr>
                    <a:t>x</a:t>
                  </a:r>
                  <a:r>
                    <a:rPr lang="zh-CN" altLang="en-US" sz="1400" i="1">
                      <a:solidFill>
                        <a:schemeClr val="tx1"/>
                      </a:solidFill>
                      <a:latin typeface="Cambria Math" charset="0"/>
                      <a:ea typeface="思源黑體 ExtraLight" panose="020B0200000000000000" charset="-120"/>
                      <a:cs typeface="Cambria Math" charset="0"/>
                      <a:sym typeface="+mn-ea"/>
                    </a:rPr>
                    <a:t>，然后选择</a:t>
                  </a:r>
                  <a:r>
                    <a:rPr lang="en-US" altLang="zh-CN" sz="1400" i="1">
                      <a:solidFill>
                        <a:schemeClr val="tx1"/>
                      </a:solidFill>
                      <a:latin typeface="Cambria Math" charset="0"/>
                      <a:ea typeface="思源黑體 ExtraLight" panose="020B0200000000000000" charset="-120"/>
                      <a:cs typeface="Cambria Math" charset="0"/>
                      <a:sym typeface="+mn-ea"/>
                    </a:rPr>
                    <a:t>_x0008_</a:t>
                  </a:r>
                  <a14:m>
                    <m:oMath xmlns:m="http://schemas.openxmlformats.org/officeDocument/2006/math">
                      <m:sSub>
                        <m:sSubPr>
                          <m:ctrlPr>
                            <a:rPr lang="en-US" altLang="zh-CN" sz="1400" i="1">
                              <a:solidFill>
                                <a:schemeClr val="tx1"/>
                              </a:solidFill>
                              <a:latin typeface="Cambria Math" charset="0"/>
                              <a:ea typeface="思源黑體 ExtraLight" panose="020B0200000000000000" charset="-120"/>
                              <a:cs typeface="Cambria Math" charset="0"/>
                              <a:sym typeface="+mn-ea"/>
                            </a:rPr>
                          </m:ctrlPr>
                        </m:sSubPr>
                        <m:e>
                          <m:r>
                            <a:rPr lang="en-US" altLang="zh-CN" sz="1400" i="1">
                              <a:solidFill>
                                <a:schemeClr val="tx1"/>
                              </a:solidFill>
                              <a:latin typeface="Cambria Math" charset="0"/>
                              <a:ea typeface="思源黑體 ExtraLight" panose="020B0200000000000000" charset="-120"/>
                              <a:cs typeface="Cambria Math" charset="0"/>
                              <a:sym typeface="+mn-ea"/>
                            </a:rPr>
                            <m:t>𝐸</m:t>
                          </m:r>
                        </m:e>
                        <m:sub>
                          <m:r>
                            <a:rPr lang="en-US" altLang="zh-CN" sz="1400" i="1">
                              <a:solidFill>
                                <a:schemeClr val="tx1"/>
                              </a:solidFill>
                              <a:latin typeface="Cambria Math" charset="0"/>
                              <a:ea typeface="思源黑體 ExtraLight" panose="020B0200000000000000" charset="-120"/>
                              <a:cs typeface="Cambria Math" charset="0"/>
                              <a:sym typeface="+mn-ea"/>
                            </a:rPr>
                            <m:t>𝑣</m:t>
                          </m:r>
                        </m:sub>
                      </m:sSub>
                      <m:r>
                        <a:rPr lang="en-US" altLang="zh-CN" sz="1400" i="1">
                          <a:solidFill>
                            <a:schemeClr val="tx1"/>
                          </a:solidFill>
                          <a:latin typeface="Cambria Math" charset="0"/>
                          <a:ea typeface="思源黑體 ExtraLight" panose="020B0200000000000000" charset="-120"/>
                          <a:cs typeface="Cambria Math" charset="0"/>
                          <a:sym typeface="+mn-ea"/>
                        </a:rPr>
                        <m:t>[</m:t>
                      </m:r>
                      <m:r>
                        <a:rPr lang="en-US" altLang="zh-CN" sz="1400" i="1">
                          <a:solidFill>
                            <a:schemeClr val="tx1"/>
                          </a:solidFill>
                          <a:latin typeface="Cambria Math" charset="0"/>
                          <a:ea typeface="思源黑體 ExtraLight" panose="020B0200000000000000" charset="-120"/>
                          <a:cs typeface="Cambria Math" charset="0"/>
                          <a:sym typeface="+mn-ea"/>
                        </a:rPr>
                        <m:t>𝑥</m:t>
                      </m:r>
                      <m:r>
                        <a:rPr lang="en-US" altLang="zh-CN" sz="1400" i="1">
                          <a:solidFill>
                            <a:schemeClr val="tx1"/>
                          </a:solidFill>
                          <a:latin typeface="Cambria Math" charset="0"/>
                          <a:ea typeface="思源黑體 ExtraLight" panose="020B0200000000000000" charset="-120"/>
                          <a:cs typeface="Cambria Math" charset="0"/>
                          <a:sym typeface="+mn-ea"/>
                        </a:rPr>
                        <m:t>]</m:t>
                      </m:r>
                    </m:oMath>
                  </a14:m>
                  <a:r>
                    <a:rPr lang="zh-CN" altLang="en-US" sz="1400">
                      <a:solidFill>
                        <a:schemeClr val="tx1"/>
                      </a:solidFill>
                      <a:latin typeface="Cambria Math" charset="0"/>
                      <a:ea typeface="思源黑體 ExtraLight" panose="020B0200000000000000" charset="-120"/>
                      <a:cs typeface="Cambria Math" charset="0"/>
                      <a:sym typeface="+mn-ea"/>
                    </a:rPr>
                    <a:t>。这种采样方法只在均匀离散分布是起作用。时间和空间复杂度都为</a:t>
                  </a:r>
                  <a:r>
                    <a:rPr lang="en-US" altLang="zh-CN" sz="1400">
                      <a:solidFill>
                        <a:schemeClr val="tx1"/>
                      </a:solidFill>
                      <a:latin typeface="Cambria Math" charset="0"/>
                      <a:ea typeface="思源黑體 ExtraLight" panose="020B0200000000000000" charset="-120"/>
                      <a:cs typeface="Cambria Math" charset="0"/>
                      <a:sym typeface="+mn-ea"/>
                    </a:rPr>
                    <a:t>O(1)</a:t>
                  </a:r>
                  <a:endParaRPr lang="en-US" altLang="zh-CN" sz="1400">
                    <a:solidFill>
                      <a:schemeClr val="tx1"/>
                    </a:solidFill>
                    <a:latin typeface="Cambria Math" charset="0"/>
                    <a:ea typeface="思源黑體 ExtraLight" panose="020B0200000000000000" charset="-120"/>
                    <a:cs typeface="Cambria Math" charset="0"/>
                    <a:sym typeface="+mn-ea"/>
                  </a:endParaRPr>
                </a:p>
              </p:txBody>
            </p:sp>
          </mc:Choice>
          <mc:Fallback>
            <p:sp>
              <p:nvSpPr>
                <p:cNvPr id="27" name="文本框 26"/>
                <p:cNvSpPr txBox="1">
                  <a:spLocks noRot="1" noChangeAspect="1" noMove="1" noResize="1" noEditPoints="1" noAdjustHandles="1" noChangeArrowheads="1" noChangeShapeType="1" noTextEdit="1"/>
                </p:cNvSpPr>
                <p:nvPr/>
              </p:nvSpPr>
              <p:spPr>
                <a:xfrm>
                  <a:off x="6959" y="3530"/>
                  <a:ext cx="11716" cy="1266"/>
                </a:xfrm>
                <a:prstGeom prst="rect">
                  <a:avLst/>
                </a:prstGeom>
                <a:blipFill rotWithShape="1">
                  <a:blip r:embed="rId1"/>
                </a:blipFill>
              </p:spPr>
              <p:txBody>
                <a:bodyPr/>
                <a:lstStyle/>
                <a:p>
                  <a:r>
                    <a:rPr lang="zh-CN" altLang="en-US">
                      <a:noFill/>
                    </a:rPr>
                    <a:t> </a:t>
                  </a:r>
                </a:p>
              </p:txBody>
            </p:sp>
          </mc:Fallback>
        </mc:AlternateContent>
      </p:grpSp>
      <p:grpSp>
        <p:nvGrpSpPr>
          <p:cNvPr id="38" name="组合 37"/>
          <p:cNvGrpSpPr/>
          <p:nvPr/>
        </p:nvGrpSpPr>
        <p:grpSpPr>
          <a:xfrm>
            <a:off x="614533" y="3937594"/>
            <a:ext cx="8192885" cy="745990"/>
            <a:chOff x="2183" y="5517"/>
            <a:chExt cx="14826" cy="1266"/>
          </a:xfrm>
        </p:grpSpPr>
        <p:sp>
          <p:nvSpPr>
            <p:cNvPr id="40" name="文本框 39"/>
            <p:cNvSpPr txBox="1"/>
            <p:nvPr/>
          </p:nvSpPr>
          <p:spPr>
            <a:xfrm>
              <a:off x="2183" y="5731"/>
              <a:ext cx="4421" cy="572"/>
            </a:xfrm>
            <a:prstGeom prst="rect">
              <a:avLst/>
            </a:prstGeom>
            <a:noFill/>
          </p:spPr>
          <p:txBody>
            <a:bodyPr wrap="square" rtlCol="0">
              <a:spAutoFit/>
            </a:bodyPr>
            <a:p>
              <a:pPr algn="ctr"/>
              <a:r>
                <a:rPr lang="en-US" altLang="zh-CN" sz="1600" b="1">
                  <a:solidFill>
                    <a:schemeClr val="tx1">
                      <a:lumMod val="85000"/>
                      <a:lumOff val="15000"/>
                    </a:schemeClr>
                  </a:solidFill>
                  <a:latin typeface="思源黑體 ExtraLight" panose="020B0200000000000000" charset="-120"/>
                  <a:ea typeface="思源黑體 ExtraLight" panose="020B0200000000000000" charset="-120"/>
                  <a:sym typeface="+mn-ea"/>
                </a:rPr>
                <a:t>Rejection sampling(REJ)</a:t>
              </a:r>
              <a:endParaRPr lang="en-US" altLang="zh-CN" sz="1600" b="1">
                <a:solidFill>
                  <a:schemeClr val="tx1">
                    <a:lumMod val="85000"/>
                    <a:lumOff val="15000"/>
                  </a:schemeClr>
                </a:solidFill>
                <a:latin typeface="思源黑體 ExtraLight" panose="020B0200000000000000" charset="-120"/>
                <a:ea typeface="思源黑體 ExtraLight" panose="020B0200000000000000" charset="-120"/>
                <a:sym typeface="+mn-ea"/>
              </a:endParaRPr>
            </a:p>
          </p:txBody>
        </p:sp>
        <mc:AlternateContent xmlns:mc="http://schemas.openxmlformats.org/markup-compatibility/2006">
          <mc:Choice xmlns:a14="http://schemas.microsoft.com/office/drawing/2010/main" Requires="a14">
            <p:sp>
              <p:nvSpPr>
                <p:cNvPr id="41" name="文本框 40"/>
                <p:cNvSpPr txBox="1"/>
                <p:nvPr/>
              </p:nvSpPr>
              <p:spPr>
                <a:xfrm>
                  <a:off x="6617" y="5517"/>
                  <a:ext cx="10392" cy="1266"/>
                </a:xfrm>
                <a:prstGeom prst="rect">
                  <a:avLst/>
                </a:prstGeom>
                <a:noFill/>
              </p:spPr>
              <p:txBody>
                <a:bodyPr wrap="square" rtlCol="0">
                  <a:spAutoFit/>
                </a:bodyPr>
                <a:p>
                  <a:pPr algn="l">
                    <a:lnSpc>
                      <a:spcPct val="140000"/>
                    </a:lnSpc>
                  </a:pP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求的</a:t>
                  </a: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P</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中最大的概率</a:t>
                  </a: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p*</a:t>
                  </a:r>
                  <a:endPar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a:p>
                  <a:pPr algn="l">
                    <a:lnSpc>
                      <a:spcPct val="140000"/>
                    </a:lnSpc>
                  </a:pP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生成</a:t>
                  </a: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x</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和</a:t>
                  </a: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y</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，如果</a:t>
                  </a: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y&lt;</a:t>
                  </a:r>
                  <a14:m>
                    <m:oMath xmlns:m="http://schemas.openxmlformats.org/officeDocument/2006/math">
                      <m:sSub>
                        <m:sSubPr>
                          <m:ctrlPr>
                            <a:rPr lang="en-US" altLang="zh-CN" sz="1400" i="1">
                              <a:solidFill>
                                <a:schemeClr val="tx1"/>
                              </a:solidFill>
                              <a:latin typeface="Cambria Math" charset="0"/>
                              <a:ea typeface="思源黑體 ExtraLight" panose="020B0200000000000000" charset="-120"/>
                              <a:cs typeface="Cambria Math" charset="0"/>
                              <a:sym typeface="+mn-ea"/>
                            </a:rPr>
                          </m:ctrlPr>
                        </m:sSubPr>
                        <m:e>
                          <m:r>
                            <a:rPr lang="en-US" altLang="zh-CN" sz="1400" i="1">
                              <a:solidFill>
                                <a:schemeClr val="tx1"/>
                              </a:solidFill>
                              <a:latin typeface="Cambria Math" charset="0"/>
                              <a:ea typeface="思源黑體 ExtraLight" panose="020B0200000000000000" charset="-120"/>
                              <a:cs typeface="Cambria Math" charset="0"/>
                              <a:sym typeface="+mn-ea"/>
                            </a:rPr>
                            <m:t>𝑝</m:t>
                          </m:r>
                        </m:e>
                        <m:sub>
                          <m:r>
                            <a:rPr lang="en-US" altLang="zh-CN" sz="1400" i="1">
                              <a:solidFill>
                                <a:schemeClr val="tx1"/>
                              </a:solidFill>
                              <a:latin typeface="Cambria Math" charset="0"/>
                              <a:ea typeface="思源黑體 ExtraLight" panose="020B0200000000000000" charset="-120"/>
                              <a:cs typeface="Cambria Math" charset="0"/>
                              <a:sym typeface="+mn-ea"/>
                            </a:rPr>
                            <m:t>𝑥</m:t>
                          </m:r>
                        </m:sub>
                      </m:sSub>
                    </m:oMath>
                  </a14:m>
                  <a:r>
                    <a:rPr lang="zh-CN" altLang="en-US" sz="1400">
                      <a:solidFill>
                        <a:schemeClr val="tx1"/>
                      </a:solidFill>
                      <a:latin typeface="Cambria Math" charset="0"/>
                      <a:ea typeface="思源黑體 ExtraLight" panose="020B0200000000000000" charset="-120"/>
                      <a:cs typeface="Cambria Math" charset="0"/>
                      <a:sym typeface="+mn-ea"/>
                    </a:rPr>
                    <a:t>，则选择</a:t>
                  </a:r>
                  <a14:m>
                    <m:oMath xmlns:m="http://schemas.openxmlformats.org/officeDocument/2006/math">
                      <m:sSub>
                        <m:sSubPr>
                          <m:ctrlPr>
                            <a:rPr lang="en-US" altLang="zh-CN" sz="1400" i="1">
                              <a:solidFill>
                                <a:schemeClr val="tx1"/>
                              </a:solidFill>
                              <a:latin typeface="Cambria Math" charset="0"/>
                              <a:ea typeface="思源黑體 ExtraLight" panose="020B0200000000000000" charset="-120"/>
                              <a:cs typeface="Cambria Math" charset="0"/>
                              <a:sym typeface="+mn-ea"/>
                            </a:rPr>
                          </m:ctrlPr>
                        </m:sSubPr>
                        <m:e>
                          <m:r>
                            <a:rPr lang="en-US" altLang="zh-CN" sz="1400" i="1">
                              <a:solidFill>
                                <a:schemeClr val="tx1"/>
                              </a:solidFill>
                              <a:latin typeface="Cambria Math" charset="0"/>
                              <a:ea typeface="思源黑體 ExtraLight" panose="020B0200000000000000" charset="-120"/>
                              <a:cs typeface="Cambria Math" charset="0"/>
                              <a:sym typeface="+mn-ea"/>
                            </a:rPr>
                            <m:t>𝐸</m:t>
                          </m:r>
                        </m:e>
                        <m:sub>
                          <m:r>
                            <a:rPr lang="en-US" altLang="zh-CN" sz="1400" i="1">
                              <a:solidFill>
                                <a:schemeClr val="tx1"/>
                              </a:solidFill>
                              <a:latin typeface="Cambria Math" charset="0"/>
                              <a:ea typeface="思源黑體 ExtraLight" panose="020B0200000000000000" charset="-120"/>
                              <a:cs typeface="Cambria Math" charset="0"/>
                              <a:sym typeface="+mn-ea"/>
                            </a:rPr>
                            <m:t>𝑣</m:t>
                          </m:r>
                        </m:sub>
                      </m:sSub>
                      <m:r>
                        <a:rPr lang="en-US" altLang="zh-CN" sz="1400" i="1">
                          <a:solidFill>
                            <a:schemeClr val="tx1"/>
                          </a:solidFill>
                          <a:latin typeface="Cambria Math" charset="0"/>
                          <a:ea typeface="思源黑體 ExtraLight" panose="020B0200000000000000" charset="-120"/>
                          <a:cs typeface="Cambria Math" charset="0"/>
                          <a:sym typeface="+mn-ea"/>
                        </a:rPr>
                        <m:t>[</m:t>
                      </m:r>
                      <m:r>
                        <a:rPr lang="en-US" altLang="zh-CN" sz="1400" i="1">
                          <a:solidFill>
                            <a:schemeClr val="tx1"/>
                          </a:solidFill>
                          <a:latin typeface="Cambria Math" charset="0"/>
                          <a:ea typeface="思源黑體 ExtraLight" panose="020B0200000000000000" charset="-120"/>
                          <a:cs typeface="Cambria Math" charset="0"/>
                          <a:sym typeface="+mn-ea"/>
                        </a:rPr>
                        <m:t>𝑥</m:t>
                      </m:r>
                      <m:r>
                        <a:rPr lang="en-US" altLang="zh-CN" sz="1400" i="1">
                          <a:solidFill>
                            <a:schemeClr val="tx1"/>
                          </a:solidFill>
                          <a:latin typeface="Cambria Math" charset="0"/>
                          <a:ea typeface="思源黑體 ExtraLight" panose="020B0200000000000000" charset="-120"/>
                          <a:cs typeface="Cambria Math" charset="0"/>
                          <a:sym typeface="+mn-ea"/>
                        </a:rPr>
                        <m:t>]</m:t>
                      </m:r>
                    </m:oMath>
                  </a14:m>
                  <a:r>
                    <a:rPr lang="zh-CN" altLang="en-US" sz="1400">
                      <a:solidFill>
                        <a:schemeClr val="tx1"/>
                      </a:solidFill>
                      <a:latin typeface="Cambria Math" charset="0"/>
                      <a:ea typeface="思源黑體 ExtraLight" panose="020B0200000000000000" charset="-120"/>
                      <a:cs typeface="Cambria Math" charset="0"/>
                      <a:sym typeface="+mn-ea"/>
                    </a:rPr>
                    <a:t>，否则重复生成</a:t>
                  </a:r>
                  <a:r>
                    <a:rPr lang="en-US" altLang="zh-CN" sz="1400">
                      <a:solidFill>
                        <a:schemeClr val="tx1"/>
                      </a:solidFill>
                      <a:latin typeface="Cambria Math" charset="0"/>
                      <a:ea typeface="思源黑體 ExtraLight" panose="020B0200000000000000" charset="-120"/>
                      <a:cs typeface="Cambria Math" charset="0"/>
                      <a:sym typeface="+mn-ea"/>
                    </a:rPr>
                    <a:t>x</a:t>
                  </a:r>
                  <a:r>
                    <a:rPr lang="zh-CN" altLang="en-US" sz="1400">
                      <a:solidFill>
                        <a:schemeClr val="tx1"/>
                      </a:solidFill>
                      <a:latin typeface="Cambria Math" charset="0"/>
                      <a:ea typeface="思源黑體 ExtraLight" panose="020B0200000000000000" charset="-120"/>
                      <a:cs typeface="Cambria Math" charset="0"/>
                      <a:sym typeface="+mn-ea"/>
                    </a:rPr>
                    <a:t>和</a:t>
                  </a:r>
                  <a:r>
                    <a:rPr lang="en-US" altLang="zh-CN" sz="1400">
                      <a:solidFill>
                        <a:schemeClr val="tx1"/>
                      </a:solidFill>
                      <a:latin typeface="Cambria Math" charset="0"/>
                      <a:ea typeface="思源黑體 ExtraLight" panose="020B0200000000000000" charset="-120"/>
                      <a:cs typeface="Cambria Math" charset="0"/>
                      <a:sym typeface="+mn-ea"/>
                    </a:rPr>
                    <a:t>y</a:t>
                  </a:r>
                  <a:r>
                    <a:rPr lang="zh-CN" altLang="en-US" sz="1400">
                      <a:solidFill>
                        <a:schemeClr val="tx1"/>
                      </a:solidFill>
                      <a:latin typeface="Cambria Math" charset="0"/>
                      <a:ea typeface="思源黑體 ExtraLight" panose="020B0200000000000000" charset="-120"/>
                      <a:cs typeface="Cambria Math" charset="0"/>
                      <a:sym typeface="+mn-ea"/>
                    </a:rPr>
                    <a:t>进行判断。</a:t>
                  </a:r>
                  <a:endParaRPr lang="zh-CN" altLang="en-US" sz="1400">
                    <a:solidFill>
                      <a:schemeClr val="tx1"/>
                    </a:solidFill>
                    <a:latin typeface="Cambria Math" charset="0"/>
                    <a:ea typeface="思源黑體 ExtraLight" panose="020B0200000000000000" charset="-120"/>
                    <a:cs typeface="Cambria Math" charset="0"/>
                    <a:sym typeface="+mn-ea"/>
                  </a:endParaRPr>
                </a:p>
              </p:txBody>
            </p:sp>
          </mc:Choice>
          <mc:Fallback>
            <p:sp>
              <p:nvSpPr>
                <p:cNvPr id="41" name="文本框 40"/>
                <p:cNvSpPr txBox="1">
                  <a:spLocks noRot="1" noChangeAspect="1" noMove="1" noResize="1" noEditPoints="1" noAdjustHandles="1" noChangeArrowheads="1" noChangeShapeType="1" noTextEdit="1"/>
                </p:cNvSpPr>
                <p:nvPr/>
              </p:nvSpPr>
              <p:spPr>
                <a:xfrm>
                  <a:off x="6617" y="5517"/>
                  <a:ext cx="10392" cy="1266"/>
                </a:xfrm>
                <a:prstGeom prst="rect">
                  <a:avLst/>
                </a:prstGeom>
                <a:blipFill rotWithShape="1">
                  <a:blip r:embed="rId2"/>
                </a:blipFill>
              </p:spPr>
              <p:txBody>
                <a:bodyPr/>
                <a:lstStyle/>
                <a:p>
                  <a:r>
                    <a:rPr lang="zh-CN" altLang="en-US">
                      <a:noFill/>
                    </a:rPr>
                    <a:t> </a:t>
                  </a:r>
                </a:p>
              </p:txBody>
            </p:sp>
          </mc:Fallback>
        </mc:AlternateContent>
      </p:grpSp>
      <p:grpSp>
        <p:nvGrpSpPr>
          <p:cNvPr id="42" name="组合 41"/>
          <p:cNvGrpSpPr/>
          <p:nvPr/>
        </p:nvGrpSpPr>
        <p:grpSpPr>
          <a:xfrm>
            <a:off x="830028" y="4887221"/>
            <a:ext cx="8591311" cy="392440"/>
            <a:chOff x="3236" y="6135"/>
            <a:chExt cx="15547" cy="666"/>
          </a:xfrm>
        </p:grpSpPr>
        <p:sp>
          <p:nvSpPr>
            <p:cNvPr id="44" name="文本框 43"/>
            <p:cNvSpPr txBox="1"/>
            <p:nvPr/>
          </p:nvSpPr>
          <p:spPr>
            <a:xfrm>
              <a:off x="3236" y="6154"/>
              <a:ext cx="3153" cy="572"/>
            </a:xfrm>
            <a:prstGeom prst="rect">
              <a:avLst/>
            </a:prstGeom>
            <a:noFill/>
          </p:spPr>
          <p:txBody>
            <a:bodyPr wrap="square" rtlCol="0">
              <a:spAutoFit/>
            </a:bodyPr>
            <a:p>
              <a:pPr algn="ctr"/>
              <a:r>
                <a:rPr lang="en-US" altLang="zh-CN" sz="1600" b="1">
                  <a:solidFill>
                    <a:schemeClr val="tx1">
                      <a:lumMod val="85000"/>
                      <a:lumOff val="15000"/>
                    </a:schemeClr>
                  </a:solidFill>
                  <a:latin typeface="思源黑體 ExtraLight" panose="020B0200000000000000" charset="-120"/>
                  <a:ea typeface="思源黑體 ExtraLight" panose="020B0200000000000000" charset="-120"/>
                  <a:sym typeface="+mn-ea"/>
                </a:rPr>
                <a:t>0-REJ</a:t>
              </a:r>
              <a:endParaRPr lang="en-US" altLang="zh-CN" sz="1600" b="1">
                <a:solidFill>
                  <a:schemeClr val="tx1">
                    <a:lumMod val="85000"/>
                    <a:lumOff val="15000"/>
                  </a:schemeClr>
                </a:solidFill>
                <a:latin typeface="思源黑體 ExtraLight" panose="020B0200000000000000" charset="-120"/>
                <a:ea typeface="思源黑體 ExtraLight" panose="020B0200000000000000" charset="-120"/>
                <a:sym typeface="+mn-ea"/>
              </a:endParaRPr>
            </a:p>
          </p:txBody>
        </p:sp>
        <p:sp>
          <p:nvSpPr>
            <p:cNvPr id="45" name="文本框 44"/>
            <p:cNvSpPr txBox="1"/>
            <p:nvPr/>
          </p:nvSpPr>
          <p:spPr>
            <a:xfrm>
              <a:off x="7323" y="6135"/>
              <a:ext cx="11460" cy="666"/>
            </a:xfrm>
            <a:prstGeom prst="rect">
              <a:avLst/>
            </a:prstGeom>
            <a:noFill/>
          </p:spPr>
          <p:txBody>
            <a:bodyPr wrap="square" rtlCol="0">
              <a:spAutoFit/>
            </a:bodyPr>
            <a:p>
              <a:pPr algn="l">
                <a:lnSpc>
                  <a:spcPct val="140000"/>
                </a:lnSpc>
              </a:pP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与</a:t>
              </a: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REJ</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相比，省去初始化阶段，直接估算一个大于等于</a:t>
              </a: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P</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中最大值的概率</a:t>
              </a:r>
              <a:r>
                <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p*</a:t>
              </a:r>
              <a:r>
                <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a:t>
              </a:r>
              <a:endPar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p:txBody>
        </p:sp>
      </p:grpSp>
      <p:sp>
        <p:nvSpPr>
          <p:cNvPr id="48" name="文本框 47"/>
          <p:cNvSpPr txBox="1"/>
          <p:nvPr/>
        </p:nvSpPr>
        <p:spPr>
          <a:xfrm>
            <a:off x="614680" y="1849120"/>
            <a:ext cx="2512695" cy="583565"/>
          </a:xfrm>
          <a:prstGeom prst="rect">
            <a:avLst/>
          </a:prstGeom>
          <a:noFill/>
        </p:spPr>
        <p:txBody>
          <a:bodyPr wrap="square" rtlCol="0">
            <a:spAutoFit/>
          </a:bodyPr>
          <a:p>
            <a:pPr algn="ctr"/>
            <a:r>
              <a:rPr lang="en-US" altLang="zh-CN" sz="1600" b="1">
                <a:solidFill>
                  <a:schemeClr val="tx1">
                    <a:lumMod val="85000"/>
                    <a:lumOff val="15000"/>
                  </a:schemeClr>
                </a:solidFill>
                <a:latin typeface="思源黑體 ExtraLight" panose="020B0200000000000000" charset="-120"/>
                <a:ea typeface="思源黑體 ExtraLight" panose="020B0200000000000000" charset="-120"/>
                <a:sym typeface="+mn-ea"/>
              </a:rPr>
              <a:t>Inverse transformation sampling(ITS)</a:t>
            </a:r>
            <a:endParaRPr lang="en-US" altLang="zh-CN" sz="1600" b="1">
              <a:solidFill>
                <a:schemeClr val="tx1">
                  <a:lumMod val="85000"/>
                  <a:lumOff val="15000"/>
                </a:schemeClr>
              </a:solidFill>
              <a:latin typeface="思源黑體 ExtraLight" panose="020B0200000000000000" charset="-120"/>
              <a:ea typeface="思源黑體 ExtraLight" panose="020B0200000000000000" charset="-120"/>
            </a:endParaRPr>
          </a:p>
        </p:txBody>
      </p:sp>
      <p:grpSp>
        <p:nvGrpSpPr>
          <p:cNvPr id="50" name="组合 49"/>
          <p:cNvGrpSpPr/>
          <p:nvPr/>
        </p:nvGrpSpPr>
        <p:grpSpPr>
          <a:xfrm>
            <a:off x="735361" y="3040018"/>
            <a:ext cx="8804064" cy="694136"/>
            <a:chOff x="2728" y="3567"/>
            <a:chExt cx="15932" cy="1178"/>
          </a:xfrm>
        </p:grpSpPr>
        <p:sp>
          <p:nvSpPr>
            <p:cNvPr id="52" name="文本框 51"/>
            <p:cNvSpPr txBox="1"/>
            <p:nvPr/>
          </p:nvSpPr>
          <p:spPr>
            <a:xfrm>
              <a:off x="2728" y="3798"/>
              <a:ext cx="4008" cy="572"/>
            </a:xfrm>
            <a:prstGeom prst="rect">
              <a:avLst/>
            </a:prstGeom>
            <a:noFill/>
          </p:spPr>
          <p:txBody>
            <a:bodyPr wrap="square" rtlCol="0">
              <a:spAutoFit/>
            </a:bodyPr>
            <a:p>
              <a:pPr algn="ctr"/>
              <a:r>
                <a:rPr lang="en-US" altLang="zh-CN" sz="1600" b="1">
                  <a:solidFill>
                    <a:schemeClr val="tx1">
                      <a:lumMod val="85000"/>
                      <a:lumOff val="15000"/>
                    </a:schemeClr>
                  </a:solidFill>
                  <a:latin typeface="思源黑體 ExtraLight" panose="020B0200000000000000" charset="-120"/>
                  <a:ea typeface="思源黑體 ExtraLight" panose="020B0200000000000000" charset="-120"/>
                  <a:sym typeface="+mn-ea"/>
                </a:rPr>
                <a:t>Alias sampling(ALIAS)</a:t>
              </a:r>
              <a:endParaRPr lang="en-US" altLang="zh-CN" sz="1600" b="1">
                <a:solidFill>
                  <a:schemeClr val="tx1">
                    <a:lumMod val="85000"/>
                    <a:lumOff val="15000"/>
                  </a:schemeClr>
                </a:solidFill>
                <a:latin typeface="思源黑體 ExtraLight" panose="020B0200000000000000" charset="-120"/>
                <a:ea typeface="思源黑體 ExtraLight" panose="020B0200000000000000" charset="-120"/>
              </a:endParaRPr>
            </a:p>
          </p:txBody>
        </p:sp>
        <p:sp>
          <p:nvSpPr>
            <p:cNvPr id="53" name="文本框 52"/>
            <p:cNvSpPr txBox="1"/>
            <p:nvPr/>
          </p:nvSpPr>
          <p:spPr>
            <a:xfrm>
              <a:off x="6944" y="3567"/>
              <a:ext cx="11716" cy="1178"/>
            </a:xfrm>
            <a:prstGeom prst="rect">
              <a:avLst/>
            </a:prstGeom>
            <a:noFill/>
          </p:spPr>
          <p:txBody>
            <a:bodyPr wrap="square" rtlCol="0">
              <a:spAutoFit/>
            </a:bodyPr>
            <a:p>
              <a:pPr algn="l">
                <a:lnSpc>
                  <a:spcPct val="140000"/>
                </a:lnSpc>
              </a:pPr>
              <a:r>
                <a:rPr lang="zh-CN" altLang="en-US" sz="1400">
                  <a:latin typeface="思源黑體 ExtraLight" panose="020B0200000000000000" charset="-120"/>
                  <a:ea typeface="思源黑體 ExtraLight" panose="020B0200000000000000" charset="-120"/>
                  <a:cs typeface="思源黑体 Light" panose="020B0300000000000000" charset="-122"/>
                  <a:sym typeface="+mn-ea"/>
                </a:rPr>
                <a:t>建立概率表</a:t>
              </a:r>
              <a:r>
                <a:rPr lang="en-US" altLang="zh-CN" sz="1400">
                  <a:latin typeface="思源黑體 ExtraLight" panose="020B0200000000000000" charset="-120"/>
                  <a:ea typeface="思源黑體 ExtraLight" panose="020B0200000000000000" charset="-120"/>
                  <a:cs typeface="思源黑体 Light" panose="020B0300000000000000" charset="-122"/>
                  <a:sym typeface="+mn-ea"/>
                </a:rPr>
                <a:t>H</a:t>
              </a:r>
              <a:r>
                <a:rPr lang="zh-CN" altLang="en-US" sz="1400">
                  <a:latin typeface="思源黑體 ExtraLight" panose="020B0200000000000000" charset="-120"/>
                  <a:ea typeface="思源黑體 ExtraLight" panose="020B0200000000000000" charset="-120"/>
                  <a:cs typeface="思源黑体 Light" panose="020B0300000000000000" charset="-122"/>
                  <a:sym typeface="+mn-ea"/>
                </a:rPr>
                <a:t>和别名表</a:t>
              </a:r>
              <a:r>
                <a:rPr lang="en-US" altLang="zh-CN" sz="1400">
                  <a:latin typeface="思源黑體 ExtraLight" panose="020B0200000000000000" charset="-120"/>
                  <a:ea typeface="思源黑體 ExtraLight" panose="020B0200000000000000" charset="-120"/>
                  <a:cs typeface="思源黑体 Light" panose="020B0300000000000000" charset="-122"/>
                  <a:sym typeface="+mn-ea"/>
                </a:rPr>
                <a:t>A</a:t>
              </a:r>
              <a:r>
                <a:rPr lang="zh-CN" altLang="en-US" sz="1400">
                  <a:latin typeface="思源黑體 ExtraLight" panose="020B0200000000000000" charset="-120"/>
                  <a:ea typeface="思源黑體 ExtraLight" panose="020B0200000000000000" charset="-120"/>
                  <a:cs typeface="思源黑体 Light" panose="020B0300000000000000" charset="-122"/>
                  <a:sym typeface="+mn-ea"/>
                </a:rPr>
                <a:t>，</a:t>
              </a:r>
              <a:r>
                <a:rPr lang="en-US" altLang="zh-CN" sz="1400">
                  <a:latin typeface="思源黑體 ExtraLight" panose="020B0200000000000000" charset="-120"/>
                  <a:ea typeface="思源黑體 ExtraLight" panose="020B0200000000000000" charset="-120"/>
                  <a:cs typeface="思源黑体 Light" panose="020B0300000000000000" charset="-122"/>
                  <a:sym typeface="+mn-ea"/>
                </a:rPr>
                <a:t>A[i]</a:t>
              </a:r>
              <a:r>
                <a:rPr lang="zh-CN" altLang="en-US" sz="1400">
                  <a:latin typeface="思源黑體 ExtraLight" panose="020B0200000000000000" charset="-120"/>
                  <a:ea typeface="思源黑體 ExtraLight" panose="020B0200000000000000" charset="-120"/>
                  <a:cs typeface="思源黑体 Light" panose="020B0300000000000000" charset="-122"/>
                  <a:sym typeface="+mn-ea"/>
                </a:rPr>
                <a:t>包含两个值</a:t>
              </a:r>
              <a:r>
                <a:rPr lang="en-US" altLang="zh-CN" sz="1400">
                  <a:latin typeface="思源黑體 ExtraLight" panose="020B0200000000000000" charset="-120"/>
                  <a:ea typeface="思源黑體 ExtraLight" panose="020B0200000000000000" charset="-120"/>
                  <a:cs typeface="思源黑体 Light" panose="020B0300000000000000" charset="-122"/>
                  <a:sym typeface="+mn-ea"/>
                </a:rPr>
                <a:t>A[i].first</a:t>
              </a:r>
              <a:r>
                <a:rPr lang="zh-CN" altLang="en-US" sz="1400">
                  <a:latin typeface="思源黑體 ExtraLight" panose="020B0200000000000000" charset="-120"/>
                  <a:ea typeface="思源黑體 ExtraLight" panose="020B0200000000000000" charset="-120"/>
                  <a:cs typeface="思源黑体 Light" panose="020B0300000000000000" charset="-122"/>
                  <a:sym typeface="+mn-ea"/>
                </a:rPr>
                <a:t>和</a:t>
              </a:r>
              <a:r>
                <a:rPr lang="en-US" altLang="zh-CN" sz="1400">
                  <a:latin typeface="思源黑體 ExtraLight" panose="020B0200000000000000" charset="-120"/>
                  <a:ea typeface="思源黑體 ExtraLight" panose="020B0200000000000000" charset="-120"/>
                  <a:cs typeface="思源黑体 Light" panose="020B0300000000000000" charset="-122"/>
                  <a:sym typeface="+mn-ea"/>
                </a:rPr>
                <a:t>A[i].second</a:t>
              </a:r>
              <a:r>
                <a:rPr lang="zh-CN" altLang="en-US" sz="1400">
                  <a:latin typeface="思源黑體 ExtraLight" panose="020B0200000000000000" charset="-120"/>
                  <a:ea typeface="思源黑體 ExtraLight" panose="020B0200000000000000" charset="-120"/>
                  <a:cs typeface="思源黑体 Light" panose="020B0300000000000000" charset="-122"/>
                  <a:sym typeface="+mn-ea"/>
                </a:rPr>
                <a:t>。</a:t>
              </a:r>
              <a:endParaRPr lang="zh-CN" altLang="en-US"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a:p>
              <a:pPr algn="l">
                <a:lnSpc>
                  <a:spcPct val="140000"/>
                </a:lnSpc>
              </a:pPr>
              <a:r>
                <a:rPr lang="zh-CN" altLang="en-US" sz="1400">
                  <a:latin typeface="思源黑體 ExtraLight" panose="020B0200000000000000" charset="-120"/>
                  <a:ea typeface="思源黑體 ExtraLight" panose="020B0200000000000000" charset="-120"/>
                  <a:cs typeface="思源黑体 Light" panose="020B0300000000000000" charset="-122"/>
                  <a:sym typeface="+mn-ea"/>
                </a:rPr>
                <a:t>生成</a:t>
              </a:r>
              <a:r>
                <a:rPr lang="en-US" altLang="zh-CN" sz="1400">
                  <a:latin typeface="思源黑體 ExtraLight" panose="020B0200000000000000" charset="-120"/>
                  <a:ea typeface="思源黑體 ExtraLight" panose="020B0200000000000000" charset="-120"/>
                  <a:cs typeface="思源黑体 Light" panose="020B0300000000000000" charset="-122"/>
                  <a:sym typeface="+mn-ea"/>
                </a:rPr>
                <a:t>x</a:t>
              </a:r>
              <a:r>
                <a:rPr lang="zh-CN" altLang="en-US" sz="1400">
                  <a:latin typeface="思源黑體 ExtraLight" panose="020B0200000000000000" charset="-120"/>
                  <a:ea typeface="思源黑體 ExtraLight" panose="020B0200000000000000" charset="-120"/>
                  <a:cs typeface="思源黑体 Light" panose="020B0300000000000000" charset="-122"/>
                  <a:sym typeface="+mn-ea"/>
                </a:rPr>
                <a:t>和</a:t>
              </a:r>
              <a:r>
                <a:rPr lang="en-US" altLang="zh-CN" sz="1400">
                  <a:latin typeface="思源黑體 ExtraLight" panose="020B0200000000000000" charset="-120"/>
                  <a:ea typeface="思源黑體 ExtraLight" panose="020B0200000000000000" charset="-120"/>
                  <a:cs typeface="思源黑体 Light" panose="020B0300000000000000" charset="-122"/>
                  <a:sym typeface="+mn-ea"/>
                </a:rPr>
                <a:t>y</a:t>
              </a:r>
              <a:r>
                <a:rPr lang="zh-CN" altLang="en-US" sz="1400">
                  <a:latin typeface="思源黑體 ExtraLight" panose="020B0200000000000000" charset="-120"/>
                  <a:ea typeface="思源黑體 ExtraLight" panose="020B0200000000000000" charset="-120"/>
                  <a:cs typeface="思源黑体 Light" panose="020B0300000000000000" charset="-122"/>
                  <a:sym typeface="+mn-ea"/>
                </a:rPr>
                <a:t>，如果</a:t>
              </a:r>
              <a:r>
                <a:rPr lang="en-US" altLang="zh-CN" sz="1400">
                  <a:latin typeface="思源黑體 ExtraLight" panose="020B0200000000000000" charset="-120"/>
                  <a:ea typeface="思源黑體 ExtraLight" panose="020B0200000000000000" charset="-120"/>
                  <a:cs typeface="思源黑体 Light" panose="020B0300000000000000" charset="-122"/>
                  <a:sym typeface="+mn-ea"/>
                </a:rPr>
                <a:t>y&lt;H[x]</a:t>
              </a:r>
              <a:r>
                <a:rPr lang="zh-CN" altLang="en-US" sz="1400">
                  <a:latin typeface="思源黑體 ExtraLight" panose="020B0200000000000000" charset="-120"/>
                  <a:ea typeface="思源黑體 ExtraLight" panose="020B0200000000000000" charset="-120"/>
                  <a:cs typeface="思源黑体 Light" panose="020B0300000000000000" charset="-122"/>
                  <a:sym typeface="+mn-ea"/>
                </a:rPr>
                <a:t>，则选择</a:t>
              </a:r>
              <a:r>
                <a:rPr lang="en-US" altLang="zh-CN" sz="1400">
                  <a:latin typeface="思源黑體 ExtraLight" panose="020B0200000000000000" charset="-120"/>
                  <a:ea typeface="思源黑體 ExtraLight" panose="020B0200000000000000" charset="-120"/>
                  <a:cs typeface="思源黑体 Light" panose="020B0300000000000000" charset="-122"/>
                  <a:sym typeface="+mn-ea"/>
                </a:rPr>
                <a:t>A[i].first</a:t>
              </a:r>
              <a:r>
                <a:rPr lang="zh-CN" altLang="en-US" sz="1400">
                  <a:latin typeface="思源黑體 ExtraLight" panose="020B0200000000000000" charset="-120"/>
                  <a:ea typeface="思源黑體 ExtraLight" panose="020B0200000000000000" charset="-120"/>
                  <a:cs typeface="思源黑体 Light" panose="020B0300000000000000" charset="-122"/>
                  <a:sym typeface="+mn-ea"/>
                </a:rPr>
                <a:t>，否则</a:t>
              </a:r>
              <a:r>
                <a:rPr lang="en-US" altLang="zh-CN" sz="1400">
                  <a:latin typeface="思源黑體 ExtraLight" panose="020B0200000000000000" charset="-120"/>
                  <a:ea typeface="思源黑體 ExtraLight" panose="020B0200000000000000" charset="-120"/>
                  <a:cs typeface="思源黑体 Light" panose="020B0300000000000000" charset="-122"/>
                  <a:sym typeface="+mn-ea"/>
                </a:rPr>
                <a:t>A[i].second</a:t>
              </a:r>
              <a:endParaRPr lang="en-US" altLang="zh-CN" sz="140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endParaRPr>
            </a:p>
          </p:txBody>
        </p:sp>
      </p:grpSp>
      <mc:AlternateContent xmlns:mc="http://schemas.openxmlformats.org/markup-compatibility/2006">
        <mc:Choice xmlns:a14="http://schemas.microsoft.com/office/drawing/2010/main" Requires="a14">
          <p:sp>
            <p:nvSpPr>
              <p:cNvPr id="54" name="文本框 53"/>
              <p:cNvSpPr txBox="1"/>
              <p:nvPr/>
            </p:nvSpPr>
            <p:spPr>
              <a:xfrm>
                <a:off x="3065145" y="1761490"/>
                <a:ext cx="7561580" cy="1217930"/>
              </a:xfrm>
              <a:prstGeom prst="rect">
                <a:avLst/>
              </a:prstGeom>
              <a:noFill/>
            </p:spPr>
            <p:txBody>
              <a:bodyPr wrap="square" rtlCol="0">
                <a:spAutoFit/>
              </a:bodyPr>
              <a:p>
                <a:pPr algn="l">
                  <a:lnSpc>
                    <a:spcPct val="140000"/>
                  </a:lnSpc>
                </a:pPr>
                <a:r>
                  <a:rPr lang="zh-CN" altLang="en-US" sz="1400">
                    <a:latin typeface="思源黑體 ExtraLight" panose="020B0200000000000000" charset="-120"/>
                    <a:ea typeface="思源黑體 ExtraLight" panose="020B0200000000000000" charset="-120"/>
                    <a:cs typeface="思源黑体 Light" panose="020B0300000000000000" charset="-122"/>
                    <a:sym typeface="+mn-ea"/>
                  </a:rPr>
                  <a:t>计算</a:t>
                </a:r>
                <a:r>
                  <a:rPr lang="en-US" altLang="zh-CN" sz="1400">
                    <a:latin typeface="思源黑體 ExtraLight" panose="020B0200000000000000" charset="-120"/>
                    <a:ea typeface="思源黑體 ExtraLight" panose="020B0200000000000000" charset="-120"/>
                    <a:cs typeface="思源黑体 Light" panose="020B0300000000000000" charset="-122"/>
                    <a:sym typeface="+mn-ea"/>
                  </a:rPr>
                  <a:t>P</a:t>
                </a:r>
                <a:r>
                  <a:rPr lang="zh-CN" altLang="en-US" sz="1400">
                    <a:latin typeface="思源黑體 ExtraLight" panose="020B0200000000000000" charset="-120"/>
                    <a:ea typeface="思源黑體 ExtraLight" panose="020B0200000000000000" charset="-120"/>
                    <a:cs typeface="思源黑体 Light" panose="020B0300000000000000" charset="-122"/>
                    <a:sym typeface="+mn-ea"/>
                  </a:rPr>
                  <a:t>的累积概率函数</a:t>
                </a:r>
                <a:r>
                  <a:rPr lang="en-US" altLang="zh-CN" sz="1400">
                    <a:latin typeface="思源黑體 ExtraLight" panose="020B0200000000000000" charset="-120"/>
                    <a:ea typeface="思源黑體 ExtraLight" panose="020B0200000000000000" charset="-120"/>
                    <a:cs typeface="思源黑体 Light" panose="020B0300000000000000" charset="-122"/>
                    <a:sym typeface="+mn-ea"/>
                  </a:rPr>
                  <a:t>P'</a:t>
                </a:r>
                <a:r>
                  <a:rPr lang="zh-CN" altLang="en-US" sz="1400">
                    <a:latin typeface="思源黑體 ExtraLight" panose="020B0200000000000000" charset="-120"/>
                    <a:ea typeface="思源黑體 ExtraLight" panose="020B0200000000000000" charset="-120"/>
                    <a:cs typeface="思源黑体 Light" panose="020B0300000000000000" charset="-122"/>
                    <a:sym typeface="+mn-ea"/>
                  </a:rPr>
                  <a:t>，在</a:t>
                </a:r>
                <a:r>
                  <a:rPr lang="en-US" altLang="zh-CN" sz="1400">
                    <a:latin typeface="思源黑體 ExtraLight" panose="020B0200000000000000" charset="-120"/>
                    <a:ea typeface="思源黑體 ExtraLight" panose="020B0200000000000000" charset="-120"/>
                    <a:cs typeface="思源黑体 Light" panose="020B0300000000000000" charset="-122"/>
                    <a:sym typeface="+mn-ea"/>
                  </a:rPr>
                  <a:t>[0,</a:t>
                </a:r>
                <a14:m>
                  <m:oMath xmlns:m="http://schemas.openxmlformats.org/officeDocument/2006/math">
                    <m:sSubSup>
                      <m:sSubSupPr>
                        <m:ctrlPr>
                          <a:rPr lang="en-US" altLang="zh-CN" sz="1400" i="1">
                            <a:solidFill>
                              <a:schemeClr val="tx1"/>
                            </a:solidFill>
                            <a:latin typeface="Cambria Math" charset="0"/>
                            <a:ea typeface="思源黑體 ExtraLight" panose="020B0200000000000000" charset="-120"/>
                            <a:cs typeface="Cambria Math" charset="0"/>
                            <a:sym typeface="+mn-ea"/>
                          </a:rPr>
                        </m:ctrlPr>
                      </m:sSubSupPr>
                      <m:e>
                        <m:r>
                          <a:rPr lang="en-US" altLang="zh-CN" sz="1400" i="1">
                            <a:solidFill>
                              <a:schemeClr val="tx1"/>
                            </a:solidFill>
                            <a:latin typeface="Cambria Math" charset="0"/>
                            <a:ea typeface="思源黑體 ExtraLight" panose="020B0200000000000000" charset="-120"/>
                            <a:cs typeface="Cambria Math" charset="0"/>
                            <a:sym typeface="+mn-ea"/>
                          </a:rPr>
                          <m:t>𝑃</m:t>
                        </m:r>
                      </m:e>
                      <m:sub>
                        <m:sSub>
                          <m:sSubPr>
                            <m:ctrlPr>
                              <a:rPr lang="en-US" altLang="zh-CN" sz="1400" i="1">
                                <a:solidFill>
                                  <a:schemeClr val="tx1"/>
                                </a:solidFill>
                                <a:latin typeface="Cambria Math" charset="0"/>
                                <a:ea typeface="思源黑體 ExtraLight" panose="020B0200000000000000" charset="-120"/>
                                <a:cs typeface="Cambria Math" charset="0"/>
                                <a:sym typeface="+mn-ea"/>
                              </a:rPr>
                            </m:ctrlPr>
                          </m:sSubPr>
                          <m:e>
                            <m:r>
                              <a:rPr lang="en-US" altLang="zh-CN" sz="1400" i="1">
                                <a:solidFill>
                                  <a:schemeClr val="tx1"/>
                                </a:solidFill>
                                <a:latin typeface="Cambria Math" charset="0"/>
                                <a:ea typeface="思源黑體 ExtraLight" panose="020B0200000000000000" charset="-120"/>
                                <a:cs typeface="Cambria Math" charset="0"/>
                                <a:sym typeface="+mn-ea"/>
                              </a:rPr>
                              <m:t>𝑑</m:t>
                            </m:r>
                          </m:e>
                          <m:sub>
                            <m:r>
                              <a:rPr lang="en-US" altLang="zh-CN" sz="1400" i="1">
                                <a:solidFill>
                                  <a:schemeClr val="tx1"/>
                                </a:solidFill>
                                <a:latin typeface="Cambria Math" charset="0"/>
                                <a:ea typeface="思源黑體 ExtraLight" panose="020B0200000000000000" charset="-120"/>
                                <a:cs typeface="Cambria Math" charset="0"/>
                                <a:sym typeface="+mn-ea"/>
                              </a:rPr>
                              <m:t>𝑣</m:t>
                            </m:r>
                          </m:sub>
                        </m:sSub>
                        <m:r>
                          <a:rPr lang="en-US" altLang="zh-CN" sz="1400" i="1">
                            <a:solidFill>
                              <a:schemeClr val="tx1"/>
                            </a:solidFill>
                            <a:latin typeface="Cambria Math" charset="0"/>
                            <a:ea typeface="思源黑體 ExtraLight" panose="020B0200000000000000" charset="-120"/>
                            <a:cs typeface="Cambria Math" charset="0"/>
                            <a:sym typeface="+mn-ea"/>
                          </a:rPr>
                          <m:t>−</m:t>
                        </m:r>
                        <m:r>
                          <a:rPr lang="en-US" altLang="zh-CN" sz="1400" i="1">
                            <a:solidFill>
                              <a:schemeClr val="tx1"/>
                            </a:solidFill>
                            <a:latin typeface="Cambria Math" charset="0"/>
                            <a:ea typeface="思源黑體 ExtraLight" panose="020B0200000000000000" charset="-120"/>
                            <a:cs typeface="Cambria Math" charset="0"/>
                            <a:sym typeface="+mn-ea"/>
                          </a:rPr>
                          <m:t>1</m:t>
                        </m:r>
                      </m:sub>
                      <m:sup>
                        <m:r>
                          <a:rPr lang="en-US" altLang="zh-CN" sz="1400" i="1">
                            <a:solidFill>
                              <a:schemeClr val="tx1"/>
                            </a:solidFill>
                            <a:latin typeface="Cambria Math" charset="0"/>
                            <a:ea typeface="思源黑體 ExtraLight" panose="020B0200000000000000" charset="-120"/>
                            <a:cs typeface="Cambria Math" charset="0"/>
                            <a:sym typeface="+mn-ea"/>
                          </a:rPr>
                          <m:t>'</m:t>
                        </m:r>
                      </m:sup>
                    </m:sSubSup>
                    <m:r>
                      <a:rPr lang="en-US" altLang="zh-CN" sz="1400" i="1">
                        <a:solidFill>
                          <a:schemeClr val="tx1"/>
                        </a:solidFill>
                        <a:latin typeface="Cambria Math" charset="0"/>
                        <a:ea typeface="思源黑體 ExtraLight" panose="020B0200000000000000" charset="-120"/>
                        <a:cs typeface="Cambria Math" charset="0"/>
                        <a:sym typeface="+mn-ea"/>
                      </a:rPr>
                      <m:t>)</m:t>
                    </m:r>
                  </m:oMath>
                </a14:m>
                <a:r>
                  <a:rPr lang="zh-CN" altLang="en-US" sz="1400">
                    <a:latin typeface="思源黑體 ExtraLight" panose="020B0200000000000000" charset="-120"/>
                    <a:ea typeface="思源黑體 ExtraLight" panose="020B0200000000000000" charset="-120"/>
                    <a:cs typeface="思源黑体 Light" panose="020B0300000000000000" charset="-122"/>
                    <a:sym typeface="+mn-ea"/>
                  </a:rPr>
                  <a:t>中随机生成一个实数</a:t>
                </a:r>
                <a:r>
                  <a:rPr lang="en-US" altLang="zh-CN" sz="1400">
                    <a:latin typeface="思源黑體 ExtraLight" panose="020B0200000000000000" charset="-120"/>
                    <a:ea typeface="思源黑體 ExtraLight" panose="020B0200000000000000" charset="-120"/>
                    <a:cs typeface="思源黑体 Light" panose="020B0300000000000000" charset="-122"/>
                    <a:sym typeface="+mn-ea"/>
                  </a:rPr>
                  <a:t>x</a:t>
                </a:r>
                <a:r>
                  <a:rPr lang="zh-CN" altLang="en-US" sz="1400">
                    <a:latin typeface="思源黑體 ExtraLight" panose="020B0200000000000000" charset="-120"/>
                    <a:ea typeface="思源黑體 ExtraLight" panose="020B0200000000000000" charset="-120"/>
                    <a:cs typeface="思源黑体 Light" panose="020B0300000000000000" charset="-122"/>
                    <a:sym typeface="+mn-ea"/>
                  </a:rPr>
                  <a:t>，再通过二分法搜索最小的索引</a:t>
                </a:r>
                <a:r>
                  <a:rPr lang="en-US" altLang="zh-CN" sz="1400">
                    <a:latin typeface="思源黑體 ExtraLight" panose="020B0200000000000000" charset="-120"/>
                    <a:ea typeface="思源黑體 ExtraLight" panose="020B0200000000000000" charset="-120"/>
                    <a:cs typeface="思源黑体 Light" panose="020B0300000000000000" charset="-122"/>
                    <a:sym typeface="+mn-ea"/>
                  </a:rPr>
                  <a:t>i</a:t>
                </a:r>
                <a:r>
                  <a:rPr lang="zh-CN" altLang="en-US" sz="1400">
                    <a:latin typeface="思源黑體 ExtraLight" panose="020B0200000000000000" charset="-120"/>
                    <a:ea typeface="思源黑體 ExtraLight" panose="020B0200000000000000" charset="-120"/>
                    <a:cs typeface="思源黑体 Light" panose="020B0300000000000000" charset="-122"/>
                    <a:sym typeface="+mn-ea"/>
                  </a:rPr>
                  <a:t>满足</a:t>
                </a:r>
                <a14:m>
                  <m:oMath xmlns:m="http://schemas.openxmlformats.org/officeDocument/2006/math">
                    <m:r>
                      <a:rPr lang="en-US" altLang="zh-CN" sz="1400" i="1">
                        <a:solidFill>
                          <a:schemeClr val="tx1"/>
                        </a:solidFill>
                        <a:latin typeface="Cambria Math" charset="0"/>
                        <a:ea typeface="思源黑體 ExtraLight" panose="020B0200000000000000" charset="-120"/>
                        <a:cs typeface="Cambria Math" charset="0"/>
                        <a:sym typeface="+mn-ea"/>
                      </a:rPr>
                      <m:t>𝑥</m:t>
                    </m:r>
                    <m:r>
                      <a:rPr lang="en-US" altLang="zh-CN" sz="1400" i="1">
                        <a:solidFill>
                          <a:schemeClr val="tx1"/>
                        </a:solidFill>
                        <a:latin typeface="Cambria Math" charset="0"/>
                        <a:ea typeface="思源黑體 ExtraLight" panose="020B0200000000000000" charset="-120"/>
                        <a:cs typeface="Cambria Math" charset="0"/>
                        <a:sym typeface="+mn-ea"/>
                      </a:rPr>
                      <m:t>&lt;</m:t>
                    </m:r>
                    <m:sSub>
                      <m:sSubPr>
                        <m:ctrlPr>
                          <a:rPr lang="en-US" altLang="zh-CN" sz="1400" i="1">
                            <a:solidFill>
                              <a:schemeClr val="tx1"/>
                            </a:solidFill>
                            <a:latin typeface="Cambria Math" charset="0"/>
                            <a:ea typeface="思源黑體 ExtraLight" panose="020B0200000000000000" charset="-120"/>
                            <a:cs typeface="Cambria Math" charset="0"/>
                            <a:sym typeface="+mn-ea"/>
                          </a:rPr>
                        </m:ctrlPr>
                      </m:sSubPr>
                      <m:e>
                        <m:r>
                          <a:rPr lang="en-US" altLang="zh-CN" sz="1400" i="1">
                            <a:solidFill>
                              <a:schemeClr val="tx1"/>
                            </a:solidFill>
                            <a:latin typeface="Cambria Math" charset="0"/>
                            <a:ea typeface="思源黑體 ExtraLight" panose="020B0200000000000000" charset="-120"/>
                            <a:cs typeface="Cambria Math" charset="0"/>
                            <a:sym typeface="+mn-ea"/>
                          </a:rPr>
                          <m:t>𝑝</m:t>
                        </m:r>
                        <m:r>
                          <a:rPr lang="en-US" altLang="zh-CN" sz="1400" i="1">
                            <a:solidFill>
                              <a:schemeClr val="tx1"/>
                            </a:solidFill>
                            <a:latin typeface="Cambria Math" charset="0"/>
                            <a:ea typeface="思源黑體 ExtraLight" panose="020B0200000000000000" charset="-120"/>
                            <a:cs typeface="Cambria Math" charset="0"/>
                            <a:sym typeface="+mn-ea"/>
                          </a:rPr>
                          <m:t>'</m:t>
                        </m:r>
                      </m:e>
                      <m:sub>
                        <m:r>
                          <a:rPr lang="en-US" altLang="zh-CN" sz="1400" i="1">
                            <a:solidFill>
                              <a:schemeClr val="tx1"/>
                            </a:solidFill>
                            <a:latin typeface="Cambria Math" charset="0"/>
                            <a:ea typeface="思源黑體 ExtraLight" panose="020B0200000000000000" charset="-120"/>
                            <a:cs typeface="Cambria Math" charset="0"/>
                            <a:sym typeface="+mn-ea"/>
                          </a:rPr>
                          <m:t>𝑖</m:t>
                        </m:r>
                      </m:sub>
                    </m:sSub>
                  </m:oMath>
                </a14:m>
                <a:r>
                  <a:rPr lang="zh-CN" altLang="en-US" sz="1400">
                    <a:latin typeface="Cambria Math" charset="0"/>
                    <a:ea typeface="思源黑體 ExtraLight" panose="020B0200000000000000" charset="-120"/>
                    <a:cs typeface="Cambria Math" charset="0"/>
                    <a:sym typeface="+mn-ea"/>
                  </a:rPr>
                  <a:t>，最终确定要选择的边</a:t>
                </a:r>
                <a14:m>
                  <m:oMath xmlns:m="http://schemas.openxmlformats.org/officeDocument/2006/math">
                    <m:sSub>
                      <m:sSubPr>
                        <m:ctrlPr>
                          <a:rPr lang="en-US" altLang="zh-CN" sz="1400" i="1">
                            <a:solidFill>
                              <a:schemeClr val="tx1"/>
                            </a:solidFill>
                            <a:latin typeface="Cambria Math" charset="0"/>
                            <a:ea typeface="思源黑體 ExtraLight" panose="020B0200000000000000" charset="-120"/>
                            <a:cs typeface="Cambria Math" charset="0"/>
                            <a:sym typeface="+mn-ea"/>
                          </a:rPr>
                        </m:ctrlPr>
                      </m:sSubPr>
                      <m:e>
                        <m:r>
                          <a:rPr lang="en-US" altLang="zh-CN" sz="1400" i="1">
                            <a:solidFill>
                              <a:schemeClr val="tx1"/>
                            </a:solidFill>
                            <a:latin typeface="Cambria Math" charset="0"/>
                            <a:ea typeface="思源黑體 ExtraLight" panose="020B0200000000000000" charset="-120"/>
                            <a:cs typeface="Cambria Math" charset="0"/>
                            <a:sym typeface="+mn-ea"/>
                          </a:rPr>
                          <m:t>𝐸</m:t>
                        </m:r>
                      </m:e>
                      <m:sub>
                        <m:r>
                          <a:rPr lang="en-US" altLang="zh-CN" sz="1400" i="1">
                            <a:solidFill>
                              <a:schemeClr val="tx1"/>
                            </a:solidFill>
                            <a:latin typeface="Cambria Math" charset="0"/>
                            <a:ea typeface="思源黑體 ExtraLight" panose="020B0200000000000000" charset="-120"/>
                            <a:cs typeface="Cambria Math" charset="0"/>
                            <a:sym typeface="+mn-ea"/>
                          </a:rPr>
                          <m:t>𝑣</m:t>
                        </m:r>
                      </m:sub>
                    </m:sSub>
                    <m:r>
                      <a:rPr lang="en-US" altLang="zh-CN" sz="1400" i="1">
                        <a:solidFill>
                          <a:schemeClr val="tx1"/>
                        </a:solidFill>
                        <a:latin typeface="Cambria Math" charset="0"/>
                        <a:ea typeface="思源黑體 ExtraLight" panose="020B0200000000000000" charset="-120"/>
                        <a:cs typeface="Cambria Math" charset="0"/>
                        <a:sym typeface="+mn-ea"/>
                      </a:rPr>
                      <m:t>[</m:t>
                    </m:r>
                    <m:r>
                      <a:rPr lang="en-US" altLang="zh-CN" sz="1400" i="1">
                        <a:solidFill>
                          <a:schemeClr val="tx1"/>
                        </a:solidFill>
                        <a:latin typeface="Cambria Math" charset="0"/>
                        <a:ea typeface="思源黑體 ExtraLight" panose="020B0200000000000000" charset="-120"/>
                        <a:cs typeface="Cambria Math" charset="0"/>
                        <a:sym typeface="+mn-ea"/>
                      </a:rPr>
                      <m:t>𝑖</m:t>
                    </m:r>
                    <m:r>
                      <a:rPr lang="en-US" altLang="zh-CN" sz="1400" i="1">
                        <a:solidFill>
                          <a:schemeClr val="tx1"/>
                        </a:solidFill>
                        <a:latin typeface="Cambria Math" charset="0"/>
                        <a:ea typeface="思源黑體 ExtraLight" panose="020B0200000000000000" charset="-120"/>
                        <a:cs typeface="Cambria Math" charset="0"/>
                        <a:sym typeface="+mn-ea"/>
                      </a:rPr>
                      <m:t>]</m:t>
                    </m:r>
                  </m:oMath>
                </a14:m>
                <a:r>
                  <a:rPr lang="zh-CN" altLang="en-US" sz="1400">
                    <a:latin typeface="Cambria Math" charset="0"/>
                    <a:ea typeface="思源黑體 ExtraLight" panose="020B0200000000000000" charset="-120"/>
                    <a:cs typeface="Cambria Math" charset="0"/>
                    <a:sym typeface="+mn-ea"/>
                  </a:rPr>
                  <a:t>。初始化时间复杂度是</a:t>
                </a:r>
                <a:r>
                  <a:rPr lang="en-US" altLang="zh-CN" sz="1400">
                    <a:latin typeface="Cambria Math" charset="0"/>
                    <a:ea typeface="思源黑體 ExtraLight" panose="020B0200000000000000" charset="-120"/>
                    <a:cs typeface="Cambria Math" charset="0"/>
                    <a:sym typeface="+mn-ea"/>
                  </a:rPr>
                  <a:t>O(</a:t>
                </a:r>
                <a14:m>
                  <m:oMath xmlns:m="http://schemas.openxmlformats.org/officeDocument/2006/math">
                    <m:sSub>
                      <m:sSubPr>
                        <m:ctrlPr>
                          <a:rPr lang="en-US" altLang="zh-CN" sz="1400" i="1">
                            <a:solidFill>
                              <a:schemeClr val="tx1"/>
                            </a:solidFill>
                            <a:latin typeface="Cambria Math" charset="0"/>
                            <a:ea typeface="思源黑體 ExtraLight" panose="020B0200000000000000" charset="-120"/>
                            <a:cs typeface="Cambria Math" charset="0"/>
                            <a:sym typeface="+mn-ea"/>
                          </a:rPr>
                        </m:ctrlPr>
                      </m:sSubPr>
                      <m:e>
                        <m:r>
                          <a:rPr lang="en-US" altLang="zh-CN" sz="1400" i="1">
                            <a:solidFill>
                              <a:schemeClr val="tx1"/>
                            </a:solidFill>
                            <a:latin typeface="Cambria Math" charset="0"/>
                            <a:ea typeface="思源黑體 ExtraLight" panose="020B0200000000000000" charset="-120"/>
                            <a:cs typeface="Cambria Math" charset="0"/>
                            <a:sym typeface="+mn-ea"/>
                          </a:rPr>
                          <m:t>𝑑</m:t>
                        </m:r>
                      </m:e>
                      <m:sub>
                        <m:r>
                          <a:rPr lang="en-US" altLang="zh-CN" sz="1400" i="1">
                            <a:solidFill>
                              <a:schemeClr val="tx1"/>
                            </a:solidFill>
                            <a:latin typeface="Cambria Math" charset="0"/>
                            <a:ea typeface="思源黑體 ExtraLight" panose="020B0200000000000000" charset="-120"/>
                            <a:cs typeface="Cambria Math" charset="0"/>
                            <a:sym typeface="+mn-ea"/>
                          </a:rPr>
                          <m:t>𝑣</m:t>
                        </m:r>
                      </m:sub>
                    </m:sSub>
                  </m:oMath>
                </a14:m>
                <a:r>
                  <a:rPr lang="en-US" altLang="zh-CN" sz="1400">
                    <a:latin typeface="Cambria Math" charset="0"/>
                    <a:ea typeface="思源黑體 ExtraLight" panose="020B0200000000000000" charset="-120"/>
                    <a:cs typeface="Cambria Math" charset="0"/>
                    <a:sym typeface="+mn-ea"/>
                  </a:rPr>
                  <a:t>)</a:t>
                </a:r>
                <a:r>
                  <a:rPr lang="zh-CN" altLang="en-US" sz="1400">
                    <a:latin typeface="Cambria Math" charset="0"/>
                    <a:ea typeface="思源黑體 ExtraLight" panose="020B0200000000000000" charset="-120"/>
                    <a:cs typeface="Cambria Math" charset="0"/>
                    <a:sym typeface="+mn-ea"/>
                  </a:rPr>
                  <a:t>，生成时间复杂度是</a:t>
                </a:r>
                <a:r>
                  <a:rPr lang="en-US" altLang="zh-CN" sz="1400">
                    <a:latin typeface="Cambria Math" charset="0"/>
                    <a:ea typeface="思源黑體 ExtraLight" panose="020B0200000000000000" charset="-120"/>
                    <a:cs typeface="Cambria Math" charset="0"/>
                    <a:sym typeface="+mn-ea"/>
                  </a:rPr>
                  <a:t>O(log</a:t>
                </a:r>
                <a14:m>
                  <m:oMath xmlns:m="http://schemas.openxmlformats.org/officeDocument/2006/math">
                    <m:sSub>
                      <m:sSubPr>
                        <m:ctrlPr>
                          <a:rPr lang="en-US" altLang="zh-CN" sz="1400" i="1">
                            <a:solidFill>
                              <a:schemeClr val="tx1"/>
                            </a:solidFill>
                            <a:latin typeface="Cambria Math" charset="0"/>
                            <a:ea typeface="思源黑體 ExtraLight" panose="020B0200000000000000" charset="-120"/>
                            <a:cs typeface="Cambria Math" charset="0"/>
                            <a:sym typeface="+mn-ea"/>
                          </a:rPr>
                        </m:ctrlPr>
                      </m:sSubPr>
                      <m:e>
                        <m:r>
                          <a:rPr lang="en-US" altLang="zh-CN" sz="1400" i="1">
                            <a:solidFill>
                              <a:schemeClr val="tx1"/>
                            </a:solidFill>
                            <a:latin typeface="Cambria Math" charset="0"/>
                            <a:ea typeface="思源黑體 ExtraLight" panose="020B0200000000000000" charset="-120"/>
                            <a:cs typeface="Cambria Math" charset="0"/>
                            <a:sym typeface="+mn-ea"/>
                          </a:rPr>
                          <m:t>𝑑</m:t>
                        </m:r>
                      </m:e>
                      <m:sub>
                        <m:r>
                          <a:rPr lang="en-US" altLang="zh-CN" sz="1400" i="1">
                            <a:solidFill>
                              <a:schemeClr val="tx1"/>
                            </a:solidFill>
                            <a:latin typeface="Cambria Math" charset="0"/>
                            <a:ea typeface="思源黑體 ExtraLight" panose="020B0200000000000000" charset="-120"/>
                            <a:cs typeface="Cambria Math" charset="0"/>
                            <a:sym typeface="+mn-ea"/>
                          </a:rPr>
                          <m:t>𝑣</m:t>
                        </m:r>
                      </m:sub>
                    </m:sSub>
                  </m:oMath>
                </a14:m>
                <a:r>
                  <a:rPr lang="en-US" altLang="zh-CN" sz="1400">
                    <a:latin typeface="Cambria Math" charset="0"/>
                    <a:ea typeface="思源黑體 ExtraLight" panose="020B0200000000000000" charset="-120"/>
                    <a:cs typeface="Cambria Math" charset="0"/>
                    <a:sym typeface="+mn-ea"/>
                  </a:rPr>
                  <a:t>)</a:t>
                </a:r>
                <a:r>
                  <a:rPr lang="zh-CN" altLang="en-US" sz="1400">
                    <a:latin typeface="Cambria Math" charset="0"/>
                    <a:ea typeface="思源黑體 ExtraLight" panose="020B0200000000000000" charset="-120"/>
                    <a:cs typeface="Cambria Math" charset="0"/>
                    <a:sym typeface="+mn-ea"/>
                  </a:rPr>
                  <a:t>，空间复杂度是</a:t>
                </a:r>
                <a:r>
                  <a:rPr lang="en-US" altLang="zh-CN" sz="1400">
                    <a:latin typeface="Cambria Math" charset="0"/>
                    <a:ea typeface="思源黑體 ExtraLight" panose="020B0200000000000000" charset="-120"/>
                    <a:cs typeface="Cambria Math" charset="0"/>
                    <a:sym typeface="+mn-ea"/>
                  </a:rPr>
                  <a:t>O(</a:t>
                </a:r>
                <a14:m>
                  <m:oMath xmlns:m="http://schemas.openxmlformats.org/officeDocument/2006/math">
                    <m:sSub>
                      <m:sSubPr>
                        <m:ctrlPr>
                          <a:rPr lang="en-US" altLang="zh-CN" sz="1400" i="1">
                            <a:solidFill>
                              <a:schemeClr val="tx1"/>
                            </a:solidFill>
                            <a:latin typeface="Cambria Math" charset="0"/>
                            <a:ea typeface="思源黑體 ExtraLight" panose="020B0200000000000000" charset="-120"/>
                            <a:cs typeface="Cambria Math" charset="0"/>
                            <a:sym typeface="+mn-ea"/>
                          </a:rPr>
                        </m:ctrlPr>
                      </m:sSubPr>
                      <m:e>
                        <m:r>
                          <a:rPr lang="en-US" altLang="zh-CN" sz="1400" i="1">
                            <a:solidFill>
                              <a:schemeClr val="tx1"/>
                            </a:solidFill>
                            <a:latin typeface="Cambria Math" charset="0"/>
                            <a:ea typeface="思源黑體 ExtraLight" panose="020B0200000000000000" charset="-120"/>
                            <a:cs typeface="Cambria Math" charset="0"/>
                            <a:sym typeface="+mn-ea"/>
                          </a:rPr>
                          <m:t>𝑑</m:t>
                        </m:r>
                      </m:e>
                      <m:sub>
                        <m:r>
                          <a:rPr lang="en-US" altLang="zh-CN" sz="1400" i="1">
                            <a:solidFill>
                              <a:schemeClr val="tx1"/>
                            </a:solidFill>
                            <a:latin typeface="Cambria Math" charset="0"/>
                            <a:ea typeface="思源黑體 ExtraLight" panose="020B0200000000000000" charset="-120"/>
                            <a:cs typeface="Cambria Math" charset="0"/>
                            <a:sym typeface="+mn-ea"/>
                          </a:rPr>
                          <m:t>𝑣</m:t>
                        </m:r>
                      </m:sub>
                    </m:sSub>
                  </m:oMath>
                </a14:m>
                <a:r>
                  <a:rPr lang="en-US" altLang="zh-CN" sz="1400">
                    <a:latin typeface="Cambria Math" charset="0"/>
                    <a:ea typeface="思源黑體 ExtraLight" panose="020B0200000000000000" charset="-120"/>
                    <a:cs typeface="Cambria Math" charset="0"/>
                    <a:sym typeface="+mn-ea"/>
                  </a:rPr>
                  <a:t>)</a:t>
                </a:r>
                <a:endParaRPr lang="en-US" altLang="zh-CN" sz="1400">
                  <a:solidFill>
                    <a:schemeClr val="tx1"/>
                  </a:solidFill>
                  <a:latin typeface="Cambria Math" charset="0"/>
                  <a:ea typeface="思源黑體 ExtraLight" panose="020B0200000000000000" charset="-120"/>
                  <a:cs typeface="Cambria Math" charset="0"/>
                  <a:sym typeface="+mn-ea"/>
                </a:endParaRPr>
              </a:p>
            </p:txBody>
          </p:sp>
        </mc:Choice>
        <mc:Fallback>
          <p:sp>
            <p:nvSpPr>
              <p:cNvPr id="54" name="文本框 53"/>
              <p:cNvSpPr txBox="1">
                <a:spLocks noRot="1" noChangeAspect="1" noMove="1" noResize="1" noEditPoints="1" noAdjustHandles="1" noChangeArrowheads="1" noChangeShapeType="1" noTextEdit="1"/>
              </p:cNvSpPr>
              <p:nvPr/>
            </p:nvSpPr>
            <p:spPr>
              <a:xfrm>
                <a:off x="3065145" y="1761490"/>
                <a:ext cx="7561580" cy="1217930"/>
              </a:xfrm>
              <a:prstGeom prst="rect">
                <a:avLst/>
              </a:prstGeom>
              <a:blipFill rotWithShape="1">
                <a:blip r:embed="rId3"/>
                <a:stretch>
                  <a:fillRect r="-176"/>
                </a:stretch>
              </a:blipFill>
            </p:spPr>
            <p:txBody>
              <a:bodyPr/>
              <a:lstStyle/>
              <a:p>
                <a:r>
                  <a:rPr lang="zh-CN" altLang="en-US">
                    <a:noFill/>
                  </a:rPr>
                  <a:t> </a:t>
                </a:r>
              </a:p>
            </p:txBody>
          </p:sp>
        </mc:Fallback>
      </mc:AlternateContent>
    </p:spTree>
    <p:custDataLst>
      <p:tags r:id="rId4"/>
    </p:custDataLst>
  </p:cSld>
  <p:clrMapOvr>
    <a:masterClrMapping/>
  </p:clrMapOvr>
  <p:transition advTm="38054">
    <p:blinds/>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16"/>
          <p:cNvSpPr txBox="1"/>
          <p:nvPr/>
        </p:nvSpPr>
        <p:spPr>
          <a:xfrm>
            <a:off x="935990" y="347980"/>
            <a:ext cx="2103755" cy="306705"/>
          </a:xfrm>
          <a:prstGeom prst="rect">
            <a:avLst/>
          </a:prstGeom>
          <a:noFill/>
        </p:spPr>
        <p:txBody>
          <a:bodyPr wrap="square" rtlCol="0">
            <a:spAutoFit/>
          </a:bodyPr>
          <a:p>
            <a:pPr algn="l"/>
            <a:r>
              <a:rPr lang="zh-CN" altLang="en-US" sz="1400">
                <a:solidFill>
                  <a:schemeClr val="tx1">
                    <a:lumMod val="95000"/>
                    <a:lumOff val="5000"/>
                  </a:schemeClr>
                </a:solidFill>
                <a:latin typeface="思源黑體 ExtraLight" panose="020B0200000000000000" charset="-120"/>
                <a:ea typeface="思源黑體 ExtraLight" panose="020B0200000000000000" charset="-120"/>
                <a:sym typeface="+mn-ea"/>
              </a:rPr>
              <a:t>几种现有的</a:t>
            </a:r>
            <a:r>
              <a:rPr lang="en-US" altLang="zh-CN" sz="1400">
                <a:solidFill>
                  <a:schemeClr val="tx1">
                    <a:lumMod val="95000"/>
                    <a:lumOff val="5000"/>
                  </a:schemeClr>
                </a:solidFill>
                <a:latin typeface="思源黑體 ExtraLight" panose="020B0200000000000000" charset="-120"/>
                <a:ea typeface="思源黑體 ExtraLight" panose="020B0200000000000000" charset="-120"/>
                <a:sym typeface="+mn-ea"/>
              </a:rPr>
              <a:t>RW</a:t>
            </a:r>
            <a:r>
              <a:rPr lang="zh-CN" altLang="en-US" sz="1400">
                <a:solidFill>
                  <a:schemeClr val="tx1">
                    <a:lumMod val="95000"/>
                    <a:lumOff val="5000"/>
                  </a:schemeClr>
                </a:solidFill>
                <a:latin typeface="思源黑體 ExtraLight" panose="020B0200000000000000" charset="-120"/>
                <a:ea typeface="思源黑體 ExtraLight" panose="020B0200000000000000" charset="-120"/>
                <a:sym typeface="+mn-ea"/>
              </a:rPr>
              <a:t>框架</a:t>
            </a:r>
            <a:endParaRPr lang="zh-CN" altLang="en-US" sz="1400">
              <a:solidFill>
                <a:schemeClr val="tx1">
                  <a:lumMod val="95000"/>
                  <a:lumOff val="5000"/>
                </a:schemeClr>
              </a:solidFill>
              <a:latin typeface="思源黑體 ExtraLight" panose="020B0200000000000000" charset="-120"/>
              <a:ea typeface="思源黑體 ExtraLight" panose="020B0200000000000000" charset="-120"/>
            </a:endParaRPr>
          </a:p>
        </p:txBody>
      </p:sp>
      <p:cxnSp>
        <p:nvCxnSpPr>
          <p:cNvPr id="18" name="直接连接符 17"/>
          <p:cNvCxnSpPr/>
          <p:nvPr/>
        </p:nvCxnSpPr>
        <p:spPr>
          <a:xfrm>
            <a:off x="1029335" y="697865"/>
            <a:ext cx="104019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74115" y="3429000"/>
            <a:ext cx="949515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174115" y="2082165"/>
            <a:ext cx="2989580" cy="1234440"/>
            <a:chOff x="1849" y="3279"/>
            <a:chExt cx="4708" cy="1944"/>
          </a:xfrm>
        </p:grpSpPr>
        <p:sp>
          <p:nvSpPr>
            <p:cNvPr id="25" name="文本框 24"/>
            <p:cNvSpPr txBox="1"/>
            <p:nvPr/>
          </p:nvSpPr>
          <p:spPr>
            <a:xfrm>
              <a:off x="1849" y="3859"/>
              <a:ext cx="4708" cy="1364"/>
            </a:xfrm>
            <a:prstGeom prst="rect">
              <a:avLst/>
            </a:prstGeom>
            <a:noFill/>
          </p:spPr>
          <p:txBody>
            <a:bodyPr wrap="square" rtlCol="0">
              <a:spAutoFit/>
            </a:bodyPr>
            <a:p>
              <a:pPr algn="l">
                <a:lnSpc>
                  <a:spcPct val="140000"/>
                </a:lnSpc>
              </a:pPr>
              <a:r>
                <a:rPr lang="zh-CN" altLang="en-US" sz="12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分布式框架，采用</a:t>
              </a:r>
              <a:r>
                <a:rPr lang="en-US" altLang="zh-CN" sz="12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BSP</a:t>
              </a:r>
              <a:r>
                <a:rPr lang="zh-CN" altLang="en-US" sz="12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模型，每次迭代所有查询都移动一个步骤直到所有查询完成。不支持</a:t>
              </a:r>
              <a:r>
                <a:rPr lang="en-US" altLang="zh-CN" sz="12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MetaPath</a:t>
              </a:r>
              <a:r>
                <a:rPr lang="zh-CN" altLang="en-US" sz="12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a:t>
              </a:r>
              <a:endParaRPr lang="zh-CN" altLang="en-US" sz="12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endParaRPr>
            </a:p>
          </p:txBody>
        </p:sp>
        <p:sp>
          <p:nvSpPr>
            <p:cNvPr id="34" name="文本框 33"/>
            <p:cNvSpPr txBox="1"/>
            <p:nvPr/>
          </p:nvSpPr>
          <p:spPr>
            <a:xfrm>
              <a:off x="1849" y="3279"/>
              <a:ext cx="2255" cy="580"/>
            </a:xfrm>
            <a:prstGeom prst="rect">
              <a:avLst/>
            </a:prstGeom>
            <a:noFill/>
          </p:spPr>
          <p:txBody>
            <a:bodyPr wrap="square" rtlCol="0">
              <a:spAutoFit/>
            </a:bodyPr>
            <a:p>
              <a:pPr algn="r"/>
              <a:r>
                <a:rPr lang="en-US" altLang="zh-CN">
                  <a:solidFill>
                    <a:schemeClr val="tx1">
                      <a:lumMod val="85000"/>
                      <a:lumOff val="15000"/>
                    </a:schemeClr>
                  </a:solidFill>
                  <a:latin typeface="思源黑體 ExtraLight" panose="020B0200000000000000" charset="-120"/>
                  <a:ea typeface="思源黑體 ExtraLight" panose="020B0200000000000000" charset="-120"/>
                </a:rPr>
                <a:t>KnightKing</a:t>
              </a:r>
              <a:endParaRPr lang="en-US" altLang="zh-CN">
                <a:solidFill>
                  <a:schemeClr val="tx1">
                    <a:lumMod val="85000"/>
                    <a:lumOff val="15000"/>
                  </a:schemeClr>
                </a:solidFill>
                <a:latin typeface="思源黑體 ExtraLight" panose="020B0200000000000000" charset="-120"/>
                <a:ea typeface="思源黑體 ExtraLight" panose="020B0200000000000000" charset="-120"/>
              </a:endParaRPr>
            </a:p>
          </p:txBody>
        </p:sp>
      </p:grpSp>
      <p:sp>
        <p:nvSpPr>
          <p:cNvPr id="27" name="文本框 26"/>
          <p:cNvSpPr txBox="1"/>
          <p:nvPr/>
        </p:nvSpPr>
        <p:spPr>
          <a:xfrm>
            <a:off x="4411980" y="2427605"/>
            <a:ext cx="2989580" cy="953135"/>
          </a:xfrm>
          <a:prstGeom prst="rect">
            <a:avLst/>
          </a:prstGeom>
          <a:noFill/>
        </p:spPr>
        <p:txBody>
          <a:bodyPr wrap="square" rtlCol="0">
            <a:spAutoFit/>
          </a:bodyPr>
          <a:p>
            <a:pPr algn="l">
              <a:lnSpc>
                <a:spcPct val="140000"/>
              </a:lnSpc>
            </a:pPr>
            <a:r>
              <a:rPr lang="en-US" altLang="zh-CN" sz="10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GraphWalker</a:t>
            </a:r>
            <a:r>
              <a:rPr lang="zh-CN" altLang="en-US" sz="10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是一个单机上的</a:t>
            </a:r>
            <a:r>
              <a:rPr lang="en-US" altLang="zh-CN" sz="10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I/O</a:t>
            </a:r>
            <a:r>
              <a:rPr lang="zh-CN" altLang="en-US" sz="10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高效框架。对于不能驻留在内存中的图，GraphWalker将其划分为一组分区，并专注于优化将分区加载到内存中的调度，以减少I/O的数量。只支持无偏的</a:t>
            </a:r>
            <a:r>
              <a:rPr lang="en-US" altLang="zh-CN" sz="10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RW</a:t>
            </a:r>
            <a:r>
              <a:rPr lang="zh-CN" altLang="en-US" sz="10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a:t>
            </a:r>
            <a:endParaRPr lang="zh-CN" altLang="en-US" sz="10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endParaRPr>
          </a:p>
        </p:txBody>
      </p:sp>
      <p:sp>
        <p:nvSpPr>
          <p:cNvPr id="28" name="文本框 27"/>
          <p:cNvSpPr txBox="1"/>
          <p:nvPr/>
        </p:nvSpPr>
        <p:spPr>
          <a:xfrm>
            <a:off x="4343400" y="2082165"/>
            <a:ext cx="1724660" cy="368300"/>
          </a:xfrm>
          <a:prstGeom prst="rect">
            <a:avLst/>
          </a:prstGeom>
          <a:noFill/>
        </p:spPr>
        <p:txBody>
          <a:bodyPr wrap="square" rtlCol="0">
            <a:spAutoFit/>
          </a:bodyPr>
          <a:p>
            <a:pPr algn="r"/>
            <a:r>
              <a:rPr lang="en-US" altLang="zh-CN">
                <a:solidFill>
                  <a:schemeClr val="tx1">
                    <a:lumMod val="85000"/>
                    <a:lumOff val="15000"/>
                  </a:schemeClr>
                </a:solidFill>
                <a:latin typeface="思源黑體 ExtraLight" panose="020B0200000000000000" charset="-120"/>
                <a:ea typeface="思源黑體 ExtraLight" panose="020B0200000000000000" charset="-120"/>
              </a:rPr>
              <a:t>GraphWalker</a:t>
            </a:r>
            <a:endParaRPr lang="en-US" altLang="zh-CN">
              <a:solidFill>
                <a:schemeClr val="tx1">
                  <a:lumMod val="85000"/>
                  <a:lumOff val="15000"/>
                </a:schemeClr>
              </a:solidFill>
              <a:latin typeface="思源黑體 ExtraLight" panose="020B0200000000000000" charset="-120"/>
              <a:ea typeface="思源黑體 ExtraLight" panose="020B0200000000000000" charset="-120"/>
            </a:endParaRPr>
          </a:p>
        </p:txBody>
      </p:sp>
      <p:sp>
        <p:nvSpPr>
          <p:cNvPr id="32" name="文本框 31"/>
          <p:cNvSpPr txBox="1"/>
          <p:nvPr/>
        </p:nvSpPr>
        <p:spPr>
          <a:xfrm>
            <a:off x="7768590" y="2450465"/>
            <a:ext cx="2989580" cy="607695"/>
          </a:xfrm>
          <a:prstGeom prst="rect">
            <a:avLst/>
          </a:prstGeom>
          <a:noFill/>
        </p:spPr>
        <p:txBody>
          <a:bodyPr wrap="square" rtlCol="0">
            <a:spAutoFit/>
          </a:bodyPr>
          <a:p>
            <a:pPr algn="l">
              <a:lnSpc>
                <a:spcPct val="140000"/>
              </a:lnSpc>
            </a:pPr>
            <a:r>
              <a:rPr lang="en-US" altLang="zh-CN" sz="12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C-SAW</a:t>
            </a:r>
            <a:r>
              <a:rPr lang="zh-CN" altLang="en-US" sz="12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是一个</a:t>
            </a:r>
            <a:r>
              <a:rPr lang="en-US" altLang="zh-CN" sz="12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GPU</a:t>
            </a:r>
            <a:r>
              <a:rPr lang="zh-CN" altLang="en-US" sz="12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上的框架。采用了</a:t>
            </a:r>
            <a:r>
              <a:rPr lang="en-US" altLang="zh-CN" sz="12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BSP</a:t>
            </a:r>
            <a:r>
              <a:rPr lang="zh-CN" altLang="en-US" sz="12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模型。不支持</a:t>
            </a:r>
            <a:r>
              <a:rPr lang="en-US" altLang="zh-CN" sz="12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PPR</a:t>
            </a:r>
            <a:r>
              <a:rPr lang="zh-CN" altLang="en-US" sz="12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和</a:t>
            </a:r>
            <a:r>
              <a:rPr lang="en-US" altLang="zh-CN" sz="12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Node2Vec</a:t>
            </a:r>
            <a:endParaRPr lang="zh-CN" altLang="en-US" sz="12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endParaRPr>
          </a:p>
        </p:txBody>
      </p:sp>
      <p:sp>
        <p:nvSpPr>
          <p:cNvPr id="33" name="文本框 32"/>
          <p:cNvSpPr txBox="1"/>
          <p:nvPr/>
        </p:nvSpPr>
        <p:spPr>
          <a:xfrm>
            <a:off x="7805420" y="2056130"/>
            <a:ext cx="1334135" cy="368300"/>
          </a:xfrm>
          <a:prstGeom prst="rect">
            <a:avLst/>
          </a:prstGeom>
          <a:noFill/>
        </p:spPr>
        <p:txBody>
          <a:bodyPr wrap="square" rtlCol="0">
            <a:spAutoFit/>
          </a:bodyPr>
          <a:p>
            <a:pPr algn="l"/>
            <a:r>
              <a:rPr lang="en-US" altLang="zh-CN">
                <a:solidFill>
                  <a:schemeClr val="tx1">
                    <a:lumMod val="85000"/>
                    <a:lumOff val="15000"/>
                  </a:schemeClr>
                </a:solidFill>
                <a:latin typeface="思源黑體 ExtraLight" panose="020B0200000000000000" charset="-120"/>
                <a:ea typeface="思源黑體 ExtraLight" panose="020B0200000000000000" charset="-120"/>
              </a:rPr>
              <a:t>C-SAW</a:t>
            </a:r>
            <a:endParaRPr lang="en-US" altLang="zh-CN">
              <a:solidFill>
                <a:schemeClr val="tx1">
                  <a:lumMod val="85000"/>
                  <a:lumOff val="15000"/>
                </a:schemeClr>
              </a:solidFill>
              <a:latin typeface="思源黑體 ExtraLight" panose="020B0200000000000000" charset="-120"/>
              <a:ea typeface="思源黑體 ExtraLight" panose="020B0200000000000000" charset="-120"/>
            </a:endParaRPr>
          </a:p>
        </p:txBody>
      </p:sp>
      <p:sp>
        <p:nvSpPr>
          <p:cNvPr id="8" name="文本框 7"/>
          <p:cNvSpPr txBox="1"/>
          <p:nvPr/>
        </p:nvSpPr>
        <p:spPr>
          <a:xfrm>
            <a:off x="1174115" y="1021080"/>
            <a:ext cx="4454525" cy="953135"/>
          </a:xfrm>
          <a:prstGeom prst="rect">
            <a:avLst/>
          </a:prstGeom>
          <a:noFill/>
        </p:spPr>
        <p:txBody>
          <a:bodyPr wrap="square" rtlCol="0">
            <a:spAutoFit/>
          </a:bodyPr>
          <a:p>
            <a:r>
              <a:rPr lang="zh-CN" altLang="en-US" sz="1400">
                <a:latin typeface="+mn-ea"/>
                <a:cs typeface="+mn-ea"/>
              </a:rPr>
              <a:t>这些</a:t>
            </a:r>
            <a:r>
              <a:rPr lang="en-US" altLang="zh-CN" sz="1400">
                <a:latin typeface="+mn-ea"/>
                <a:cs typeface="+mn-ea"/>
              </a:rPr>
              <a:t>RW</a:t>
            </a:r>
            <a:r>
              <a:rPr lang="zh-CN" altLang="en-US" sz="1400">
                <a:latin typeface="+mn-ea"/>
                <a:cs typeface="+mn-ea"/>
              </a:rPr>
              <a:t>框架都采用以游走者为中心的模型，该模型将每个查询作为并行的任务。并且每个框架不能支持所有的</a:t>
            </a:r>
            <a:r>
              <a:rPr lang="en-US" altLang="zh-CN" sz="1400">
                <a:latin typeface="+mn-ea"/>
                <a:cs typeface="+mn-ea"/>
              </a:rPr>
              <a:t>RW</a:t>
            </a:r>
            <a:r>
              <a:rPr lang="zh-CN" altLang="en-US" sz="1400">
                <a:latin typeface="+mn-ea"/>
                <a:cs typeface="+mn-ea"/>
              </a:rPr>
              <a:t>算法和采样方法，通用性和灵活性不够好，没有特别优化</a:t>
            </a:r>
            <a:r>
              <a:rPr lang="en-US" altLang="zh-CN" sz="1400">
                <a:latin typeface="+mn-ea"/>
                <a:cs typeface="+mn-ea"/>
              </a:rPr>
              <a:t>RW</a:t>
            </a:r>
            <a:r>
              <a:rPr lang="zh-CN" altLang="en-US" sz="1400">
                <a:latin typeface="+mn-ea"/>
                <a:cs typeface="+mn-ea"/>
              </a:rPr>
              <a:t>查询的内存执行。</a:t>
            </a:r>
            <a:endParaRPr lang="zh-CN" altLang="en-US" sz="1400">
              <a:latin typeface="+mn-ea"/>
              <a:cs typeface="+mn-ea"/>
            </a:endParaRPr>
          </a:p>
        </p:txBody>
      </p:sp>
      <p:grpSp>
        <p:nvGrpSpPr>
          <p:cNvPr id="10" name="组合 9"/>
          <p:cNvGrpSpPr/>
          <p:nvPr/>
        </p:nvGrpSpPr>
        <p:grpSpPr>
          <a:xfrm>
            <a:off x="1174115" y="3834765"/>
            <a:ext cx="3535045" cy="2009775"/>
            <a:chOff x="1849" y="3279"/>
            <a:chExt cx="5567" cy="3165"/>
          </a:xfrm>
        </p:grpSpPr>
        <p:sp>
          <p:nvSpPr>
            <p:cNvPr id="15" name="文本框 14"/>
            <p:cNvSpPr txBox="1"/>
            <p:nvPr/>
          </p:nvSpPr>
          <p:spPr>
            <a:xfrm>
              <a:off x="1849" y="3859"/>
              <a:ext cx="5567" cy="2585"/>
            </a:xfrm>
            <a:prstGeom prst="rect">
              <a:avLst/>
            </a:prstGeom>
            <a:noFill/>
          </p:spPr>
          <p:txBody>
            <a:bodyPr wrap="square" rtlCol="0">
              <a:spAutoFit/>
            </a:bodyPr>
            <a:p>
              <a:pPr algn="l">
                <a:lnSpc>
                  <a:spcPct val="140000"/>
                </a:lnSpc>
              </a:pPr>
              <a:r>
                <a:rPr lang="zh-CN" altLang="en-US" sz="12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采用以步骤为中心的模型，将查询的一个步骤作为任务单元，将一个步骤拆解为</a:t>
              </a:r>
              <a:r>
                <a:rPr lang="en-US" altLang="zh-CN" sz="12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GMU</a:t>
              </a:r>
              <a:r>
                <a:rPr lang="zh-CN" altLang="en-US" sz="12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操作的序列，用来增强步骤交错技术，降低因访问内存造成的</a:t>
              </a:r>
              <a:r>
                <a:rPr lang="en-US" altLang="zh-CN" sz="12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CPU</a:t>
              </a:r>
              <a:r>
                <a:rPr lang="zh-CN" altLang="en-US" sz="12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空闲。同时</a:t>
              </a:r>
              <a:r>
                <a:rPr lang="en-US" altLang="zh-CN" sz="12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ThunderRW</a:t>
              </a:r>
              <a:r>
                <a:rPr lang="zh-CN" altLang="en-US" sz="12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支持上述描述的四种</a:t>
              </a:r>
              <a:r>
                <a:rPr lang="en-US" altLang="zh-CN" sz="12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RW</a:t>
              </a:r>
              <a:r>
                <a:rPr lang="zh-CN" altLang="en-US" sz="12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算法和五种采样方法，表明其编程灵活性超过了其他的</a:t>
              </a:r>
              <a:r>
                <a:rPr lang="en-US" altLang="zh-CN" sz="12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RW</a:t>
              </a:r>
              <a:r>
                <a:rPr lang="zh-CN" altLang="en-US" sz="12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rPr>
                <a:t>框架。</a:t>
              </a:r>
              <a:endParaRPr lang="zh-CN" altLang="en-US" sz="12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endParaRPr>
            </a:p>
          </p:txBody>
        </p:sp>
        <p:sp>
          <p:nvSpPr>
            <p:cNvPr id="16" name="文本框 15"/>
            <p:cNvSpPr txBox="1"/>
            <p:nvPr/>
          </p:nvSpPr>
          <p:spPr>
            <a:xfrm>
              <a:off x="1849" y="3279"/>
              <a:ext cx="2255" cy="580"/>
            </a:xfrm>
            <a:prstGeom prst="rect">
              <a:avLst/>
            </a:prstGeom>
            <a:noFill/>
          </p:spPr>
          <p:txBody>
            <a:bodyPr wrap="square" rtlCol="0">
              <a:spAutoFit/>
            </a:bodyPr>
            <a:p>
              <a:pPr algn="r"/>
              <a:r>
                <a:rPr lang="en-US" altLang="zh-CN">
                  <a:solidFill>
                    <a:schemeClr val="tx1">
                      <a:lumMod val="85000"/>
                      <a:lumOff val="15000"/>
                    </a:schemeClr>
                  </a:solidFill>
                  <a:latin typeface="思源黑體 ExtraLight" panose="020B0200000000000000" charset="-120"/>
                  <a:ea typeface="思源黑體 ExtraLight" panose="020B0200000000000000" charset="-120"/>
                </a:rPr>
                <a:t>ThunderRW</a:t>
              </a:r>
              <a:endParaRPr lang="en-US" altLang="zh-CN">
                <a:solidFill>
                  <a:schemeClr val="tx1">
                    <a:lumMod val="85000"/>
                    <a:lumOff val="15000"/>
                  </a:schemeClr>
                </a:solidFill>
                <a:latin typeface="思源黑體 ExtraLight" panose="020B0200000000000000" charset="-120"/>
                <a:ea typeface="思源黑體 ExtraLight" panose="020B0200000000000000" charset="-120"/>
              </a:endParaRPr>
            </a:p>
          </p:txBody>
        </p:sp>
      </p:grpSp>
    </p:spTree>
    <p:custDataLst>
      <p:tags r:id="rId1"/>
    </p:custDataLst>
  </p:cSld>
  <p:clrMapOvr>
    <a:masterClrMapping/>
  </p:clrMapOvr>
  <p:transition advTm="33715">
    <p:blinds/>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3906520" y="2056765"/>
            <a:ext cx="1264920" cy="1014730"/>
          </a:xfrm>
          <a:prstGeom prst="rect">
            <a:avLst/>
          </a:prstGeom>
          <a:noFill/>
        </p:spPr>
        <p:txBody>
          <a:bodyPr wrap="square" rtlCol="0">
            <a:spAutoFit/>
          </a:bodyPr>
          <a:p>
            <a:pPr algn="l"/>
            <a:r>
              <a:rPr lang="en-US" sz="6000">
                <a:solidFill>
                  <a:srgbClr val="FF0000"/>
                </a:solidFill>
                <a:latin typeface="思源黑体 Light" panose="020B0300000000000000" charset="-122"/>
                <a:ea typeface="思源黑体 Light" panose="020B0300000000000000" charset="-122"/>
                <a:cs typeface="思源黑体 Light" panose="020B0300000000000000" charset="-122"/>
              </a:rPr>
              <a:t>03</a:t>
            </a:r>
            <a:endParaRPr lang="en-US" sz="6000">
              <a:solidFill>
                <a:srgbClr val="FF0000"/>
              </a:solidFill>
              <a:latin typeface="思源黑体 Light" panose="020B0300000000000000" charset="-122"/>
              <a:ea typeface="思源黑体 Light" panose="020B0300000000000000" charset="-122"/>
              <a:cs typeface="思源黑体 Light" panose="020B0300000000000000" charset="-122"/>
            </a:endParaRPr>
          </a:p>
        </p:txBody>
      </p:sp>
      <p:grpSp>
        <p:nvGrpSpPr>
          <p:cNvPr id="9" name="组合 8"/>
          <p:cNvGrpSpPr/>
          <p:nvPr/>
        </p:nvGrpSpPr>
        <p:grpSpPr>
          <a:xfrm>
            <a:off x="4000500" y="2339340"/>
            <a:ext cx="5334635" cy="1164590"/>
            <a:chOff x="6300" y="3684"/>
            <a:chExt cx="8401" cy="1834"/>
          </a:xfrm>
        </p:grpSpPr>
        <p:cxnSp>
          <p:nvCxnSpPr>
            <p:cNvPr id="15" name="直接连接符 14"/>
            <p:cNvCxnSpPr/>
            <p:nvPr/>
          </p:nvCxnSpPr>
          <p:spPr>
            <a:xfrm flipH="1">
              <a:off x="6300" y="3684"/>
              <a:ext cx="2266" cy="183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8144" y="4269"/>
              <a:ext cx="6557" cy="919"/>
            </a:xfrm>
            <a:prstGeom prst="rect">
              <a:avLst/>
            </a:prstGeom>
            <a:noFill/>
          </p:spPr>
          <p:txBody>
            <a:bodyPr wrap="square" rtlCol="0">
              <a:spAutoFit/>
            </a:bodyPr>
            <a:p>
              <a:pPr algn="l"/>
              <a:r>
                <a:rPr lang="zh-CN" altLang="en-US" sz="3200">
                  <a:solidFill>
                    <a:schemeClr val="tx1"/>
                  </a:solidFill>
                  <a:latin typeface="思源黑体 Light" panose="020B0300000000000000" charset="-122"/>
                  <a:ea typeface="思源黑体 Light" panose="020B0300000000000000" charset="-122"/>
                  <a:cs typeface="思源黑体 Light" panose="020B0300000000000000" charset="-122"/>
                  <a:sym typeface="+mn-ea"/>
                </a:rPr>
                <a:t>评估</a:t>
              </a:r>
              <a:r>
                <a:rPr lang="en-US" altLang="zh-CN" sz="3200">
                  <a:solidFill>
                    <a:schemeClr val="tx1"/>
                  </a:solidFill>
                  <a:latin typeface="思源黑体 Light" panose="020B0300000000000000" charset="-122"/>
                  <a:ea typeface="思源黑体 Light" panose="020B0300000000000000" charset="-122"/>
                  <a:cs typeface="思源黑体 Light" panose="020B0300000000000000" charset="-122"/>
                  <a:sym typeface="+mn-ea"/>
                </a:rPr>
                <a:t>RW</a:t>
              </a:r>
              <a:r>
                <a:rPr lang="zh-CN" altLang="en-US" sz="3200">
                  <a:solidFill>
                    <a:schemeClr val="tx1"/>
                  </a:solidFill>
                  <a:latin typeface="思源黑体 Light" panose="020B0300000000000000" charset="-122"/>
                  <a:ea typeface="思源黑体 Light" panose="020B0300000000000000" charset="-122"/>
                  <a:cs typeface="思源黑体 Light" panose="020B0300000000000000" charset="-122"/>
                  <a:sym typeface="+mn-ea"/>
                </a:rPr>
                <a:t>算法性能瓶颈</a:t>
              </a:r>
              <a:endParaRPr lang="zh-CN" altLang="en-US" sz="3200">
                <a:solidFill>
                  <a:schemeClr val="tx1"/>
                </a:solidFill>
                <a:latin typeface="思源黑体 Light" panose="020B0300000000000000" charset="-122"/>
                <a:ea typeface="思源黑体 Light" panose="020B0300000000000000" charset="-122"/>
                <a:cs typeface="思源黑体 Light" panose="020B0300000000000000" charset="-122"/>
                <a:sym typeface="+mn-ea"/>
              </a:endParaRPr>
            </a:p>
          </p:txBody>
        </p:sp>
      </p:grpSp>
      <p:sp>
        <p:nvSpPr>
          <p:cNvPr id="11" name="文本框 10"/>
          <p:cNvSpPr txBox="1"/>
          <p:nvPr/>
        </p:nvSpPr>
        <p:spPr>
          <a:xfrm>
            <a:off x="5246370" y="3294380"/>
            <a:ext cx="2548255" cy="306705"/>
          </a:xfrm>
          <a:prstGeom prst="rect">
            <a:avLst/>
          </a:prstGeom>
          <a:noFill/>
        </p:spPr>
        <p:txBody>
          <a:bodyPr wrap="square" rtlCol="0">
            <a:spAutoFit/>
          </a:bodyPr>
          <a:p>
            <a:pPr algn="just"/>
            <a:endParaRPr lang="zh-CN" altLang="en-US" sz="7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endParaRPr>
          </a:p>
          <a:p>
            <a:pPr algn="just"/>
            <a:endParaRPr lang="zh-CN" altLang="en-US" sz="700">
              <a:solidFill>
                <a:schemeClr val="tx1">
                  <a:lumMod val="85000"/>
                  <a:lumOff val="15000"/>
                </a:schemeClr>
              </a:solidFill>
              <a:latin typeface="思源黑體 ExtraLight" panose="020B0200000000000000" charset="-120"/>
              <a:ea typeface="思源黑體 ExtraLight" panose="020B0200000000000000" charset="-120"/>
              <a:cs typeface="思源黑体 Light" panose="020B0300000000000000" charset="-122"/>
            </a:endParaRPr>
          </a:p>
        </p:txBody>
      </p:sp>
    </p:spTree>
    <p:custDataLst>
      <p:tags r:id="rId1"/>
    </p:custDataLst>
  </p:cSld>
  <p:clrMapOvr>
    <a:masterClrMapping/>
  </p:clrMapOvr>
  <p:transition advTm="485">
    <p:blinds/>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1.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81.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8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8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8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8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4870</Words>
  <Application>WPS 文字</Application>
  <PresentationFormat>宽屏</PresentationFormat>
  <Paragraphs>341</Paragraphs>
  <Slides>24</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24</vt:i4>
      </vt:variant>
    </vt:vector>
  </HeadingPairs>
  <TitlesOfParts>
    <vt:vector size="39" baseType="lpstr">
      <vt:lpstr>Arial</vt:lpstr>
      <vt:lpstr>方正书宋_GBK</vt:lpstr>
      <vt:lpstr>Wingdings</vt:lpstr>
      <vt:lpstr>微软雅黑</vt:lpstr>
      <vt:lpstr>宋体</vt:lpstr>
      <vt:lpstr>宋体-简</vt:lpstr>
      <vt:lpstr>思源黑體 ExtraLight</vt:lpstr>
      <vt:lpstr>苹方-简</vt:lpstr>
      <vt:lpstr>思源黑体 Light</vt:lpstr>
      <vt:lpstr>Poppins SemiBold</vt:lpstr>
      <vt:lpstr>冬青黑体简体中文</vt:lpstr>
      <vt:lpstr>Cambria Math</vt:lpstr>
      <vt:lpstr>Arial Unicode MS</vt:lpstr>
      <vt:lpstr>Kingsoft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songqw</cp:lastModifiedBy>
  <cp:revision>47</cp:revision>
  <dcterms:created xsi:type="dcterms:W3CDTF">2021-12-31T03:01:09Z</dcterms:created>
  <dcterms:modified xsi:type="dcterms:W3CDTF">2021-12-31T03:01:09Z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2052-3.9.3.6359</vt:lpwstr>
  </property>
</Properties>
</file>