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79" r:id="rId7"/>
    <p:sldId id="283" r:id="rId8"/>
    <p:sldId id="284" r:id="rId9"/>
    <p:sldId id="280" r:id="rId10"/>
    <p:sldId id="281" r:id="rId11"/>
    <p:sldId id="282" r:id="rId12"/>
    <p:sldId id="26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1E8"/>
    <a:srgbClr val="DFEAFA"/>
    <a:srgbClr val="E8F5FD"/>
    <a:srgbClr val="D9EBFF"/>
    <a:srgbClr val="575053"/>
    <a:srgbClr val="25557A"/>
    <a:srgbClr val="F5F7F9"/>
    <a:srgbClr val="FFFFFF"/>
    <a:srgbClr val="848EAC"/>
    <a:srgbClr val="A12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2912" autoAdjust="0"/>
  </p:normalViewPr>
  <p:slideViewPr>
    <p:cSldViewPr snapToGrid="0">
      <p:cViewPr varScale="1">
        <p:scale>
          <a:sx n="64" d="100"/>
          <a:sy n="64" d="100"/>
        </p:scale>
        <p:origin x="813" y="54"/>
      </p:cViewPr>
      <p:guideLst>
        <p:guide orient="horz" pos="22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73B0-F331-4821-899E-60625A22BCD9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BA90-D0CB-47CC-8C24-358B71AA3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5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2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在讲怎么切换之前，先讲一下这几个纠删码的原理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6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7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9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9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2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BBA90-D0CB-47CC-8C24-358B71AA32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10800000">
            <a:off x="-28575" y="378943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191510" y="3258820"/>
            <a:ext cx="8235950" cy="2036445"/>
            <a:chOff x="5781" y="6564"/>
            <a:chExt cx="12970" cy="3207"/>
          </a:xfrm>
        </p:grpSpPr>
        <p:sp>
          <p:nvSpPr>
            <p:cNvPr id="28" name="文本框 1"/>
            <p:cNvSpPr txBox="1"/>
            <p:nvPr/>
          </p:nvSpPr>
          <p:spPr>
            <a:xfrm>
              <a:off x="8701" y="9274"/>
              <a:ext cx="10050" cy="49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 rtl="0" eaLnBrk="1" fontAlgn="auto" latinLnBrk="0" hangingPunct="1">
                <a:lnSpc>
                  <a:spcPts val="1800"/>
                </a:lnSpc>
              </a:pPr>
              <a:r>
                <a:rPr lang="zh-CN" altLang="en-US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汇报人丨杨卓    学号：</a:t>
              </a:r>
              <a:r>
                <a:rPr lang="en-US" altLang="zh-CN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M202273860    </a:t>
              </a:r>
              <a:r>
                <a:rPr lang="zh-CN" altLang="en-US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时间丨</a:t>
              </a:r>
              <a:r>
                <a:rPr lang="en-US" altLang="zh-CN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2022</a:t>
              </a:r>
              <a:r>
                <a:rPr lang="zh-CN" altLang="en-US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年</a:t>
              </a:r>
              <a:r>
                <a:rPr lang="en-US" altLang="zh-CN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12</a:t>
              </a:r>
              <a:r>
                <a:rPr lang="zh-CN" altLang="en-US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月</a:t>
              </a: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5781" y="6564"/>
              <a:ext cx="9129" cy="56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rtl="0" eaLnBrk="1" fontAlgn="auto" latinLnBrk="0" hangingPunct="1">
                <a:lnSpc>
                  <a:spcPts val="2000"/>
                </a:lnSpc>
              </a:pPr>
              <a:endParaRPr lang="en-US" altLang="zh-CN" sz="20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B19A7C6-8C80-4793-BE96-D1146D3D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6" y="2411635"/>
            <a:ext cx="114698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solidFill>
                  <a:srgbClr val="34495E"/>
                </a:solidFill>
                <a:latin typeface="-apple-system"/>
              </a:rPr>
              <a:t>一种具有高效码切换算法的自适应纠删码存储方案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390E68-3ABF-49E4-A537-2311E40698D4}"/>
              </a:ext>
            </a:extLst>
          </p:cNvPr>
          <p:cNvGrpSpPr/>
          <p:nvPr/>
        </p:nvGrpSpPr>
        <p:grpSpPr>
          <a:xfrm rot="10800000">
            <a:off x="-28575" y="3849395"/>
            <a:ext cx="4737100" cy="5091168"/>
            <a:chOff x="8135783" y="-1669981"/>
            <a:chExt cx="4056217" cy="4359393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2D892CC-321C-405B-8489-2087A05FCEBA}"/>
                </a:ext>
              </a:extLst>
            </p:cNvPr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A95DE37F-9CB2-4EDD-8C6E-DA30B7551E74}"/>
                </a:ext>
              </a:extLst>
            </p:cNvPr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29B62B8-EE3D-4D70-A1DB-0A88F8568EA1}"/>
              </a:ext>
            </a:extLst>
          </p:cNvPr>
          <p:cNvSpPr txBox="1"/>
          <p:nvPr/>
        </p:nvSpPr>
        <p:spPr>
          <a:xfrm>
            <a:off x="1737401" y="3367990"/>
            <a:ext cx="9690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An Adaptive Erasure-Coded Storage Scheme with an Efficient Code-Switching Algorithm</a:t>
            </a:r>
            <a:r>
              <a:rPr lang="zh-CN" altLang="en-US" sz="24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sz="2400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ICDCS'20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AFF2EAD-5B3A-41B9-8E17-E2F69BC978FF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切换算法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2B7A5-A6BE-4774-BB0D-8832F0880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35" y="651171"/>
            <a:ext cx="6520511" cy="59036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7B2DD9-70A3-486E-B839-F7118270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348" y="1266190"/>
            <a:ext cx="3735933" cy="3150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417984-FE1D-4479-8595-37BE79C2A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496" y="4677818"/>
            <a:ext cx="4196157" cy="1243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73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7A95B39-05D9-46C3-9825-CA598A1A9314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618C3-3883-4D85-964F-9D8A0B27D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413" y="524656"/>
            <a:ext cx="4495956" cy="2295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6E99F0-CD72-4ED3-847D-E014B9C1D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760" y="3131820"/>
            <a:ext cx="3905245" cy="3148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57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sp>
        <p:nvSpPr>
          <p:cNvPr id="27" name="文本框 1"/>
          <p:cNvSpPr txBox="1"/>
          <p:nvPr/>
        </p:nvSpPr>
        <p:spPr>
          <a:xfrm>
            <a:off x="2151380" y="2035175"/>
            <a:ext cx="7889240" cy="101473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 rtl="0" eaLnBrk="1" fontAlgn="auto" latinLnBrk="0" hangingPunct="1"/>
            <a:r>
              <a:rPr lang="zh-CN" sz="60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Times New Roman" panose="02020603050405020304"/>
              </a:rPr>
              <a:t>谢谢观看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 rot="10800000">
            <a:off x="-28575" y="3766688"/>
            <a:ext cx="4737100" cy="5091168"/>
            <a:chOff x="8135783" y="-1669981"/>
            <a:chExt cx="4056217" cy="4359393"/>
          </a:xfrm>
        </p:grpSpPr>
        <p:sp>
          <p:nvSpPr>
            <p:cNvPr id="14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53A73B3-CE4D-4EB7-988D-4121EEED6100}"/>
              </a:ext>
            </a:extLst>
          </p:cNvPr>
          <p:cNvSpPr txBox="1"/>
          <p:nvPr/>
        </p:nvSpPr>
        <p:spPr>
          <a:xfrm>
            <a:off x="635470" y="423861"/>
            <a:ext cx="6841284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“降级读”问题</a:t>
            </a:r>
            <a:endParaRPr lang="en-US" altLang="zh-CN" sz="32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5D27EE-D408-4CDA-B061-1A22231A4B02}"/>
              </a:ext>
            </a:extLst>
          </p:cNvPr>
          <p:cNvSpPr txBox="1"/>
          <p:nvPr/>
        </p:nvSpPr>
        <p:spPr>
          <a:xfrm>
            <a:off x="1376813" y="1370760"/>
            <a:ext cx="83364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在分布式系统中，节点经常会因为内核更新或软件更新而重 启，从而会造成节点上的数据临时不可访问。这种数据因为节点重启的临时性不可访问也被定义为失效，一般叫做临时性失效。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FFA2F7-42CB-4D41-9638-4A6622AC3758}"/>
              </a:ext>
            </a:extLst>
          </p:cNvPr>
          <p:cNvSpPr txBox="1"/>
          <p:nvPr/>
        </p:nvSpPr>
        <p:spPr>
          <a:xfrm>
            <a:off x="1388273" y="3134398"/>
            <a:ext cx="84003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这时如果有上层应用需要访问正在重启节点上的数据时，并不能直接读取到想要的数据，而需要触发恢复：通过读取同 一个条带中的</a:t>
            </a:r>
            <a:r>
              <a:rPr lang="zh-CN" altLang="en-US" sz="2400" dirty="0">
                <a:solidFill>
                  <a:srgbClr val="FF0000"/>
                </a:solidFill>
              </a:rPr>
              <a:t>多个未失效的条带单元</a:t>
            </a:r>
            <a:r>
              <a:rPr lang="zh-CN" altLang="en-US" sz="2400" dirty="0"/>
              <a:t>来恢复用户需要读取的数据，并把恢复的数据返回给上层用户，这一过程就叫做降级读（Degraded Read）过程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1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279E46D-DCE3-4BBB-8424-73923A122C5D}"/>
              </a:ext>
            </a:extLst>
          </p:cNvPr>
          <p:cNvSpPr txBox="1"/>
          <p:nvPr/>
        </p:nvSpPr>
        <p:spPr>
          <a:xfrm>
            <a:off x="1376811" y="382012"/>
            <a:ext cx="83364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为了使“降级读”的延迟和编码后存储开销都尽可能小，本文提出了一种自适应纠删码编码方案，使用了两种不同纠删码，并提出了一种</a:t>
            </a:r>
            <a:r>
              <a:rPr lang="zh-CN" altLang="en-US" sz="2400" dirty="0">
                <a:solidFill>
                  <a:srgbClr val="FF0000"/>
                </a:solidFill>
              </a:rPr>
              <a:t>高效的转换算法</a:t>
            </a:r>
            <a:r>
              <a:rPr lang="zh-CN" altLang="en-US" sz="2400" dirty="0"/>
              <a:t>，使两种编码转换开销不会成为系统的性能瓶颈。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LRC </a:t>
            </a:r>
            <a:r>
              <a:rPr lang="zh-CN" altLang="en-US" sz="2400" dirty="0"/>
              <a:t>（</a:t>
            </a:r>
            <a:r>
              <a:rPr lang="en-US" altLang="zh-CN" sz="2400" dirty="0"/>
              <a:t>Local Reconstruction Code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HH code</a:t>
            </a:r>
            <a:r>
              <a:rPr lang="zh-CN" altLang="en-US" sz="2400" dirty="0"/>
              <a:t>（</a:t>
            </a:r>
            <a:r>
              <a:rPr lang="en-US" altLang="zh-CN" sz="2400" dirty="0"/>
              <a:t>Hitchhiker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280D43-0252-4B3F-9CE8-1C17A016B98B}"/>
              </a:ext>
            </a:extLst>
          </p:cNvPr>
          <p:cNvSpPr txBox="1"/>
          <p:nvPr/>
        </p:nvSpPr>
        <p:spPr>
          <a:xfrm>
            <a:off x="1376810" y="3802762"/>
            <a:ext cx="83364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LRC</a:t>
            </a:r>
            <a:r>
              <a:rPr lang="zh-CN" altLang="en-US" sz="2400" dirty="0"/>
              <a:t>具备低恢复开销，</a:t>
            </a:r>
            <a:r>
              <a:rPr lang="en-US" altLang="zh-CN" sz="2400" dirty="0"/>
              <a:t>HH code</a:t>
            </a:r>
            <a:r>
              <a:rPr lang="zh-CN" altLang="en-US" sz="2400" dirty="0"/>
              <a:t>具备最小存储开销。将常用的数据（</a:t>
            </a:r>
            <a:r>
              <a:rPr lang="en-US" altLang="zh-CN" sz="2400" dirty="0"/>
              <a:t>hot data</a:t>
            </a:r>
            <a:r>
              <a:rPr lang="zh-CN" altLang="en-US" sz="2400" dirty="0"/>
              <a:t>）按</a:t>
            </a:r>
            <a:r>
              <a:rPr lang="en-US" altLang="zh-CN" sz="2400" dirty="0"/>
              <a:t>LRC</a:t>
            </a:r>
            <a:r>
              <a:rPr lang="zh-CN" altLang="en-US" sz="2400" dirty="0"/>
              <a:t>纠删码存储，将不常用数据（</a:t>
            </a:r>
            <a:r>
              <a:rPr lang="en-US" altLang="zh-CN" sz="2400" dirty="0"/>
              <a:t>cold data</a:t>
            </a:r>
            <a:r>
              <a:rPr lang="zh-CN" altLang="en-US" sz="2400" dirty="0"/>
              <a:t>）按</a:t>
            </a:r>
            <a:r>
              <a:rPr lang="en-US" altLang="zh-CN" sz="2400" dirty="0"/>
              <a:t>HH code</a:t>
            </a:r>
            <a:r>
              <a:rPr lang="zh-CN" altLang="en-US" sz="2400" dirty="0"/>
              <a:t>纠删码存储。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51E86-90DD-4887-B848-6B4BE54E1045}"/>
              </a:ext>
            </a:extLst>
          </p:cNvPr>
          <p:cNvSpPr txBox="1"/>
          <p:nvPr/>
        </p:nvSpPr>
        <p:spPr>
          <a:xfrm>
            <a:off x="1574789" y="5146019"/>
            <a:ext cx="7134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FF0000"/>
                </a:solidFill>
              </a:rPr>
              <a:t>分布式系统数据访问的偏差</a:t>
            </a:r>
            <a:r>
              <a:rPr lang="zh-CN" altLang="en-US" sz="2400" dirty="0"/>
              <a:t>，整个系统的“降级读”延迟由</a:t>
            </a:r>
            <a:r>
              <a:rPr lang="en-US" altLang="zh-CN" sz="2400" dirty="0"/>
              <a:t>hot data</a:t>
            </a:r>
            <a:r>
              <a:rPr lang="zh-CN" altLang="en-US" sz="2400" dirty="0"/>
              <a:t>决定；由于</a:t>
            </a:r>
            <a:r>
              <a:rPr lang="en-US" altLang="zh-CN" sz="2400" dirty="0"/>
              <a:t>cold data</a:t>
            </a:r>
            <a:r>
              <a:rPr lang="zh-CN" altLang="en-US" sz="2400" dirty="0"/>
              <a:t>占数据的大部分，所以存储开销与</a:t>
            </a:r>
            <a:r>
              <a:rPr lang="en-US" altLang="zh-CN" sz="2400" dirty="0"/>
              <a:t>cold data</a:t>
            </a:r>
            <a:r>
              <a:rPr lang="zh-CN" altLang="en-US" sz="2400" dirty="0"/>
              <a:t>近似。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9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5E25FF6-3A55-4DC5-801E-821FC525A060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(k</a:t>
            </a:r>
            <a:r>
              <a:rPr lang="zh-CN" altLang="en-US" sz="2800" dirty="0"/>
              <a:t>，</a:t>
            </a:r>
            <a:r>
              <a:rPr lang="en-US" altLang="zh-CN" sz="2800" dirty="0"/>
              <a:t>r)R-S</a:t>
            </a:r>
            <a:r>
              <a:rPr lang="zh-CN" altLang="en-US" sz="2800" dirty="0"/>
              <a:t> 纠删码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75A2C-8689-44DB-8F74-D788AF76A349}"/>
              </a:ext>
            </a:extLst>
          </p:cNvPr>
          <p:cNvSpPr txBox="1"/>
          <p:nvPr/>
        </p:nvSpPr>
        <p:spPr>
          <a:xfrm>
            <a:off x="1062428" y="1018852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k</a:t>
            </a:r>
            <a:r>
              <a:rPr lang="zh-CN" altLang="en-US" sz="2400" dirty="0"/>
              <a:t>是数据块的个数，</a:t>
            </a:r>
            <a:r>
              <a:rPr lang="en-US" altLang="zh-CN" sz="2400" dirty="0"/>
              <a:t>r</a:t>
            </a:r>
            <a:r>
              <a:rPr lang="zh-CN" altLang="en-US" sz="2400" dirty="0"/>
              <a:t>是生成的校验块个数</a:t>
            </a:r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96234E-6DE8-4CCE-ACA4-70BC9C4E44DB}"/>
              </a:ext>
            </a:extLst>
          </p:cNvPr>
          <p:cNvSpPr txBox="1"/>
          <p:nvPr/>
        </p:nvSpPr>
        <p:spPr>
          <a:xfrm>
            <a:off x="3760657" y="102911"/>
            <a:ext cx="3666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storage overhead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k + r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/  k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容错能力：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C0C7C2-B79D-4DFA-849B-C585D7CD7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" y="2498328"/>
            <a:ext cx="5172075" cy="36385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C9AE0D-5703-4D78-ADE7-30BF5D5818E1}"/>
              </a:ext>
            </a:extLst>
          </p:cNvPr>
          <p:cNvSpPr txBox="1"/>
          <p:nvPr/>
        </p:nvSpPr>
        <p:spPr>
          <a:xfrm>
            <a:off x="6457115" y="2215879"/>
            <a:ext cx="3296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</a:t>
            </a:r>
            <a:r>
              <a:rPr lang="en-US" altLang="zh-CN" dirty="0"/>
              <a:t> = [a1 · · · a10]</a:t>
            </a:r>
          </a:p>
          <a:p>
            <a:r>
              <a:rPr lang="en-US" altLang="zh-CN" b="1" dirty="0"/>
              <a:t>b</a:t>
            </a:r>
            <a:r>
              <a:rPr lang="en-US" altLang="zh-CN" dirty="0"/>
              <a:t> = [b1 · · · b10]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2DBD62-32C5-494D-B431-7A0928B7B66D}"/>
              </a:ext>
            </a:extLst>
          </p:cNvPr>
          <p:cNvSpPr txBox="1"/>
          <p:nvPr/>
        </p:nvSpPr>
        <p:spPr>
          <a:xfrm>
            <a:off x="6002515" y="3180737"/>
            <a:ext cx="4410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假设</a:t>
            </a:r>
            <a:r>
              <a:rPr lang="en-US" altLang="zh-CN" sz="2400" dirty="0"/>
              <a:t>f</a:t>
            </a:r>
            <a:r>
              <a:rPr lang="en-US" altLang="zh-CN" sz="1400" dirty="0"/>
              <a:t>1</a:t>
            </a:r>
            <a:r>
              <a:rPr lang="en-US" altLang="zh-CN" sz="2400" dirty="0"/>
              <a:t>(</a:t>
            </a:r>
            <a:r>
              <a:rPr lang="en-US" altLang="zh-CN" sz="2400" b="1" dirty="0"/>
              <a:t>a</a:t>
            </a:r>
            <a:r>
              <a:rPr lang="en-US" altLang="zh-CN" sz="2400" dirty="0"/>
              <a:t>) = a</a:t>
            </a:r>
            <a:r>
              <a:rPr lang="en-US" altLang="zh-CN" sz="1200" dirty="0"/>
              <a:t>1</a:t>
            </a:r>
            <a:r>
              <a:rPr lang="en-US" altLang="zh-CN" sz="2400" dirty="0"/>
              <a:t> + a</a:t>
            </a:r>
            <a:r>
              <a:rPr lang="en-US" altLang="zh-CN" sz="1400" dirty="0"/>
              <a:t>2 </a:t>
            </a:r>
            <a:r>
              <a:rPr lang="en-US" altLang="zh-CN" sz="2400" dirty="0"/>
              <a:t>+ … + a</a:t>
            </a:r>
            <a:r>
              <a:rPr lang="en-US" altLang="zh-CN" sz="1400" dirty="0"/>
              <a:t>10</a:t>
            </a:r>
            <a:endParaRPr lang="en-US" altLang="zh-CN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0C66AC-8C5F-4C6C-A2ED-88BCB4152ED0}"/>
              </a:ext>
            </a:extLst>
          </p:cNvPr>
          <p:cNvSpPr txBox="1"/>
          <p:nvPr/>
        </p:nvSpPr>
        <p:spPr>
          <a:xfrm>
            <a:off x="1062428" y="1712609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k=10</a:t>
            </a:r>
            <a:r>
              <a:rPr lang="zh-CN" altLang="en-US" sz="2400" dirty="0"/>
              <a:t>，</a:t>
            </a:r>
            <a:r>
              <a:rPr lang="en-US" altLang="zh-CN" sz="2400" dirty="0"/>
              <a:t>r=4</a:t>
            </a:r>
            <a:r>
              <a:rPr lang="zh-CN" altLang="en-US" sz="2400" dirty="0"/>
              <a:t>为例：</a:t>
            </a:r>
            <a:endParaRPr lang="en-US" altLang="zh-CN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EFE262-E0CC-462C-8584-B8F1C15787A7}"/>
              </a:ext>
            </a:extLst>
          </p:cNvPr>
          <p:cNvSpPr txBox="1"/>
          <p:nvPr/>
        </p:nvSpPr>
        <p:spPr>
          <a:xfrm>
            <a:off x="6002515" y="3855938"/>
            <a:ext cx="6097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en-US" altLang="zh-CN" sz="12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到</a:t>
            </a:r>
            <a:r>
              <a:rPr lang="en-US" altLang="zh-CN" sz="2400" dirty="0"/>
              <a:t>a</a:t>
            </a:r>
            <a:r>
              <a:rPr lang="en-US" altLang="zh-CN" sz="1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en-US" altLang="zh-CN" sz="1400" dirty="0"/>
              <a:t>1</a:t>
            </a:r>
            <a:r>
              <a:rPr lang="en-US" altLang="zh-CN" sz="2400" dirty="0"/>
              <a:t>(</a:t>
            </a:r>
            <a:r>
              <a:rPr lang="en-US" altLang="zh-CN" sz="2400" b="1" dirty="0"/>
              <a:t>a</a:t>
            </a:r>
            <a:r>
              <a:rPr lang="en-US" altLang="zh-CN" sz="2400" dirty="0"/>
              <a:t>)</a:t>
            </a:r>
            <a:r>
              <a:rPr lang="zh-CN" altLang="en-US" sz="2400" dirty="0"/>
              <a:t>的任意一个块丢失时，可以通过剩下的</a:t>
            </a:r>
            <a:r>
              <a:rPr lang="en-US" altLang="zh-CN" sz="2400" dirty="0"/>
              <a:t>10</a:t>
            </a:r>
            <a:r>
              <a:rPr lang="zh-CN" altLang="en-US" sz="2400" dirty="0"/>
              <a:t>个块计算出。</a:t>
            </a:r>
            <a:endParaRPr lang="en-US" altLang="zh-CN" sz="2400" dirty="0"/>
          </a:p>
          <a:p>
            <a:r>
              <a:rPr lang="zh-CN" altLang="en-US" sz="2400" dirty="0"/>
              <a:t>可以推出，最多容忍丢失块的个数为</a:t>
            </a:r>
            <a:r>
              <a:rPr lang="en-US" altLang="zh-CN" sz="2400" dirty="0"/>
              <a:t>k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2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80E5A21-0238-416B-BCC3-DF4F04A39611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(k</a:t>
            </a:r>
            <a:r>
              <a:rPr lang="zh-CN" altLang="en-US" sz="2800" dirty="0"/>
              <a:t>，</a:t>
            </a:r>
            <a:r>
              <a:rPr lang="en-US" altLang="zh-CN" sz="2800" dirty="0"/>
              <a:t>l</a:t>
            </a:r>
            <a:r>
              <a:rPr lang="zh-CN" altLang="en-US" sz="2800" dirty="0"/>
              <a:t>，</a:t>
            </a:r>
            <a:r>
              <a:rPr lang="en-US" altLang="zh-CN" sz="2800" dirty="0"/>
              <a:t>r)LRC</a:t>
            </a:r>
            <a:r>
              <a:rPr lang="zh-CN" altLang="en-US" sz="2800" dirty="0"/>
              <a:t> 纠删码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FE0AB9-1813-4365-85B5-63D0818C1914}"/>
              </a:ext>
            </a:extLst>
          </p:cNvPr>
          <p:cNvSpPr txBox="1"/>
          <p:nvPr/>
        </p:nvSpPr>
        <p:spPr>
          <a:xfrm>
            <a:off x="4410385" y="87821"/>
            <a:ext cx="4313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storage overhead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k + l + r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/  k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容错能力：</a:t>
            </a:r>
            <a:r>
              <a:rPr lang="en-US" altLang="zh-CN" dirty="0">
                <a:sym typeface="Wingdings" panose="05000000000000000000" pitchFamily="2" charset="2"/>
              </a:rPr>
              <a:t>r + 1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4EB76-570B-4D93-9195-501C07FB0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28" y="2235275"/>
            <a:ext cx="6191250" cy="26860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5F03871-A92D-404D-BC16-2A008899957B}"/>
              </a:ext>
            </a:extLst>
          </p:cNvPr>
          <p:cNvSpPr txBox="1"/>
          <p:nvPr/>
        </p:nvSpPr>
        <p:spPr>
          <a:xfrm>
            <a:off x="1062428" y="1035357"/>
            <a:ext cx="6097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k</a:t>
            </a:r>
            <a:r>
              <a:rPr lang="zh-CN" altLang="en-US" sz="2400" dirty="0"/>
              <a:t>是数据块的个数，</a:t>
            </a:r>
            <a:r>
              <a:rPr lang="en-US" altLang="zh-CN" sz="2400" dirty="0"/>
              <a:t>l</a:t>
            </a:r>
            <a:r>
              <a:rPr lang="zh-CN" altLang="en-US" sz="2400" dirty="0"/>
              <a:t>是局部校验块的个数，</a:t>
            </a:r>
            <a:r>
              <a:rPr lang="en-US" altLang="zh-CN" sz="2400" dirty="0"/>
              <a:t>r</a:t>
            </a:r>
            <a:r>
              <a:rPr lang="zh-CN" altLang="en-US" sz="2400" dirty="0"/>
              <a:t>为全局校验块的个数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A09C54-73E1-45D5-BB04-93B9D2E971B5}"/>
              </a:ext>
            </a:extLst>
          </p:cNvPr>
          <p:cNvSpPr txBox="1"/>
          <p:nvPr/>
        </p:nvSpPr>
        <p:spPr>
          <a:xfrm>
            <a:off x="6502934" y="2384161"/>
            <a:ext cx="4768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实际上，所有的局部校验块组成了一个全局校验块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16D0CD-2FEA-4EA9-AE37-67B726D83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23" y="5044632"/>
            <a:ext cx="5216544" cy="154647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47AD332-63E0-444C-8624-9A1E287E366F}"/>
              </a:ext>
            </a:extLst>
          </p:cNvPr>
          <p:cNvSpPr txBox="1"/>
          <p:nvPr/>
        </p:nvSpPr>
        <p:spPr>
          <a:xfrm>
            <a:off x="6316078" y="3923762"/>
            <a:ext cx="5091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在恢复时，当只有一个数据块出错时，只需要使用局部校验块在局部进行重建，大大减少了读取块的个数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1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C076F47-33E5-43DA-BCFC-B82CB03F6BE0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(k</a:t>
            </a:r>
            <a:r>
              <a:rPr lang="zh-CN" altLang="en-US" sz="2800" dirty="0"/>
              <a:t>，</a:t>
            </a:r>
            <a:r>
              <a:rPr lang="en-US" altLang="zh-CN" sz="2800" dirty="0"/>
              <a:t>r)HH</a:t>
            </a:r>
            <a:r>
              <a:rPr lang="zh-CN" altLang="en-US" sz="2800" dirty="0"/>
              <a:t> 纠删码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83FB62-C352-4984-B8C6-7D89BBABD9A7}"/>
              </a:ext>
            </a:extLst>
          </p:cNvPr>
          <p:cNvSpPr txBox="1"/>
          <p:nvPr/>
        </p:nvSpPr>
        <p:spPr>
          <a:xfrm>
            <a:off x="3764265" y="66395"/>
            <a:ext cx="4313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storage overhead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k + r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/  k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容错能力：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9CCC89-D4DD-4E48-A826-C0FAB7441867}"/>
              </a:ext>
            </a:extLst>
          </p:cNvPr>
          <p:cNvSpPr txBox="1"/>
          <p:nvPr/>
        </p:nvSpPr>
        <p:spPr>
          <a:xfrm>
            <a:off x="874883" y="774282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A1E8"/>
                </a:solidFill>
              </a:rPr>
              <a:t>——</a:t>
            </a:r>
            <a:r>
              <a:rPr lang="zh-CN" altLang="en-US" sz="2400" dirty="0">
                <a:solidFill>
                  <a:srgbClr val="4FA1E8"/>
                </a:solidFill>
              </a:rPr>
              <a:t>实际是在</a:t>
            </a:r>
            <a:r>
              <a:rPr lang="en-US" altLang="zh-CN" sz="2400" dirty="0">
                <a:solidFill>
                  <a:srgbClr val="4FA1E8"/>
                </a:solidFill>
              </a:rPr>
              <a:t>RS</a:t>
            </a:r>
            <a:r>
              <a:rPr lang="zh-CN" altLang="en-US" sz="2400" dirty="0">
                <a:solidFill>
                  <a:srgbClr val="4FA1E8"/>
                </a:solidFill>
              </a:rPr>
              <a:t>纠删码上的改进</a:t>
            </a:r>
            <a:endParaRPr lang="en-US" altLang="zh-CN" sz="2400" dirty="0">
              <a:solidFill>
                <a:srgbClr val="4FA1E8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233DDD-4046-48D4-9C23-7205EBB8A8DE}"/>
              </a:ext>
            </a:extLst>
          </p:cNvPr>
          <p:cNvSpPr txBox="1"/>
          <p:nvPr/>
        </p:nvSpPr>
        <p:spPr>
          <a:xfrm>
            <a:off x="874883" y="1485248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Piggybacking framework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F55CE-DEB5-43D0-BE76-194312B14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225" y="2187236"/>
            <a:ext cx="4343400" cy="41624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AED0484-B8FC-479D-A302-6683EAA92774}"/>
              </a:ext>
            </a:extLst>
          </p:cNvPr>
          <p:cNvSpPr txBox="1"/>
          <p:nvPr/>
        </p:nvSpPr>
        <p:spPr>
          <a:xfrm>
            <a:off x="5645063" y="2673614"/>
            <a:ext cx="5684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该框架对 </a:t>
            </a:r>
            <a:r>
              <a:rPr lang="en-US" altLang="zh-CN" sz="2400" dirty="0"/>
              <a:t>RS </a:t>
            </a:r>
            <a:r>
              <a:rPr lang="zh-CN" altLang="en-US" sz="2400" dirty="0"/>
              <a:t>代码的条带对进行操作（例如，图 </a:t>
            </a:r>
            <a:r>
              <a:rPr lang="en-US" altLang="zh-CN" sz="2400" dirty="0"/>
              <a:t>2 </a:t>
            </a:r>
            <a:r>
              <a:rPr lang="zh-CN" altLang="en-US" sz="2400" dirty="0"/>
              <a:t>中描述的</a:t>
            </a:r>
            <a:r>
              <a:rPr lang="zh-CN" altLang="en-US" sz="2400" dirty="0">
                <a:solidFill>
                  <a:srgbClr val="FF0000"/>
                </a:solidFill>
              </a:rPr>
              <a:t>一对</a:t>
            </a:r>
            <a:r>
              <a:rPr lang="zh-CN" altLang="en-US" sz="2400" dirty="0"/>
              <a:t>列）。该框架允许将与一个条带相关的数据的任意函数添加到第二个条带</a:t>
            </a:r>
            <a:endParaRPr lang="en-US" altLang="zh-CN" sz="2400" dirty="0"/>
          </a:p>
          <a:p>
            <a:r>
              <a:rPr lang="zh-CN" altLang="en-US" sz="2400" dirty="0"/>
              <a:t>对于任意函数，上述操作不改变原纠删码的容错能力和存储消耗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6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C076F47-33E5-43DA-BCFC-B82CB03F6BE0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(k</a:t>
            </a:r>
            <a:r>
              <a:rPr lang="zh-CN" altLang="en-US" sz="2800" dirty="0"/>
              <a:t>，</a:t>
            </a:r>
            <a:r>
              <a:rPr lang="en-US" altLang="zh-CN" sz="2800" dirty="0"/>
              <a:t>r)HH</a:t>
            </a:r>
            <a:r>
              <a:rPr lang="zh-CN" altLang="en-US" sz="2800" dirty="0"/>
              <a:t> 纠删码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83FB62-C352-4984-B8C6-7D89BBABD9A7}"/>
              </a:ext>
            </a:extLst>
          </p:cNvPr>
          <p:cNvSpPr txBox="1"/>
          <p:nvPr/>
        </p:nvSpPr>
        <p:spPr>
          <a:xfrm>
            <a:off x="3764265" y="66395"/>
            <a:ext cx="4313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storage overhead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k + r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/  k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容错能力：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9CCC89-D4DD-4E48-A826-C0FAB7441867}"/>
              </a:ext>
            </a:extLst>
          </p:cNvPr>
          <p:cNvSpPr txBox="1"/>
          <p:nvPr/>
        </p:nvSpPr>
        <p:spPr>
          <a:xfrm>
            <a:off x="874883" y="774282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A1E8"/>
                </a:solidFill>
              </a:rPr>
              <a:t>——</a:t>
            </a:r>
            <a:r>
              <a:rPr lang="zh-CN" altLang="en-US" sz="2400" dirty="0">
                <a:solidFill>
                  <a:srgbClr val="4FA1E8"/>
                </a:solidFill>
              </a:rPr>
              <a:t>实际是在</a:t>
            </a:r>
            <a:r>
              <a:rPr lang="en-US" altLang="zh-CN" sz="2400" dirty="0">
                <a:solidFill>
                  <a:srgbClr val="4FA1E8"/>
                </a:solidFill>
              </a:rPr>
              <a:t>RS</a:t>
            </a:r>
            <a:r>
              <a:rPr lang="zh-CN" altLang="en-US" sz="2400" dirty="0">
                <a:solidFill>
                  <a:srgbClr val="4FA1E8"/>
                </a:solidFill>
              </a:rPr>
              <a:t>纠删码上的改进</a:t>
            </a:r>
            <a:endParaRPr lang="en-US" altLang="zh-CN" sz="2400" dirty="0">
              <a:solidFill>
                <a:srgbClr val="4FA1E8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9113BE-AAC1-41E5-BDFF-44D317A85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344" y="1384497"/>
            <a:ext cx="5648325" cy="4762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43C660E-FE1F-430A-B5D5-FF27460A1B0B}"/>
              </a:ext>
            </a:extLst>
          </p:cNvPr>
          <p:cNvSpPr txBox="1"/>
          <p:nvPr/>
        </p:nvSpPr>
        <p:spPr>
          <a:xfrm>
            <a:off x="6859488" y="2518186"/>
            <a:ext cx="5091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本文中对应的</a:t>
            </a:r>
            <a:r>
              <a:rPr lang="en-US" altLang="zh-CN" sz="2400" dirty="0"/>
              <a:t>HH code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F524EF-5FA0-4BCF-9823-DCB969EC21AA}"/>
              </a:ext>
            </a:extLst>
          </p:cNvPr>
          <p:cNvSpPr txBox="1"/>
          <p:nvPr/>
        </p:nvSpPr>
        <p:spPr>
          <a:xfrm>
            <a:off x="6866986" y="3305417"/>
            <a:ext cx="5091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存储开销与</a:t>
            </a:r>
            <a:r>
              <a:rPr lang="en-US" altLang="zh-CN" sz="2400" dirty="0"/>
              <a:t>RS code</a:t>
            </a:r>
            <a:r>
              <a:rPr lang="zh-CN" altLang="en-US" sz="2400" dirty="0"/>
              <a:t>一致。当单块丢失进行恢复时，所读取的块数比</a:t>
            </a:r>
            <a:r>
              <a:rPr lang="en-US" altLang="zh-CN" sz="2400" dirty="0"/>
              <a:t>RS</a:t>
            </a:r>
            <a:r>
              <a:rPr lang="zh-CN" altLang="en-US" sz="2400" dirty="0"/>
              <a:t>少（因为可以通过交叉部分计算）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1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C076F47-33E5-43DA-BCFC-B82CB03F6BE0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(k</a:t>
            </a:r>
            <a:r>
              <a:rPr lang="zh-CN" altLang="en-US" sz="2800" dirty="0"/>
              <a:t>，</a:t>
            </a:r>
            <a:r>
              <a:rPr lang="en-US" altLang="zh-CN" sz="2800" dirty="0"/>
              <a:t>r)HH</a:t>
            </a:r>
            <a:r>
              <a:rPr lang="zh-CN" altLang="en-US" sz="2800" dirty="0"/>
              <a:t> 纠删码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83FB62-C352-4984-B8C6-7D89BBABD9A7}"/>
              </a:ext>
            </a:extLst>
          </p:cNvPr>
          <p:cNvSpPr txBox="1"/>
          <p:nvPr/>
        </p:nvSpPr>
        <p:spPr>
          <a:xfrm>
            <a:off x="3764265" y="66395"/>
            <a:ext cx="4313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storage overhead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k + r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/  k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容错能力：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9CCC89-D4DD-4E48-A826-C0FAB7441867}"/>
              </a:ext>
            </a:extLst>
          </p:cNvPr>
          <p:cNvSpPr txBox="1"/>
          <p:nvPr/>
        </p:nvSpPr>
        <p:spPr>
          <a:xfrm>
            <a:off x="874883" y="774282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FA1E8"/>
                </a:solidFill>
              </a:rPr>
              <a:t>——</a:t>
            </a:r>
            <a:r>
              <a:rPr lang="zh-CN" altLang="en-US" sz="2400" dirty="0">
                <a:solidFill>
                  <a:srgbClr val="4FA1E8"/>
                </a:solidFill>
              </a:rPr>
              <a:t>实际是在</a:t>
            </a:r>
            <a:r>
              <a:rPr lang="en-US" altLang="zh-CN" sz="2400" dirty="0">
                <a:solidFill>
                  <a:srgbClr val="4FA1E8"/>
                </a:solidFill>
              </a:rPr>
              <a:t>RS</a:t>
            </a:r>
            <a:r>
              <a:rPr lang="zh-CN" altLang="en-US" sz="2400" dirty="0">
                <a:solidFill>
                  <a:srgbClr val="4FA1E8"/>
                </a:solidFill>
              </a:rPr>
              <a:t>纠删码上的改进</a:t>
            </a:r>
            <a:endParaRPr lang="en-US" altLang="zh-CN" sz="2400" dirty="0">
              <a:solidFill>
                <a:srgbClr val="4FA1E8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3C660E-FE1F-430A-B5D5-FF27460A1B0B}"/>
              </a:ext>
            </a:extLst>
          </p:cNvPr>
          <p:cNvSpPr txBox="1"/>
          <p:nvPr/>
        </p:nvSpPr>
        <p:spPr>
          <a:xfrm>
            <a:off x="1305157" y="1408101"/>
            <a:ext cx="793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原文中，在磁盘空间布局中，采用了“</a:t>
            </a:r>
            <a:r>
              <a:rPr lang="en-US" altLang="zh-CN" sz="2400" dirty="0"/>
              <a:t>hop-and-couple</a:t>
            </a:r>
            <a:r>
              <a:rPr lang="zh-CN" altLang="en-US" sz="2400" dirty="0"/>
              <a:t>”的方式进行配对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295604-2DEF-41B7-A913-B6D4D97BF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66" y="2269341"/>
            <a:ext cx="10805410" cy="3925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695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校史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9052593" y="5608121"/>
            <a:ext cx="2905830" cy="108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FF170CF-9619-4976-8E5A-686691773E5E}"/>
              </a:ext>
            </a:extLst>
          </p:cNvPr>
          <p:cNvSpPr txBox="1"/>
          <p:nvPr/>
        </p:nvSpPr>
        <p:spPr>
          <a:xfrm>
            <a:off x="874883" y="127951"/>
            <a:ext cx="382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切换算法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56D17-C5EC-4579-9E54-35003ADEE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03" y="1266190"/>
            <a:ext cx="7127927" cy="44900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326B85-F429-456A-8E6D-6BDC7E19F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066" y="837142"/>
            <a:ext cx="3735933" cy="31500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C1B0C3-56A3-4650-A578-3E390BC41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9608" y="4459396"/>
            <a:ext cx="4196157" cy="1243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5320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FjYWIyZjUwMTdmODQ5MGQwMGU3YWZkZjQxMjAxY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787</Words>
  <Application>Microsoft Office PowerPoint</Application>
  <PresentationFormat>宽屏</PresentationFormat>
  <Paragraphs>62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微软雅黑</vt:lpstr>
      <vt:lpstr>Arial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lychee wang</dc:creator>
  <cp:lastModifiedBy>杨 卓</cp:lastModifiedBy>
  <cp:revision>439</cp:revision>
  <dcterms:created xsi:type="dcterms:W3CDTF">2019-06-19T02:08:00Z</dcterms:created>
  <dcterms:modified xsi:type="dcterms:W3CDTF">2022-12-21T23:57:11Z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0FA7266D02E942AAAA912ABFFAAB6B71</vt:lpwstr>
  </property>
</Properties>
</file>