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283" r:id="rId4"/>
    <p:sldId id="318" r:id="rId5"/>
    <p:sldId id="319" r:id="rId7"/>
    <p:sldId id="320" r:id="rId8"/>
    <p:sldId id="329" r:id="rId9"/>
    <p:sldId id="321" r:id="rId10"/>
    <p:sldId id="322" r:id="rId11"/>
    <p:sldId id="332" r:id="rId12"/>
    <p:sldId id="331" r:id="rId13"/>
    <p:sldId id="324" r:id="rId14"/>
    <p:sldId id="325" r:id="rId15"/>
    <p:sldId id="338" r:id="rId16"/>
    <p:sldId id="326" r:id="rId17"/>
    <p:sldId id="340" r:id="rId18"/>
    <p:sldId id="342" r:id="rId19"/>
    <p:sldId id="341" r:id="rId20"/>
    <p:sldId id="343" r:id="rId21"/>
    <p:sldId id="328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B54934C-598A-40C9-B86A-84F29F7641D3}">
          <p14:sldIdLst>
            <p14:sldId id="283"/>
            <p14:sldId id="318"/>
            <p14:sldId id="319"/>
            <p14:sldId id="320"/>
            <p14:sldId id="329"/>
            <p14:sldId id="321"/>
            <p14:sldId id="322"/>
            <p14:sldId id="332"/>
            <p14:sldId id="331"/>
            <p14:sldId id="324"/>
            <p14:sldId id="325"/>
            <p14:sldId id="338"/>
            <p14:sldId id="326"/>
            <p14:sldId id="340"/>
            <p14:sldId id="341"/>
            <p14:sldId id="343"/>
            <p14:sldId id="328"/>
            <p14:sldId id="34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家豪" initials="徐" lastIdx="1" clrIdx="0"/>
  <p:cmAuthor id="2" name="cj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C62"/>
    <a:srgbClr val="9D9D9D"/>
    <a:srgbClr val="9F9F9F"/>
    <a:srgbClr val="9E9E9E"/>
    <a:srgbClr val="FFFFFF"/>
    <a:srgbClr val="A5A5A5"/>
    <a:srgbClr val="737373"/>
    <a:srgbClr val="E1E1E1"/>
    <a:srgbClr val="F0F0F0"/>
    <a:srgbClr val="B7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7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F6E03-FD61-461F-9412-304C922EC9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764C2-CA7F-43D7-B08A-250F832AB8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1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4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40" y="1542971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78420" y="2561106"/>
            <a:ext cx="9287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Hybrid Edge Partitioner: </a:t>
            </a:r>
            <a:endParaRPr lang="en-US" altLang="zh-CN" sz="4000" dirty="0">
              <a:solidFill>
                <a:schemeClr val="bg1"/>
              </a:solidFill>
            </a:endParaRPr>
          </a:p>
          <a:p>
            <a:r>
              <a:rPr lang="en-US" altLang="zh-CN" sz="4000" dirty="0">
                <a:solidFill>
                  <a:schemeClr val="bg1"/>
                </a:solidFill>
              </a:rPr>
              <a:t>Partitioning Large Power-Law Graphs under Memory Constraints 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5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7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125075" y="6309995"/>
            <a:ext cx="77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程健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49337" y="46992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SIGMOD 2021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5333" y="251790"/>
            <a:ext cx="526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Lazy Edge Invalidation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469" y="1605335"/>
            <a:ext cx="1020491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 eagerly keeps book about all assigned edges to avoid assignments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This is not necessary !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Vertices in C will not be visited again </a:t>
            </a:r>
            <a:r>
              <a:rPr lang="en-US" altLang="zh-CN" dirty="0">
                <a:sym typeface="Wingdings" panose="05000000000000000000" pitchFamily="2" charset="2"/>
              </a:rPr>
              <a:t> edge between vertices in C are not critical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Vertices</a:t>
            </a:r>
            <a:r>
              <a:rPr lang="en-US" altLang="zh-CN" dirty="0">
                <a:sym typeface="Wingdings" panose="05000000000000000000" pitchFamily="2" charset="2"/>
              </a:rPr>
              <a:t> in S may be visited again  critical edges are those incident to vertices in 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3" y="3563568"/>
            <a:ext cx="2456555" cy="218454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3" y="3482939"/>
            <a:ext cx="2507112" cy="223818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38" y="3151828"/>
            <a:ext cx="5039491" cy="3102420"/>
          </a:xfrm>
          <a:prstGeom prst="rect">
            <a:avLst/>
          </a:prstGeom>
        </p:spPr>
      </p:pic>
      <p:sp>
        <p:nvSpPr>
          <p:cNvPr id="9" name="箭头: 下 8"/>
          <p:cNvSpPr/>
          <p:nvPr/>
        </p:nvSpPr>
        <p:spPr>
          <a:xfrm rot="16200000">
            <a:off x="3256818" y="4386207"/>
            <a:ext cx="338666" cy="388867"/>
          </a:xfrm>
          <a:prstGeom prst="downArrow">
            <a:avLst/>
          </a:prstGeom>
          <a:solidFill>
            <a:srgbClr val="414C62"/>
          </a:solidFill>
          <a:ln>
            <a:solidFill>
              <a:srgbClr val="414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77245" y="1616785"/>
            <a:ext cx="2721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zh-CN" sz="1800" dirty="0">
                <a:cs typeface="+mn-ea"/>
                <a:sym typeface="Wingdings" panose="05000000000000000000" pitchFamily="2" charset="2"/>
              </a:rPr>
              <a:t>  Save Memory</a:t>
            </a:r>
            <a:endParaRPr lang="en-US" altLang="zh-CN" sz="1800" dirty="0"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3989" y="25179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Efficient Seed Vertex Search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8781" y="1536149"/>
            <a:ext cx="792556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3 scenarios when initialization is need</a:t>
            </a:r>
            <a:endParaRPr lang="en-US" altLang="zh-CN" dirty="0"/>
          </a:p>
          <a:p>
            <a:pPr marL="742950" lvl="1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when a partition expansion is started</a:t>
            </a:r>
            <a:endParaRPr lang="en-US" altLang="zh-CN" dirty="0"/>
          </a:p>
          <a:p>
            <a:pPr marL="742950" lvl="1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when one of disconnected components has assigned all edges </a:t>
            </a:r>
            <a:endParaRPr lang="en-US" altLang="zh-CN" dirty="0"/>
          </a:p>
          <a:p>
            <a:pPr marL="742950" lvl="1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when there are only high-degree vertices in 𝑆</a:t>
            </a:r>
            <a:r>
              <a:rPr lang="en-US" altLang="zh-CN" baseline="-25000" dirty="0">
                <a:sym typeface="+mn-ea"/>
              </a:rPr>
              <a:t>𝑖</a:t>
            </a:r>
            <a:endParaRPr lang="en-US" altLang="zh-CN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266" y="3017562"/>
            <a:ext cx="847533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when initialization start we need to find a seed vertex	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 : random selection of seed vertex</a:t>
            </a:r>
            <a:endParaRPr lang="en-US" altLang="zh-CN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Hard to find suitable vertices </a:t>
            </a:r>
            <a:endParaRPr lang="en-US" altLang="zh-CN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Many random “jumps” until a suitable vertex is found 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NE++ : Sequential scan by vertex ID</a:t>
            </a:r>
            <a:endParaRPr lang="en-US" altLang="zh-CN" dirty="0"/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Every vertex is visited at most once in overall seed vertex search</a:t>
            </a:r>
            <a:endParaRPr lang="en-US" altLang="zh-CN" baseline="-25000" dirty="0"/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587498" y="3941013"/>
            <a:ext cx="2173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zh-CN" dirty="0">
                <a:cs typeface="+mn-ea"/>
                <a:sym typeface="Wingdings" panose="05000000000000000000" pitchFamily="2" charset="2"/>
              </a:rPr>
              <a:t> Save Time</a:t>
            </a:r>
            <a:endParaRPr lang="en-US" altLang="zh-CN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0809" y="252095"/>
            <a:ext cx="6978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Further Optimizations for NE++       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8781" y="1536149"/>
            <a:ext cx="61541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Adapted Partition Capacity Bound</a:t>
            </a:r>
            <a:endParaRPr lang="en-US" altLang="zh-CN" dirty="0">
              <a:sym typeface="+mn-ea"/>
            </a:endParaRPr>
          </a:p>
          <a:p>
            <a:pPr marL="742950" lvl="1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new capacity bound is |E-E</a:t>
            </a:r>
            <a:r>
              <a:rPr lang="en-US" altLang="zh-CN" baseline="-25000" dirty="0"/>
              <a:t>h2h</a:t>
            </a:r>
            <a:r>
              <a:rPr lang="en-US" altLang="zh-CN" dirty="0"/>
              <a:t>|/k instead of |E|/k</a:t>
            </a:r>
            <a:endParaRPr lang="en-US" altLang="zh-CN" dirty="0"/>
          </a:p>
        </p:txBody>
      </p:sp>
      <p:pic>
        <p:nvPicPr>
          <p:cNvPr id="8" name="图片 7" descr="截屏2022-11-17 16.09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3414395"/>
            <a:ext cx="5475605" cy="26263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68781" y="2225098"/>
            <a:ext cx="8158772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0" algn="l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285750" lvl="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Building the Last Partition</a:t>
            </a:r>
            <a:endParaRPr lang="en-US" altLang="zh-CN" dirty="0"/>
          </a:p>
          <a:p>
            <a:pPr marL="742950" lvl="1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simply assign all remaining in-memory edges to the last partition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973736" y="2321004"/>
            <a:ext cx="1970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 Save Time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2-11-17 16.42.00"/>
          <p:cNvPicPr>
            <a:picLocks noChangeAspect="1"/>
          </p:cNvPicPr>
          <p:nvPr/>
        </p:nvPicPr>
        <p:blipFill rotWithShape="1">
          <a:blip r:embed="rId1"/>
          <a:srcRect t="1967"/>
          <a:stretch>
            <a:fillRect/>
          </a:stretch>
        </p:blipFill>
        <p:spPr>
          <a:xfrm>
            <a:off x="4245610" y="2192130"/>
            <a:ext cx="1694815" cy="127179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3333" y="251790"/>
            <a:ext cx="9033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Streaming Partitioning via Informed HDRF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8619" y="1957477"/>
            <a:ext cx="4079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HEP uses HDRF scoring function</a:t>
            </a:r>
            <a:endParaRPr lang="en-US" altLang="zh-CN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dirty="0"/>
              <a:t>HEP optimization: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Initialize partitioning</a:t>
            </a:r>
            <a:endParaRPr lang="en-US" altLang="zh-CN" dirty="0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altLang="zh-CN" dirty="0"/>
              <a:t>state from NE++ ( to avoid cold start or uninformed assignment problem)</a:t>
            </a:r>
            <a:endParaRPr lang="en-US" altLang="zh-CN" dirty="0"/>
          </a:p>
        </p:txBody>
      </p:sp>
      <p:pic>
        <p:nvPicPr>
          <p:cNvPr id="11" name="图片 10" descr="截屏2022-11-17 16.43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1783397"/>
            <a:ext cx="4772660" cy="34874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48585" y="4794250"/>
            <a:ext cx="31877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/>
              <a:t>Give higher score if vertex </a:t>
            </a:r>
            <a:endParaRPr lang="zh-CN" altLang="en-US" sz="1400" dirty="0"/>
          </a:p>
          <a:p>
            <a:pPr algn="l"/>
            <a:r>
              <a:rPr lang="en-US" altLang="zh-CN" sz="1400" dirty="0"/>
              <a:t>     </a:t>
            </a:r>
            <a:r>
              <a:rPr lang="zh-CN" altLang="en-US" sz="1400" dirty="0"/>
              <a:t>is already replicated on partition</a:t>
            </a:r>
            <a:endParaRPr lang="zh-CN" alt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/>
              <a:t>Update partitioning state after </a:t>
            </a:r>
            <a:endParaRPr lang="zh-CN" altLang="en-US" sz="1400" dirty="0"/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assigning an edge</a:t>
            </a:r>
            <a:endParaRPr lang="zh-CN" alt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6824980" y="4318001"/>
            <a:ext cx="244687" cy="24553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3" idx="0"/>
          </p:cNvCxnSpPr>
          <p:nvPr/>
        </p:nvCxnSpPr>
        <p:spPr>
          <a:xfrm flipV="1">
            <a:off x="4242435" y="3787775"/>
            <a:ext cx="2478405" cy="10064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244917" y="3967409"/>
            <a:ext cx="196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 Save Time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8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0930" y="252095"/>
            <a:ext cx="336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Evaluations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9600" y="1720215"/>
            <a:ext cx="31496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Partitioning metrics</a:t>
            </a:r>
            <a:endParaRPr lang="zh-CN" altLang="en-US" dirty="0"/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zh-CN" altLang="en-US" dirty="0"/>
              <a:t>Replication factor</a:t>
            </a:r>
            <a:endParaRPr lang="zh-CN" altLang="en-US" dirty="0"/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zh-CN" altLang="en-US" dirty="0"/>
              <a:t>Partitioning run-time</a:t>
            </a:r>
            <a:endParaRPr lang="zh-CN" altLang="en-US" dirty="0"/>
          </a:p>
          <a:p>
            <a:pPr marL="742950" lvl="1" indent="-285750" algn="l">
              <a:buFont typeface="Wingdings" panose="05000000000000000000" charset="0"/>
              <a:buChar char=""/>
            </a:pPr>
            <a:r>
              <a:rPr lang="zh-CN" altLang="en-US" dirty="0"/>
              <a:t>Memory overhead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55165" y="324485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/>
              <a:t>Real-world graphs:</a:t>
            </a:r>
            <a:endParaRPr lang="zh-CN" altLang="en-US" dirty="0"/>
          </a:p>
          <a:p>
            <a:pPr indent="0">
              <a:buFont typeface="Wingdings" panose="05000000000000000000" charset="0"/>
              <a:buNone/>
            </a:pPr>
            <a:endParaRPr lang="zh-CN" altLang="en-US" dirty="0"/>
          </a:p>
        </p:txBody>
      </p:sp>
      <p:pic>
        <p:nvPicPr>
          <p:cNvPr id="15" name="图片 14" descr="截屏2022-11-17 17.27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6780" y="3591560"/>
            <a:ext cx="4408805" cy="235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0930" y="252095"/>
            <a:ext cx="336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Evaluations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0670" y="1486535"/>
            <a:ext cx="2158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Replication Factor</a:t>
            </a:r>
            <a:endParaRPr lang="zh-CN" altLang="en-US" dirty="0"/>
          </a:p>
        </p:txBody>
      </p:sp>
      <p:pic>
        <p:nvPicPr>
          <p:cNvPr id="10" name="图片 9" descr="截屏2022-11-17 17.29.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765" y="1952625"/>
            <a:ext cx="6977380" cy="2952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73175" y="5111115"/>
            <a:ext cx="102723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Better replication factor than streaming partitioners, competitive to in-memory partitioners</a:t>
            </a:r>
            <a:endParaRPr lang="zh-CN" altLang="en-US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Better replication factor for higher setting of 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0930" y="252095"/>
            <a:ext cx="336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Evaluations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0670" y="1486535"/>
            <a:ext cx="2406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Partitioning run-time</a:t>
            </a:r>
            <a:endParaRPr lang="zh-CN" altLang="en-US"/>
          </a:p>
        </p:txBody>
      </p:sp>
      <p:pic>
        <p:nvPicPr>
          <p:cNvPr id="10" name="图片 9" descr="/Users/cj/Desktop/截屏2022-11-17 17.30.10.png截屏2022-11-17 17.30.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37385" y="1952625"/>
            <a:ext cx="6962140" cy="2952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73175" y="5111115"/>
            <a:ext cx="9904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Competitive run-time to other partitioners, only hash-based partitioning (DBH) is faster</a:t>
            </a:r>
            <a:endParaRPr lang="zh-CN" altLang="en-US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Run-time increases with decreasing 𝜏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0930" y="252095"/>
            <a:ext cx="336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Evaluations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0670" y="1486535"/>
            <a:ext cx="2181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Memory overhead</a:t>
            </a:r>
            <a:endParaRPr lang="zh-CN" altLang="en-US" dirty="0"/>
          </a:p>
        </p:txBody>
      </p:sp>
      <p:pic>
        <p:nvPicPr>
          <p:cNvPr id="10" name="图片 9" descr="/Users/cj/Desktop/截屏2022-11-17 17.30.26.png截屏2022-11-17 17.30.2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70088" y="1952625"/>
            <a:ext cx="6896735" cy="2952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50670" y="5128260"/>
            <a:ext cx="63271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Lower memory overhead than in-memory partitioners</a:t>
            </a:r>
            <a:endParaRPr lang="zh-CN" altLang="en-US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dirty="0"/>
              <a:t>Tunable with </a:t>
            </a:r>
            <a:r>
              <a:rPr lang="zh-CN" altLang="en-US" dirty="0">
                <a:sym typeface="+mn-ea"/>
              </a:rPr>
              <a:t>𝜏</a:t>
            </a:r>
            <a:r>
              <a:rPr lang="zh-CN" altLang="en-US" dirty="0"/>
              <a:t> (lower </a:t>
            </a:r>
            <a:r>
              <a:rPr lang="zh-CN" altLang="en-US" dirty="0">
                <a:sym typeface="+mn-ea"/>
              </a:rPr>
              <a:t>𝜏</a:t>
            </a:r>
            <a:r>
              <a:rPr lang="zh-CN" altLang="en-US" dirty="0"/>
              <a:t> - lower memory overhead)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6340" y="1542971"/>
            <a:ext cx="10099325" cy="3975263"/>
            <a:chOff x="1411356" y="1169894"/>
            <a:chExt cx="10099325" cy="3975263"/>
          </a:xfrm>
        </p:grpSpPr>
        <p:sp>
          <p:nvSpPr>
            <p:cNvPr id="2" name="矩形: 圆角 1"/>
            <p:cNvSpPr/>
            <p:nvPr/>
          </p:nvSpPr>
          <p:spPr>
            <a:xfrm>
              <a:off x="1411356" y="1169894"/>
              <a:ext cx="10099325" cy="3975263"/>
            </a:xfrm>
            <a:prstGeom prst="roundRect">
              <a:avLst>
                <a:gd name="adj" fmla="val 13141"/>
              </a:avLst>
            </a:prstGeom>
            <a:solidFill>
              <a:srgbClr val="202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1658398" y="1382064"/>
              <a:ext cx="9605241" cy="3550923"/>
            </a:xfrm>
            <a:prstGeom prst="roundRect">
              <a:avLst>
                <a:gd name="adj" fmla="val 9211"/>
              </a:avLst>
            </a:prstGeom>
            <a:noFill/>
            <a:ln w="22225">
              <a:solidFill>
                <a:schemeClr val="bg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72228" y="2907354"/>
            <a:ext cx="66475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b="1" dirty="0">
                <a:solidFill>
                  <a:schemeClr val="bg1"/>
                </a:solidFill>
                <a:cs typeface="+mn-ea"/>
                <a:sym typeface="+mn-lt"/>
              </a:rPr>
              <a:t>Thank you</a:t>
            </a:r>
            <a:endParaRPr lang="zh-CN" altLang="en-US" sz="75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698175" y="1"/>
            <a:ext cx="4513943" cy="1542966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1147" y="0"/>
            <a:ext cx="4107543" cy="1551940"/>
          </a:xfrm>
          <a:prstGeom prst="line">
            <a:avLst/>
          </a:prstGeom>
          <a:ln w="19050">
            <a:solidFill>
              <a:srgbClr val="202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5924096" y="-212170"/>
            <a:ext cx="576036" cy="576036"/>
            <a:chOff x="760990" y="3016250"/>
            <a:chExt cx="825500" cy="825500"/>
          </a:xfrm>
        </p:grpSpPr>
        <p:sp>
          <p:nvSpPr>
            <p:cNvPr id="19" name="椭圆 18"/>
            <p:cNvSpPr/>
            <p:nvPr/>
          </p:nvSpPr>
          <p:spPr>
            <a:xfrm>
              <a:off x="760990" y="3016250"/>
              <a:ext cx="825500" cy="825500"/>
            </a:xfrm>
            <a:prstGeom prst="ellipse">
              <a:avLst/>
            </a:prstGeom>
            <a:solidFill>
              <a:srgbClr val="B5393A"/>
            </a:solidFill>
            <a:ln>
              <a:noFill/>
            </a:ln>
            <a:effectLst>
              <a:outerShdw blurRad="127000" sx="113000" sy="113000" algn="ctr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45153" y="3300413"/>
              <a:ext cx="257175" cy="25717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63500" sx="108000" sy="108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16590" y="3371850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53345" y="6336030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程健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19954" y="251790"/>
            <a:ext cx="4578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Graph processing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36133" y="1761067"/>
            <a:ext cx="701040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Graph-structured data is everywhere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    ( social network, web graphs, biological network … )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Graphs capture relationships between entities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    ( friendship between social network, link of a website )</a:t>
            </a:r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1" r="8611" b="-930"/>
          <a:stretch>
            <a:fillRect/>
          </a:stretch>
        </p:blipFill>
        <p:spPr bwMode="auto">
          <a:xfrm>
            <a:off x="8307183" y="1700642"/>
            <a:ext cx="2602771" cy="23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3" y="4026955"/>
            <a:ext cx="2942156" cy="187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638" y="3684728"/>
            <a:ext cx="4982631" cy="250803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6132" y="3215817"/>
            <a:ext cx="4859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Real-world graphs can be huge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70144" y="306209"/>
            <a:ext cx="625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Distributed Graph Processing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3701" y="1519301"/>
            <a:ext cx="67847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Stand-alone operation is not feasible ( expensive! )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Distributed graph processing system scale across many compute  nodes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graph : graph partitioning</a:t>
            </a:r>
            <a:endParaRPr lang="en-US" altLang="zh-CN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589" y="1338783"/>
            <a:ext cx="2125744" cy="135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 12"/>
          <p:cNvSpPr/>
          <p:nvPr/>
        </p:nvSpPr>
        <p:spPr>
          <a:xfrm>
            <a:off x="9774461" y="2700850"/>
            <a:ext cx="338666" cy="388867"/>
          </a:xfrm>
          <a:prstGeom prst="downArrow">
            <a:avLst/>
          </a:prstGeom>
          <a:solidFill>
            <a:srgbClr val="414C62"/>
          </a:solidFill>
          <a:ln>
            <a:solidFill>
              <a:srgbClr val="414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l="1258" r="11686"/>
          <a:stretch>
            <a:fillRect/>
          </a:stretch>
        </p:blipFill>
        <p:spPr>
          <a:xfrm>
            <a:off x="8660787" y="3089717"/>
            <a:ext cx="2321790" cy="2000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564229" y="5089967"/>
            <a:ext cx="251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 </a:t>
            </a:r>
            <a:r>
              <a:rPr lang="en-US" altLang="zh-CN" dirty="0"/>
              <a:t>Graph partitioning</a:t>
            </a:r>
            <a:endParaRPr lang="zh-CN" altLang="en-US" dirty="0"/>
          </a:p>
        </p:txBody>
      </p:sp>
      <p:sp>
        <p:nvSpPr>
          <p:cNvPr id="19" name="箭头: 下 18"/>
          <p:cNvSpPr/>
          <p:nvPr/>
        </p:nvSpPr>
        <p:spPr>
          <a:xfrm>
            <a:off x="9838613" y="5487301"/>
            <a:ext cx="338666" cy="388867"/>
          </a:xfrm>
          <a:prstGeom prst="downArrow">
            <a:avLst/>
          </a:prstGeom>
          <a:solidFill>
            <a:srgbClr val="414C62"/>
          </a:solidFill>
          <a:ln>
            <a:solidFill>
              <a:srgbClr val="414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81160" y="5891861"/>
            <a:ext cx="25149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 </a:t>
            </a:r>
            <a:r>
              <a:rPr lang="en-US" altLang="zh-CN" dirty="0"/>
              <a:t>Graph processing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81" y="4688569"/>
            <a:ext cx="1390650" cy="12668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165" y="4688569"/>
            <a:ext cx="885825" cy="11811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158" y="4688758"/>
            <a:ext cx="876300" cy="1190625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4274391" y="4625715"/>
            <a:ext cx="0" cy="1329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611" y="4102898"/>
            <a:ext cx="371475" cy="5143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773" y="4303576"/>
            <a:ext cx="771525" cy="8382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308" y="5406206"/>
            <a:ext cx="771525" cy="83820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018" y="4134156"/>
            <a:ext cx="464190" cy="61892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27" y="5231743"/>
            <a:ext cx="455824" cy="619326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590425" y="5944495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Input graph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224487" y="5963083"/>
            <a:ext cx="10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Partition P1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340699" y="5963083"/>
            <a:ext cx="1043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Partition P2</a:t>
            </a:r>
            <a:endParaRPr lang="zh-CN" altLang="en-US" sz="12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66241" y="425240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P1</a:t>
            </a:r>
            <a:endParaRPr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266241" y="532138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P2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364132" y="4597583"/>
            <a:ext cx="24171" cy="660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7538136" y="4569479"/>
            <a:ext cx="12279" cy="688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421366" y="4771915"/>
            <a:ext cx="95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Send state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550415" y="4812968"/>
            <a:ext cx="1383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return new state</a:t>
            </a:r>
            <a:endParaRPr lang="zh-CN" altLang="en-US" sz="1200" dirty="0"/>
          </a:p>
        </p:txBody>
      </p:sp>
      <p:sp>
        <p:nvSpPr>
          <p:cNvPr id="57" name="箭头: 下 56"/>
          <p:cNvSpPr/>
          <p:nvPr/>
        </p:nvSpPr>
        <p:spPr>
          <a:xfrm rot="16200000">
            <a:off x="2932442" y="5127547"/>
            <a:ext cx="338666" cy="388867"/>
          </a:xfrm>
          <a:prstGeom prst="downArrow">
            <a:avLst/>
          </a:prstGeom>
          <a:solidFill>
            <a:srgbClr val="414C62"/>
          </a:solidFill>
          <a:ln>
            <a:solidFill>
              <a:srgbClr val="414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连接符: 曲线 59"/>
          <p:cNvCxnSpPr>
            <a:endCxn id="40" idx="1"/>
          </p:cNvCxnSpPr>
          <p:nvPr/>
        </p:nvCxnSpPr>
        <p:spPr>
          <a:xfrm rot="5400000">
            <a:off x="6505522" y="4146992"/>
            <a:ext cx="344120" cy="249128"/>
          </a:xfrm>
          <a:prstGeom prst="curvedConnector4">
            <a:avLst>
              <a:gd name="adj1" fmla="val -24489"/>
              <a:gd name="adj2" fmla="val 191760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4" name="连接符: 曲线 63"/>
          <p:cNvCxnSpPr>
            <a:stCxn id="41" idx="0"/>
            <a:endCxn id="41" idx="1"/>
          </p:cNvCxnSpPr>
          <p:nvPr/>
        </p:nvCxnSpPr>
        <p:spPr>
          <a:xfrm rot="16200000" flipH="1" flipV="1">
            <a:off x="6568851" y="5272618"/>
            <a:ext cx="309663" cy="227912"/>
          </a:xfrm>
          <a:prstGeom prst="curvedConnector4">
            <a:avLst>
              <a:gd name="adj1" fmla="val -73822"/>
              <a:gd name="adj2" fmla="val 200302"/>
            </a:avLst>
          </a:pr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箭头: 下 66"/>
          <p:cNvSpPr/>
          <p:nvPr/>
        </p:nvSpPr>
        <p:spPr>
          <a:xfrm rot="16200000">
            <a:off x="5272289" y="5087362"/>
            <a:ext cx="338666" cy="388867"/>
          </a:xfrm>
          <a:prstGeom prst="downArrow">
            <a:avLst/>
          </a:prstGeom>
          <a:solidFill>
            <a:srgbClr val="414C62"/>
          </a:solidFill>
          <a:ln>
            <a:solidFill>
              <a:srgbClr val="414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3701" y="2879137"/>
            <a:ext cx="687579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Edge partitioning induces a new problem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     ( synchronization overhead or communication overhead )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Goal : Minimize vertex replication factor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8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8" grpId="0" animBg="1"/>
      <p:bldP spid="19" grpId="0" animBg="1"/>
      <p:bldP spid="20" grpId="0" animBg="1"/>
      <p:bldP spid="42" grpId="0"/>
      <p:bldP spid="43" grpId="0"/>
      <p:bldP spid="44" grpId="0"/>
      <p:bldP spid="45" grpId="0"/>
      <p:bldP spid="46" grpId="0"/>
      <p:bldP spid="55" grpId="0"/>
      <p:bldP spid="56" grpId="0"/>
      <p:bldP spid="57" grpId="0" animBg="1"/>
      <p:bldP spid="6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84402" y="315530"/>
            <a:ext cx="854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Shortcomings of Existing Partitioners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2162" y="1837494"/>
            <a:ext cx="537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In-Memory partitioning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High partitioning quality ( exploits view of the entire graph )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High memory overhead ( entire graph should load into memory ---expensive!  )</a:t>
            </a:r>
            <a:endParaRPr lang="en-US" altLang="zh-CN" dirty="0"/>
          </a:p>
        </p:txBody>
      </p:sp>
      <p:sp>
        <p:nvSpPr>
          <p:cNvPr id="10" name="椭圆 9"/>
          <p:cNvSpPr/>
          <p:nvPr/>
        </p:nvSpPr>
        <p:spPr>
          <a:xfrm>
            <a:off x="6756399" y="1858073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849532" y="2322760"/>
            <a:ext cx="186266" cy="203200"/>
          </a:xfrm>
          <a:prstGeom prst="ellips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289798" y="2221160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255931" y="1771963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38531" y="2294002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55931" y="2694793"/>
            <a:ext cx="186266" cy="203200"/>
          </a:xfrm>
          <a:prstGeom prst="ellipse">
            <a:avLst/>
          </a:prstGeom>
          <a:solidFill>
            <a:srgbClr val="7030A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227232" y="2322760"/>
            <a:ext cx="186266" cy="203200"/>
          </a:xfrm>
          <a:prstGeom prst="ellipse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63266" y="2887345"/>
            <a:ext cx="186266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942665" y="1873563"/>
            <a:ext cx="313266" cy="86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442197" y="1873563"/>
            <a:ext cx="389467" cy="420439"/>
          </a:xfrm>
          <a:prstGeom prst="line">
            <a:avLst/>
          </a:prstGeom>
          <a:ln w="19050"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349064" y="1975163"/>
            <a:ext cx="33867" cy="245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6849532" y="2061273"/>
            <a:ext cx="93133" cy="2614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6915387" y="2031515"/>
            <a:ext cx="374411" cy="29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7448786" y="2394602"/>
            <a:ext cx="289745" cy="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6386220" y="2031515"/>
            <a:ext cx="397457" cy="321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7008520" y="2496202"/>
            <a:ext cx="274689" cy="2283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7442197" y="2467444"/>
            <a:ext cx="323612" cy="328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6822254" y="2496202"/>
            <a:ext cx="54556" cy="420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6783677" y="4414029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876810" y="4878716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317076" y="4777116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83209" y="4327919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765809" y="4849958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83209" y="5250749"/>
            <a:ext cx="186266" cy="203200"/>
          </a:xfrm>
          <a:prstGeom prst="ellipse">
            <a:avLst/>
          </a:prstGeom>
          <a:solidFill>
            <a:srgbClr val="7030A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254510" y="4878716"/>
            <a:ext cx="186266" cy="203200"/>
          </a:xfrm>
          <a:prstGeom prst="ellipse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690544" y="5443301"/>
            <a:ext cx="186266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6969943" y="4429519"/>
            <a:ext cx="313266" cy="86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469475" y="4429519"/>
            <a:ext cx="389467" cy="420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376342" y="4531119"/>
            <a:ext cx="33867" cy="245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6876810" y="4617229"/>
            <a:ext cx="93133" cy="2614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6942665" y="4587471"/>
            <a:ext cx="374411" cy="29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7476064" y="4950558"/>
            <a:ext cx="289745" cy="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6413498" y="4587471"/>
            <a:ext cx="397457" cy="321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7035798" y="5052158"/>
            <a:ext cx="274689" cy="2283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469475" y="5023400"/>
            <a:ext cx="323612" cy="328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6849532" y="5052158"/>
            <a:ext cx="54556" cy="420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箭头: 右 80"/>
          <p:cNvSpPr/>
          <p:nvPr/>
        </p:nvSpPr>
        <p:spPr>
          <a:xfrm>
            <a:off x="8017930" y="4462245"/>
            <a:ext cx="1109137" cy="936911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Edge streaming 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8051797" y="5848819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8039099" y="5399622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/>
          <p:cNvCxnSpPr/>
          <p:nvPr/>
        </p:nvCxnSpPr>
        <p:spPr>
          <a:xfrm>
            <a:off x="8111063" y="5602822"/>
            <a:ext cx="33867" cy="245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8804350" y="54679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2" name="椭圆 101"/>
          <p:cNvSpPr/>
          <p:nvPr/>
        </p:nvSpPr>
        <p:spPr>
          <a:xfrm>
            <a:off x="8339665" y="5840349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305798" y="5391152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/>
          <p:nvPr/>
        </p:nvCxnSpPr>
        <p:spPr>
          <a:xfrm>
            <a:off x="8398931" y="5594352"/>
            <a:ext cx="33867" cy="245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8627532" y="5857281"/>
            <a:ext cx="186266" cy="203200"/>
          </a:xfrm>
          <a:prstGeom prst="ellipse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8593665" y="5408084"/>
            <a:ext cx="186266" cy="203200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/>
          <p:cNvCxnSpPr/>
          <p:nvPr/>
        </p:nvCxnSpPr>
        <p:spPr>
          <a:xfrm>
            <a:off x="8686798" y="5611284"/>
            <a:ext cx="33867" cy="245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/>
          <p:cNvSpPr/>
          <p:nvPr/>
        </p:nvSpPr>
        <p:spPr>
          <a:xfrm>
            <a:off x="9179748" y="4480449"/>
            <a:ext cx="1174985" cy="862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Streaming Partitioner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09" name="箭头: 右 108"/>
          <p:cNvSpPr/>
          <p:nvPr/>
        </p:nvSpPr>
        <p:spPr>
          <a:xfrm>
            <a:off x="8017930" y="1923705"/>
            <a:ext cx="1109137" cy="936911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Entire graph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0" name="矩形: 圆角 109"/>
          <p:cNvSpPr/>
          <p:nvPr/>
        </p:nvSpPr>
        <p:spPr>
          <a:xfrm>
            <a:off x="9179745" y="1965840"/>
            <a:ext cx="1174988" cy="862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In-Memory partitioner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130" name="图片 1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6678" y="2908262"/>
            <a:ext cx="1158549" cy="883460"/>
          </a:xfrm>
          <a:prstGeom prst="rect">
            <a:avLst/>
          </a:prstGeom>
        </p:spPr>
      </p:pic>
      <p:sp>
        <p:nvSpPr>
          <p:cNvPr id="132" name="任意多边形: 形状 131"/>
          <p:cNvSpPr/>
          <p:nvPr/>
        </p:nvSpPr>
        <p:spPr>
          <a:xfrm>
            <a:off x="9508069" y="2828642"/>
            <a:ext cx="313265" cy="1061679"/>
          </a:xfrm>
          <a:custGeom>
            <a:avLst/>
            <a:gdLst>
              <a:gd name="connsiteX0" fmla="*/ 270934 w 313338"/>
              <a:gd name="connsiteY0" fmla="*/ 0 h 960854"/>
              <a:gd name="connsiteX1" fmla="*/ 313267 w 313338"/>
              <a:gd name="connsiteY1" fmla="*/ 406400 h 960854"/>
              <a:gd name="connsiteX2" fmla="*/ 279400 w 313338"/>
              <a:gd name="connsiteY2" fmla="*/ 584200 h 960854"/>
              <a:gd name="connsiteX3" fmla="*/ 220134 w 313338"/>
              <a:gd name="connsiteY3" fmla="*/ 736600 h 960854"/>
              <a:gd name="connsiteX4" fmla="*/ 84667 w 313338"/>
              <a:gd name="connsiteY4" fmla="*/ 931333 h 960854"/>
              <a:gd name="connsiteX5" fmla="*/ 0 w 313338"/>
              <a:gd name="connsiteY5" fmla="*/ 956733 h 96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338" h="960854">
                <a:moveTo>
                  <a:pt x="270934" y="0"/>
                </a:moveTo>
                <a:cubicBezTo>
                  <a:pt x="291395" y="154516"/>
                  <a:pt x="311856" y="309033"/>
                  <a:pt x="313267" y="406400"/>
                </a:cubicBezTo>
                <a:cubicBezTo>
                  <a:pt x="314678" y="503767"/>
                  <a:pt x="294922" y="529167"/>
                  <a:pt x="279400" y="584200"/>
                </a:cubicBezTo>
                <a:cubicBezTo>
                  <a:pt x="263878" y="639233"/>
                  <a:pt x="252589" y="678745"/>
                  <a:pt x="220134" y="736600"/>
                </a:cubicBezTo>
                <a:cubicBezTo>
                  <a:pt x="187678" y="794456"/>
                  <a:pt x="121356" y="894644"/>
                  <a:pt x="84667" y="931333"/>
                </a:cubicBezTo>
                <a:cubicBezTo>
                  <a:pt x="47978" y="968022"/>
                  <a:pt x="23989" y="962377"/>
                  <a:pt x="0" y="956733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: 形状 132"/>
          <p:cNvSpPr/>
          <p:nvPr/>
        </p:nvSpPr>
        <p:spPr>
          <a:xfrm>
            <a:off x="9825199" y="2946400"/>
            <a:ext cx="453338" cy="1044620"/>
          </a:xfrm>
          <a:custGeom>
            <a:avLst/>
            <a:gdLst>
              <a:gd name="connsiteX0" fmla="*/ 453338 w 453338"/>
              <a:gd name="connsiteY0" fmla="*/ 0 h 1044620"/>
              <a:gd name="connsiteX1" fmla="*/ 258605 w 453338"/>
              <a:gd name="connsiteY1" fmla="*/ 448733 h 1044620"/>
              <a:gd name="connsiteX2" fmla="*/ 4605 w 453338"/>
              <a:gd name="connsiteY2" fmla="*/ 550333 h 1044620"/>
              <a:gd name="connsiteX3" fmla="*/ 106205 w 453338"/>
              <a:gd name="connsiteY3" fmla="*/ 982133 h 1044620"/>
              <a:gd name="connsiteX4" fmla="*/ 250138 w 453338"/>
              <a:gd name="connsiteY4" fmla="*/ 1032933 h 104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38" h="1044620">
                <a:moveTo>
                  <a:pt x="453338" y="0"/>
                </a:moveTo>
                <a:cubicBezTo>
                  <a:pt x="393366" y="178505"/>
                  <a:pt x="333394" y="357011"/>
                  <a:pt x="258605" y="448733"/>
                </a:cubicBezTo>
                <a:cubicBezTo>
                  <a:pt x="183816" y="540455"/>
                  <a:pt x="30005" y="461433"/>
                  <a:pt x="4605" y="550333"/>
                </a:cubicBezTo>
                <a:cubicBezTo>
                  <a:pt x="-20795" y="639233"/>
                  <a:pt x="65283" y="901700"/>
                  <a:pt x="106205" y="982133"/>
                </a:cubicBezTo>
                <a:cubicBezTo>
                  <a:pt x="147127" y="1062566"/>
                  <a:pt x="198632" y="1047749"/>
                  <a:pt x="250138" y="1032933"/>
                </a:cubicBezTo>
              </a:path>
            </a:pathLst>
          </a:cu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5859" y="3011648"/>
            <a:ext cx="1158549" cy="883460"/>
          </a:xfrm>
          <a:prstGeom prst="rect">
            <a:avLst/>
          </a:prstGeom>
        </p:spPr>
      </p:pic>
      <p:sp>
        <p:nvSpPr>
          <p:cNvPr id="135" name="矩形: 圆角 134"/>
          <p:cNvSpPr/>
          <p:nvPr/>
        </p:nvSpPr>
        <p:spPr>
          <a:xfrm>
            <a:off x="11033379" y="983665"/>
            <a:ext cx="694267" cy="671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1490579" y="1049955"/>
            <a:ext cx="135463" cy="15627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1245049" y="1439910"/>
            <a:ext cx="135463" cy="156273"/>
          </a:xfrm>
          <a:prstGeom prst="ellipse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: 圆角 137"/>
          <p:cNvSpPr/>
          <p:nvPr/>
        </p:nvSpPr>
        <p:spPr>
          <a:xfrm>
            <a:off x="11033380" y="1865098"/>
            <a:ext cx="694267" cy="671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11490580" y="1931388"/>
            <a:ext cx="135463" cy="15627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11245050" y="2321343"/>
            <a:ext cx="135463" cy="156273"/>
          </a:xfrm>
          <a:prstGeom prst="ellipse">
            <a:avLst/>
          </a:prstGeom>
          <a:solidFill>
            <a:srgbClr val="7030A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11126517" y="2027089"/>
            <a:ext cx="135463" cy="15627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156"/>
          <p:cNvSpPr/>
          <p:nvPr/>
        </p:nvSpPr>
        <p:spPr>
          <a:xfrm>
            <a:off x="11054420" y="3037113"/>
            <a:ext cx="694267" cy="671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8" name="直接连接符 157"/>
          <p:cNvCxnSpPr>
            <a:stCxn id="136" idx="3"/>
            <a:endCxn id="137" idx="7"/>
          </p:cNvCxnSpPr>
          <p:nvPr/>
        </p:nvCxnSpPr>
        <p:spPr>
          <a:xfrm flipH="1">
            <a:off x="11360674" y="1183342"/>
            <a:ext cx="149743" cy="2794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39" idx="2"/>
            <a:endCxn id="141" idx="6"/>
          </p:cNvCxnSpPr>
          <p:nvPr/>
        </p:nvCxnSpPr>
        <p:spPr>
          <a:xfrm flipH="1">
            <a:off x="11261980" y="2009525"/>
            <a:ext cx="228600" cy="957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/>
          <p:cNvCxnSpPr>
            <a:stCxn id="139" idx="3"/>
            <a:endCxn id="140" idx="6"/>
          </p:cNvCxnSpPr>
          <p:nvPr/>
        </p:nvCxnSpPr>
        <p:spPr>
          <a:xfrm flipH="1">
            <a:off x="11380513" y="2064775"/>
            <a:ext cx="129905" cy="334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11115348" y="1152100"/>
            <a:ext cx="135463" cy="156273"/>
          </a:xfrm>
          <a:prstGeom prst="ellipse">
            <a:avLst/>
          </a:prstGeom>
          <a:solidFill>
            <a:schemeClr val="accent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连接符 170"/>
          <p:cNvCxnSpPr>
            <a:stCxn id="170" idx="4"/>
            <a:endCxn id="137" idx="1"/>
          </p:cNvCxnSpPr>
          <p:nvPr/>
        </p:nvCxnSpPr>
        <p:spPr>
          <a:xfrm>
            <a:off x="11183080" y="1308373"/>
            <a:ext cx="81807" cy="1544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11037873" y="2604970"/>
            <a:ext cx="75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  ...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11734726" y="116794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P1</a:t>
            </a:r>
            <a:endParaRPr lang="zh-CN" altLang="en-US" sz="12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1734726" y="2133002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P2</a:t>
            </a:r>
            <a:endParaRPr lang="zh-CN" altLang="en-US" sz="1200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1734726" y="327533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Pk</a:t>
            </a:r>
            <a:endParaRPr lang="zh-CN" altLang="en-US" sz="1200" dirty="0"/>
          </a:p>
        </p:txBody>
      </p:sp>
      <p:sp>
        <p:nvSpPr>
          <p:cNvPr id="179" name="矩形: 圆角 178"/>
          <p:cNvSpPr/>
          <p:nvPr/>
        </p:nvSpPr>
        <p:spPr>
          <a:xfrm>
            <a:off x="11101110" y="3881702"/>
            <a:ext cx="694267" cy="671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11558310" y="3947992"/>
            <a:ext cx="135463" cy="15627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11261979" y="4319551"/>
            <a:ext cx="135463" cy="156273"/>
          </a:xfrm>
          <a:prstGeom prst="ellipse">
            <a:avLst/>
          </a:prstGeom>
          <a:solidFill>
            <a:srgbClr val="0070C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: 圆角 181"/>
          <p:cNvSpPr/>
          <p:nvPr/>
        </p:nvSpPr>
        <p:spPr>
          <a:xfrm>
            <a:off x="11101111" y="4763135"/>
            <a:ext cx="694267" cy="671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11558311" y="4829425"/>
            <a:ext cx="135463" cy="156273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11312781" y="5219380"/>
            <a:ext cx="135463" cy="156273"/>
          </a:xfrm>
          <a:prstGeom prst="ellipse">
            <a:avLst/>
          </a:prstGeom>
          <a:solidFill>
            <a:srgbClr val="7030A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: 圆角 185"/>
          <p:cNvSpPr/>
          <p:nvPr/>
        </p:nvSpPr>
        <p:spPr>
          <a:xfrm>
            <a:off x="11122151" y="5935150"/>
            <a:ext cx="694267" cy="671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/>
          <p:cNvCxnSpPr>
            <a:stCxn id="180" idx="3"/>
            <a:endCxn id="181" idx="7"/>
          </p:cNvCxnSpPr>
          <p:nvPr/>
        </p:nvCxnSpPr>
        <p:spPr>
          <a:xfrm flipH="1">
            <a:off x="11377604" y="4081379"/>
            <a:ext cx="200544" cy="2610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83" idx="3"/>
            <a:endCxn id="184" idx="6"/>
          </p:cNvCxnSpPr>
          <p:nvPr/>
        </p:nvCxnSpPr>
        <p:spPr>
          <a:xfrm flipH="1">
            <a:off x="11448244" y="4962812"/>
            <a:ext cx="129905" cy="334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11098503" y="5508753"/>
            <a:ext cx="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 …</a:t>
            </a:r>
            <a:endParaRPr lang="zh-CN" altLang="en-US" dirty="0"/>
          </a:p>
        </p:txBody>
      </p:sp>
      <p:sp>
        <p:nvSpPr>
          <p:cNvPr id="193" name="文本框 192"/>
          <p:cNvSpPr txBox="1"/>
          <p:nvPr/>
        </p:nvSpPr>
        <p:spPr>
          <a:xfrm>
            <a:off x="11802457" y="406597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P1</a:t>
            </a:r>
            <a:endParaRPr lang="zh-CN" altLang="en-US" sz="1200" dirty="0"/>
          </a:p>
        </p:txBody>
      </p:sp>
      <p:sp>
        <p:nvSpPr>
          <p:cNvPr id="194" name="文本框 193"/>
          <p:cNvSpPr txBox="1"/>
          <p:nvPr/>
        </p:nvSpPr>
        <p:spPr>
          <a:xfrm>
            <a:off x="11802457" y="503103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P2</a:t>
            </a:r>
            <a:endParaRPr lang="zh-CN" altLang="en-US" sz="1200" dirty="0"/>
          </a:p>
        </p:txBody>
      </p:sp>
      <p:sp>
        <p:nvSpPr>
          <p:cNvPr id="195" name="文本框 194"/>
          <p:cNvSpPr txBox="1"/>
          <p:nvPr/>
        </p:nvSpPr>
        <p:spPr>
          <a:xfrm>
            <a:off x="11802457" y="617337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Pk</a:t>
            </a:r>
            <a:endParaRPr lang="zh-CN" altLang="en-US" sz="1200" dirty="0"/>
          </a:p>
        </p:txBody>
      </p:sp>
      <p:cxnSp>
        <p:nvCxnSpPr>
          <p:cNvPr id="198" name="直接箭头连接符 197"/>
          <p:cNvCxnSpPr>
            <a:stCxn id="110" idx="3"/>
            <a:endCxn id="135" idx="1"/>
          </p:cNvCxnSpPr>
          <p:nvPr/>
        </p:nvCxnSpPr>
        <p:spPr>
          <a:xfrm flipV="1">
            <a:off x="10354733" y="1319545"/>
            <a:ext cx="678646" cy="107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10" idx="3"/>
            <a:endCxn id="138" idx="1"/>
          </p:cNvCxnSpPr>
          <p:nvPr/>
        </p:nvCxnSpPr>
        <p:spPr>
          <a:xfrm flipV="1">
            <a:off x="10354733" y="2200978"/>
            <a:ext cx="678647" cy="19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110" idx="3"/>
            <a:endCxn id="175" idx="1"/>
          </p:cNvCxnSpPr>
          <p:nvPr/>
        </p:nvCxnSpPr>
        <p:spPr>
          <a:xfrm>
            <a:off x="10354733" y="2397241"/>
            <a:ext cx="683140" cy="39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10" idx="3"/>
            <a:endCxn id="157" idx="1"/>
          </p:cNvCxnSpPr>
          <p:nvPr/>
        </p:nvCxnSpPr>
        <p:spPr>
          <a:xfrm>
            <a:off x="10354733" y="2397241"/>
            <a:ext cx="699687" cy="9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08" idx="3"/>
            <a:endCxn id="179" idx="1"/>
          </p:cNvCxnSpPr>
          <p:nvPr/>
        </p:nvCxnSpPr>
        <p:spPr>
          <a:xfrm flipV="1">
            <a:off x="10354733" y="4217582"/>
            <a:ext cx="746377" cy="6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108" idx="3"/>
            <a:endCxn id="182" idx="1"/>
          </p:cNvCxnSpPr>
          <p:nvPr/>
        </p:nvCxnSpPr>
        <p:spPr>
          <a:xfrm>
            <a:off x="10354733" y="4911850"/>
            <a:ext cx="746378" cy="18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108" idx="3"/>
            <a:endCxn id="192" idx="1"/>
          </p:cNvCxnSpPr>
          <p:nvPr/>
        </p:nvCxnSpPr>
        <p:spPr>
          <a:xfrm>
            <a:off x="10354733" y="4911850"/>
            <a:ext cx="743770" cy="78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08" idx="3"/>
            <a:endCxn id="186" idx="1"/>
          </p:cNvCxnSpPr>
          <p:nvPr/>
        </p:nvCxnSpPr>
        <p:spPr>
          <a:xfrm>
            <a:off x="10354733" y="4911850"/>
            <a:ext cx="767418" cy="135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32162" y="3430917"/>
            <a:ext cx="568644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Streaming partitioning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Low partitioning quality ( limited view of the graph )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Low memory overhead ( accesses graph only one edge at a time )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8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9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8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1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7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1" grpId="0" animBg="1"/>
      <p:bldP spid="83" grpId="0" animBg="1"/>
      <p:bldP spid="84" grpId="0" animBg="1"/>
      <p:bldP spid="100" grpId="0"/>
      <p:bldP spid="102" grpId="0" animBg="1"/>
      <p:bldP spid="103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32" grpId="0" animBg="1"/>
      <p:bldP spid="133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57" grpId="0" animBg="1"/>
      <p:bldP spid="170" grpId="0" animBg="1"/>
      <p:bldP spid="175" grpId="0"/>
      <p:bldP spid="176" grpId="0"/>
      <p:bldP spid="177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92" grpId="0"/>
      <p:bldP spid="193" grpId="0"/>
      <p:bldP spid="194" grpId="0"/>
      <p:bldP spid="19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6933" y="298596"/>
            <a:ext cx="817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chemeClr val="bg1"/>
                </a:solidFill>
                <a:cs typeface="+mn-ea"/>
                <a:sym typeface="+mn-lt"/>
              </a:rPr>
              <a:t>H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ybrid </a:t>
            </a:r>
            <a:r>
              <a:rPr lang="en-US" altLang="zh-CN" sz="3200" b="1" u="sng" dirty="0">
                <a:solidFill>
                  <a:schemeClr val="bg1"/>
                </a:solidFill>
                <a:cs typeface="+mn-ea"/>
                <a:sym typeface="+mn-lt"/>
              </a:rPr>
              <a:t>E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dge </a:t>
            </a:r>
            <a:r>
              <a:rPr lang="en-US" altLang="zh-CN" sz="3200" b="1" u="sng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artitioner : Overview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7899400" y="1405473"/>
            <a:ext cx="2400298" cy="16086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8754531" y="1636673"/>
            <a:ext cx="186266" cy="203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847664" y="2101360"/>
            <a:ext cx="186266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9287930" y="1999760"/>
            <a:ext cx="186266" cy="203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254063" y="1550563"/>
            <a:ext cx="186266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736663" y="2072602"/>
            <a:ext cx="186266" cy="20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254063" y="2473393"/>
            <a:ext cx="186266" cy="203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225364" y="2101360"/>
            <a:ext cx="186266" cy="2032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661398" y="2665945"/>
            <a:ext cx="186266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8940797" y="1652163"/>
            <a:ext cx="313266" cy="86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440329" y="1652163"/>
            <a:ext cx="389467" cy="420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347196" y="1753763"/>
            <a:ext cx="33867" cy="2459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8847664" y="1839873"/>
            <a:ext cx="93133" cy="2614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8913519" y="1810115"/>
            <a:ext cx="374411" cy="29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9446918" y="2173202"/>
            <a:ext cx="289745" cy="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8384352" y="1810115"/>
            <a:ext cx="397457" cy="321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9006652" y="2274802"/>
            <a:ext cx="274689" cy="2283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9440329" y="2246044"/>
            <a:ext cx="323612" cy="328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820386" y="2274802"/>
            <a:ext cx="54556" cy="4209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: 圆角 64"/>
          <p:cNvSpPr/>
          <p:nvPr/>
        </p:nvSpPr>
        <p:spPr>
          <a:xfrm>
            <a:off x="7161976" y="3378340"/>
            <a:ext cx="1474847" cy="975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7806267" y="3535364"/>
            <a:ext cx="186266" cy="203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899400" y="4000051"/>
            <a:ext cx="186266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339666" y="3898451"/>
            <a:ext cx="186266" cy="203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277100" y="4000051"/>
            <a:ext cx="186266" cy="2032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 flipH="1" flipV="1">
            <a:off x="7899400" y="3738564"/>
            <a:ext cx="93133" cy="2614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 flipV="1">
            <a:off x="7965255" y="3708806"/>
            <a:ext cx="374411" cy="29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7436088" y="3708806"/>
            <a:ext cx="397457" cy="3210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: 圆角 99"/>
          <p:cNvSpPr/>
          <p:nvPr/>
        </p:nvSpPr>
        <p:spPr>
          <a:xfrm>
            <a:off x="9763941" y="3378340"/>
            <a:ext cx="1474847" cy="975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椭圆 100"/>
          <p:cNvSpPr/>
          <p:nvPr/>
        </p:nvSpPr>
        <p:spPr>
          <a:xfrm>
            <a:off x="10128833" y="3399256"/>
            <a:ext cx="186266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0789940" y="3711076"/>
            <a:ext cx="186266" cy="203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0307340" y="4111867"/>
            <a:ext cx="186266" cy="2032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/>
          <p:cNvCxnSpPr>
            <a:stCxn id="101" idx="6"/>
          </p:cNvCxnSpPr>
          <p:nvPr/>
        </p:nvCxnSpPr>
        <p:spPr>
          <a:xfrm>
            <a:off x="10315099" y="3500856"/>
            <a:ext cx="567974" cy="2102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H="1">
            <a:off x="10493606" y="3884518"/>
            <a:ext cx="323612" cy="328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箭头: 左 105"/>
          <p:cNvSpPr/>
          <p:nvPr/>
        </p:nvSpPr>
        <p:spPr>
          <a:xfrm rot="18946837">
            <a:off x="7509505" y="2949174"/>
            <a:ext cx="468023" cy="36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左 106"/>
          <p:cNvSpPr/>
          <p:nvPr/>
        </p:nvSpPr>
        <p:spPr>
          <a:xfrm rot="13266345">
            <a:off x="10220227" y="2920062"/>
            <a:ext cx="468023" cy="3640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/>
          <p:cNvSpPr txBox="1"/>
          <p:nvPr/>
        </p:nvSpPr>
        <p:spPr>
          <a:xfrm>
            <a:off x="7186632" y="288281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0655412" y="28660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10299698" y="1916694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 graph</a:t>
            </a:r>
            <a:endParaRPr lang="zh-CN" altLang="en-US" sz="14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7300206" y="4375820"/>
            <a:ext cx="1208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In-Memory </a:t>
            </a:r>
            <a:endParaRPr lang="en-US" altLang="zh-CN" sz="1400" dirty="0"/>
          </a:p>
          <a:p>
            <a:r>
              <a:rPr lang="en-US" altLang="zh-CN" sz="1400" dirty="0"/>
              <a:t>partitioning</a:t>
            </a:r>
            <a:endParaRPr lang="zh-CN" altLang="en-US" sz="14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9889210" y="4374409"/>
            <a:ext cx="1208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/>
              <a:t>Streaming</a:t>
            </a:r>
            <a:endParaRPr lang="en-US" altLang="zh-CN" sz="1400" dirty="0"/>
          </a:p>
          <a:p>
            <a:pPr algn="ctr"/>
            <a:r>
              <a:rPr lang="en-US" altLang="zh-CN" sz="1400" dirty="0"/>
              <a:t>partitioning</a:t>
            </a:r>
            <a:endParaRPr lang="zh-CN" altLang="en-US" sz="1400" dirty="0"/>
          </a:p>
        </p:txBody>
      </p:sp>
      <p:sp>
        <p:nvSpPr>
          <p:cNvPr id="113" name="矩形: 圆角 112"/>
          <p:cNvSpPr/>
          <p:nvPr/>
        </p:nvSpPr>
        <p:spPr>
          <a:xfrm>
            <a:off x="6513276" y="5195015"/>
            <a:ext cx="1072679" cy="975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/>
          <p:cNvSpPr/>
          <p:nvPr/>
        </p:nvSpPr>
        <p:spPr>
          <a:xfrm>
            <a:off x="7840840" y="5195015"/>
            <a:ext cx="1072679" cy="975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: 圆角 114"/>
          <p:cNvSpPr/>
          <p:nvPr/>
        </p:nvSpPr>
        <p:spPr>
          <a:xfrm>
            <a:off x="9143996" y="5203365"/>
            <a:ext cx="1072679" cy="975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矩形: 圆角 115"/>
          <p:cNvSpPr/>
          <p:nvPr/>
        </p:nvSpPr>
        <p:spPr>
          <a:xfrm>
            <a:off x="10967534" y="5195014"/>
            <a:ext cx="1072679" cy="9751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0400473" y="54293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6785560" y="621023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P1</a:t>
            </a:r>
            <a:endParaRPr lang="zh-CN" altLang="en-US" sz="14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8203175" y="618339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P2</a:t>
            </a:r>
            <a:endParaRPr lang="zh-CN" altLang="en-US" sz="14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9461170" y="618482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P3</a:t>
            </a:r>
            <a:endParaRPr lang="zh-CN" altLang="en-US" sz="14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11345122" y="618339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Pk</a:t>
            </a:r>
            <a:endParaRPr lang="zh-CN" altLang="en-US" sz="1400" dirty="0"/>
          </a:p>
        </p:txBody>
      </p:sp>
      <p:cxnSp>
        <p:nvCxnSpPr>
          <p:cNvPr id="123" name="直接箭头连接符 122"/>
          <p:cNvCxnSpPr>
            <a:stCxn id="111" idx="2"/>
            <a:endCxn id="113" idx="0"/>
          </p:cNvCxnSpPr>
          <p:nvPr/>
        </p:nvCxnSpPr>
        <p:spPr>
          <a:xfrm flipH="1">
            <a:off x="7049616" y="4899040"/>
            <a:ext cx="854986" cy="295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1" idx="2"/>
            <a:endCxn id="114" idx="0"/>
          </p:cNvCxnSpPr>
          <p:nvPr/>
        </p:nvCxnSpPr>
        <p:spPr>
          <a:xfrm>
            <a:off x="7904602" y="4899040"/>
            <a:ext cx="472578" cy="295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1" idx="2"/>
            <a:endCxn id="115" idx="0"/>
          </p:cNvCxnSpPr>
          <p:nvPr/>
        </p:nvCxnSpPr>
        <p:spPr>
          <a:xfrm>
            <a:off x="7904602" y="4899040"/>
            <a:ext cx="1775734" cy="304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1" idx="2"/>
            <a:endCxn id="116" idx="0"/>
          </p:cNvCxnSpPr>
          <p:nvPr/>
        </p:nvCxnSpPr>
        <p:spPr>
          <a:xfrm>
            <a:off x="7904602" y="4899040"/>
            <a:ext cx="3599272" cy="295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12" idx="2"/>
            <a:endCxn id="113" idx="0"/>
          </p:cNvCxnSpPr>
          <p:nvPr/>
        </p:nvCxnSpPr>
        <p:spPr>
          <a:xfrm flipH="1">
            <a:off x="7049616" y="4897629"/>
            <a:ext cx="3443990" cy="2973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12" idx="2"/>
            <a:endCxn id="114" idx="0"/>
          </p:cNvCxnSpPr>
          <p:nvPr/>
        </p:nvCxnSpPr>
        <p:spPr>
          <a:xfrm flipH="1">
            <a:off x="8377180" y="4897629"/>
            <a:ext cx="2116426" cy="2973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2" idx="2"/>
            <a:endCxn id="115" idx="0"/>
          </p:cNvCxnSpPr>
          <p:nvPr/>
        </p:nvCxnSpPr>
        <p:spPr>
          <a:xfrm flipH="1">
            <a:off x="9680336" y="4897629"/>
            <a:ext cx="813270" cy="3057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2" idx="2"/>
            <a:endCxn id="116" idx="0"/>
          </p:cNvCxnSpPr>
          <p:nvPr/>
        </p:nvCxnSpPr>
        <p:spPr>
          <a:xfrm>
            <a:off x="10493606" y="4897629"/>
            <a:ext cx="1010268" cy="297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762882" y="1347151"/>
            <a:ext cx="6309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Divide graph into two sub-graphs A and B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Partition sub-graph A with </a:t>
            </a:r>
            <a:r>
              <a:rPr lang="en-US" altLang="zh-CN" sz="1800" dirty="0"/>
              <a:t>In-Memory algorithm</a:t>
            </a:r>
            <a:endParaRPr lang="en-US" altLang="zh-CN" sz="18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Partition sub-graph B with </a:t>
            </a:r>
            <a:r>
              <a:rPr lang="en-US" altLang="zh-CN" sz="1800" dirty="0"/>
              <a:t>Streaming algorithm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Only sub-graph A must be loaded into memory !</a:t>
            </a:r>
            <a:endParaRPr lang="en-US" altLang="zh-CN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363" y="4359756"/>
            <a:ext cx="5556003" cy="20973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0472" y="2735977"/>
            <a:ext cx="645573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In many natural graphs, the degree distribution of the vertices follows a power-law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Low-degree vertices constitute the majority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Goal : focus on reducing the replication of low-degree vertices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65" grpId="0" animBg="1"/>
      <p:bldP spid="75" grpId="0" animBg="1"/>
      <p:bldP spid="76" grpId="0" animBg="1"/>
      <p:bldP spid="77" grpId="0" animBg="1"/>
      <p:bldP spid="81" grpId="0" animBg="1"/>
      <p:bldP spid="100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 animBg="1"/>
      <p:bldP spid="114" grpId="0" animBg="1"/>
      <p:bldP spid="115" grpId="0" animBg="1"/>
      <p:bldP spid="116" grpId="0" animBg="1"/>
      <p:bldP spid="117" grpId="0"/>
      <p:bldP spid="118" grpId="0"/>
      <p:bldP spid="119" grpId="0"/>
      <p:bldP spid="120" grpId="0"/>
      <p:bldP spid="121" grpId="0"/>
      <p:bldP spid="14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556933" y="298596"/>
            <a:ext cx="817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u="sng" dirty="0">
                <a:solidFill>
                  <a:schemeClr val="bg1"/>
                </a:solidFill>
                <a:cs typeface="+mn-ea"/>
                <a:sym typeface="+mn-lt"/>
              </a:rPr>
              <a:t>H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ybrid </a:t>
            </a:r>
            <a:r>
              <a:rPr lang="en-US" altLang="zh-CN" sz="3200" b="1" u="sng" dirty="0">
                <a:solidFill>
                  <a:schemeClr val="bg1"/>
                </a:solidFill>
                <a:cs typeface="+mn-ea"/>
                <a:sym typeface="+mn-lt"/>
              </a:rPr>
              <a:t>E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dge </a:t>
            </a:r>
            <a:r>
              <a:rPr lang="en-US" altLang="zh-CN" sz="3200" b="1" u="sng" dirty="0">
                <a:solidFill>
                  <a:schemeClr val="bg1"/>
                </a:solidFill>
                <a:cs typeface="+mn-ea"/>
                <a:sym typeface="+mn-lt"/>
              </a:rPr>
              <a:t>P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artitioner : Overview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8122" y="1352092"/>
            <a:ext cx="3709319" cy="3302000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50" y="4707473"/>
            <a:ext cx="4594555" cy="1734444"/>
          </a:xfrm>
          <a:prstGeom prst="rect">
            <a:avLst/>
          </a:prstGeom>
        </p:spPr>
      </p:pic>
      <p:sp>
        <p:nvSpPr>
          <p:cNvPr id="158" name="文本框 157"/>
          <p:cNvSpPr txBox="1"/>
          <p:nvPr/>
        </p:nvSpPr>
        <p:spPr>
          <a:xfrm>
            <a:off x="762882" y="1347151"/>
            <a:ext cx="6309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Divide graph into two sub-graphs A and B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Partition sub-graph A with </a:t>
            </a:r>
            <a:r>
              <a:rPr lang="en-US" altLang="zh-CN" sz="1800" dirty="0"/>
              <a:t>In-Memory algorithm</a:t>
            </a:r>
            <a:endParaRPr lang="en-US" altLang="zh-CN" sz="1800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Partition sub-graph B with </a:t>
            </a:r>
            <a:r>
              <a:rPr lang="en-US" altLang="zh-CN" sz="1800" dirty="0"/>
              <a:t>Streaming algorithm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Only sub-graph A must be loaded into memory !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In many natural graphs, the degree distribution of the vertices follows a power-law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Low-degree vertices constitute the majority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Goal : focus on reducing the replication of low-degree vertices</a:t>
            </a:r>
            <a:endParaRPr lang="en-US" altLang="zh-CN" dirty="0"/>
          </a:p>
        </p:txBody>
      </p:sp>
      <p:sp>
        <p:nvSpPr>
          <p:cNvPr id="159" name="椭圆 158"/>
          <p:cNvSpPr/>
          <p:nvPr/>
        </p:nvSpPr>
        <p:spPr>
          <a:xfrm>
            <a:off x="10727269" y="2575100"/>
            <a:ext cx="228598" cy="29509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H</a:t>
            </a:r>
            <a:endParaRPr lang="zh-CN" altLang="en-US" sz="1200" b="1" dirty="0"/>
          </a:p>
        </p:txBody>
      </p:sp>
      <p:sp>
        <p:nvSpPr>
          <p:cNvPr id="161" name="椭圆 160"/>
          <p:cNvSpPr/>
          <p:nvPr/>
        </p:nvSpPr>
        <p:spPr>
          <a:xfrm>
            <a:off x="11177441" y="3118201"/>
            <a:ext cx="228598" cy="29509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H</a:t>
            </a:r>
            <a:endParaRPr lang="zh-CN" altLang="en-US" sz="1200" b="1" dirty="0"/>
          </a:p>
        </p:txBody>
      </p:sp>
      <p:cxnSp>
        <p:nvCxnSpPr>
          <p:cNvPr id="163" name="直接连接符 162"/>
          <p:cNvCxnSpPr>
            <a:stCxn id="159" idx="5"/>
            <a:endCxn id="161" idx="1"/>
          </p:cNvCxnSpPr>
          <p:nvPr/>
        </p:nvCxnSpPr>
        <p:spPr>
          <a:xfrm>
            <a:off x="10922390" y="2826983"/>
            <a:ext cx="288528" cy="3344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>
            <a:off x="6781665" y="2583992"/>
            <a:ext cx="228598" cy="295099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H</a:t>
            </a:r>
            <a:endParaRPr lang="zh-CN" altLang="en-US" sz="1200" b="1" dirty="0"/>
          </a:p>
        </p:txBody>
      </p:sp>
      <p:sp>
        <p:nvSpPr>
          <p:cNvPr id="169" name="椭圆 168"/>
          <p:cNvSpPr/>
          <p:nvPr/>
        </p:nvSpPr>
        <p:spPr>
          <a:xfrm>
            <a:off x="7231837" y="3127093"/>
            <a:ext cx="228598" cy="295099"/>
          </a:xfrm>
          <a:prstGeom prst="ellips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L</a:t>
            </a:r>
            <a:endParaRPr lang="zh-CN" altLang="en-US" sz="1200" b="1" dirty="0"/>
          </a:p>
        </p:txBody>
      </p:sp>
      <p:cxnSp>
        <p:nvCxnSpPr>
          <p:cNvPr id="170" name="直接连接符 169"/>
          <p:cNvCxnSpPr>
            <a:stCxn id="168" idx="5"/>
            <a:endCxn id="169" idx="1"/>
          </p:cNvCxnSpPr>
          <p:nvPr/>
        </p:nvCxnSpPr>
        <p:spPr>
          <a:xfrm>
            <a:off x="6976786" y="2835875"/>
            <a:ext cx="288528" cy="3344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7171133" y="2541654"/>
            <a:ext cx="228598" cy="295099"/>
          </a:xfrm>
          <a:prstGeom prst="ellips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L</a:t>
            </a:r>
            <a:endParaRPr lang="zh-CN" altLang="en-US" sz="1200" b="1" dirty="0"/>
          </a:p>
        </p:txBody>
      </p:sp>
      <p:sp>
        <p:nvSpPr>
          <p:cNvPr id="172" name="椭圆 171"/>
          <p:cNvSpPr/>
          <p:nvPr/>
        </p:nvSpPr>
        <p:spPr>
          <a:xfrm>
            <a:off x="7621305" y="3084755"/>
            <a:ext cx="228598" cy="295099"/>
          </a:xfrm>
          <a:prstGeom prst="ellipse">
            <a:avLst/>
          </a:prstGeom>
          <a:solidFill>
            <a:srgbClr val="7030A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L</a:t>
            </a:r>
            <a:endParaRPr lang="zh-CN" altLang="en-US" sz="1200" b="1" dirty="0"/>
          </a:p>
        </p:txBody>
      </p:sp>
      <p:cxnSp>
        <p:nvCxnSpPr>
          <p:cNvPr id="173" name="直接连接符 172"/>
          <p:cNvCxnSpPr>
            <a:stCxn id="171" idx="5"/>
            <a:endCxn id="172" idx="1"/>
          </p:cNvCxnSpPr>
          <p:nvPr/>
        </p:nvCxnSpPr>
        <p:spPr>
          <a:xfrm>
            <a:off x="7366254" y="2793537"/>
            <a:ext cx="288528" cy="3344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09446" y="4393389"/>
            <a:ext cx="6213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Edges that are incident to at least one low-degree vertex are partitioned with in-memory partitioning</a:t>
            </a:r>
            <a:endParaRPr lang="en-US" altLang="zh-CN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Edges that are incident to two high-degree vertices (</a:t>
            </a:r>
            <a:r>
              <a:rPr lang="zh-CN" altLang="en-US" dirty="0"/>
              <a:t>𝐸</a:t>
            </a:r>
            <a:r>
              <a:rPr lang="en-US" altLang="zh-CN" dirty="0"/>
              <a:t>ℎ2ℎ) are partitioned with streaming partitioning</a:t>
            </a:r>
            <a:endParaRPr lang="en-US" altLang="zh-CN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1" grpId="0" animBg="1"/>
      <p:bldP spid="168" grpId="0" animBg="1"/>
      <p:bldP spid="169" grpId="0" animBg="1"/>
      <p:bldP spid="171" grpId="0" animBg="1"/>
      <p:bldP spid="172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6933" y="298596"/>
            <a:ext cx="817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In-Memory Partitioning via NE++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8619" y="1862667"/>
            <a:ext cx="9399314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NE++ extend NE( Neighborhood Expansion ) with the following optimizations: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Graph pruning  </a:t>
            </a:r>
            <a:r>
              <a:rPr lang="en-US" altLang="zh-CN" dirty="0">
                <a:sym typeface="Wingdings" panose="05000000000000000000" pitchFamily="2" charset="2"/>
              </a:rPr>
              <a:t> Save Memory, Save Time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Lazy edge </a:t>
            </a:r>
            <a:r>
              <a:rPr lang="en-US" altLang="zh-CN" sz="1800" dirty="0">
                <a:cs typeface="+mn-ea"/>
                <a:sym typeface="+mn-lt"/>
              </a:rPr>
              <a:t>Invalidation </a:t>
            </a:r>
            <a:r>
              <a:rPr lang="en-US" altLang="zh-CN" sz="1800" dirty="0">
                <a:cs typeface="+mn-ea"/>
                <a:sym typeface="Wingdings" panose="05000000000000000000" pitchFamily="2" charset="2"/>
              </a:rPr>
              <a:t> Save Memory</a:t>
            </a:r>
            <a:endParaRPr lang="en-US" altLang="zh-CN" sz="1800" dirty="0">
              <a:cs typeface="+mn-ea"/>
              <a:sym typeface="+mn-lt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Efficient seed vertex search </a:t>
            </a:r>
            <a:r>
              <a:rPr lang="en-US" altLang="zh-CN" dirty="0">
                <a:cs typeface="+mn-ea"/>
                <a:sym typeface="Wingdings" panose="05000000000000000000" pitchFamily="2" charset="2"/>
              </a:rPr>
              <a:t> Save Time</a:t>
            </a:r>
            <a:endParaRPr lang="en-US" altLang="zh-CN" dirty="0">
              <a:cs typeface="+mn-ea"/>
              <a:sym typeface="+mn-lt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Adapted Partition Capacity Bound </a:t>
            </a:r>
            <a:r>
              <a:rPr lang="en-US" altLang="zh-CN" dirty="0">
                <a:sym typeface="Wingdings" panose="05000000000000000000" pitchFamily="2" charset="2"/>
              </a:rPr>
              <a:t> Save Time</a:t>
            </a:r>
            <a:endParaRPr lang="en-US" altLang="zh-CN" dirty="0">
              <a:sym typeface="+mn-ea"/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Building the Last Partition </a:t>
            </a:r>
            <a:r>
              <a:rPr lang="en-US" altLang="zh-CN" dirty="0">
                <a:sym typeface="Wingdings" panose="05000000000000000000" pitchFamily="2" charset="2"/>
              </a:rPr>
              <a:t> Save Time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77368" y="315529"/>
            <a:ext cx="7415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Background : NE algorithm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9666" y="1656756"/>
            <a:ext cx="81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Grows partitions subsequently by expansion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9347" y="1300301"/>
            <a:ext cx="1889379" cy="28035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2767" y="2023232"/>
            <a:ext cx="665930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Start with a random seed v, place it in the core set C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Move v neighbors to the secondary set S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Add edges between vertices in C and S to current partition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Expand : move the vertex with the lowest external degree from S to C, and move its external neighbors to S 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70092" y="4503804"/>
            <a:ext cx="66593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Add edges between vertices in C and S to current partition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Proceed with expansion ( step 4 ) until partition has enough edges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157" y="1315160"/>
            <a:ext cx="1702076" cy="2696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4031794"/>
            <a:ext cx="1791770" cy="2421023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9491133" y="1315160"/>
            <a:ext cx="0" cy="271663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214787" y="4064000"/>
            <a:ext cx="460468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58619" y="0"/>
            <a:ext cx="9874762" cy="1298712"/>
            <a:chOff x="1654629" y="0"/>
            <a:chExt cx="8926287" cy="1298712"/>
          </a:xfrm>
        </p:grpSpPr>
        <p:sp>
          <p:nvSpPr>
            <p:cNvPr id="2" name="梯形 1"/>
            <p:cNvSpPr/>
            <p:nvPr/>
          </p:nvSpPr>
          <p:spPr>
            <a:xfrm flipV="1">
              <a:off x="1654629" y="191835"/>
              <a:ext cx="8926287" cy="1106877"/>
            </a:xfrm>
            <a:prstGeom prst="trapezoid">
              <a:avLst>
                <a:gd name="adj" fmla="val 34091"/>
              </a:avLst>
            </a:prstGeom>
            <a:solidFill>
              <a:srgbClr val="313D55">
                <a:alpha val="9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654629" y="0"/>
              <a:ext cx="8926286" cy="185530"/>
            </a:xfrm>
            <a:prstGeom prst="rect">
              <a:avLst/>
            </a:prstGeom>
            <a:solidFill>
              <a:srgbClr val="202C4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5406887" y="66260"/>
            <a:ext cx="13782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梯形 4"/>
          <p:cNvSpPr/>
          <p:nvPr/>
        </p:nvSpPr>
        <p:spPr>
          <a:xfrm rot="10800000" flipV="1">
            <a:off x="914399" y="6484255"/>
            <a:ext cx="10118980" cy="364067"/>
          </a:xfrm>
          <a:prstGeom prst="trapezoid">
            <a:avLst>
              <a:gd name="adj" fmla="val 34091"/>
            </a:avLst>
          </a:prstGeom>
          <a:solidFill>
            <a:srgbClr val="313D5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267" y="6524326"/>
            <a:ext cx="8636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Hybrid Edge Partitioner: Partitioning Large Power-Law Graphs under Memory Constraints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03618" y="315529"/>
            <a:ext cx="361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Graph Pruning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839" y="1891870"/>
            <a:ext cx="4855993" cy="15001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959" y="1635579"/>
            <a:ext cx="1780368" cy="168631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87097" y="337674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original graph</a:t>
            </a:r>
            <a:endParaRPr lang="zh-CN" altLang="en-US" sz="1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470" y="3899676"/>
            <a:ext cx="1722349" cy="158456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758699" y="5480405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pruned graph</a:t>
            </a:r>
            <a:endParaRPr lang="zh-CN" altLang="en-US" sz="1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327" y="4177826"/>
            <a:ext cx="3508161" cy="12436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02706" y="2573990"/>
            <a:ext cx="48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 loads the entire graph into memory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14399" y="2983393"/>
            <a:ext cx="4877137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NE++ prunes high-degree vertices when loading the graph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Skip adjacency lists of high-degree vertices</a:t>
            </a:r>
            <a:endParaRPr lang="en-US" altLang="zh-CN" dirty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/>
              <a:t>Write out edges between high-degree vertices to an external file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89703" y="5837909"/>
            <a:ext cx="4250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zh-CN" dirty="0">
                <a:sym typeface="Wingdings" panose="05000000000000000000" pitchFamily="2" charset="2"/>
              </a:rPr>
              <a:t>   Save Memory, Save Time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9000067" y="2361536"/>
            <a:ext cx="762000" cy="110444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762067" y="2354919"/>
            <a:ext cx="1143000" cy="1104449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7" grpId="0"/>
      <p:bldP spid="9" grpId="0"/>
      <p:bldP spid="13" grpId="0" animBg="1"/>
      <p:bldP spid="16" grpId="0" animBg="1"/>
    </p:bldLst>
  </p:timing>
</p:sld>
</file>

<file path=ppt/tags/tag1.xml><?xml version="1.0" encoding="utf-8"?>
<p:tagLst xmlns:p="http://schemas.openxmlformats.org/presentationml/2006/main">
  <p:tag name="TIMING" val="|0.5|0.5|0.5|0.5|0.5|0.5"/>
</p:tagLst>
</file>

<file path=ppt/tags/tag10.xml><?xml version="1.0" encoding="utf-8"?>
<p:tagLst xmlns:p="http://schemas.openxmlformats.org/presentationml/2006/main">
  <p:tag name="TIMING" val="|0.5|0.5|0.5|0.5|0.5|0.5"/>
</p:tagLst>
</file>

<file path=ppt/tags/tag11.xml><?xml version="1.0" encoding="utf-8"?>
<p:tagLst xmlns:p="http://schemas.openxmlformats.org/presentationml/2006/main">
  <p:tag name="TIMING" val="|0.5|0.5|0.5|0.5|0.5|0.5"/>
</p:tagLst>
</file>

<file path=ppt/tags/tag12.xml><?xml version="1.0" encoding="utf-8"?>
<p:tagLst xmlns:p="http://schemas.openxmlformats.org/presentationml/2006/main">
  <p:tag name="TIMING" val="|0.5|0.5|0.5|0.5|0.5|0.5"/>
</p:tagLst>
</file>

<file path=ppt/tags/tag13.xml><?xml version="1.0" encoding="utf-8"?>
<p:tagLst xmlns:p="http://schemas.openxmlformats.org/presentationml/2006/main">
  <p:tag name="TIMING" val="|0.5|0.5|0.5|0.5|0.5|0.5"/>
</p:tagLst>
</file>

<file path=ppt/tags/tag14.xml><?xml version="1.0" encoding="utf-8"?>
<p:tagLst xmlns:p="http://schemas.openxmlformats.org/presentationml/2006/main">
  <p:tag name="TIMING" val="|0.5|0.5|0.5|0.5|0.5|0.5"/>
</p:tagLst>
</file>

<file path=ppt/tags/tag15.xml><?xml version="1.0" encoding="utf-8"?>
<p:tagLst xmlns:p="http://schemas.openxmlformats.org/presentationml/2006/main">
  <p:tag name="TIMING" val="|0.5|0.5|0.5|0.5|0.5|0.5"/>
</p:tagLst>
</file>

<file path=ppt/tags/tag16.xml><?xml version="1.0" encoding="utf-8"?>
<p:tagLst xmlns:p="http://schemas.openxmlformats.org/presentationml/2006/main">
  <p:tag name="TIMING" val="|0.5|0.5|0.5|0.5|0.5|0.5"/>
</p:tagLst>
</file>

<file path=ppt/tags/tag17.xml><?xml version="1.0" encoding="utf-8"?>
<p:tagLst xmlns:p="http://schemas.openxmlformats.org/presentationml/2006/main">
  <p:tag name="ISPRING_PRESENTATION_TITLE" val="项目"/>
</p:tagLst>
</file>

<file path=ppt/tags/tag2.xml><?xml version="1.0" encoding="utf-8"?>
<p:tagLst xmlns:p="http://schemas.openxmlformats.org/presentationml/2006/main">
  <p:tag name="TIMING" val="|0.5|0.5|0.5|0.5|0.5|0.5"/>
</p:tagLst>
</file>

<file path=ppt/tags/tag3.xml><?xml version="1.0" encoding="utf-8"?>
<p:tagLst xmlns:p="http://schemas.openxmlformats.org/presentationml/2006/main">
  <p:tag name="TIMING" val="|0.5|0.5|0.5|0.5|0.5|0.5"/>
</p:tagLst>
</file>

<file path=ppt/tags/tag4.xml><?xml version="1.0" encoding="utf-8"?>
<p:tagLst xmlns:p="http://schemas.openxmlformats.org/presentationml/2006/main">
  <p:tag name="TIMING" val="|0.5|0.5|0.5|0.5|0.5|0.5"/>
</p:tagLst>
</file>

<file path=ppt/tags/tag5.xml><?xml version="1.0" encoding="utf-8"?>
<p:tagLst xmlns:p="http://schemas.openxmlformats.org/presentationml/2006/main">
  <p:tag name="TIMING" val="|0.5|0.5|0.5|0.5|0.5|0.5"/>
</p:tagLst>
</file>

<file path=ppt/tags/tag6.xml><?xml version="1.0" encoding="utf-8"?>
<p:tagLst xmlns:p="http://schemas.openxmlformats.org/presentationml/2006/main">
  <p:tag name="TIMING" val="|0.5|0.5|0.5|0.5|0.5|0.5"/>
</p:tagLst>
</file>

<file path=ppt/tags/tag7.xml><?xml version="1.0" encoding="utf-8"?>
<p:tagLst xmlns:p="http://schemas.openxmlformats.org/presentationml/2006/main">
  <p:tag name="TIMING" val="|0.5|0.5|0.5|0.5|0.5|0.5"/>
</p:tagLst>
</file>

<file path=ppt/tags/tag8.xml><?xml version="1.0" encoding="utf-8"?>
<p:tagLst xmlns:p="http://schemas.openxmlformats.org/presentationml/2006/main">
  <p:tag name="TIMING" val="|0.5|0.5|0.5|0.5|0.5|0.5"/>
</p:tagLst>
</file>

<file path=ppt/tags/tag9.xml><?xml version="1.0" encoding="utf-8"?>
<p:tagLst xmlns:p="http://schemas.openxmlformats.org/presentationml/2006/main">
  <p:tag name="TIMING" val="|0.5|0.5|0.5|0.5|0.5|0.5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azcp3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6560</Words>
  <Application>WPS 演示</Application>
  <PresentationFormat>宽屏</PresentationFormat>
  <Paragraphs>298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汉仪旗黑</vt:lpstr>
      <vt:lpstr>微软雅黑</vt:lpstr>
      <vt:lpstr>宋体</vt:lpstr>
      <vt:lpstr>Arial Unicode MS</vt:lpstr>
      <vt:lpstr>等线</vt:lpstr>
      <vt:lpstr>苹方-简</vt:lpstr>
      <vt:lpstr>Calibri</vt:lpstr>
      <vt:lpstr>Helvetica Neue</vt:lpstr>
      <vt:lpstr>宋体-简</vt:lpstr>
      <vt:lpstr>BatangChe</vt:lpstr>
      <vt:lpstr>Apple SD Gothic Neo</vt:lpstr>
      <vt:lpstr>STIX Two Math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项目总结汇报</dc:title>
  <dc:creator>第一PPT</dc:creator>
  <cp:keywords>www.1ppt.com</cp:keywords>
  <dc:description>www.1ppt.com</dc:description>
  <cp:lastModifiedBy>cj</cp:lastModifiedBy>
  <cp:revision>207</cp:revision>
  <dcterms:created xsi:type="dcterms:W3CDTF">2022-12-07T12:55:19Z</dcterms:created>
  <dcterms:modified xsi:type="dcterms:W3CDTF">2022-12-07T12:55:19Z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2052-4.7.1.7786</vt:lpwstr>
  </property>
</Properties>
</file>