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xml" ContentType="application/vnd.openxmlformats-officedocument.presentationml.notesSlide+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notesSlides/notesSlide5.xml" ContentType="application/vnd.openxmlformats-officedocument.presentationml.notesSlide+xml"/>
  <Override PartName="/ppt/tags/tag76.xml" ContentType="application/vnd.openxmlformats-officedocument.presentationml.tags+xml"/>
  <Override PartName="/ppt/notesSlides/notesSlide6.xml" ContentType="application/vnd.openxmlformats-officedocument.presentationml.notesSlide+xml"/>
  <Override PartName="/ppt/tags/tag77.xml" ContentType="application/vnd.openxmlformats-officedocument.presentationml.tags+xml"/>
  <Override PartName="/ppt/notesSlides/notesSlide7.xml" ContentType="application/vnd.openxmlformats-officedocument.presentationml.notesSlide+xml"/>
  <Override PartName="/ppt/tags/tag78.xml" ContentType="application/vnd.openxmlformats-officedocument.presentationml.tags+xml"/>
  <Override PartName="/ppt/notesSlides/notesSlide8.xml" ContentType="application/vnd.openxmlformats-officedocument.presentationml.notesSlide+xml"/>
  <Override PartName="/ppt/tags/tag79.xml" ContentType="application/vnd.openxmlformats-officedocument.presentationml.tags+xml"/>
  <Override PartName="/ppt/notesSlides/notesSlide9.xml" ContentType="application/vnd.openxmlformats-officedocument.presentationml.notesSlide+xml"/>
  <Override PartName="/ppt/tags/tag80.xml" ContentType="application/vnd.openxmlformats-officedocument.presentationml.tags+xml"/>
  <Override PartName="/ppt/notesSlides/notesSlide10.xml" ContentType="application/vnd.openxmlformats-officedocument.presentationml.notesSlide+xml"/>
  <Override PartName="/ppt/tags/tag81.xml" ContentType="application/vnd.openxmlformats-officedocument.presentationml.tags+xml"/>
  <Override PartName="/ppt/notesSlides/notesSlide11.xml" ContentType="application/vnd.openxmlformats-officedocument.presentationml.notesSlide+xml"/>
  <Override PartName="/ppt/tags/tag82.xml" ContentType="application/vnd.openxmlformats-officedocument.presentationml.tags+xml"/>
  <Override PartName="/ppt/notesSlides/notesSlide1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13.xml" ContentType="application/vnd.openxmlformats-officedocument.presentationml.notesSlide+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0" r:id="rId3"/>
    <p:sldId id="261" r:id="rId4"/>
    <p:sldId id="267" r:id="rId5"/>
    <p:sldId id="292" r:id="rId6"/>
    <p:sldId id="293" r:id="rId7"/>
    <p:sldId id="269" r:id="rId8"/>
    <p:sldId id="296" r:id="rId9"/>
    <p:sldId id="297" r:id="rId10"/>
    <p:sldId id="298" r:id="rId11"/>
    <p:sldId id="299" r:id="rId12"/>
    <p:sldId id="271" r:id="rId13"/>
    <p:sldId id="300" r:id="rId14"/>
    <p:sldId id="301" r:id="rId15"/>
    <p:sldId id="288" r:id="rId16"/>
    <p:sldId id="302" r:id="rId17"/>
    <p:sldId id="289" r:id="rId18"/>
    <p:sldId id="303" r:id="rId19"/>
    <p:sldId id="272" r:id="rId20"/>
    <p:sldId id="270" r:id="rId21"/>
    <p:sldId id="264"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5FD"/>
    <a:srgbClr val="D9EBFF"/>
    <a:srgbClr val="4FA1E8"/>
    <a:srgbClr val="575053"/>
    <a:srgbClr val="25557A"/>
    <a:srgbClr val="F5F7F9"/>
    <a:srgbClr val="FFFFFF"/>
    <a:srgbClr val="848EAC"/>
    <a:srgbClr val="A12B10"/>
    <a:srgbClr val="248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3736" autoAdjust="0"/>
  </p:normalViewPr>
  <p:slideViewPr>
    <p:cSldViewPr snapToGrid="0">
      <p:cViewPr varScale="1">
        <p:scale>
          <a:sx n="72" d="100"/>
          <a:sy n="72" d="100"/>
        </p:scale>
        <p:origin x="1157" y="58"/>
      </p:cViewPr>
      <p:guideLst>
        <p:guide orient="horz" pos="221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A7AB8-FFE7-40B6-9624-B6AA1B1207C0}" type="datetimeFigureOut">
              <a:rPr lang="zh-CN" altLang="en-US" smtClean="0"/>
              <a:t>2022/12/18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67681-63E2-4D02-821A-78CBFCF5632B}" type="slidenum">
              <a:rPr lang="zh-CN" altLang="en-US" smtClean="0"/>
              <a:t>‹#›</a:t>
            </a:fld>
            <a:endParaRPr lang="zh-CN" altLang="en-US"/>
          </a:p>
        </p:txBody>
      </p:sp>
    </p:spTree>
    <p:extLst>
      <p:ext uri="{BB962C8B-B14F-4D97-AF65-F5344CB8AC3E}">
        <p14:creationId xmlns:p14="http://schemas.microsoft.com/office/powerpoint/2010/main" val="302721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1</a:t>
            </a:fld>
            <a:endParaRPr lang="zh-CN" altLang="en-US"/>
          </a:p>
        </p:txBody>
      </p:sp>
    </p:spTree>
    <p:extLst>
      <p:ext uri="{BB962C8B-B14F-4D97-AF65-F5344CB8AC3E}">
        <p14:creationId xmlns:p14="http://schemas.microsoft.com/office/powerpoint/2010/main" val="370530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特别是，当图 不是非常大时，例如对于 </a:t>
            </a:r>
            <a:r>
              <a:rPr lang="en-US" altLang="zh-CN" dirty="0"/>
              <a:t>Twitter</a:t>
            </a:r>
            <a:r>
              <a:rPr lang="zh-CN" altLang="en-US" dirty="0"/>
              <a:t>、</a:t>
            </a:r>
            <a:r>
              <a:rPr lang="en-US" altLang="zh-CN" dirty="0"/>
              <a:t>Friendster </a:t>
            </a:r>
            <a:r>
              <a:rPr lang="zh-CN" altLang="en-US" dirty="0"/>
              <a:t>和 </a:t>
            </a:r>
            <a:r>
              <a:rPr lang="en-US" altLang="zh-CN" dirty="0" err="1"/>
              <a:t>YahooWeb</a:t>
            </a:r>
            <a:r>
              <a:rPr lang="zh-CN" altLang="en-US" dirty="0"/>
              <a:t>，</a:t>
            </a:r>
            <a:r>
              <a:rPr lang="en-US" altLang="zh-CN" dirty="0" err="1"/>
              <a:t>DrunkardMob</a:t>
            </a:r>
            <a:r>
              <a:rPr lang="en-US" altLang="zh-CN" dirty="0"/>
              <a:t> </a:t>
            </a:r>
            <a:r>
              <a:rPr lang="zh-CN" altLang="en-US" dirty="0"/>
              <a:t>的时间成本在运 行较长的步行时持续增加，而 </a:t>
            </a:r>
            <a:r>
              <a:rPr lang="en-US" altLang="zh-CN" dirty="0" err="1"/>
              <a:t>GraphWalker</a:t>
            </a:r>
            <a:r>
              <a:rPr lang="en-US" altLang="zh-CN" dirty="0"/>
              <a:t> </a:t>
            </a:r>
            <a:r>
              <a:rPr lang="zh-CN" altLang="en-US" dirty="0"/>
              <a:t>的时间成本几乎是一个常数，这是因为 </a:t>
            </a:r>
            <a:r>
              <a:rPr lang="en-US" altLang="zh-CN" dirty="0" err="1"/>
              <a:t>GraphWalker</a:t>
            </a:r>
            <a:r>
              <a:rPr lang="en-US" altLang="zh-CN" dirty="0"/>
              <a:t> </a:t>
            </a:r>
            <a:r>
              <a:rPr lang="zh-CN" altLang="en-US" dirty="0"/>
              <a:t>由于采用了轻量级的块存储和优化的块捕捉策略，对于中等大小的图可以将几 乎整个图缓存在内存中，因此产生的 </a:t>
            </a:r>
            <a:r>
              <a:rPr lang="en-US" altLang="zh-CN" dirty="0"/>
              <a:t>I/O </a:t>
            </a:r>
            <a:r>
              <a:rPr lang="zh-CN" altLang="en-US" dirty="0"/>
              <a:t>成本非常低</a:t>
            </a:r>
          </a:p>
        </p:txBody>
      </p:sp>
      <p:sp>
        <p:nvSpPr>
          <p:cNvPr id="4" name="灯片编号占位符 3"/>
          <p:cNvSpPr>
            <a:spLocks noGrp="1"/>
          </p:cNvSpPr>
          <p:nvPr>
            <p:ph type="sldNum" sz="quarter" idx="5"/>
          </p:nvPr>
        </p:nvSpPr>
        <p:spPr/>
        <p:txBody>
          <a:bodyPr/>
          <a:lstStyle/>
          <a:p>
            <a:fld id="{36567681-63E2-4D02-821A-78CBFCF5632B}" type="slidenum">
              <a:rPr lang="zh-CN" altLang="en-US" smtClean="0"/>
              <a:t>16</a:t>
            </a:fld>
            <a:endParaRPr lang="zh-CN" altLang="en-US"/>
          </a:p>
        </p:txBody>
      </p:sp>
    </p:spTree>
    <p:extLst>
      <p:ext uri="{BB962C8B-B14F-4D97-AF65-F5344CB8AC3E}">
        <p14:creationId xmlns:p14="http://schemas.microsoft.com/office/powerpoint/2010/main" val="3246192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重点关注从单一来源开始运行随机行走的情况。</a:t>
            </a:r>
            <a:endParaRPr lang="zh-CN" altLang="en-US" sz="1050"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36567681-63E2-4D02-821A-78CBFCF5632B}" type="slidenum">
              <a:rPr lang="zh-CN" altLang="en-US" smtClean="0"/>
              <a:t>17</a:t>
            </a:fld>
            <a:endParaRPr lang="zh-CN" altLang="en-US"/>
          </a:p>
        </p:txBody>
      </p:sp>
    </p:spTree>
    <p:extLst>
      <p:ext uri="{BB962C8B-B14F-4D97-AF65-F5344CB8AC3E}">
        <p14:creationId xmlns:p14="http://schemas.microsoft.com/office/powerpoint/2010/main" val="3952946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这是因为 </a:t>
            </a:r>
            <a:r>
              <a:rPr lang="en-US" altLang="zh-CN" dirty="0" err="1"/>
              <a:t>KnightKing</a:t>
            </a:r>
            <a:r>
              <a:rPr lang="en-US" altLang="zh-CN" dirty="0"/>
              <a:t> </a:t>
            </a:r>
            <a:r>
              <a:rPr lang="zh-CN" altLang="en-US" dirty="0"/>
              <a:t>主要集中在优化计算效 率，而不是磁盘 </a:t>
            </a:r>
            <a:r>
              <a:rPr lang="en-US" altLang="zh-CN" dirty="0"/>
              <a:t>I/O</a:t>
            </a:r>
            <a:r>
              <a:rPr lang="zh-CN" altLang="en-US" dirty="0"/>
              <a:t>。请注意，本实验中计算时间的结果与 </a:t>
            </a:r>
            <a:r>
              <a:rPr lang="en-US" altLang="zh-CN" dirty="0" err="1"/>
              <a:t>KnightKing</a:t>
            </a:r>
            <a:r>
              <a:rPr lang="en-US" altLang="zh-CN" dirty="0"/>
              <a:t> </a:t>
            </a:r>
            <a:r>
              <a:rPr lang="zh-CN" altLang="en-US" dirty="0"/>
              <a:t>论文中的结果一致。</a:t>
            </a:r>
            <a:endParaRPr lang="en-US" altLang="zh-CN" dirty="0"/>
          </a:p>
          <a:p>
            <a:r>
              <a:rPr lang="zh-CN" altLang="en-US" sz="1400" dirty="0"/>
              <a:t>这里的行走更新时间 也包括了行走索引的持续时间。我们还看到，</a:t>
            </a:r>
            <a:r>
              <a:rPr lang="en-US" altLang="zh-CN" sz="1400" dirty="0" err="1"/>
              <a:t>GraphWalker</a:t>
            </a:r>
            <a:r>
              <a:rPr lang="en-US" altLang="zh-CN" sz="1400" dirty="0"/>
              <a:t> </a:t>
            </a:r>
            <a:r>
              <a:rPr lang="zh-CN" altLang="en-US" sz="1400" dirty="0"/>
              <a:t>甚至与在 </a:t>
            </a:r>
            <a:r>
              <a:rPr lang="en-US" altLang="zh-CN" sz="1400" dirty="0"/>
              <a:t>8 </a:t>
            </a:r>
            <a:r>
              <a:rPr lang="zh-CN" altLang="en-US" sz="1400" dirty="0"/>
              <a:t>台机器上运行的 </a:t>
            </a:r>
            <a:r>
              <a:rPr lang="en-US" altLang="zh-CN" sz="1400" dirty="0" err="1"/>
              <a:t>KnightKing</a:t>
            </a:r>
            <a:r>
              <a:rPr lang="en-US" altLang="zh-CN" sz="1400" dirty="0"/>
              <a:t> </a:t>
            </a:r>
            <a:r>
              <a:rPr lang="zh-CN" altLang="en-US" sz="1400" dirty="0"/>
              <a:t>相比，也取得了相当的性能。此外，对于最大的图 </a:t>
            </a:r>
            <a:r>
              <a:rPr lang="en-US" altLang="zh-CN" sz="1400" dirty="0" err="1"/>
              <a:t>CrawlWeb</a:t>
            </a:r>
            <a:r>
              <a:rPr lang="zh-CN" altLang="en-US" sz="1400" dirty="0"/>
              <a:t>，</a:t>
            </a:r>
            <a:r>
              <a:rPr lang="en-US" altLang="zh-CN" sz="1400" dirty="0" err="1"/>
              <a:t>KnightKing</a:t>
            </a:r>
            <a:r>
              <a:rPr lang="en-US" altLang="zh-CN" sz="1400" dirty="0"/>
              <a:t> </a:t>
            </a:r>
            <a:r>
              <a:rPr lang="zh-CN" altLang="en-US" sz="1400" dirty="0"/>
              <a:t>在处 理其他较小的图时，根据对其所用资源的估计，可能需要更大的集群来运行。</a:t>
            </a:r>
            <a:endParaRPr lang="en-US" altLang="zh-CN" sz="1400" dirty="0"/>
          </a:p>
          <a:p>
            <a:endParaRPr lang="en-US" altLang="zh-CN" sz="1400" b="0" i="0" dirty="0">
              <a:solidFill>
                <a:srgbClr val="4D4D4D"/>
              </a:solidFill>
              <a:effectLst/>
              <a:latin typeface="-apple-system"/>
            </a:endParaRPr>
          </a:p>
          <a:p>
            <a:r>
              <a:rPr lang="zh-CN" altLang="en-US" sz="1400" dirty="0"/>
              <a:t>因此，我们可 以得出结论，</a:t>
            </a:r>
            <a:r>
              <a:rPr lang="en-US" altLang="zh-CN" sz="1400" dirty="0" err="1"/>
              <a:t>GraphWalker</a:t>
            </a:r>
            <a:r>
              <a:rPr lang="en-US" altLang="zh-CN" sz="1400" dirty="0"/>
              <a:t> </a:t>
            </a:r>
            <a:r>
              <a:rPr lang="zh-CN" altLang="en-US" sz="1400" dirty="0"/>
              <a:t>也是一个资源更友好的选择。</a:t>
            </a:r>
            <a:endParaRPr lang="zh-CN" altLang="en-US" sz="1050"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36567681-63E2-4D02-821A-78CBFCF5632B}" type="slidenum">
              <a:rPr lang="zh-CN" altLang="en-US" smtClean="0"/>
              <a:t>18</a:t>
            </a:fld>
            <a:endParaRPr lang="zh-CN" altLang="en-US"/>
          </a:p>
        </p:txBody>
      </p:sp>
    </p:spTree>
    <p:extLst>
      <p:ext uri="{BB962C8B-B14F-4D97-AF65-F5344CB8AC3E}">
        <p14:creationId xmlns:p14="http://schemas.microsoft.com/office/powerpoint/2010/main" val="2743252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20</a:t>
            </a:fld>
            <a:endParaRPr lang="zh-CN" altLang="en-US"/>
          </a:p>
        </p:txBody>
      </p:sp>
    </p:spTree>
    <p:extLst>
      <p:ext uri="{BB962C8B-B14F-4D97-AF65-F5344CB8AC3E}">
        <p14:creationId xmlns:p14="http://schemas.microsoft.com/office/powerpoint/2010/main" val="421165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当前图处理系统主要采纳基于迭代的</a:t>
            </a:r>
            <a:r>
              <a:rPr lang="en-US" altLang="zh-CN" b="0" i="0" dirty="0">
                <a:solidFill>
                  <a:srgbClr val="121212"/>
                </a:solidFill>
                <a:effectLst/>
                <a:latin typeface="-apple-system"/>
              </a:rPr>
              <a:t>IO</a:t>
            </a:r>
            <a:r>
              <a:rPr lang="zh-CN" altLang="en-US" b="0" i="0" dirty="0">
                <a:solidFill>
                  <a:srgbClr val="121212"/>
                </a:solidFill>
                <a:effectLst/>
                <a:latin typeface="-apple-system"/>
              </a:rPr>
              <a:t>模型，因此不可避免地会在一轮迭代中顺序的加载所需要的子图，作者在</a:t>
            </a:r>
            <a:r>
              <a:rPr lang="en-US" altLang="zh-CN" b="0" i="0" dirty="0" err="1">
                <a:solidFill>
                  <a:srgbClr val="121212"/>
                </a:solidFill>
                <a:effectLst/>
                <a:latin typeface="-apple-system"/>
              </a:rPr>
              <a:t>DurnkardMob</a:t>
            </a:r>
            <a:r>
              <a:rPr lang="zh-CN" altLang="en-US" b="0" i="0" dirty="0">
                <a:solidFill>
                  <a:srgbClr val="121212"/>
                </a:solidFill>
                <a:effectLst/>
                <a:latin typeface="-apple-system"/>
              </a:rPr>
              <a:t>上做了一个实验，从一个顶点上进行了一百万次游走，结果显示在</a:t>
            </a:r>
            <a:r>
              <a:rPr lang="en-US" altLang="zh-CN" b="0" i="0" dirty="0">
                <a:solidFill>
                  <a:srgbClr val="121212"/>
                </a:solidFill>
                <a:effectLst/>
                <a:latin typeface="-apple-system"/>
              </a:rPr>
              <a:t>4</a:t>
            </a:r>
            <a:r>
              <a:rPr lang="zh-CN" altLang="en-US" b="0" i="0" dirty="0">
                <a:solidFill>
                  <a:srgbClr val="121212"/>
                </a:solidFill>
                <a:effectLst/>
                <a:latin typeface="-apple-system"/>
              </a:rPr>
              <a:t>步游走之后，子图之间的</a:t>
            </a:r>
            <a:r>
              <a:rPr lang="en-US" altLang="zh-CN" b="0" i="0" dirty="0">
                <a:solidFill>
                  <a:srgbClr val="121212"/>
                </a:solidFill>
                <a:effectLst/>
                <a:latin typeface="-apple-system"/>
              </a:rPr>
              <a:t>walker</a:t>
            </a:r>
            <a:r>
              <a:rPr lang="zh-CN" altLang="en-US" b="0" i="0" dirty="0">
                <a:solidFill>
                  <a:srgbClr val="121212"/>
                </a:solidFill>
                <a:effectLst/>
                <a:latin typeface="-apple-system"/>
              </a:rPr>
              <a:t>的分布是高度倾斜的，有的子图有</a:t>
            </a:r>
            <a:r>
              <a:rPr lang="en-US" altLang="zh-CN" b="0" i="0" dirty="0">
                <a:solidFill>
                  <a:srgbClr val="121212"/>
                </a:solidFill>
                <a:effectLst/>
                <a:latin typeface="-apple-system"/>
              </a:rPr>
              <a:t>200000</a:t>
            </a:r>
            <a:r>
              <a:rPr lang="zh-CN" altLang="en-US" b="0" i="0" dirty="0">
                <a:solidFill>
                  <a:srgbClr val="121212"/>
                </a:solidFill>
                <a:effectLst/>
                <a:latin typeface="-apple-system"/>
              </a:rPr>
              <a:t>个</a:t>
            </a:r>
            <a:r>
              <a:rPr lang="en-US" altLang="zh-CN" b="0" i="0" dirty="0">
                <a:solidFill>
                  <a:srgbClr val="121212"/>
                </a:solidFill>
                <a:effectLst/>
                <a:latin typeface="-apple-system"/>
              </a:rPr>
              <a:t>walker,</a:t>
            </a:r>
            <a:r>
              <a:rPr lang="zh-CN" altLang="en-US" b="0" i="0" dirty="0">
                <a:solidFill>
                  <a:srgbClr val="121212"/>
                </a:solidFill>
                <a:effectLst/>
                <a:latin typeface="-apple-system"/>
              </a:rPr>
              <a:t>有的子图只有</a:t>
            </a:r>
            <a:r>
              <a:rPr lang="en-US" altLang="zh-CN" b="0" i="0" dirty="0">
                <a:solidFill>
                  <a:srgbClr val="121212"/>
                </a:solidFill>
                <a:effectLst/>
                <a:latin typeface="-apple-system"/>
              </a:rPr>
              <a:t>12</a:t>
            </a:r>
            <a:r>
              <a:rPr lang="zh-CN" altLang="en-US" b="0" i="0" dirty="0">
                <a:solidFill>
                  <a:srgbClr val="121212"/>
                </a:solidFill>
                <a:effectLst/>
                <a:latin typeface="-apple-system"/>
              </a:rPr>
              <a:t>个</a:t>
            </a:r>
            <a:r>
              <a:rPr lang="en-US" altLang="zh-CN" b="0" i="0" dirty="0">
                <a:solidFill>
                  <a:srgbClr val="121212"/>
                </a:solidFill>
                <a:effectLst/>
                <a:latin typeface="-apple-system"/>
              </a:rPr>
              <a:t>walker,</a:t>
            </a:r>
            <a:r>
              <a:rPr lang="zh-CN" altLang="en-US" b="0" i="0" dirty="0">
                <a:solidFill>
                  <a:srgbClr val="121212"/>
                </a:solidFill>
                <a:effectLst/>
                <a:latin typeface="-apple-system"/>
              </a:rPr>
              <a:t>但这些子图在每次迭代中都要加载到内存，因此导致</a:t>
            </a:r>
            <a:r>
              <a:rPr lang="en-US" altLang="zh-CN" b="0" i="0" dirty="0">
                <a:solidFill>
                  <a:srgbClr val="121212"/>
                </a:solidFill>
                <a:effectLst/>
                <a:latin typeface="-apple-system"/>
              </a:rPr>
              <a:t>IO</a:t>
            </a:r>
            <a:r>
              <a:rPr lang="zh-CN" altLang="en-US" b="0" i="0" dirty="0">
                <a:solidFill>
                  <a:srgbClr val="121212"/>
                </a:solidFill>
                <a:effectLst/>
                <a:latin typeface="-apple-system"/>
              </a:rPr>
              <a:t>利用率较低。</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为了解决上述问题，作者提出了一种基于游走状态感知的</a:t>
            </a:r>
            <a:r>
              <a:rPr lang="en-US" altLang="zh-CN" b="0" i="0" dirty="0">
                <a:solidFill>
                  <a:srgbClr val="121212"/>
                </a:solidFill>
                <a:effectLst/>
                <a:latin typeface="-apple-system"/>
              </a:rPr>
              <a:t>IO</a:t>
            </a:r>
            <a:r>
              <a:rPr lang="zh-CN" altLang="en-US" b="0" i="0" dirty="0">
                <a:solidFill>
                  <a:srgbClr val="121212"/>
                </a:solidFill>
                <a:effectLst/>
                <a:latin typeface="-apple-system"/>
              </a:rPr>
              <a:t>模型，这个模型总是加载拥有最多</a:t>
            </a:r>
            <a:r>
              <a:rPr lang="en-US" altLang="zh-CN" b="0" i="0" dirty="0">
                <a:solidFill>
                  <a:srgbClr val="121212"/>
                </a:solidFill>
                <a:effectLst/>
                <a:latin typeface="-apple-system"/>
              </a:rPr>
              <a:t>walker</a:t>
            </a:r>
            <a:r>
              <a:rPr lang="zh-CN" altLang="en-US" b="0" i="0" dirty="0">
                <a:solidFill>
                  <a:srgbClr val="121212"/>
                </a:solidFill>
                <a:effectLst/>
                <a:latin typeface="-apple-system"/>
              </a:rPr>
              <a:t>的子图。</a:t>
            </a:r>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8</a:t>
            </a:fld>
            <a:endParaRPr lang="zh-CN" altLang="en-US"/>
          </a:p>
        </p:txBody>
      </p:sp>
    </p:spTree>
    <p:extLst>
      <p:ext uri="{BB962C8B-B14F-4D97-AF65-F5344CB8AC3E}">
        <p14:creationId xmlns:p14="http://schemas.microsoft.com/office/powerpoint/2010/main" val="2967254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基 于异步的更新模型，在一定程度上缓解了更新速率慢的问题，但是该模型将游走局限 在单个子图分区的边界，而在大规模图随机游走过程中，内存中往往缓存多个子图分 区。对于该模型而言，即使游走到内存中其他的子图分区，该随机游走依旧会被判定 为暂停游走，因而限制了随机游走的持续更新，影响了随机游走的更新速率。</a:t>
            </a:r>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9</a:t>
            </a:fld>
            <a:endParaRPr lang="zh-CN" altLang="en-US"/>
          </a:p>
        </p:txBody>
      </p:sp>
    </p:spTree>
    <p:extLst>
      <p:ext uri="{BB962C8B-B14F-4D97-AF65-F5344CB8AC3E}">
        <p14:creationId xmlns:p14="http://schemas.microsoft.com/office/powerpoint/2010/main" val="384749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基 于异步的更新模型，在一定程度上缓解了更新速率慢的问题，但是该模型将游走局限 在单个子图分区的边界，而在大规模图随机游走过程中，内存中往往缓存多个子图分 区。对于该模型而言，即使游走到内存中其他的子图分区，该随机游走依旧会被判定 为暂停游走，因而限制了随机游走的持续更新，影响了随机游走的更新速率。</a:t>
            </a:r>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10</a:t>
            </a:fld>
            <a:endParaRPr lang="zh-CN" altLang="en-US"/>
          </a:p>
        </p:txBody>
      </p:sp>
    </p:spTree>
    <p:extLst>
      <p:ext uri="{BB962C8B-B14F-4D97-AF65-F5344CB8AC3E}">
        <p14:creationId xmlns:p14="http://schemas.microsoft.com/office/powerpoint/2010/main" val="307397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11</a:t>
            </a:fld>
            <a:endParaRPr lang="zh-CN" altLang="en-US"/>
          </a:p>
        </p:txBody>
      </p:sp>
    </p:spTree>
    <p:extLst>
      <p:ext uri="{BB962C8B-B14F-4D97-AF65-F5344CB8AC3E}">
        <p14:creationId xmlns:p14="http://schemas.microsoft.com/office/powerpoint/2010/main" val="67376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12</a:t>
            </a:fld>
            <a:endParaRPr lang="zh-CN" altLang="en-US"/>
          </a:p>
        </p:txBody>
      </p:sp>
    </p:spTree>
    <p:extLst>
      <p:ext uri="{BB962C8B-B14F-4D97-AF65-F5344CB8AC3E}">
        <p14:creationId xmlns:p14="http://schemas.microsoft.com/office/powerpoint/2010/main" val="91888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本文的实验是在戴尔 </a:t>
            </a:r>
            <a:r>
              <a:rPr lang="en-US" altLang="zh-CN" dirty="0"/>
              <a:t>Power Edge R730 </a:t>
            </a:r>
            <a:r>
              <a:rPr lang="zh-CN" altLang="en-US" dirty="0"/>
              <a:t>机器上进行的，它有 </a:t>
            </a:r>
            <a:r>
              <a:rPr lang="en-US" altLang="zh-CN" dirty="0"/>
              <a:t>64GB </a:t>
            </a:r>
            <a:r>
              <a:rPr lang="zh-CN" altLang="en-US" dirty="0"/>
              <a:t>内存和 </a:t>
            </a:r>
            <a:r>
              <a:rPr lang="en-US" altLang="zh-CN" dirty="0"/>
              <a:t>24 </a:t>
            </a:r>
            <a:r>
              <a:rPr lang="zh-CN" altLang="en-US" dirty="0"/>
              <a:t>个英特尔（</a:t>
            </a:r>
            <a:r>
              <a:rPr lang="en-US" altLang="zh-CN" dirty="0"/>
              <a:t>R</a:t>
            </a:r>
            <a:r>
              <a:rPr lang="zh-CN" altLang="en-US" dirty="0"/>
              <a:t>）至强（</a:t>
            </a:r>
            <a:r>
              <a:rPr lang="en-US" altLang="zh-CN" dirty="0"/>
              <a:t>R</a:t>
            </a:r>
            <a:r>
              <a:rPr lang="zh-CN" altLang="en-US" dirty="0"/>
              <a:t>）</a:t>
            </a:r>
            <a:r>
              <a:rPr lang="en-US" altLang="zh-CN" dirty="0"/>
              <a:t>CPU</a:t>
            </a:r>
            <a:r>
              <a:rPr lang="zh-CN" altLang="en-US" dirty="0"/>
              <a:t>。</a:t>
            </a:r>
            <a:endParaRPr lang="en-US" altLang="zh-CN" dirty="0"/>
          </a:p>
          <a:p>
            <a:r>
              <a:rPr lang="en-US" altLang="zh-CN" dirty="0"/>
              <a:t> </a:t>
            </a:r>
          </a:p>
          <a:p>
            <a:r>
              <a:rPr lang="en-US" altLang="zh-CN" dirty="0" err="1"/>
              <a:t>GraphWalker</a:t>
            </a:r>
            <a:r>
              <a:rPr lang="en-US" altLang="zh-CN" dirty="0"/>
              <a:t> </a:t>
            </a:r>
            <a:r>
              <a:rPr lang="zh-CN" altLang="en-US" dirty="0"/>
              <a:t>的目标是提供快速和可扩展的随机漫步，因此我们以最先进的单机随机漫 步特定图系统 </a:t>
            </a:r>
            <a:endParaRPr lang="en-US" altLang="zh-CN" dirty="0"/>
          </a:p>
          <a:p>
            <a:endParaRPr lang="en-US" altLang="zh-CN" dirty="0"/>
          </a:p>
          <a:p>
            <a:r>
              <a:rPr lang="en-US" altLang="zh-CN" dirty="0" err="1"/>
              <a:t>DrunkardMob</a:t>
            </a:r>
            <a:r>
              <a:rPr lang="en-US" altLang="zh-CN" dirty="0"/>
              <a:t>[23]</a:t>
            </a:r>
            <a:r>
              <a:rPr lang="zh-CN" altLang="en-US" dirty="0"/>
              <a:t>为基线进行性能比较。除此之外，还有一些单机图系统，它 们从不同方面进一步优化了系统性能。为了完整起见，我们还将 </a:t>
            </a:r>
            <a:r>
              <a:rPr lang="en-US" altLang="zh-CN" dirty="0" err="1"/>
              <a:t>GraphWalker</a:t>
            </a:r>
            <a:r>
              <a:rPr lang="en-US" altLang="zh-CN" dirty="0"/>
              <a:t> </a:t>
            </a:r>
            <a:r>
              <a:rPr lang="zh-CN" altLang="en-US" dirty="0"/>
              <a:t>与两个最先进 的图系统 </a:t>
            </a:r>
            <a:r>
              <a:rPr lang="en-US" altLang="zh-CN" dirty="0"/>
              <a:t>Graphene[29]</a:t>
            </a:r>
            <a:r>
              <a:rPr lang="zh-CN" altLang="en-US" dirty="0"/>
              <a:t>和 </a:t>
            </a:r>
            <a:r>
              <a:rPr lang="en-US" altLang="zh-CN" dirty="0" err="1"/>
              <a:t>GraFSoft</a:t>
            </a:r>
            <a:r>
              <a:rPr lang="en-US" altLang="zh-CN" dirty="0"/>
              <a:t>[20]</a:t>
            </a:r>
            <a:r>
              <a:rPr lang="zh-CN" altLang="en-US" dirty="0"/>
              <a:t>进行比较。为了进一步验证其可扩展性，我们将 </a:t>
            </a:r>
            <a:r>
              <a:rPr lang="en-US" altLang="zh-CN" dirty="0" err="1"/>
              <a:t>GraphWalker</a:t>
            </a:r>
            <a:r>
              <a:rPr lang="en-US" altLang="zh-CN" dirty="0"/>
              <a:t> </a:t>
            </a:r>
            <a:r>
              <a:rPr lang="zh-CN" altLang="en-US" dirty="0"/>
              <a:t>与最新的分布式随机行走图系统，即 </a:t>
            </a:r>
            <a:r>
              <a:rPr lang="en-US" altLang="zh-CN" dirty="0" err="1"/>
              <a:t>KnightKing</a:t>
            </a:r>
            <a:r>
              <a:rPr lang="en-US" altLang="zh-CN" dirty="0"/>
              <a:t>[46]</a:t>
            </a:r>
            <a:r>
              <a:rPr lang="zh-CN" altLang="en-US" dirty="0"/>
              <a:t>进行了比较。 </a:t>
            </a:r>
          </a:p>
        </p:txBody>
      </p:sp>
      <p:sp>
        <p:nvSpPr>
          <p:cNvPr id="4" name="灯片编号占位符 3"/>
          <p:cNvSpPr>
            <a:spLocks noGrp="1"/>
          </p:cNvSpPr>
          <p:nvPr>
            <p:ph type="sldNum" sz="quarter" idx="5"/>
          </p:nvPr>
        </p:nvSpPr>
        <p:spPr/>
        <p:txBody>
          <a:bodyPr/>
          <a:lstStyle/>
          <a:p>
            <a:fld id="{36567681-63E2-4D02-821A-78CBFCF5632B}" type="slidenum">
              <a:rPr lang="zh-CN" altLang="en-US" smtClean="0"/>
              <a:t>13</a:t>
            </a:fld>
            <a:endParaRPr lang="zh-CN" altLang="en-US"/>
          </a:p>
        </p:txBody>
      </p:sp>
    </p:spTree>
    <p:extLst>
      <p:ext uri="{BB962C8B-B14F-4D97-AF65-F5344CB8AC3E}">
        <p14:creationId xmlns:p14="http://schemas.microsoft.com/office/powerpoint/2010/main" val="176653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除此之外，还有一些单机图系统，它们从不同方面进一步优化了系统性能。</a:t>
            </a:r>
            <a:endParaRPr lang="en-US" altLang="zh-CN"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14</a:t>
            </a:fld>
            <a:endParaRPr lang="zh-CN" altLang="en-US"/>
          </a:p>
        </p:txBody>
      </p:sp>
    </p:spTree>
    <p:extLst>
      <p:ext uri="{BB962C8B-B14F-4D97-AF65-F5344CB8AC3E}">
        <p14:creationId xmlns:p14="http://schemas.microsoft.com/office/powerpoint/2010/main" val="46207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75000"/>
                    <a:lumOff val="25000"/>
                  </a:schemeClr>
                </a:solidFill>
                <a:latin typeface="微软雅黑" panose="020B0503020204020204" charset="-122"/>
                <a:ea typeface="微软雅黑" panose="020B0503020204020204" charset="-122"/>
              </a:rPr>
              <a:t>这是由于以块为中心的行走索引设计和在磁盘上保持行走状态。</a:t>
            </a:r>
            <a:endParaRPr lang="zh-CN" altLang="en-US" dirty="0"/>
          </a:p>
        </p:txBody>
      </p:sp>
      <p:sp>
        <p:nvSpPr>
          <p:cNvPr id="4" name="灯片编号占位符 3"/>
          <p:cNvSpPr>
            <a:spLocks noGrp="1"/>
          </p:cNvSpPr>
          <p:nvPr>
            <p:ph type="sldNum" sz="quarter" idx="5"/>
          </p:nvPr>
        </p:nvSpPr>
        <p:spPr/>
        <p:txBody>
          <a:bodyPr/>
          <a:lstStyle/>
          <a:p>
            <a:fld id="{36567681-63E2-4D02-821A-78CBFCF5632B}" type="slidenum">
              <a:rPr lang="zh-CN" altLang="en-US" smtClean="0"/>
              <a:t>15</a:t>
            </a:fld>
            <a:endParaRPr lang="zh-CN" altLang="en-US"/>
          </a:p>
        </p:txBody>
      </p:sp>
    </p:spTree>
    <p:extLst>
      <p:ext uri="{BB962C8B-B14F-4D97-AF65-F5344CB8AC3E}">
        <p14:creationId xmlns:p14="http://schemas.microsoft.com/office/powerpoint/2010/main" val="3723874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2022/12/18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2022/12/18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2022/12/18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2022/12/18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2022/12/18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2022/12/18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2022/12/18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4.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5.xml"/><Relationship Id="rId5" Type="http://schemas.openxmlformats.org/officeDocument/2006/relationships/image" Target="../media/image1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6.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7.xml"/><Relationship Id="rId5" Type="http://schemas.openxmlformats.org/officeDocument/2006/relationships/image" Target="../media/image1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8.xml"/><Relationship Id="rId5" Type="http://schemas.openxmlformats.org/officeDocument/2006/relationships/image" Target="../media/image1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9.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1.xml"/><Relationship Id="rId1" Type="http://schemas.openxmlformats.org/officeDocument/2006/relationships/tags" Target="../tags/tag83.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5.xml"/><Relationship Id="rId5" Type="http://schemas.openxmlformats.org/officeDocument/2006/relationships/image" Target="../media/image4.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66.xml"/><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2.xml"/><Relationship Id="rId5"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1037"/>
          <p:cNvPicPr>
            <a:picLocks noChangeAspect="1"/>
          </p:cNvPicPr>
          <p:nvPr/>
        </p:nvPicPr>
        <p:blipFill>
          <a:blip r:embed="rId4">
            <a:alphaModFix amt="25000"/>
          </a:blip>
          <a:stretch>
            <a:fillRect/>
          </a:stretch>
        </p:blipFill>
        <p:spPr>
          <a:xfrm>
            <a:off x="9106535" y="5777865"/>
            <a:ext cx="3085714" cy="1080000"/>
          </a:xfrm>
          <a:prstGeom prst="rect">
            <a:avLst/>
          </a:prstGeom>
        </p:spPr>
      </p:pic>
      <p:grpSp>
        <p:nvGrpSpPr>
          <p:cNvPr id="11" name="组合 10"/>
          <p:cNvGrpSpPr/>
          <p:nvPr/>
        </p:nvGrpSpPr>
        <p:grpSpPr>
          <a:xfrm>
            <a:off x="935355" y="2035175"/>
            <a:ext cx="10321290" cy="3224530"/>
            <a:chOff x="2228" y="4637"/>
            <a:chExt cx="16254" cy="5078"/>
          </a:xfrm>
        </p:grpSpPr>
        <p:sp>
          <p:nvSpPr>
            <p:cNvPr id="27" name="文本框 1"/>
            <p:cNvSpPr txBox="1"/>
            <p:nvPr/>
          </p:nvSpPr>
          <p:spPr>
            <a:xfrm>
              <a:off x="2228" y="4637"/>
              <a:ext cx="16254" cy="2763"/>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rtl="0" eaLnBrk="1" fontAlgn="auto" latinLnBrk="0" hangingPunct="1"/>
              <a:r>
                <a:rPr lang="en-US" altLang="zh-CN" sz="3600" b="1" kern="100" dirty="0" err="1">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GraphWalker</a:t>
              </a:r>
              <a:r>
                <a:rPr lang="en-US" altLang="zh-CN"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 An I/O-Efficient and</a:t>
              </a:r>
            </a:p>
            <a:p>
              <a:pPr algn="ctr" rtl="0" eaLnBrk="1" fontAlgn="auto" latinLnBrk="0" hangingPunct="1"/>
              <a:r>
                <a:rPr lang="en-US" altLang="zh-CN"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Resource-Friendly Graph Analytic System</a:t>
              </a:r>
            </a:p>
            <a:p>
              <a:pPr algn="ctr" rtl="0" eaLnBrk="1" fontAlgn="auto" latinLnBrk="0" hangingPunct="1"/>
              <a:r>
                <a:rPr lang="en-US" altLang="zh-CN"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for Fast and Scalable Random Walks</a:t>
              </a:r>
              <a:endParaRPr lang="zh-CN" altLang="en-US"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8" name="文本框 1"/>
            <p:cNvSpPr txBox="1"/>
            <p:nvPr/>
          </p:nvSpPr>
          <p:spPr>
            <a:xfrm>
              <a:off x="6491" y="9218"/>
              <a:ext cx="8202"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ts val="1800"/>
                </a:lnSpc>
              </a:pP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汇报：燕冉             时间：</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2022/12/15</a:t>
              </a:r>
              <a:endPar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32"/>
            <p:cNvSpPr txBox="1"/>
            <p:nvPr/>
          </p:nvSpPr>
          <p:spPr>
            <a:xfrm>
              <a:off x="5781" y="7649"/>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r>
                <a:rPr lang="en-US" altLang="zh-CN" sz="2000" b="1" kern="100" dirty="0" err="1">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GraphWalker</a:t>
              </a:r>
              <a:r>
                <a:rPr lang="zh-CN" altLang="en-US"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：用于快速、可扩展随机游走的</a:t>
              </a:r>
            </a:p>
            <a:p>
              <a:pPr algn="ctr" rtl="0" eaLnBrk="1" fontAlgn="auto" latinLnBrk="0" hangingPunct="1"/>
              <a:r>
                <a:rPr lang="en-US" altLang="zh-CN"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I/O</a:t>
              </a:r>
              <a:r>
                <a:rPr lang="zh-CN" altLang="en-US"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高效和资源友好的图形分析系统</a:t>
              </a: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5"/>
            <a:stretch>
              <a:fillRect/>
            </a:stretch>
          </p:blipFill>
          <p:spPr>
            <a:xfrm>
              <a:off x="16399" y="293"/>
              <a:ext cx="2240" cy="1701"/>
            </a:xfrm>
            <a:prstGeom prst="rect">
              <a:avLst/>
            </a:prstGeom>
          </p:spPr>
        </p:pic>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5154930" cy="1015365"/>
            <a:chOff x="1572" y="494"/>
            <a:chExt cx="8118"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5092"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02-3 </a:t>
              </a:r>
              <a:r>
                <a:rPr lang="zh-CN" altLang="en-US" sz="3200" b="1" spc="300" dirty="0">
                  <a:latin typeface="微软雅黑" panose="020B0503020204020204" charset="-122"/>
                  <a:ea typeface="微软雅黑" panose="020B0503020204020204" charset="-122"/>
                </a:rPr>
                <a:t>存储管理</a:t>
              </a:r>
            </a:p>
          </p:txBody>
        </p:sp>
        <p:sp>
          <p:nvSpPr>
            <p:cNvPr id="29" name="文本框 28"/>
            <p:cNvSpPr txBox="1"/>
            <p:nvPr/>
          </p:nvSpPr>
          <p:spPr>
            <a:xfrm>
              <a:off x="3107" y="1698"/>
              <a:ext cx="6583"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700" y="1443990"/>
            <a:ext cx="12204700" cy="5139690"/>
            <a:chOff x="-20" y="2274"/>
            <a:chExt cx="19220" cy="8094"/>
          </a:xfrm>
        </p:grpSpPr>
        <p:sp>
          <p:nvSpPr>
            <p:cNvPr id="2" name="矩形 1"/>
            <p:cNvSpPr/>
            <p:nvPr/>
          </p:nvSpPr>
          <p:spPr>
            <a:xfrm>
              <a:off x="0" y="2274"/>
              <a:ext cx="19182" cy="4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06" y="2586"/>
              <a:ext cx="14347" cy="2722"/>
              <a:chOff x="809778" y="4305429"/>
              <a:chExt cx="5220395" cy="1728347"/>
            </a:xfrm>
          </p:grpSpPr>
          <p:sp>
            <p:nvSpPr>
              <p:cNvPr id="19" name="文本框 18"/>
              <p:cNvSpPr txBox="1"/>
              <p:nvPr/>
            </p:nvSpPr>
            <p:spPr>
              <a:xfrm>
                <a:off x="809778" y="4305429"/>
                <a:ext cx="2730844" cy="461665"/>
              </a:xfrm>
              <a:prstGeom prst="rect">
                <a:avLst/>
              </a:prstGeom>
              <a:noFill/>
            </p:spPr>
            <p:txBody>
              <a:bodyPr wrap="square" rtlCol="0">
                <a:spAutoFit/>
              </a:bodyPr>
              <a:lstStyle/>
              <a:p>
                <a:r>
                  <a:rPr lang="zh-CN" altLang="en-US" sz="2400" b="1" dirty="0">
                    <a:solidFill>
                      <a:srgbClr val="25557A"/>
                    </a:solidFill>
                  </a:rPr>
                  <a:t>局限：动态数组</a:t>
                </a:r>
              </a:p>
            </p:txBody>
          </p:sp>
          <p:cxnSp>
            <p:nvCxnSpPr>
              <p:cNvPr id="20" name="直接连接符 19"/>
              <p:cNvCxnSpPr/>
              <p:nvPr/>
            </p:nvCxnSpPr>
            <p:spPr>
              <a:xfrm>
                <a:off x="870603"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09778" y="4896457"/>
                <a:ext cx="5220395" cy="1137319"/>
              </a:xfrm>
              <a:prstGeom prst="rect">
                <a:avLst/>
              </a:prstGeom>
              <a:noFill/>
            </p:spPr>
            <p:txBody>
              <a:bodyPr wrap="square">
                <a:spAutoFit/>
              </a:bodyPr>
              <a:lstStyle/>
              <a:p>
                <a:pPr algn="just">
                  <a:lnSpc>
                    <a:spcPct val="130000"/>
                  </a:lnSpc>
                </a:pPr>
                <a:r>
                  <a:rPr lang="zh-CN" altLang="en-US" sz="1800" dirty="0">
                    <a:solidFill>
                      <a:srgbClr val="333333"/>
                    </a:solidFill>
                    <a:latin typeface="微软雅黑" panose="020B0503020204020204" pitchFamily="34" charset="-122"/>
                    <a:ea typeface="微软雅黑" panose="020B0503020204020204" pitchFamily="34" charset="-122"/>
                  </a:rPr>
                  <a:t>由于每个顶点的游走次数是动态的和不可预测的，通常用大量的动态数组来存储。</a:t>
                </a:r>
                <a:endParaRPr lang="en-US" altLang="zh-CN" sz="1800" dirty="0">
                  <a:solidFill>
                    <a:srgbClr val="333333"/>
                  </a:solidFill>
                  <a:latin typeface="微软雅黑" panose="020B0503020204020204" pitchFamily="34" charset="-122"/>
                  <a:ea typeface="微软雅黑" panose="020B0503020204020204" pitchFamily="34" charset="-122"/>
                </a:endParaRPr>
              </a:p>
              <a:p>
                <a:pPr algn="just">
                  <a:lnSpc>
                    <a:spcPct val="130000"/>
                  </a:lnSpc>
                </a:pPr>
                <a:r>
                  <a:rPr lang="zh-CN" altLang="en-US" sz="1800" dirty="0">
                    <a:solidFill>
                      <a:srgbClr val="333333"/>
                    </a:solidFill>
                    <a:latin typeface="微软雅黑" panose="020B0503020204020204" pitchFamily="34" charset="-122"/>
                    <a:ea typeface="微软雅黑" panose="020B0503020204020204" pitchFamily="34" charset="-122"/>
                  </a:rPr>
                  <a:t>例如，</a:t>
                </a:r>
                <a:r>
                  <a:rPr lang="en-US" altLang="zh-CN" sz="1800" dirty="0" err="1">
                    <a:solidFill>
                      <a:srgbClr val="333333"/>
                    </a:solidFill>
                    <a:latin typeface="微软雅黑" panose="020B0503020204020204" pitchFamily="34" charset="-122"/>
                    <a:ea typeface="微软雅黑" panose="020B0503020204020204" pitchFamily="34" charset="-122"/>
                  </a:rPr>
                  <a:t>GraphChi</a:t>
                </a:r>
                <a:r>
                  <a:rPr lang="en-US" altLang="zh-CN" sz="1800" dirty="0">
                    <a:solidFill>
                      <a:srgbClr val="333333"/>
                    </a:solidFill>
                    <a:latin typeface="微软雅黑" panose="020B0503020204020204" pitchFamily="34" charset="-122"/>
                    <a:ea typeface="微软雅黑" panose="020B0503020204020204" pitchFamily="34" charset="-122"/>
                  </a:rPr>
                  <a:t> </a:t>
                </a:r>
                <a:r>
                  <a:rPr lang="zh-CN" altLang="en-US" sz="1800" dirty="0">
                    <a:solidFill>
                      <a:srgbClr val="333333"/>
                    </a:solidFill>
                    <a:latin typeface="微软雅黑" panose="020B0503020204020204" pitchFamily="34" charset="-122"/>
                    <a:ea typeface="微软雅黑" panose="020B0503020204020204" pitchFamily="34" charset="-122"/>
                  </a:rPr>
                  <a:t>将每条边与一个动态数组联接起来，以存储当前经过该边的步。</a:t>
                </a:r>
                <a:endParaRPr lang="en-US" altLang="zh-CN" sz="1800" dirty="0">
                  <a:solidFill>
                    <a:srgbClr val="333333"/>
                  </a:solidFill>
                  <a:latin typeface="微软雅黑" panose="020B0503020204020204" pitchFamily="34" charset="-122"/>
                  <a:ea typeface="微软雅黑" panose="020B0503020204020204" pitchFamily="34" charset="-122"/>
                </a:endParaRPr>
              </a:p>
              <a:p>
                <a:pPr algn="just">
                  <a:lnSpc>
                    <a:spcPct val="130000"/>
                  </a:lnSpc>
                </a:pPr>
                <a:r>
                  <a:rPr lang="zh-CN" altLang="en-US" sz="1800" dirty="0">
                    <a:solidFill>
                      <a:srgbClr val="333333"/>
                    </a:solidFill>
                    <a:latin typeface="微软雅黑" panose="020B0503020204020204" pitchFamily="34" charset="-122"/>
                    <a:ea typeface="微软雅黑" panose="020B0503020204020204" pitchFamily="34" charset="-122"/>
                  </a:rPr>
                  <a:t>动态数组为存储数据带来了很高的成本。</a:t>
                </a:r>
              </a:p>
            </p:txBody>
          </p:sp>
        </p:grpSp>
        <p:sp>
          <p:nvSpPr>
            <p:cNvPr id="23" name="矩形 22"/>
            <p:cNvSpPr/>
            <p:nvPr/>
          </p:nvSpPr>
          <p:spPr>
            <a:xfrm>
              <a:off x="-20" y="7032"/>
              <a:ext cx="19220"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7427" y="7338"/>
              <a:ext cx="11773" cy="2733"/>
              <a:chOff x="1754613" y="4753221"/>
              <a:chExt cx="4283710" cy="1736909"/>
            </a:xfrm>
          </p:grpSpPr>
          <p:sp>
            <p:nvSpPr>
              <p:cNvPr id="37" name="文本框 36"/>
              <p:cNvSpPr txBox="1"/>
              <p:nvPr/>
            </p:nvSpPr>
            <p:spPr>
              <a:xfrm>
                <a:off x="1754875" y="4753221"/>
                <a:ext cx="4142592" cy="461782"/>
              </a:xfrm>
              <a:prstGeom prst="rect">
                <a:avLst/>
              </a:prstGeom>
              <a:noFill/>
            </p:spPr>
            <p:txBody>
              <a:bodyPr wrap="square" rtlCol="0">
                <a:spAutoFit/>
              </a:bodyPr>
              <a:lstStyle/>
              <a:p>
                <a:r>
                  <a:rPr lang="en-US" altLang="zh-CN" sz="2400" b="1" dirty="0" err="1">
                    <a:solidFill>
                      <a:srgbClr val="25557A"/>
                    </a:solidFill>
                  </a:rPr>
                  <a:t>GraphWalker</a:t>
                </a:r>
                <a:r>
                  <a:rPr lang="zh-CN" altLang="en-US" sz="2400" b="1" dirty="0">
                    <a:solidFill>
                      <a:srgbClr val="25557A"/>
                    </a:solidFill>
                  </a:rPr>
                  <a:t>改进：以块为中心的存储管理</a:t>
                </a:r>
                <a:endParaRPr lang="zh-CN" altLang="en-US" sz="2400" b="1" dirty="0">
                  <a:solidFill>
                    <a:schemeClr val="accent1"/>
                  </a:solidFill>
                </a:endParaRPr>
              </a:p>
            </p:txBody>
          </p:sp>
          <p:cxnSp>
            <p:nvCxnSpPr>
              <p:cNvPr id="38" name="直接连接符 37"/>
              <p:cNvCxnSpPr/>
              <p:nvPr/>
            </p:nvCxnSpPr>
            <p:spPr>
              <a:xfrm>
                <a:off x="1799554" y="535537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754613" y="5353934"/>
                <a:ext cx="4283710" cy="1136196"/>
              </a:xfrm>
              <a:prstGeom prst="rect">
                <a:avLst/>
              </a:prstGeom>
              <a:noFill/>
            </p:spPr>
            <p:txBody>
              <a:bodyPr wrap="square">
                <a:spAutoFit/>
              </a:bodyPr>
              <a:lstStyle/>
              <a:p>
                <a:pPr algn="just">
                  <a:lnSpc>
                    <a:spcPct val="130000"/>
                  </a:lnSpc>
                </a:pPr>
                <a:r>
                  <a:rPr lang="zh-CN" altLang="en-US" dirty="0"/>
                  <a:t>作者提出了一个轻量级的以块为中心的索引方案来管理游走状态，并采用固定长度的游走缓冲策略来减少记录游走状态的内存成本。</a:t>
                </a:r>
                <a:endParaRPr lang="en-US" altLang="zh-CN" dirty="0"/>
              </a:p>
              <a:p>
                <a:pPr algn="just">
                  <a:lnSpc>
                    <a:spcPct val="130000"/>
                  </a:lnSpc>
                </a:pPr>
                <a:endParaRPr lang="zh-CN" altLang="en-US" b="1" dirty="0"/>
              </a:p>
            </p:txBody>
          </p:sp>
        </p:grpSp>
      </p:grpSp>
      <p:pic>
        <p:nvPicPr>
          <p:cNvPr id="5" name="图片 4">
            <a:extLst>
              <a:ext uri="{FF2B5EF4-FFF2-40B4-BE49-F238E27FC236}">
                <a16:creationId xmlns:a16="http://schemas.microsoft.com/office/drawing/2014/main" id="{3C83AE12-805F-27B7-A969-160C03013999}"/>
              </a:ext>
            </a:extLst>
          </p:cNvPr>
          <p:cNvPicPr>
            <a:picLocks noChangeAspect="1"/>
          </p:cNvPicPr>
          <p:nvPr/>
        </p:nvPicPr>
        <p:blipFill>
          <a:blip r:embed="rId5"/>
          <a:stretch>
            <a:fillRect/>
          </a:stretch>
        </p:blipFill>
        <p:spPr>
          <a:xfrm>
            <a:off x="127175" y="4564256"/>
            <a:ext cx="4588900" cy="1618665"/>
          </a:xfrm>
          <a:prstGeom prst="rect">
            <a:avLst/>
          </a:prstGeom>
        </p:spPr>
      </p:pic>
      <p:pic>
        <p:nvPicPr>
          <p:cNvPr id="12" name="图片 11">
            <a:extLst>
              <a:ext uri="{FF2B5EF4-FFF2-40B4-BE49-F238E27FC236}">
                <a16:creationId xmlns:a16="http://schemas.microsoft.com/office/drawing/2014/main" id="{6A525341-0CCA-802D-5293-4FEECA66FA97}"/>
              </a:ext>
            </a:extLst>
          </p:cNvPr>
          <p:cNvPicPr>
            <a:picLocks noChangeAspect="1"/>
          </p:cNvPicPr>
          <p:nvPr/>
        </p:nvPicPr>
        <p:blipFill>
          <a:blip r:embed="rId6"/>
          <a:stretch>
            <a:fillRect/>
          </a:stretch>
        </p:blipFill>
        <p:spPr>
          <a:xfrm>
            <a:off x="8452485" y="1678960"/>
            <a:ext cx="3611476" cy="1957131"/>
          </a:xfrm>
          <a:prstGeom prst="rect">
            <a:avLst/>
          </a:prstGeom>
        </p:spPr>
      </p:pic>
    </p:spTree>
    <p:custDataLst>
      <p:tags r:id="rId1"/>
    </p:custDataLst>
    <p:extLst>
      <p:ext uri="{BB962C8B-B14F-4D97-AF65-F5344CB8AC3E}">
        <p14:creationId xmlns:p14="http://schemas.microsoft.com/office/powerpoint/2010/main" val="336351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51155" y="325120"/>
            <a:ext cx="3679825" cy="1015365"/>
            <a:chOff x="1572" y="494"/>
            <a:chExt cx="5795"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4289"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02 </a:t>
              </a:r>
              <a:r>
                <a:rPr lang="zh-CN" altLang="en-US" sz="3200" b="1" spc="300" dirty="0">
                  <a:latin typeface="微软雅黑" panose="020B0503020204020204" charset="-122"/>
                  <a:ea typeface="微软雅黑" panose="020B0503020204020204" charset="-122"/>
                </a:rPr>
                <a:t>其他改进</a:t>
              </a:r>
            </a:p>
          </p:txBody>
        </p:sp>
      </p:grpSp>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pic>
        <p:nvPicPr>
          <p:cNvPr id="15" name="图片 14">
            <a:extLst>
              <a:ext uri="{FF2B5EF4-FFF2-40B4-BE49-F238E27FC236}">
                <a16:creationId xmlns:a16="http://schemas.microsoft.com/office/drawing/2014/main" id="{5B518C9D-D1A7-AA08-2C62-875B0F1550E0}"/>
              </a:ext>
            </a:extLst>
          </p:cNvPr>
          <p:cNvPicPr>
            <a:picLocks noChangeAspect="1"/>
          </p:cNvPicPr>
          <p:nvPr/>
        </p:nvPicPr>
        <p:blipFill>
          <a:blip r:embed="rId5"/>
          <a:stretch>
            <a:fillRect/>
          </a:stretch>
        </p:blipFill>
        <p:spPr>
          <a:xfrm>
            <a:off x="978069" y="1794532"/>
            <a:ext cx="10524132" cy="1996613"/>
          </a:xfrm>
          <a:prstGeom prst="rect">
            <a:avLst/>
          </a:prstGeom>
        </p:spPr>
      </p:pic>
      <p:sp>
        <p:nvSpPr>
          <p:cNvPr id="23" name="文本框 22">
            <a:extLst>
              <a:ext uri="{FF2B5EF4-FFF2-40B4-BE49-F238E27FC236}">
                <a16:creationId xmlns:a16="http://schemas.microsoft.com/office/drawing/2014/main" id="{2F17A1F1-E215-5F2B-4C99-8A5D91B0A594}"/>
              </a:ext>
            </a:extLst>
          </p:cNvPr>
          <p:cNvSpPr txBox="1"/>
          <p:nvPr/>
        </p:nvSpPr>
        <p:spPr>
          <a:xfrm>
            <a:off x="1518852" y="4245192"/>
            <a:ext cx="1956619" cy="418191"/>
          </a:xfrm>
          <a:prstGeom prst="rect">
            <a:avLst/>
          </a:prstGeom>
          <a:noFill/>
        </p:spPr>
        <p:txBody>
          <a:bodyPr wrap="square" rtlCol="0">
            <a:spAutoFit/>
          </a:bodyPr>
          <a:lstStyle/>
          <a:p>
            <a:pPr algn="just">
              <a:lnSpc>
                <a:spcPct val="150000"/>
              </a:lnSpc>
            </a:pPr>
            <a:r>
              <a:rPr lang="zh-CN" altLang="en-US" sz="1600" dirty="0">
                <a:latin typeface="微软雅黑" panose="020B0503020204020204" charset="-122"/>
                <a:ea typeface="微软雅黑" panose="020B0503020204020204" charset="-122"/>
              </a:rPr>
              <a:t>图形分块大小配置</a:t>
            </a:r>
          </a:p>
        </p:txBody>
      </p:sp>
      <p:sp>
        <p:nvSpPr>
          <p:cNvPr id="24" name="文本框 23">
            <a:extLst>
              <a:ext uri="{FF2B5EF4-FFF2-40B4-BE49-F238E27FC236}">
                <a16:creationId xmlns:a16="http://schemas.microsoft.com/office/drawing/2014/main" id="{A7B22381-FB65-7B17-804D-2B5CCAC16649}"/>
              </a:ext>
            </a:extLst>
          </p:cNvPr>
          <p:cNvSpPr txBox="1"/>
          <p:nvPr/>
        </p:nvSpPr>
        <p:spPr>
          <a:xfrm>
            <a:off x="4394379" y="4245192"/>
            <a:ext cx="1956619" cy="418191"/>
          </a:xfrm>
          <a:prstGeom prst="rect">
            <a:avLst/>
          </a:prstGeom>
          <a:noFill/>
        </p:spPr>
        <p:txBody>
          <a:bodyPr wrap="square" rtlCol="0">
            <a:spAutoFit/>
          </a:bodyPr>
          <a:lstStyle/>
          <a:p>
            <a:pPr algn="just">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轻量级分块</a:t>
            </a:r>
          </a:p>
        </p:txBody>
      </p:sp>
      <p:sp>
        <p:nvSpPr>
          <p:cNvPr id="25" name="文本框 24">
            <a:extLst>
              <a:ext uri="{FF2B5EF4-FFF2-40B4-BE49-F238E27FC236}">
                <a16:creationId xmlns:a16="http://schemas.microsoft.com/office/drawing/2014/main" id="{0B3284F7-3181-770B-E037-194B3286E510}"/>
              </a:ext>
            </a:extLst>
          </p:cNvPr>
          <p:cNvSpPr txBox="1"/>
          <p:nvPr/>
        </p:nvSpPr>
        <p:spPr>
          <a:xfrm>
            <a:off x="6777718" y="4245192"/>
            <a:ext cx="1956619" cy="418191"/>
          </a:xfrm>
          <a:prstGeom prst="rect">
            <a:avLst/>
          </a:prstGeom>
          <a:noFill/>
        </p:spPr>
        <p:txBody>
          <a:bodyPr wrap="square" rtlCol="0">
            <a:spAutoFit/>
          </a:bodyPr>
          <a:lstStyle/>
          <a:p>
            <a:pPr algn="just">
              <a:lnSpc>
                <a:spcPct val="150000"/>
              </a:lnSpc>
            </a:pPr>
            <a:r>
              <a:rPr lang="zh-CN" altLang="en-US" sz="1600" dirty="0">
                <a:latin typeface="微软雅黑" panose="020B0503020204020204" charset="-122"/>
                <a:ea typeface="微软雅黑" panose="020B0503020204020204" charset="-122"/>
              </a:rPr>
              <a:t>游走缓存策略</a:t>
            </a:r>
          </a:p>
        </p:txBody>
      </p:sp>
      <p:sp>
        <p:nvSpPr>
          <p:cNvPr id="28" name="文本框 27">
            <a:extLst>
              <a:ext uri="{FF2B5EF4-FFF2-40B4-BE49-F238E27FC236}">
                <a16:creationId xmlns:a16="http://schemas.microsoft.com/office/drawing/2014/main" id="{2D4C121D-EA34-CCDB-EA0C-DB0EB56BBC54}"/>
              </a:ext>
            </a:extLst>
          </p:cNvPr>
          <p:cNvSpPr txBox="1"/>
          <p:nvPr/>
        </p:nvSpPr>
        <p:spPr>
          <a:xfrm>
            <a:off x="9170611" y="4060525"/>
            <a:ext cx="1956619" cy="787523"/>
          </a:xfrm>
          <a:prstGeom prst="rect">
            <a:avLst/>
          </a:prstGeom>
          <a:noFill/>
        </p:spPr>
        <p:txBody>
          <a:bodyPr wrap="square" rtlCol="0">
            <a:spAutoFit/>
          </a:bodyPr>
          <a:lstStyle/>
          <a:p>
            <a:pPr algn="ct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多线程中的</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algn="ctr">
              <a:lnSpc>
                <a:spcPct val="150000"/>
              </a:lnSpc>
            </a:pPr>
            <a:r>
              <a:rPr lang="zh-CN" altLang="en-US" sz="1600" dirty="0">
                <a:solidFill>
                  <a:schemeClr val="tx1">
                    <a:lumMod val="85000"/>
                    <a:lumOff val="15000"/>
                  </a:schemeClr>
                </a:solidFill>
                <a:latin typeface="微软雅黑" panose="020B0503020204020204" charset="-122"/>
                <a:ea typeface="微软雅黑" panose="020B0503020204020204" charset="-122"/>
              </a:rPr>
              <a:t>数据冲突优化</a:t>
            </a:r>
          </a:p>
        </p:txBody>
      </p:sp>
    </p:spTree>
    <p:custDataLst>
      <p:tags r:id="rId1"/>
    </p:custDataLst>
    <p:extLst>
      <p:ext uri="{BB962C8B-B14F-4D97-AF65-F5344CB8AC3E}">
        <p14:creationId xmlns:p14="http://schemas.microsoft.com/office/powerpoint/2010/main" val="200428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8000">
                <a:srgbClr val="25557A"/>
              </a:gs>
              <a:gs pos="35000">
                <a:srgbClr val="4FA1E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IMG_2579(20220922-170622)"/>
          <p:cNvPicPr/>
          <p:nvPr/>
        </p:nvPicPr>
        <p:blipFill>
          <a:blip r:embed="rId4"/>
          <a:srcRect l="-110" t="24800" r="27205"/>
          <a:stretch>
            <a:fillRect/>
          </a:stretch>
        </p:blipFill>
        <p:spPr>
          <a:xfrm>
            <a:off x="7152005" y="2797810"/>
            <a:ext cx="5039995" cy="4060825"/>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5"/>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6"/>
          <a:stretch>
            <a:fillRect/>
          </a:stretch>
        </p:blipFill>
        <p:spPr>
          <a:xfrm>
            <a:off x="10913745" y="6055995"/>
            <a:ext cx="1080000" cy="604432"/>
          </a:xfrm>
          <a:prstGeom prst="rect">
            <a:avLst/>
          </a:prstGeom>
        </p:spPr>
      </p:pic>
      <p:grpSp>
        <p:nvGrpSpPr>
          <p:cNvPr id="5" name="组合 4"/>
          <p:cNvGrpSpPr/>
          <p:nvPr/>
        </p:nvGrpSpPr>
        <p:grpSpPr>
          <a:xfrm>
            <a:off x="1981200" y="1901190"/>
            <a:ext cx="6291580" cy="2926715"/>
            <a:chOff x="1932" y="2994"/>
            <a:chExt cx="9908" cy="4609"/>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0" name="矩形 9"/>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03</a:t>
              </a:r>
            </a:p>
          </p:txBody>
        </p:sp>
        <p:sp>
          <p:nvSpPr>
            <p:cNvPr id="11" name="矩形 10"/>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实验评估</a:t>
              </a:r>
            </a:p>
          </p:txBody>
        </p:sp>
        <p:sp>
          <p:nvSpPr>
            <p:cNvPr id="12" name="文本框 11"/>
            <p:cNvSpPr txBox="1"/>
            <p:nvPr/>
          </p:nvSpPr>
          <p:spPr>
            <a:xfrm>
              <a:off x="2212" y="7239"/>
              <a:ext cx="9628" cy="364"/>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6796405" cy="1015365"/>
            <a:chOff x="1572" y="494"/>
            <a:chExt cx="10703"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4289"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03 </a:t>
              </a:r>
              <a:r>
                <a:rPr lang="zh-CN" altLang="en-US" sz="3200" b="1" spc="300" dirty="0">
                  <a:latin typeface="微软雅黑" panose="020B0503020204020204" charset="-122"/>
                  <a:ea typeface="微软雅黑" panose="020B0503020204020204" charset="-122"/>
                </a:rPr>
                <a:t>评估设置</a:t>
              </a:r>
            </a:p>
          </p:txBody>
        </p:sp>
        <p:sp>
          <p:nvSpPr>
            <p:cNvPr id="29" name="文本框 28"/>
            <p:cNvSpPr txBox="1"/>
            <p:nvPr/>
          </p:nvSpPr>
          <p:spPr>
            <a:xfrm>
              <a:off x="3107" y="1670"/>
              <a:ext cx="9168"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1" name="组合 20"/>
          <p:cNvGrpSpPr/>
          <p:nvPr userDrawn="1"/>
        </p:nvGrpSpPr>
        <p:grpSpPr>
          <a:xfrm>
            <a:off x="10289667" y="-801077"/>
            <a:ext cx="1902333" cy="2044520"/>
            <a:chOff x="8135783" y="-1669981"/>
            <a:chExt cx="4056217" cy="4359393"/>
          </a:xfrm>
        </p:grpSpPr>
        <p:sp>
          <p:nvSpPr>
            <p:cNvPr id="22"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98238" y="1656715"/>
            <a:ext cx="3785235" cy="4586605"/>
            <a:chOff x="4057" y="1958"/>
            <a:chExt cx="5961" cy="7223"/>
          </a:xfrm>
        </p:grpSpPr>
        <p:grpSp>
          <p:nvGrpSpPr>
            <p:cNvPr id="33" name="组合 32"/>
            <p:cNvGrpSpPr/>
            <p:nvPr/>
          </p:nvGrpSpPr>
          <p:grpSpPr>
            <a:xfrm>
              <a:off x="4057" y="2733"/>
              <a:ext cx="5942" cy="6448"/>
              <a:chOff x="-147522" y="1735595"/>
              <a:chExt cx="3772932" cy="4093611"/>
            </a:xfrm>
            <a:solidFill>
              <a:schemeClr val="accent1">
                <a:lumMod val="20000"/>
                <a:lumOff val="80000"/>
              </a:schemeClr>
            </a:solidFill>
          </p:grpSpPr>
          <p:sp>
            <p:nvSpPr>
              <p:cNvPr id="34" name="矩形 33"/>
              <p:cNvSpPr/>
              <p:nvPr/>
            </p:nvSpPr>
            <p:spPr>
              <a:xfrm>
                <a:off x="-147522" y="1735595"/>
                <a:ext cx="3772932" cy="4093611"/>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2" name="文本框 11"/>
              <p:cNvSpPr txBox="1"/>
              <p:nvPr/>
            </p:nvSpPr>
            <p:spPr>
              <a:xfrm>
                <a:off x="5929" y="2054948"/>
                <a:ext cx="3457575" cy="3719827"/>
              </a:xfrm>
              <a:prstGeom prst="rect">
                <a:avLst/>
              </a:prstGeom>
              <a:grpFill/>
            </p:spPr>
            <p:txBody>
              <a:bodyPr wrap="square">
                <a:spAutoFit/>
              </a:bodyPr>
              <a:lstStyle/>
              <a:p>
                <a:pPr algn="just">
                  <a:lnSpc>
                    <a:spcPct val="120000"/>
                  </a:lnSpc>
                </a:pPr>
                <a:r>
                  <a:rPr lang="zh-CN" altLang="en-US" dirty="0"/>
                  <a:t>表 </a:t>
                </a:r>
                <a:r>
                  <a:rPr lang="en-US" altLang="zh-CN" dirty="0"/>
                  <a:t>1 </a:t>
                </a:r>
                <a:r>
                  <a:rPr lang="zh-CN" altLang="en-US" dirty="0"/>
                  <a:t>列出了本文使用的六个图形数据集的统计数据。</a:t>
                </a:r>
                <a:r>
                  <a:rPr lang="en-US" altLang="zh-CN" dirty="0"/>
                  <a:t>TT</a:t>
                </a:r>
                <a:r>
                  <a:rPr lang="zh-CN" altLang="en-US" dirty="0"/>
                  <a:t>、</a:t>
                </a:r>
                <a:r>
                  <a:rPr lang="en-US" altLang="zh-CN" dirty="0"/>
                  <a:t>FS</a:t>
                </a:r>
                <a:r>
                  <a:rPr lang="zh-CN" altLang="en-US" dirty="0"/>
                  <a:t>、</a:t>
                </a:r>
                <a:r>
                  <a:rPr lang="en-US" altLang="zh-CN" dirty="0"/>
                  <a:t>YW</a:t>
                </a:r>
                <a:r>
                  <a:rPr lang="zh-CN" altLang="en-US" dirty="0"/>
                  <a:t>和 </a:t>
                </a:r>
                <a:r>
                  <a:rPr lang="en-US" altLang="zh-CN" dirty="0"/>
                  <a:t>CW</a:t>
                </a:r>
                <a:r>
                  <a:rPr lang="zh-CN" altLang="en-US" dirty="0"/>
                  <a:t>是真实世界的图。</a:t>
                </a:r>
                <a:r>
                  <a:rPr lang="en-US" altLang="zh-CN" dirty="0"/>
                  <a:t>K30 </a:t>
                </a:r>
                <a:r>
                  <a:rPr lang="zh-CN" altLang="en-US" dirty="0"/>
                  <a:t>和 </a:t>
                </a:r>
                <a:r>
                  <a:rPr lang="en-US" altLang="zh-CN" dirty="0"/>
                  <a:t>K31 </a:t>
                </a:r>
                <a:r>
                  <a:rPr lang="zh-CN" altLang="en-US" dirty="0"/>
                  <a:t>是用 </a:t>
                </a:r>
                <a:r>
                  <a:rPr lang="en-US" altLang="zh-CN" dirty="0"/>
                  <a:t>Graph500 </a:t>
                </a:r>
                <a:r>
                  <a:rPr lang="en-US" altLang="zh-CN" dirty="0" err="1"/>
                  <a:t>kronecker</a:t>
                </a:r>
                <a:r>
                  <a:rPr lang="zh-CN" altLang="en-US" dirty="0"/>
                  <a:t>生成的两个合成图。这些图都被广泛用于图系统的评估中。</a:t>
                </a:r>
                <a:r>
                  <a:rPr lang="en-US" altLang="zh-CN" dirty="0"/>
                  <a:t>CSR</a:t>
                </a:r>
                <a:r>
                  <a:rPr lang="zh-CN" altLang="en-US" dirty="0"/>
                  <a:t>（压缩稀疏行）大小表示通过以 </a:t>
                </a:r>
                <a:r>
                  <a:rPr lang="en-US" altLang="zh-CN" dirty="0"/>
                  <a:t>CSR </a:t>
                </a:r>
                <a:r>
                  <a:rPr lang="zh-CN" altLang="en-US" dirty="0"/>
                  <a:t>格式存储图的最小存储成本，</a:t>
                </a:r>
                <a:r>
                  <a:rPr lang="en-US" altLang="zh-CN" dirty="0"/>
                  <a:t>Text</a:t>
                </a:r>
                <a:r>
                  <a:rPr lang="zh-CN" altLang="en-US" dirty="0"/>
                  <a:t>大小表示以文本格式存储为边缘列表的数据集的大小。</a:t>
                </a:r>
                <a:endParaRPr lang="zh-CN" altLang="en-US" kern="0" dirty="0">
                  <a:solidFill>
                    <a:srgbClr val="779B5E"/>
                  </a:solidFill>
                  <a:latin typeface="微软雅黑" panose="020B0503020204020204" charset="-122"/>
                  <a:ea typeface="微软雅黑" panose="020B0503020204020204" charset="-122"/>
                  <a:sym typeface="+mn-ea"/>
                </a:endParaRPr>
              </a:p>
            </p:txBody>
          </p:sp>
        </p:grpSp>
        <p:sp>
          <p:nvSpPr>
            <p:cNvPr id="42" name="矩形: 圆角 18"/>
            <p:cNvSpPr/>
            <p:nvPr/>
          </p:nvSpPr>
          <p:spPr>
            <a:xfrm>
              <a:off x="4057" y="1958"/>
              <a:ext cx="5961" cy="1064"/>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sym typeface="+mn-ea"/>
                </a:rPr>
                <a:t>数据集</a:t>
              </a:r>
            </a:p>
          </p:txBody>
        </p:sp>
      </p:grpSp>
      <p:pic>
        <p:nvPicPr>
          <p:cNvPr id="3" name="图片 2">
            <a:extLst>
              <a:ext uri="{FF2B5EF4-FFF2-40B4-BE49-F238E27FC236}">
                <a16:creationId xmlns:a16="http://schemas.microsoft.com/office/drawing/2014/main" id="{592F7C09-705F-F721-913E-F185F0E9F71C}"/>
              </a:ext>
            </a:extLst>
          </p:cNvPr>
          <p:cNvPicPr>
            <a:picLocks noChangeAspect="1"/>
          </p:cNvPicPr>
          <p:nvPr/>
        </p:nvPicPr>
        <p:blipFill>
          <a:blip r:embed="rId5"/>
          <a:stretch>
            <a:fillRect/>
          </a:stretch>
        </p:blipFill>
        <p:spPr>
          <a:xfrm>
            <a:off x="4323771" y="2423824"/>
            <a:ext cx="7719729" cy="2987299"/>
          </a:xfrm>
          <a:prstGeom prst="rect">
            <a:avLst/>
          </a:prstGeom>
        </p:spPr>
      </p:pic>
    </p:spTree>
    <p:custDataLst>
      <p:tags r:id="rId1"/>
    </p:custDataLst>
    <p:extLst>
      <p:ext uri="{BB962C8B-B14F-4D97-AF65-F5344CB8AC3E}">
        <p14:creationId xmlns:p14="http://schemas.microsoft.com/office/powerpoint/2010/main" val="353106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6796405" cy="1015365"/>
            <a:chOff x="1572" y="494"/>
            <a:chExt cx="10703"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4289"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03 </a:t>
              </a:r>
              <a:r>
                <a:rPr lang="zh-CN" altLang="en-US" sz="3200" b="1" spc="300" dirty="0">
                  <a:latin typeface="微软雅黑" panose="020B0503020204020204" charset="-122"/>
                  <a:ea typeface="微软雅黑" panose="020B0503020204020204" charset="-122"/>
                </a:rPr>
                <a:t>评估设置</a:t>
              </a:r>
            </a:p>
          </p:txBody>
        </p:sp>
        <p:sp>
          <p:nvSpPr>
            <p:cNvPr id="29" name="文本框 28"/>
            <p:cNvSpPr txBox="1"/>
            <p:nvPr/>
          </p:nvSpPr>
          <p:spPr>
            <a:xfrm>
              <a:off x="3107" y="1670"/>
              <a:ext cx="9168"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1" name="组合 20"/>
          <p:cNvGrpSpPr/>
          <p:nvPr userDrawn="1"/>
        </p:nvGrpSpPr>
        <p:grpSpPr>
          <a:xfrm>
            <a:off x="10289667" y="-801077"/>
            <a:ext cx="1902333" cy="2044520"/>
            <a:chOff x="8135783" y="-1669981"/>
            <a:chExt cx="4056217" cy="4359393"/>
          </a:xfrm>
        </p:grpSpPr>
        <p:sp>
          <p:nvSpPr>
            <p:cNvPr id="22"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98238" y="1340485"/>
            <a:ext cx="3785235" cy="5029200"/>
            <a:chOff x="4057" y="1958"/>
            <a:chExt cx="5961" cy="7920"/>
          </a:xfrm>
        </p:grpSpPr>
        <p:grpSp>
          <p:nvGrpSpPr>
            <p:cNvPr id="33" name="组合 32"/>
            <p:cNvGrpSpPr/>
            <p:nvPr/>
          </p:nvGrpSpPr>
          <p:grpSpPr>
            <a:xfrm>
              <a:off x="4057" y="2733"/>
              <a:ext cx="5942" cy="7145"/>
              <a:chOff x="-147522" y="1735594"/>
              <a:chExt cx="3772932" cy="4536624"/>
            </a:xfrm>
            <a:solidFill>
              <a:schemeClr val="accent1">
                <a:lumMod val="20000"/>
                <a:lumOff val="80000"/>
              </a:schemeClr>
            </a:solidFill>
          </p:grpSpPr>
          <p:sp>
            <p:nvSpPr>
              <p:cNvPr id="34" name="矩形 33"/>
              <p:cNvSpPr/>
              <p:nvPr/>
            </p:nvSpPr>
            <p:spPr>
              <a:xfrm>
                <a:off x="-147522" y="1735594"/>
                <a:ext cx="3772932" cy="4536624"/>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2" name="文本框 11"/>
              <p:cNvSpPr txBox="1"/>
              <p:nvPr/>
            </p:nvSpPr>
            <p:spPr>
              <a:xfrm>
                <a:off x="5929" y="2054948"/>
                <a:ext cx="3457575" cy="4052187"/>
              </a:xfrm>
              <a:prstGeom prst="rect">
                <a:avLst/>
              </a:prstGeom>
              <a:grpFill/>
            </p:spPr>
            <p:txBody>
              <a:bodyPr wrap="square">
                <a:spAutoFit/>
              </a:bodyPr>
              <a:lstStyle/>
              <a:p>
                <a:pPr>
                  <a:lnSpc>
                    <a:spcPct val="120000"/>
                  </a:lnSpc>
                </a:pPr>
                <a:r>
                  <a:rPr lang="en-US" altLang="zh-CN" dirty="0" err="1"/>
                  <a:t>GraphWalker</a:t>
                </a:r>
                <a:r>
                  <a:rPr lang="en-US" altLang="zh-CN" dirty="0"/>
                  <a:t> </a:t>
                </a:r>
                <a:r>
                  <a:rPr lang="zh-CN" altLang="en-US" dirty="0"/>
                  <a:t>的目标是提供快速和可扩展的随机游走，因此本文以最先进的单机随机游走图系统 </a:t>
                </a:r>
                <a:r>
                  <a:rPr lang="en-US" altLang="zh-CN" dirty="0" err="1"/>
                  <a:t>DrunkardMob</a:t>
                </a:r>
                <a:r>
                  <a:rPr lang="zh-CN" altLang="en-US" dirty="0"/>
                  <a:t>为基准进行性能比较。</a:t>
                </a:r>
                <a:endParaRPr lang="en-US" altLang="zh-CN" dirty="0"/>
              </a:p>
              <a:p>
                <a:pPr>
                  <a:lnSpc>
                    <a:spcPct val="120000"/>
                  </a:lnSpc>
                </a:pPr>
                <a:r>
                  <a:rPr lang="zh-CN" altLang="en-US" dirty="0"/>
                  <a:t>还将 </a:t>
                </a:r>
                <a:r>
                  <a:rPr lang="en-US" altLang="zh-CN" dirty="0" err="1"/>
                  <a:t>GraphWalker</a:t>
                </a:r>
                <a:r>
                  <a:rPr lang="en-US" altLang="zh-CN" dirty="0"/>
                  <a:t> </a:t>
                </a:r>
                <a:r>
                  <a:rPr lang="zh-CN" altLang="en-US" dirty="0"/>
                  <a:t>与两个最先进的图系统 </a:t>
                </a:r>
                <a:r>
                  <a:rPr lang="en-US" altLang="zh-CN" dirty="0"/>
                  <a:t>Graphene</a:t>
                </a:r>
                <a:r>
                  <a:rPr lang="zh-CN" altLang="en-US" dirty="0"/>
                  <a:t>和 </a:t>
                </a:r>
                <a:r>
                  <a:rPr lang="en-US" altLang="zh-CN" dirty="0" err="1"/>
                  <a:t>GraFSoft</a:t>
                </a:r>
                <a:r>
                  <a:rPr lang="zh-CN" altLang="en-US" dirty="0"/>
                  <a:t>进行比较。</a:t>
                </a:r>
                <a:endParaRPr lang="en-US" altLang="zh-CN" dirty="0"/>
              </a:p>
              <a:p>
                <a:pPr>
                  <a:lnSpc>
                    <a:spcPct val="120000"/>
                  </a:lnSpc>
                </a:pPr>
                <a:r>
                  <a:rPr lang="zh-CN" altLang="en-US" dirty="0"/>
                  <a:t>为了进一步验证其可扩展性，还将 </a:t>
                </a:r>
                <a:r>
                  <a:rPr lang="en-US" altLang="zh-CN" dirty="0" err="1"/>
                  <a:t>GraphWalker</a:t>
                </a:r>
                <a:r>
                  <a:rPr lang="en-US" altLang="zh-CN" dirty="0"/>
                  <a:t> </a:t>
                </a:r>
                <a:r>
                  <a:rPr lang="zh-CN" altLang="en-US" dirty="0"/>
                  <a:t>与最新的分布式随机游走图系统</a:t>
                </a:r>
                <a:r>
                  <a:rPr lang="en-US" altLang="zh-CN" dirty="0" err="1"/>
                  <a:t>KnightKing</a:t>
                </a:r>
                <a:r>
                  <a:rPr lang="zh-CN" altLang="en-US" dirty="0"/>
                  <a:t>进行比较。</a:t>
                </a:r>
                <a:endParaRPr lang="zh-CN" altLang="en-US" kern="0" dirty="0">
                  <a:solidFill>
                    <a:srgbClr val="779B5E"/>
                  </a:solidFill>
                  <a:latin typeface="微软雅黑" panose="020B0503020204020204" charset="-122"/>
                  <a:ea typeface="微软雅黑" panose="020B0503020204020204" charset="-122"/>
                  <a:sym typeface="+mn-ea"/>
                </a:endParaRPr>
              </a:p>
            </p:txBody>
          </p:sp>
        </p:grpSp>
        <p:sp>
          <p:nvSpPr>
            <p:cNvPr id="42" name="矩形: 圆角 18"/>
            <p:cNvSpPr/>
            <p:nvPr/>
          </p:nvSpPr>
          <p:spPr>
            <a:xfrm>
              <a:off x="4057" y="1958"/>
              <a:ext cx="5961" cy="1064"/>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sym typeface="+mn-ea"/>
                </a:rPr>
                <a:t>系统比对</a:t>
              </a:r>
            </a:p>
          </p:txBody>
        </p:sp>
      </p:grpSp>
      <p:pic>
        <p:nvPicPr>
          <p:cNvPr id="2" name="图片 1">
            <a:extLst>
              <a:ext uri="{FF2B5EF4-FFF2-40B4-BE49-F238E27FC236}">
                <a16:creationId xmlns:a16="http://schemas.microsoft.com/office/drawing/2014/main" id="{0F668F58-7570-8123-A6CD-C10FF8D64D12}"/>
              </a:ext>
            </a:extLst>
          </p:cNvPr>
          <p:cNvPicPr>
            <a:picLocks noChangeAspect="1"/>
          </p:cNvPicPr>
          <p:nvPr/>
        </p:nvPicPr>
        <p:blipFill rotWithShape="1">
          <a:blip r:embed="rId5"/>
          <a:srcRect t="15533"/>
          <a:stretch/>
        </p:blipFill>
        <p:spPr>
          <a:xfrm>
            <a:off x="4284816" y="1886585"/>
            <a:ext cx="7276528" cy="3394275"/>
          </a:xfrm>
          <a:prstGeom prst="rect">
            <a:avLst/>
          </a:prstGeom>
        </p:spPr>
      </p:pic>
    </p:spTree>
    <p:custDataLst>
      <p:tags r:id="rId1"/>
    </p:custDataLst>
    <p:extLst>
      <p:ext uri="{BB962C8B-B14F-4D97-AF65-F5344CB8AC3E}">
        <p14:creationId xmlns:p14="http://schemas.microsoft.com/office/powerpoint/2010/main" val="341816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8459470" cy="1015365"/>
            <a:chOff x="1572" y="494"/>
            <a:chExt cx="13322"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8735"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03-1 </a:t>
              </a:r>
              <a:r>
                <a:rPr lang="zh-CN" altLang="en-US" sz="3200" b="1" spc="300" dirty="0">
                  <a:latin typeface="微软雅黑" panose="020B0503020204020204" charset="-122"/>
                  <a:ea typeface="微软雅黑" panose="020B0503020204020204" charset="-122"/>
                </a:rPr>
                <a:t>与</a:t>
              </a:r>
              <a:r>
                <a:rPr lang="en-US" altLang="zh-CN" sz="3200" b="1" spc="300" dirty="0">
                  <a:latin typeface="微软雅黑" panose="020B0503020204020204" charset="-122"/>
                  <a:ea typeface="微软雅黑" panose="020B0503020204020204" charset="-122"/>
                </a:rPr>
                <a:t>RW</a:t>
              </a:r>
              <a:r>
                <a:rPr lang="zh-CN" altLang="en-US" sz="3200" b="1" spc="300" dirty="0">
                  <a:latin typeface="微软雅黑" panose="020B0503020204020204" charset="-122"/>
                  <a:ea typeface="微软雅黑" panose="020B0503020204020204" charset="-122"/>
                </a:rPr>
                <a:t>特定系统比较</a:t>
              </a:r>
            </a:p>
          </p:txBody>
        </p:sp>
        <p:sp>
          <p:nvSpPr>
            <p:cNvPr id="29" name="文本框 28"/>
            <p:cNvSpPr txBox="1"/>
            <p:nvPr/>
          </p:nvSpPr>
          <p:spPr>
            <a:xfrm>
              <a:off x="3107" y="1657"/>
              <a:ext cx="11787" cy="364"/>
            </a:xfrm>
            <a:prstGeom prst="rect">
              <a:avLst/>
            </a:prstGeom>
            <a:noFill/>
          </p:spPr>
          <p:txBody>
            <a:bodyPr wrap="square">
              <a:spAutoFit/>
            </a:bodyPr>
            <a:lstStyle/>
            <a:p>
              <a:r>
                <a:rPr lang="zh-CN" altLang="en-US" sz="900" spc="300" dirty="0">
                  <a:solidFill>
                    <a:schemeClr val="bg1">
                      <a:lumMod val="50000"/>
                    </a:schemeClr>
                  </a:solidFill>
                  <a:latin typeface="微软雅黑" panose="020B0503020204020204" charset="-122"/>
                  <a:ea typeface="微软雅黑" panose="020B0503020204020204" charset="-122"/>
                </a:rPr>
                <a:t>与 </a:t>
              </a:r>
              <a:r>
                <a:rPr lang="en-US" altLang="zh-CN" sz="900" spc="300" dirty="0">
                  <a:solidFill>
                    <a:schemeClr val="bg1">
                      <a:lumMod val="50000"/>
                    </a:schemeClr>
                  </a:solidFill>
                  <a:latin typeface="微软雅黑" panose="020B0503020204020204" charset="-122"/>
                  <a:ea typeface="微软雅黑" panose="020B0503020204020204" charset="-122"/>
                </a:rPr>
                <a:t>RW </a:t>
              </a:r>
              <a:r>
                <a:rPr lang="zh-CN" altLang="en-US" sz="900" spc="300" dirty="0">
                  <a:solidFill>
                    <a:schemeClr val="bg1">
                      <a:lumMod val="50000"/>
                    </a:schemeClr>
                  </a:solidFill>
                  <a:latin typeface="微软雅黑" panose="020B0503020204020204" charset="-122"/>
                  <a:ea typeface="微软雅黑" panose="020B0503020204020204" charset="-122"/>
                </a:rPr>
                <a:t>特定系统的比较，通过考虑不同的随机游走配置，从而来研究整个设计空间的性能，</a:t>
              </a:r>
            </a:p>
          </p:txBody>
        </p:sp>
      </p:grpSp>
      <p:grpSp>
        <p:nvGrpSpPr>
          <p:cNvPr id="34" name="组合 33"/>
          <p:cNvGrpSpPr/>
          <p:nvPr/>
        </p:nvGrpSpPr>
        <p:grpSpPr>
          <a:xfrm>
            <a:off x="726916" y="1404388"/>
            <a:ext cx="10520204" cy="2459881"/>
            <a:chOff x="7053350" y="4086829"/>
            <a:chExt cx="10520204" cy="2459881"/>
          </a:xfrm>
        </p:grpSpPr>
        <p:sp>
          <p:nvSpPr>
            <p:cNvPr id="35" name="矩形 34"/>
            <p:cNvSpPr/>
            <p:nvPr/>
          </p:nvSpPr>
          <p:spPr>
            <a:xfrm>
              <a:off x="7053984" y="4086829"/>
              <a:ext cx="10001409" cy="369332"/>
            </a:xfrm>
            <a:prstGeom prst="rect">
              <a:avLst/>
            </a:prstGeom>
          </p:spPr>
          <p:txBody>
            <a:bodyPr wrap="square">
              <a:spAutoFit/>
            </a:bodyPr>
            <a:lstStyle/>
            <a:p>
              <a:r>
                <a:rPr lang="zh-CN" altLang="en-US" b="1" dirty="0">
                  <a:solidFill>
                    <a:srgbClr val="25557A"/>
                  </a:solidFill>
                  <a:cs typeface="+mn-ea"/>
                  <a:sym typeface="+mn-lt"/>
                </a:rPr>
                <a:t>固定步长为</a:t>
              </a:r>
              <a:r>
                <a:rPr lang="en-US" altLang="zh-CN" b="1" dirty="0">
                  <a:solidFill>
                    <a:srgbClr val="25557A"/>
                  </a:solidFill>
                  <a:cs typeface="+mn-ea"/>
                  <a:sym typeface="+mn-lt"/>
                </a:rPr>
                <a:t>10</a:t>
              </a:r>
              <a:r>
                <a:rPr lang="zh-CN" altLang="en-US" b="1" dirty="0">
                  <a:solidFill>
                    <a:srgbClr val="25557A"/>
                  </a:solidFill>
                  <a:cs typeface="+mn-ea"/>
                  <a:sym typeface="+mn-lt"/>
                </a:rPr>
                <a:t>，游走的数量从 </a:t>
              </a:r>
              <a:r>
                <a:rPr lang="en-US" altLang="zh-CN" b="1" dirty="0">
                  <a:solidFill>
                    <a:srgbClr val="25557A"/>
                  </a:solidFill>
                  <a:cs typeface="+mn-ea"/>
                  <a:sym typeface="+mn-lt"/>
                </a:rPr>
                <a:t>10</a:t>
              </a:r>
              <a:r>
                <a:rPr lang="en-US" altLang="zh-CN" b="1" baseline="30000" dirty="0">
                  <a:solidFill>
                    <a:srgbClr val="25557A"/>
                  </a:solidFill>
                  <a:cs typeface="+mn-ea"/>
                  <a:sym typeface="+mn-lt"/>
                </a:rPr>
                <a:t>3</a:t>
              </a:r>
              <a:r>
                <a:rPr lang="en-US" altLang="zh-CN" b="1" dirty="0">
                  <a:solidFill>
                    <a:srgbClr val="25557A"/>
                  </a:solidFill>
                  <a:cs typeface="+mn-ea"/>
                  <a:sym typeface="+mn-lt"/>
                </a:rPr>
                <a:t> </a:t>
              </a:r>
              <a:r>
                <a:rPr lang="zh-CN" altLang="en-US" b="1" dirty="0">
                  <a:solidFill>
                    <a:srgbClr val="25557A"/>
                  </a:solidFill>
                  <a:cs typeface="+mn-ea"/>
                  <a:sym typeface="+mn-lt"/>
                </a:rPr>
                <a:t>到 </a:t>
              </a:r>
              <a:r>
                <a:rPr lang="en-US" altLang="zh-CN" b="1" dirty="0">
                  <a:solidFill>
                    <a:srgbClr val="25557A"/>
                  </a:solidFill>
                  <a:cs typeface="+mn-ea"/>
                  <a:sym typeface="+mn-lt"/>
                </a:rPr>
                <a:t>10</a:t>
              </a:r>
              <a:r>
                <a:rPr lang="en-US" altLang="zh-CN" b="1" baseline="30000" dirty="0">
                  <a:solidFill>
                    <a:srgbClr val="25557A"/>
                  </a:solidFill>
                  <a:cs typeface="+mn-ea"/>
                  <a:sym typeface="+mn-lt"/>
                </a:rPr>
                <a:t>10</a:t>
              </a:r>
              <a:r>
                <a:rPr lang="en-US" altLang="zh-CN" b="1" dirty="0">
                  <a:solidFill>
                    <a:srgbClr val="25557A"/>
                  </a:solidFill>
                  <a:cs typeface="+mn-ea"/>
                  <a:sym typeface="+mn-lt"/>
                </a:rPr>
                <a:t> </a:t>
              </a:r>
              <a:r>
                <a:rPr lang="zh-CN" altLang="en-US" b="1" dirty="0">
                  <a:solidFill>
                    <a:srgbClr val="25557A"/>
                  </a:solidFill>
                  <a:cs typeface="+mn-ea"/>
                  <a:sym typeface="+mn-lt"/>
                </a:rPr>
                <a:t>不等</a:t>
              </a:r>
            </a:p>
          </p:txBody>
        </p:sp>
        <p:sp>
          <p:nvSpPr>
            <p:cNvPr id="37" name="文本框 36"/>
            <p:cNvSpPr txBox="1"/>
            <p:nvPr/>
          </p:nvSpPr>
          <p:spPr>
            <a:xfrm>
              <a:off x="7053350" y="4364959"/>
              <a:ext cx="10520204" cy="218175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400" dirty="0">
                  <a:solidFill>
                    <a:schemeClr val="tx1">
                      <a:lumMod val="75000"/>
                      <a:lumOff val="25000"/>
                    </a:schemeClr>
                  </a:solidFill>
                  <a:latin typeface="微软雅黑" panose="020B0503020204020204" charset="-122"/>
                  <a:ea typeface="微软雅黑" panose="020B0503020204020204" charset="-122"/>
                </a:rPr>
                <a:t>X </a:t>
              </a:r>
              <a:r>
                <a:rPr lang="zh-CN" altLang="en-US" sz="1400" dirty="0">
                  <a:solidFill>
                    <a:schemeClr val="tx1">
                      <a:lumMod val="75000"/>
                      <a:lumOff val="25000"/>
                    </a:schemeClr>
                  </a:solidFill>
                  <a:latin typeface="微软雅黑" panose="020B0503020204020204" charset="-122"/>
                  <a:ea typeface="微软雅黑" panose="020B0503020204020204" charset="-122"/>
                </a:rPr>
                <a:t>轴表示每个实验中配置的游走次数，</a:t>
              </a:r>
              <a:r>
                <a:rPr lang="en-US" altLang="zh-CN" sz="1400" dirty="0">
                  <a:solidFill>
                    <a:schemeClr val="tx1">
                      <a:lumMod val="75000"/>
                      <a:lumOff val="25000"/>
                    </a:schemeClr>
                  </a:solidFill>
                  <a:latin typeface="微软雅黑" panose="020B0503020204020204" charset="-122"/>
                  <a:ea typeface="微软雅黑" panose="020B0503020204020204" charset="-122"/>
                </a:rPr>
                <a:t>Y </a:t>
              </a:r>
              <a:r>
                <a:rPr lang="zh-CN" altLang="en-US" sz="1400" dirty="0">
                  <a:solidFill>
                    <a:schemeClr val="tx1">
                      <a:lumMod val="75000"/>
                      <a:lumOff val="25000"/>
                    </a:schemeClr>
                  </a:solidFill>
                  <a:latin typeface="微软雅黑" panose="020B0503020204020204" charset="-122"/>
                  <a:ea typeface="微软雅黑" panose="020B0503020204020204" charset="-122"/>
                </a:rPr>
                <a:t>轴表示完成所有这些游走所需的时间。</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我们可以看到，在所有设置下</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比 </a:t>
              </a:r>
              <a:r>
                <a:rPr lang="en-US" altLang="zh-CN" sz="1400" dirty="0" err="1">
                  <a:solidFill>
                    <a:schemeClr val="tx1">
                      <a:lumMod val="75000"/>
                      <a:lumOff val="25000"/>
                    </a:schemeClr>
                  </a:solidFill>
                  <a:latin typeface="微软雅黑" panose="020B0503020204020204" charset="-122"/>
                  <a:ea typeface="微软雅黑" panose="020B0503020204020204" charset="-122"/>
                </a:rPr>
                <a:t>DrunkardMob</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在不同的游走数量和不同的图数据集上都要快。</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一般来说，</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在所有设置下实现了 </a:t>
              </a:r>
              <a:r>
                <a:rPr lang="en-US" altLang="zh-CN" sz="1400" dirty="0">
                  <a:solidFill>
                    <a:schemeClr val="tx1">
                      <a:lumMod val="75000"/>
                      <a:lumOff val="25000"/>
                    </a:schemeClr>
                  </a:solidFill>
                  <a:latin typeface="微软雅黑" panose="020B0503020204020204" charset="-122"/>
                  <a:ea typeface="微软雅黑" panose="020B0503020204020204" charset="-122"/>
                </a:rPr>
                <a:t>16</a:t>
              </a:r>
              <a:r>
                <a:rPr lang="zh-CN" altLang="en-US" sz="1400" dirty="0">
                  <a:solidFill>
                    <a:schemeClr val="tx1">
                      <a:lumMod val="75000"/>
                      <a:lumOff val="25000"/>
                    </a:schemeClr>
                  </a:solidFill>
                  <a:latin typeface="微软雅黑" panose="020B0503020204020204" charset="-122"/>
                  <a:ea typeface="微软雅黑" panose="020B0503020204020204" charset="-122"/>
                </a:rPr>
                <a:t>至</a:t>
              </a:r>
              <a:r>
                <a:rPr lang="en-US" altLang="zh-CN" sz="1400" dirty="0">
                  <a:solidFill>
                    <a:schemeClr val="tx1">
                      <a:lumMod val="75000"/>
                      <a:lumOff val="25000"/>
                    </a:schemeClr>
                  </a:solidFill>
                  <a:latin typeface="微软雅黑" panose="020B0503020204020204" charset="-122"/>
                  <a:ea typeface="微软雅黑" panose="020B0503020204020204" charset="-122"/>
                </a:rPr>
                <a:t>70</a:t>
              </a:r>
              <a:r>
                <a:rPr lang="zh-CN" altLang="en-US" sz="1400" dirty="0">
                  <a:solidFill>
                    <a:schemeClr val="tx1">
                      <a:lumMod val="75000"/>
                      <a:lumOff val="25000"/>
                    </a:schemeClr>
                  </a:solidFill>
                  <a:latin typeface="微软雅黑" panose="020B0503020204020204" charset="-122"/>
                  <a:ea typeface="微软雅黑" panose="020B0503020204020204" charset="-122"/>
                </a:rPr>
                <a:t>倍的速度提升。</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而且，</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能够支持巨大的图（例如 </a:t>
              </a:r>
              <a:r>
                <a:rPr lang="en-US" altLang="zh-CN" sz="1400" dirty="0">
                  <a:solidFill>
                    <a:schemeClr val="tx1">
                      <a:lumMod val="75000"/>
                      <a:lumOff val="25000"/>
                    </a:schemeClr>
                  </a:solidFill>
                  <a:latin typeface="微软雅黑" panose="020B0503020204020204" charset="-122"/>
                  <a:ea typeface="微软雅黑" panose="020B0503020204020204" charset="-122"/>
                </a:rPr>
                <a:t>Kron30</a:t>
              </a:r>
              <a:r>
                <a:rPr lang="zh-CN" altLang="en-US" sz="1400" dirty="0">
                  <a:solidFill>
                    <a:schemeClr val="tx1">
                      <a:lumMod val="75000"/>
                      <a:lumOff val="25000"/>
                    </a:schemeClr>
                  </a:solidFill>
                  <a:latin typeface="微软雅黑" panose="020B0503020204020204" charset="-122"/>
                  <a:ea typeface="微软雅黑" panose="020B0503020204020204" charset="-122"/>
                </a:rPr>
                <a:t>）和大规模的随机游走（</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例如</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大约在一个小时内就在大数据集上完成了</a:t>
              </a:r>
              <a:r>
                <a:rPr lang="en-US" altLang="zh-CN" sz="1400" dirty="0">
                  <a:solidFill>
                    <a:schemeClr val="tx1">
                      <a:lumMod val="75000"/>
                      <a:lumOff val="25000"/>
                    </a:schemeClr>
                  </a:solidFill>
                  <a:latin typeface="微软雅黑" panose="020B0503020204020204" charset="-122"/>
                  <a:ea typeface="微软雅黑" panose="020B0503020204020204" charset="-122"/>
                </a:rPr>
                <a:t>10</a:t>
              </a:r>
              <a:r>
                <a:rPr lang="en-US" altLang="zh-CN" sz="1400" baseline="30000" dirty="0">
                  <a:solidFill>
                    <a:srgbClr val="25557A"/>
                  </a:solidFill>
                  <a:latin typeface="+mn-ea"/>
                  <a:cs typeface="+mn-ea"/>
                </a:rPr>
                <a:t>10</a:t>
              </a:r>
              <a:r>
                <a:rPr lang="zh-CN" altLang="en-US" sz="1400" dirty="0">
                  <a:solidFill>
                    <a:schemeClr val="tx1">
                      <a:lumMod val="75000"/>
                      <a:lumOff val="25000"/>
                    </a:schemeClr>
                  </a:solidFill>
                  <a:latin typeface="微软雅黑" panose="020B0503020204020204" charset="-122"/>
                  <a:ea typeface="微软雅黑" panose="020B0503020204020204" charset="-122"/>
                </a:rPr>
                <a:t>游走）。</a:t>
              </a: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a:extLst>
              <a:ext uri="{FF2B5EF4-FFF2-40B4-BE49-F238E27FC236}">
                <a16:creationId xmlns:a16="http://schemas.microsoft.com/office/drawing/2014/main" id="{BB2C2C7F-583B-F315-94FE-AC4923EF9201}"/>
              </a:ext>
            </a:extLst>
          </p:cNvPr>
          <p:cNvPicPr>
            <a:picLocks noChangeAspect="1"/>
          </p:cNvPicPr>
          <p:nvPr/>
        </p:nvPicPr>
        <p:blipFill>
          <a:blip r:embed="rId4"/>
          <a:stretch>
            <a:fillRect/>
          </a:stretch>
        </p:blipFill>
        <p:spPr>
          <a:xfrm>
            <a:off x="276723" y="4142399"/>
            <a:ext cx="11789162" cy="2606266"/>
          </a:xfrm>
          <a:prstGeom prst="rect">
            <a:avLst/>
          </a:prstGeom>
        </p:spPr>
      </p:pic>
    </p:spTree>
    <p:custDataLst>
      <p:tags r:id="rId1"/>
    </p:custDataLst>
    <p:extLst>
      <p:ext uri="{BB962C8B-B14F-4D97-AF65-F5344CB8AC3E}">
        <p14:creationId xmlns:p14="http://schemas.microsoft.com/office/powerpoint/2010/main" val="114943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8459470" cy="1015365"/>
            <a:chOff x="1572" y="494"/>
            <a:chExt cx="13322"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8483"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03-1 </a:t>
              </a:r>
              <a:r>
                <a:rPr lang="zh-CN" altLang="en-US" sz="3200" b="1" spc="300" dirty="0">
                  <a:latin typeface="微软雅黑" panose="020B0503020204020204" charset="-122"/>
                  <a:ea typeface="微软雅黑" panose="020B0503020204020204" charset="-122"/>
                </a:rPr>
                <a:t>与</a:t>
              </a:r>
              <a:r>
                <a:rPr lang="en-US" altLang="zh-CN" sz="3200" b="1" spc="300" dirty="0">
                  <a:latin typeface="微软雅黑" panose="020B0503020204020204" charset="-122"/>
                  <a:ea typeface="微软雅黑" panose="020B0503020204020204" charset="-122"/>
                </a:rPr>
                <a:t>RW</a:t>
              </a:r>
              <a:r>
                <a:rPr lang="zh-CN" altLang="en-US" sz="3200" b="1" spc="300" dirty="0">
                  <a:latin typeface="微软雅黑" panose="020B0503020204020204" charset="-122"/>
                  <a:ea typeface="微软雅黑" panose="020B0503020204020204" charset="-122"/>
                </a:rPr>
                <a:t>特定系统比较</a:t>
              </a:r>
            </a:p>
          </p:txBody>
        </p:sp>
        <p:sp>
          <p:nvSpPr>
            <p:cNvPr id="29" name="文本框 28"/>
            <p:cNvSpPr txBox="1"/>
            <p:nvPr/>
          </p:nvSpPr>
          <p:spPr>
            <a:xfrm>
              <a:off x="3107" y="1657"/>
              <a:ext cx="11787" cy="364"/>
            </a:xfrm>
            <a:prstGeom prst="rect">
              <a:avLst/>
            </a:prstGeom>
            <a:noFill/>
          </p:spPr>
          <p:txBody>
            <a:bodyPr wrap="square">
              <a:spAutoFit/>
            </a:bodyPr>
            <a:lstStyle/>
            <a:p>
              <a:r>
                <a:rPr lang="zh-CN" altLang="en-US" sz="900" spc="300" dirty="0">
                  <a:solidFill>
                    <a:schemeClr val="bg1">
                      <a:lumMod val="50000"/>
                    </a:schemeClr>
                  </a:solidFill>
                  <a:latin typeface="微软雅黑" panose="020B0503020204020204" charset="-122"/>
                  <a:ea typeface="微软雅黑" panose="020B0503020204020204" charset="-122"/>
                </a:rPr>
                <a:t>与 </a:t>
              </a:r>
              <a:r>
                <a:rPr lang="en-US" altLang="zh-CN" sz="900" spc="300" dirty="0">
                  <a:solidFill>
                    <a:schemeClr val="bg1">
                      <a:lumMod val="50000"/>
                    </a:schemeClr>
                  </a:solidFill>
                  <a:latin typeface="微软雅黑" panose="020B0503020204020204" charset="-122"/>
                  <a:ea typeface="微软雅黑" panose="020B0503020204020204" charset="-122"/>
                </a:rPr>
                <a:t>RW </a:t>
              </a:r>
              <a:r>
                <a:rPr lang="zh-CN" altLang="en-US" sz="900" spc="300" dirty="0">
                  <a:solidFill>
                    <a:schemeClr val="bg1">
                      <a:lumMod val="50000"/>
                    </a:schemeClr>
                  </a:solidFill>
                  <a:latin typeface="微软雅黑" panose="020B0503020204020204" charset="-122"/>
                  <a:ea typeface="微软雅黑" panose="020B0503020204020204" charset="-122"/>
                </a:rPr>
                <a:t>特定系统的比较，通过考虑不同的随机行走配置来评估性能，从而研究整个设计空间的性能，</a:t>
              </a:r>
            </a:p>
          </p:txBody>
        </p:sp>
      </p:grpSp>
      <p:grpSp>
        <p:nvGrpSpPr>
          <p:cNvPr id="34" name="组合 33"/>
          <p:cNvGrpSpPr/>
          <p:nvPr/>
        </p:nvGrpSpPr>
        <p:grpSpPr>
          <a:xfrm>
            <a:off x="726916" y="1404388"/>
            <a:ext cx="10520204" cy="1598107"/>
            <a:chOff x="7053350" y="4086829"/>
            <a:chExt cx="10520204" cy="1598107"/>
          </a:xfrm>
        </p:grpSpPr>
        <p:sp>
          <p:nvSpPr>
            <p:cNvPr id="35" name="矩形 34"/>
            <p:cNvSpPr/>
            <p:nvPr/>
          </p:nvSpPr>
          <p:spPr>
            <a:xfrm>
              <a:off x="7053984" y="4086829"/>
              <a:ext cx="10001409" cy="369332"/>
            </a:xfrm>
            <a:prstGeom prst="rect">
              <a:avLst/>
            </a:prstGeom>
          </p:spPr>
          <p:txBody>
            <a:bodyPr wrap="square">
              <a:spAutoFit/>
            </a:bodyPr>
            <a:lstStyle/>
            <a:p>
              <a:r>
                <a:rPr lang="zh-CN" altLang="en-US" b="1" dirty="0">
                  <a:solidFill>
                    <a:srgbClr val="25557A"/>
                  </a:solidFill>
                  <a:cs typeface="+mn-ea"/>
                  <a:sym typeface="+mn-lt"/>
                </a:rPr>
                <a:t>固定游走次数为</a:t>
              </a:r>
              <a:r>
                <a:rPr lang="en-US" altLang="zh-CN" b="1" dirty="0">
                  <a:solidFill>
                    <a:srgbClr val="25557A"/>
                  </a:solidFill>
                  <a:cs typeface="+mn-ea"/>
                  <a:sym typeface="+mn-lt"/>
                </a:rPr>
                <a:t>10</a:t>
              </a:r>
              <a:r>
                <a:rPr lang="en-US" altLang="zh-CN" b="1" baseline="30000" dirty="0">
                  <a:solidFill>
                    <a:srgbClr val="25557A"/>
                  </a:solidFill>
                  <a:cs typeface="+mn-ea"/>
                  <a:sym typeface="+mn-lt"/>
                </a:rPr>
                <a:t>5</a:t>
              </a:r>
              <a:r>
                <a:rPr lang="zh-CN" altLang="en-US" b="1" dirty="0">
                  <a:solidFill>
                    <a:srgbClr val="25557A"/>
                  </a:solidFill>
                  <a:cs typeface="+mn-ea"/>
                  <a:sym typeface="+mn-lt"/>
                </a:rPr>
                <a:t>，步长从</a:t>
              </a:r>
              <a:r>
                <a:rPr lang="en-US" altLang="zh-CN" b="1" dirty="0">
                  <a:solidFill>
                    <a:srgbClr val="25557A"/>
                  </a:solidFill>
                  <a:cs typeface="+mn-ea"/>
                  <a:sym typeface="+mn-lt"/>
                </a:rPr>
                <a:t>2</a:t>
              </a:r>
              <a:r>
                <a:rPr lang="en-US" altLang="zh-CN" b="1" baseline="30000" dirty="0">
                  <a:solidFill>
                    <a:srgbClr val="25557A"/>
                  </a:solidFill>
                  <a:cs typeface="+mn-ea"/>
                  <a:sym typeface="+mn-lt"/>
                </a:rPr>
                <a:t>2</a:t>
              </a:r>
              <a:r>
                <a:rPr lang="en-US" altLang="zh-CN" b="1" dirty="0">
                  <a:solidFill>
                    <a:srgbClr val="25557A"/>
                  </a:solidFill>
                  <a:cs typeface="+mn-ea"/>
                  <a:sym typeface="+mn-lt"/>
                </a:rPr>
                <a:t> </a:t>
              </a:r>
              <a:r>
                <a:rPr lang="zh-CN" altLang="en-US" b="1" dirty="0">
                  <a:solidFill>
                    <a:srgbClr val="25557A"/>
                  </a:solidFill>
                  <a:cs typeface="+mn-ea"/>
                  <a:sym typeface="+mn-lt"/>
                </a:rPr>
                <a:t>到</a:t>
              </a:r>
              <a:r>
                <a:rPr lang="en-US" altLang="zh-CN" b="1" dirty="0">
                  <a:solidFill>
                    <a:srgbClr val="25557A"/>
                  </a:solidFill>
                  <a:cs typeface="+mn-ea"/>
                  <a:sym typeface="+mn-lt"/>
                </a:rPr>
                <a:t>2</a:t>
              </a:r>
              <a:r>
                <a:rPr lang="en-US" altLang="zh-CN" b="1" baseline="30000" dirty="0">
                  <a:solidFill>
                    <a:srgbClr val="25557A"/>
                  </a:solidFill>
                  <a:cs typeface="+mn-ea"/>
                  <a:sym typeface="+mn-lt"/>
                </a:rPr>
                <a:t>10</a:t>
              </a:r>
              <a:r>
                <a:rPr lang="zh-CN" altLang="en-US" b="1" dirty="0">
                  <a:solidFill>
                    <a:srgbClr val="25557A"/>
                  </a:solidFill>
                  <a:cs typeface="+mn-ea"/>
                  <a:sym typeface="+mn-lt"/>
                </a:rPr>
                <a:t>不等</a:t>
              </a:r>
            </a:p>
          </p:txBody>
        </p:sp>
        <p:sp>
          <p:nvSpPr>
            <p:cNvPr id="37" name="文本框 36"/>
            <p:cNvSpPr txBox="1"/>
            <p:nvPr/>
          </p:nvSpPr>
          <p:spPr>
            <a:xfrm>
              <a:off x="7053350" y="4364959"/>
              <a:ext cx="10520204" cy="131997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首先，我们可以看到 </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总是比 </a:t>
              </a:r>
              <a:r>
                <a:rPr lang="en-US" altLang="zh-CN" sz="1400" dirty="0" err="1">
                  <a:solidFill>
                    <a:schemeClr val="tx1">
                      <a:lumMod val="75000"/>
                      <a:lumOff val="25000"/>
                    </a:schemeClr>
                  </a:solidFill>
                  <a:latin typeface="微软雅黑" panose="020B0503020204020204" charset="-122"/>
                  <a:ea typeface="微软雅黑" panose="020B0503020204020204" charset="-122"/>
                </a:rPr>
                <a:t>DrunkardMob</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快得多，在最好的情况下它甚至达到了三个数量级以上。</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虽然</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在处理非常大的图时，不能将其完全放在内存中，所以这种情况下需要在内存和磁盘之间交换和踢出块。</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即便如此，</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的速度也比</a:t>
              </a:r>
              <a:r>
                <a:rPr lang="en-US" altLang="zh-CN" sz="1400" dirty="0" err="1">
                  <a:solidFill>
                    <a:schemeClr val="tx1">
                      <a:lumMod val="75000"/>
                      <a:lumOff val="25000"/>
                    </a:schemeClr>
                  </a:solidFill>
                  <a:latin typeface="微软雅黑" panose="020B0503020204020204" charset="-122"/>
                  <a:ea typeface="微软雅黑" panose="020B0503020204020204" charset="-122"/>
                </a:rPr>
                <a:t>DrunkardMob</a:t>
              </a:r>
              <a:r>
                <a:rPr lang="zh-CN" altLang="en-US" sz="1400" dirty="0">
                  <a:solidFill>
                    <a:schemeClr val="tx1">
                      <a:lumMod val="75000"/>
                      <a:lumOff val="25000"/>
                    </a:schemeClr>
                  </a:solidFill>
                  <a:latin typeface="微软雅黑" panose="020B0503020204020204" charset="-122"/>
                  <a:ea typeface="微软雅黑" panose="020B0503020204020204" charset="-122"/>
                </a:rPr>
                <a:t>快得多。例如，即使对 </a:t>
              </a:r>
              <a:r>
                <a:rPr lang="en-US" altLang="zh-CN" sz="1400" dirty="0">
                  <a:solidFill>
                    <a:schemeClr val="tx1">
                      <a:lumMod val="75000"/>
                      <a:lumOff val="25000"/>
                    </a:schemeClr>
                  </a:solidFill>
                  <a:latin typeface="微软雅黑" panose="020B0503020204020204" charset="-122"/>
                  <a:ea typeface="微软雅黑" panose="020B0503020204020204" charset="-122"/>
                </a:rPr>
                <a:t>Kron30 </a:t>
              </a:r>
              <a:r>
                <a:rPr lang="zh-CN" altLang="en-US" sz="1400" dirty="0">
                  <a:solidFill>
                    <a:schemeClr val="tx1">
                      <a:lumMod val="75000"/>
                      <a:lumOff val="25000"/>
                    </a:schemeClr>
                  </a:solidFill>
                  <a:latin typeface="微软雅黑" panose="020B0503020204020204" charset="-122"/>
                  <a:ea typeface="微软雅黑" panose="020B0503020204020204" charset="-122"/>
                </a:rPr>
                <a:t>来说，它也能达到</a:t>
              </a:r>
              <a:r>
                <a:rPr lang="en-US" altLang="zh-CN" sz="1400" dirty="0">
                  <a:solidFill>
                    <a:schemeClr val="tx1">
                      <a:lumMod val="75000"/>
                      <a:lumOff val="25000"/>
                    </a:schemeClr>
                  </a:solidFill>
                  <a:latin typeface="微软雅黑" panose="020B0503020204020204" charset="-122"/>
                  <a:ea typeface="微软雅黑" panose="020B0503020204020204" charset="-122"/>
                </a:rPr>
                <a:t>7-10</a:t>
              </a:r>
              <a:r>
                <a:rPr lang="zh-CN" altLang="en-US" sz="1400" dirty="0">
                  <a:solidFill>
                    <a:schemeClr val="tx1">
                      <a:lumMod val="75000"/>
                      <a:lumOff val="25000"/>
                    </a:schemeClr>
                  </a:solidFill>
                  <a:latin typeface="微软雅黑" panose="020B0503020204020204" charset="-122"/>
                  <a:ea typeface="微软雅黑" panose="020B0503020204020204" charset="-122"/>
                </a:rPr>
                <a:t>倍的加速。</a:t>
              </a: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CEB00719-A571-69F0-8A98-87866BDF51E7}"/>
              </a:ext>
            </a:extLst>
          </p:cNvPr>
          <p:cNvPicPr>
            <a:picLocks noChangeAspect="1"/>
          </p:cNvPicPr>
          <p:nvPr/>
        </p:nvPicPr>
        <p:blipFill>
          <a:blip r:embed="rId4"/>
          <a:stretch>
            <a:fillRect/>
          </a:stretch>
        </p:blipFill>
        <p:spPr>
          <a:xfrm>
            <a:off x="178557" y="3342219"/>
            <a:ext cx="11834886" cy="2583404"/>
          </a:xfrm>
          <a:prstGeom prst="rect">
            <a:avLst/>
          </a:prstGeom>
        </p:spPr>
      </p:pic>
    </p:spTree>
    <p:custDataLst>
      <p:tags r:id="rId1"/>
    </p:custDataLst>
    <p:extLst>
      <p:ext uri="{BB962C8B-B14F-4D97-AF65-F5344CB8AC3E}">
        <p14:creationId xmlns:p14="http://schemas.microsoft.com/office/powerpoint/2010/main" val="360962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9265920" cy="1015365"/>
            <a:chOff x="1572" y="494"/>
            <a:chExt cx="14592"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8626"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03-2 </a:t>
              </a:r>
              <a:r>
                <a:rPr lang="zh-CN" altLang="en-US" sz="3200" b="1" spc="300" dirty="0">
                  <a:latin typeface="微软雅黑" panose="020B0503020204020204" charset="-122"/>
                  <a:ea typeface="微软雅黑" panose="020B0503020204020204" charset="-122"/>
                </a:rPr>
                <a:t>与最先进的系统比较</a:t>
              </a:r>
            </a:p>
          </p:txBody>
        </p:sp>
        <p:sp>
          <p:nvSpPr>
            <p:cNvPr id="29" name="文本框 28"/>
            <p:cNvSpPr txBox="1"/>
            <p:nvPr/>
          </p:nvSpPr>
          <p:spPr>
            <a:xfrm>
              <a:off x="3107" y="1672"/>
              <a:ext cx="13057"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grpSp>
        <p:nvGrpSpPr>
          <p:cNvPr id="34" name="组合 33"/>
          <p:cNvGrpSpPr/>
          <p:nvPr/>
        </p:nvGrpSpPr>
        <p:grpSpPr>
          <a:xfrm>
            <a:off x="726916" y="1404388"/>
            <a:ext cx="11754644" cy="2457573"/>
            <a:chOff x="7053350" y="4086829"/>
            <a:chExt cx="11754644" cy="2457573"/>
          </a:xfrm>
        </p:grpSpPr>
        <p:sp>
          <p:nvSpPr>
            <p:cNvPr id="35" name="矩形 34"/>
            <p:cNvSpPr/>
            <p:nvPr/>
          </p:nvSpPr>
          <p:spPr>
            <a:xfrm>
              <a:off x="7053984" y="4086829"/>
              <a:ext cx="11754010" cy="369332"/>
            </a:xfrm>
            <a:prstGeom prst="rect">
              <a:avLst/>
            </a:prstGeom>
          </p:spPr>
          <p:txBody>
            <a:bodyPr wrap="square">
              <a:spAutoFit/>
            </a:bodyPr>
            <a:lstStyle/>
            <a:p>
              <a:r>
                <a:rPr lang="zh-CN" altLang="en-US" b="1" dirty="0">
                  <a:solidFill>
                    <a:srgbClr val="25557A"/>
                  </a:solidFill>
                  <a:cs typeface="+mn-ea"/>
                  <a:sym typeface="+mn-lt"/>
                </a:rPr>
                <a:t>与单机图形系统</a:t>
              </a:r>
              <a:r>
                <a:rPr lang="en-US" altLang="zh-CN" b="1" dirty="0">
                  <a:solidFill>
                    <a:srgbClr val="25557A"/>
                  </a:solidFill>
                  <a:cs typeface="+mn-ea"/>
                  <a:sym typeface="+mn-lt"/>
                </a:rPr>
                <a:t>Graphene</a:t>
              </a:r>
              <a:r>
                <a:rPr lang="zh-CN" altLang="en-US" b="1" dirty="0">
                  <a:solidFill>
                    <a:srgbClr val="25557A"/>
                  </a:solidFill>
                  <a:cs typeface="+mn-ea"/>
                  <a:sym typeface="+mn-lt"/>
                </a:rPr>
                <a:t>、</a:t>
              </a:r>
              <a:r>
                <a:rPr lang="en-US" altLang="zh-CN" b="1" dirty="0" err="1">
                  <a:solidFill>
                    <a:srgbClr val="25557A"/>
                  </a:solidFill>
                  <a:cs typeface="+mn-ea"/>
                  <a:sym typeface="+mn-lt"/>
                </a:rPr>
                <a:t>GraFSoft</a:t>
              </a:r>
              <a:r>
                <a:rPr lang="zh-CN" altLang="en-US" b="1" dirty="0">
                  <a:solidFill>
                    <a:srgbClr val="25557A"/>
                  </a:solidFill>
                  <a:cs typeface="+mn-ea"/>
                  <a:sym typeface="+mn-lt"/>
                </a:rPr>
                <a:t>比较</a:t>
              </a:r>
            </a:p>
          </p:txBody>
        </p:sp>
        <p:sp>
          <p:nvSpPr>
            <p:cNvPr id="37" name="文本框 36"/>
            <p:cNvSpPr txBox="1"/>
            <p:nvPr/>
          </p:nvSpPr>
          <p:spPr>
            <a:xfrm>
              <a:off x="7053350" y="4364959"/>
              <a:ext cx="10520204" cy="217944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与</a:t>
              </a:r>
              <a:r>
                <a:rPr lang="en-US" altLang="zh-CN" sz="1400" dirty="0">
                  <a:solidFill>
                    <a:schemeClr val="tx1">
                      <a:lumMod val="75000"/>
                      <a:lumOff val="25000"/>
                    </a:schemeClr>
                  </a:solidFill>
                  <a:latin typeface="微软雅黑" panose="020B0503020204020204" charset="-122"/>
                  <a:ea typeface="微软雅黑" panose="020B0503020204020204" charset="-122"/>
                </a:rPr>
                <a:t>Graphene </a:t>
              </a:r>
              <a:r>
                <a:rPr lang="zh-CN" altLang="en-US" sz="1400" dirty="0">
                  <a:solidFill>
                    <a:schemeClr val="tx1">
                      <a:lumMod val="75000"/>
                      <a:lumOff val="25000"/>
                    </a:schemeClr>
                  </a:solidFill>
                  <a:latin typeface="微软雅黑" panose="020B0503020204020204" charset="-122"/>
                  <a:ea typeface="微软雅黑" panose="020B0503020204020204" charset="-122"/>
                </a:rPr>
                <a:t>相比，</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可以扩展并且处理庞大的图数据，而</a:t>
              </a:r>
              <a:r>
                <a:rPr lang="en-US" altLang="zh-CN" sz="1400" dirty="0">
                  <a:solidFill>
                    <a:schemeClr val="tx1">
                      <a:lumMod val="75000"/>
                      <a:lumOff val="25000"/>
                    </a:schemeClr>
                  </a:solidFill>
                  <a:latin typeface="微软雅黑" panose="020B0503020204020204" charset="-122"/>
                  <a:ea typeface="微软雅黑" panose="020B0503020204020204" charset="-122"/>
                </a:rPr>
                <a:t>Graphene</a:t>
              </a:r>
              <a:r>
                <a:rPr lang="zh-CN" altLang="en-US" sz="1400" dirty="0">
                  <a:solidFill>
                    <a:schemeClr val="tx1">
                      <a:lumMod val="75000"/>
                      <a:lumOff val="25000"/>
                    </a:schemeClr>
                  </a:solidFill>
                  <a:latin typeface="微软雅黑" panose="020B0503020204020204" charset="-122"/>
                  <a:ea typeface="微软雅黑" panose="020B0503020204020204" charset="-122"/>
                </a:rPr>
                <a:t>因为它的半外部设计造成了高内存成本。所以</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的加速性能一直优于 </a:t>
              </a:r>
              <a:r>
                <a:rPr lang="en-US" altLang="zh-CN" sz="1400" dirty="0">
                  <a:solidFill>
                    <a:schemeClr val="tx1">
                      <a:lumMod val="75000"/>
                      <a:lumOff val="25000"/>
                    </a:schemeClr>
                  </a:solidFill>
                  <a:latin typeface="微软雅黑" panose="020B0503020204020204" charset="-122"/>
                  <a:ea typeface="微软雅黑" panose="020B0503020204020204" charset="-122"/>
                </a:rPr>
                <a:t>Graphene</a:t>
              </a:r>
              <a:r>
                <a:rPr lang="zh-CN" altLang="en-US" sz="1400" dirty="0">
                  <a:solidFill>
                    <a:schemeClr val="tx1">
                      <a:lumMod val="75000"/>
                      <a:lumOff val="25000"/>
                    </a:schemeClr>
                  </a:solidFill>
                  <a:latin typeface="微软雅黑" panose="020B0503020204020204" charset="-122"/>
                  <a:ea typeface="微软雅黑" panose="020B0503020204020204" charset="-122"/>
                </a:rPr>
                <a:t>。</a:t>
              </a: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与</a:t>
              </a:r>
              <a:r>
                <a:rPr lang="en-US" altLang="zh-CN" sz="1400" dirty="0" err="1">
                  <a:solidFill>
                    <a:schemeClr val="tx1">
                      <a:lumMod val="75000"/>
                      <a:lumOff val="25000"/>
                    </a:schemeClr>
                  </a:solidFill>
                  <a:latin typeface="微软雅黑" panose="020B0503020204020204" charset="-122"/>
                  <a:ea typeface="微软雅黑" panose="020B0503020204020204" charset="-122"/>
                </a:rPr>
                <a:t>GraFSoft</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相比，当游走数量较少时，</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的改进是有限的，因为考虑到总数量较少，每个区块只能有几个游走，状态感知 </a:t>
              </a:r>
              <a:r>
                <a:rPr lang="en-US" altLang="zh-CN" sz="1400" dirty="0">
                  <a:solidFill>
                    <a:schemeClr val="tx1">
                      <a:lumMod val="75000"/>
                      <a:lumOff val="25000"/>
                    </a:schemeClr>
                  </a:solidFill>
                  <a:latin typeface="微软雅黑" panose="020B0503020204020204" charset="-122"/>
                  <a:ea typeface="微软雅黑" panose="020B0503020204020204" charset="-122"/>
                </a:rPr>
                <a:t>I/O </a:t>
              </a:r>
              <a:r>
                <a:rPr lang="zh-CN" altLang="en-US" sz="1400" dirty="0">
                  <a:solidFill>
                    <a:schemeClr val="tx1">
                      <a:lumMod val="75000"/>
                      <a:lumOff val="25000"/>
                    </a:schemeClr>
                  </a:solidFill>
                  <a:latin typeface="微软雅黑" panose="020B0503020204020204" charset="-122"/>
                  <a:ea typeface="微软雅黑" panose="020B0503020204020204" charset="-122"/>
                </a:rPr>
                <a:t>模型带来的改进有限。当游走数量较大时，例如在 </a:t>
              </a:r>
              <a:r>
                <a:rPr lang="en-US" altLang="zh-CN" sz="1400" dirty="0" err="1">
                  <a:solidFill>
                    <a:schemeClr val="tx1">
                      <a:lumMod val="75000"/>
                      <a:lumOff val="25000"/>
                    </a:schemeClr>
                  </a:solidFill>
                  <a:latin typeface="微软雅黑" panose="020B0503020204020204" charset="-122"/>
                  <a:ea typeface="微软雅黑" panose="020B0503020204020204" charset="-122"/>
                </a:rPr>
                <a:t>CrawlWeb</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上运行 </a:t>
              </a:r>
              <a:r>
                <a:rPr lang="en-US" altLang="zh-CN" sz="1400" dirty="0">
                  <a:solidFill>
                    <a:schemeClr val="tx1">
                      <a:lumMod val="75000"/>
                      <a:lumOff val="25000"/>
                    </a:schemeClr>
                  </a:solidFill>
                  <a:latin typeface="微软雅黑" panose="020B0503020204020204" charset="-122"/>
                  <a:ea typeface="微软雅黑" panose="020B0503020204020204" charset="-122"/>
                </a:rPr>
                <a:t>10 </a:t>
              </a:r>
              <a:r>
                <a:rPr lang="zh-CN" altLang="en-US" sz="1400" dirty="0">
                  <a:solidFill>
                    <a:schemeClr val="tx1">
                      <a:lumMod val="75000"/>
                      <a:lumOff val="25000"/>
                    </a:schemeClr>
                  </a:solidFill>
                  <a:latin typeface="微软雅黑" panose="020B0503020204020204" charset="-122"/>
                  <a:ea typeface="微软雅黑" panose="020B0503020204020204" charset="-122"/>
                </a:rPr>
                <a:t>亿次随机游走时，</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只花了二十几分钟，而 </a:t>
              </a:r>
              <a:r>
                <a:rPr lang="en-US" altLang="zh-CN" sz="1400" dirty="0" err="1">
                  <a:solidFill>
                    <a:schemeClr val="tx1">
                      <a:lumMod val="75000"/>
                      <a:lumOff val="25000"/>
                    </a:schemeClr>
                  </a:solidFill>
                  <a:latin typeface="微软雅黑" panose="020B0503020204020204" charset="-122"/>
                  <a:ea typeface="微软雅黑" panose="020B0503020204020204" charset="-122"/>
                </a:rPr>
                <a:t>GraFSoft</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甚至不能在 </a:t>
              </a:r>
              <a:r>
                <a:rPr lang="en-US" altLang="zh-CN" sz="1400" dirty="0">
                  <a:solidFill>
                    <a:schemeClr val="tx1">
                      <a:lumMod val="75000"/>
                      <a:lumOff val="25000"/>
                    </a:schemeClr>
                  </a:solidFill>
                  <a:latin typeface="微软雅黑" panose="020B0503020204020204" charset="-122"/>
                  <a:ea typeface="微软雅黑" panose="020B0503020204020204" charset="-122"/>
                </a:rPr>
                <a:t>24 </a:t>
              </a:r>
              <a:r>
                <a:rPr lang="zh-CN" altLang="en-US" sz="1400" dirty="0">
                  <a:solidFill>
                    <a:schemeClr val="tx1">
                      <a:lumMod val="75000"/>
                      <a:lumOff val="25000"/>
                    </a:schemeClr>
                  </a:solidFill>
                  <a:latin typeface="微软雅黑" panose="020B0503020204020204" charset="-122"/>
                  <a:ea typeface="微软雅黑" panose="020B0503020204020204" charset="-122"/>
                </a:rPr>
                <a:t>小时内完成这一任务。总的来说，</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实现了</a:t>
              </a:r>
              <a:r>
                <a:rPr lang="en-US" altLang="zh-CN" sz="1400" dirty="0">
                  <a:solidFill>
                    <a:schemeClr val="tx1">
                      <a:lumMod val="75000"/>
                      <a:lumOff val="25000"/>
                    </a:schemeClr>
                  </a:solidFill>
                  <a:latin typeface="微软雅黑" panose="020B0503020204020204" charset="-122"/>
                  <a:ea typeface="微软雅黑" panose="020B0503020204020204" charset="-122"/>
                </a:rPr>
                <a:t>1-37</a:t>
              </a:r>
              <a:r>
                <a:rPr lang="zh-CN" altLang="en-US" sz="1400" dirty="0">
                  <a:solidFill>
                    <a:schemeClr val="tx1">
                      <a:lumMod val="75000"/>
                      <a:lumOff val="25000"/>
                    </a:schemeClr>
                  </a:solidFill>
                  <a:latin typeface="微软雅黑" panose="020B0503020204020204" charset="-122"/>
                  <a:ea typeface="微软雅黑" panose="020B0503020204020204" charset="-122"/>
                </a:rPr>
                <a:t>倍的速度提升。</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3BC319FC-1E9A-D888-B203-CC375ED2AFAF}"/>
              </a:ext>
            </a:extLst>
          </p:cNvPr>
          <p:cNvPicPr>
            <a:picLocks noChangeAspect="1"/>
          </p:cNvPicPr>
          <p:nvPr/>
        </p:nvPicPr>
        <p:blipFill>
          <a:blip r:embed="rId4"/>
          <a:stretch>
            <a:fillRect/>
          </a:stretch>
        </p:blipFill>
        <p:spPr>
          <a:xfrm>
            <a:off x="2180498" y="3814785"/>
            <a:ext cx="7613040" cy="2987299"/>
          </a:xfrm>
          <a:prstGeom prst="rect">
            <a:avLst/>
          </a:prstGeom>
        </p:spPr>
      </p:pic>
    </p:spTree>
    <p:custDataLst>
      <p:tags r:id="rId1"/>
    </p:custDataLst>
    <p:extLst>
      <p:ext uri="{BB962C8B-B14F-4D97-AF65-F5344CB8AC3E}">
        <p14:creationId xmlns:p14="http://schemas.microsoft.com/office/powerpoint/2010/main" val="161821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72420" y="301940"/>
            <a:ext cx="9265920" cy="1015365"/>
            <a:chOff x="1572" y="494"/>
            <a:chExt cx="14592"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8626"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03-2 </a:t>
              </a:r>
              <a:r>
                <a:rPr lang="zh-CN" altLang="en-US" sz="3200" b="1" spc="300" dirty="0">
                  <a:latin typeface="微软雅黑" panose="020B0503020204020204" charset="-122"/>
                  <a:ea typeface="微软雅黑" panose="020B0503020204020204" charset="-122"/>
                </a:rPr>
                <a:t>与最先进的系统比较</a:t>
              </a:r>
            </a:p>
          </p:txBody>
        </p:sp>
        <p:sp>
          <p:nvSpPr>
            <p:cNvPr id="29" name="文本框 28"/>
            <p:cNvSpPr txBox="1"/>
            <p:nvPr/>
          </p:nvSpPr>
          <p:spPr>
            <a:xfrm>
              <a:off x="3107" y="1672"/>
              <a:ext cx="13057" cy="364"/>
            </a:xfrm>
            <a:prstGeom prst="rect">
              <a:avLst/>
            </a:prstGeom>
            <a:noFill/>
          </p:spPr>
          <p:txBody>
            <a:bodyPr wrap="square">
              <a:spAutoFit/>
            </a:bodyPr>
            <a:lstStyle/>
            <a:p>
              <a:r>
                <a:rPr lang="zh-CN" altLang="en-US" sz="900" spc="300" dirty="0">
                  <a:solidFill>
                    <a:schemeClr val="bg1">
                      <a:lumMod val="50000"/>
                    </a:schemeClr>
                  </a:solidFill>
                  <a:latin typeface="微软雅黑" panose="020B0503020204020204" charset="-122"/>
                  <a:ea typeface="微软雅黑" panose="020B0503020204020204" charset="-122"/>
                </a:rPr>
                <a:t>重点讨论 </a:t>
              </a:r>
              <a:r>
                <a:rPr lang="en-US" altLang="zh-CN" sz="900" spc="300" dirty="0" err="1">
                  <a:solidFill>
                    <a:schemeClr val="bg1">
                      <a:lumMod val="50000"/>
                    </a:schemeClr>
                  </a:solidFill>
                  <a:latin typeface="微软雅黑" panose="020B0503020204020204" charset="-122"/>
                  <a:ea typeface="微软雅黑" panose="020B0503020204020204" charset="-122"/>
                </a:rPr>
                <a:t>KnightKing</a:t>
              </a:r>
              <a:r>
                <a:rPr lang="en-US" altLang="zh-CN" sz="900" spc="300" dirty="0">
                  <a:solidFill>
                    <a:schemeClr val="bg1">
                      <a:lumMod val="50000"/>
                    </a:schemeClr>
                  </a:solidFill>
                  <a:latin typeface="微软雅黑" panose="020B0503020204020204" charset="-122"/>
                  <a:ea typeface="微软雅黑" panose="020B0503020204020204" charset="-122"/>
                </a:rPr>
                <a:t> </a:t>
              </a:r>
              <a:r>
                <a:rPr lang="zh-CN" altLang="en-US" sz="900" spc="300" dirty="0">
                  <a:solidFill>
                    <a:schemeClr val="bg1">
                      <a:lumMod val="50000"/>
                    </a:schemeClr>
                  </a:solidFill>
                  <a:latin typeface="微软雅黑" panose="020B0503020204020204" charset="-122"/>
                  <a:ea typeface="微软雅黑" panose="020B0503020204020204" charset="-122"/>
                </a:rPr>
                <a:t>中也使用基于随机游走的</a:t>
              </a:r>
              <a:r>
                <a:rPr lang="en-US" altLang="zh-CN" sz="900" spc="300" dirty="0">
                  <a:solidFill>
                    <a:schemeClr val="bg1">
                      <a:lumMod val="50000"/>
                    </a:schemeClr>
                  </a:solidFill>
                  <a:latin typeface="微软雅黑" panose="020B0503020204020204" charset="-122"/>
                  <a:ea typeface="微软雅黑" panose="020B0503020204020204" charset="-122"/>
                </a:rPr>
                <a:t>PPR</a:t>
              </a:r>
              <a:r>
                <a:rPr lang="zh-CN" altLang="en-US" sz="900" spc="300" dirty="0">
                  <a:solidFill>
                    <a:schemeClr val="bg1">
                      <a:lumMod val="50000"/>
                    </a:schemeClr>
                  </a:solidFill>
                  <a:latin typeface="微软雅黑" panose="020B0503020204020204" charset="-122"/>
                  <a:ea typeface="微软雅黑" panose="020B0503020204020204" charset="-122"/>
                </a:rPr>
                <a:t>算法</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grpSp>
        <p:nvGrpSpPr>
          <p:cNvPr id="34" name="组合 33"/>
          <p:cNvGrpSpPr/>
          <p:nvPr/>
        </p:nvGrpSpPr>
        <p:grpSpPr>
          <a:xfrm>
            <a:off x="726916" y="1404388"/>
            <a:ext cx="11754644" cy="2028994"/>
            <a:chOff x="7053350" y="4086829"/>
            <a:chExt cx="11754644" cy="2028994"/>
          </a:xfrm>
        </p:grpSpPr>
        <p:sp>
          <p:nvSpPr>
            <p:cNvPr id="35" name="矩形 34"/>
            <p:cNvSpPr/>
            <p:nvPr/>
          </p:nvSpPr>
          <p:spPr>
            <a:xfrm>
              <a:off x="7053984" y="4086829"/>
              <a:ext cx="11754010" cy="369332"/>
            </a:xfrm>
            <a:prstGeom prst="rect">
              <a:avLst/>
            </a:prstGeom>
          </p:spPr>
          <p:txBody>
            <a:bodyPr wrap="square">
              <a:spAutoFit/>
            </a:bodyPr>
            <a:lstStyle/>
            <a:p>
              <a:r>
                <a:rPr lang="zh-CN" altLang="en-US" b="1" dirty="0">
                  <a:solidFill>
                    <a:srgbClr val="25557A"/>
                  </a:solidFill>
                  <a:cs typeface="+mn-ea"/>
                  <a:sym typeface="+mn-lt"/>
                </a:rPr>
                <a:t>与分布式随机游走系统</a:t>
              </a:r>
              <a:r>
                <a:rPr lang="en-US" altLang="zh-CN" b="1" dirty="0" err="1">
                  <a:solidFill>
                    <a:srgbClr val="25557A"/>
                  </a:solidFill>
                  <a:cs typeface="+mn-ea"/>
                  <a:sym typeface="+mn-lt"/>
                </a:rPr>
                <a:t>KnightKing</a:t>
              </a:r>
              <a:r>
                <a:rPr lang="zh-CN" altLang="en-US" b="1" dirty="0">
                  <a:solidFill>
                    <a:srgbClr val="25557A"/>
                  </a:solidFill>
                  <a:cs typeface="+mn-ea"/>
                  <a:sym typeface="+mn-lt"/>
                </a:rPr>
                <a:t>比较</a:t>
              </a:r>
            </a:p>
          </p:txBody>
        </p:sp>
        <p:sp>
          <p:nvSpPr>
            <p:cNvPr id="37" name="文本框 36"/>
            <p:cNvSpPr txBox="1"/>
            <p:nvPr/>
          </p:nvSpPr>
          <p:spPr>
            <a:xfrm>
              <a:off x="7053350" y="4364959"/>
              <a:ext cx="10520204" cy="175086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在每个顶点开始一个游走，每个游走在每一步以概率 </a:t>
              </a:r>
              <a:r>
                <a:rPr lang="en-US" altLang="zh-CN" sz="1400" dirty="0">
                  <a:solidFill>
                    <a:schemeClr val="tx1">
                      <a:lumMod val="75000"/>
                      <a:lumOff val="25000"/>
                    </a:schemeClr>
                  </a:solidFill>
                  <a:latin typeface="微软雅黑" panose="020B0503020204020204" charset="-122"/>
                  <a:ea typeface="微软雅黑" panose="020B0503020204020204" charset="-122"/>
                </a:rPr>
                <a:t>t </a:t>
              </a:r>
              <a:r>
                <a:rPr lang="zh-CN" altLang="en-US" sz="1400" dirty="0">
                  <a:solidFill>
                    <a:schemeClr val="tx1">
                      <a:lumMod val="75000"/>
                      <a:lumOff val="25000"/>
                    </a:schemeClr>
                  </a:solidFill>
                  <a:latin typeface="微软雅黑" panose="020B0503020204020204" charset="-122"/>
                  <a:ea typeface="微软雅黑" panose="020B0503020204020204" charset="-122"/>
                </a:rPr>
                <a:t>终止。我们设定 </a:t>
              </a:r>
              <a:r>
                <a:rPr lang="en-US" altLang="zh-CN" sz="1400" dirty="0">
                  <a:solidFill>
                    <a:schemeClr val="tx1">
                      <a:lumMod val="75000"/>
                      <a:lumOff val="25000"/>
                    </a:schemeClr>
                  </a:solidFill>
                  <a:latin typeface="微软雅黑" panose="020B0503020204020204" charset="-122"/>
                  <a:ea typeface="微软雅黑" panose="020B0503020204020204" charset="-122"/>
                </a:rPr>
                <a:t>t=0.15</a:t>
              </a:r>
              <a:r>
                <a:rPr lang="zh-CN" altLang="en-US" sz="1400" dirty="0">
                  <a:solidFill>
                    <a:schemeClr val="tx1">
                      <a:lumMod val="75000"/>
                      <a:lumOff val="25000"/>
                    </a:schemeClr>
                  </a:solidFill>
                  <a:latin typeface="微软雅黑" panose="020B0503020204020204" charset="-122"/>
                  <a:ea typeface="微软雅黑" panose="020B0503020204020204" charset="-122"/>
                </a:rPr>
                <a:t>。系统名称后面的数字表示正在使用的机器数量。</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对于 </a:t>
              </a:r>
              <a:r>
                <a:rPr lang="en-US" altLang="zh-CN" sz="1400" dirty="0" err="1">
                  <a:solidFill>
                    <a:schemeClr val="tx1">
                      <a:lumMod val="75000"/>
                      <a:lumOff val="25000"/>
                    </a:schemeClr>
                  </a:solidFill>
                  <a:latin typeface="微软雅黑" panose="020B0503020204020204" charset="-122"/>
                  <a:ea typeface="微软雅黑" panose="020B0503020204020204" charset="-122"/>
                </a:rPr>
                <a:t>KnightKing</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来说，随着集群规模的增加，更新游走的计算时间大大减少，但处理 </a:t>
              </a:r>
              <a:r>
                <a:rPr lang="en-US" altLang="zh-CN" sz="1400" dirty="0">
                  <a:solidFill>
                    <a:schemeClr val="tx1">
                      <a:lumMod val="75000"/>
                      <a:lumOff val="25000"/>
                    </a:schemeClr>
                  </a:solidFill>
                  <a:latin typeface="微软雅黑" panose="020B0503020204020204" charset="-122"/>
                  <a:ea typeface="微软雅黑" panose="020B0503020204020204" charset="-122"/>
                </a:rPr>
                <a:t>I/O</a:t>
              </a:r>
              <a:r>
                <a:rPr lang="zh-CN" altLang="en-US" sz="1400" dirty="0">
                  <a:solidFill>
                    <a:schemeClr val="tx1">
                      <a:lumMod val="75000"/>
                      <a:lumOff val="25000"/>
                    </a:schemeClr>
                  </a:solidFill>
                  <a:latin typeface="微软雅黑" panose="020B0503020204020204" charset="-122"/>
                  <a:ea typeface="微软雅黑" panose="020B0503020204020204" charset="-122"/>
                </a:rPr>
                <a:t>加载图块仍然要花费大量的时间。</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1400" dirty="0">
                  <a:solidFill>
                    <a:schemeClr val="tx1">
                      <a:lumMod val="75000"/>
                      <a:lumOff val="25000"/>
                    </a:schemeClr>
                  </a:solidFill>
                  <a:latin typeface="微软雅黑" panose="020B0503020204020204" charset="-122"/>
                  <a:ea typeface="微软雅黑" panose="020B0503020204020204" charset="-122"/>
                </a:rPr>
                <a:t>相比之下，</a:t>
              </a:r>
              <a:r>
                <a:rPr lang="en-US" altLang="zh-CN" sz="1400" dirty="0" err="1">
                  <a:solidFill>
                    <a:schemeClr val="tx1">
                      <a:lumMod val="75000"/>
                      <a:lumOff val="25000"/>
                    </a:schemeClr>
                  </a:solidFill>
                  <a:latin typeface="微软雅黑" panose="020B0503020204020204" charset="-122"/>
                  <a:ea typeface="微软雅黑" panose="020B0503020204020204" charset="-122"/>
                </a:rPr>
                <a:t>GraphWalker</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主要针对的是 </a:t>
              </a:r>
              <a:r>
                <a:rPr lang="en-US" altLang="zh-CN" sz="1400" dirty="0">
                  <a:solidFill>
                    <a:schemeClr val="tx1">
                      <a:lumMod val="75000"/>
                      <a:lumOff val="25000"/>
                    </a:schemeClr>
                  </a:solidFill>
                  <a:latin typeface="微软雅黑" panose="020B0503020204020204" charset="-122"/>
                  <a:ea typeface="微软雅黑" panose="020B0503020204020204" charset="-122"/>
                </a:rPr>
                <a:t>I/O </a:t>
              </a:r>
              <a:r>
                <a:rPr lang="zh-CN" altLang="en-US" sz="1400" dirty="0">
                  <a:solidFill>
                    <a:schemeClr val="tx1">
                      <a:lumMod val="75000"/>
                      <a:lumOff val="25000"/>
                    </a:schemeClr>
                  </a:solidFill>
                  <a:latin typeface="微软雅黑" panose="020B0503020204020204" charset="-122"/>
                  <a:ea typeface="微软雅黑" panose="020B0503020204020204" charset="-122"/>
                </a:rPr>
                <a:t>效率问题，并且根据其 </a:t>
              </a:r>
              <a:r>
                <a:rPr lang="en-US" altLang="zh-CN" sz="1400" dirty="0">
                  <a:solidFill>
                    <a:schemeClr val="tx1">
                      <a:lumMod val="75000"/>
                      <a:lumOff val="25000"/>
                    </a:schemeClr>
                  </a:solidFill>
                  <a:latin typeface="微软雅黑" panose="020B0503020204020204" charset="-122"/>
                  <a:ea typeface="微软雅黑" panose="020B0503020204020204" charset="-122"/>
                </a:rPr>
                <a:t>I/O </a:t>
              </a:r>
              <a:r>
                <a:rPr lang="zh-CN" altLang="en-US" sz="1400" dirty="0">
                  <a:solidFill>
                    <a:schemeClr val="tx1">
                      <a:lumMod val="75000"/>
                      <a:lumOff val="25000"/>
                    </a:schemeClr>
                  </a:solidFill>
                  <a:latin typeface="微软雅黑" panose="020B0503020204020204" charset="-122"/>
                  <a:ea typeface="微软雅黑" panose="020B0503020204020204" charset="-122"/>
                </a:rPr>
                <a:t>模型对游走更新过程进行了相应的调整，所以可以实现较快的随机游走。</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B2E6144B-8D43-8886-3568-044884F6FF60}"/>
              </a:ext>
            </a:extLst>
          </p:cNvPr>
          <p:cNvPicPr>
            <a:picLocks noChangeAspect="1"/>
          </p:cNvPicPr>
          <p:nvPr/>
        </p:nvPicPr>
        <p:blipFill>
          <a:blip r:embed="rId4"/>
          <a:stretch>
            <a:fillRect/>
          </a:stretch>
        </p:blipFill>
        <p:spPr>
          <a:xfrm>
            <a:off x="2342825" y="3571580"/>
            <a:ext cx="7506350" cy="3025402"/>
          </a:xfrm>
          <a:prstGeom prst="rect">
            <a:avLst/>
          </a:prstGeom>
        </p:spPr>
      </p:pic>
    </p:spTree>
    <p:custDataLst>
      <p:tags r:id="rId1"/>
    </p:custDataLst>
    <p:extLst>
      <p:ext uri="{BB962C8B-B14F-4D97-AF65-F5344CB8AC3E}">
        <p14:creationId xmlns:p14="http://schemas.microsoft.com/office/powerpoint/2010/main" val="70113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3000">
                <a:schemeClr val="accent1">
                  <a:lumMod val="20000"/>
                  <a:lumOff val="80000"/>
                </a:schemeClr>
              </a:gs>
              <a:gs pos="32000">
                <a:srgbClr val="E8F5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8ef560575b6fda9a338d8e32ac984ce"/>
          <p:cNvPicPr>
            <a:picLocks noChangeAspect="1"/>
          </p:cNvPicPr>
          <p:nvPr/>
        </p:nvPicPr>
        <p:blipFill>
          <a:blip r:embed="rId3"/>
          <a:srcRect l="22944" t="31121" r="23046"/>
          <a:stretch>
            <a:fillRect/>
          </a:stretch>
        </p:blipFill>
        <p:spPr>
          <a:xfrm>
            <a:off x="7357745" y="2891155"/>
            <a:ext cx="4834255" cy="3967480"/>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grpSp>
        <p:nvGrpSpPr>
          <p:cNvPr id="5" name="组合 4"/>
          <p:cNvGrpSpPr/>
          <p:nvPr/>
        </p:nvGrpSpPr>
        <p:grpSpPr>
          <a:xfrm>
            <a:off x="1981200" y="1901190"/>
            <a:ext cx="6303645" cy="2944495"/>
            <a:chOff x="1932" y="2994"/>
            <a:chExt cx="9927" cy="4637"/>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0" name="矩形 9"/>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04</a:t>
              </a:r>
            </a:p>
          </p:txBody>
        </p:sp>
        <p:sp>
          <p:nvSpPr>
            <p:cNvPr id="11" name="矩形 10"/>
            <p:cNvSpPr/>
            <p:nvPr/>
          </p:nvSpPr>
          <p:spPr>
            <a:xfrm>
              <a:off x="2118" y="5546"/>
              <a:ext cx="3078"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总结</a:t>
              </a:r>
            </a:p>
          </p:txBody>
        </p:sp>
        <p:sp>
          <p:nvSpPr>
            <p:cNvPr id="12" name="文本框 11"/>
            <p:cNvSpPr txBox="1"/>
            <p:nvPr/>
          </p:nvSpPr>
          <p:spPr>
            <a:xfrm>
              <a:off x="2212" y="7267"/>
              <a:ext cx="9647" cy="364"/>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4679950" cy="3831590"/>
          </a:xfrm>
          <a:prstGeom prst="rect">
            <a:avLst/>
          </a:prstGeom>
          <a:gradFill>
            <a:gsLst>
              <a:gs pos="52000">
                <a:srgbClr val="25557A"/>
              </a:gs>
              <a:gs pos="100000">
                <a:srgbClr val="2D84B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870" y="535305"/>
            <a:ext cx="3458210" cy="187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8000" b="1"/>
              <a:t>目录</a:t>
            </a:r>
            <a:endParaRPr lang="zh-CN" altLang="en-US" sz="8000"/>
          </a:p>
          <a:p>
            <a:pPr algn="ctr" fontAlgn="auto">
              <a:lnSpc>
                <a:spcPct val="150000"/>
              </a:lnSpc>
            </a:pPr>
            <a:r>
              <a:rPr lang="en-US" altLang="zh-CN" sz="3200"/>
              <a:t>CONTENTS</a:t>
            </a:r>
          </a:p>
        </p:txBody>
      </p:sp>
      <p:grpSp>
        <p:nvGrpSpPr>
          <p:cNvPr id="16" name="组合 15"/>
          <p:cNvGrpSpPr/>
          <p:nvPr/>
        </p:nvGrpSpPr>
        <p:grpSpPr>
          <a:xfrm>
            <a:off x="5471795" y="1388887"/>
            <a:ext cx="6109335" cy="4323715"/>
            <a:chOff x="8183" y="1320"/>
            <a:chExt cx="9621" cy="6809"/>
          </a:xfrm>
        </p:grpSpPr>
        <p:sp>
          <p:nvSpPr>
            <p:cNvPr id="34" name="椭圆 33"/>
            <p:cNvSpPr/>
            <p:nvPr/>
          </p:nvSpPr>
          <p:spPr>
            <a:xfrm>
              <a:off x="8183" y="1320"/>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1</a:t>
              </a:r>
            </a:p>
          </p:txBody>
        </p:sp>
        <p:sp>
          <p:nvSpPr>
            <p:cNvPr id="35" name="矩形 34"/>
            <p:cNvSpPr/>
            <p:nvPr/>
          </p:nvSpPr>
          <p:spPr>
            <a:xfrm>
              <a:off x="10046" y="1521"/>
              <a:ext cx="3775" cy="822"/>
            </a:xfrm>
            <a:prstGeom prst="rect">
              <a:avLst/>
            </a:prstGeom>
          </p:spPr>
          <p:txBody>
            <a:bodyPr wrap="square">
              <a:spAutoFit/>
            </a:bodyPr>
            <a:lstStyle/>
            <a:p>
              <a:r>
                <a:rPr lang="zh-CN" altLang="en-US" sz="2800" spc="300" dirty="0">
                  <a:latin typeface="+mn-ea"/>
                </a:rPr>
                <a:t>引言</a:t>
              </a:r>
            </a:p>
          </p:txBody>
        </p:sp>
        <p:cxnSp>
          <p:nvCxnSpPr>
            <p:cNvPr id="36" name="直接连接符 35"/>
            <p:cNvCxnSpPr/>
            <p:nvPr/>
          </p:nvCxnSpPr>
          <p:spPr>
            <a:xfrm>
              <a:off x="9782" y="1651"/>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183" y="3175"/>
              <a:ext cx="9621" cy="1244"/>
              <a:chOff x="8183" y="3571"/>
              <a:chExt cx="9621" cy="1244"/>
            </a:xfrm>
          </p:grpSpPr>
          <p:sp>
            <p:nvSpPr>
              <p:cNvPr id="39" name="椭圆 38"/>
              <p:cNvSpPr/>
              <p:nvPr/>
            </p:nvSpPr>
            <p:spPr>
              <a:xfrm>
                <a:off x="8183" y="3571"/>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2</a:t>
                </a:r>
              </a:p>
            </p:txBody>
          </p:sp>
          <p:sp>
            <p:nvSpPr>
              <p:cNvPr id="40" name="矩形 39"/>
              <p:cNvSpPr/>
              <p:nvPr/>
            </p:nvSpPr>
            <p:spPr>
              <a:xfrm>
                <a:off x="10044" y="3785"/>
                <a:ext cx="7760" cy="824"/>
              </a:xfrm>
              <a:prstGeom prst="rect">
                <a:avLst/>
              </a:prstGeom>
            </p:spPr>
            <p:txBody>
              <a:bodyPr wrap="square">
                <a:spAutoFit/>
              </a:bodyPr>
              <a:lstStyle/>
              <a:p>
                <a:r>
                  <a:rPr lang="zh-CN" altLang="en-US" sz="2800" spc="300" dirty="0">
                    <a:latin typeface="+mn-ea"/>
                  </a:rPr>
                  <a:t>动机与改进</a:t>
                </a:r>
                <a:endParaRPr lang="en-US" altLang="zh-CN" sz="2800" spc="300" dirty="0">
                  <a:latin typeface="+mn-ea"/>
                </a:endParaRPr>
              </a:p>
            </p:txBody>
          </p:sp>
          <p:cxnSp>
            <p:nvCxnSpPr>
              <p:cNvPr id="41" name="直接连接符 40"/>
              <p:cNvCxnSpPr/>
              <p:nvPr/>
            </p:nvCxnSpPr>
            <p:spPr>
              <a:xfrm>
                <a:off x="9782" y="3902"/>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83" y="5030"/>
              <a:ext cx="8514" cy="1244"/>
              <a:chOff x="8183" y="5822"/>
              <a:chExt cx="8514" cy="1244"/>
            </a:xfrm>
          </p:grpSpPr>
          <p:sp>
            <p:nvSpPr>
              <p:cNvPr id="43" name="椭圆 42"/>
              <p:cNvSpPr/>
              <p:nvPr/>
            </p:nvSpPr>
            <p:spPr>
              <a:xfrm>
                <a:off x="8183" y="5822"/>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3</a:t>
                </a:r>
              </a:p>
            </p:txBody>
          </p:sp>
          <p:sp>
            <p:nvSpPr>
              <p:cNvPr id="44" name="矩形 43"/>
              <p:cNvSpPr/>
              <p:nvPr/>
            </p:nvSpPr>
            <p:spPr>
              <a:xfrm>
                <a:off x="10044" y="6022"/>
                <a:ext cx="6653" cy="824"/>
              </a:xfrm>
              <a:prstGeom prst="rect">
                <a:avLst/>
              </a:prstGeom>
            </p:spPr>
            <p:txBody>
              <a:bodyPr wrap="square">
                <a:spAutoFit/>
              </a:bodyPr>
              <a:lstStyle/>
              <a:p>
                <a:r>
                  <a:rPr lang="zh-CN" altLang="en-US" sz="2800" spc="300" dirty="0">
                    <a:latin typeface="+mn-ea"/>
                  </a:rPr>
                  <a:t>实验评估</a:t>
                </a:r>
              </a:p>
            </p:txBody>
          </p:sp>
          <p:cxnSp>
            <p:nvCxnSpPr>
              <p:cNvPr id="45" name="直接连接符 44"/>
              <p:cNvCxnSpPr/>
              <p:nvPr/>
            </p:nvCxnSpPr>
            <p:spPr>
              <a:xfrm>
                <a:off x="9782" y="6153"/>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185" y="6885"/>
              <a:ext cx="7519" cy="1244"/>
              <a:chOff x="8186" y="8236"/>
              <a:chExt cx="7519" cy="1244"/>
            </a:xfrm>
          </p:grpSpPr>
          <p:sp>
            <p:nvSpPr>
              <p:cNvPr id="47" name="椭圆 46"/>
              <p:cNvSpPr/>
              <p:nvPr/>
            </p:nvSpPr>
            <p:spPr>
              <a:xfrm>
                <a:off x="8186" y="8236"/>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4</a:t>
                </a:r>
              </a:p>
            </p:txBody>
          </p:sp>
          <p:sp>
            <p:nvSpPr>
              <p:cNvPr id="48" name="矩形 47"/>
              <p:cNvSpPr/>
              <p:nvPr/>
            </p:nvSpPr>
            <p:spPr>
              <a:xfrm>
                <a:off x="10046" y="8447"/>
                <a:ext cx="5659" cy="824"/>
              </a:xfrm>
              <a:prstGeom prst="rect">
                <a:avLst/>
              </a:prstGeom>
            </p:spPr>
            <p:txBody>
              <a:bodyPr wrap="square">
                <a:spAutoFit/>
              </a:bodyPr>
              <a:lstStyle/>
              <a:p>
                <a:r>
                  <a:rPr lang="zh-CN" altLang="en-US" sz="2800" spc="300" dirty="0">
                    <a:latin typeface="+mn-ea"/>
                  </a:rPr>
                  <a:t>总结</a:t>
                </a:r>
              </a:p>
            </p:txBody>
          </p:sp>
          <p:cxnSp>
            <p:nvCxnSpPr>
              <p:cNvPr id="49" name="直接连接符 48"/>
              <p:cNvCxnSpPr/>
              <p:nvPr/>
            </p:nvCxnSpPr>
            <p:spPr>
              <a:xfrm>
                <a:off x="9785" y="8567"/>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pic>
        <p:nvPicPr>
          <p:cNvPr id="26" name="图片 25" descr="校史馆"/>
          <p:cNvPicPr>
            <a:picLocks noChangeAspect="1"/>
          </p:cNvPicPr>
          <p:nvPr/>
        </p:nvPicPr>
        <p:blipFill>
          <a:blip r:embed="rId3">
            <a:alphaModFix amt="25000"/>
          </a:blip>
          <a:stretch>
            <a:fillRect/>
          </a:stretch>
        </p:blipFill>
        <p:spPr>
          <a:xfrm>
            <a:off x="9255760" y="5777865"/>
            <a:ext cx="2905830" cy="1080000"/>
          </a:xfrm>
          <a:prstGeom prst="rect">
            <a:avLst/>
          </a:prstGeom>
        </p:spPr>
      </p:pic>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4"/>
            <a:stretch>
              <a:fillRect/>
            </a:stretch>
          </p:blipFill>
          <p:spPr>
            <a:xfrm>
              <a:off x="16399" y="293"/>
              <a:ext cx="2240" cy="1701"/>
            </a:xfrm>
            <a:prstGeom prst="rect">
              <a:avLst/>
            </a:prstGeom>
          </p:spPr>
        </p:pic>
      </p:grpSp>
      <p:pic>
        <p:nvPicPr>
          <p:cNvPr id="13" name="图片 12" descr="IMG_2578(20220922-170619)"/>
          <p:cNvPicPr>
            <a:picLocks noChangeAspect="1"/>
          </p:cNvPicPr>
          <p:nvPr/>
        </p:nvPicPr>
        <p:blipFill>
          <a:blip r:embed="rId5"/>
          <a:stretch>
            <a:fillRect/>
          </a:stretch>
        </p:blipFill>
        <p:spPr>
          <a:xfrm>
            <a:off x="0" y="3744737"/>
            <a:ext cx="4679950" cy="3119755"/>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7552055" cy="1015365"/>
            <a:chOff x="1572" y="494"/>
            <a:chExt cx="11893"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2876"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04 </a:t>
              </a:r>
              <a:r>
                <a:rPr lang="zh-CN" altLang="en-US" sz="3200" b="1" spc="300" dirty="0">
                  <a:latin typeface="微软雅黑" panose="020B0503020204020204" charset="-122"/>
                  <a:ea typeface="微软雅黑" panose="020B0503020204020204" charset="-122"/>
                </a:rPr>
                <a:t>总结</a:t>
              </a:r>
            </a:p>
          </p:txBody>
        </p:sp>
        <p:sp>
          <p:nvSpPr>
            <p:cNvPr id="29" name="文本框 28"/>
            <p:cNvSpPr txBox="1"/>
            <p:nvPr/>
          </p:nvSpPr>
          <p:spPr>
            <a:xfrm>
              <a:off x="3107" y="1613"/>
              <a:ext cx="10358"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60400" y="1640840"/>
            <a:ext cx="10570845" cy="3817620"/>
            <a:chOff x="1040" y="2584"/>
            <a:chExt cx="16647" cy="6012"/>
          </a:xfrm>
        </p:grpSpPr>
        <p:sp>
          <p:nvSpPr>
            <p:cNvPr id="2" name="矩形 1"/>
            <p:cNvSpPr/>
            <p:nvPr/>
          </p:nvSpPr>
          <p:spPr>
            <a:xfrm>
              <a:off x="1040" y="2937"/>
              <a:ext cx="16647" cy="56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346" y="2584"/>
              <a:ext cx="15868" cy="5559"/>
              <a:chOff x="1188085" y="4304453"/>
              <a:chExt cx="5773596" cy="3529035"/>
            </a:xfrm>
          </p:grpSpPr>
          <p:sp>
            <p:nvSpPr>
              <p:cNvPr id="19" name="文本框 18"/>
              <p:cNvSpPr txBox="1"/>
              <p:nvPr/>
            </p:nvSpPr>
            <p:spPr>
              <a:xfrm>
                <a:off x="1188085" y="4304453"/>
                <a:ext cx="2730844" cy="461665"/>
              </a:xfrm>
              <a:prstGeom prst="rect">
                <a:avLst/>
              </a:prstGeom>
              <a:noFill/>
            </p:spPr>
            <p:txBody>
              <a:bodyPr wrap="square" rtlCol="0">
                <a:spAutoFit/>
              </a:bodyPr>
              <a:lstStyle/>
              <a:p>
                <a:endParaRPr lang="zh-CN" altLang="en-US" sz="2400" b="1" dirty="0">
                  <a:solidFill>
                    <a:srgbClr val="25557A"/>
                  </a:solidFill>
                </a:endParaRPr>
              </a:p>
            </p:txBody>
          </p:sp>
          <p:cxnSp>
            <p:nvCxnSpPr>
              <p:cNvPr id="20" name="直接连接符 19"/>
              <p:cNvCxnSpPr>
                <a:cxnSpLocks/>
              </p:cNvCxnSpPr>
              <p:nvPr/>
            </p:nvCxnSpPr>
            <p:spPr>
              <a:xfrm>
                <a:off x="1248911" y="4856923"/>
                <a:ext cx="553593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88085" y="4896457"/>
                <a:ext cx="5773596" cy="2937031"/>
              </a:xfrm>
              <a:prstGeom prst="rect">
                <a:avLst/>
              </a:prstGeom>
              <a:noFill/>
            </p:spPr>
            <p:txBody>
              <a:bodyPr wrap="square">
                <a:spAutoFit/>
              </a:bodyPr>
              <a:lstStyle/>
              <a:p>
                <a:pPr algn="just">
                  <a:lnSpc>
                    <a:spcPct val="130000"/>
                  </a:lnSpc>
                </a:pPr>
                <a:r>
                  <a:rPr lang="en-US" altLang="zh-CN" dirty="0" err="1"/>
                  <a:t>GraphWalker</a:t>
                </a:r>
                <a:r>
                  <a:rPr lang="zh-CN" altLang="en-US" dirty="0"/>
                  <a:t>是一个 </a:t>
                </a:r>
                <a:r>
                  <a:rPr lang="en-US" altLang="zh-CN" dirty="0"/>
                  <a:t>I/O </a:t>
                </a:r>
                <a:r>
                  <a:rPr lang="zh-CN" altLang="en-US" dirty="0"/>
                  <a:t>高效和资源友好的图形系统：</a:t>
                </a:r>
                <a:endParaRPr lang="en-US" altLang="zh-CN" dirty="0"/>
              </a:p>
              <a:p>
                <a:pPr marL="285750" indent="-285750" algn="just">
                  <a:lnSpc>
                    <a:spcPct val="130000"/>
                  </a:lnSpc>
                  <a:buFont typeface="Arial" panose="020B0604020202020204" pitchFamily="34" charset="0"/>
                  <a:buChar char="•"/>
                </a:pPr>
                <a:r>
                  <a:rPr lang="zh-CN" altLang="en-US" dirty="0"/>
                  <a:t>开发了一种新的状态感知 </a:t>
                </a:r>
                <a:r>
                  <a:rPr lang="en-US" altLang="zh-CN" dirty="0"/>
                  <a:t>I/O </a:t>
                </a:r>
                <a:r>
                  <a:rPr lang="zh-CN" altLang="en-US" dirty="0"/>
                  <a:t>模型，它利用每个随机游走的状态，优先将游走次数最多的图块从磁盘加载到内存中，从而提高 </a:t>
                </a:r>
                <a:r>
                  <a:rPr lang="en-US" altLang="zh-CN" dirty="0"/>
                  <a:t>I/O </a:t>
                </a:r>
                <a:r>
                  <a:rPr lang="zh-CN" altLang="en-US" dirty="0"/>
                  <a:t>的利用率。</a:t>
                </a:r>
                <a:endParaRPr lang="en-US" altLang="zh-CN" dirty="0"/>
              </a:p>
              <a:p>
                <a:pPr marL="285750" indent="-285750" algn="just">
                  <a:lnSpc>
                    <a:spcPct val="130000"/>
                  </a:lnSpc>
                  <a:buFont typeface="Arial" panose="020B0604020202020204" pitchFamily="34" charset="0"/>
                  <a:buChar char="•"/>
                </a:pPr>
                <a:r>
                  <a:rPr lang="zh-CN" altLang="en-US" dirty="0"/>
                  <a:t>采用了基于重入法的异步游走更新方案，允许每个游走尽可能多地移动，以充分利用加载的子图，加快了随机游走的进度。为了解决异步更新引起的掉队问题，还采用了一种概率方法来平衡每个游走的进度。</a:t>
                </a:r>
                <a:endParaRPr lang="en-US" altLang="zh-CN" dirty="0"/>
              </a:p>
              <a:p>
                <a:pPr marL="285750" indent="-285750" algn="just">
                  <a:lnSpc>
                    <a:spcPct val="130000"/>
                  </a:lnSpc>
                  <a:buFont typeface="Arial" panose="020B0604020202020204" pitchFamily="34" charset="0"/>
                  <a:buChar char="•"/>
                </a:pPr>
                <a:r>
                  <a:rPr lang="zh-CN" altLang="en-US" dirty="0"/>
                  <a:t>提出了一个轻量级的以块为中心的索引方案来管理游走状态，并采用固定长度的游走缓冲策略来减少记录游走状态的内存成本。</a:t>
                </a:r>
              </a:p>
            </p:txBody>
          </p:sp>
        </p:gr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037"/>
          <p:cNvPicPr>
            <a:picLocks noChangeAspect="1"/>
          </p:cNvPicPr>
          <p:nvPr/>
        </p:nvPicPr>
        <p:blipFill>
          <a:blip r:embed="rId3">
            <a:alphaModFix amt="30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1581785"/>
            <a:chOff x="4143" y="4637"/>
            <a:chExt cx="12424" cy="2491"/>
          </a:xfrm>
        </p:grpSpPr>
        <p:sp>
          <p:nvSpPr>
            <p:cNvPr id="27" name="文本框 1"/>
            <p:cNvSpPr txBox="1"/>
            <p:nvPr/>
          </p:nvSpPr>
          <p:spPr>
            <a:xfrm>
              <a:off x="4143" y="4637"/>
              <a:ext cx="12424" cy="1598"/>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rtl="0" eaLnBrk="1" fontAlgn="auto" latinLnBrk="0" hangingPunct="1"/>
              <a:r>
                <a:rPr lang="zh-CN" altLang="en-US" sz="60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感谢</a:t>
              </a:r>
              <a:r>
                <a:rPr lang="zh-CN" sz="60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观看</a:t>
              </a: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lnSpc>
                  <a:spcPts val="2000"/>
                </a:lnSpc>
              </a:pPr>
              <a:endParaRPr lang="en-US" altLang="zh-CN"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校徽"/>
            <p:cNvPicPr>
              <a:picLocks noChangeAspect="1"/>
            </p:cNvPicPr>
            <p:nvPr/>
          </p:nvPicPr>
          <p:blipFill>
            <a:blip r:embed="rId4"/>
            <a:stretch>
              <a:fillRect/>
            </a:stretch>
          </p:blipFill>
          <p:spPr>
            <a:xfrm>
              <a:off x="16399" y="293"/>
              <a:ext cx="2240" cy="1701"/>
            </a:xfrm>
            <a:prstGeom prst="rect">
              <a:avLst/>
            </a:prstGeom>
          </p:spPr>
        </p:pic>
      </p:grpSp>
      <p:grpSp>
        <p:nvGrpSpPr>
          <p:cNvPr id="13" name="组合 12"/>
          <p:cNvGrpSpPr/>
          <p:nvPr/>
        </p:nvGrpSpPr>
        <p:grpSpPr>
          <a:xfrm rot="10800000">
            <a:off x="-28575" y="3766688"/>
            <a:ext cx="4737100" cy="5091168"/>
            <a:chOff x="8135783" y="-1669981"/>
            <a:chExt cx="4056217" cy="4359393"/>
          </a:xfrm>
        </p:grpSpPr>
        <p:sp>
          <p:nvSpPr>
            <p:cNvPr id="14"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1">
            <a:extLst>
              <a:ext uri="{FF2B5EF4-FFF2-40B4-BE49-F238E27FC236}">
                <a16:creationId xmlns:a16="http://schemas.microsoft.com/office/drawing/2014/main" id="{FBBC1663-5AFA-BE20-19D2-F14CFFBCA802}"/>
              </a:ext>
            </a:extLst>
          </p:cNvPr>
          <p:cNvSpPr txBox="1"/>
          <p:nvPr/>
        </p:nvSpPr>
        <p:spPr>
          <a:xfrm>
            <a:off x="3642360" y="4944110"/>
            <a:ext cx="5208270" cy="315595"/>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ts val="1800"/>
              </a:lnSpc>
            </a:pP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汇报：燕冉             时间：</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2022/12/15</a:t>
            </a:r>
            <a:endPar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5000">
                <a:srgbClr val="25557A"/>
              </a:gs>
              <a:gs pos="32000">
                <a:srgbClr val="2483D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4896485" y="635"/>
            <a:ext cx="7295515" cy="6858000"/>
            <a:chOff x="7711" y="1"/>
            <a:chExt cx="11489" cy="10800"/>
          </a:xfrm>
        </p:grpSpPr>
        <p:pic>
          <p:nvPicPr>
            <p:cNvPr id="17" name="图片 16" descr="IMG_2580"/>
            <p:cNvPicPr>
              <a:picLocks noChangeAspect="1"/>
            </p:cNvPicPr>
            <p:nvPr/>
          </p:nvPicPr>
          <p:blipFill>
            <a:blip r:embed="rId3">
              <a:clrChange>
                <a:clrFrom>
                  <a:srgbClr val="006DBF">
                    <a:alpha val="100000"/>
                  </a:srgbClr>
                </a:clrFrom>
                <a:clrTo>
                  <a:srgbClr val="006DBF">
                    <a:alpha val="100000"/>
                    <a:alpha val="0"/>
                  </a:srgbClr>
                </a:clrTo>
              </a:clrChange>
            </a:blip>
            <a:stretch>
              <a:fillRect/>
            </a:stretch>
          </p:blipFill>
          <p:spPr>
            <a:xfrm>
              <a:off x="11840" y="2371"/>
              <a:ext cx="7360" cy="8429"/>
            </a:xfrm>
            <a:prstGeom prst="rect">
              <a:avLst/>
            </a:prstGeom>
          </p:spPr>
        </p:pic>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28" name="组合 27"/>
          <p:cNvGrpSpPr/>
          <p:nvPr/>
        </p:nvGrpSpPr>
        <p:grpSpPr>
          <a:xfrm>
            <a:off x="1981200" y="1901190"/>
            <a:ext cx="6355080" cy="2944495"/>
            <a:chOff x="1932" y="2994"/>
            <a:chExt cx="10008" cy="4637"/>
          </a:xfrm>
        </p:grpSpPr>
        <p:grpSp>
          <p:nvGrpSpPr>
            <p:cNvPr id="30" name="组合 29"/>
            <p:cNvGrpSpPr/>
            <p:nvPr/>
          </p:nvGrpSpPr>
          <p:grpSpPr>
            <a:xfrm>
              <a:off x="1932" y="2994"/>
              <a:ext cx="3242" cy="2179"/>
              <a:chOff x="2761095" y="2292169"/>
              <a:chExt cx="2058736" cy="1383665"/>
            </a:xfrm>
          </p:grpSpPr>
          <p:sp>
            <p:nvSpPr>
              <p:cNvPr id="2"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66"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 name="文本框 2"/>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68" name="矩形 67"/>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01</a:t>
              </a:r>
            </a:p>
          </p:txBody>
        </p:sp>
        <p:sp>
          <p:nvSpPr>
            <p:cNvPr id="69" name="矩形 68"/>
            <p:cNvSpPr/>
            <p:nvPr/>
          </p:nvSpPr>
          <p:spPr>
            <a:xfrm>
              <a:off x="2118" y="5546"/>
              <a:ext cx="3078"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引言</a:t>
              </a:r>
            </a:p>
          </p:txBody>
        </p:sp>
        <p:sp>
          <p:nvSpPr>
            <p:cNvPr id="70" name="文本框 69"/>
            <p:cNvSpPr txBox="1"/>
            <p:nvPr/>
          </p:nvSpPr>
          <p:spPr>
            <a:xfrm>
              <a:off x="2212" y="7267"/>
              <a:ext cx="9728" cy="364"/>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2876"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01 </a:t>
              </a:r>
              <a:r>
                <a:rPr lang="zh-CN" altLang="en-US" sz="3200" b="1" spc="300" dirty="0">
                  <a:latin typeface="微软雅黑" panose="020B0503020204020204" charset="-122"/>
                  <a:ea typeface="微软雅黑" panose="020B0503020204020204" charset="-122"/>
                </a:rPr>
                <a:t>引言</a:t>
              </a:r>
            </a:p>
          </p:txBody>
        </p:sp>
        <p:sp>
          <p:nvSpPr>
            <p:cNvPr id="29" name="文本框 28"/>
            <p:cNvSpPr txBox="1"/>
            <p:nvPr/>
          </p:nvSpPr>
          <p:spPr>
            <a:xfrm>
              <a:off x="3107" y="1365"/>
              <a:ext cx="5645"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grpSp>
        <p:nvGrpSpPr>
          <p:cNvPr id="15" name="组合 14"/>
          <p:cNvGrpSpPr/>
          <p:nvPr/>
        </p:nvGrpSpPr>
        <p:grpSpPr>
          <a:xfrm>
            <a:off x="1440093" y="1500646"/>
            <a:ext cx="7985125" cy="1154024"/>
            <a:chOff x="3134969" y="2228849"/>
            <a:chExt cx="7984866" cy="1154193"/>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grpSp>
          <p:nvGrpSpPr>
            <p:cNvPr id="31" name="组合 30"/>
            <p:cNvGrpSpPr/>
            <p:nvPr/>
          </p:nvGrpSpPr>
          <p:grpSpPr>
            <a:xfrm>
              <a:off x="3765265" y="2243632"/>
              <a:ext cx="7354570" cy="1139410"/>
              <a:chOff x="7893455" y="4126834"/>
              <a:chExt cx="7354570" cy="1139410"/>
            </a:xfrm>
          </p:grpSpPr>
          <p:sp>
            <p:nvSpPr>
              <p:cNvPr id="32" name="矩形 31"/>
              <p:cNvSpPr/>
              <p:nvPr/>
            </p:nvSpPr>
            <p:spPr>
              <a:xfrm>
                <a:off x="7893455" y="4126834"/>
                <a:ext cx="2240242" cy="368300"/>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Graph analysis</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33" name="文本框 32"/>
              <p:cNvSpPr txBox="1"/>
              <p:nvPr/>
            </p:nvSpPr>
            <p:spPr>
              <a:xfrm>
                <a:off x="9465708" y="4220231"/>
                <a:ext cx="2665723" cy="215444"/>
              </a:xfrm>
              <a:prstGeom prst="rect">
                <a:avLst/>
              </a:prstGeom>
              <a:noFill/>
            </p:spPr>
            <p:txBody>
              <a:bodyPr wrap="square">
                <a:spAutoFit/>
              </a:bodyPr>
              <a:lstStyle/>
              <a:p>
                <a:endParaRPr lang="zh-CN" altLang="en-US"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34" name="文本框 33"/>
              <p:cNvSpPr txBox="1"/>
              <p:nvPr/>
            </p:nvSpPr>
            <p:spPr>
              <a:xfrm>
                <a:off x="7893455" y="4377024"/>
                <a:ext cx="7354570" cy="88922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图作为一种重要的数据结构，是用于建模、实体之间复杂关联关系的经典工具，被广泛应用于各个领域。</a:t>
                </a:r>
              </a:p>
            </p:txBody>
          </p:sp>
        </p:gr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9B987C30-DD7B-BB67-51F5-B80252019BE8}"/>
              </a:ext>
            </a:extLst>
          </p:cNvPr>
          <p:cNvPicPr>
            <a:picLocks noChangeAspect="1"/>
          </p:cNvPicPr>
          <p:nvPr/>
        </p:nvPicPr>
        <p:blipFill>
          <a:blip r:embed="rId4"/>
          <a:stretch>
            <a:fillRect/>
          </a:stretch>
        </p:blipFill>
        <p:spPr>
          <a:xfrm>
            <a:off x="356171" y="2654670"/>
            <a:ext cx="11370025" cy="3276884"/>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2876"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01 </a:t>
              </a:r>
              <a:r>
                <a:rPr lang="zh-CN" altLang="en-US" sz="3200" b="1" spc="300" dirty="0">
                  <a:latin typeface="微软雅黑" panose="020B0503020204020204" charset="-122"/>
                  <a:ea typeface="微软雅黑" panose="020B0503020204020204" charset="-122"/>
                </a:rPr>
                <a:t>引言</a:t>
              </a:r>
            </a:p>
          </p:txBody>
        </p:sp>
        <p:sp>
          <p:nvSpPr>
            <p:cNvPr id="29" name="文本框 28"/>
            <p:cNvSpPr txBox="1"/>
            <p:nvPr/>
          </p:nvSpPr>
          <p:spPr>
            <a:xfrm>
              <a:off x="3107" y="1365"/>
              <a:ext cx="5645"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grpSp>
        <p:nvGrpSpPr>
          <p:cNvPr id="35" name="组合 34"/>
          <p:cNvGrpSpPr/>
          <p:nvPr/>
        </p:nvGrpSpPr>
        <p:grpSpPr>
          <a:xfrm>
            <a:off x="1471558" y="1497255"/>
            <a:ext cx="10005739" cy="1584911"/>
            <a:chOff x="3134969" y="2228849"/>
            <a:chExt cx="10005387" cy="1585143"/>
          </a:xfrm>
        </p:grpSpPr>
        <p:sp>
          <p:nvSpPr>
            <p:cNvPr id="36" name="椭圆 35"/>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grpSp>
          <p:nvGrpSpPr>
            <p:cNvPr id="37" name="组合 36"/>
            <p:cNvGrpSpPr/>
            <p:nvPr/>
          </p:nvGrpSpPr>
          <p:grpSpPr>
            <a:xfrm>
              <a:off x="3765265" y="2243632"/>
              <a:ext cx="9375091" cy="1570360"/>
              <a:chOff x="7893455" y="4126834"/>
              <a:chExt cx="9375091" cy="1570360"/>
            </a:xfrm>
          </p:grpSpPr>
          <p:sp>
            <p:nvSpPr>
              <p:cNvPr id="38" name="矩形 37"/>
              <p:cNvSpPr/>
              <p:nvPr/>
            </p:nvSpPr>
            <p:spPr>
              <a:xfrm>
                <a:off x="7893455" y="4126834"/>
                <a:ext cx="2240242" cy="368300"/>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Large graph scale</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39" name="文本框 38"/>
              <p:cNvSpPr txBox="1"/>
              <p:nvPr/>
            </p:nvSpPr>
            <p:spPr>
              <a:xfrm>
                <a:off x="9465708" y="4220231"/>
                <a:ext cx="2665723" cy="215444"/>
              </a:xfrm>
              <a:prstGeom prst="rect">
                <a:avLst/>
              </a:prstGeom>
              <a:noFill/>
            </p:spPr>
            <p:txBody>
              <a:bodyPr wrap="square">
                <a:spAutoFit/>
              </a:bodyPr>
              <a:lstStyle/>
              <a:p>
                <a:endParaRPr lang="zh-CN" altLang="en-US"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40" name="文本框 39"/>
              <p:cNvSpPr txBox="1"/>
              <p:nvPr/>
            </p:nvSpPr>
            <p:spPr>
              <a:xfrm>
                <a:off x="7893455" y="4377024"/>
                <a:ext cx="9375091" cy="132017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随着社会信息化程度的提高和大数据时代的到来，图数据规模和复杂性也在不断增长。</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面对这样大规模的图数据，传统基于迭代的图遍历算法面临计算复杂度过高和空间开销过大的问题。</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随机游走被提出，并证明是分析大型图的有效办法。（具备强大的图算法能力，同时保证了算法的准确性和高效性）</a:t>
                </a:r>
              </a:p>
            </p:txBody>
          </p:sp>
        </p:gr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E4B73ECE-42E0-83D5-190C-F1D749CD5531}"/>
              </a:ext>
            </a:extLst>
          </p:cNvPr>
          <p:cNvPicPr>
            <a:picLocks noChangeAspect="1"/>
          </p:cNvPicPr>
          <p:nvPr/>
        </p:nvPicPr>
        <p:blipFill>
          <a:blip r:embed="rId4"/>
          <a:stretch>
            <a:fillRect/>
          </a:stretch>
        </p:blipFill>
        <p:spPr>
          <a:xfrm>
            <a:off x="2460412" y="3082166"/>
            <a:ext cx="4900085" cy="3475021"/>
          </a:xfrm>
          <a:prstGeom prst="rect">
            <a:avLst/>
          </a:prstGeom>
        </p:spPr>
      </p:pic>
    </p:spTree>
    <p:custDataLst>
      <p:tags r:id="rId1"/>
    </p:custDataLst>
    <p:extLst>
      <p:ext uri="{BB962C8B-B14F-4D97-AF65-F5344CB8AC3E}">
        <p14:creationId xmlns:p14="http://schemas.microsoft.com/office/powerpoint/2010/main" val="222199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2876"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01 </a:t>
              </a:r>
              <a:r>
                <a:rPr lang="zh-CN" altLang="en-US" sz="3200" b="1" spc="300" dirty="0">
                  <a:latin typeface="微软雅黑" panose="020B0503020204020204" charset="-122"/>
                  <a:ea typeface="微软雅黑" panose="020B0503020204020204" charset="-122"/>
                </a:rPr>
                <a:t>引言</a:t>
              </a:r>
            </a:p>
          </p:txBody>
        </p:sp>
        <p:sp>
          <p:nvSpPr>
            <p:cNvPr id="29" name="文本框 28"/>
            <p:cNvSpPr txBox="1"/>
            <p:nvPr/>
          </p:nvSpPr>
          <p:spPr>
            <a:xfrm>
              <a:off x="3107" y="1365"/>
              <a:ext cx="5645"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grpSp>
        <p:nvGrpSpPr>
          <p:cNvPr id="41" name="组合 40"/>
          <p:cNvGrpSpPr/>
          <p:nvPr/>
        </p:nvGrpSpPr>
        <p:grpSpPr>
          <a:xfrm>
            <a:off x="1503154" y="1499235"/>
            <a:ext cx="7985125" cy="1154025"/>
            <a:chOff x="3134969" y="2228849"/>
            <a:chExt cx="7984866" cy="1154194"/>
          </a:xfrm>
        </p:grpSpPr>
        <p:sp>
          <p:nvSpPr>
            <p:cNvPr id="28" name="椭圆 2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3</a:t>
              </a:r>
            </a:p>
          </p:txBody>
        </p:sp>
        <p:grpSp>
          <p:nvGrpSpPr>
            <p:cNvPr id="43" name="组合 42"/>
            <p:cNvGrpSpPr/>
            <p:nvPr/>
          </p:nvGrpSpPr>
          <p:grpSpPr>
            <a:xfrm>
              <a:off x="3765265" y="2243632"/>
              <a:ext cx="7354570" cy="1139411"/>
              <a:chOff x="7893455" y="4126834"/>
              <a:chExt cx="7354570" cy="1139411"/>
            </a:xfrm>
          </p:grpSpPr>
          <p:sp>
            <p:nvSpPr>
              <p:cNvPr id="44" name="矩形 43"/>
              <p:cNvSpPr/>
              <p:nvPr/>
            </p:nvSpPr>
            <p:spPr>
              <a:xfrm>
                <a:off x="7893455" y="4126834"/>
                <a:ext cx="2240242" cy="368300"/>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Random walk</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5" name="文本框 44"/>
              <p:cNvSpPr txBox="1"/>
              <p:nvPr/>
            </p:nvSpPr>
            <p:spPr>
              <a:xfrm>
                <a:off x="9465708" y="4220231"/>
                <a:ext cx="2665723" cy="215444"/>
              </a:xfrm>
              <a:prstGeom prst="rect">
                <a:avLst/>
              </a:prstGeom>
              <a:noFill/>
            </p:spPr>
            <p:txBody>
              <a:bodyPr wrap="square">
                <a:spAutoFit/>
              </a:bodyPr>
              <a:lstStyle/>
              <a:p>
                <a:endParaRPr lang="zh-CN" altLang="en-US"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47" name="文本框 46"/>
              <p:cNvSpPr txBox="1"/>
              <p:nvPr/>
            </p:nvSpPr>
            <p:spPr>
              <a:xfrm>
                <a:off x="7893455" y="4377024"/>
                <a:ext cx="7354570" cy="889221"/>
              </a:xfrm>
              <a:prstGeom prst="rect">
                <a:avLst/>
              </a:prstGeom>
              <a:noFill/>
            </p:spPr>
            <p:txBody>
              <a:bodyPr wrap="square">
                <a:spAutoFit/>
              </a:bodyPr>
              <a:lstStyle/>
              <a:p>
                <a:pPr>
                  <a:lnSpc>
                    <a:spcPct val="200000"/>
                  </a:lnSpc>
                </a:pPr>
                <a:r>
                  <a:rPr lang="zh-CN" altLang="en-US" sz="1400" dirty="0"/>
                  <a:t>目前基于迭代模型的图系统不能有效地支持随机游走。</a:t>
                </a:r>
                <a:endParaRPr lang="en-US" altLang="zh-CN" sz="1400" dirty="0"/>
              </a:p>
              <a:p>
                <a:pPr>
                  <a:lnSpc>
                    <a:spcPct val="200000"/>
                  </a:lnSpc>
                </a:pPr>
                <a:r>
                  <a:rPr lang="zh-CN" altLang="en-US" sz="1400" dirty="0"/>
                  <a:t>为了有效地支持快速和可扩展的随机游走，本文作者开发了 </a:t>
                </a:r>
                <a:r>
                  <a:rPr lang="en-US" altLang="zh-CN" sz="1400" dirty="0" err="1"/>
                  <a:t>GraphWalker</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957F6DA8-126B-1B29-6ECF-1C40FF583FBB}"/>
              </a:ext>
            </a:extLst>
          </p:cNvPr>
          <p:cNvPicPr>
            <a:picLocks noChangeAspect="1"/>
          </p:cNvPicPr>
          <p:nvPr/>
        </p:nvPicPr>
        <p:blipFill>
          <a:blip r:embed="rId4"/>
          <a:stretch>
            <a:fillRect/>
          </a:stretch>
        </p:blipFill>
        <p:spPr>
          <a:xfrm>
            <a:off x="1930777" y="2810030"/>
            <a:ext cx="5959356" cy="3642676"/>
          </a:xfrm>
          <a:prstGeom prst="rect">
            <a:avLst/>
          </a:prstGeom>
        </p:spPr>
      </p:pic>
    </p:spTree>
    <p:custDataLst>
      <p:tags r:id="rId1"/>
    </p:custDataLst>
    <p:extLst>
      <p:ext uri="{BB962C8B-B14F-4D97-AF65-F5344CB8AC3E}">
        <p14:creationId xmlns:p14="http://schemas.microsoft.com/office/powerpoint/2010/main" val="388560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5145"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0">
                <a:schemeClr val="accent1">
                  <a:lumMod val="20000"/>
                  <a:lumOff val="80000"/>
                </a:schemeClr>
              </a:gs>
              <a:gs pos="26000">
                <a:srgbClr val="D9EB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1.5"/>
          <p:cNvPicPr/>
          <p:nvPr>
            <p:custDataLst>
              <p:tags r:id="rId2"/>
            </p:custDataLst>
          </p:nvPr>
        </p:nvPicPr>
        <p:blipFill>
          <a:blip r:embed="rId4"/>
          <a:srcRect l="22403" t="1475" r="22481" b="58056"/>
          <a:stretch>
            <a:fillRect/>
          </a:stretch>
        </p:blipFill>
        <p:spPr>
          <a:xfrm flipH="1">
            <a:off x="7152005" y="2223135"/>
            <a:ext cx="5039995" cy="4634865"/>
          </a:xfrm>
          <a:prstGeom prst="rect">
            <a:avLst/>
          </a:prstGeom>
        </p:spPr>
      </p:pic>
      <p:pic>
        <p:nvPicPr>
          <p:cNvPr id="5" name="图片 4" descr="校徽"/>
          <p:cNvPicPr>
            <a:picLocks noChangeAspect="1"/>
          </p:cNvPicPr>
          <p:nvPr/>
        </p:nvPicPr>
        <p:blipFill>
          <a:blip r:embed="rId5"/>
          <a:stretch>
            <a:fillRect/>
          </a:stretch>
        </p:blipFill>
        <p:spPr>
          <a:xfrm>
            <a:off x="10413365" y="186055"/>
            <a:ext cx="1422400" cy="1080135"/>
          </a:xfrm>
          <a:prstGeom prst="rect">
            <a:avLst/>
          </a:prstGeom>
        </p:spPr>
      </p:pic>
      <p:sp>
        <p:nvSpPr>
          <p:cNvPr id="21" name="任意多边形: 形状 52"/>
          <p:cNvSpPr/>
          <p:nvPr/>
        </p:nvSpPr>
        <p:spPr>
          <a:xfrm flipV="1">
            <a:off x="4925060" y="0"/>
            <a:ext cx="407416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6"/>
          <a:stretch>
            <a:fillRect/>
          </a:stretch>
        </p:blipFill>
        <p:spPr>
          <a:xfrm>
            <a:off x="10913745" y="6055995"/>
            <a:ext cx="1080000" cy="604432"/>
          </a:xfrm>
          <a:prstGeom prst="rect">
            <a:avLst/>
          </a:prstGeom>
        </p:spPr>
      </p:pic>
      <p:grpSp>
        <p:nvGrpSpPr>
          <p:cNvPr id="6" name="组合 5"/>
          <p:cNvGrpSpPr/>
          <p:nvPr/>
        </p:nvGrpSpPr>
        <p:grpSpPr>
          <a:xfrm>
            <a:off x="1981200" y="1901190"/>
            <a:ext cx="6278880" cy="3051810"/>
            <a:chOff x="1932" y="2994"/>
            <a:chExt cx="9888" cy="4806"/>
          </a:xfrm>
        </p:grpSpPr>
        <p:grpSp>
          <p:nvGrpSpPr>
            <p:cNvPr id="7" name="组合 6"/>
            <p:cNvGrpSpPr/>
            <p:nvPr/>
          </p:nvGrpSpPr>
          <p:grpSpPr>
            <a:xfrm>
              <a:off x="1932" y="2994"/>
              <a:ext cx="3242" cy="2179"/>
              <a:chOff x="2761095" y="2292169"/>
              <a:chExt cx="2058736" cy="1383665"/>
            </a:xfrm>
          </p:grpSpPr>
          <p:sp>
            <p:nvSpPr>
              <p:cNvPr id="8"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02</a:t>
              </a:r>
            </a:p>
          </p:txBody>
        </p:sp>
        <p:sp>
          <p:nvSpPr>
            <p:cNvPr id="12" name="矩形 11"/>
            <p:cNvSpPr/>
            <p:nvPr/>
          </p:nvSpPr>
          <p:spPr>
            <a:xfrm>
              <a:off x="2118" y="5546"/>
              <a:ext cx="7258"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动机与改进</a:t>
              </a:r>
            </a:p>
          </p:txBody>
        </p:sp>
        <p:sp>
          <p:nvSpPr>
            <p:cNvPr id="13" name="文本框 12"/>
            <p:cNvSpPr txBox="1"/>
            <p:nvPr/>
          </p:nvSpPr>
          <p:spPr>
            <a:xfrm>
              <a:off x="2212" y="7218"/>
              <a:ext cx="9608" cy="582"/>
            </a:xfrm>
            <a:prstGeom prst="rect">
              <a:avLst/>
            </a:prstGeom>
            <a:noFill/>
          </p:spPr>
          <p:txBody>
            <a:bodyPr wrap="square">
              <a:spAutoFit/>
            </a:bodyPr>
            <a:lstStyle/>
            <a:p>
              <a:r>
                <a:rPr lang="zh-CN" altLang="en-US" sz="900" spc="600" dirty="0">
                  <a:solidFill>
                    <a:schemeClr val="bg1">
                      <a:lumMod val="65000"/>
                    </a:schemeClr>
                  </a:solidFill>
                  <a:latin typeface="微软雅黑" panose="020B0503020204020204" charset="-122"/>
                  <a:ea typeface="微软雅黑" panose="020B0503020204020204" charset="-122"/>
                </a:rPr>
                <a:t>动机：基于迭代的模型在支持随机游走方面的局限性</a:t>
              </a:r>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zh-CN" altLang="en-US" sz="900" spc="600" dirty="0">
                  <a:solidFill>
                    <a:schemeClr val="bg1">
                      <a:lumMod val="65000"/>
                    </a:schemeClr>
                  </a:solidFill>
                  <a:latin typeface="微软雅黑" panose="020B0503020204020204" charset="-122"/>
                  <a:ea typeface="微软雅黑" panose="020B0503020204020204" charset="-122"/>
                </a:rPr>
                <a:t>改进</a:t>
              </a:r>
              <a:r>
                <a:rPr lang="en-US" altLang="zh-CN" sz="900" spc="600" dirty="0">
                  <a:solidFill>
                    <a:schemeClr val="bg1">
                      <a:lumMod val="65000"/>
                    </a:schemeClr>
                  </a:solidFill>
                  <a:latin typeface="微软雅黑" panose="020B0503020204020204" charset="-122"/>
                  <a:ea typeface="微软雅黑" panose="020B0503020204020204" charset="-122"/>
                </a:rPr>
                <a:t>: </a:t>
              </a:r>
              <a:r>
                <a:rPr lang="en-US" altLang="zh-CN" sz="900" spc="600" dirty="0" err="1">
                  <a:solidFill>
                    <a:schemeClr val="bg1">
                      <a:lumMod val="65000"/>
                    </a:schemeClr>
                  </a:solidFill>
                  <a:latin typeface="微软雅黑" panose="020B0503020204020204" charset="-122"/>
                  <a:ea typeface="微软雅黑" panose="020B0503020204020204" charset="-122"/>
                </a:rPr>
                <a:t>GraphWalker</a:t>
              </a:r>
              <a:r>
                <a:rPr lang="zh-CN" altLang="en-US" sz="900" spc="600" dirty="0">
                  <a:solidFill>
                    <a:schemeClr val="bg1">
                      <a:lumMod val="65000"/>
                    </a:schemeClr>
                  </a:solidFill>
                  <a:latin typeface="微软雅黑" panose="020B0503020204020204" charset="-122"/>
                  <a:ea typeface="微软雅黑" panose="020B0503020204020204" charset="-122"/>
                </a:rPr>
                <a:t>关键设计技术</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5154930" cy="1015365"/>
            <a:chOff x="1572" y="494"/>
            <a:chExt cx="8118"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5620"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02-1 I/O</a:t>
              </a:r>
              <a:r>
                <a:rPr lang="zh-CN" altLang="en-US" sz="3200" b="1" spc="300" dirty="0">
                  <a:latin typeface="微软雅黑" panose="020B0503020204020204" charset="-122"/>
                  <a:ea typeface="微软雅黑" panose="020B0503020204020204" charset="-122"/>
                </a:rPr>
                <a:t>利用率</a:t>
              </a:r>
            </a:p>
          </p:txBody>
        </p:sp>
        <p:sp>
          <p:nvSpPr>
            <p:cNvPr id="29" name="文本框 28"/>
            <p:cNvSpPr txBox="1"/>
            <p:nvPr/>
          </p:nvSpPr>
          <p:spPr>
            <a:xfrm>
              <a:off x="3107" y="1698"/>
              <a:ext cx="6583"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85090" y="1443990"/>
            <a:ext cx="12479655" cy="5140960"/>
            <a:chOff x="-134" y="2274"/>
            <a:chExt cx="19653" cy="8096"/>
          </a:xfrm>
        </p:grpSpPr>
        <p:sp>
          <p:nvSpPr>
            <p:cNvPr id="2" name="矩形 1"/>
            <p:cNvSpPr/>
            <p:nvPr/>
          </p:nvSpPr>
          <p:spPr>
            <a:xfrm>
              <a:off x="1040" y="2274"/>
              <a:ext cx="17100" cy="4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346" y="2586"/>
              <a:ext cx="14347" cy="3291"/>
              <a:chOff x="1188085" y="4304453"/>
              <a:chExt cx="5220395" cy="2089585"/>
            </a:xfrm>
          </p:grpSpPr>
          <p:sp>
            <p:nvSpPr>
              <p:cNvPr id="19" name="文本框 18"/>
              <p:cNvSpPr txBox="1"/>
              <p:nvPr/>
            </p:nvSpPr>
            <p:spPr>
              <a:xfrm>
                <a:off x="1188085" y="4304453"/>
                <a:ext cx="2730844" cy="461665"/>
              </a:xfrm>
              <a:prstGeom prst="rect">
                <a:avLst/>
              </a:prstGeom>
              <a:noFill/>
            </p:spPr>
            <p:txBody>
              <a:bodyPr wrap="square" rtlCol="0">
                <a:spAutoFit/>
              </a:bodyPr>
              <a:lstStyle/>
              <a:p>
                <a:r>
                  <a:rPr lang="zh-CN" altLang="en-US" sz="2400" b="1" dirty="0">
                    <a:solidFill>
                      <a:srgbClr val="25557A"/>
                    </a:solidFill>
                  </a:rPr>
                  <a:t>局限：基于迭代的</a:t>
                </a:r>
                <a:r>
                  <a:rPr lang="en-US" altLang="zh-CN" sz="2400" b="1" dirty="0">
                    <a:solidFill>
                      <a:srgbClr val="25557A"/>
                    </a:solidFill>
                  </a:rPr>
                  <a:t>I/O</a:t>
                </a:r>
                <a:r>
                  <a:rPr lang="zh-CN" altLang="en-US" sz="2400" b="1" dirty="0">
                    <a:solidFill>
                      <a:srgbClr val="25557A"/>
                    </a:solidFill>
                  </a:rPr>
                  <a:t>模型</a:t>
                </a: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88085" y="4896457"/>
                <a:ext cx="5220395" cy="1497581"/>
              </a:xfrm>
              <a:prstGeom prst="rect">
                <a:avLst/>
              </a:prstGeom>
              <a:noFill/>
            </p:spPr>
            <p:txBody>
              <a:bodyPr wrap="square">
                <a:spAutoFit/>
              </a:bodyPr>
              <a:lstStyle/>
              <a:p>
                <a:pPr algn="just">
                  <a:lnSpc>
                    <a:spcPct val="130000"/>
                  </a:lnSpc>
                </a:pPr>
                <a:r>
                  <a:rPr lang="en-US" altLang="zh-CN" sz="1800" dirty="0">
                    <a:solidFill>
                      <a:srgbClr val="333333"/>
                    </a:solidFill>
                    <a:latin typeface="微软雅黑" panose="020B0503020204020204" pitchFamily="34" charset="-122"/>
                    <a:ea typeface="微软雅黑" panose="020B0503020204020204" pitchFamily="34" charset="-122"/>
                  </a:rPr>
                  <a:t>I/O</a:t>
                </a:r>
                <a:r>
                  <a:rPr lang="zh-CN" altLang="en-US" sz="1800" dirty="0">
                    <a:solidFill>
                      <a:srgbClr val="333333"/>
                    </a:solidFill>
                    <a:latin typeface="微软雅黑" panose="020B0503020204020204" pitchFamily="34" charset="-122"/>
                    <a:ea typeface="微软雅黑" panose="020B0503020204020204" pitchFamily="34" charset="-122"/>
                  </a:rPr>
                  <a:t>利用率：用于更新游走的边的数量，除以一次 </a:t>
                </a:r>
                <a:r>
                  <a:rPr lang="en-US" altLang="zh-CN" sz="1800" dirty="0">
                    <a:solidFill>
                      <a:srgbClr val="333333"/>
                    </a:solidFill>
                    <a:latin typeface="微软雅黑" panose="020B0503020204020204" pitchFamily="34" charset="-122"/>
                    <a:ea typeface="微软雅黑" panose="020B0503020204020204" pitchFamily="34" charset="-122"/>
                  </a:rPr>
                  <a:t>I/O </a:t>
                </a:r>
                <a:r>
                  <a:rPr lang="zh-CN" altLang="en-US" sz="1800" dirty="0">
                    <a:solidFill>
                      <a:srgbClr val="333333"/>
                    </a:solidFill>
                    <a:latin typeface="微软雅黑" panose="020B0503020204020204" pitchFamily="34" charset="-122"/>
                    <a:ea typeface="微软雅黑" panose="020B0503020204020204" pitchFamily="34" charset="-122"/>
                  </a:rPr>
                  <a:t>中加载的边的数量（即子图加载）。</a:t>
                </a:r>
              </a:p>
              <a:p>
                <a:pPr algn="just">
                  <a:lnSpc>
                    <a:spcPct val="130000"/>
                  </a:lnSpc>
                </a:pPr>
                <a:r>
                  <a:rPr lang="zh-CN" altLang="en-US" sz="1800" dirty="0">
                    <a:solidFill>
                      <a:srgbClr val="333333"/>
                    </a:solidFill>
                    <a:latin typeface="微软雅黑" panose="020B0503020204020204" pitchFamily="34" charset="-122"/>
                    <a:ea typeface="微软雅黑" panose="020B0503020204020204" pitchFamily="34" charset="-122"/>
                  </a:rPr>
                  <a:t>基于迭代的模型需要顺序加载每个所需要的子图，随机游走时，一些块包含少量的</a:t>
                </a:r>
                <a:r>
                  <a:rPr lang="en-US" altLang="zh-CN" sz="1800" dirty="0">
                    <a:solidFill>
                      <a:srgbClr val="333333"/>
                    </a:solidFill>
                    <a:latin typeface="微软雅黑" panose="020B0503020204020204" pitchFamily="34" charset="-122"/>
                    <a:ea typeface="微软雅黑" panose="020B0503020204020204" pitchFamily="34" charset="-122"/>
                  </a:rPr>
                  <a:t>Walkers</a:t>
                </a:r>
                <a:r>
                  <a:rPr lang="zh-CN" altLang="en-US" sz="1800" dirty="0">
                    <a:solidFill>
                      <a:srgbClr val="333333"/>
                    </a:solidFill>
                    <a:latin typeface="微软雅黑" panose="020B0503020204020204" pitchFamily="34" charset="-122"/>
                    <a:ea typeface="微软雅黑" panose="020B0503020204020204" pitchFamily="34" charset="-122"/>
                  </a:rPr>
                  <a:t>，但是它们仍然需要被加载到内存中，所以基于迭代的模型在支持随机游走时带来了</a:t>
                </a:r>
                <a:r>
                  <a:rPr lang="zh-CN" altLang="en-US" sz="1800" b="1" dirty="0">
                    <a:solidFill>
                      <a:srgbClr val="333333"/>
                    </a:solidFill>
                    <a:latin typeface="微软雅黑" panose="020B0503020204020204" pitchFamily="34" charset="-122"/>
                    <a:ea typeface="微软雅黑" panose="020B0503020204020204" pitchFamily="34" charset="-122"/>
                  </a:rPr>
                  <a:t>极低的</a:t>
                </a:r>
                <a:r>
                  <a:rPr lang="en-US" altLang="zh-CN" sz="1800" b="1" dirty="0">
                    <a:solidFill>
                      <a:srgbClr val="333333"/>
                    </a:solidFill>
                    <a:latin typeface="微软雅黑" panose="020B0503020204020204" pitchFamily="34" charset="-122"/>
                    <a:ea typeface="微软雅黑" panose="020B0503020204020204" pitchFamily="34" charset="-122"/>
                  </a:rPr>
                  <a:t>I/O</a:t>
                </a:r>
                <a:r>
                  <a:rPr lang="zh-CN" altLang="en-US" sz="1800" b="1" dirty="0">
                    <a:solidFill>
                      <a:srgbClr val="333333"/>
                    </a:solidFill>
                    <a:latin typeface="微软雅黑" panose="020B0503020204020204" pitchFamily="34" charset="-122"/>
                    <a:ea typeface="微软雅黑" panose="020B0503020204020204" pitchFamily="34" charset="-122"/>
                  </a:rPr>
                  <a:t>利用率。</a:t>
                </a:r>
              </a:p>
            </p:txBody>
          </p:sp>
        </p:grpSp>
        <p:sp>
          <p:nvSpPr>
            <p:cNvPr id="23" name="矩形 22"/>
            <p:cNvSpPr/>
            <p:nvPr/>
          </p:nvSpPr>
          <p:spPr>
            <a:xfrm>
              <a:off x="-134" y="7034"/>
              <a:ext cx="19653"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7249" y="7340"/>
              <a:ext cx="11773" cy="2169"/>
              <a:chOff x="1689833" y="4754492"/>
              <a:chExt cx="4283710" cy="1378260"/>
            </a:xfrm>
          </p:grpSpPr>
          <p:sp>
            <p:nvSpPr>
              <p:cNvPr id="37" name="文本框 36"/>
              <p:cNvSpPr txBox="1"/>
              <p:nvPr/>
            </p:nvSpPr>
            <p:spPr>
              <a:xfrm>
                <a:off x="1689985" y="4754492"/>
                <a:ext cx="4142592" cy="461782"/>
              </a:xfrm>
              <a:prstGeom prst="rect">
                <a:avLst/>
              </a:prstGeom>
              <a:noFill/>
            </p:spPr>
            <p:txBody>
              <a:bodyPr wrap="square" rtlCol="0">
                <a:spAutoFit/>
              </a:bodyPr>
              <a:lstStyle/>
              <a:p>
                <a:r>
                  <a:rPr lang="en-US" altLang="zh-CN" sz="2400" b="1" dirty="0" err="1">
                    <a:solidFill>
                      <a:srgbClr val="25557A"/>
                    </a:solidFill>
                  </a:rPr>
                  <a:t>GraphWalker</a:t>
                </a:r>
                <a:r>
                  <a:rPr lang="zh-CN" altLang="en-US" sz="2400" b="1" dirty="0">
                    <a:solidFill>
                      <a:srgbClr val="25557A"/>
                    </a:solidFill>
                  </a:rPr>
                  <a:t>改进：</a:t>
                </a:r>
                <a:r>
                  <a:rPr lang="en-US" altLang="zh-CN" sz="2400" b="1" dirty="0">
                    <a:solidFill>
                      <a:srgbClr val="25557A"/>
                    </a:solidFill>
                  </a:rPr>
                  <a:t> </a:t>
                </a:r>
                <a:r>
                  <a:rPr lang="zh-CN" altLang="en-US" sz="2400" b="1" dirty="0">
                    <a:solidFill>
                      <a:srgbClr val="25557A"/>
                    </a:solidFill>
                  </a:rPr>
                  <a:t>游走状态感知</a:t>
                </a:r>
                <a:r>
                  <a:rPr lang="en-US" altLang="zh-CN" sz="2400" b="1" dirty="0">
                    <a:solidFill>
                      <a:srgbClr val="25557A"/>
                    </a:solidFill>
                  </a:rPr>
                  <a:t>I/O</a:t>
                </a:r>
                <a:r>
                  <a:rPr lang="zh-CN" altLang="en-US" sz="2400" b="1" dirty="0">
                    <a:solidFill>
                      <a:srgbClr val="25557A"/>
                    </a:solidFill>
                  </a:rPr>
                  <a:t>模型</a:t>
                </a:r>
                <a:endParaRPr lang="zh-CN" altLang="en-US" sz="2400" b="1" dirty="0">
                  <a:solidFill>
                    <a:schemeClr val="accent1"/>
                  </a:solidFill>
                </a:endParaRPr>
              </a:p>
            </p:txBody>
          </p:sp>
          <p:cxnSp>
            <p:nvCxnSpPr>
              <p:cNvPr id="38" name="直接连接符 37"/>
              <p:cNvCxnSpPr/>
              <p:nvPr/>
            </p:nvCxnSpPr>
            <p:spPr>
              <a:xfrm>
                <a:off x="1734649" y="5356644"/>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689833" y="5355205"/>
                <a:ext cx="4283710" cy="777547"/>
              </a:xfrm>
              <a:prstGeom prst="rect">
                <a:avLst/>
              </a:prstGeom>
              <a:noFill/>
            </p:spPr>
            <p:txBody>
              <a:bodyPr wrap="square">
                <a:spAutoFit/>
              </a:bodyPr>
              <a:lstStyle/>
              <a:p>
                <a:pPr algn="just">
                  <a:lnSpc>
                    <a:spcPct val="130000"/>
                  </a:lnSpc>
                </a:pPr>
                <a:r>
                  <a:rPr lang="zh-CN" altLang="en-US" dirty="0"/>
                  <a:t>作者开发了一种新的状态感知 </a:t>
                </a:r>
                <a:r>
                  <a:rPr lang="en-US" altLang="zh-CN" dirty="0"/>
                  <a:t>I/O </a:t>
                </a:r>
                <a:r>
                  <a:rPr lang="zh-CN" altLang="en-US" dirty="0"/>
                  <a:t>模型，它利用每个随机游走的状态，优先将游走次数最多的图块从磁盘加载到内存中，从而</a:t>
                </a:r>
                <a:r>
                  <a:rPr lang="zh-CN" altLang="en-US" b="1" dirty="0"/>
                  <a:t>提高 </a:t>
                </a:r>
                <a:r>
                  <a:rPr lang="en-US" altLang="zh-CN" b="1" dirty="0"/>
                  <a:t>I/O </a:t>
                </a:r>
                <a:r>
                  <a:rPr lang="zh-CN" altLang="en-US" b="1" dirty="0"/>
                  <a:t>的利用率。</a:t>
                </a:r>
              </a:p>
            </p:txBody>
          </p:sp>
        </p:grpSp>
      </p:grpSp>
      <p:pic>
        <p:nvPicPr>
          <p:cNvPr id="5" name="图片 4">
            <a:extLst>
              <a:ext uri="{FF2B5EF4-FFF2-40B4-BE49-F238E27FC236}">
                <a16:creationId xmlns:a16="http://schemas.microsoft.com/office/drawing/2014/main" id="{3AA110CF-0AA2-CC4C-35B4-BA94D55BB29B}"/>
              </a:ext>
            </a:extLst>
          </p:cNvPr>
          <p:cNvPicPr>
            <a:picLocks noChangeAspect="1"/>
          </p:cNvPicPr>
          <p:nvPr/>
        </p:nvPicPr>
        <p:blipFill>
          <a:blip r:embed="rId5"/>
          <a:stretch>
            <a:fillRect/>
          </a:stretch>
        </p:blipFill>
        <p:spPr>
          <a:xfrm>
            <a:off x="92782" y="4556212"/>
            <a:ext cx="4443803" cy="1939115"/>
          </a:xfrm>
          <a:prstGeom prst="rect">
            <a:avLst/>
          </a:prstGeom>
        </p:spPr>
      </p:pic>
    </p:spTree>
    <p:custDataLst>
      <p:tags r:id="rId1"/>
    </p:custDataLst>
    <p:extLst>
      <p:ext uri="{BB962C8B-B14F-4D97-AF65-F5344CB8AC3E}">
        <p14:creationId xmlns:p14="http://schemas.microsoft.com/office/powerpoint/2010/main" val="80519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5154930" cy="1015365"/>
            <a:chOff x="1572" y="494"/>
            <a:chExt cx="8118"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5799"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02-2 </a:t>
              </a:r>
              <a:r>
                <a:rPr lang="zh-CN" altLang="en-US" sz="3200" b="1" spc="300" dirty="0">
                  <a:latin typeface="微软雅黑" panose="020B0503020204020204" charset="-122"/>
                  <a:ea typeface="微软雅黑" panose="020B0503020204020204" charset="-122"/>
                </a:rPr>
                <a:t>步长更新率</a:t>
              </a:r>
            </a:p>
          </p:txBody>
        </p:sp>
        <p:sp>
          <p:nvSpPr>
            <p:cNvPr id="29" name="文本框 28"/>
            <p:cNvSpPr txBox="1"/>
            <p:nvPr/>
          </p:nvSpPr>
          <p:spPr>
            <a:xfrm>
              <a:off x="3107" y="1698"/>
              <a:ext cx="6583" cy="364"/>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60400" y="1443990"/>
            <a:ext cx="10858500" cy="5311140"/>
            <a:chOff x="1040" y="2274"/>
            <a:chExt cx="17100" cy="8364"/>
          </a:xfrm>
        </p:grpSpPr>
        <p:sp>
          <p:nvSpPr>
            <p:cNvPr id="2" name="矩形 1"/>
            <p:cNvSpPr/>
            <p:nvPr/>
          </p:nvSpPr>
          <p:spPr>
            <a:xfrm>
              <a:off x="1040" y="2274"/>
              <a:ext cx="17100" cy="4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346" y="2586"/>
              <a:ext cx="14347" cy="3291"/>
              <a:chOff x="1188085" y="4304453"/>
              <a:chExt cx="5220395" cy="2089415"/>
            </a:xfrm>
          </p:grpSpPr>
          <p:sp>
            <p:nvSpPr>
              <p:cNvPr id="19" name="文本框 18"/>
              <p:cNvSpPr txBox="1"/>
              <p:nvPr/>
            </p:nvSpPr>
            <p:spPr>
              <a:xfrm>
                <a:off x="1188085" y="4304453"/>
                <a:ext cx="2730844" cy="461665"/>
              </a:xfrm>
              <a:prstGeom prst="rect">
                <a:avLst/>
              </a:prstGeom>
              <a:noFill/>
            </p:spPr>
            <p:txBody>
              <a:bodyPr wrap="square" rtlCol="0">
                <a:spAutoFit/>
              </a:bodyPr>
              <a:lstStyle/>
              <a:p>
                <a:r>
                  <a:rPr lang="zh-CN" altLang="en-US" sz="2400" b="1" dirty="0">
                    <a:solidFill>
                      <a:srgbClr val="25557A"/>
                    </a:solidFill>
                  </a:rPr>
                  <a:t>局限：同步更新模型</a:t>
                </a: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88085" y="4896457"/>
                <a:ext cx="5220395" cy="1497411"/>
              </a:xfrm>
              <a:prstGeom prst="rect">
                <a:avLst/>
              </a:prstGeom>
              <a:noFill/>
            </p:spPr>
            <p:txBody>
              <a:bodyPr wrap="square">
                <a:spAutoFit/>
              </a:bodyPr>
              <a:lstStyle/>
              <a:p>
                <a:pPr algn="just">
                  <a:lnSpc>
                    <a:spcPct val="130000"/>
                  </a:lnSpc>
                </a:pPr>
                <a:r>
                  <a:rPr lang="zh-CN" altLang="en-US" sz="1800" dirty="0">
                    <a:solidFill>
                      <a:srgbClr val="333333"/>
                    </a:solidFill>
                    <a:latin typeface="微软雅黑" panose="020B0503020204020204" pitchFamily="34" charset="-122"/>
                    <a:ea typeface="微软雅黑" panose="020B0503020204020204" pitchFamily="34" charset="-122"/>
                  </a:rPr>
                  <a:t>步长更新率：加载子图中所有的步行步数之和除以步行所需的总步数。</a:t>
                </a:r>
              </a:p>
              <a:p>
                <a:pPr algn="just">
                  <a:lnSpc>
                    <a:spcPct val="130000"/>
                  </a:lnSpc>
                </a:pPr>
                <a:r>
                  <a:rPr lang="zh-CN" altLang="en-US" sz="1800" dirty="0">
                    <a:solidFill>
                      <a:srgbClr val="333333"/>
                    </a:solidFill>
                    <a:latin typeface="微软雅黑" panose="020B0503020204020204" pitchFamily="34" charset="-122"/>
                    <a:ea typeface="微软雅黑" panose="020B0503020204020204" pitchFamily="34" charset="-122"/>
                  </a:rPr>
                  <a:t>在基于迭代的模型中，尽管许多步还可以在加载的子图上做更多的移动，但因为同步更新模型，每步在每个迭代中只能以同步的速度向前移动一步，导致步长更新率低，浪费了内存中的数据。</a:t>
                </a:r>
              </a:p>
            </p:txBody>
          </p:sp>
        </p:grpSp>
        <p:sp>
          <p:nvSpPr>
            <p:cNvPr id="23" name="矩形 22"/>
            <p:cNvSpPr/>
            <p:nvPr/>
          </p:nvSpPr>
          <p:spPr>
            <a:xfrm>
              <a:off x="1040" y="7032"/>
              <a:ext cx="17100"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5870" y="7338"/>
              <a:ext cx="11773" cy="3300"/>
              <a:chOff x="1188085" y="4753221"/>
              <a:chExt cx="4283710" cy="2097187"/>
            </a:xfrm>
          </p:grpSpPr>
          <p:sp>
            <p:nvSpPr>
              <p:cNvPr id="37" name="文本框 36"/>
              <p:cNvSpPr txBox="1"/>
              <p:nvPr/>
            </p:nvSpPr>
            <p:spPr>
              <a:xfrm>
                <a:off x="1188224" y="4753221"/>
                <a:ext cx="4142592" cy="461782"/>
              </a:xfrm>
              <a:prstGeom prst="rect">
                <a:avLst/>
              </a:prstGeom>
              <a:noFill/>
            </p:spPr>
            <p:txBody>
              <a:bodyPr wrap="square" rtlCol="0">
                <a:spAutoFit/>
              </a:bodyPr>
              <a:lstStyle/>
              <a:p>
                <a:r>
                  <a:rPr lang="en-US" altLang="zh-CN" sz="2400" b="1" dirty="0" err="1">
                    <a:solidFill>
                      <a:srgbClr val="25557A"/>
                    </a:solidFill>
                  </a:rPr>
                  <a:t>GraphWalker</a:t>
                </a:r>
                <a:r>
                  <a:rPr lang="zh-CN" altLang="en-US" sz="2400" b="1" dirty="0">
                    <a:solidFill>
                      <a:srgbClr val="25557A"/>
                    </a:solidFill>
                  </a:rPr>
                  <a:t>改进：异步更新模型</a:t>
                </a:r>
                <a:endParaRPr lang="zh-CN" altLang="en-US" sz="2400" b="1" dirty="0">
                  <a:solidFill>
                    <a:schemeClr val="accent1"/>
                  </a:solidFill>
                </a:endParaRPr>
              </a:p>
            </p:txBody>
          </p:sp>
          <p:cxnSp>
            <p:nvCxnSpPr>
              <p:cNvPr id="38" name="直接连接符 37"/>
              <p:cNvCxnSpPr/>
              <p:nvPr/>
            </p:nvCxnSpPr>
            <p:spPr>
              <a:xfrm>
                <a:off x="1232903" y="535537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188085" y="5353934"/>
                <a:ext cx="4283710" cy="1496474"/>
              </a:xfrm>
              <a:prstGeom prst="rect">
                <a:avLst/>
              </a:prstGeom>
              <a:noFill/>
            </p:spPr>
            <p:txBody>
              <a:bodyPr wrap="square">
                <a:spAutoFit/>
              </a:bodyPr>
              <a:lstStyle/>
              <a:p>
                <a:pPr algn="just">
                  <a:lnSpc>
                    <a:spcPct val="130000"/>
                  </a:lnSpc>
                </a:pPr>
                <a:r>
                  <a:rPr lang="zh-CN" altLang="en-US" dirty="0"/>
                  <a:t>异步更新模型允许每步尽可能多地移动，以充分利用已加载的子图，加快了随机游走的进度。为了解决异步更新引起的掉队问题，作者还采用了一种概率方法来平衡每个行走的进度。</a:t>
                </a:r>
              </a:p>
              <a:p>
                <a:pPr algn="just">
                  <a:lnSpc>
                    <a:spcPct val="130000"/>
                  </a:lnSpc>
                </a:pPr>
                <a:endParaRPr lang="zh-CN" altLang="en-US" b="1" dirty="0"/>
              </a:p>
            </p:txBody>
          </p:sp>
        </p:grpSp>
      </p:grpSp>
      <p:pic>
        <p:nvPicPr>
          <p:cNvPr id="5" name="图片 4">
            <a:extLst>
              <a:ext uri="{FF2B5EF4-FFF2-40B4-BE49-F238E27FC236}">
                <a16:creationId xmlns:a16="http://schemas.microsoft.com/office/drawing/2014/main" id="{5D27C178-311A-A82B-7A29-86C64BCA5CAA}"/>
              </a:ext>
            </a:extLst>
          </p:cNvPr>
          <p:cNvPicPr>
            <a:picLocks noChangeAspect="1"/>
          </p:cNvPicPr>
          <p:nvPr/>
        </p:nvPicPr>
        <p:blipFill>
          <a:blip r:embed="rId5"/>
          <a:stretch>
            <a:fillRect/>
          </a:stretch>
        </p:blipFill>
        <p:spPr>
          <a:xfrm>
            <a:off x="120388" y="4465320"/>
            <a:ext cx="3646170" cy="2166095"/>
          </a:xfrm>
          <a:prstGeom prst="rect">
            <a:avLst/>
          </a:prstGeom>
        </p:spPr>
      </p:pic>
    </p:spTree>
    <p:custDataLst>
      <p:tags r:id="rId1"/>
    </p:custDataLst>
    <p:extLst>
      <p:ext uri="{BB962C8B-B14F-4D97-AF65-F5344CB8AC3E}">
        <p14:creationId xmlns:p14="http://schemas.microsoft.com/office/powerpoint/2010/main" val="3242566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FjYWIyZjUwMTdmODQ5MGQwMGU3YWZkZjQxMjAxY2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8100}"/>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2312</Words>
  <Application>Microsoft Office PowerPoint</Application>
  <PresentationFormat>宽屏</PresentationFormat>
  <Paragraphs>153</Paragraphs>
  <Slides>21</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-apple-system</vt: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燕 冉</cp:lastModifiedBy>
  <cp:revision>416</cp:revision>
  <dcterms:created xsi:type="dcterms:W3CDTF">2019-06-19T02:08:00Z</dcterms:created>
  <dcterms:modified xsi:type="dcterms:W3CDTF">2022-12-18T15:13:38Z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0FA7266D02E942AAAA912ABFFAAB6B71</vt:lpwstr>
  </property>
</Properties>
</file>