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64" r:id="rId4"/>
    <p:sldId id="260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DDD123-690C-4B97-A72B-9854BC89C91B}">
          <p14:sldIdLst>
            <p14:sldId id="257"/>
            <p14:sldId id="258"/>
            <p14:sldId id="264"/>
            <p14:sldId id="260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291"/>
          </p14:sldIdLst>
        </p14:section>
        <p14:section name="无标题节" id="{8B85C8C4-FD5A-4DF2-BA77-54145574923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CC5FD"/>
    <a:srgbClr val="3A6695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63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XXXXXX</a:t>
            </a:r>
          </a:p>
          <a:p>
            <a:r>
              <a:rPr lang="en-US" altLang="zh-CN" dirty="0"/>
              <a:t>XXX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39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9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4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6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30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88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9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3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3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19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XXXXXX</a:t>
            </a:r>
          </a:p>
          <a:p>
            <a:r>
              <a:rPr lang="en-US" altLang="zh-CN" dirty="0"/>
              <a:t>XXX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7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8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4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5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06A5-A732-4D90-8340-1CE9F23EF196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41E-4EE6-482D-9CAC-6D2C527A4F0E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0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1AD0-3B12-43F2-9FA9-B79FEBA24308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D13-680B-4FA3-8B4D-B46EAE34CCE4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4829-1FC7-44C9-A40F-9019899977DA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614B-BE42-4F54-97F9-93EAD9C3A223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1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219D-5428-418F-B0BA-5CF10D522336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6E3-7120-4FEB-A961-AF93F78C76DE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D76B-3DAC-413E-B7FF-5BFDDA6D0532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9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70B-A327-4F32-8E5F-1BCE4DB32C43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25D-EC7E-4EEC-B763-A3A7DA808873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9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590E-F43A-4087-9A14-BBFBCADF91C0}" type="datetime1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59802D-FCDF-4015-5E5C-0530AAA50C0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3307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42001" y="-3066871"/>
            <a:ext cx="108000" cy="104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42001" y="-527421"/>
            <a:ext cx="108000" cy="104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12274"/>
            <a:ext cx="12192000" cy="2461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701040" y="2591778"/>
            <a:ext cx="1078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Reducing Load Latency with Cache Level Prediction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3170695" y="3832156"/>
            <a:ext cx="7060390" cy="715562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</a:rPr>
              <a:t>——IEEE HPCA. 2022</a:t>
            </a:r>
          </a:p>
          <a:p>
            <a:pPr algn="r"/>
            <a:endParaRPr lang="en-US" altLang="zh-CN" sz="2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735451" y="5066137"/>
            <a:ext cx="1389879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：杨洁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5388276" y="5041331"/>
            <a:ext cx="347175" cy="349683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id="{15A51BC1-CF7D-FA5D-F48E-93DC839D82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8867" y="352270"/>
            <a:ext cx="4754267" cy="160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037371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LocMap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Tracking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5428A13-6305-A196-5114-81140B75D346}"/>
              </a:ext>
            </a:extLst>
          </p:cNvPr>
          <p:cNvSpPr txBox="1"/>
          <p:nvPr/>
        </p:nvSpPr>
        <p:spPr>
          <a:xfrm>
            <a:off x="1445235" y="1649963"/>
            <a:ext cx="9250728" cy="800219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Time:  </a:t>
            </a:r>
            <a:r>
              <a:rPr lang="en-US" altLang="zh-CN" dirty="0"/>
              <a:t>L1 cache miss or updated</a:t>
            </a:r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Address:</a:t>
            </a:r>
            <a:r>
              <a:rPr lang="en-US" altLang="zh-CN" sz="2000" b="1" dirty="0">
                <a:solidFill>
                  <a:srgbClr val="00B0F0"/>
                </a:solidFill>
              </a:rPr>
              <a:t>  </a:t>
            </a:r>
            <a:r>
              <a:rPr lang="en-US" altLang="zh-CN" i="1" dirty="0" err="1"/>
              <a:t>LocMap</a:t>
            </a:r>
            <a:r>
              <a:rPr lang="en-US" altLang="zh-CN" i="1" dirty="0"/>
              <a:t> Address = Base Address + Physical Address &gt;&gt;14</a:t>
            </a:r>
            <a:endParaRPr lang="zh-CN" altLang="zh-CN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B18E93-BCE5-B3DF-8345-A207130E5821}"/>
              </a:ext>
            </a:extLst>
          </p:cNvPr>
          <p:cNvSpPr txBox="1"/>
          <p:nvPr/>
        </p:nvSpPr>
        <p:spPr>
          <a:xfrm>
            <a:off x="1750600" y="1248891"/>
            <a:ext cx="2108269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LocMap</a:t>
            </a:r>
            <a:r>
              <a:rPr lang="en-US" altLang="zh-CN" sz="2400" b="1" dirty="0">
                <a:solidFill>
                  <a:schemeClr val="bg1"/>
                </a:solidFill>
              </a:rPr>
              <a:t> Access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1E3D9C-3F3A-99F1-22E7-C5FDF6E4E454}"/>
              </a:ext>
            </a:extLst>
          </p:cNvPr>
          <p:cNvSpPr txBox="1"/>
          <p:nvPr/>
        </p:nvSpPr>
        <p:spPr>
          <a:xfrm>
            <a:off x="1445235" y="3252326"/>
            <a:ext cx="9250728" cy="1908215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Updating Events: 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Demand cache fills, dirty evictions, and prefetch fills that are metadata cache hits.</a:t>
            </a:r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Other Events:</a:t>
            </a:r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Prefetch fills with metadata cache missing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Frequent clean evictions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Coherence-induced level change</a:t>
            </a:r>
            <a:endParaRPr lang="zh-CN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D8362F-E8E3-02B4-7870-442ECAC009C2}"/>
              </a:ext>
            </a:extLst>
          </p:cNvPr>
          <p:cNvSpPr txBox="1"/>
          <p:nvPr/>
        </p:nvSpPr>
        <p:spPr>
          <a:xfrm>
            <a:off x="1750600" y="2851254"/>
            <a:ext cx="2202591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LocMap</a:t>
            </a:r>
            <a:r>
              <a:rPr lang="en-US" altLang="zh-CN" sz="2400" b="1" dirty="0">
                <a:solidFill>
                  <a:schemeClr val="bg1"/>
                </a:solidFill>
              </a:rPr>
              <a:t> Update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F799A4F-6CC9-D99C-3F14-1B2A5CB780DC}"/>
              </a:ext>
            </a:extLst>
          </p:cNvPr>
          <p:cNvSpPr/>
          <p:nvPr/>
        </p:nvSpPr>
        <p:spPr>
          <a:xfrm>
            <a:off x="721452" y="1651328"/>
            <a:ext cx="11014745" cy="26472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037371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LocMap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Tracking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1347037C-0F58-0331-C2A6-11410259FF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5" t="3384"/>
          <a:stretch/>
        </p:blipFill>
        <p:spPr>
          <a:xfrm>
            <a:off x="6459523" y="1832999"/>
            <a:ext cx="5011025" cy="2148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18DDFC-B1FB-13FB-6C19-50AC8CB1BFB1}"/>
              </a:ext>
            </a:extLst>
          </p:cNvPr>
          <p:cNvSpPr txBox="1"/>
          <p:nvPr/>
        </p:nvSpPr>
        <p:spPr>
          <a:xfrm>
            <a:off x="1037536" y="1953172"/>
            <a:ext cx="4903600" cy="1908215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/>
              <a:t>Too small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High miss ratio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Updating </a:t>
            </a:r>
            <a:r>
              <a:rPr lang="en-US" altLang="zh-CN" dirty="0" err="1"/>
              <a:t>LocMap</a:t>
            </a:r>
            <a:r>
              <a:rPr lang="en-US" altLang="zh-CN" dirty="0"/>
              <a:t> frequently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Degrading prediction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/>
              <a:t>Too high </a:t>
            </a: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zh-CN" altLang="zh-CN" dirty="0"/>
              <a:t>an't maintain low access latency</a:t>
            </a:r>
            <a:r>
              <a:rPr lang="en-US" altLang="zh-CN" dirty="0"/>
              <a:t>&amp;</a:t>
            </a:r>
            <a:r>
              <a:rPr lang="zh-CN" altLang="zh-CN" dirty="0"/>
              <a:t>energy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DFC621-C694-6807-B644-C0FE83EC1DDF}"/>
              </a:ext>
            </a:extLst>
          </p:cNvPr>
          <p:cNvSpPr txBox="1"/>
          <p:nvPr/>
        </p:nvSpPr>
        <p:spPr>
          <a:xfrm>
            <a:off x="1037536" y="1280498"/>
            <a:ext cx="3098236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Metadata Cache Size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学论网-矩形 1">
            <a:extLst>
              <a:ext uri="{FF2B5EF4-FFF2-40B4-BE49-F238E27FC236}">
                <a16:creationId xmlns:a16="http://schemas.microsoft.com/office/drawing/2014/main" id="{CB4DFC57-85C3-9935-0C5E-4F7E159C3DA3}"/>
              </a:ext>
            </a:extLst>
          </p:cNvPr>
          <p:cNvSpPr/>
          <p:nvPr/>
        </p:nvSpPr>
        <p:spPr>
          <a:xfrm>
            <a:off x="1061943" y="4869704"/>
            <a:ext cx="10068114" cy="59272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8AD7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2KB metadata cache provides a reasonable tradeoff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0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2243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Popular Levels Detector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9532E52-3F89-5310-4DDD-38E5A36433B0}"/>
              </a:ext>
            </a:extLst>
          </p:cNvPr>
          <p:cNvSpPr txBox="1"/>
          <p:nvPr/>
        </p:nvSpPr>
        <p:spPr>
          <a:xfrm>
            <a:off x="1445235" y="1717075"/>
            <a:ext cx="3596548" cy="492443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Metadata cache missing</a:t>
            </a:r>
            <a:endParaRPr lang="zh-CN" altLang="zh-CN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953AF5-AB8F-C267-E45C-DEA4709F25A8}"/>
              </a:ext>
            </a:extLst>
          </p:cNvPr>
          <p:cNvSpPr txBox="1"/>
          <p:nvPr/>
        </p:nvSpPr>
        <p:spPr>
          <a:xfrm>
            <a:off x="1750600" y="1316003"/>
            <a:ext cx="2524794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Time of Prediction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8DBBA3-3B15-AAF0-0341-15BCA4D01BAC}"/>
              </a:ext>
            </a:extLst>
          </p:cNvPr>
          <p:cNvSpPr txBox="1"/>
          <p:nvPr/>
        </p:nvSpPr>
        <p:spPr>
          <a:xfrm>
            <a:off x="1445234" y="2840746"/>
            <a:ext cx="4729062" cy="492443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Hitting level counter + 1 and others -1</a:t>
            </a:r>
            <a:endParaRPr lang="zh-CN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8D8768-7C20-9122-B4BC-A536C61FABD7}"/>
              </a:ext>
            </a:extLst>
          </p:cNvPr>
          <p:cNvSpPr txBox="1"/>
          <p:nvPr/>
        </p:nvSpPr>
        <p:spPr>
          <a:xfrm>
            <a:off x="1750599" y="2439674"/>
            <a:ext cx="2814938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Strategy of Updating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41FFF3-A7D9-581B-B62A-465ECA496BF1}"/>
              </a:ext>
            </a:extLst>
          </p:cNvPr>
          <p:cNvSpPr txBox="1"/>
          <p:nvPr/>
        </p:nvSpPr>
        <p:spPr>
          <a:xfrm>
            <a:off x="1445234" y="3964417"/>
            <a:ext cx="8436997" cy="1631216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Single-way prediction: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Topmost is picked only (counter &gt; threshold).</a:t>
            </a:r>
            <a:endParaRPr lang="en-US" altLang="zh-CN" b="1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Multi-way</a:t>
            </a:r>
            <a:r>
              <a:rPr lang="en-US" altLang="zh-CN" b="1" dirty="0"/>
              <a:t> prediction: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Topmost and second highest counter are picked (sum pf two counter &gt; threshold).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Three counters are all included (sum pf two counter &lt; threshold).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61F815-0562-B9B0-B22B-5A705CF222AC}"/>
              </a:ext>
            </a:extLst>
          </p:cNvPr>
          <p:cNvSpPr txBox="1"/>
          <p:nvPr/>
        </p:nvSpPr>
        <p:spPr>
          <a:xfrm>
            <a:off x="1750600" y="3563345"/>
            <a:ext cx="2947410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Strategy of Prediction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8" grpId="0" animBg="1"/>
      <p:bldP spid="19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2243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Misprediction Detection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800530-F21F-5FD3-169B-F571373144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3" t="2471" b="912"/>
          <a:stretch/>
        </p:blipFill>
        <p:spPr>
          <a:xfrm>
            <a:off x="1073011" y="2116221"/>
            <a:ext cx="4320000" cy="3245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781BF24D-6433-341F-D321-AFB169B74599}"/>
              </a:ext>
            </a:extLst>
          </p:cNvPr>
          <p:cNvGrpSpPr/>
          <p:nvPr/>
        </p:nvGrpSpPr>
        <p:grpSpPr>
          <a:xfrm>
            <a:off x="568955" y="1284587"/>
            <a:ext cx="4686378" cy="504056"/>
            <a:chOff x="572751" y="1583126"/>
            <a:chExt cx="4686378" cy="504056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EA48689C-DBEC-930F-A9DD-9E17DBC3751A}"/>
                </a:ext>
              </a:extLst>
            </p:cNvPr>
            <p:cNvSpPr/>
            <p:nvPr/>
          </p:nvSpPr>
          <p:spPr>
            <a:xfrm>
              <a:off x="594879" y="1593219"/>
              <a:ext cx="4664250" cy="480046"/>
            </a:xfrm>
            <a:custGeom>
              <a:avLst/>
              <a:gdLst/>
              <a:ahLst/>
              <a:cxnLst/>
              <a:rect l="l" t="t" r="r" b="b"/>
              <a:pathLst>
                <a:path w="5192450" h="1305562">
                  <a:moveTo>
                    <a:pt x="648072" y="0"/>
                  </a:moveTo>
                  <a:lnTo>
                    <a:pt x="4680520" y="0"/>
                  </a:lnTo>
                  <a:lnTo>
                    <a:pt x="4680520" y="534"/>
                  </a:lnTo>
                  <a:lnTo>
                    <a:pt x="4756983" y="534"/>
                  </a:lnTo>
                  <a:cubicBezTo>
                    <a:pt x="4781822" y="0"/>
                    <a:pt x="4807189" y="5871"/>
                    <a:pt x="4830442" y="19749"/>
                  </a:cubicBezTo>
                  <a:cubicBezTo>
                    <a:pt x="4852109" y="32025"/>
                    <a:pt x="4869549" y="49639"/>
                    <a:pt x="4881176" y="70456"/>
                  </a:cubicBezTo>
                  <a:lnTo>
                    <a:pt x="5172368" y="579657"/>
                  </a:lnTo>
                  <a:cubicBezTo>
                    <a:pt x="5185051" y="601007"/>
                    <a:pt x="5192450" y="626093"/>
                    <a:pt x="5192450" y="652781"/>
                  </a:cubicBezTo>
                  <a:cubicBezTo>
                    <a:pt x="5192450" y="680003"/>
                    <a:pt x="5185051" y="705089"/>
                    <a:pt x="5171839" y="726439"/>
                  </a:cubicBezTo>
                  <a:lnTo>
                    <a:pt x="4881176" y="1235640"/>
                  </a:lnTo>
                  <a:cubicBezTo>
                    <a:pt x="4869021" y="1255923"/>
                    <a:pt x="4852109" y="1273537"/>
                    <a:pt x="4830442" y="1286347"/>
                  </a:cubicBezTo>
                  <a:cubicBezTo>
                    <a:pt x="4807717" y="1299691"/>
                    <a:pt x="4782879" y="1305562"/>
                    <a:pt x="4758040" y="1305028"/>
                  </a:cubicBezTo>
                  <a:lnTo>
                    <a:pt x="4680520" y="1305028"/>
                  </a:lnTo>
                  <a:lnTo>
                    <a:pt x="4680520" y="1305562"/>
                  </a:lnTo>
                  <a:lnTo>
                    <a:pt x="648072" y="1305562"/>
                  </a:lnTo>
                  <a:lnTo>
                    <a:pt x="648072" y="1305028"/>
                  </a:lnTo>
                  <a:lnTo>
                    <a:pt x="431239" y="1305028"/>
                  </a:lnTo>
                  <a:cubicBezTo>
                    <a:pt x="407986" y="1305028"/>
                    <a:pt x="383676" y="1299157"/>
                    <a:pt x="362008" y="1286347"/>
                  </a:cubicBezTo>
                  <a:cubicBezTo>
                    <a:pt x="340341" y="1273537"/>
                    <a:pt x="322901" y="1255923"/>
                    <a:pt x="311274" y="1235107"/>
                  </a:cubicBezTo>
                  <a:lnTo>
                    <a:pt x="19025" y="723770"/>
                  </a:lnTo>
                  <a:cubicBezTo>
                    <a:pt x="6870" y="702954"/>
                    <a:pt x="0" y="678935"/>
                    <a:pt x="0" y="652781"/>
                  </a:cubicBezTo>
                  <a:cubicBezTo>
                    <a:pt x="0" y="626627"/>
                    <a:pt x="6870" y="602608"/>
                    <a:pt x="19025" y="581258"/>
                  </a:cubicBezTo>
                  <a:lnTo>
                    <a:pt x="310217" y="72057"/>
                  </a:lnTo>
                  <a:cubicBezTo>
                    <a:pt x="322372" y="51240"/>
                    <a:pt x="339812" y="32559"/>
                    <a:pt x="362008" y="19749"/>
                  </a:cubicBezTo>
                  <a:cubicBezTo>
                    <a:pt x="382619" y="7473"/>
                    <a:pt x="405344" y="1068"/>
                    <a:pt x="428068" y="534"/>
                  </a:cubicBezTo>
                  <a:lnTo>
                    <a:pt x="648072" y="534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396FE51-21FA-C1D9-C2DD-53423F8BD6D9}"/>
                </a:ext>
              </a:extLst>
            </p:cNvPr>
            <p:cNvGrpSpPr/>
            <p:nvPr/>
          </p:nvGrpSpPr>
          <p:grpSpPr>
            <a:xfrm>
              <a:off x="572751" y="1583126"/>
              <a:ext cx="504056" cy="504056"/>
              <a:chOff x="2769119" y="1848492"/>
              <a:chExt cx="504056" cy="50405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19A26A1-6059-AD0E-21BE-BC7E5D7D970F}"/>
                  </a:ext>
                </a:extLst>
              </p:cNvPr>
              <p:cNvSpPr/>
              <p:nvPr/>
            </p:nvSpPr>
            <p:spPr>
              <a:xfrm>
                <a:off x="2769119" y="184849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0" name="TextBox 66">
                <a:extLst>
                  <a:ext uri="{FF2B5EF4-FFF2-40B4-BE49-F238E27FC236}">
                    <a16:creationId xmlns:a16="http://schemas.microsoft.com/office/drawing/2014/main" id="{11A18BF8-50CA-7D8A-71F9-B1487003340A}"/>
                  </a:ext>
                </a:extLst>
              </p:cNvPr>
              <p:cNvSpPr txBox="1"/>
              <p:nvPr/>
            </p:nvSpPr>
            <p:spPr>
              <a:xfrm>
                <a:off x="2808589" y="1931243"/>
                <a:ext cx="437940" cy="33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TextBox 82">
              <a:extLst>
                <a:ext uri="{FF2B5EF4-FFF2-40B4-BE49-F238E27FC236}">
                  <a16:creationId xmlns:a16="http://schemas.microsoft.com/office/drawing/2014/main" id="{513A379F-9A8A-9658-DF3E-AF32EC891A1A}"/>
                </a:ext>
              </a:extLst>
            </p:cNvPr>
            <p:cNvSpPr txBox="1"/>
            <p:nvPr/>
          </p:nvSpPr>
          <p:spPr>
            <a:xfrm>
              <a:off x="1239493" y="1665878"/>
              <a:ext cx="3918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US" altLang="zh-CN" dirty="0">
                  <a:solidFill>
                    <a:schemeClr val="bg1"/>
                  </a:solidFill>
                </a:rPr>
                <a:t>One-way correct prediction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13C89B5-82E7-04F3-FD8A-CF7A372675E6}"/>
              </a:ext>
            </a:extLst>
          </p:cNvPr>
          <p:cNvSpPr txBox="1"/>
          <p:nvPr/>
        </p:nvSpPr>
        <p:spPr>
          <a:xfrm>
            <a:off x="5955468" y="2261870"/>
            <a:ext cx="5495503" cy="2745367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Allocate MSHR (L1) &amp; Send request to L2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Allocate MSHR (L2) &amp; Forward request to the LLC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Check tag-store 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Respond to the request (LLC)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Deallocate MSHR (L2) &amp; Fill the block into L2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Forward the block to L1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07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2243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Misprediction Detection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81BF24D-6433-341F-D321-AFB169B74599}"/>
              </a:ext>
            </a:extLst>
          </p:cNvPr>
          <p:cNvGrpSpPr/>
          <p:nvPr/>
        </p:nvGrpSpPr>
        <p:grpSpPr>
          <a:xfrm>
            <a:off x="568955" y="1284587"/>
            <a:ext cx="4686378" cy="504056"/>
            <a:chOff x="572751" y="1583126"/>
            <a:chExt cx="4686378" cy="504056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EA48689C-DBEC-930F-A9DD-9E17DBC3751A}"/>
                </a:ext>
              </a:extLst>
            </p:cNvPr>
            <p:cNvSpPr/>
            <p:nvPr/>
          </p:nvSpPr>
          <p:spPr>
            <a:xfrm>
              <a:off x="594879" y="1593219"/>
              <a:ext cx="4664250" cy="480046"/>
            </a:xfrm>
            <a:custGeom>
              <a:avLst/>
              <a:gdLst/>
              <a:ahLst/>
              <a:cxnLst/>
              <a:rect l="l" t="t" r="r" b="b"/>
              <a:pathLst>
                <a:path w="5192450" h="1305562">
                  <a:moveTo>
                    <a:pt x="648072" y="0"/>
                  </a:moveTo>
                  <a:lnTo>
                    <a:pt x="4680520" y="0"/>
                  </a:lnTo>
                  <a:lnTo>
                    <a:pt x="4680520" y="534"/>
                  </a:lnTo>
                  <a:lnTo>
                    <a:pt x="4756983" y="534"/>
                  </a:lnTo>
                  <a:cubicBezTo>
                    <a:pt x="4781822" y="0"/>
                    <a:pt x="4807189" y="5871"/>
                    <a:pt x="4830442" y="19749"/>
                  </a:cubicBezTo>
                  <a:cubicBezTo>
                    <a:pt x="4852109" y="32025"/>
                    <a:pt x="4869549" y="49639"/>
                    <a:pt x="4881176" y="70456"/>
                  </a:cubicBezTo>
                  <a:lnTo>
                    <a:pt x="5172368" y="579657"/>
                  </a:lnTo>
                  <a:cubicBezTo>
                    <a:pt x="5185051" y="601007"/>
                    <a:pt x="5192450" y="626093"/>
                    <a:pt x="5192450" y="652781"/>
                  </a:cubicBezTo>
                  <a:cubicBezTo>
                    <a:pt x="5192450" y="680003"/>
                    <a:pt x="5185051" y="705089"/>
                    <a:pt x="5171839" y="726439"/>
                  </a:cubicBezTo>
                  <a:lnTo>
                    <a:pt x="4881176" y="1235640"/>
                  </a:lnTo>
                  <a:cubicBezTo>
                    <a:pt x="4869021" y="1255923"/>
                    <a:pt x="4852109" y="1273537"/>
                    <a:pt x="4830442" y="1286347"/>
                  </a:cubicBezTo>
                  <a:cubicBezTo>
                    <a:pt x="4807717" y="1299691"/>
                    <a:pt x="4782879" y="1305562"/>
                    <a:pt x="4758040" y="1305028"/>
                  </a:cubicBezTo>
                  <a:lnTo>
                    <a:pt x="4680520" y="1305028"/>
                  </a:lnTo>
                  <a:lnTo>
                    <a:pt x="4680520" y="1305562"/>
                  </a:lnTo>
                  <a:lnTo>
                    <a:pt x="648072" y="1305562"/>
                  </a:lnTo>
                  <a:lnTo>
                    <a:pt x="648072" y="1305028"/>
                  </a:lnTo>
                  <a:lnTo>
                    <a:pt x="431239" y="1305028"/>
                  </a:lnTo>
                  <a:cubicBezTo>
                    <a:pt x="407986" y="1305028"/>
                    <a:pt x="383676" y="1299157"/>
                    <a:pt x="362008" y="1286347"/>
                  </a:cubicBezTo>
                  <a:cubicBezTo>
                    <a:pt x="340341" y="1273537"/>
                    <a:pt x="322901" y="1255923"/>
                    <a:pt x="311274" y="1235107"/>
                  </a:cubicBezTo>
                  <a:lnTo>
                    <a:pt x="19025" y="723770"/>
                  </a:lnTo>
                  <a:cubicBezTo>
                    <a:pt x="6870" y="702954"/>
                    <a:pt x="0" y="678935"/>
                    <a:pt x="0" y="652781"/>
                  </a:cubicBezTo>
                  <a:cubicBezTo>
                    <a:pt x="0" y="626627"/>
                    <a:pt x="6870" y="602608"/>
                    <a:pt x="19025" y="581258"/>
                  </a:cubicBezTo>
                  <a:lnTo>
                    <a:pt x="310217" y="72057"/>
                  </a:lnTo>
                  <a:cubicBezTo>
                    <a:pt x="322372" y="51240"/>
                    <a:pt x="339812" y="32559"/>
                    <a:pt x="362008" y="19749"/>
                  </a:cubicBezTo>
                  <a:cubicBezTo>
                    <a:pt x="382619" y="7473"/>
                    <a:pt x="405344" y="1068"/>
                    <a:pt x="428068" y="534"/>
                  </a:cubicBezTo>
                  <a:lnTo>
                    <a:pt x="648072" y="534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396FE51-21FA-C1D9-C2DD-53423F8BD6D9}"/>
                </a:ext>
              </a:extLst>
            </p:cNvPr>
            <p:cNvGrpSpPr/>
            <p:nvPr/>
          </p:nvGrpSpPr>
          <p:grpSpPr>
            <a:xfrm>
              <a:off x="572751" y="1583126"/>
              <a:ext cx="504056" cy="504056"/>
              <a:chOff x="2769119" y="1848492"/>
              <a:chExt cx="504056" cy="50405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19A26A1-6059-AD0E-21BE-BC7E5D7D970F}"/>
                  </a:ext>
                </a:extLst>
              </p:cNvPr>
              <p:cNvSpPr/>
              <p:nvPr/>
            </p:nvSpPr>
            <p:spPr>
              <a:xfrm>
                <a:off x="2769119" y="184849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0" name="TextBox 66">
                <a:extLst>
                  <a:ext uri="{FF2B5EF4-FFF2-40B4-BE49-F238E27FC236}">
                    <a16:creationId xmlns:a16="http://schemas.microsoft.com/office/drawing/2014/main" id="{11A18BF8-50CA-7D8A-71F9-B1487003340A}"/>
                  </a:ext>
                </a:extLst>
              </p:cNvPr>
              <p:cNvSpPr txBox="1"/>
              <p:nvPr/>
            </p:nvSpPr>
            <p:spPr>
              <a:xfrm>
                <a:off x="2808589" y="1931243"/>
                <a:ext cx="437940" cy="33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TextBox 82">
              <a:extLst>
                <a:ext uri="{FF2B5EF4-FFF2-40B4-BE49-F238E27FC236}">
                  <a16:creationId xmlns:a16="http://schemas.microsoft.com/office/drawing/2014/main" id="{513A379F-9A8A-9658-DF3E-AF32EC891A1A}"/>
                </a:ext>
              </a:extLst>
            </p:cNvPr>
            <p:cNvSpPr txBox="1"/>
            <p:nvPr/>
          </p:nvSpPr>
          <p:spPr>
            <a:xfrm>
              <a:off x="1239493" y="1665878"/>
              <a:ext cx="3918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US" altLang="zh-CN" dirty="0">
                  <a:solidFill>
                    <a:schemeClr val="bg1"/>
                  </a:solidFill>
                </a:rPr>
                <a:t>One-way correct prediction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13C89B5-82E7-04F3-FD8A-CF7A372675E6}"/>
              </a:ext>
            </a:extLst>
          </p:cNvPr>
          <p:cNvSpPr txBox="1"/>
          <p:nvPr/>
        </p:nvSpPr>
        <p:spPr>
          <a:xfrm>
            <a:off x="5955468" y="2261870"/>
            <a:ext cx="5495503" cy="3080202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Allocate MSHR (L1) &amp; Send request to L2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Allocate MSHR (L1) &amp; Forward request to the LLC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Check tag-store 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Indicate block is present in L2 &amp; Send a new request to L2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Forward the block to L1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Deallocate MSHR (L2) 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E34A4E-8155-46B1-A832-B5BECF83DF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51"/>
          <a:stretch/>
        </p:blipFill>
        <p:spPr>
          <a:xfrm>
            <a:off x="1073011" y="2130138"/>
            <a:ext cx="4320000" cy="3238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52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63B9090-D7DD-6665-E8D7-A3D700FDA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t="636" r="981"/>
          <a:stretch/>
        </p:blipFill>
        <p:spPr>
          <a:xfrm>
            <a:off x="1046364" y="2130138"/>
            <a:ext cx="4346647" cy="3257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2243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Misprediction Detection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81BF24D-6433-341F-D321-AFB169B74599}"/>
              </a:ext>
            </a:extLst>
          </p:cNvPr>
          <p:cNvGrpSpPr/>
          <p:nvPr/>
        </p:nvGrpSpPr>
        <p:grpSpPr>
          <a:xfrm>
            <a:off x="568955" y="1284587"/>
            <a:ext cx="4686378" cy="504056"/>
            <a:chOff x="572751" y="1583126"/>
            <a:chExt cx="4686378" cy="504056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EA48689C-DBEC-930F-A9DD-9E17DBC3751A}"/>
                </a:ext>
              </a:extLst>
            </p:cNvPr>
            <p:cNvSpPr/>
            <p:nvPr/>
          </p:nvSpPr>
          <p:spPr>
            <a:xfrm>
              <a:off x="594879" y="1593219"/>
              <a:ext cx="4664250" cy="480046"/>
            </a:xfrm>
            <a:custGeom>
              <a:avLst/>
              <a:gdLst/>
              <a:ahLst/>
              <a:cxnLst/>
              <a:rect l="l" t="t" r="r" b="b"/>
              <a:pathLst>
                <a:path w="5192450" h="1305562">
                  <a:moveTo>
                    <a:pt x="648072" y="0"/>
                  </a:moveTo>
                  <a:lnTo>
                    <a:pt x="4680520" y="0"/>
                  </a:lnTo>
                  <a:lnTo>
                    <a:pt x="4680520" y="534"/>
                  </a:lnTo>
                  <a:lnTo>
                    <a:pt x="4756983" y="534"/>
                  </a:lnTo>
                  <a:cubicBezTo>
                    <a:pt x="4781822" y="0"/>
                    <a:pt x="4807189" y="5871"/>
                    <a:pt x="4830442" y="19749"/>
                  </a:cubicBezTo>
                  <a:cubicBezTo>
                    <a:pt x="4852109" y="32025"/>
                    <a:pt x="4869549" y="49639"/>
                    <a:pt x="4881176" y="70456"/>
                  </a:cubicBezTo>
                  <a:lnTo>
                    <a:pt x="5172368" y="579657"/>
                  </a:lnTo>
                  <a:cubicBezTo>
                    <a:pt x="5185051" y="601007"/>
                    <a:pt x="5192450" y="626093"/>
                    <a:pt x="5192450" y="652781"/>
                  </a:cubicBezTo>
                  <a:cubicBezTo>
                    <a:pt x="5192450" y="680003"/>
                    <a:pt x="5185051" y="705089"/>
                    <a:pt x="5171839" y="726439"/>
                  </a:cubicBezTo>
                  <a:lnTo>
                    <a:pt x="4881176" y="1235640"/>
                  </a:lnTo>
                  <a:cubicBezTo>
                    <a:pt x="4869021" y="1255923"/>
                    <a:pt x="4852109" y="1273537"/>
                    <a:pt x="4830442" y="1286347"/>
                  </a:cubicBezTo>
                  <a:cubicBezTo>
                    <a:pt x="4807717" y="1299691"/>
                    <a:pt x="4782879" y="1305562"/>
                    <a:pt x="4758040" y="1305028"/>
                  </a:cubicBezTo>
                  <a:lnTo>
                    <a:pt x="4680520" y="1305028"/>
                  </a:lnTo>
                  <a:lnTo>
                    <a:pt x="4680520" y="1305562"/>
                  </a:lnTo>
                  <a:lnTo>
                    <a:pt x="648072" y="1305562"/>
                  </a:lnTo>
                  <a:lnTo>
                    <a:pt x="648072" y="1305028"/>
                  </a:lnTo>
                  <a:lnTo>
                    <a:pt x="431239" y="1305028"/>
                  </a:lnTo>
                  <a:cubicBezTo>
                    <a:pt x="407986" y="1305028"/>
                    <a:pt x="383676" y="1299157"/>
                    <a:pt x="362008" y="1286347"/>
                  </a:cubicBezTo>
                  <a:cubicBezTo>
                    <a:pt x="340341" y="1273537"/>
                    <a:pt x="322901" y="1255923"/>
                    <a:pt x="311274" y="1235107"/>
                  </a:cubicBezTo>
                  <a:lnTo>
                    <a:pt x="19025" y="723770"/>
                  </a:lnTo>
                  <a:cubicBezTo>
                    <a:pt x="6870" y="702954"/>
                    <a:pt x="0" y="678935"/>
                    <a:pt x="0" y="652781"/>
                  </a:cubicBezTo>
                  <a:cubicBezTo>
                    <a:pt x="0" y="626627"/>
                    <a:pt x="6870" y="602608"/>
                    <a:pt x="19025" y="581258"/>
                  </a:cubicBezTo>
                  <a:lnTo>
                    <a:pt x="310217" y="72057"/>
                  </a:lnTo>
                  <a:cubicBezTo>
                    <a:pt x="322372" y="51240"/>
                    <a:pt x="339812" y="32559"/>
                    <a:pt x="362008" y="19749"/>
                  </a:cubicBezTo>
                  <a:cubicBezTo>
                    <a:pt x="382619" y="7473"/>
                    <a:pt x="405344" y="1068"/>
                    <a:pt x="428068" y="534"/>
                  </a:cubicBezTo>
                  <a:lnTo>
                    <a:pt x="648072" y="534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396FE51-21FA-C1D9-C2DD-53423F8BD6D9}"/>
                </a:ext>
              </a:extLst>
            </p:cNvPr>
            <p:cNvGrpSpPr/>
            <p:nvPr/>
          </p:nvGrpSpPr>
          <p:grpSpPr>
            <a:xfrm>
              <a:off x="572751" y="1583126"/>
              <a:ext cx="504056" cy="504056"/>
              <a:chOff x="2769119" y="1848492"/>
              <a:chExt cx="504056" cy="50405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19A26A1-6059-AD0E-21BE-BC7E5D7D970F}"/>
                  </a:ext>
                </a:extLst>
              </p:cNvPr>
              <p:cNvSpPr/>
              <p:nvPr/>
            </p:nvSpPr>
            <p:spPr>
              <a:xfrm>
                <a:off x="2769119" y="184849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0" name="TextBox 66">
                <a:extLst>
                  <a:ext uri="{FF2B5EF4-FFF2-40B4-BE49-F238E27FC236}">
                    <a16:creationId xmlns:a16="http://schemas.microsoft.com/office/drawing/2014/main" id="{11A18BF8-50CA-7D8A-71F9-B1487003340A}"/>
                  </a:ext>
                </a:extLst>
              </p:cNvPr>
              <p:cNvSpPr txBox="1"/>
              <p:nvPr/>
            </p:nvSpPr>
            <p:spPr>
              <a:xfrm>
                <a:off x="2808589" y="1931243"/>
                <a:ext cx="437940" cy="33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TextBox 82">
              <a:extLst>
                <a:ext uri="{FF2B5EF4-FFF2-40B4-BE49-F238E27FC236}">
                  <a16:creationId xmlns:a16="http://schemas.microsoft.com/office/drawing/2014/main" id="{513A379F-9A8A-9658-DF3E-AF32EC891A1A}"/>
                </a:ext>
              </a:extLst>
            </p:cNvPr>
            <p:cNvSpPr txBox="1"/>
            <p:nvPr/>
          </p:nvSpPr>
          <p:spPr>
            <a:xfrm>
              <a:off x="1239493" y="1665878"/>
              <a:ext cx="3918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US" altLang="zh-CN" dirty="0">
                  <a:solidFill>
                    <a:schemeClr val="bg1"/>
                  </a:solidFill>
                </a:rPr>
                <a:t>One-way correct prediction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13C89B5-82E7-04F3-FD8A-CF7A372675E6}"/>
              </a:ext>
            </a:extLst>
          </p:cNvPr>
          <p:cNvSpPr txBox="1"/>
          <p:nvPr/>
        </p:nvSpPr>
        <p:spPr>
          <a:xfrm>
            <a:off x="5978328" y="2513330"/>
            <a:ext cx="5495503" cy="2376035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Allocate MSHR (L1) &amp; Send request to L2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Allocate MSHR (L2) &amp; Forward request to the LLC &amp; directory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Check tag-store </a:t>
            </a:r>
          </a:p>
          <a:p>
            <a:pPr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Indicate block is present in DRAM &amp; Send request to DRAM</a:t>
            </a:r>
          </a:p>
        </p:txBody>
      </p:sp>
    </p:spTree>
    <p:extLst>
      <p:ext uri="{BB962C8B-B14F-4D97-AF65-F5344CB8AC3E}">
        <p14:creationId xmlns:p14="http://schemas.microsoft.com/office/powerpoint/2010/main" val="373871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538836" y="-4079502"/>
            <a:ext cx="3114334" cy="121920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/>
        </p:nvGrpSpPr>
        <p:grpSpPr>
          <a:xfrm>
            <a:off x="5514975" y="3064904"/>
            <a:ext cx="1162050" cy="1034175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20203" y="3209453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97792A-4C1E-4E4D-8A68-005CFD7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78DB6107-13A9-8384-C19D-6A129B155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9243" y="731520"/>
            <a:ext cx="5627264" cy="1902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58AB4B-20AE-E789-48D9-2D45CEC28581}"/>
              </a:ext>
            </a:extLst>
          </p:cNvPr>
          <p:cNvSpPr txBox="1"/>
          <p:nvPr/>
        </p:nvSpPr>
        <p:spPr>
          <a:xfrm>
            <a:off x="3525526" y="4373962"/>
            <a:ext cx="5140954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4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0839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4520141" y="350877"/>
            <a:ext cx="336895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313749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4607588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7852010" y="189836"/>
            <a:ext cx="1383210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7896340" y="326484"/>
            <a:ext cx="1294550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037371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 Accuracy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A2C206E-EC2C-1B55-06FC-E00CBA767EB8}"/>
              </a:ext>
            </a:extLst>
          </p:cNvPr>
          <p:cNvGrpSpPr/>
          <p:nvPr/>
        </p:nvGrpSpPr>
        <p:grpSpPr>
          <a:xfrm>
            <a:off x="5969729" y="2641698"/>
            <a:ext cx="5761386" cy="3070634"/>
            <a:chOff x="6114280" y="2206349"/>
            <a:chExt cx="5761386" cy="307063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89DB4AFF-7892-11C9-89D9-403494C68261}"/>
                </a:ext>
              </a:extLst>
            </p:cNvPr>
            <p:cNvSpPr/>
            <p:nvPr/>
          </p:nvSpPr>
          <p:spPr>
            <a:xfrm>
              <a:off x="6114280" y="2206349"/>
              <a:ext cx="5761386" cy="3070634"/>
            </a:xfrm>
            <a:prstGeom prst="roundRect">
              <a:avLst>
                <a:gd name="adj" fmla="val 843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50B543-0496-6561-5125-94CD89A315A6}"/>
                </a:ext>
              </a:extLst>
            </p:cNvPr>
            <p:cNvGrpSpPr/>
            <p:nvPr/>
          </p:nvGrpSpPr>
          <p:grpSpPr>
            <a:xfrm>
              <a:off x="6271224" y="2449005"/>
              <a:ext cx="5604442" cy="2585323"/>
              <a:chOff x="6388669" y="2571936"/>
              <a:chExt cx="5604442" cy="2585323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5428A13-6305-A196-5114-81140B75D346}"/>
                  </a:ext>
                </a:extLst>
              </p:cNvPr>
              <p:cNvSpPr txBox="1"/>
              <p:nvPr/>
            </p:nvSpPr>
            <p:spPr>
              <a:xfrm>
                <a:off x="6388669" y="2571936"/>
                <a:ext cx="5604442" cy="2585323"/>
              </a:xfrm>
              <a:prstGeom prst="rect">
                <a:avLst/>
              </a:prstGeom>
              <a:noFill/>
              <a:ln>
                <a:noFill/>
                <a:prstDash val="lgDashDot"/>
              </a:ln>
            </p:spPr>
            <p:txBody>
              <a:bodyPr wrap="square" rtlCol="0">
                <a:spAutoFit/>
              </a:bodyPr>
              <a:lstStyle/>
              <a:p>
                <a:pPr marL="0" lvl="1" indent="-285750">
                  <a:buFont typeface="Wingdings" panose="05000000000000000000" pitchFamily="2" charset="2"/>
                  <a:buChar char="Ø"/>
                </a:pPr>
                <a:endParaRPr lang="en-US" altLang="zh-CN" sz="600" dirty="0"/>
              </a:p>
              <a:p>
                <a:pPr marL="0" lvl="1" indent="-285750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High 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LocMap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metadata cache miss rate &gt;&gt; Lower accuracies </a:t>
                </a:r>
              </a:p>
              <a:p>
                <a:pPr marL="0" lvl="1" indent="-285750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Stale 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LocMap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information &gt;&gt;  Mispredictions</a:t>
                </a:r>
              </a:p>
              <a:p>
                <a:pPr marL="45720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Aggressive prefetchers</a:t>
                </a:r>
                <a:r>
                  <a:rPr lang="en-US" altLang="zh-CN" sz="1600" dirty="0"/>
                  <a:t>: More clean evictions without updating</a:t>
                </a:r>
                <a:r>
                  <a:rPr lang="en-US" altLang="zh-CN" dirty="0"/>
                  <a:t>.</a:t>
                </a:r>
              </a:p>
              <a:p>
                <a:pPr marL="45720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Poor locality</a:t>
                </a:r>
                <a:r>
                  <a:rPr lang="en-US" altLang="zh-CN" sz="1600" dirty="0"/>
                  <a:t>:  Large cache fills missed in metadata cache</a:t>
                </a:r>
                <a:r>
                  <a:rPr lang="en-US" altLang="zh-CN" dirty="0"/>
                  <a:t>.</a:t>
                </a:r>
              </a:p>
              <a:p>
                <a:pPr marL="0" lvl="1" indent="-285750"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High accuracy of the PLD</a:t>
                </a:r>
              </a:p>
              <a:p>
                <a:pPr marL="45720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Clear cache-level usage pattern.</a:t>
                </a:r>
              </a:p>
              <a:p>
                <a:pPr marL="45720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Multi-way access to multiple levels in parallel</a:t>
                </a: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DA4404D1-6696-212C-8669-1CA7025ED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643" y="2757340"/>
                <a:ext cx="85725" cy="18669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6998273-FA32-C18D-EF5B-05B9DB7A50FB}"/>
              </a:ext>
            </a:extLst>
          </p:cNvPr>
          <p:cNvGrpSpPr/>
          <p:nvPr/>
        </p:nvGrpSpPr>
        <p:grpSpPr>
          <a:xfrm>
            <a:off x="1256483" y="1135817"/>
            <a:ext cx="5861860" cy="4590937"/>
            <a:chOff x="1472132" y="1227544"/>
            <a:chExt cx="5861860" cy="4590937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0186E0D-150E-2FC9-BD86-2C8A5B3A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2132" y="4191198"/>
              <a:ext cx="4274150" cy="16272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46FA859-7DF8-F894-01DA-44475666B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7" t="5026" r="1461"/>
            <a:stretch/>
          </p:blipFill>
          <p:spPr>
            <a:xfrm>
              <a:off x="1472132" y="1227544"/>
              <a:ext cx="5861860" cy="115301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4F69A39-5110-5DFF-B042-9F8F2BB1D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" t="8749"/>
            <a:stretch/>
          </p:blipFill>
          <p:spPr>
            <a:xfrm>
              <a:off x="1472132" y="2530867"/>
              <a:ext cx="4274150" cy="149696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5833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4520141" y="350877"/>
            <a:ext cx="336895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313749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4607588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7852010" y="189836"/>
            <a:ext cx="1383210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7896340" y="326484"/>
            <a:ext cx="1294550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037371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Energy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BF735EB-400B-FDF7-A78C-10AEE1294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666" y="1031835"/>
            <a:ext cx="8862668" cy="1767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学论网www.xuelun.me-矩形 1">
            <a:extLst>
              <a:ext uri="{FF2B5EF4-FFF2-40B4-BE49-F238E27FC236}">
                <a16:creationId xmlns:a16="http://schemas.microsoft.com/office/drawing/2014/main" id="{9CD20A33-E300-3904-95B6-B394E628078C}"/>
              </a:ext>
            </a:extLst>
          </p:cNvPr>
          <p:cNvSpPr/>
          <p:nvPr/>
        </p:nvSpPr>
        <p:spPr>
          <a:xfrm>
            <a:off x="2681681" y="3079438"/>
            <a:ext cx="728562" cy="728562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学论网www.xuelun.me-矩形 4">
            <a:extLst>
              <a:ext uri="{FF2B5EF4-FFF2-40B4-BE49-F238E27FC236}">
                <a16:creationId xmlns:a16="http://schemas.microsoft.com/office/drawing/2014/main" id="{B4669B4A-A267-B7A2-8C17-01134CBB4CD6}"/>
              </a:ext>
            </a:extLst>
          </p:cNvPr>
          <p:cNvSpPr/>
          <p:nvPr/>
        </p:nvSpPr>
        <p:spPr>
          <a:xfrm>
            <a:off x="3504935" y="3079438"/>
            <a:ext cx="6201043" cy="72698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6223B8-B590-81EF-3CE3-88ED168E977F}"/>
              </a:ext>
            </a:extLst>
          </p:cNvPr>
          <p:cNvSpPr/>
          <p:nvPr/>
        </p:nvSpPr>
        <p:spPr>
          <a:xfrm>
            <a:off x="3637722" y="3078327"/>
            <a:ext cx="5872597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LocMap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PLD predictor is substantially better than either TAGE variant.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www.xuelun.me-矩形 1">
            <a:extLst>
              <a:ext uri="{FF2B5EF4-FFF2-40B4-BE49-F238E27FC236}">
                <a16:creationId xmlns:a16="http://schemas.microsoft.com/office/drawing/2014/main" id="{DE36C171-147B-FA7B-93EA-B1E8BF5B5A22}"/>
              </a:ext>
            </a:extLst>
          </p:cNvPr>
          <p:cNvSpPr/>
          <p:nvPr/>
        </p:nvSpPr>
        <p:spPr>
          <a:xfrm>
            <a:off x="2681681" y="4054614"/>
            <a:ext cx="728562" cy="728562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学论网www.xuelun.me-矩形 4">
            <a:extLst>
              <a:ext uri="{FF2B5EF4-FFF2-40B4-BE49-F238E27FC236}">
                <a16:creationId xmlns:a16="http://schemas.microsoft.com/office/drawing/2014/main" id="{A7EF5764-ABE3-61A8-16AF-5E2266BF449E}"/>
              </a:ext>
            </a:extLst>
          </p:cNvPr>
          <p:cNvSpPr/>
          <p:nvPr/>
        </p:nvSpPr>
        <p:spPr>
          <a:xfrm>
            <a:off x="3504935" y="4054614"/>
            <a:ext cx="6201043" cy="72698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0336AE-660F-CC96-39DA-A5C58BB21F74}"/>
              </a:ext>
            </a:extLst>
          </p:cNvPr>
          <p:cNvSpPr/>
          <p:nvPr/>
        </p:nvSpPr>
        <p:spPr>
          <a:xfrm>
            <a:off x="3637722" y="4223089"/>
            <a:ext cx="56377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LP results in an average energy saving of 16%.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学论网www.xuelun.me-矩形 1">
            <a:extLst>
              <a:ext uri="{FF2B5EF4-FFF2-40B4-BE49-F238E27FC236}">
                <a16:creationId xmlns:a16="http://schemas.microsoft.com/office/drawing/2014/main" id="{8BEA09CF-B445-C5BC-03E8-40EC7BA4DACA}"/>
              </a:ext>
            </a:extLst>
          </p:cNvPr>
          <p:cNvSpPr/>
          <p:nvPr/>
        </p:nvSpPr>
        <p:spPr>
          <a:xfrm>
            <a:off x="2681681" y="5003426"/>
            <a:ext cx="728562" cy="728562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学论网www.xuelun.me-矩形 4">
            <a:extLst>
              <a:ext uri="{FF2B5EF4-FFF2-40B4-BE49-F238E27FC236}">
                <a16:creationId xmlns:a16="http://schemas.microsoft.com/office/drawing/2014/main" id="{596A4D5D-24E2-D889-5C46-6113BA96FBFF}"/>
              </a:ext>
            </a:extLst>
          </p:cNvPr>
          <p:cNvSpPr/>
          <p:nvPr/>
        </p:nvSpPr>
        <p:spPr>
          <a:xfrm>
            <a:off x="3504935" y="5003426"/>
            <a:ext cx="6201043" cy="72698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0ACA8D-E9AF-CBC5-DC4F-23ECE6C8B56E}"/>
              </a:ext>
            </a:extLst>
          </p:cNvPr>
          <p:cNvSpPr/>
          <p:nvPr/>
        </p:nvSpPr>
        <p:spPr>
          <a:xfrm>
            <a:off x="3637722" y="5002315"/>
            <a:ext cx="5942506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D2D also exhibits overheads and can only improve on the LP by 3% on average.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46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4520141" y="350877"/>
            <a:ext cx="336895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313749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4607588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7852010" y="189836"/>
            <a:ext cx="1383210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7896340" y="326484"/>
            <a:ext cx="1294550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037371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Energy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学论网www.xuelun.me-矩形 1">
            <a:extLst>
              <a:ext uri="{FF2B5EF4-FFF2-40B4-BE49-F238E27FC236}">
                <a16:creationId xmlns:a16="http://schemas.microsoft.com/office/drawing/2014/main" id="{9CD20A33-E300-3904-95B6-B394E628078C}"/>
              </a:ext>
            </a:extLst>
          </p:cNvPr>
          <p:cNvSpPr/>
          <p:nvPr/>
        </p:nvSpPr>
        <p:spPr>
          <a:xfrm>
            <a:off x="2681681" y="3079438"/>
            <a:ext cx="728562" cy="728562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学论网www.xuelun.me-矩形 4">
            <a:extLst>
              <a:ext uri="{FF2B5EF4-FFF2-40B4-BE49-F238E27FC236}">
                <a16:creationId xmlns:a16="http://schemas.microsoft.com/office/drawing/2014/main" id="{B4669B4A-A267-B7A2-8C17-01134CBB4CD6}"/>
              </a:ext>
            </a:extLst>
          </p:cNvPr>
          <p:cNvSpPr/>
          <p:nvPr/>
        </p:nvSpPr>
        <p:spPr>
          <a:xfrm>
            <a:off x="3504935" y="3079438"/>
            <a:ext cx="6201043" cy="72698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6223B8-B590-81EF-3CE3-88ED168E977F}"/>
              </a:ext>
            </a:extLst>
          </p:cNvPr>
          <p:cNvSpPr/>
          <p:nvPr/>
        </p:nvSpPr>
        <p:spPr>
          <a:xfrm>
            <a:off x="3637722" y="3238371"/>
            <a:ext cx="587259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Speedup correlates well with the level-prediction potential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www.xuelun.me-矩形 1">
            <a:extLst>
              <a:ext uri="{FF2B5EF4-FFF2-40B4-BE49-F238E27FC236}">
                <a16:creationId xmlns:a16="http://schemas.microsoft.com/office/drawing/2014/main" id="{DE36C171-147B-FA7B-93EA-B1E8BF5B5A22}"/>
              </a:ext>
            </a:extLst>
          </p:cNvPr>
          <p:cNvSpPr/>
          <p:nvPr/>
        </p:nvSpPr>
        <p:spPr>
          <a:xfrm>
            <a:off x="2681681" y="4054614"/>
            <a:ext cx="728562" cy="728562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学论网www.xuelun.me-矩形 4">
            <a:extLst>
              <a:ext uri="{FF2B5EF4-FFF2-40B4-BE49-F238E27FC236}">
                <a16:creationId xmlns:a16="http://schemas.microsoft.com/office/drawing/2014/main" id="{A7EF5764-ABE3-61A8-16AF-5E2266BF449E}"/>
              </a:ext>
            </a:extLst>
          </p:cNvPr>
          <p:cNvSpPr/>
          <p:nvPr/>
        </p:nvSpPr>
        <p:spPr>
          <a:xfrm>
            <a:off x="3504935" y="4054614"/>
            <a:ext cx="6201043" cy="72698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0336AE-660F-CC96-39DA-A5C58BB21F74}"/>
              </a:ext>
            </a:extLst>
          </p:cNvPr>
          <p:cNvSpPr/>
          <p:nvPr/>
        </p:nvSpPr>
        <p:spPr>
          <a:xfrm>
            <a:off x="3637722" y="4223089"/>
            <a:ext cx="56377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 nearly matches the speedup of Ideal and D2D.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学论网www.xuelun.me-矩形 1">
            <a:extLst>
              <a:ext uri="{FF2B5EF4-FFF2-40B4-BE49-F238E27FC236}">
                <a16:creationId xmlns:a16="http://schemas.microsoft.com/office/drawing/2014/main" id="{8BEA09CF-B445-C5BC-03E8-40EC7BA4DACA}"/>
              </a:ext>
            </a:extLst>
          </p:cNvPr>
          <p:cNvSpPr/>
          <p:nvPr/>
        </p:nvSpPr>
        <p:spPr>
          <a:xfrm>
            <a:off x="2681681" y="5003426"/>
            <a:ext cx="728562" cy="728562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学论网www.xuelun.me-矩形 4">
            <a:extLst>
              <a:ext uri="{FF2B5EF4-FFF2-40B4-BE49-F238E27FC236}">
                <a16:creationId xmlns:a16="http://schemas.microsoft.com/office/drawing/2014/main" id="{596A4D5D-24E2-D889-5C46-6113BA96FBFF}"/>
              </a:ext>
            </a:extLst>
          </p:cNvPr>
          <p:cNvSpPr/>
          <p:nvPr/>
        </p:nvSpPr>
        <p:spPr>
          <a:xfrm>
            <a:off x="3504935" y="5003426"/>
            <a:ext cx="6201043" cy="72698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0ACA8D-E9AF-CBC5-DC4F-23ECE6C8B56E}"/>
              </a:ext>
            </a:extLst>
          </p:cNvPr>
          <p:cNvSpPr/>
          <p:nvPr/>
        </p:nvSpPr>
        <p:spPr>
          <a:xfrm>
            <a:off x="3637722" y="5176290"/>
            <a:ext cx="6162948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 skipping L2 offers &gt; 5% speedup for many applications.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4AC9AD-D9CC-BA66-E24F-0A8A90277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116" y="1058258"/>
            <a:ext cx="8695767" cy="1736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44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346420" y="1797626"/>
            <a:ext cx="5119466" cy="2783899"/>
          </a:xfrm>
          <a:prstGeom prst="roundRect">
            <a:avLst>
              <a:gd name="adj" fmla="val 50000"/>
            </a:avLst>
          </a:prstGeom>
          <a:solidFill>
            <a:srgbClr val="9C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圆角矩形 1"/>
          <p:cNvSpPr/>
          <p:nvPr/>
        </p:nvSpPr>
        <p:spPr>
          <a:xfrm>
            <a:off x="-1170455" y="1910176"/>
            <a:ext cx="4766268" cy="259183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圆角矩形 4"/>
          <p:cNvSpPr/>
          <p:nvPr/>
        </p:nvSpPr>
        <p:spPr>
          <a:xfrm>
            <a:off x="5330871" y="1752018"/>
            <a:ext cx="759625" cy="7551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000" b="1" dirty="0"/>
          </a:p>
        </p:txBody>
      </p:sp>
      <p:sp>
        <p:nvSpPr>
          <p:cNvPr id="6" name="圆角矩形 5"/>
          <p:cNvSpPr/>
          <p:nvPr/>
        </p:nvSpPr>
        <p:spPr>
          <a:xfrm>
            <a:off x="5330871" y="2644981"/>
            <a:ext cx="759625" cy="7551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5330871" y="3524089"/>
            <a:ext cx="759625" cy="7551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5330871" y="4403197"/>
            <a:ext cx="759625" cy="7551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1600" b="1" dirty="0"/>
          </a:p>
        </p:txBody>
      </p:sp>
      <p:sp>
        <p:nvSpPr>
          <p:cNvPr id="59" name="圆角矩形 58"/>
          <p:cNvSpPr/>
          <p:nvPr/>
        </p:nvSpPr>
        <p:spPr>
          <a:xfrm>
            <a:off x="6189927" y="1752017"/>
            <a:ext cx="4630473" cy="75518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Motivation</a:t>
            </a:r>
            <a:endParaRPr lang="zh-CN" altLang="en-US" sz="2800" b="1" dirty="0"/>
          </a:p>
        </p:txBody>
      </p:sp>
      <p:sp>
        <p:nvSpPr>
          <p:cNvPr id="60" name="圆角矩形 59"/>
          <p:cNvSpPr/>
          <p:nvPr/>
        </p:nvSpPr>
        <p:spPr>
          <a:xfrm>
            <a:off x="6189927" y="2644980"/>
            <a:ext cx="4630473" cy="75518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Design and Implementation</a:t>
            </a:r>
            <a:endParaRPr lang="zh-CN" altLang="en-US" sz="2400" b="1" dirty="0"/>
          </a:p>
        </p:txBody>
      </p:sp>
      <p:sp>
        <p:nvSpPr>
          <p:cNvPr id="61" name="圆角矩形 60"/>
          <p:cNvSpPr/>
          <p:nvPr/>
        </p:nvSpPr>
        <p:spPr>
          <a:xfrm>
            <a:off x="6189927" y="3524088"/>
            <a:ext cx="4630473" cy="75518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</a:t>
            </a:r>
            <a:endParaRPr lang="zh-CN" altLang="en-US" sz="2400" b="1" dirty="0"/>
          </a:p>
        </p:txBody>
      </p:sp>
      <p:sp>
        <p:nvSpPr>
          <p:cNvPr id="62" name="圆角矩形 61"/>
          <p:cNvSpPr/>
          <p:nvPr/>
        </p:nvSpPr>
        <p:spPr>
          <a:xfrm>
            <a:off x="6189927" y="4403196"/>
            <a:ext cx="4630473" cy="75518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Conclusion</a:t>
            </a:r>
            <a:endParaRPr lang="zh-CN" altLang="en-US" sz="2400" b="1" dirty="0"/>
          </a:p>
        </p:txBody>
      </p:sp>
      <p:sp>
        <p:nvSpPr>
          <p:cNvPr id="64" name="TextBox 78"/>
          <p:cNvSpPr txBox="1"/>
          <p:nvPr/>
        </p:nvSpPr>
        <p:spPr>
          <a:xfrm>
            <a:off x="-40221" y="2779503"/>
            <a:ext cx="2983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48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1DD522-C905-42F3-BAEB-B16E3620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93B2A49E-05B1-B20A-AF84-1BE182440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2680383" cy="90611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95A80F-879A-8EE6-0D1A-49A78AE035C4}"/>
              </a:ext>
            </a:extLst>
          </p:cNvPr>
          <p:cNvCxnSpPr>
            <a:cxnSpLocks/>
          </p:cNvCxnSpPr>
          <p:nvPr/>
        </p:nvCxnSpPr>
        <p:spPr>
          <a:xfrm>
            <a:off x="-40219" y="3634445"/>
            <a:ext cx="2879592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59F9B4-F4DA-1E49-4911-43F134E8D8ED}"/>
              </a:ext>
            </a:extLst>
          </p:cNvPr>
          <p:cNvCxnSpPr>
            <a:cxnSpLocks/>
          </p:cNvCxnSpPr>
          <p:nvPr/>
        </p:nvCxnSpPr>
        <p:spPr>
          <a:xfrm>
            <a:off x="1741775" y="3701557"/>
            <a:ext cx="10975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A263DA-67A0-8938-2906-7EC19F246E28}"/>
              </a:ext>
            </a:extLst>
          </p:cNvPr>
          <p:cNvCxnSpPr>
            <a:cxnSpLocks/>
          </p:cNvCxnSpPr>
          <p:nvPr/>
        </p:nvCxnSpPr>
        <p:spPr>
          <a:xfrm>
            <a:off x="1959889" y="3768669"/>
            <a:ext cx="8794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538836" y="-4079502"/>
            <a:ext cx="3114334" cy="121920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/>
        </p:nvGrpSpPr>
        <p:grpSpPr>
          <a:xfrm>
            <a:off x="5514975" y="3064904"/>
            <a:ext cx="1162050" cy="1034175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20203" y="3209453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97792A-4C1E-4E4D-8A68-005CFD7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78DB6107-13A9-8384-C19D-6A129B155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9243" y="731520"/>
            <a:ext cx="5627264" cy="1902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58AB4B-20AE-E789-48D9-2D45CEC28581}"/>
              </a:ext>
            </a:extLst>
          </p:cNvPr>
          <p:cNvSpPr txBox="1"/>
          <p:nvPr/>
        </p:nvSpPr>
        <p:spPr>
          <a:xfrm>
            <a:off x="3525526" y="4373962"/>
            <a:ext cx="5140954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4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3913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4520141" y="350877"/>
            <a:ext cx="336895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313749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4607588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7872600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9230296" y="190869"/>
            <a:ext cx="1383210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9271614" y="343877"/>
            <a:ext cx="1294550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037371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学论网www.xuelun.me-矩形 1">
            <a:extLst>
              <a:ext uri="{FF2B5EF4-FFF2-40B4-BE49-F238E27FC236}">
                <a16:creationId xmlns:a16="http://schemas.microsoft.com/office/drawing/2014/main" id="{9CD20A33-E300-3904-95B6-B394E628078C}"/>
              </a:ext>
            </a:extLst>
          </p:cNvPr>
          <p:cNvSpPr/>
          <p:nvPr/>
        </p:nvSpPr>
        <p:spPr>
          <a:xfrm>
            <a:off x="2681681" y="1645532"/>
            <a:ext cx="728562" cy="662329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学论网www.xuelun.me-矩形 4">
            <a:extLst>
              <a:ext uri="{FF2B5EF4-FFF2-40B4-BE49-F238E27FC236}">
                <a16:creationId xmlns:a16="http://schemas.microsoft.com/office/drawing/2014/main" id="{B4669B4A-A267-B7A2-8C17-01134CBB4CD6}"/>
              </a:ext>
            </a:extLst>
          </p:cNvPr>
          <p:cNvSpPr/>
          <p:nvPr/>
        </p:nvSpPr>
        <p:spPr>
          <a:xfrm>
            <a:off x="3504935" y="1645460"/>
            <a:ext cx="6201043" cy="66089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6223B8-B590-81EF-3CE3-88ED168E977F}"/>
              </a:ext>
            </a:extLst>
          </p:cNvPr>
          <p:cNvSpPr/>
          <p:nvPr/>
        </p:nvSpPr>
        <p:spPr>
          <a:xfrm>
            <a:off x="3637722" y="1665338"/>
            <a:ext cx="5872597" cy="63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Many graph analytics and scientific applications benchmarks can benefit from non-sequential lookup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www.xuelun.me-矩形 1">
            <a:extLst>
              <a:ext uri="{FF2B5EF4-FFF2-40B4-BE49-F238E27FC236}">
                <a16:creationId xmlns:a16="http://schemas.microsoft.com/office/drawing/2014/main" id="{DE36C171-147B-FA7B-93EA-B1E8BF5B5A22}"/>
              </a:ext>
            </a:extLst>
          </p:cNvPr>
          <p:cNvSpPr/>
          <p:nvPr/>
        </p:nvSpPr>
        <p:spPr>
          <a:xfrm>
            <a:off x="2681681" y="2815550"/>
            <a:ext cx="728562" cy="662329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学论网www.xuelun.me-矩形 4">
            <a:extLst>
              <a:ext uri="{FF2B5EF4-FFF2-40B4-BE49-F238E27FC236}">
                <a16:creationId xmlns:a16="http://schemas.microsoft.com/office/drawing/2014/main" id="{A7EF5764-ABE3-61A8-16AF-5E2266BF449E}"/>
              </a:ext>
            </a:extLst>
          </p:cNvPr>
          <p:cNvSpPr/>
          <p:nvPr/>
        </p:nvSpPr>
        <p:spPr>
          <a:xfrm>
            <a:off x="3504935" y="2707058"/>
            <a:ext cx="6201043" cy="985163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0336AE-660F-CC96-39DA-A5C58BB21F74}"/>
              </a:ext>
            </a:extLst>
          </p:cNvPr>
          <p:cNvSpPr/>
          <p:nvPr/>
        </p:nvSpPr>
        <p:spPr>
          <a:xfrm>
            <a:off x="3637722" y="2704924"/>
            <a:ext cx="5637707" cy="928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effective, yet low-cost level predictor that operates in each core on the L1 cache miss path substantially outperforms cache miss predictors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学论网www.xuelun.me-矩形 1">
            <a:extLst>
              <a:ext uri="{FF2B5EF4-FFF2-40B4-BE49-F238E27FC236}">
                <a16:creationId xmlns:a16="http://schemas.microsoft.com/office/drawing/2014/main" id="{8BEA09CF-B445-C5BC-03E8-40EC7BA4DACA}"/>
              </a:ext>
            </a:extLst>
          </p:cNvPr>
          <p:cNvSpPr/>
          <p:nvPr/>
        </p:nvSpPr>
        <p:spPr>
          <a:xfrm>
            <a:off x="2681681" y="4056082"/>
            <a:ext cx="728562" cy="662329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5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学论网www.xuelun.me-矩形 4">
            <a:extLst>
              <a:ext uri="{FF2B5EF4-FFF2-40B4-BE49-F238E27FC236}">
                <a16:creationId xmlns:a16="http://schemas.microsoft.com/office/drawing/2014/main" id="{596A4D5D-24E2-D889-5C46-6113BA96FBFF}"/>
              </a:ext>
            </a:extLst>
          </p:cNvPr>
          <p:cNvSpPr/>
          <p:nvPr/>
        </p:nvSpPr>
        <p:spPr>
          <a:xfrm>
            <a:off x="3504935" y="4056010"/>
            <a:ext cx="6201043" cy="660896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>
              <a:solidFill>
                <a:srgbClr val="FFFDFB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0ACA8D-E9AF-CBC5-DC4F-23ECE6C8B56E}"/>
              </a:ext>
            </a:extLst>
          </p:cNvPr>
          <p:cNvSpPr/>
          <p:nvPr/>
        </p:nvSpPr>
        <p:spPr>
          <a:xfrm>
            <a:off x="3637722" y="4213159"/>
            <a:ext cx="6162948" cy="346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 prediction eliminates many unnecessary miss lookups.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C64544-B2AE-F818-8FBC-C5FBD2CF7447}"/>
              </a:ext>
            </a:extLst>
          </p:cNvPr>
          <p:cNvCxnSpPr>
            <a:cxnSpLocks/>
          </p:cNvCxnSpPr>
          <p:nvPr/>
        </p:nvCxnSpPr>
        <p:spPr>
          <a:xfrm>
            <a:off x="7803793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2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H_Other_8">
            <a:extLst>
              <a:ext uri="{FF2B5EF4-FFF2-40B4-BE49-F238E27FC236}">
                <a16:creationId xmlns:a16="http://schemas.microsoft.com/office/drawing/2014/main" id="{319135E6-77DF-4F2B-8F70-F26B17F4B504}"/>
              </a:ext>
            </a:extLst>
          </p:cNvPr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42001" y="-1760584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MH_Other_8">
            <a:extLst>
              <a:ext uri="{FF2B5EF4-FFF2-40B4-BE49-F238E27FC236}">
                <a16:creationId xmlns:a16="http://schemas.microsoft.com/office/drawing/2014/main" id="{D654C5EA-65F3-438E-BCA7-53B08F0F1BA4}"/>
              </a:ext>
            </a:extLst>
          </p:cNvPr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42001" y="77886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4D59A9E-71E4-4B94-842E-FF6C08864FF3}"/>
              </a:ext>
            </a:extLst>
          </p:cNvPr>
          <p:cNvSpPr/>
          <p:nvPr/>
        </p:nvSpPr>
        <p:spPr>
          <a:xfrm>
            <a:off x="0" y="2195499"/>
            <a:ext cx="12192000" cy="2461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AD14B4-F3EE-4B19-BD5E-C9ACD1361425}"/>
              </a:ext>
            </a:extLst>
          </p:cNvPr>
          <p:cNvSpPr txBox="1"/>
          <p:nvPr/>
        </p:nvSpPr>
        <p:spPr>
          <a:xfrm>
            <a:off x="2807516" y="2921095"/>
            <a:ext cx="6870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watching!!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23F112-457B-4572-BE3A-5BE9EAA1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A471F01E-A61B-10F1-5BD8-2F6AE2F3C3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8867" y="352270"/>
            <a:ext cx="4754267" cy="160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538836" y="-4079502"/>
            <a:ext cx="3114334" cy="121920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/>
        </p:nvGrpSpPr>
        <p:grpSpPr>
          <a:xfrm>
            <a:off x="5514975" y="3064904"/>
            <a:ext cx="1162050" cy="1034175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20203" y="3209453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19554" y="4373961"/>
            <a:ext cx="415289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4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97792A-4C1E-4E4D-8A68-005CFD7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78DB6107-13A9-8384-C19D-6A129B155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9243" y="731520"/>
            <a:ext cx="5627264" cy="1902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1048024" y="1169426"/>
            <a:ext cx="10068114" cy="59272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8AD7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Three-level Cache Architecture 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5" name="学论网-www.xuelun.me"/>
          <p:cNvSpPr txBox="1"/>
          <p:nvPr/>
        </p:nvSpPr>
        <p:spPr>
          <a:xfrm>
            <a:off x="7163989" y="2390153"/>
            <a:ext cx="237983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Good locality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学论网-www.xuelun.me">
            <a:extLst>
              <a:ext uri="{FF2B5EF4-FFF2-40B4-BE49-F238E27FC236}">
                <a16:creationId xmlns:a16="http://schemas.microsoft.com/office/drawing/2014/main" id="{AA42719D-048C-2017-164F-BB3CD0F2839F}"/>
              </a:ext>
            </a:extLst>
          </p:cNvPr>
          <p:cNvSpPr txBox="1"/>
          <p:nvPr/>
        </p:nvSpPr>
        <p:spPr>
          <a:xfrm>
            <a:off x="7163989" y="2788024"/>
            <a:ext cx="3850756" cy="7816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demand load misses decreases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" name="学论网-矩形 1">
            <a:extLst>
              <a:ext uri="{FF2B5EF4-FFF2-40B4-BE49-F238E27FC236}">
                <a16:creationId xmlns:a16="http://schemas.microsoft.com/office/drawing/2014/main" id="{762857C7-522D-AA2F-7BD9-971CB08BBB42}"/>
              </a:ext>
            </a:extLst>
          </p:cNvPr>
          <p:cNvSpPr/>
          <p:nvPr/>
        </p:nvSpPr>
        <p:spPr>
          <a:xfrm>
            <a:off x="6887360" y="2174176"/>
            <a:ext cx="4228777" cy="1676372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1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DB4CA9-6DE5-3445-B863-813184721F3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31434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AF77B63-4F99-B86F-92E9-A071BB6BF0A4}"/>
              </a:ext>
            </a:extLst>
          </p:cNvPr>
          <p:cNvCxnSpPr>
            <a:cxnSpLocks/>
          </p:cNvCxnSpPr>
          <p:nvPr/>
        </p:nvCxnSpPr>
        <p:spPr>
          <a:xfrm>
            <a:off x="7956236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4648778" y="350216"/>
            <a:ext cx="344559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3183504" y="189836"/>
            <a:ext cx="1666002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3152175" y="326484"/>
            <a:ext cx="1701800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6" y="336461"/>
            <a:ext cx="2696306" cy="3554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7FC87C-4705-1410-DDEE-22B5026EE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56" y="1995292"/>
            <a:ext cx="5252109" cy="4170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学论网-www.xuelun.me">
            <a:extLst>
              <a:ext uri="{FF2B5EF4-FFF2-40B4-BE49-F238E27FC236}">
                <a16:creationId xmlns:a16="http://schemas.microsoft.com/office/drawing/2014/main" id="{62F25091-AAC1-6D97-9BEA-484BD11ACA20}"/>
              </a:ext>
            </a:extLst>
          </p:cNvPr>
          <p:cNvSpPr txBox="1"/>
          <p:nvPr/>
        </p:nvSpPr>
        <p:spPr>
          <a:xfrm>
            <a:off x="7163989" y="4464396"/>
            <a:ext cx="237983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Bad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locality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学论网-www.xuelun.me">
            <a:extLst>
              <a:ext uri="{FF2B5EF4-FFF2-40B4-BE49-F238E27FC236}">
                <a16:creationId xmlns:a16="http://schemas.microsoft.com/office/drawing/2014/main" id="{CEE254A1-C506-1D59-A9E3-47EF42A53C59}"/>
              </a:ext>
            </a:extLst>
          </p:cNvPr>
          <p:cNvSpPr txBox="1"/>
          <p:nvPr/>
        </p:nvSpPr>
        <p:spPr>
          <a:xfrm>
            <a:off x="7163989" y="4862267"/>
            <a:ext cx="3850756" cy="8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Unnecessary lookup delays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 load latencies </a:t>
            </a:r>
          </a:p>
        </p:txBody>
      </p:sp>
      <p:sp>
        <p:nvSpPr>
          <p:cNvPr id="24" name="学论网-矩形 1">
            <a:extLst>
              <a:ext uri="{FF2B5EF4-FFF2-40B4-BE49-F238E27FC236}">
                <a16:creationId xmlns:a16="http://schemas.microsoft.com/office/drawing/2014/main" id="{A730A37B-820D-F5DB-2A82-3E7A36E7A8F4}"/>
              </a:ext>
            </a:extLst>
          </p:cNvPr>
          <p:cNvSpPr/>
          <p:nvPr/>
        </p:nvSpPr>
        <p:spPr>
          <a:xfrm>
            <a:off x="6887360" y="4248419"/>
            <a:ext cx="4228777" cy="1676372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1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1048024" y="1169426"/>
            <a:ext cx="10068114" cy="59272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8AD7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The Effectiveness of Lookup Strategy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5" name="学论网-www.xuelun.me"/>
          <p:cNvSpPr txBox="1"/>
          <p:nvPr/>
        </p:nvSpPr>
        <p:spPr>
          <a:xfrm>
            <a:off x="6509646" y="2147743"/>
            <a:ext cx="3108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Outside the red box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学论网-www.xuelun.me">
            <a:extLst>
              <a:ext uri="{FF2B5EF4-FFF2-40B4-BE49-F238E27FC236}">
                <a16:creationId xmlns:a16="http://schemas.microsoft.com/office/drawing/2014/main" id="{AA42719D-048C-2017-164F-BB3CD0F2839F}"/>
              </a:ext>
            </a:extLst>
          </p:cNvPr>
          <p:cNvSpPr txBox="1"/>
          <p:nvPr/>
        </p:nvSpPr>
        <p:spPr>
          <a:xfrm>
            <a:off x="6509647" y="2545614"/>
            <a:ext cx="4739990" cy="8053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good fit for sequential level lookup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benefit from level prediction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学论网-矩形 1">
            <a:extLst>
              <a:ext uri="{FF2B5EF4-FFF2-40B4-BE49-F238E27FC236}">
                <a16:creationId xmlns:a16="http://schemas.microsoft.com/office/drawing/2014/main" id="{762857C7-522D-AA2F-7BD9-971CB08BBB42}"/>
              </a:ext>
            </a:extLst>
          </p:cNvPr>
          <p:cNvSpPr/>
          <p:nvPr/>
        </p:nvSpPr>
        <p:spPr>
          <a:xfrm>
            <a:off x="3909270" y="2004969"/>
            <a:ext cx="7533313" cy="4163951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1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DB4CA9-6DE5-3445-B863-813184721F3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31434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AF77B63-4F99-B86F-92E9-A071BB6BF0A4}"/>
              </a:ext>
            </a:extLst>
          </p:cNvPr>
          <p:cNvCxnSpPr>
            <a:cxnSpLocks/>
          </p:cNvCxnSpPr>
          <p:nvPr/>
        </p:nvCxnSpPr>
        <p:spPr>
          <a:xfrm>
            <a:off x="7956236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4648778" y="350216"/>
            <a:ext cx="344559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3183504" y="189836"/>
            <a:ext cx="1666002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3152175" y="326484"/>
            <a:ext cx="1701800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6" y="336461"/>
            <a:ext cx="2696306" cy="3554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39B045-38BC-D8C1-818A-F573447B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" y="2502096"/>
            <a:ext cx="5496904" cy="2396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F5D39644-F60C-74F6-3BD9-E6CE627A719A}"/>
              </a:ext>
            </a:extLst>
          </p:cNvPr>
          <p:cNvSpPr txBox="1"/>
          <p:nvPr/>
        </p:nvSpPr>
        <p:spPr>
          <a:xfrm>
            <a:off x="6509646" y="3493737"/>
            <a:ext cx="3108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nside the green box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学论网-www.xuelun.me">
            <a:extLst>
              <a:ext uri="{FF2B5EF4-FFF2-40B4-BE49-F238E27FC236}">
                <a16:creationId xmlns:a16="http://schemas.microsoft.com/office/drawing/2014/main" id="{B7AC8740-4C75-D6C8-BCF2-2C21F77C9546}"/>
              </a:ext>
            </a:extLst>
          </p:cNvPr>
          <p:cNvSpPr txBox="1"/>
          <p:nvPr/>
        </p:nvSpPr>
        <p:spPr>
          <a:xfrm>
            <a:off x="6509647" y="3891608"/>
            <a:ext cx="4739990" cy="7820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latency reductions from non-sequential lookup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学论网-www.xuelun.me">
            <a:extLst>
              <a:ext uri="{FF2B5EF4-FFF2-40B4-BE49-F238E27FC236}">
                <a16:creationId xmlns:a16="http://schemas.microsoft.com/office/drawing/2014/main" id="{47157EE1-8638-0C4D-082F-1FE92AF141A7}"/>
              </a:ext>
            </a:extLst>
          </p:cNvPr>
          <p:cNvSpPr txBox="1"/>
          <p:nvPr/>
        </p:nvSpPr>
        <p:spPr>
          <a:xfrm>
            <a:off x="6509646" y="4816456"/>
            <a:ext cx="310844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Between the boxes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学论网-www.xuelun.me">
            <a:extLst>
              <a:ext uri="{FF2B5EF4-FFF2-40B4-BE49-F238E27FC236}">
                <a16:creationId xmlns:a16="http://schemas.microsoft.com/office/drawing/2014/main" id="{57FE54E0-0ACC-49CE-1DCA-AFCBA65C9043}"/>
              </a:ext>
            </a:extLst>
          </p:cNvPr>
          <p:cNvSpPr txBox="1"/>
          <p:nvPr/>
        </p:nvSpPr>
        <p:spPr>
          <a:xfrm>
            <a:off x="6509647" y="5214327"/>
            <a:ext cx="4739990" cy="7820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Modest performance gains from level prediction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1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DB4CA9-6DE5-3445-B863-813184721F3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31434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AF77B63-4F99-B86F-92E9-A071BB6BF0A4}"/>
              </a:ext>
            </a:extLst>
          </p:cNvPr>
          <p:cNvCxnSpPr>
            <a:cxnSpLocks/>
          </p:cNvCxnSpPr>
          <p:nvPr/>
        </p:nvCxnSpPr>
        <p:spPr>
          <a:xfrm>
            <a:off x="7956236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4648778" y="350216"/>
            <a:ext cx="344559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3183504" y="189836"/>
            <a:ext cx="1666002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3152175" y="326484"/>
            <a:ext cx="1701800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6" y="336461"/>
            <a:ext cx="2696306" cy="3554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 Searches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F45883-0274-0F4D-8A4D-81DB2D6212C6}"/>
              </a:ext>
            </a:extLst>
          </p:cNvPr>
          <p:cNvGrpSpPr/>
          <p:nvPr/>
        </p:nvGrpSpPr>
        <p:grpSpPr>
          <a:xfrm>
            <a:off x="535863" y="1349012"/>
            <a:ext cx="3260831" cy="504123"/>
            <a:chOff x="572751" y="1583059"/>
            <a:chExt cx="3260831" cy="504123"/>
          </a:xfrm>
        </p:grpSpPr>
        <p:sp>
          <p:nvSpPr>
            <p:cNvPr id="17" name="矩形 3">
              <a:extLst>
                <a:ext uri="{FF2B5EF4-FFF2-40B4-BE49-F238E27FC236}">
                  <a16:creationId xmlns:a16="http://schemas.microsoft.com/office/drawing/2014/main" id="{6F5D6D5E-4480-E584-0F0F-CFE3D170028B}"/>
                </a:ext>
              </a:extLst>
            </p:cNvPr>
            <p:cNvSpPr/>
            <p:nvPr/>
          </p:nvSpPr>
          <p:spPr>
            <a:xfrm>
              <a:off x="801553" y="1583059"/>
              <a:ext cx="2163557" cy="480046"/>
            </a:xfrm>
            <a:custGeom>
              <a:avLst/>
              <a:gdLst/>
              <a:ahLst/>
              <a:cxnLst/>
              <a:rect l="l" t="t" r="r" b="b"/>
              <a:pathLst>
                <a:path w="5192450" h="1305562">
                  <a:moveTo>
                    <a:pt x="648072" y="0"/>
                  </a:moveTo>
                  <a:lnTo>
                    <a:pt x="4680520" y="0"/>
                  </a:lnTo>
                  <a:lnTo>
                    <a:pt x="4680520" y="534"/>
                  </a:lnTo>
                  <a:lnTo>
                    <a:pt x="4756983" y="534"/>
                  </a:lnTo>
                  <a:cubicBezTo>
                    <a:pt x="4781822" y="0"/>
                    <a:pt x="4807189" y="5871"/>
                    <a:pt x="4830442" y="19749"/>
                  </a:cubicBezTo>
                  <a:cubicBezTo>
                    <a:pt x="4852109" y="32025"/>
                    <a:pt x="4869549" y="49639"/>
                    <a:pt x="4881176" y="70456"/>
                  </a:cubicBezTo>
                  <a:lnTo>
                    <a:pt x="5172368" y="579657"/>
                  </a:lnTo>
                  <a:cubicBezTo>
                    <a:pt x="5185051" y="601007"/>
                    <a:pt x="5192450" y="626093"/>
                    <a:pt x="5192450" y="652781"/>
                  </a:cubicBezTo>
                  <a:cubicBezTo>
                    <a:pt x="5192450" y="680003"/>
                    <a:pt x="5185051" y="705089"/>
                    <a:pt x="5171839" y="726439"/>
                  </a:cubicBezTo>
                  <a:lnTo>
                    <a:pt x="4881176" y="1235640"/>
                  </a:lnTo>
                  <a:cubicBezTo>
                    <a:pt x="4869021" y="1255923"/>
                    <a:pt x="4852109" y="1273537"/>
                    <a:pt x="4830442" y="1286347"/>
                  </a:cubicBezTo>
                  <a:cubicBezTo>
                    <a:pt x="4807717" y="1299691"/>
                    <a:pt x="4782879" y="1305562"/>
                    <a:pt x="4758040" y="1305028"/>
                  </a:cubicBezTo>
                  <a:lnTo>
                    <a:pt x="4680520" y="1305028"/>
                  </a:lnTo>
                  <a:lnTo>
                    <a:pt x="4680520" y="1305562"/>
                  </a:lnTo>
                  <a:lnTo>
                    <a:pt x="648072" y="1305562"/>
                  </a:lnTo>
                  <a:lnTo>
                    <a:pt x="648072" y="1305028"/>
                  </a:lnTo>
                  <a:lnTo>
                    <a:pt x="431239" y="1305028"/>
                  </a:lnTo>
                  <a:cubicBezTo>
                    <a:pt x="407986" y="1305028"/>
                    <a:pt x="383676" y="1299157"/>
                    <a:pt x="362008" y="1286347"/>
                  </a:cubicBezTo>
                  <a:cubicBezTo>
                    <a:pt x="340341" y="1273537"/>
                    <a:pt x="322901" y="1255923"/>
                    <a:pt x="311274" y="1235107"/>
                  </a:cubicBezTo>
                  <a:lnTo>
                    <a:pt x="19025" y="723770"/>
                  </a:lnTo>
                  <a:cubicBezTo>
                    <a:pt x="6870" y="702954"/>
                    <a:pt x="0" y="678935"/>
                    <a:pt x="0" y="652781"/>
                  </a:cubicBezTo>
                  <a:cubicBezTo>
                    <a:pt x="0" y="626627"/>
                    <a:pt x="6870" y="602608"/>
                    <a:pt x="19025" y="581258"/>
                  </a:cubicBezTo>
                  <a:lnTo>
                    <a:pt x="310217" y="72057"/>
                  </a:lnTo>
                  <a:cubicBezTo>
                    <a:pt x="322372" y="51240"/>
                    <a:pt x="339812" y="32559"/>
                    <a:pt x="362008" y="19749"/>
                  </a:cubicBezTo>
                  <a:cubicBezTo>
                    <a:pt x="382619" y="7473"/>
                    <a:pt x="405344" y="1068"/>
                    <a:pt x="428068" y="534"/>
                  </a:cubicBezTo>
                  <a:lnTo>
                    <a:pt x="648072" y="534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072F49-7B01-E1C7-6D64-7F0708F24ADF}"/>
                </a:ext>
              </a:extLst>
            </p:cNvPr>
            <p:cNvGrpSpPr/>
            <p:nvPr/>
          </p:nvGrpSpPr>
          <p:grpSpPr>
            <a:xfrm>
              <a:off x="572751" y="1583126"/>
              <a:ext cx="504056" cy="504056"/>
              <a:chOff x="2769119" y="1848492"/>
              <a:chExt cx="504056" cy="50405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E87E8E7-AD1B-8DA0-B77F-5AD7C5ECFA5F}"/>
                  </a:ext>
                </a:extLst>
              </p:cNvPr>
              <p:cNvSpPr/>
              <p:nvPr/>
            </p:nvSpPr>
            <p:spPr>
              <a:xfrm>
                <a:off x="2769119" y="184849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TextBox 66">
                <a:extLst>
                  <a:ext uri="{FF2B5EF4-FFF2-40B4-BE49-F238E27FC236}">
                    <a16:creationId xmlns:a16="http://schemas.microsoft.com/office/drawing/2014/main" id="{B572D692-4CC9-BDC3-B695-69AD69AAE44C}"/>
                  </a:ext>
                </a:extLst>
              </p:cNvPr>
              <p:cNvSpPr txBox="1"/>
              <p:nvPr/>
            </p:nvSpPr>
            <p:spPr>
              <a:xfrm>
                <a:off x="2808589" y="1931243"/>
                <a:ext cx="437940" cy="33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82">
              <a:extLst>
                <a:ext uri="{FF2B5EF4-FFF2-40B4-BE49-F238E27FC236}">
                  <a16:creationId xmlns:a16="http://schemas.microsoft.com/office/drawing/2014/main" id="{37AC1A96-A586-1063-BAB5-A2DB9DF5EEF3}"/>
                </a:ext>
              </a:extLst>
            </p:cNvPr>
            <p:cNvSpPr txBox="1"/>
            <p:nvPr/>
          </p:nvSpPr>
          <p:spPr>
            <a:xfrm>
              <a:off x="1239493" y="1665878"/>
              <a:ext cx="25940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US" altLang="zh-CN" dirty="0">
                  <a:solidFill>
                    <a:schemeClr val="bg1"/>
                  </a:solidFill>
                </a:rPr>
                <a:t>Prefetcher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F07C9E1-7C55-D4F0-27DC-131A8F98F9FE}"/>
              </a:ext>
            </a:extLst>
          </p:cNvPr>
          <p:cNvSpPr txBox="1"/>
          <p:nvPr/>
        </p:nvSpPr>
        <p:spPr>
          <a:xfrm>
            <a:off x="7366204" y="2197803"/>
            <a:ext cx="3311264" cy="1200329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Moving data between levels prior to the execution of load instructions</a:t>
            </a:r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Mitigating the latency impact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6ADFD75-8BD1-9CD1-4A17-748F45DC3863}"/>
              </a:ext>
            </a:extLst>
          </p:cNvPr>
          <p:cNvSpPr txBox="1"/>
          <p:nvPr/>
        </p:nvSpPr>
        <p:spPr>
          <a:xfrm>
            <a:off x="7011382" y="1840412"/>
            <a:ext cx="1421992" cy="40011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Advantages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E1DE16-68AC-7903-F589-19D1C1A27A62}"/>
              </a:ext>
            </a:extLst>
          </p:cNvPr>
          <p:cNvSpPr txBox="1"/>
          <p:nvPr/>
        </p:nvSpPr>
        <p:spPr>
          <a:xfrm>
            <a:off x="7367296" y="4155814"/>
            <a:ext cx="3311264" cy="923330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spcBef>
                <a:spcPts val="30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Access slow main memory frequently</a:t>
            </a:r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Low average accuracy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1E82FE-22E3-4875-B410-727986AE4390}"/>
              </a:ext>
            </a:extLst>
          </p:cNvPr>
          <p:cNvSpPr txBox="1"/>
          <p:nvPr/>
        </p:nvSpPr>
        <p:spPr>
          <a:xfrm>
            <a:off x="7011383" y="3800910"/>
            <a:ext cx="1749005" cy="40011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Disadvantages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4119C0D-25B5-45F8-7E40-37B8963C3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605" y="2416292"/>
            <a:ext cx="4848902" cy="2105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538836" y="-4079502"/>
            <a:ext cx="3114334" cy="121920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" name="组合 4"/>
          <p:cNvGrpSpPr/>
          <p:nvPr/>
        </p:nvGrpSpPr>
        <p:grpSpPr>
          <a:xfrm>
            <a:off x="5514975" y="3064904"/>
            <a:ext cx="1162050" cy="1034175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43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20203" y="3209453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97792A-4C1E-4E4D-8A68-005CFD7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78DB6107-13A9-8384-C19D-6A129B155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9243" y="731520"/>
            <a:ext cx="5627264" cy="1902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58AB4B-20AE-E789-48D9-2D45CEC28581}"/>
              </a:ext>
            </a:extLst>
          </p:cNvPr>
          <p:cNvSpPr txBox="1"/>
          <p:nvPr/>
        </p:nvSpPr>
        <p:spPr>
          <a:xfrm>
            <a:off x="3525526" y="4373962"/>
            <a:ext cx="5140954" cy="132343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4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55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6" y="336461"/>
            <a:ext cx="2696306" cy="3554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Design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DB6673-0F61-6C78-1340-54F50418FEFB}"/>
              </a:ext>
            </a:extLst>
          </p:cNvPr>
          <p:cNvSpPr txBox="1"/>
          <p:nvPr/>
        </p:nvSpPr>
        <p:spPr>
          <a:xfrm>
            <a:off x="1104275" y="1780198"/>
            <a:ext cx="4071731" cy="898708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Excluding L1 as a prediction target</a:t>
            </a:r>
          </a:p>
          <a:p>
            <a:pPr marL="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Includ</a:t>
            </a:r>
            <a:r>
              <a:rPr lang="en-US" altLang="zh-CN" sz="2000" dirty="0" err="1"/>
              <a:t>ing</a:t>
            </a:r>
            <a:r>
              <a:rPr lang="zh-CN" altLang="zh-CN" sz="2000" dirty="0"/>
              <a:t> L2 as a prediction target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E6E6A1-135A-CECF-BB65-36EB9200C7BD}"/>
              </a:ext>
            </a:extLst>
          </p:cNvPr>
          <p:cNvSpPr txBox="1"/>
          <p:nvPr/>
        </p:nvSpPr>
        <p:spPr>
          <a:xfrm>
            <a:off x="749454" y="1393098"/>
            <a:ext cx="2275366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Levels to predict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09C1DE-60FB-E72C-EBCE-E2B31B489A44}"/>
              </a:ext>
            </a:extLst>
          </p:cNvPr>
          <p:cNvSpPr txBox="1"/>
          <p:nvPr/>
        </p:nvSpPr>
        <p:spPr>
          <a:xfrm>
            <a:off x="6380949" y="1780198"/>
            <a:ext cx="4558295" cy="1268039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Being area-efficient to provide benefits</a:t>
            </a:r>
          </a:p>
          <a:p>
            <a:pPr marL="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Small and lower power for predictor structures</a:t>
            </a:r>
            <a:endParaRPr lang="zh-CN" altLang="zh-CN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8B1498-06B7-4940-84D9-DFE9AE76A12F}"/>
              </a:ext>
            </a:extLst>
          </p:cNvPr>
          <p:cNvSpPr txBox="1"/>
          <p:nvPr/>
        </p:nvSpPr>
        <p:spPr>
          <a:xfrm>
            <a:off x="6026129" y="1393098"/>
            <a:ext cx="2861040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Resource and power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7A779F-4779-6981-4462-D8EE713E9833}"/>
              </a:ext>
            </a:extLst>
          </p:cNvPr>
          <p:cNvSpPr txBox="1"/>
          <p:nvPr/>
        </p:nvSpPr>
        <p:spPr>
          <a:xfrm>
            <a:off x="1104275" y="4078573"/>
            <a:ext cx="4071731" cy="1283428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/>
            <a:endParaRPr lang="en-US" altLang="zh-CN" sz="700" dirty="0"/>
          </a:p>
          <a:p>
            <a:pPr marL="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PC + Miss history </a:t>
            </a:r>
          </a:p>
          <a:p>
            <a:pPr marL="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Address + Miss history </a:t>
            </a:r>
          </a:p>
          <a:p>
            <a:pPr marL="0" lvl="1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Miss-Map approach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7E30E1-6406-4104-6A26-78A1CF9979A3}"/>
              </a:ext>
            </a:extLst>
          </p:cNvPr>
          <p:cNvSpPr txBox="1"/>
          <p:nvPr/>
        </p:nvSpPr>
        <p:spPr>
          <a:xfrm>
            <a:off x="749454" y="3691473"/>
            <a:ext cx="3518527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Level Prediction Approach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88C734-6825-E42E-35CE-3CA98E0D7382}"/>
              </a:ext>
            </a:extLst>
          </p:cNvPr>
          <p:cNvSpPr txBox="1"/>
          <p:nvPr/>
        </p:nvSpPr>
        <p:spPr>
          <a:xfrm>
            <a:off x="6380949" y="4078573"/>
            <a:ext cx="4558295" cy="1415772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Prefetchers add "noise" to the hit/miss history</a:t>
            </a:r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Coordinating the prefetcher and level predictor</a:t>
            </a:r>
            <a:endParaRPr lang="zh-CN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C10DF1-0FE0-8923-8FC2-B303CC1201EB}"/>
              </a:ext>
            </a:extLst>
          </p:cNvPr>
          <p:cNvSpPr txBox="1"/>
          <p:nvPr/>
        </p:nvSpPr>
        <p:spPr>
          <a:xfrm>
            <a:off x="6026129" y="3691473"/>
            <a:ext cx="2925353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Impact of </a:t>
            </a:r>
            <a:r>
              <a:rPr lang="en-US" altLang="zh-CN" sz="2400" b="1" dirty="0" err="1">
                <a:solidFill>
                  <a:schemeClr val="bg1"/>
                </a:solidFill>
              </a:rPr>
              <a:t>Prefecthers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2250006-A741-2F42-0744-E2161D9AB5D6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3592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6" grpId="0" animBg="1"/>
      <p:bldP spid="27" grpId="0" animBg="1"/>
      <p:bldP spid="31" grpId="0" animBg="1"/>
      <p:bldP spid="33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030EFE-16EA-4565-AA62-D648A756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96AD4562-D272-41CE-D272-7A76AC2575E5}"/>
              </a:ext>
            </a:extLst>
          </p:cNvPr>
          <p:cNvSpPr/>
          <p:nvPr/>
        </p:nvSpPr>
        <p:spPr>
          <a:xfrm>
            <a:off x="0" y="188946"/>
            <a:ext cx="12192000" cy="5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8CC74D0-965C-D640-3E2B-8703A3B45AC3}"/>
              </a:ext>
            </a:extLst>
          </p:cNvPr>
          <p:cNvSpPr txBox="1"/>
          <p:nvPr/>
        </p:nvSpPr>
        <p:spPr>
          <a:xfrm>
            <a:off x="7939238" y="350877"/>
            <a:ext cx="1343998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8EF11C0-8710-7C9D-4326-5C946708B981}"/>
              </a:ext>
            </a:extLst>
          </p:cNvPr>
          <p:cNvSpPr txBox="1"/>
          <p:nvPr/>
        </p:nvSpPr>
        <p:spPr>
          <a:xfrm>
            <a:off x="3280835" y="350216"/>
            <a:ext cx="1162062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FD97E-4C59-4F9C-D2D8-710945D5D21D}"/>
              </a:ext>
            </a:extLst>
          </p:cNvPr>
          <p:cNvCxnSpPr>
            <a:cxnSpLocks/>
          </p:cNvCxnSpPr>
          <p:nvPr/>
        </p:nvCxnSpPr>
        <p:spPr>
          <a:xfrm>
            <a:off x="9271687" y="411154"/>
            <a:ext cx="0" cy="184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4C8A3265-CE19-33C6-51AF-E37C0437B7F8}"/>
              </a:ext>
            </a:extLst>
          </p:cNvPr>
          <p:cNvSpPr txBox="1"/>
          <p:nvPr/>
        </p:nvSpPr>
        <p:spPr>
          <a:xfrm>
            <a:off x="9269506" y="350877"/>
            <a:ext cx="1344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84777-8439-A26F-1789-DA0EAA33A715}"/>
              </a:ext>
            </a:extLst>
          </p:cNvPr>
          <p:cNvSpPr/>
          <p:nvPr/>
        </p:nvSpPr>
        <p:spPr>
          <a:xfrm>
            <a:off x="4545683" y="189836"/>
            <a:ext cx="3447524" cy="59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023F0C6-EE9A-3862-EDBF-828730B83F57}"/>
              </a:ext>
            </a:extLst>
          </p:cNvPr>
          <p:cNvSpPr txBox="1"/>
          <p:nvPr/>
        </p:nvSpPr>
        <p:spPr>
          <a:xfrm>
            <a:off x="4547916" y="326484"/>
            <a:ext cx="3443056" cy="62670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E9D0DAD-E1FE-8E31-EFDB-629B920E6E01}"/>
              </a:ext>
            </a:extLst>
          </p:cNvPr>
          <p:cNvSpPr txBox="1"/>
          <p:nvPr/>
        </p:nvSpPr>
        <p:spPr>
          <a:xfrm>
            <a:off x="231915" y="336461"/>
            <a:ext cx="3037371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Level Predictor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0DA019-7252-C4B2-F586-6D4FAAEF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86045" y="222461"/>
            <a:ext cx="1608189" cy="543655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8F07A2-4FED-76C6-D734-9873B4790A66}"/>
              </a:ext>
            </a:extLst>
          </p:cNvPr>
          <p:cNvCxnSpPr>
            <a:cxnSpLocks/>
          </p:cNvCxnSpPr>
          <p:nvPr/>
        </p:nvCxnSpPr>
        <p:spPr>
          <a:xfrm>
            <a:off x="0" y="629762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95F42CD-6428-BCA1-8011-3EDA0F0F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1E6B7049-C562-2532-EAB5-F3A6A6B0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2C3047-7308-0D45-3A03-E71CDEF63B5D}"/>
              </a:ext>
            </a:extLst>
          </p:cNvPr>
          <p:cNvCxnSpPr>
            <a:cxnSpLocks/>
          </p:cNvCxnSpPr>
          <p:nvPr/>
        </p:nvCxnSpPr>
        <p:spPr>
          <a:xfrm>
            <a:off x="568955" y="691915"/>
            <a:ext cx="25601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688671DC-ABDD-40CB-FC75-64803490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63" y="2312007"/>
            <a:ext cx="5239481" cy="228631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428A13-6305-A196-5114-81140B75D346}"/>
              </a:ext>
            </a:extLst>
          </p:cNvPr>
          <p:cNvSpPr txBox="1"/>
          <p:nvPr/>
        </p:nvSpPr>
        <p:spPr>
          <a:xfrm>
            <a:off x="6990358" y="2013228"/>
            <a:ext cx="4558295" cy="2769989"/>
          </a:xfrm>
          <a:prstGeom prst="rect">
            <a:avLst/>
          </a:prstGeom>
          <a:noFill/>
          <a:ln>
            <a:solidFill>
              <a:srgbClr val="9CC5FD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Ø"/>
            </a:pPr>
            <a:endParaRPr lang="en-US" altLang="zh-CN" sz="600" dirty="0"/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Miss-Map &gt;&gt; </a:t>
            </a:r>
            <a:r>
              <a:rPr lang="en-US" altLang="zh-CN" sz="2000" b="1" dirty="0">
                <a:solidFill>
                  <a:srgbClr val="00B0F0"/>
                </a:solidFill>
              </a:rPr>
              <a:t>Location-Map</a:t>
            </a:r>
          </a:p>
          <a:p>
            <a:pPr marL="51435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Providing the location of each block</a:t>
            </a:r>
          </a:p>
          <a:p>
            <a:pPr marL="51435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 bits of metadata per block (64B)</a:t>
            </a:r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In-cache table &gt;&gt; </a:t>
            </a:r>
            <a:r>
              <a:rPr lang="en-US" altLang="zh-CN" sz="2000" b="1" dirty="0">
                <a:solidFill>
                  <a:srgbClr val="00B0F0"/>
                </a:solidFill>
              </a:rPr>
              <a:t>In-memory table</a:t>
            </a:r>
          </a:p>
          <a:p>
            <a:pPr marL="51435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 small &amp; consistent table</a:t>
            </a:r>
          </a:p>
          <a:p>
            <a:pPr marL="51435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Caching in a small meta-data cache</a:t>
            </a:r>
          </a:p>
          <a:p>
            <a:pPr marL="0" lvl="1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Adding</a:t>
            </a:r>
            <a:r>
              <a:rPr lang="en-US" altLang="zh-CN" dirty="0"/>
              <a:t> </a:t>
            </a:r>
            <a:r>
              <a:rPr lang="en-US" altLang="zh-CN" sz="2000" b="1" dirty="0">
                <a:solidFill>
                  <a:srgbClr val="00B0F0"/>
                </a:solidFill>
              </a:rPr>
              <a:t>Popular Levels Detector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Solving metadata cache miss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Three counters</a:t>
            </a:r>
            <a:endParaRPr lang="zh-CN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B18E93-BCE5-B3DF-8345-A207130E5821}"/>
              </a:ext>
            </a:extLst>
          </p:cNvPr>
          <p:cNvSpPr txBox="1"/>
          <p:nvPr/>
        </p:nvSpPr>
        <p:spPr>
          <a:xfrm>
            <a:off x="7637881" y="1626128"/>
            <a:ext cx="3290709" cy="46166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Extending the Miss-Map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3437</TotalTime>
  <Words>891</Words>
  <Application>Microsoft Office PowerPoint</Application>
  <PresentationFormat>宽屏</PresentationFormat>
  <Paragraphs>278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Impact MT Std</vt:lpstr>
      <vt:lpstr>等线</vt:lpstr>
      <vt:lpstr>微软雅黑</vt:lpstr>
      <vt:lpstr>Arial</vt:lpstr>
      <vt:lpstr>Calibri</vt:lpstr>
      <vt:lpstr>Calibri Light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杨 洁</cp:lastModifiedBy>
  <cp:revision>210</cp:revision>
  <dcterms:created xsi:type="dcterms:W3CDTF">2016-11-24T09:20:00Z</dcterms:created>
  <dcterms:modified xsi:type="dcterms:W3CDTF">2022-12-19T03:44:40Z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