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7"/>
  </p:notesMasterIdLst>
  <p:handoutMasterIdLst>
    <p:handoutMasterId r:id="rId18"/>
  </p:handoutMasterIdLst>
  <p:sldIdLst>
    <p:sldId id="256" r:id="rId2"/>
    <p:sldId id="263" r:id="rId3"/>
    <p:sldId id="259" r:id="rId4"/>
    <p:sldId id="289" r:id="rId5"/>
    <p:sldId id="296" r:id="rId6"/>
    <p:sldId id="297" r:id="rId7"/>
    <p:sldId id="298" r:id="rId8"/>
    <p:sldId id="299" r:id="rId9"/>
    <p:sldId id="300" r:id="rId10"/>
    <p:sldId id="301" r:id="rId11"/>
    <p:sldId id="302" r:id="rId12"/>
    <p:sldId id="303" r:id="rId13"/>
    <p:sldId id="304" r:id="rId14"/>
    <p:sldId id="305" r:id="rId15"/>
    <p:sldId id="288"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322" autoAdjust="0"/>
  </p:normalViewPr>
  <p:slideViewPr>
    <p:cSldViewPr snapToGrid="0">
      <p:cViewPr varScale="1">
        <p:scale>
          <a:sx n="127" d="100"/>
          <a:sy n="127" d="100"/>
        </p:scale>
        <p:origin x="78" y="15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2727" y="3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CN" altLang="zh-CN"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681810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677428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632265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847533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455616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56094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287241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31642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941559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528894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60597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2022/12/8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7007982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2022/12/8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6604852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2022/12/8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8899503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A77FA13-ADA4-398D-70C4-92420DA06F3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1399" y="95082"/>
            <a:ext cx="993734" cy="829128"/>
          </a:xfrm>
          <a:prstGeom prst="rect">
            <a:avLst/>
          </a:prstGeom>
        </p:spPr>
      </p:pic>
    </p:spTree>
    <p:extLst>
      <p:ext uri="{BB962C8B-B14F-4D97-AF65-F5344CB8AC3E}">
        <p14:creationId xmlns:p14="http://schemas.microsoft.com/office/powerpoint/2010/main" val="466275573"/>
      </p:ext>
    </p:extLst>
  </p:cSld>
  <p:clrMapOvr>
    <a:masterClrMapping/>
  </p:clrMapOvr>
  <mc:AlternateContent xmlns:mc="http://schemas.openxmlformats.org/markup-compatibility/2006" xmlns:p14="http://schemas.microsoft.com/office/powerpoint/2010/main">
    <mc:Choice Requires="p14">
      <p:transition spd="slow" p14:dur="800" advTm="8016">
        <p14:flythrough/>
      </p:transition>
    </mc:Choice>
    <mc:Fallback xmlns="">
      <p:transition spd="slow" advTm="8016">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3951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1708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3481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7854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93679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5414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89257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2022/12/8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6454047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9324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2216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2F288E0-7875-42C4-84C8-98DBBD3BF4D2}" type="datetimeFigureOut">
              <a:rPr lang="zh-CN" altLang="en-US" smtClean="0"/>
              <a:t>2022/12/8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9544487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2F288E0-7875-42C4-84C8-98DBBD3BF4D2}" type="datetimeFigureOut">
              <a:rPr lang="zh-CN" altLang="en-US" smtClean="0"/>
              <a:t>2022/12/8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9721937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2F288E0-7875-42C4-84C8-98DBBD3BF4D2}" type="datetimeFigureOut">
              <a:rPr lang="zh-CN" altLang="en-US" smtClean="0"/>
              <a:t>2022/12/8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7423409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2F288E0-7875-42C4-84C8-98DBBD3BF4D2}" type="datetimeFigureOut">
              <a:rPr lang="zh-CN" altLang="en-US" smtClean="0"/>
              <a:t>2022/12/8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826428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288E0-7875-42C4-84C8-98DBBD3BF4D2}" type="datetimeFigureOut">
              <a:rPr lang="zh-CN" altLang="en-US" smtClean="0"/>
              <a:t>2022/12/8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7944598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2022/12/8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9051763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2022/12/8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1641006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t>2022/12/8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6844730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Lst>
  <mc:AlternateContent xmlns:mc="http://schemas.openxmlformats.org/markup-compatibility/2006" xmlns:p14="http://schemas.microsoft.com/office/powerpoint/2010/main">
    <mc:Choice Requires="p14">
      <p:transition spd="slow" p14:dur="800">
        <p14:flythrough/>
      </p:transition>
    </mc:Choice>
    <mc:Fallback xmlns="">
      <p:transition spd="slow" advTm="8016">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5.png"/><Relationship Id="rId5" Type="http://schemas.openxmlformats.org/officeDocument/2006/relationships/image" Target="../media/image6.jpe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886194" y="2442810"/>
            <a:ext cx="5919140" cy="777618"/>
          </a:xfrm>
          <a:prstGeom prst="rect">
            <a:avLst/>
          </a:prstGeom>
          <a:noFill/>
        </p:spPr>
        <p:txBody>
          <a:bodyPr wrap="square" lIns="38576" tIns="19289" rIns="38576" bIns="19289" rtlCol="0">
            <a:spAutoFit/>
          </a:bodyPr>
          <a:lstStyle/>
          <a:p>
            <a:r>
              <a:rPr lang="en-US" altLang="zh-CN" sz="2400" dirty="0">
                <a:solidFill>
                  <a:srgbClr val="1B4367"/>
                </a:solidFill>
                <a:cs typeface="+mn-ea"/>
                <a:sym typeface="+mn-lt"/>
              </a:rPr>
              <a:t>Don’t Be a Blockhead: Zoned Namespaces Make Work on Conventional SSDs Obsolete</a:t>
            </a:r>
            <a:endParaRPr lang="zh-CN" altLang="en-US" sz="2400" dirty="0">
              <a:solidFill>
                <a:srgbClr val="1B4367"/>
              </a:solidFill>
              <a:cs typeface="+mn-ea"/>
              <a:sym typeface="+mn-lt"/>
            </a:endParaRPr>
          </a:p>
        </p:txBody>
      </p:sp>
      <p:sp>
        <p:nvSpPr>
          <p:cNvPr id="3075" name="文本框 3074"/>
          <p:cNvSpPr txBox="1"/>
          <p:nvPr/>
        </p:nvSpPr>
        <p:spPr>
          <a:xfrm>
            <a:off x="3697582" y="3390430"/>
            <a:ext cx="3666535" cy="469842"/>
          </a:xfrm>
          <a:prstGeom prst="rect">
            <a:avLst/>
          </a:prstGeom>
          <a:noFill/>
          <a:ln w="9525">
            <a:noFill/>
            <a:miter/>
          </a:ln>
          <a:effectLst/>
        </p:spPr>
        <p:txBody>
          <a:bodyPr vert="horz" wrap="square" lIns="38576" tIns="19289" rIns="38576" bIns="19289" anchor="t">
            <a:spAutoFit/>
          </a:bodyPr>
          <a:lstStyle/>
          <a:p>
            <a:pPr lvl="0" eaLnBrk="0" hangingPunct="0"/>
            <a:r>
              <a:rPr lang="zh-CN" altLang="en-US" sz="1400" dirty="0">
                <a:solidFill>
                  <a:schemeClr val="tx1">
                    <a:lumMod val="75000"/>
                    <a:lumOff val="25000"/>
                  </a:schemeClr>
                </a:solidFill>
                <a:cs typeface="+mn-ea"/>
                <a:sym typeface="+mn-lt"/>
              </a:rPr>
              <a:t>汇报人：洪子骁    汇报时间：</a:t>
            </a:r>
            <a:r>
              <a:rPr lang="en-US" altLang="zh-CN" sz="1400" dirty="0">
                <a:solidFill>
                  <a:schemeClr val="tx1">
                    <a:lumMod val="75000"/>
                    <a:lumOff val="25000"/>
                  </a:schemeClr>
                </a:solidFill>
                <a:cs typeface="+mn-ea"/>
                <a:sym typeface="+mn-lt"/>
              </a:rPr>
              <a:t>2022</a:t>
            </a:r>
            <a:r>
              <a:rPr lang="zh-CN" altLang="en-US" sz="1400" dirty="0">
                <a:solidFill>
                  <a:schemeClr val="tx1">
                    <a:lumMod val="75000"/>
                    <a:lumOff val="25000"/>
                  </a:schemeClr>
                </a:solidFill>
                <a:cs typeface="+mn-ea"/>
                <a:sym typeface="+mn-lt"/>
              </a:rPr>
              <a:t>年</a:t>
            </a:r>
            <a:r>
              <a:rPr lang="en-US" altLang="zh-CN" sz="1400" dirty="0">
                <a:solidFill>
                  <a:schemeClr val="tx1">
                    <a:lumMod val="75000"/>
                    <a:lumOff val="25000"/>
                  </a:schemeClr>
                </a:solidFill>
                <a:cs typeface="+mn-ea"/>
                <a:sym typeface="+mn-lt"/>
              </a:rPr>
              <a:t>12</a:t>
            </a:r>
            <a:r>
              <a:rPr lang="zh-CN" altLang="en-US" sz="1400" dirty="0">
                <a:solidFill>
                  <a:schemeClr val="tx1">
                    <a:lumMod val="75000"/>
                    <a:lumOff val="25000"/>
                  </a:schemeClr>
                </a:solidFill>
                <a:cs typeface="+mn-ea"/>
                <a:sym typeface="+mn-lt"/>
              </a:rPr>
              <a:t>月</a:t>
            </a:r>
            <a:r>
              <a:rPr lang="en-US" altLang="zh-CN" sz="1400" dirty="0">
                <a:solidFill>
                  <a:schemeClr val="tx1">
                    <a:lumMod val="75000"/>
                    <a:lumOff val="25000"/>
                  </a:schemeClr>
                </a:solidFill>
                <a:cs typeface="+mn-ea"/>
                <a:sym typeface="+mn-lt"/>
              </a:rPr>
              <a:t>8</a:t>
            </a:r>
            <a:r>
              <a:rPr lang="zh-CN" altLang="en-US" sz="1400" dirty="0">
                <a:solidFill>
                  <a:schemeClr val="tx1">
                    <a:lumMod val="75000"/>
                    <a:lumOff val="25000"/>
                  </a:schemeClr>
                </a:solidFill>
                <a:cs typeface="+mn-ea"/>
                <a:sym typeface="+mn-lt"/>
              </a:rPr>
              <a:t>日</a:t>
            </a:r>
            <a:endParaRPr lang="en-US" altLang="zh-CN" sz="1400" dirty="0">
              <a:solidFill>
                <a:schemeClr val="tx1">
                  <a:lumMod val="75000"/>
                  <a:lumOff val="25000"/>
                </a:schemeClr>
              </a:solidFill>
              <a:cs typeface="+mn-ea"/>
              <a:sym typeface="+mn-lt"/>
            </a:endParaRPr>
          </a:p>
          <a:p>
            <a:pPr lvl="0" eaLnBrk="0" hangingPunct="0"/>
            <a:endParaRPr lang="en-US" altLang="zh-CN" sz="1400" dirty="0">
              <a:solidFill>
                <a:schemeClr val="tx1">
                  <a:lumMod val="75000"/>
                  <a:lumOff val="25000"/>
                </a:schemeClr>
              </a:solidFill>
              <a:cs typeface="+mn-ea"/>
              <a:sym typeface="+mn-lt"/>
            </a:endParaRP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80440" y="1449123"/>
            <a:ext cx="989606" cy="823685"/>
          </a:xfrm>
          <a:prstGeom prst="rect">
            <a:avLst/>
          </a:prstGeom>
        </p:spPr>
      </p:pic>
      <p:pic>
        <p:nvPicPr>
          <p:cNvPr id="2" name="音频 1">
            <a:hlinkClick r:id="" action="ppaction://media"/>
            <a:extLst>
              <a:ext uri="{FF2B5EF4-FFF2-40B4-BE49-F238E27FC236}">
                <a16:creationId xmlns:a16="http://schemas.microsoft.com/office/drawing/2014/main" id="{C7985663-A466-C54B-14DD-0DDF9AFA877A}"/>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623300" y="4622800"/>
            <a:ext cx="304800" cy="304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1784">
        <p14:flythrough/>
      </p:transition>
    </mc:Choice>
    <mc:Fallback>
      <p:transition spd="slow" advTm="178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1125669" y="532317"/>
            <a:ext cx="4616612" cy="346731"/>
          </a:xfrm>
          <a:prstGeom prst="rect">
            <a:avLst/>
          </a:prstGeom>
          <a:noFill/>
        </p:spPr>
        <p:txBody>
          <a:bodyPr wrap="square" lIns="38576" tIns="19289" rIns="38576" bIns="19289" rtlCol="0">
            <a:spAutoFit/>
          </a:bodyPr>
          <a:lstStyle>
            <a:defPPr>
              <a:defRPr lang="en-US"/>
            </a:defPPr>
            <a:lvl1pPr>
              <a:defRPr sz="2000" b="1">
                <a:solidFill>
                  <a:srgbClr val="1B4367"/>
                </a:solidFill>
                <a:cs typeface="+mn-ea"/>
              </a:defRPr>
            </a:lvl1pPr>
          </a:lstStyle>
          <a:p>
            <a:r>
              <a:rPr lang="zh-CN" altLang="en-US" dirty="0">
                <a:sym typeface="+mn-lt"/>
              </a:rPr>
              <a:t>分类结果</a:t>
            </a:r>
          </a:p>
        </p:txBody>
      </p:sp>
      <p:pic>
        <p:nvPicPr>
          <p:cNvPr id="3" name="图片 2">
            <a:extLst>
              <a:ext uri="{FF2B5EF4-FFF2-40B4-BE49-F238E27FC236}">
                <a16:creationId xmlns:a16="http://schemas.microsoft.com/office/drawing/2014/main" id="{5247B57E-BB76-9709-47DF-0E618DEB4B23}"/>
              </a:ext>
            </a:extLst>
          </p:cNvPr>
          <p:cNvPicPr>
            <a:picLocks noChangeAspect="1"/>
          </p:cNvPicPr>
          <p:nvPr/>
        </p:nvPicPr>
        <p:blipFill>
          <a:blip r:embed="rId3"/>
          <a:stretch>
            <a:fillRect/>
          </a:stretch>
        </p:blipFill>
        <p:spPr>
          <a:xfrm>
            <a:off x="1061061" y="1292224"/>
            <a:ext cx="4681220" cy="2152650"/>
          </a:xfrm>
          <a:prstGeom prst="rect">
            <a:avLst/>
          </a:prstGeom>
        </p:spPr>
      </p:pic>
    </p:spTree>
    <p:extLst>
      <p:ext uri="{BB962C8B-B14F-4D97-AF65-F5344CB8AC3E}">
        <p14:creationId xmlns:p14="http://schemas.microsoft.com/office/powerpoint/2010/main" val="767402945"/>
      </p:ext>
    </p:extLst>
  </p:cSld>
  <p:clrMapOvr>
    <a:masterClrMapping/>
  </p:clrMapOvr>
  <mc:AlternateContent xmlns:mc="http://schemas.openxmlformats.org/markup-compatibility/2006" xmlns:p14="http://schemas.microsoft.com/office/powerpoint/2010/main">
    <mc:Choice Requires="p14">
      <p:transition p14:dur="0" advTm="47043"/>
    </mc:Choice>
    <mc:Fallback xmlns="">
      <p:transition advTm="4704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1125669" y="532317"/>
            <a:ext cx="4616612" cy="346731"/>
          </a:xfrm>
          <a:prstGeom prst="rect">
            <a:avLst/>
          </a:prstGeom>
          <a:noFill/>
        </p:spPr>
        <p:txBody>
          <a:bodyPr wrap="square" lIns="38576" tIns="19289" rIns="38576" bIns="19289" rtlCol="0">
            <a:spAutoFit/>
          </a:bodyPr>
          <a:lstStyle>
            <a:defPPr>
              <a:defRPr lang="en-US"/>
            </a:defPPr>
            <a:lvl1pPr>
              <a:defRPr sz="2000" b="1">
                <a:solidFill>
                  <a:srgbClr val="1B4367"/>
                </a:solidFill>
                <a:cs typeface="+mn-ea"/>
              </a:defRPr>
            </a:lvl1pPr>
          </a:lstStyle>
          <a:p>
            <a:r>
              <a:rPr lang="en-US" altLang="zh-CN" dirty="0">
                <a:sym typeface="+mn-lt"/>
              </a:rPr>
              <a:t>RESEARCH AGENDA</a:t>
            </a:r>
            <a:endParaRPr lang="zh-CN" altLang="en-US" dirty="0">
              <a:sym typeface="+mn-lt"/>
            </a:endParaRPr>
          </a:p>
        </p:txBody>
      </p:sp>
      <p:sp>
        <p:nvSpPr>
          <p:cNvPr id="2" name="文本框 1">
            <a:extLst>
              <a:ext uri="{FF2B5EF4-FFF2-40B4-BE49-F238E27FC236}">
                <a16:creationId xmlns:a16="http://schemas.microsoft.com/office/drawing/2014/main" id="{E5747935-CC89-585B-6117-0E741A5E2AF1}"/>
              </a:ext>
            </a:extLst>
          </p:cNvPr>
          <p:cNvSpPr txBox="1"/>
          <p:nvPr/>
        </p:nvSpPr>
        <p:spPr>
          <a:xfrm>
            <a:off x="1125669" y="1207910"/>
            <a:ext cx="4572000" cy="646331"/>
          </a:xfrm>
          <a:prstGeom prst="rect">
            <a:avLst/>
          </a:prstGeom>
          <a:noFill/>
        </p:spPr>
        <p:txBody>
          <a:bodyPr wrap="square" rtlCol="0">
            <a:spAutoFit/>
          </a:bodyPr>
          <a:lstStyle/>
          <a:p>
            <a:pPr marL="342900" indent="-342900">
              <a:buAutoNum type="arabicPeriod"/>
            </a:pPr>
            <a:r>
              <a:rPr lang="en-US" altLang="zh-CN" dirty="0"/>
              <a:t>Improving Performance</a:t>
            </a:r>
          </a:p>
          <a:p>
            <a:pPr marL="342900" indent="-342900">
              <a:buAutoNum type="arabicPeriod"/>
            </a:pPr>
            <a:r>
              <a:rPr lang="en-US" altLang="zh-CN" dirty="0"/>
              <a:t>Managing Limitations</a:t>
            </a:r>
            <a:endParaRPr lang="zh-CN" altLang="en-US" dirty="0"/>
          </a:p>
        </p:txBody>
      </p:sp>
    </p:spTree>
    <p:extLst>
      <p:ext uri="{BB962C8B-B14F-4D97-AF65-F5344CB8AC3E}">
        <p14:creationId xmlns:p14="http://schemas.microsoft.com/office/powerpoint/2010/main" val="1690504327"/>
      </p:ext>
    </p:extLst>
  </p:cSld>
  <p:clrMapOvr>
    <a:masterClrMapping/>
  </p:clrMapOvr>
  <mc:AlternateContent xmlns:mc="http://schemas.openxmlformats.org/markup-compatibility/2006" xmlns:p14="http://schemas.microsoft.com/office/powerpoint/2010/main">
    <mc:Choice Requires="p14">
      <p:transition p14:dur="0" advTm="47043"/>
    </mc:Choice>
    <mc:Fallback xmlns="">
      <p:transition advTm="4704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1125669" y="532317"/>
            <a:ext cx="4616612" cy="346731"/>
          </a:xfrm>
          <a:prstGeom prst="rect">
            <a:avLst/>
          </a:prstGeom>
          <a:noFill/>
        </p:spPr>
        <p:txBody>
          <a:bodyPr wrap="square" lIns="38576" tIns="19289" rIns="38576" bIns="19289" rtlCol="0">
            <a:spAutoFit/>
          </a:bodyPr>
          <a:lstStyle>
            <a:defPPr>
              <a:defRPr lang="en-US"/>
            </a:defPPr>
            <a:lvl1pPr>
              <a:defRPr sz="2000" b="1">
                <a:solidFill>
                  <a:srgbClr val="1B4367"/>
                </a:solidFill>
                <a:cs typeface="+mn-ea"/>
              </a:defRPr>
            </a:lvl1pPr>
          </a:lstStyle>
          <a:p>
            <a:r>
              <a:rPr lang="en-US" altLang="zh-CN" dirty="0"/>
              <a:t>Improving Performance</a:t>
            </a:r>
          </a:p>
        </p:txBody>
      </p:sp>
      <p:sp>
        <p:nvSpPr>
          <p:cNvPr id="2" name="文本框 1">
            <a:extLst>
              <a:ext uri="{FF2B5EF4-FFF2-40B4-BE49-F238E27FC236}">
                <a16:creationId xmlns:a16="http://schemas.microsoft.com/office/drawing/2014/main" id="{E5747935-CC89-585B-6117-0E741A5E2AF1}"/>
              </a:ext>
            </a:extLst>
          </p:cNvPr>
          <p:cNvSpPr txBox="1"/>
          <p:nvPr/>
        </p:nvSpPr>
        <p:spPr>
          <a:xfrm>
            <a:off x="1125669" y="1207910"/>
            <a:ext cx="4572000" cy="2585323"/>
          </a:xfrm>
          <a:prstGeom prst="rect">
            <a:avLst/>
          </a:prstGeom>
          <a:noFill/>
        </p:spPr>
        <p:txBody>
          <a:bodyPr wrap="square" rtlCol="0">
            <a:spAutoFit/>
          </a:bodyPr>
          <a:lstStyle/>
          <a:p>
            <a:pPr marL="342900" indent="-342900">
              <a:buAutoNum type="arabicPeriod"/>
            </a:pPr>
            <a:r>
              <a:rPr lang="en-US" altLang="zh-CN" dirty="0"/>
              <a:t>How can application-level information improve zone management?</a:t>
            </a:r>
          </a:p>
          <a:p>
            <a:pPr marL="342900" indent="-342900">
              <a:buAutoNum type="arabicPeriod"/>
            </a:pPr>
            <a:r>
              <a:rPr lang="en-US" altLang="zh-CN" dirty="0"/>
              <a:t>How should applications interact with zones?</a:t>
            </a:r>
          </a:p>
          <a:p>
            <a:pPr marL="342900" indent="-342900">
              <a:buAutoNum type="arabicPeriod"/>
            </a:pPr>
            <a:r>
              <a:rPr lang="en-US" altLang="zh-CN" dirty="0"/>
              <a:t>What is the best approach to I/O scheduling with </a:t>
            </a:r>
            <a:r>
              <a:rPr lang="en-US" altLang="zh-CN" dirty="0" err="1"/>
              <a:t>hostdriven</a:t>
            </a:r>
            <a:r>
              <a:rPr lang="en-US" altLang="zh-CN" dirty="0"/>
              <a:t> device management?</a:t>
            </a:r>
          </a:p>
          <a:p>
            <a:pPr marL="342900" indent="-342900">
              <a:buAutoNum type="arabicPeriod"/>
            </a:pPr>
            <a:r>
              <a:rPr lang="en-US" altLang="zh-CN" dirty="0"/>
              <a:t>How can we best exploit transparent data placement?</a:t>
            </a:r>
            <a:endParaRPr lang="zh-CN" altLang="en-US" dirty="0"/>
          </a:p>
        </p:txBody>
      </p:sp>
    </p:spTree>
    <p:extLst>
      <p:ext uri="{BB962C8B-B14F-4D97-AF65-F5344CB8AC3E}">
        <p14:creationId xmlns:p14="http://schemas.microsoft.com/office/powerpoint/2010/main" val="1895616701"/>
      </p:ext>
    </p:extLst>
  </p:cSld>
  <p:clrMapOvr>
    <a:masterClrMapping/>
  </p:clrMapOvr>
  <mc:AlternateContent xmlns:mc="http://schemas.openxmlformats.org/markup-compatibility/2006" xmlns:p14="http://schemas.microsoft.com/office/powerpoint/2010/main">
    <mc:Choice Requires="p14">
      <p:transition p14:dur="0" advTm="47043"/>
    </mc:Choice>
    <mc:Fallback xmlns="">
      <p:transition advTm="4704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1125669" y="532317"/>
            <a:ext cx="4616612" cy="346731"/>
          </a:xfrm>
          <a:prstGeom prst="rect">
            <a:avLst/>
          </a:prstGeom>
          <a:noFill/>
        </p:spPr>
        <p:txBody>
          <a:bodyPr wrap="square" lIns="38576" tIns="19289" rIns="38576" bIns="19289" rtlCol="0">
            <a:spAutoFit/>
          </a:bodyPr>
          <a:lstStyle>
            <a:defPPr>
              <a:defRPr lang="en-US"/>
            </a:defPPr>
            <a:lvl1pPr>
              <a:defRPr sz="2000" b="1">
                <a:solidFill>
                  <a:srgbClr val="1B4367"/>
                </a:solidFill>
                <a:cs typeface="+mn-ea"/>
              </a:defRPr>
            </a:lvl1pPr>
          </a:lstStyle>
          <a:p>
            <a:r>
              <a:rPr lang="en-US" altLang="zh-CN" dirty="0"/>
              <a:t>Managing Limitations</a:t>
            </a:r>
            <a:endParaRPr lang="zh-CN" altLang="en-US" dirty="0"/>
          </a:p>
        </p:txBody>
      </p:sp>
      <p:sp>
        <p:nvSpPr>
          <p:cNvPr id="2" name="文本框 1">
            <a:extLst>
              <a:ext uri="{FF2B5EF4-FFF2-40B4-BE49-F238E27FC236}">
                <a16:creationId xmlns:a16="http://schemas.microsoft.com/office/drawing/2014/main" id="{E5747935-CC89-585B-6117-0E741A5E2AF1}"/>
              </a:ext>
            </a:extLst>
          </p:cNvPr>
          <p:cNvSpPr txBox="1"/>
          <p:nvPr/>
        </p:nvSpPr>
        <p:spPr>
          <a:xfrm>
            <a:off x="1125669" y="1207910"/>
            <a:ext cx="4572000" cy="2031325"/>
          </a:xfrm>
          <a:prstGeom prst="rect">
            <a:avLst/>
          </a:prstGeom>
          <a:noFill/>
        </p:spPr>
        <p:txBody>
          <a:bodyPr wrap="square" rtlCol="0">
            <a:spAutoFit/>
          </a:bodyPr>
          <a:lstStyle/>
          <a:p>
            <a:pPr marL="342900" indent="-342900">
              <a:buAutoNum type="arabicPeriod"/>
            </a:pPr>
            <a:r>
              <a:rPr lang="en-US" altLang="zh-CN" dirty="0"/>
              <a:t>How should hosts manage active zone limits?</a:t>
            </a:r>
          </a:p>
          <a:p>
            <a:pPr marL="342900" indent="-342900">
              <a:buAutoNum type="arabicPeriod"/>
            </a:pPr>
            <a:r>
              <a:rPr lang="en-US" altLang="zh-CN" dirty="0"/>
              <a:t>Are there workloads that perform worse on ZNS SSDs than on conventional SSDs?</a:t>
            </a:r>
          </a:p>
          <a:p>
            <a:pPr marL="342900" indent="-342900">
              <a:buAutoNum type="arabicPeriod"/>
            </a:pPr>
            <a:r>
              <a:rPr lang="en-US" altLang="zh-CN" dirty="0"/>
              <a:t>How do ZNS SSDs fit with recent trends to offload I/O tasks from the host to dedicated hardware?</a:t>
            </a:r>
          </a:p>
        </p:txBody>
      </p:sp>
    </p:spTree>
    <p:extLst>
      <p:ext uri="{BB962C8B-B14F-4D97-AF65-F5344CB8AC3E}">
        <p14:creationId xmlns:p14="http://schemas.microsoft.com/office/powerpoint/2010/main" val="2065285880"/>
      </p:ext>
    </p:extLst>
  </p:cSld>
  <p:clrMapOvr>
    <a:masterClrMapping/>
  </p:clrMapOvr>
  <mc:AlternateContent xmlns:mc="http://schemas.openxmlformats.org/markup-compatibility/2006" xmlns:p14="http://schemas.microsoft.com/office/powerpoint/2010/main">
    <mc:Choice Requires="p14">
      <p:transition p14:dur="0" advTm="47043"/>
    </mc:Choice>
    <mc:Fallback xmlns="">
      <p:transition advTm="4704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1125669" y="532317"/>
            <a:ext cx="4616612" cy="346731"/>
          </a:xfrm>
          <a:prstGeom prst="rect">
            <a:avLst/>
          </a:prstGeom>
          <a:noFill/>
        </p:spPr>
        <p:txBody>
          <a:bodyPr wrap="square" lIns="38576" tIns="19289" rIns="38576" bIns="19289" rtlCol="0">
            <a:spAutoFit/>
          </a:bodyPr>
          <a:lstStyle>
            <a:defPPr>
              <a:defRPr lang="en-US"/>
            </a:defPPr>
            <a:lvl1pPr>
              <a:defRPr sz="2000" b="1">
                <a:solidFill>
                  <a:srgbClr val="1B4367"/>
                </a:solidFill>
                <a:cs typeface="+mn-ea"/>
              </a:defRPr>
            </a:lvl1pPr>
          </a:lstStyle>
          <a:p>
            <a:r>
              <a:rPr lang="en-US" altLang="zh-CN" dirty="0">
                <a:sym typeface="+mn-lt"/>
              </a:rPr>
              <a:t>CONCLUSION</a:t>
            </a:r>
            <a:endParaRPr lang="zh-CN" altLang="en-US" dirty="0">
              <a:sym typeface="+mn-lt"/>
            </a:endParaRPr>
          </a:p>
        </p:txBody>
      </p:sp>
      <p:sp>
        <p:nvSpPr>
          <p:cNvPr id="2" name="文本框 1">
            <a:extLst>
              <a:ext uri="{FF2B5EF4-FFF2-40B4-BE49-F238E27FC236}">
                <a16:creationId xmlns:a16="http://schemas.microsoft.com/office/drawing/2014/main" id="{E5747935-CC89-585B-6117-0E741A5E2AF1}"/>
              </a:ext>
            </a:extLst>
          </p:cNvPr>
          <p:cNvSpPr txBox="1"/>
          <p:nvPr/>
        </p:nvSpPr>
        <p:spPr>
          <a:xfrm>
            <a:off x="1125668" y="1207910"/>
            <a:ext cx="6844287" cy="2862322"/>
          </a:xfrm>
          <a:prstGeom prst="rect">
            <a:avLst/>
          </a:prstGeom>
          <a:noFill/>
        </p:spPr>
        <p:txBody>
          <a:bodyPr wrap="square" rtlCol="0">
            <a:spAutoFit/>
          </a:bodyPr>
          <a:lstStyle/>
          <a:p>
            <a:pPr algn="just"/>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虽然许多</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SSD</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研究都集中在传统</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SSD</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的问题上，但行业已经取得了进步</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标准化并开始采用</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ZNS</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这个拐点为如何充分利用这些新兴设备开辟了令人兴奋和有影响力的研究方向。它还指出了系统社区面临的一个问题：许多研究都是针对大型云提供商等环境进行的，但通常只有那些在工业界或与行业有密切联系的人才能优先访问新兴技术和问题。这对没有这种联系的研究人员不利，但也损害了整个领域。如果接触相关问题的机会受到限制，当解决最紧迫问题的思想家的多样性受到限制时，进展就会受到阻碍。我们希望能够鼓励来自世界各地一系列机构的研究人员参与</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研究</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，并组织行业小组，作为讨论新趋势和挑战的渠道。</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939377870"/>
      </p:ext>
    </p:extLst>
  </p:cSld>
  <p:clrMapOvr>
    <a:masterClrMapping/>
  </p:clrMapOvr>
  <mc:AlternateContent xmlns:mc="http://schemas.openxmlformats.org/markup-compatibility/2006" xmlns:p14="http://schemas.microsoft.com/office/powerpoint/2010/main">
    <mc:Choice Requires="p14">
      <p:transition p14:dur="0" advTm="47043"/>
    </mc:Choice>
    <mc:Fallback xmlns="">
      <p:transition advTm="4704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3335704" y="2185313"/>
            <a:ext cx="2403247" cy="610330"/>
          </a:xfrm>
          <a:prstGeom prst="rect">
            <a:avLst/>
          </a:prstGeom>
          <a:noFill/>
        </p:spPr>
        <p:txBody>
          <a:bodyPr wrap="square" lIns="38576" tIns="19289" rIns="38576" bIns="19289" rtlCol="0">
            <a:spAutoFit/>
          </a:bodyPr>
          <a:lstStyle/>
          <a:p>
            <a:pPr algn="ctr">
              <a:defRPr/>
            </a:pPr>
            <a:r>
              <a:rPr lang="en-US" altLang="zh-CN" sz="3713"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p14:dur="0" advTm="9959"/>
    </mc:Choice>
    <mc:Fallback xmlns="">
      <p:transition advTm="995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CFD7B04-CD21-47B6-8F9B-31B20B2DE514}"/>
              </a:ext>
            </a:extLst>
          </p:cNvPr>
          <p:cNvSpPr txBox="1"/>
          <p:nvPr/>
        </p:nvSpPr>
        <p:spPr>
          <a:xfrm>
            <a:off x="436504" y="1140589"/>
            <a:ext cx="5776148" cy="2862322"/>
          </a:xfrm>
          <a:prstGeom prst="rect">
            <a:avLst/>
          </a:prstGeom>
          <a:noFill/>
        </p:spPr>
        <p:txBody>
          <a:bodyPr wrap="square" rtlCol="0">
            <a:spAutoFit/>
          </a:bodyPr>
          <a:lstStyle/>
          <a:p>
            <a:pPr indent="266700" algn="just"/>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Research on flash devices almost exclusively focuses on conventional SSDs, which expose a block interface. Industry, however, has standardized and is adopting Zoned Namespaces (ZNS) SSDs, which offer a new storage interface that dominates conventional SSDs. Continued research on conventional SSDs is thus a missed opportunity to unlock a step-change improvement in system performance by building on ZNS SSDs. We argue for an immediate and complete shift in research to ZNS SSDs and discuss research directions.</a:t>
            </a:r>
            <a:endParaRPr lang="zh-CN" altLang="en-US" dirty="0"/>
          </a:p>
        </p:txBody>
      </p:sp>
      <p:pic>
        <p:nvPicPr>
          <p:cNvPr id="1026" name="Picture 2" descr="SSD 的图像结果">
            <a:extLst>
              <a:ext uri="{FF2B5EF4-FFF2-40B4-BE49-F238E27FC236}">
                <a16:creationId xmlns:a16="http://schemas.microsoft.com/office/drawing/2014/main" id="{9AB8B842-70AB-DC66-F0C5-CCC63E56EA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1369" y="1373481"/>
            <a:ext cx="2862631" cy="20825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5">
            <a:extLst>
              <a:ext uri="{FF2B5EF4-FFF2-40B4-BE49-F238E27FC236}">
                <a16:creationId xmlns:a16="http://schemas.microsoft.com/office/drawing/2014/main" id="{E927F03B-5AE0-042E-09DF-06654EF4E66D}"/>
              </a:ext>
            </a:extLst>
          </p:cNvPr>
          <p:cNvSpPr txBox="1"/>
          <p:nvPr/>
        </p:nvSpPr>
        <p:spPr>
          <a:xfrm>
            <a:off x="1084277" y="472109"/>
            <a:ext cx="3788761" cy="469842"/>
          </a:xfrm>
          <a:prstGeom prst="rect">
            <a:avLst/>
          </a:prstGeom>
          <a:noFill/>
        </p:spPr>
        <p:txBody>
          <a:bodyPr wrap="square" lIns="38576" tIns="19289" rIns="38576" bIns="19289" rtlCol="0">
            <a:spAutoFit/>
          </a:bodyPr>
          <a:lstStyle>
            <a:defPPr>
              <a:defRPr lang="en-US"/>
            </a:defPPr>
            <a:lvl1pPr>
              <a:defRPr sz="2000" b="1">
                <a:solidFill>
                  <a:srgbClr val="1B4367"/>
                </a:solidFill>
                <a:cs typeface="+mn-ea"/>
              </a:defRPr>
            </a:lvl1pPr>
          </a:lstStyle>
          <a:p>
            <a:r>
              <a:rPr lang="en-US" altLang="zh-CN" sz="2800" dirty="0">
                <a:sym typeface="+mn-lt"/>
              </a:rPr>
              <a:t>ABSTRACT</a:t>
            </a:r>
            <a:endParaRPr lang="zh-CN" altLang="en-US" sz="2800" dirty="0">
              <a:sym typeface="+mn-lt"/>
            </a:endParaRPr>
          </a:p>
        </p:txBody>
      </p:sp>
      <p:pic>
        <p:nvPicPr>
          <p:cNvPr id="3" name="音频 2">
            <a:hlinkClick r:id="" action="ppaction://media"/>
            <a:extLst>
              <a:ext uri="{FF2B5EF4-FFF2-40B4-BE49-F238E27FC236}">
                <a16:creationId xmlns:a16="http://schemas.microsoft.com/office/drawing/2014/main" id="{45E9750A-6783-051C-7E7C-11CA3FC2146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23300" y="4622800"/>
            <a:ext cx="304800" cy="304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1653"/>
    </mc:Choice>
    <mc:Fallback>
      <p:transition advTm="16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184725" y="1992396"/>
            <a:ext cx="1418100" cy="264895"/>
          </a:xfrm>
          <a:prstGeom prst="roundRect">
            <a:avLst/>
          </a:prstGeom>
          <a:solidFill>
            <a:srgbClr val="1B4367"/>
          </a:solidFill>
        </p:spPr>
        <p:txBody>
          <a:bodyPr wrap="square" rtlCol="0">
            <a:spAutoFit/>
          </a:bodyPr>
          <a:lstStyle/>
          <a:p>
            <a:r>
              <a:rPr lang="en-US" altLang="zh-CN" sz="956" dirty="0">
                <a:solidFill>
                  <a:schemeClr val="bg1"/>
                </a:solidFill>
                <a:cs typeface="+mn-ea"/>
                <a:sym typeface="+mn-lt"/>
              </a:rPr>
              <a:t>ZNS</a:t>
            </a:r>
            <a:r>
              <a:rPr lang="zh-CN" altLang="en-US" sz="956" dirty="0">
                <a:solidFill>
                  <a:schemeClr val="bg1"/>
                </a:solidFill>
                <a:cs typeface="+mn-ea"/>
                <a:sym typeface="+mn-lt"/>
              </a:rPr>
              <a:t>的优势</a:t>
            </a:r>
          </a:p>
        </p:txBody>
      </p:sp>
      <p:grpSp>
        <p:nvGrpSpPr>
          <p:cNvPr id="2" name="组合 1"/>
          <p:cNvGrpSpPr/>
          <p:nvPr/>
        </p:nvGrpSpPr>
        <p:grpSpPr>
          <a:xfrm>
            <a:off x="4898258" y="1981249"/>
            <a:ext cx="269175" cy="253551"/>
            <a:chOff x="5640108" y="966369"/>
            <a:chExt cx="476097" cy="448462"/>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chemeClr val="bg1"/>
                </a:solidFill>
                <a:cs typeface="+mn-ea"/>
                <a:sym typeface="+mn-lt"/>
              </a:endParaRPr>
            </a:p>
          </p:txBody>
        </p:sp>
        <p:sp>
          <p:nvSpPr>
            <p:cNvPr id="26" name="文本框 17"/>
            <p:cNvSpPr txBox="1"/>
            <p:nvPr/>
          </p:nvSpPr>
          <p:spPr>
            <a:xfrm>
              <a:off x="5640108" y="975818"/>
              <a:ext cx="476097" cy="439013"/>
            </a:xfrm>
            <a:prstGeom prst="rect">
              <a:avLst/>
            </a:prstGeom>
            <a:noFill/>
          </p:spPr>
          <p:txBody>
            <a:bodyPr wrap="square" rtlCol="0">
              <a:spAutoFit/>
            </a:bodyPr>
            <a:lstStyle/>
            <a:p>
              <a:pPr algn="ctr">
                <a:defRPr/>
              </a:pPr>
              <a:r>
                <a:rPr lang="en-US" altLang="zh-CN" sz="1013" dirty="0">
                  <a:solidFill>
                    <a:schemeClr val="bg1"/>
                  </a:solidFill>
                  <a:cs typeface="+mn-ea"/>
                  <a:sym typeface="+mn-lt"/>
                </a:rPr>
                <a:t>1</a:t>
              </a:r>
            </a:p>
          </p:txBody>
        </p:sp>
      </p:grpSp>
      <p:sp>
        <p:nvSpPr>
          <p:cNvPr id="33" name="文本框 32"/>
          <p:cNvSpPr txBox="1"/>
          <p:nvPr/>
        </p:nvSpPr>
        <p:spPr>
          <a:xfrm>
            <a:off x="3612651" y="2257291"/>
            <a:ext cx="1207856" cy="473206"/>
          </a:xfrm>
          <a:prstGeom prst="rect">
            <a:avLst/>
          </a:prstGeom>
          <a:noFill/>
        </p:spPr>
        <p:txBody>
          <a:bodyPr vert="horz" wrap="square" rtlCol="0">
            <a:spAutoFit/>
          </a:bodyPr>
          <a:lstStyle/>
          <a:p>
            <a:r>
              <a:rPr lang="zh-CN" altLang="en-US" sz="2475" b="1" spc="-127" dirty="0">
                <a:solidFill>
                  <a:srgbClr val="1B4367"/>
                </a:solidFill>
                <a:cs typeface="+mn-ea"/>
                <a:sym typeface="+mn-lt"/>
              </a:rPr>
              <a:t>目 录</a:t>
            </a:r>
          </a:p>
        </p:txBody>
      </p:sp>
      <p:sp>
        <p:nvSpPr>
          <p:cNvPr id="3" name="文本框 2"/>
          <p:cNvSpPr txBox="1"/>
          <p:nvPr/>
        </p:nvSpPr>
        <p:spPr>
          <a:xfrm>
            <a:off x="3612651" y="2612340"/>
            <a:ext cx="1188650" cy="300082"/>
          </a:xfrm>
          <a:prstGeom prst="rect">
            <a:avLst/>
          </a:prstGeom>
          <a:noFill/>
        </p:spPr>
        <p:txBody>
          <a:bodyPr vert="horz" wrap="square" rtlCol="0">
            <a:spAutoFit/>
          </a:bodyPr>
          <a:lstStyle/>
          <a:p>
            <a:r>
              <a:rPr lang="en-US" altLang="zh-CN" sz="1350" b="1" dirty="0">
                <a:solidFill>
                  <a:srgbClr val="1B4367"/>
                </a:solidFill>
                <a:cs typeface="+mn-ea"/>
                <a:sym typeface="+mn-lt"/>
              </a:rPr>
              <a:t>CONTENTS</a:t>
            </a:r>
          </a:p>
        </p:txBody>
      </p:sp>
      <p:sp>
        <p:nvSpPr>
          <p:cNvPr id="79" name="文本框 10"/>
          <p:cNvSpPr txBox="1"/>
          <p:nvPr/>
        </p:nvSpPr>
        <p:spPr>
          <a:xfrm>
            <a:off x="5184725" y="2396014"/>
            <a:ext cx="1418101" cy="264895"/>
          </a:xfrm>
          <a:prstGeom prst="roundRect">
            <a:avLst/>
          </a:prstGeom>
          <a:solidFill>
            <a:srgbClr val="1B4367"/>
          </a:solidFill>
        </p:spPr>
        <p:txBody>
          <a:bodyPr wrap="square" rtlCol="0">
            <a:spAutoFit/>
          </a:bodyPr>
          <a:lstStyle/>
          <a:p>
            <a:r>
              <a:rPr lang="en-US" altLang="zh-CN" sz="956" dirty="0">
                <a:solidFill>
                  <a:schemeClr val="bg1"/>
                </a:solidFill>
                <a:cs typeface="+mn-ea"/>
                <a:sym typeface="+mn-lt"/>
              </a:rPr>
              <a:t>ZNS</a:t>
            </a:r>
            <a:r>
              <a:rPr lang="zh-CN" altLang="en-US" sz="956" dirty="0">
                <a:solidFill>
                  <a:schemeClr val="bg1"/>
                </a:solidFill>
                <a:cs typeface="+mn-ea"/>
                <a:sym typeface="+mn-lt"/>
              </a:rPr>
              <a:t>研究分析</a:t>
            </a:r>
          </a:p>
        </p:txBody>
      </p:sp>
      <p:grpSp>
        <p:nvGrpSpPr>
          <p:cNvPr id="80" name="组合 79"/>
          <p:cNvGrpSpPr/>
          <p:nvPr/>
        </p:nvGrpSpPr>
        <p:grpSpPr>
          <a:xfrm>
            <a:off x="4898258" y="2384867"/>
            <a:ext cx="269175" cy="253551"/>
            <a:chOff x="5640108" y="966369"/>
            <a:chExt cx="476097" cy="448462"/>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chemeClr val="bg1"/>
                </a:solidFill>
                <a:cs typeface="+mn-ea"/>
                <a:sym typeface="+mn-lt"/>
              </a:endParaRPr>
            </a:p>
          </p:txBody>
        </p:sp>
        <p:sp>
          <p:nvSpPr>
            <p:cNvPr id="82" name="文本框 17"/>
            <p:cNvSpPr txBox="1"/>
            <p:nvPr/>
          </p:nvSpPr>
          <p:spPr>
            <a:xfrm>
              <a:off x="5640108" y="975818"/>
              <a:ext cx="476097" cy="439013"/>
            </a:xfrm>
            <a:prstGeom prst="rect">
              <a:avLst/>
            </a:prstGeom>
            <a:noFill/>
          </p:spPr>
          <p:txBody>
            <a:bodyPr wrap="square" rtlCol="0">
              <a:spAutoFit/>
            </a:bodyPr>
            <a:lstStyle/>
            <a:p>
              <a:pPr algn="ctr">
                <a:defRPr/>
              </a:pPr>
              <a:r>
                <a:rPr lang="en-US" altLang="zh-CN" sz="1013" dirty="0">
                  <a:solidFill>
                    <a:schemeClr val="bg1"/>
                  </a:solidFill>
                  <a:cs typeface="+mn-ea"/>
                  <a:sym typeface="+mn-lt"/>
                </a:rPr>
                <a:t>2</a:t>
              </a:r>
            </a:p>
          </p:txBody>
        </p:sp>
      </p:grpSp>
      <p:sp>
        <p:nvSpPr>
          <p:cNvPr id="83" name="文本框 10"/>
          <p:cNvSpPr txBox="1"/>
          <p:nvPr/>
        </p:nvSpPr>
        <p:spPr>
          <a:xfrm>
            <a:off x="5184725" y="2799633"/>
            <a:ext cx="1418100" cy="264895"/>
          </a:xfrm>
          <a:prstGeom prst="roundRect">
            <a:avLst/>
          </a:prstGeom>
          <a:solidFill>
            <a:srgbClr val="1B4367"/>
          </a:solidFill>
        </p:spPr>
        <p:txBody>
          <a:bodyPr wrap="square" rtlCol="0">
            <a:spAutoFit/>
          </a:bodyPr>
          <a:lstStyle/>
          <a:p>
            <a:r>
              <a:rPr lang="zh-CN" altLang="en-US" sz="956" dirty="0">
                <a:solidFill>
                  <a:schemeClr val="bg1"/>
                </a:solidFill>
                <a:cs typeface="+mn-ea"/>
                <a:sym typeface="+mn-lt"/>
              </a:rPr>
              <a:t>研究议程</a:t>
            </a:r>
          </a:p>
        </p:txBody>
      </p:sp>
      <p:grpSp>
        <p:nvGrpSpPr>
          <p:cNvPr id="84" name="组合 83"/>
          <p:cNvGrpSpPr/>
          <p:nvPr/>
        </p:nvGrpSpPr>
        <p:grpSpPr>
          <a:xfrm>
            <a:off x="4898258" y="2788486"/>
            <a:ext cx="269175" cy="253551"/>
            <a:chOff x="5640108" y="966369"/>
            <a:chExt cx="476097" cy="448462"/>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solidFill>
                  <a:schemeClr val="bg1"/>
                </a:solidFill>
                <a:cs typeface="+mn-ea"/>
                <a:sym typeface="+mn-lt"/>
              </a:endParaRPr>
            </a:p>
          </p:txBody>
        </p:sp>
        <p:sp>
          <p:nvSpPr>
            <p:cNvPr id="86" name="文本框 17"/>
            <p:cNvSpPr txBox="1"/>
            <p:nvPr/>
          </p:nvSpPr>
          <p:spPr>
            <a:xfrm>
              <a:off x="5640108" y="975818"/>
              <a:ext cx="476097" cy="439013"/>
            </a:xfrm>
            <a:prstGeom prst="rect">
              <a:avLst/>
            </a:prstGeom>
            <a:noFill/>
          </p:spPr>
          <p:txBody>
            <a:bodyPr wrap="square" rtlCol="0">
              <a:spAutoFit/>
            </a:bodyPr>
            <a:lstStyle/>
            <a:p>
              <a:pPr algn="ctr">
                <a:defRPr/>
              </a:pPr>
              <a:r>
                <a:rPr lang="en-US" altLang="zh-CN" sz="1013" dirty="0">
                  <a:solidFill>
                    <a:schemeClr val="bg1"/>
                  </a:solidFill>
                  <a:cs typeface="+mn-ea"/>
                  <a:sym typeface="+mn-lt"/>
                </a:rPr>
                <a:t>3</a:t>
              </a:r>
            </a:p>
          </p:txBody>
        </p:sp>
      </p:grpSp>
      <p:sp>
        <p:nvSpPr>
          <p:cNvPr id="4" name="燕尾形 3"/>
          <p:cNvSpPr/>
          <p:nvPr/>
        </p:nvSpPr>
        <p:spPr>
          <a:xfrm>
            <a:off x="4410182" y="2353355"/>
            <a:ext cx="144480" cy="25224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88"/>
          </a:p>
        </p:txBody>
      </p:sp>
      <p:pic>
        <p:nvPicPr>
          <p:cNvPr id="5" name="音频 4">
            <a:hlinkClick r:id="" action="ppaction://media"/>
            <a:extLst>
              <a:ext uri="{FF2B5EF4-FFF2-40B4-BE49-F238E27FC236}">
                <a16:creationId xmlns:a16="http://schemas.microsoft.com/office/drawing/2014/main" id="{DF2C1EBB-42E0-8A52-A63E-F46D13E26E2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23300" y="4622800"/>
            <a:ext cx="304800" cy="304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2090"/>
    </mc:Choice>
    <mc:Fallback>
      <p:transition advTm="20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1125669" y="532317"/>
            <a:ext cx="3788761" cy="346731"/>
          </a:xfrm>
          <a:prstGeom prst="rect">
            <a:avLst/>
          </a:prstGeom>
          <a:noFill/>
        </p:spPr>
        <p:txBody>
          <a:bodyPr wrap="square" lIns="38576" tIns="19289" rIns="38576" bIns="19289" rtlCol="0">
            <a:spAutoFit/>
          </a:bodyPr>
          <a:lstStyle>
            <a:defPPr>
              <a:defRPr lang="en-US"/>
            </a:defPPr>
            <a:lvl1pPr>
              <a:defRPr sz="2000" b="1">
                <a:solidFill>
                  <a:srgbClr val="1B4367"/>
                </a:solidFill>
                <a:cs typeface="+mn-ea"/>
              </a:defRPr>
            </a:lvl1pPr>
          </a:lstStyle>
          <a:p>
            <a:r>
              <a:rPr lang="en-US" altLang="zh-CN" dirty="0">
                <a:sym typeface="+mn-lt"/>
              </a:rPr>
              <a:t>A Quick Flash Primer</a:t>
            </a:r>
            <a:endParaRPr lang="zh-CN" altLang="en-US" dirty="0">
              <a:sym typeface="+mn-lt"/>
            </a:endParaRPr>
          </a:p>
        </p:txBody>
      </p:sp>
      <p:sp>
        <p:nvSpPr>
          <p:cNvPr id="2" name="文本框 1">
            <a:extLst>
              <a:ext uri="{FF2B5EF4-FFF2-40B4-BE49-F238E27FC236}">
                <a16:creationId xmlns:a16="http://schemas.microsoft.com/office/drawing/2014/main" id="{1FC497B4-88F7-8808-56FB-1D1D487AD268}"/>
              </a:ext>
            </a:extLst>
          </p:cNvPr>
          <p:cNvSpPr txBox="1"/>
          <p:nvPr/>
        </p:nvSpPr>
        <p:spPr>
          <a:xfrm>
            <a:off x="933215" y="1268119"/>
            <a:ext cx="4365037" cy="1200329"/>
          </a:xfrm>
          <a:prstGeom prst="rect">
            <a:avLst/>
          </a:prstGeom>
          <a:noFill/>
        </p:spPr>
        <p:txBody>
          <a:bodyPr wrap="square" rtlCol="0">
            <a:spAutoFit/>
          </a:bodyPr>
          <a:lstStyle/>
          <a:p>
            <a:pPr marL="342900" indent="-342900">
              <a:buAutoNum type="arabicPeriod"/>
            </a:pPr>
            <a:r>
              <a:rPr lang="en-US" altLang="zh-CN" dirty="0"/>
              <a:t>Flash architecture.</a:t>
            </a:r>
          </a:p>
          <a:p>
            <a:pPr marL="342900" indent="-342900">
              <a:buAutoNum type="arabicPeriod"/>
            </a:pPr>
            <a:r>
              <a:rPr lang="en-US" altLang="zh-CN" dirty="0"/>
              <a:t>Reading and writing flash.</a:t>
            </a:r>
          </a:p>
          <a:p>
            <a:pPr marL="342900" indent="-342900">
              <a:buAutoNum type="arabicPeriod"/>
            </a:pPr>
            <a:r>
              <a:rPr lang="en-US" altLang="zh-CN" dirty="0"/>
              <a:t>Conventional SSDs.</a:t>
            </a:r>
          </a:p>
          <a:p>
            <a:pPr marL="342900" indent="-342900">
              <a:buAutoNum type="arabicPeriod"/>
            </a:pPr>
            <a:r>
              <a:rPr lang="en-US" altLang="zh-CN" dirty="0"/>
              <a:t>Zoned Namespaces SSDs.</a:t>
            </a:r>
          </a:p>
        </p:txBody>
      </p:sp>
    </p:spTree>
    <p:extLst>
      <p:ext uri="{BB962C8B-B14F-4D97-AF65-F5344CB8AC3E}">
        <p14:creationId xmlns:p14="http://schemas.microsoft.com/office/powerpoint/2010/main" val="2723547762"/>
      </p:ext>
    </p:extLst>
  </p:cSld>
  <p:clrMapOvr>
    <a:masterClrMapping/>
  </p:clrMapOvr>
  <mc:AlternateContent xmlns:mc="http://schemas.openxmlformats.org/markup-compatibility/2006" xmlns:p14="http://schemas.microsoft.com/office/powerpoint/2010/main">
    <mc:Choice Requires="p14">
      <p:transition p14:dur="0" advTm="47043"/>
    </mc:Choice>
    <mc:Fallback xmlns="">
      <p:transition advTm="4704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1125669" y="532317"/>
            <a:ext cx="4240316" cy="346731"/>
          </a:xfrm>
          <a:prstGeom prst="rect">
            <a:avLst/>
          </a:prstGeom>
          <a:noFill/>
        </p:spPr>
        <p:txBody>
          <a:bodyPr wrap="square" lIns="38576" tIns="19289" rIns="38576" bIns="19289" rtlCol="0">
            <a:spAutoFit/>
          </a:bodyPr>
          <a:lstStyle>
            <a:defPPr>
              <a:defRPr lang="en-US"/>
            </a:defPPr>
            <a:lvl1pPr>
              <a:defRPr sz="2000" b="1">
                <a:solidFill>
                  <a:srgbClr val="1B4367"/>
                </a:solidFill>
                <a:cs typeface="+mn-ea"/>
              </a:defRPr>
            </a:lvl1pPr>
          </a:lstStyle>
          <a:p>
            <a:r>
              <a:rPr lang="zh-CN" altLang="en-US" dirty="0">
                <a:sym typeface="+mn-lt"/>
              </a:rPr>
              <a:t>优势</a:t>
            </a:r>
            <a:r>
              <a:rPr lang="en-US" altLang="zh-CN" dirty="0">
                <a:sym typeface="+mn-lt"/>
              </a:rPr>
              <a:t>1</a:t>
            </a:r>
            <a:r>
              <a:rPr lang="zh-CN" altLang="en-US" dirty="0">
                <a:sym typeface="+mn-lt"/>
              </a:rPr>
              <a:t>：</a:t>
            </a:r>
            <a:r>
              <a:rPr lang="en-US" altLang="zh-CN" dirty="0">
                <a:sym typeface="+mn-lt"/>
              </a:rPr>
              <a:t>ZNS Costs Less per Gigabyte</a:t>
            </a:r>
            <a:endParaRPr lang="zh-CN" altLang="en-US" dirty="0">
              <a:sym typeface="+mn-lt"/>
            </a:endParaRPr>
          </a:p>
        </p:txBody>
      </p:sp>
      <p:sp>
        <p:nvSpPr>
          <p:cNvPr id="2" name="文本框 1">
            <a:extLst>
              <a:ext uri="{FF2B5EF4-FFF2-40B4-BE49-F238E27FC236}">
                <a16:creationId xmlns:a16="http://schemas.microsoft.com/office/drawing/2014/main" id="{BB744DE4-9C6B-8F01-B240-11007E63D589}"/>
              </a:ext>
            </a:extLst>
          </p:cNvPr>
          <p:cNvSpPr txBox="1"/>
          <p:nvPr/>
        </p:nvSpPr>
        <p:spPr>
          <a:xfrm>
            <a:off x="1125669" y="1298222"/>
            <a:ext cx="5098272" cy="923330"/>
          </a:xfrm>
          <a:prstGeom prst="rect">
            <a:avLst/>
          </a:prstGeom>
          <a:noFill/>
        </p:spPr>
        <p:txBody>
          <a:bodyPr wrap="square" rtlCol="0">
            <a:spAutoFit/>
          </a:bodyPr>
          <a:lstStyle/>
          <a:p>
            <a:pPr marL="342900" indent="-342900">
              <a:buAutoNum type="arabicPeriod"/>
            </a:pPr>
            <a:r>
              <a:rPr lang="en-US" altLang="zh-CN" dirty="0"/>
              <a:t>Less on-board DRAM.</a:t>
            </a:r>
          </a:p>
          <a:p>
            <a:pPr marL="342900" indent="-342900">
              <a:buAutoNum type="arabicPeriod"/>
            </a:pPr>
            <a:r>
              <a:rPr lang="en-US" altLang="zh-CN" dirty="0"/>
              <a:t>Less overprovisioning.</a:t>
            </a:r>
          </a:p>
          <a:p>
            <a:pPr marL="342900" indent="-342900">
              <a:buAutoNum type="arabicPeriod"/>
            </a:pPr>
            <a:endParaRPr lang="zh-CN" altLang="en-US" dirty="0"/>
          </a:p>
        </p:txBody>
      </p:sp>
    </p:spTree>
    <p:extLst>
      <p:ext uri="{BB962C8B-B14F-4D97-AF65-F5344CB8AC3E}">
        <p14:creationId xmlns:p14="http://schemas.microsoft.com/office/powerpoint/2010/main" val="3321847257"/>
      </p:ext>
    </p:extLst>
  </p:cSld>
  <p:clrMapOvr>
    <a:masterClrMapping/>
  </p:clrMapOvr>
  <mc:AlternateContent xmlns:mc="http://schemas.openxmlformats.org/markup-compatibility/2006" xmlns:p14="http://schemas.microsoft.com/office/powerpoint/2010/main">
    <mc:Choice Requires="p14">
      <p:transition p14:dur="0" advTm="47043"/>
    </mc:Choice>
    <mc:Fallback xmlns="">
      <p:transition advTm="4704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1125669" y="532317"/>
            <a:ext cx="4616612" cy="346731"/>
          </a:xfrm>
          <a:prstGeom prst="rect">
            <a:avLst/>
          </a:prstGeom>
          <a:noFill/>
        </p:spPr>
        <p:txBody>
          <a:bodyPr wrap="square" lIns="38576" tIns="19289" rIns="38576" bIns="19289" rtlCol="0">
            <a:spAutoFit/>
          </a:bodyPr>
          <a:lstStyle>
            <a:defPPr>
              <a:defRPr lang="en-US"/>
            </a:defPPr>
            <a:lvl1pPr>
              <a:defRPr sz="2000" b="1">
                <a:solidFill>
                  <a:srgbClr val="1B4367"/>
                </a:solidFill>
                <a:cs typeface="+mn-ea"/>
              </a:defRPr>
            </a:lvl1pPr>
          </a:lstStyle>
          <a:p>
            <a:r>
              <a:rPr lang="zh-CN" altLang="en-US" dirty="0">
                <a:sym typeface="+mn-lt"/>
              </a:rPr>
              <a:t>优势</a:t>
            </a:r>
            <a:r>
              <a:rPr lang="en-US" altLang="zh-CN" dirty="0">
                <a:sym typeface="+mn-lt"/>
              </a:rPr>
              <a:t>2</a:t>
            </a:r>
            <a:r>
              <a:rPr lang="zh-CN" altLang="en-US" dirty="0">
                <a:sym typeface="+mn-lt"/>
              </a:rPr>
              <a:t>：</a:t>
            </a:r>
            <a:r>
              <a:rPr lang="en-US" altLang="zh-CN" dirty="0">
                <a:sym typeface="+mn-lt"/>
              </a:rPr>
              <a:t>ZNS Is a More Useful Abstraction</a:t>
            </a:r>
            <a:endParaRPr lang="zh-CN" altLang="en-US" dirty="0">
              <a:sym typeface="+mn-lt"/>
            </a:endParaRPr>
          </a:p>
        </p:txBody>
      </p:sp>
      <p:sp>
        <p:nvSpPr>
          <p:cNvPr id="2" name="文本框 1">
            <a:extLst>
              <a:ext uri="{FF2B5EF4-FFF2-40B4-BE49-F238E27FC236}">
                <a16:creationId xmlns:a16="http://schemas.microsoft.com/office/drawing/2014/main" id="{9FD54FBB-51BB-5660-1FC0-FEE1A5A089E6}"/>
              </a:ext>
            </a:extLst>
          </p:cNvPr>
          <p:cNvSpPr txBox="1"/>
          <p:nvPr/>
        </p:nvSpPr>
        <p:spPr>
          <a:xfrm>
            <a:off x="1125669" y="1207910"/>
            <a:ext cx="4572000" cy="2031325"/>
          </a:xfrm>
          <a:prstGeom prst="rect">
            <a:avLst/>
          </a:prstGeom>
          <a:noFill/>
        </p:spPr>
        <p:txBody>
          <a:bodyPr wrap="square" rtlCol="0">
            <a:spAutoFit/>
          </a:bodyPr>
          <a:lstStyle/>
          <a:p>
            <a:pPr marL="342900" indent="-342900">
              <a:buAutoNum type="arabicPeriod"/>
            </a:pPr>
            <a:r>
              <a:rPr lang="en-US" altLang="zh-CN" dirty="0"/>
              <a:t>The interface exposed by ZNS SSDs hits a sweet spot that balances being easy to use and faithfully representing how the device handles data.</a:t>
            </a:r>
          </a:p>
          <a:p>
            <a:pPr marL="342900" indent="-342900">
              <a:buAutoNum type="arabicPeriod"/>
            </a:pPr>
            <a:r>
              <a:rPr lang="en-US" altLang="zh-CN" dirty="0"/>
              <a:t>Building an abstraction over the device’s interface shifts some computational and DRAM burden to the host.</a:t>
            </a:r>
            <a:endParaRPr lang="zh-CN" altLang="en-US" dirty="0"/>
          </a:p>
        </p:txBody>
      </p:sp>
    </p:spTree>
    <p:extLst>
      <p:ext uri="{BB962C8B-B14F-4D97-AF65-F5344CB8AC3E}">
        <p14:creationId xmlns:p14="http://schemas.microsoft.com/office/powerpoint/2010/main" val="235689250"/>
      </p:ext>
    </p:extLst>
  </p:cSld>
  <p:clrMapOvr>
    <a:masterClrMapping/>
  </p:clrMapOvr>
  <mc:AlternateContent xmlns:mc="http://schemas.openxmlformats.org/markup-compatibility/2006" xmlns:p14="http://schemas.microsoft.com/office/powerpoint/2010/main">
    <mc:Choice Requires="p14">
      <p:transition p14:dur="0" advTm="47043"/>
    </mc:Choice>
    <mc:Fallback xmlns="">
      <p:transition advTm="4704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1125669" y="532317"/>
            <a:ext cx="4616612" cy="346731"/>
          </a:xfrm>
          <a:prstGeom prst="rect">
            <a:avLst/>
          </a:prstGeom>
          <a:noFill/>
        </p:spPr>
        <p:txBody>
          <a:bodyPr wrap="square" lIns="38576" tIns="19289" rIns="38576" bIns="19289" rtlCol="0">
            <a:spAutoFit/>
          </a:bodyPr>
          <a:lstStyle>
            <a:defPPr>
              <a:defRPr lang="en-US"/>
            </a:defPPr>
            <a:lvl1pPr>
              <a:defRPr sz="2000" b="1">
                <a:solidFill>
                  <a:srgbClr val="1B4367"/>
                </a:solidFill>
                <a:cs typeface="+mn-ea"/>
              </a:defRPr>
            </a:lvl1pPr>
          </a:lstStyle>
          <a:p>
            <a:r>
              <a:rPr lang="zh-CN" altLang="en-US" dirty="0">
                <a:sym typeface="+mn-lt"/>
              </a:rPr>
              <a:t>优势</a:t>
            </a:r>
            <a:r>
              <a:rPr lang="en-US" altLang="zh-CN" dirty="0">
                <a:sym typeface="+mn-lt"/>
              </a:rPr>
              <a:t>3</a:t>
            </a:r>
            <a:r>
              <a:rPr lang="zh-CN" altLang="en-US" dirty="0">
                <a:sym typeface="+mn-lt"/>
              </a:rPr>
              <a:t>：</a:t>
            </a:r>
            <a:r>
              <a:rPr lang="en-US" altLang="zh-CN" dirty="0">
                <a:sym typeface="+mn-lt"/>
              </a:rPr>
              <a:t>ZNS May Get Better Performance</a:t>
            </a:r>
            <a:endParaRPr lang="zh-CN" altLang="en-US" dirty="0">
              <a:sym typeface="+mn-lt"/>
            </a:endParaRPr>
          </a:p>
        </p:txBody>
      </p:sp>
      <p:sp>
        <p:nvSpPr>
          <p:cNvPr id="2" name="文本框 1">
            <a:extLst>
              <a:ext uri="{FF2B5EF4-FFF2-40B4-BE49-F238E27FC236}">
                <a16:creationId xmlns:a16="http://schemas.microsoft.com/office/drawing/2014/main" id="{E5747935-CC89-585B-6117-0E741A5E2AF1}"/>
              </a:ext>
            </a:extLst>
          </p:cNvPr>
          <p:cNvSpPr txBox="1"/>
          <p:nvPr/>
        </p:nvSpPr>
        <p:spPr>
          <a:xfrm>
            <a:off x="1125669" y="1207910"/>
            <a:ext cx="4572000" cy="2308324"/>
          </a:xfrm>
          <a:prstGeom prst="rect">
            <a:avLst/>
          </a:prstGeom>
          <a:noFill/>
        </p:spPr>
        <p:txBody>
          <a:bodyPr wrap="square" rtlCol="0">
            <a:spAutoFit/>
          </a:bodyPr>
          <a:lstStyle/>
          <a:p>
            <a:pPr marL="342900" indent="-342900">
              <a:buAutoNum type="arabicPeriod"/>
            </a:pPr>
            <a:r>
              <a:rPr lang="en-US" altLang="zh-CN" dirty="0"/>
              <a:t>The key performance strategies used by FTLs in conventional SSDs are equally available to a ZNS device.</a:t>
            </a:r>
          </a:p>
          <a:p>
            <a:pPr marL="342900" indent="-342900">
              <a:buAutoNum type="arabicPeriod"/>
            </a:pPr>
            <a:r>
              <a:rPr lang="en-US" altLang="zh-CN" dirty="0"/>
              <a:t>The host can also leverage application knowledge to make better scheduling decisions.</a:t>
            </a:r>
          </a:p>
          <a:p>
            <a:pPr marL="342900" indent="-342900">
              <a:buAutoNum type="arabicPeriod"/>
            </a:pPr>
            <a:r>
              <a:rPr lang="en-US" altLang="zh-CN" dirty="0"/>
              <a:t>Early ZNS SSD experiments highlight their performance.</a:t>
            </a:r>
            <a:endParaRPr lang="zh-CN" altLang="en-US" dirty="0"/>
          </a:p>
        </p:txBody>
      </p:sp>
    </p:spTree>
    <p:extLst>
      <p:ext uri="{BB962C8B-B14F-4D97-AF65-F5344CB8AC3E}">
        <p14:creationId xmlns:p14="http://schemas.microsoft.com/office/powerpoint/2010/main" val="2951196350"/>
      </p:ext>
    </p:extLst>
  </p:cSld>
  <p:clrMapOvr>
    <a:masterClrMapping/>
  </p:clrMapOvr>
  <mc:AlternateContent xmlns:mc="http://schemas.openxmlformats.org/markup-compatibility/2006" xmlns:p14="http://schemas.microsoft.com/office/powerpoint/2010/main">
    <mc:Choice Requires="p14">
      <p:transition p14:dur="0" advTm="47043"/>
    </mc:Choice>
    <mc:Fallback xmlns="">
      <p:transition advTm="4704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1125669" y="532317"/>
            <a:ext cx="4616612" cy="346731"/>
          </a:xfrm>
          <a:prstGeom prst="rect">
            <a:avLst/>
          </a:prstGeom>
          <a:noFill/>
        </p:spPr>
        <p:txBody>
          <a:bodyPr wrap="square" lIns="38576" tIns="19289" rIns="38576" bIns="19289" rtlCol="0">
            <a:spAutoFit/>
          </a:bodyPr>
          <a:lstStyle>
            <a:defPPr>
              <a:defRPr lang="en-US"/>
            </a:defPPr>
            <a:lvl1pPr>
              <a:defRPr sz="2000" b="1">
                <a:solidFill>
                  <a:srgbClr val="1B4367"/>
                </a:solidFill>
                <a:cs typeface="+mn-ea"/>
              </a:defRPr>
            </a:lvl1pPr>
          </a:lstStyle>
          <a:p>
            <a:r>
              <a:rPr lang="zh-CN" altLang="en-US" dirty="0">
                <a:sym typeface="+mn-lt"/>
              </a:rPr>
              <a:t>优势</a:t>
            </a:r>
            <a:r>
              <a:rPr lang="en-US" altLang="zh-CN" dirty="0">
                <a:sym typeface="+mn-lt"/>
              </a:rPr>
              <a:t>4</a:t>
            </a:r>
            <a:r>
              <a:rPr lang="zh-CN" altLang="en-US" dirty="0">
                <a:sym typeface="+mn-lt"/>
              </a:rPr>
              <a:t>：</a:t>
            </a:r>
            <a:r>
              <a:rPr lang="en-US" altLang="zh-CN" dirty="0">
                <a:sym typeface="+mn-lt"/>
              </a:rPr>
              <a:t>ZNS SSD Adoption</a:t>
            </a:r>
            <a:endParaRPr lang="zh-CN" altLang="en-US" dirty="0">
              <a:sym typeface="+mn-lt"/>
            </a:endParaRPr>
          </a:p>
        </p:txBody>
      </p:sp>
      <p:sp>
        <p:nvSpPr>
          <p:cNvPr id="2" name="文本框 1">
            <a:extLst>
              <a:ext uri="{FF2B5EF4-FFF2-40B4-BE49-F238E27FC236}">
                <a16:creationId xmlns:a16="http://schemas.microsoft.com/office/drawing/2014/main" id="{E5747935-CC89-585B-6117-0E741A5E2AF1}"/>
              </a:ext>
            </a:extLst>
          </p:cNvPr>
          <p:cNvSpPr txBox="1"/>
          <p:nvPr/>
        </p:nvSpPr>
        <p:spPr>
          <a:xfrm>
            <a:off x="1125669" y="1207910"/>
            <a:ext cx="4572000" cy="1200329"/>
          </a:xfrm>
          <a:prstGeom prst="rect">
            <a:avLst/>
          </a:prstGeom>
          <a:noFill/>
        </p:spPr>
        <p:txBody>
          <a:bodyPr wrap="square" rtlCol="0">
            <a:spAutoFit/>
          </a:bodyPr>
          <a:lstStyle/>
          <a:p>
            <a:pPr marL="342900" indent="-342900">
              <a:buAutoNum type="arabicPeriod"/>
            </a:pPr>
            <a:r>
              <a:rPr lang="en-US" altLang="zh-CN" dirty="0"/>
              <a:t>ZNS devices are already on the market from some vendors.</a:t>
            </a:r>
          </a:p>
          <a:p>
            <a:pPr marL="342900" indent="-342900">
              <a:buAutoNum type="arabicPeriod"/>
            </a:pPr>
            <a:r>
              <a:rPr lang="en-US" altLang="zh-CN" dirty="0"/>
              <a:t>ZoneFS,F2FS, </a:t>
            </a:r>
            <a:r>
              <a:rPr lang="en-US" altLang="zh-CN" dirty="0" err="1"/>
              <a:t>BtrfsXFS</a:t>
            </a:r>
            <a:r>
              <a:rPr lang="en-US" altLang="zh-CN" dirty="0"/>
              <a:t>, ext4,Ceph, </a:t>
            </a:r>
            <a:r>
              <a:rPr lang="en-US" altLang="zh-CN" dirty="0" err="1"/>
              <a:t>RocksDB</a:t>
            </a:r>
            <a:r>
              <a:rPr lang="en-US" altLang="zh-CN" dirty="0"/>
              <a:t>, SPDK…</a:t>
            </a:r>
            <a:endParaRPr lang="zh-CN" altLang="en-US" dirty="0"/>
          </a:p>
        </p:txBody>
      </p:sp>
    </p:spTree>
    <p:extLst>
      <p:ext uri="{BB962C8B-B14F-4D97-AF65-F5344CB8AC3E}">
        <p14:creationId xmlns:p14="http://schemas.microsoft.com/office/powerpoint/2010/main" val="2447030800"/>
      </p:ext>
    </p:extLst>
  </p:cSld>
  <p:clrMapOvr>
    <a:masterClrMapping/>
  </p:clrMapOvr>
  <mc:AlternateContent xmlns:mc="http://schemas.openxmlformats.org/markup-compatibility/2006" xmlns:p14="http://schemas.microsoft.com/office/powerpoint/2010/main">
    <mc:Choice Requires="p14">
      <p:transition p14:dur="0" advTm="47043"/>
    </mc:Choice>
    <mc:Fallback xmlns="">
      <p:transition advTm="4704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1125669" y="532317"/>
            <a:ext cx="4616612" cy="346731"/>
          </a:xfrm>
          <a:prstGeom prst="rect">
            <a:avLst/>
          </a:prstGeom>
          <a:noFill/>
        </p:spPr>
        <p:txBody>
          <a:bodyPr wrap="square" lIns="38576" tIns="19289" rIns="38576" bIns="19289" rtlCol="0">
            <a:spAutoFit/>
          </a:bodyPr>
          <a:lstStyle>
            <a:defPPr>
              <a:defRPr lang="en-US"/>
            </a:defPPr>
            <a:lvl1pPr>
              <a:defRPr sz="2000" b="1">
                <a:solidFill>
                  <a:srgbClr val="1B4367"/>
                </a:solidFill>
                <a:cs typeface="+mn-ea"/>
              </a:defRPr>
            </a:lvl1pPr>
          </a:lstStyle>
          <a:p>
            <a:r>
              <a:rPr lang="en-US" altLang="zh-CN" dirty="0">
                <a:sym typeface="+mn-lt"/>
              </a:rPr>
              <a:t>REEVALUATING THE FOCUS OF SSD R&amp;D</a:t>
            </a:r>
            <a:endParaRPr lang="zh-CN" altLang="en-US" dirty="0">
              <a:sym typeface="+mn-lt"/>
            </a:endParaRPr>
          </a:p>
        </p:txBody>
      </p:sp>
      <p:sp>
        <p:nvSpPr>
          <p:cNvPr id="2" name="文本框 1">
            <a:extLst>
              <a:ext uri="{FF2B5EF4-FFF2-40B4-BE49-F238E27FC236}">
                <a16:creationId xmlns:a16="http://schemas.microsoft.com/office/drawing/2014/main" id="{E5747935-CC89-585B-6117-0E741A5E2AF1}"/>
              </a:ext>
            </a:extLst>
          </p:cNvPr>
          <p:cNvSpPr txBox="1"/>
          <p:nvPr/>
        </p:nvSpPr>
        <p:spPr>
          <a:xfrm>
            <a:off x="1125669" y="1207910"/>
            <a:ext cx="4572000" cy="2308324"/>
          </a:xfrm>
          <a:prstGeom prst="rect">
            <a:avLst/>
          </a:prstGeom>
          <a:noFill/>
        </p:spPr>
        <p:txBody>
          <a:bodyPr wrap="square" rtlCol="0">
            <a:spAutoFit/>
          </a:bodyPr>
          <a:lstStyle/>
          <a:p>
            <a:r>
              <a:rPr lang="zh-CN" altLang="en-US" dirty="0">
                <a:ea typeface="等线" panose="02010600030101010101" pitchFamily="2" charset="-122"/>
                <a:cs typeface="Times New Roman" panose="02020603050405020304" pitchFamily="18" charset="0"/>
              </a:rPr>
              <a:t>        论文</a:t>
            </a:r>
            <a:r>
              <a:rPr lang="zh-CN" altLang="zh-CN" sz="1800" dirty="0">
                <a:effectLst/>
                <a:ea typeface="等线" panose="02010600030101010101" pitchFamily="2" charset="-122"/>
                <a:cs typeface="Times New Roman" panose="02020603050405020304" pitchFamily="18" charset="0"/>
              </a:rPr>
              <a:t>调查了过去五年在</a:t>
            </a:r>
            <a:r>
              <a:rPr lang="en-US" altLang="zh-CN" sz="1800" dirty="0">
                <a:effectLst/>
                <a:ea typeface="等线" panose="02010600030101010101" pitchFamily="2" charset="-122"/>
                <a:cs typeface="Times New Roman" panose="02020603050405020304" pitchFamily="18" charset="0"/>
              </a:rPr>
              <a:t>FAST</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OSDI</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SOSP</a:t>
            </a:r>
            <a:r>
              <a:rPr lang="zh-CN" altLang="zh-CN" sz="1800" dirty="0">
                <a:effectLst/>
                <a:ea typeface="等线" panose="02010600030101010101" pitchFamily="2" charset="-122"/>
                <a:cs typeface="Times New Roman" panose="02020603050405020304" pitchFamily="18" charset="0"/>
              </a:rPr>
              <a:t>和</a:t>
            </a:r>
            <a:r>
              <a:rPr lang="en-US" altLang="zh-CN" sz="1800" dirty="0">
                <a:effectLst/>
                <a:ea typeface="等线" panose="02010600030101010101" pitchFamily="2" charset="-122"/>
                <a:cs typeface="Times New Roman" panose="02020603050405020304" pitchFamily="18" charset="0"/>
              </a:rPr>
              <a:t>MSST</a:t>
            </a:r>
            <a:r>
              <a:rPr lang="zh-CN" altLang="zh-CN" sz="1800" dirty="0">
                <a:effectLst/>
                <a:ea typeface="等线" panose="02010600030101010101" pitchFamily="2" charset="-122"/>
                <a:cs typeface="Times New Roman" panose="02020603050405020304" pitchFamily="18" charset="0"/>
              </a:rPr>
              <a:t>发表的论文。总共收集了</a:t>
            </a:r>
            <a:r>
              <a:rPr lang="en-US" altLang="zh-CN" sz="1800" dirty="0">
                <a:effectLst/>
                <a:ea typeface="等线" panose="02010600030101010101" pitchFamily="2" charset="-122"/>
                <a:cs typeface="Times New Roman" panose="02020603050405020304" pitchFamily="18" charset="0"/>
              </a:rPr>
              <a:t>465</a:t>
            </a:r>
            <a:r>
              <a:rPr lang="zh-CN" altLang="zh-CN" sz="1800" dirty="0">
                <a:effectLst/>
                <a:ea typeface="等线" panose="02010600030101010101" pitchFamily="2" charset="-122"/>
                <a:cs typeface="Times New Roman" panose="02020603050405020304" pitchFamily="18" charset="0"/>
              </a:rPr>
              <a:t>篇论文，并将其缩小到</a:t>
            </a:r>
            <a:r>
              <a:rPr lang="en-US" altLang="zh-CN" sz="1800" dirty="0">
                <a:effectLst/>
                <a:ea typeface="等线" panose="02010600030101010101" pitchFamily="2" charset="-122"/>
                <a:cs typeface="Times New Roman" panose="02020603050405020304" pitchFamily="18" charset="0"/>
              </a:rPr>
              <a:t>104</a:t>
            </a:r>
            <a:r>
              <a:rPr lang="zh-CN" altLang="zh-CN" sz="1800" dirty="0">
                <a:effectLst/>
                <a:ea typeface="等线" panose="02010600030101010101" pitchFamily="2" charset="-122"/>
                <a:cs typeface="Times New Roman" panose="02020603050405020304" pitchFamily="18" charset="0"/>
              </a:rPr>
              <a:t>篇论文，其中基于闪存的</a:t>
            </a:r>
            <a:r>
              <a:rPr lang="en-US" altLang="zh-CN" sz="1800" dirty="0">
                <a:effectLst/>
                <a:ea typeface="等线" panose="02010600030101010101" pitchFamily="2" charset="-122"/>
                <a:cs typeface="Times New Roman" panose="02020603050405020304" pitchFamily="18" charset="0"/>
              </a:rPr>
              <a:t>SSD</a:t>
            </a:r>
            <a:r>
              <a:rPr lang="zh-CN" altLang="zh-CN" sz="1800" dirty="0">
                <a:effectLst/>
                <a:ea typeface="等线" panose="02010600030101010101" pitchFamily="2" charset="-122"/>
                <a:cs typeface="Times New Roman" panose="02020603050405020304" pitchFamily="18" charset="0"/>
              </a:rPr>
              <a:t>是研究或系统实施的重要组成部分。</a:t>
            </a:r>
            <a:endParaRPr lang="en-US" altLang="zh-CN" sz="1800" dirty="0">
              <a:effectLst/>
              <a:ea typeface="等线" panose="02010600030101010101" pitchFamily="2" charset="-122"/>
              <a:cs typeface="Times New Roman" panose="02020603050405020304" pitchFamily="18" charset="0"/>
            </a:endParaRPr>
          </a:p>
          <a:p>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zh-CN"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具体来说，</a:t>
            </a:r>
            <a:r>
              <a:rPr lang="zh-CN" alt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这样做的目的是</a:t>
            </a:r>
            <a:r>
              <a:rPr lang="zh-CN"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，在</a:t>
            </a:r>
            <a:r>
              <a:rPr lang="en-US" altLang="zh-CN" sz="1800" dirty="0">
                <a:solidFill>
                  <a:srgbClr val="000000"/>
                </a:solidFill>
                <a:effectLst/>
                <a:latin typeface="Times New Roman" panose="02020603050405020304" pitchFamily="18" charset="0"/>
                <a:ea typeface="等线" panose="02010600030101010101" pitchFamily="2" charset="-122"/>
              </a:rPr>
              <a:t>ZNS</a:t>
            </a:r>
            <a:r>
              <a:rPr lang="zh-CN"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设备占主导地位的未来，我们是否还会进行</a:t>
            </a:r>
            <a:r>
              <a:rPr lang="zh-CN" alt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闪存和</a:t>
            </a: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SSD</a:t>
            </a:r>
            <a:r>
              <a:rPr lang="zh-CN" alt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相关的</a:t>
            </a:r>
            <a:r>
              <a:rPr lang="zh-CN"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研究。</a:t>
            </a:r>
            <a:endParaRPr lang="zh-CN" altLang="en-US" dirty="0"/>
          </a:p>
        </p:txBody>
      </p:sp>
    </p:spTree>
    <p:extLst>
      <p:ext uri="{BB962C8B-B14F-4D97-AF65-F5344CB8AC3E}">
        <p14:creationId xmlns:p14="http://schemas.microsoft.com/office/powerpoint/2010/main" val="2378268639"/>
      </p:ext>
    </p:extLst>
  </p:cSld>
  <p:clrMapOvr>
    <a:masterClrMapping/>
  </p:clrMapOvr>
  <mc:AlternateContent xmlns:mc="http://schemas.openxmlformats.org/markup-compatibility/2006" xmlns:p14="http://schemas.microsoft.com/office/powerpoint/2010/main">
    <mc:Choice Requires="p14">
      <p:transition p14:dur="0" advTm="47043"/>
    </mc:Choice>
    <mc:Fallback xmlns="">
      <p:transition advTm="47043"/>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3596</TotalTime>
  <Words>657</Words>
  <Application>Microsoft Office PowerPoint</Application>
  <PresentationFormat>全屏显示(16:9)</PresentationFormat>
  <Paragraphs>64</Paragraphs>
  <Slides>15</Slides>
  <Notes>15</Notes>
  <HiddenSlides>0</HiddenSlides>
  <MMClips>3</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宋体</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洪 子骁</cp:lastModifiedBy>
  <cp:revision>276</cp:revision>
  <dcterms:created xsi:type="dcterms:W3CDTF">2016-05-20T12:59:00Z</dcterms:created>
  <dcterms:modified xsi:type="dcterms:W3CDTF">2022-12-08T01:10:50Z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