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71" r:id="rId9"/>
    <p:sldId id="269" r:id="rId10"/>
    <p:sldId id="270" r:id="rId11"/>
    <p:sldId id="272" r:id="rId12"/>
    <p:sldId id="273" r:id="rId13"/>
    <p:sldId id="281" r:id="rId14"/>
    <p:sldId id="280" r:id="rId15"/>
    <p:sldId id="278" r:id="rId16"/>
    <p:sldId id="277" r:id="rId17"/>
    <p:sldId id="282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C6C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2022/12/7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2022/12/7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2022/12/7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35682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800" dirty="0"/>
              <a:t>P-OPT</a:t>
            </a:r>
            <a:r>
              <a:rPr lang="zh-CN" altLang="en-US" sz="4800" dirty="0"/>
              <a:t>：</a:t>
            </a:r>
            <a:br>
              <a:rPr lang="en-US" altLang="zh-CN" dirty="0"/>
            </a:br>
            <a:r>
              <a:rPr lang="en-US" altLang="zh-CN" sz="2400" dirty="0"/>
              <a:t>Practical optimal Cache Replacement for Graph Analytics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汇报人：蒋晨昱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3" y="1047073"/>
            <a:ext cx="11208669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识别不规则访问的数据</a:t>
            </a:r>
            <a:r>
              <a:rPr lang="en-US" altLang="zh-CN" dirty="0"/>
              <a:t>(</a:t>
            </a:r>
            <a:r>
              <a:rPr lang="en-US" altLang="zh-CN" dirty="0" err="1"/>
              <a:t>irregData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只需要对</a:t>
            </a:r>
            <a:r>
              <a:rPr lang="en-US" altLang="zh-CN" dirty="0" err="1"/>
              <a:t>irregData</a:t>
            </a:r>
            <a:r>
              <a:rPr lang="zh-CN" altLang="en-US" dirty="0"/>
              <a:t>进行再引用矩阵的访问。</a:t>
            </a:r>
            <a:r>
              <a:rPr lang="en-US" altLang="zh-CN" dirty="0"/>
              <a:t>P-OPT</a:t>
            </a:r>
            <a:r>
              <a:rPr lang="zh-CN" altLang="en-US" dirty="0"/>
              <a:t>中有两个寄存器：</a:t>
            </a:r>
            <a:r>
              <a:rPr lang="en-US" altLang="zh-CN" dirty="0" err="1"/>
              <a:t>irreg_base</a:t>
            </a:r>
            <a:r>
              <a:rPr lang="zh-CN" altLang="en-US" dirty="0"/>
              <a:t>和</a:t>
            </a:r>
            <a:r>
              <a:rPr lang="en-US" altLang="zh-CN" dirty="0" err="1"/>
              <a:t>irreg_bound</a:t>
            </a:r>
            <a:r>
              <a:rPr lang="zh-CN" altLang="en-US" dirty="0"/>
              <a:t>来跟踪</a:t>
            </a:r>
            <a:r>
              <a:rPr lang="en-US" altLang="zh-CN" dirty="0" err="1"/>
              <a:t>irregData</a:t>
            </a:r>
            <a:r>
              <a:rPr lang="zh-CN" altLang="en-US" dirty="0"/>
              <a:t>的地址空间。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cache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替换期间，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P-OPT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将清除标签部分的地址与</a:t>
            </a:r>
            <a:r>
              <a:rPr lang="en-US" altLang="zh-CN" dirty="0" err="1"/>
              <a:t>irreg_base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和</a:t>
            </a:r>
            <a:r>
              <a:rPr lang="en-US" altLang="zh-CN" dirty="0" err="1"/>
              <a:t>irreg_bound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寄存器进行比较，以确定该方式是否包含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irregData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缓存行。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2CA84-6D7F-4388-BB4F-09190D48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45" y="3039498"/>
            <a:ext cx="548571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3" y="1047073"/>
            <a:ext cx="1120866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查找替换的候补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使用</a:t>
            </a:r>
            <a:r>
              <a:rPr lang="en-US" altLang="zh-CN" dirty="0"/>
              <a:t>next-ref Buffers</a:t>
            </a:r>
            <a:r>
              <a:rPr lang="zh-CN" altLang="en-US" dirty="0"/>
              <a:t>跟踪</a:t>
            </a:r>
            <a:r>
              <a:rPr lang="en-US" altLang="zh-CN" dirty="0"/>
              <a:t>eviction set</a:t>
            </a:r>
            <a:r>
              <a:rPr lang="zh-CN" altLang="en-US" dirty="0"/>
              <a:t>的下一次引用。使用一个有限状态机作为</a:t>
            </a:r>
            <a:r>
              <a:rPr lang="en-US" altLang="zh-CN" dirty="0"/>
              <a:t>next-ref engine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计算驱逐集的下一个引用，而</a:t>
            </a:r>
            <a:r>
              <a:rPr lang="en-US" altLang="zh-CN" dirty="0"/>
              <a:t>next-ref engine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将下一个引用存储在</a:t>
            </a:r>
            <a:r>
              <a:rPr lang="en-US" altLang="zh-CN" dirty="0"/>
              <a:t>next-ref Buffers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的相应条目中。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rgbClr val="2A2B2E"/>
                </a:solidFill>
                <a:latin typeface="PingFang SC"/>
              </a:rPr>
              <a:t>当驱逐集中都包含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irregData</a:t>
            </a:r>
            <a:r>
              <a:rPr lang="zh-CN" altLang="en-US" dirty="0">
                <a:solidFill>
                  <a:srgbClr val="2A2B2E"/>
                </a:solidFill>
                <a:latin typeface="PingFang SC"/>
              </a:rPr>
              <a:t>，则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next-ref engine</a:t>
            </a:r>
            <a:r>
              <a:rPr lang="zh-CN" altLang="en-US" dirty="0">
                <a:solidFill>
                  <a:srgbClr val="2A2B2E"/>
                </a:solidFill>
                <a:latin typeface="PingFang SC"/>
              </a:rPr>
              <a:t>计算下一次引用计算。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2CA84-6D7F-4388-BB4F-09190D48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45" y="3039498"/>
            <a:ext cx="548571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3" y="1047073"/>
            <a:ext cx="1120866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流式引擎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为了将再引用矩阵的条目从内存转入到</a:t>
            </a:r>
            <a:r>
              <a:rPr lang="en-US" altLang="zh-CN" dirty="0"/>
              <a:t>LLC</a:t>
            </a:r>
            <a:r>
              <a:rPr lang="zh-CN" altLang="en-US" dirty="0"/>
              <a:t>中，</a:t>
            </a:r>
            <a:r>
              <a:rPr lang="en-US" altLang="zh-CN" dirty="0"/>
              <a:t>P-OPT</a:t>
            </a:r>
            <a:r>
              <a:rPr lang="zh-CN" altLang="en-US" dirty="0"/>
              <a:t>采用一个专用的硬件单元</a:t>
            </a:r>
            <a:r>
              <a:rPr lang="en-US" altLang="zh-CN" dirty="0"/>
              <a:t>——</a:t>
            </a:r>
            <a:r>
              <a:rPr lang="zh-CN" altLang="en-US" dirty="0"/>
              <a:t>流式引擎。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程序在每个</a:t>
            </a:r>
            <a:r>
              <a:rPr lang="en-US" altLang="zh-CN" dirty="0"/>
              <a:t>epoch</a:t>
            </a:r>
            <a:r>
              <a:rPr lang="zh-CN" altLang="en-US" dirty="0"/>
              <a:t>边缘唤起流式引擎工作，交换当前</a:t>
            </a:r>
            <a:r>
              <a:rPr lang="en-US" altLang="zh-CN" dirty="0"/>
              <a:t>epoch</a:t>
            </a:r>
            <a:r>
              <a:rPr lang="zh-CN" altLang="en-US" dirty="0"/>
              <a:t>和下一个</a:t>
            </a:r>
            <a:r>
              <a:rPr lang="en-US" altLang="zh-CN" dirty="0"/>
              <a:t>epoch</a:t>
            </a:r>
            <a:r>
              <a:rPr lang="zh-CN" altLang="en-US" dirty="0"/>
              <a:t>。根据</a:t>
            </a:r>
            <a:r>
              <a:rPr lang="en-US" altLang="zh-CN" dirty="0"/>
              <a:t>set-base</a:t>
            </a:r>
            <a:r>
              <a:rPr lang="zh-CN" altLang="en-US" dirty="0"/>
              <a:t>和</a:t>
            </a:r>
            <a:r>
              <a:rPr lang="en-US" altLang="zh-CN" dirty="0"/>
              <a:t>way-base</a:t>
            </a:r>
            <a:r>
              <a:rPr lang="zh-CN" altLang="en-US" dirty="0"/>
              <a:t>寄存器将下一个</a:t>
            </a:r>
            <a:r>
              <a:rPr lang="en-US" altLang="zh-CN" dirty="0"/>
              <a:t>epoch</a:t>
            </a:r>
            <a:r>
              <a:rPr lang="zh-CN" altLang="en-US" dirty="0"/>
              <a:t>的数据传入到</a:t>
            </a:r>
            <a:r>
              <a:rPr lang="en-US" altLang="zh-CN" dirty="0"/>
              <a:t>LLC</a:t>
            </a:r>
            <a:r>
              <a:rPr lang="zh-CN" altLang="en-US" dirty="0"/>
              <a:t>响应位置。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2CA84-6D7F-4388-BB4F-09190D48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45" y="3039498"/>
            <a:ext cx="548571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26634" y="1216453"/>
            <a:ext cx="1112813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实验设置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8B4CF-3226-473D-618B-60CA25A5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84" y="5641547"/>
            <a:ext cx="5518434" cy="933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F01483-900F-1717-F8DC-8B58793CA891}"/>
              </a:ext>
            </a:extLst>
          </p:cNvPr>
          <p:cNvSpPr txBox="1"/>
          <p:nvPr/>
        </p:nvSpPr>
        <p:spPr>
          <a:xfrm>
            <a:off x="575894" y="4709931"/>
            <a:ext cx="1112813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输入的图数据远远大于</a:t>
            </a:r>
            <a:r>
              <a:rPr lang="en-US" altLang="zh-CN" dirty="0"/>
              <a:t>LLC</a:t>
            </a:r>
            <a:r>
              <a:rPr lang="zh-CN" altLang="en-US" dirty="0"/>
              <a:t>的大小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以</a:t>
            </a:r>
            <a:r>
              <a:rPr lang="en-US" altLang="zh-CN" dirty="0" err="1"/>
              <a:t>pagerank</a:t>
            </a:r>
            <a:r>
              <a:rPr lang="zh-CN" altLang="en-US" dirty="0"/>
              <a:t>、</a:t>
            </a:r>
            <a:r>
              <a:rPr lang="en-US" altLang="zh-CN" dirty="0"/>
              <a:t>CC</a:t>
            </a:r>
            <a:r>
              <a:rPr lang="zh-CN" altLang="en-US" dirty="0"/>
              <a:t>、</a:t>
            </a:r>
            <a:r>
              <a:rPr lang="en-US" altLang="zh-CN" dirty="0"/>
              <a:t>MIS</a:t>
            </a:r>
            <a:r>
              <a:rPr lang="zh-CN" altLang="en-US" dirty="0"/>
              <a:t>等图应用进行测试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23D122-4D39-C21E-2D0C-33D03400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27" y="1713288"/>
            <a:ext cx="5810549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26634" y="1216453"/>
            <a:ext cx="11128136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对比主流的</a:t>
            </a:r>
            <a:r>
              <a:rPr lang="en-US" altLang="zh-CN" dirty="0"/>
              <a:t>cache</a:t>
            </a:r>
            <a:r>
              <a:rPr lang="zh-CN" altLang="en-US" dirty="0"/>
              <a:t>替换策略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全面优于</a:t>
            </a:r>
            <a:r>
              <a:rPr lang="en-US" altLang="zh-CN" dirty="0"/>
              <a:t>DRRIP</a:t>
            </a:r>
            <a:r>
              <a:rPr lang="zh-CN" altLang="en-US" dirty="0"/>
              <a:t>，平均加速</a:t>
            </a:r>
            <a:r>
              <a:rPr lang="en-US" altLang="zh-CN" dirty="0"/>
              <a:t>22%</a:t>
            </a:r>
            <a:r>
              <a:rPr lang="zh-CN" altLang="en-US" dirty="0"/>
              <a:t>，</a:t>
            </a:r>
            <a:r>
              <a:rPr lang="en-US" altLang="zh-CN" dirty="0"/>
              <a:t>LLC</a:t>
            </a:r>
            <a:r>
              <a:rPr lang="zh-CN" altLang="en-US" dirty="0"/>
              <a:t>缺失减少了</a:t>
            </a:r>
            <a:r>
              <a:rPr lang="en-US" altLang="zh-CN" dirty="0"/>
              <a:t>24%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T-OPT</a:t>
            </a:r>
            <a:r>
              <a:rPr lang="zh-CN" altLang="en-US" dirty="0"/>
              <a:t>使用了精确的重引用信息代表了局部性的上限。</a:t>
            </a:r>
            <a:r>
              <a:rPr lang="en-US" altLang="zh-CN" dirty="0"/>
              <a:t>P-OPT</a:t>
            </a:r>
            <a:r>
              <a:rPr lang="zh-CN" altLang="en-US" dirty="0"/>
              <a:t>的缺失率非常接近</a:t>
            </a:r>
            <a:r>
              <a:rPr lang="en-US" altLang="zh-CN" dirty="0"/>
              <a:t>T-OPT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E71166-10B8-C7E1-F68D-9429B4CE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0" y="2854732"/>
            <a:ext cx="11379785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2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26634" y="1216453"/>
            <a:ext cx="11128136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对比图分析类的替换策略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E5C8A-5BEE-FAE9-3357-5C57A171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2" y="2307440"/>
            <a:ext cx="5658141" cy="20321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4501CE-3F2E-D6FC-A3F6-923EE696C24A}"/>
              </a:ext>
            </a:extLst>
          </p:cNvPr>
          <p:cNvSpPr txBox="1"/>
          <p:nvPr/>
        </p:nvSpPr>
        <p:spPr>
          <a:xfrm>
            <a:off x="1148862" y="4665785"/>
            <a:ext cx="989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GRASP</a:t>
            </a:r>
            <a:r>
              <a:rPr lang="zh-CN" altLang="en-US" dirty="0"/>
              <a:t>是基于启发式的，用于具有高度倾斜分布的图。</a:t>
            </a:r>
            <a:r>
              <a:rPr lang="en-US" altLang="zh-CN" dirty="0"/>
              <a:t>P-OPT</a:t>
            </a:r>
            <a:r>
              <a:rPr lang="zh-CN" altLang="en-US" dirty="0"/>
              <a:t>各方面局部性都优于</a:t>
            </a:r>
            <a:r>
              <a:rPr lang="en-US" altLang="zh-CN" dirty="0"/>
              <a:t>GRASP</a:t>
            </a:r>
            <a:r>
              <a:rPr lang="zh-CN" altLang="en-US" dirty="0"/>
              <a:t>，即使在</a:t>
            </a:r>
            <a:r>
              <a:rPr lang="en-US" altLang="zh-CN" dirty="0"/>
              <a:t>GRASP</a:t>
            </a:r>
            <a:r>
              <a:rPr lang="zh-CN" altLang="en-US" dirty="0"/>
              <a:t>效果最好的倾斜分布图</a:t>
            </a:r>
            <a:r>
              <a:rPr lang="en-US" altLang="zh-CN" dirty="0"/>
              <a:t>GPL</a:t>
            </a:r>
            <a:r>
              <a:rPr lang="zh-CN" altLang="en-US" dirty="0"/>
              <a:t>上，</a:t>
            </a:r>
            <a:r>
              <a:rPr lang="en-US" altLang="zh-CN" dirty="0"/>
              <a:t>P-OPT</a:t>
            </a:r>
            <a:r>
              <a:rPr lang="zh-CN" altLang="en-US" dirty="0"/>
              <a:t>的性能也要优于</a:t>
            </a:r>
            <a:r>
              <a:rPr lang="en-US" altLang="zh-CN" dirty="0"/>
              <a:t>GRASP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17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性能评估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487970" y="1308683"/>
            <a:ext cx="111281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3.P-OPT</a:t>
            </a:r>
            <a:r>
              <a:rPr lang="zh-CN" altLang="en-US" dirty="0"/>
              <a:t>的预处理开销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1A92D-A80D-2086-C3EC-163144C7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57" y="4047612"/>
            <a:ext cx="5639090" cy="9080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45BA58-7DC8-B58C-9B2C-B5F8FC3DC6C8}"/>
              </a:ext>
            </a:extLst>
          </p:cNvPr>
          <p:cNvSpPr txBox="1"/>
          <p:nvPr/>
        </p:nvSpPr>
        <p:spPr>
          <a:xfrm>
            <a:off x="1043354" y="2174631"/>
            <a:ext cx="879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平均而言，</a:t>
            </a:r>
            <a:r>
              <a:rPr lang="en-US" altLang="zh-CN" dirty="0"/>
              <a:t>P-OPT</a:t>
            </a:r>
            <a:r>
              <a:rPr lang="zh-CN" altLang="en-US" dirty="0"/>
              <a:t>生成再引用矩阵的时间占</a:t>
            </a:r>
            <a:r>
              <a:rPr lang="en-US" altLang="zh-CN" dirty="0" err="1"/>
              <a:t>pagerank</a:t>
            </a:r>
            <a:r>
              <a:rPr lang="zh-CN" altLang="en-US" dirty="0"/>
              <a:t>算法执行时间的</a:t>
            </a:r>
            <a:r>
              <a:rPr lang="en-US" altLang="zh-CN" dirty="0"/>
              <a:t>19.8%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68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A647C7-3582-15E5-B5DD-69D31A28500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C6CDD1">
                  <a:shade val="30000"/>
                  <a:satMod val="115000"/>
                </a:srgbClr>
              </a:gs>
              <a:gs pos="50000">
                <a:srgbClr val="C6CDD1">
                  <a:shade val="67500"/>
                  <a:satMod val="115000"/>
                </a:srgbClr>
              </a:gs>
              <a:gs pos="100000">
                <a:srgbClr val="C6CD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46004AF-5245-D4A4-0B3E-523443CA34F0}"/>
              </a:ext>
            </a:extLst>
          </p:cNvPr>
          <p:cNvSpPr txBox="1">
            <a:spLocks/>
          </p:cNvSpPr>
          <p:nvPr/>
        </p:nvSpPr>
        <p:spPr>
          <a:xfrm>
            <a:off x="3135923" y="2151185"/>
            <a:ext cx="5920153" cy="1323439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  <p:txBody>
          <a:bodyPr wrap="square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8000" dirty="0"/>
              <a:t>THANKS</a:t>
            </a:r>
            <a:r>
              <a:rPr lang="zh-CN" altLang="en-US" sz="8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932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研究背景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4" y="1595535"/>
            <a:ext cx="11208669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图处理过程中，图数据是动态变化的，并且依赖于图结构，访问是不规则的，局部性很差，并且图数据非常庞大，这就导致了大量的时间都用在了等待</a:t>
            </a:r>
            <a:r>
              <a:rPr lang="en-US" altLang="zh-CN" dirty="0"/>
              <a:t>DRAM</a:t>
            </a:r>
            <a:r>
              <a:rPr lang="zh-CN" altLang="en-US" dirty="0"/>
              <a:t>访问上。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CEE31C-3019-42E6-923F-D0496F8A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07" y="2630433"/>
            <a:ext cx="5676190" cy="24666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D114FF-168A-4A5D-9B27-BC23A32F0513}"/>
              </a:ext>
            </a:extLst>
          </p:cNvPr>
          <p:cNvSpPr txBox="1"/>
          <p:nvPr/>
        </p:nvSpPr>
        <p:spPr>
          <a:xfrm>
            <a:off x="575893" y="5262465"/>
            <a:ext cx="1120866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当前的高性能</a:t>
            </a:r>
            <a:r>
              <a:rPr lang="en-US" altLang="zh-CN" dirty="0"/>
              <a:t>cache</a:t>
            </a:r>
            <a:r>
              <a:rPr lang="zh-CN" altLang="en-US" dirty="0"/>
              <a:t>替换策略不能很好的捕捉图处理的特性，效果有限。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因此我们需要一个更好的</a:t>
            </a:r>
            <a:r>
              <a:rPr lang="en-US" altLang="zh-CN" dirty="0"/>
              <a:t>cache</a:t>
            </a:r>
            <a:r>
              <a:rPr lang="zh-CN" altLang="en-US" dirty="0"/>
              <a:t>替换策略来提高图处理的性能。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645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研究背景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4" y="1595535"/>
            <a:ext cx="1120866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设计</a:t>
            </a:r>
            <a:r>
              <a:rPr lang="en-US" altLang="zh-CN" dirty="0"/>
              <a:t>cache</a:t>
            </a:r>
            <a:r>
              <a:rPr lang="zh-CN" altLang="en-US" dirty="0"/>
              <a:t>替换策略，最理想的情况是能够将未来最久再被访问到的顶点替换出</a:t>
            </a:r>
            <a:r>
              <a:rPr lang="en-US" altLang="zh-CN" dirty="0"/>
              <a:t>cache</a:t>
            </a:r>
            <a:r>
              <a:rPr lang="zh-CN" altLang="en-US" dirty="0"/>
              <a:t>。为此，我们需要一些先验知识。并提出了</a:t>
            </a:r>
            <a:r>
              <a:rPr lang="en-US" altLang="zh-CN" dirty="0"/>
              <a:t>T-OPT</a:t>
            </a:r>
            <a:r>
              <a:rPr lang="zh-CN" altLang="en-US" dirty="0"/>
              <a:t>方法：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处理顶点</a:t>
            </a:r>
            <a:r>
              <a:rPr lang="en-US" altLang="zh-CN" dirty="0"/>
              <a:t>v</a:t>
            </a:r>
            <a:r>
              <a:rPr lang="zh-CN" altLang="en-US" dirty="0"/>
              <a:t>时根据图数据结构（如邻接矩阵、</a:t>
            </a:r>
            <a:r>
              <a:rPr lang="en-US" altLang="zh-CN" dirty="0"/>
              <a:t>CSR</a:t>
            </a:r>
            <a:r>
              <a:rPr lang="zh-CN" altLang="en-US" dirty="0"/>
              <a:t>等）找到相邻顶点</a:t>
            </a:r>
            <a:r>
              <a:rPr lang="en-US" altLang="zh-CN" dirty="0"/>
              <a:t>u</a:t>
            </a:r>
            <a:r>
              <a:rPr lang="zh-CN" altLang="en-US" dirty="0"/>
              <a:t>。之后对顶点</a:t>
            </a:r>
            <a:r>
              <a:rPr lang="en-US" altLang="zh-CN" dirty="0"/>
              <a:t>u</a:t>
            </a:r>
            <a:r>
              <a:rPr lang="zh-CN" altLang="en-US" dirty="0"/>
              <a:t>进行编码，从另一个方向扫描顶点</a:t>
            </a:r>
            <a:r>
              <a:rPr lang="en-US" altLang="zh-CN" dirty="0"/>
              <a:t>u</a:t>
            </a:r>
            <a:r>
              <a:rPr lang="zh-CN" altLang="en-US" dirty="0"/>
              <a:t>的邻居，找到该顶点的下次被引用的顶点，称之为</a:t>
            </a:r>
            <a:r>
              <a:rPr lang="en-US" altLang="zh-CN" dirty="0"/>
              <a:t>next references</a:t>
            </a:r>
            <a:r>
              <a:rPr lang="zh-CN" altLang="en-US" dirty="0"/>
              <a:t>，以该顶点为</a:t>
            </a:r>
            <a:r>
              <a:rPr lang="en-US" altLang="zh-CN" dirty="0"/>
              <a:t>u</a:t>
            </a:r>
            <a:r>
              <a:rPr lang="zh-CN" altLang="en-US" dirty="0"/>
              <a:t>进行编号。之后根据顶点编号进行</a:t>
            </a:r>
            <a:r>
              <a:rPr lang="en-US" altLang="zh-CN" dirty="0"/>
              <a:t>cache</a:t>
            </a:r>
            <a:r>
              <a:rPr lang="zh-CN" altLang="en-US" dirty="0"/>
              <a:t>替换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11651-F6FE-461B-88F7-F1E21DB7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4000916"/>
            <a:ext cx="1476190" cy="20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936CB6-A5B6-4C50-A320-17569185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86" y="3800915"/>
            <a:ext cx="6809524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研究背景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4" y="4264090"/>
            <a:ext cx="11208669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T-OPT</a:t>
            </a:r>
            <a:r>
              <a:rPr lang="zh-CN" altLang="en-US" dirty="0"/>
              <a:t>的缺失率相比</a:t>
            </a:r>
            <a:r>
              <a:rPr lang="en-US" altLang="zh-CN" dirty="0"/>
              <a:t>LRU</a:t>
            </a:r>
            <a:r>
              <a:rPr lang="zh-CN" altLang="en-US" dirty="0"/>
              <a:t>有</a:t>
            </a:r>
            <a:r>
              <a:rPr lang="en-US" altLang="zh-CN" dirty="0"/>
              <a:t>1.67</a:t>
            </a:r>
            <a:r>
              <a:rPr lang="zh-CN" altLang="en-US" dirty="0"/>
              <a:t>倍的缩小。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但实际情况是</a:t>
            </a:r>
            <a:r>
              <a:rPr lang="en-US" altLang="zh-CN" dirty="0"/>
              <a:t>T-OPT</a:t>
            </a:r>
            <a:r>
              <a:rPr lang="zh-CN" altLang="en-US" dirty="0"/>
              <a:t>因为需要更多访问顶点，带来了更高的时间开销和内存访问。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64E968-3A3D-4624-9612-EF8FC0A4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10" y="1629243"/>
            <a:ext cx="58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研究简述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4" y="1502228"/>
            <a:ext cx="1120866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本文提出了</a:t>
            </a:r>
            <a:r>
              <a:rPr lang="en-US" altLang="zh-CN" dirty="0"/>
              <a:t>P-OPT</a:t>
            </a:r>
            <a:r>
              <a:rPr lang="zh-CN" altLang="en-US" dirty="0"/>
              <a:t>，一个基于转置的</a:t>
            </a:r>
            <a:r>
              <a:rPr lang="en-US" altLang="zh-CN" dirty="0"/>
              <a:t>cache</a:t>
            </a:r>
            <a:r>
              <a:rPr lang="zh-CN" altLang="en-US" dirty="0"/>
              <a:t>替换策略和架构实现。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使用了一种特殊的数据结构</a:t>
            </a:r>
            <a:r>
              <a:rPr lang="en-US" altLang="zh-CN" dirty="0"/>
              <a:t>——</a:t>
            </a:r>
            <a:r>
              <a:rPr lang="zh-CN" altLang="en-US" dirty="0"/>
              <a:t>再引用矩阵（</a:t>
            </a:r>
            <a:r>
              <a:rPr lang="en-US" altLang="zh-CN" dirty="0"/>
              <a:t>Re-reference Matrix</a:t>
            </a:r>
            <a:r>
              <a:rPr lang="zh-CN" altLang="en-US" dirty="0"/>
              <a:t>），能够快速实现再引用信息的计算。能近似实现</a:t>
            </a:r>
            <a:r>
              <a:rPr lang="en-US" altLang="zh-CN" dirty="0"/>
              <a:t>T-OPT</a:t>
            </a:r>
            <a:r>
              <a:rPr lang="zh-CN" altLang="en-US" dirty="0"/>
              <a:t>的效果的同时，减少大部分</a:t>
            </a:r>
            <a:r>
              <a:rPr lang="en-US" altLang="zh-CN" dirty="0"/>
              <a:t>T-OPT</a:t>
            </a:r>
            <a:r>
              <a:rPr lang="zh-CN" altLang="en-US" dirty="0"/>
              <a:t>的时间开销。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的架构复杂度低，仅需将再引用矩阵的很小一部分条目存放在</a:t>
            </a:r>
            <a:r>
              <a:rPr lang="en-US" altLang="zh-CN" dirty="0"/>
              <a:t>LLC</a:t>
            </a:r>
            <a:r>
              <a:rPr lang="zh-CN" altLang="en-US" dirty="0"/>
              <a:t>中，使用了</a:t>
            </a:r>
            <a:r>
              <a:rPr lang="en-US" altLang="zh-CN" dirty="0"/>
              <a:t>next-ref</a:t>
            </a:r>
            <a:r>
              <a:rPr lang="zh-CN" altLang="en-US" dirty="0"/>
              <a:t>缓冲区和</a:t>
            </a:r>
            <a:r>
              <a:rPr lang="en-US" altLang="zh-CN" dirty="0"/>
              <a:t>next-ref</a:t>
            </a:r>
            <a:r>
              <a:rPr lang="zh-CN" altLang="en-US" dirty="0"/>
              <a:t>引擎来存储下一次引用的信息。实践中，图应用缺少内存级并行性，</a:t>
            </a:r>
            <a:r>
              <a:rPr lang="en-US" altLang="zh-CN" dirty="0"/>
              <a:t> next-ref</a:t>
            </a:r>
            <a:r>
              <a:rPr lang="zh-CN" altLang="en-US" dirty="0"/>
              <a:t>缓冲区不需要很大，而</a:t>
            </a:r>
            <a:r>
              <a:rPr lang="en-US" altLang="zh-CN" dirty="0"/>
              <a:t>next-ref</a:t>
            </a:r>
            <a:r>
              <a:rPr lang="zh-CN" altLang="en-US" dirty="0"/>
              <a:t>引擎也只是一个简单的</a:t>
            </a:r>
            <a:r>
              <a:rPr lang="en-US" altLang="zh-CN" dirty="0"/>
              <a:t>FSM</a:t>
            </a:r>
            <a:r>
              <a:rPr lang="zh-CN" altLang="en-US" dirty="0"/>
              <a:t>，仅需要支持简单的乘除运算和位运算即可。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同时</a:t>
            </a:r>
            <a:r>
              <a:rPr lang="en-US" altLang="zh-CN" dirty="0"/>
              <a:t>P-OPT</a:t>
            </a:r>
            <a:r>
              <a:rPr lang="zh-CN" altLang="en-US" dirty="0"/>
              <a:t>的扩展性好，可以装入多核、非一致缓存访问、支持多个不规则访问流的架构中。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0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数据结构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3" y="1047073"/>
            <a:ext cx="1120866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量化再引用信息：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T-OPT</a:t>
            </a:r>
            <a:r>
              <a:rPr lang="zh-CN" altLang="en-US" dirty="0"/>
              <a:t>中一个顶点</a:t>
            </a:r>
            <a:r>
              <a:rPr lang="en-US" altLang="zh-CN" dirty="0"/>
              <a:t>next references</a:t>
            </a:r>
            <a:r>
              <a:rPr lang="zh-CN" altLang="en-US" dirty="0"/>
              <a:t>范围跨越了整个顶点</a:t>
            </a:r>
            <a:r>
              <a:rPr lang="en-US" altLang="zh-CN" dirty="0"/>
              <a:t>ID</a:t>
            </a:r>
            <a:r>
              <a:rPr lang="zh-CN" altLang="en-US" dirty="0"/>
              <a:t>空间（通常有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）。然而通过研究发现，仅使用部分有效位（比如</a:t>
            </a:r>
            <a:r>
              <a:rPr lang="en-US" altLang="zh-CN" dirty="0"/>
              <a:t>8</a:t>
            </a:r>
            <a:r>
              <a:rPr lang="zh-CN" altLang="en-US" dirty="0"/>
              <a:t>位）就可以近似达到</a:t>
            </a:r>
            <a:r>
              <a:rPr lang="en-US" altLang="zh-CN" dirty="0"/>
              <a:t>T-OPT</a:t>
            </a:r>
            <a:r>
              <a:rPr lang="zh-CN" altLang="en-US" dirty="0"/>
              <a:t>的效果。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因此可以将</a:t>
            </a:r>
            <a:r>
              <a:rPr lang="en-US" altLang="zh-CN" dirty="0"/>
              <a:t>next references</a:t>
            </a:r>
            <a:r>
              <a:rPr lang="zh-CN" altLang="en-US" dirty="0"/>
              <a:t>量化成更小的、大小一致的</a:t>
            </a:r>
            <a:r>
              <a:rPr lang="en-US" altLang="zh-CN" dirty="0"/>
              <a:t>epoch</a:t>
            </a:r>
            <a:r>
              <a:rPr lang="zh-CN" altLang="en-US" dirty="0"/>
              <a:t>，从而减少</a:t>
            </a:r>
            <a:r>
              <a:rPr lang="en-US" altLang="zh-CN" dirty="0"/>
              <a:t>next references</a:t>
            </a:r>
            <a:r>
              <a:rPr lang="zh-CN" altLang="en-US" dirty="0"/>
              <a:t>的信息。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C0230-12E2-9634-95B8-0A90F035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45" y="3348104"/>
            <a:ext cx="3505380" cy="2178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3F8DF3-E6AB-9368-050E-C6D410DD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68" y="3348104"/>
            <a:ext cx="3295819" cy="217816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F877AB1-61E8-0DE9-25A0-2EF6EDD66A3E}"/>
              </a:ext>
            </a:extLst>
          </p:cNvPr>
          <p:cNvSpPr/>
          <p:nvPr/>
        </p:nvSpPr>
        <p:spPr>
          <a:xfrm>
            <a:off x="5363871" y="3897923"/>
            <a:ext cx="1453662" cy="955431"/>
          </a:xfrm>
          <a:prstGeom prst="rightArrow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1D038-2A83-ED3D-CA36-A058DD2582D9}"/>
              </a:ext>
            </a:extLst>
          </p:cNvPr>
          <p:cNvSpPr txBox="1"/>
          <p:nvPr/>
        </p:nvSpPr>
        <p:spPr>
          <a:xfrm>
            <a:off x="5642129" y="3839308"/>
            <a:ext cx="793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8C777F-858B-D370-4BD4-0466B32CBE45}"/>
                  </a:ext>
                </a:extLst>
              </p:cNvPr>
              <p:cNvSpPr txBox="1"/>
              <p:nvPr/>
            </p:nvSpPr>
            <p:spPr>
              <a:xfrm>
                <a:off x="575894" y="5845519"/>
                <a:ext cx="11208669" cy="45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dirty="0"/>
                  <a:t>量化减少了每个顶点的下一次引用范围。从原来的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，到</a:t>
                </a:r>
                <a:r>
                  <a:rPr lang="en-US" altLang="zh-CN" dirty="0"/>
                  <a:t>Epoch0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Epoch2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8C777F-858B-D370-4BD4-0466B32C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5845519"/>
                <a:ext cx="11208669" cy="454035"/>
              </a:xfrm>
              <a:prstGeom prst="rect">
                <a:avLst/>
              </a:prstGeom>
              <a:blipFill>
                <a:blip r:embed="rId4"/>
                <a:stretch>
                  <a:fillRect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2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数据结构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A530D6-C5A4-4E4D-9BD8-15D99B561734}"/>
                  </a:ext>
                </a:extLst>
              </p:cNvPr>
              <p:cNvSpPr txBox="1"/>
              <p:nvPr/>
            </p:nvSpPr>
            <p:spPr>
              <a:xfrm>
                <a:off x="586490" y="1076083"/>
                <a:ext cx="11208669" cy="128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再引用矩阵：</a:t>
                </a:r>
                <a:endParaRPr lang="en-US" altLang="zh-CN" dirty="0"/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dirty="0"/>
                  <a:t>再引用矩阵的维度是</a:t>
                </a:r>
                <a:r>
                  <a:rPr lang="en-US" altLang="zh-CN" dirty="0" err="1"/>
                  <a:t>numCacheLines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err="1"/>
                  <a:t>numEpoches</a:t>
                </a:r>
                <a:r>
                  <a:rPr lang="zh-CN" altLang="en-US" dirty="0"/>
                  <a:t>。矩阵上的元素存储的是下一次引用的</a:t>
                </a:r>
                <a:r>
                  <a:rPr lang="en-US" altLang="zh-CN" dirty="0"/>
                  <a:t>epoch</a:t>
                </a:r>
                <a:r>
                  <a:rPr lang="zh-CN" altLang="en-US" dirty="0"/>
                  <a:t>离当前</a:t>
                </a:r>
                <a:r>
                  <a:rPr lang="en-US" altLang="zh-CN" dirty="0"/>
                  <a:t>epoch</a:t>
                </a:r>
                <a:r>
                  <a:rPr lang="zh-CN" altLang="en-US" dirty="0"/>
                  <a:t>的差值。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A530D6-C5A4-4E4D-9BD8-15D99B561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0" y="1076083"/>
                <a:ext cx="11208669" cy="1287532"/>
              </a:xfrm>
              <a:prstGeom prst="rect">
                <a:avLst/>
              </a:prstGeom>
              <a:blipFill>
                <a:blip r:embed="rId2"/>
                <a:stretch>
                  <a:fillRect l="-435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0658B2A-6A6D-509E-083F-5D626122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55" y="2234661"/>
            <a:ext cx="5747045" cy="27115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B8210D-3C13-862E-0F24-F3A5FA917174}"/>
              </a:ext>
            </a:extLst>
          </p:cNvPr>
          <p:cNvSpPr txBox="1"/>
          <p:nvPr/>
        </p:nvSpPr>
        <p:spPr>
          <a:xfrm>
            <a:off x="575894" y="5097120"/>
            <a:ext cx="11208669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如此，</a:t>
            </a:r>
            <a:r>
              <a:rPr lang="en-US" altLang="zh-CN" dirty="0"/>
              <a:t>P-OPT</a:t>
            </a:r>
            <a:r>
              <a:rPr lang="zh-CN" altLang="en-US" dirty="0"/>
              <a:t>在每个</a:t>
            </a:r>
            <a:r>
              <a:rPr lang="en-US" altLang="zh-CN" dirty="0"/>
              <a:t>cache</a:t>
            </a:r>
            <a:r>
              <a:rPr lang="zh-CN" altLang="en-US" dirty="0"/>
              <a:t>行上存储下一次引用信息，只需要</a:t>
            </a:r>
            <a:r>
              <a:rPr lang="en-US" altLang="zh-CN" dirty="0"/>
              <a:t>O(1)</a:t>
            </a:r>
            <a:r>
              <a:rPr lang="zh-CN" altLang="en-US" dirty="0"/>
              <a:t>的时间复杂度就可以完成查找。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617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数据结构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86490" y="1076083"/>
            <a:ext cx="11208669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精确访问：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再引用矩阵的结果不如</a:t>
            </a:r>
            <a:r>
              <a:rPr lang="en-US" altLang="zh-CN" dirty="0"/>
              <a:t>T-OPT</a:t>
            </a:r>
            <a:r>
              <a:rPr lang="zh-CN" altLang="en-US" dirty="0"/>
              <a:t>一样完全精确。能够追踪不同</a:t>
            </a:r>
            <a:r>
              <a:rPr lang="en-US" altLang="zh-CN" dirty="0"/>
              <a:t>epoch</a:t>
            </a:r>
            <a:r>
              <a:rPr lang="zh-CN" altLang="en-US" dirty="0"/>
              <a:t>之间的再引用信息，但不能确定最终的</a:t>
            </a:r>
            <a:r>
              <a:rPr lang="en-US" altLang="zh-CN" dirty="0"/>
              <a:t>epoch</a:t>
            </a:r>
            <a:r>
              <a:rPr lang="zh-CN" altLang="en-US" dirty="0"/>
              <a:t>内部最终的再引用的位置。于是修改再引用矩阵的结构，让它能记录</a:t>
            </a:r>
            <a:r>
              <a:rPr lang="en-US" altLang="zh-CN" dirty="0"/>
              <a:t>epoch</a:t>
            </a:r>
            <a:r>
              <a:rPr lang="zh-CN" altLang="en-US" dirty="0"/>
              <a:t>之间和</a:t>
            </a:r>
            <a:r>
              <a:rPr lang="en-US" altLang="zh-CN" dirty="0"/>
              <a:t>epoch</a:t>
            </a:r>
            <a:r>
              <a:rPr lang="zh-CN" altLang="en-US" dirty="0"/>
              <a:t>内部的信息。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8bit</a:t>
            </a:r>
            <a:r>
              <a:rPr lang="zh-CN" altLang="en-US" dirty="0"/>
              <a:t>的再引用矩阵的元素为例。根据第一位</a:t>
            </a:r>
            <a:r>
              <a:rPr lang="en-US" altLang="zh-CN" dirty="0"/>
              <a:t>MSB</a:t>
            </a:r>
            <a:r>
              <a:rPr lang="zh-CN" altLang="en-US" dirty="0"/>
              <a:t>的值以低</a:t>
            </a:r>
            <a:r>
              <a:rPr lang="en-US" altLang="zh-CN" dirty="0"/>
              <a:t>7</a:t>
            </a:r>
            <a:r>
              <a:rPr lang="zh-CN" altLang="en-US" dirty="0"/>
              <a:t>位表示</a:t>
            </a:r>
            <a:r>
              <a:rPr lang="en-US" altLang="zh-CN" dirty="0"/>
              <a:t>epoch</a:t>
            </a:r>
            <a:r>
              <a:rPr lang="zh-CN" altLang="en-US" dirty="0"/>
              <a:t>间或</a:t>
            </a:r>
            <a:r>
              <a:rPr lang="en-US" altLang="zh-CN" dirty="0"/>
              <a:t>epoch</a:t>
            </a:r>
            <a:r>
              <a:rPr lang="zh-CN" altLang="en-US" dirty="0"/>
              <a:t>内的信息。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为了记录</a:t>
            </a:r>
            <a:r>
              <a:rPr lang="en-US" altLang="zh-CN" dirty="0"/>
              <a:t>epoch</a:t>
            </a:r>
            <a:r>
              <a:rPr lang="zh-CN" altLang="en-US" dirty="0"/>
              <a:t>内的信息，将</a:t>
            </a:r>
            <a:r>
              <a:rPr lang="en-US" altLang="zh-CN" dirty="0"/>
              <a:t>epoch</a:t>
            </a:r>
            <a:r>
              <a:rPr lang="zh-CN" altLang="en-US" dirty="0"/>
              <a:t>又分为了许多大小相同的子</a:t>
            </a:r>
            <a:r>
              <a:rPr lang="en-US" altLang="zh-CN" dirty="0"/>
              <a:t>epoch</a:t>
            </a:r>
            <a:r>
              <a:rPr lang="zh-CN" altLang="en-US" dirty="0"/>
              <a:t>。子</a:t>
            </a:r>
            <a:r>
              <a:rPr lang="en-US" altLang="zh-CN" dirty="0"/>
              <a:t>epoch</a:t>
            </a:r>
            <a:r>
              <a:rPr lang="zh-CN" altLang="en-US" dirty="0"/>
              <a:t>数在此例中为</a:t>
            </a:r>
            <a:r>
              <a:rPr lang="en-US" altLang="zh-CN" dirty="0"/>
              <a:t>127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MSB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，再引用矩阵元素的低</a:t>
            </a:r>
            <a:r>
              <a:rPr lang="en-US" altLang="zh-CN" dirty="0"/>
              <a:t>7</a:t>
            </a:r>
            <a:r>
              <a:rPr lang="zh-CN" altLang="en-US" dirty="0"/>
              <a:t>位记录的是当前</a:t>
            </a:r>
            <a:r>
              <a:rPr lang="en-US" altLang="zh-CN" dirty="0"/>
              <a:t>cache</a:t>
            </a:r>
            <a:r>
              <a:rPr lang="zh-CN" altLang="en-US" dirty="0"/>
              <a:t>行最终访问的子</a:t>
            </a:r>
            <a:r>
              <a:rPr lang="en-US" altLang="zh-CN" dirty="0"/>
              <a:t>epoch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E69EB4-198D-427E-8AC1-0400694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03" y="4247082"/>
            <a:ext cx="5804198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DFB0-EFF4-49E7-ADAB-05359CE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85463"/>
            <a:ext cx="11029616" cy="523220"/>
          </a:xfr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P-OPT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530D6-C5A4-4E4D-9BD8-15D99B561734}"/>
              </a:ext>
            </a:extLst>
          </p:cNvPr>
          <p:cNvSpPr txBox="1"/>
          <p:nvPr/>
        </p:nvSpPr>
        <p:spPr>
          <a:xfrm>
            <a:off x="575893" y="1047073"/>
            <a:ext cx="1120866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再引用矩阵存储：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在</a:t>
            </a:r>
            <a:r>
              <a:rPr lang="en-US" altLang="zh-CN" dirty="0"/>
              <a:t>LLC</a:t>
            </a:r>
            <a:r>
              <a:rPr lang="zh-CN" altLang="en-US" dirty="0"/>
              <a:t>中存储再引用矩阵的当前</a:t>
            </a:r>
            <a:r>
              <a:rPr lang="en-US" altLang="zh-CN" dirty="0"/>
              <a:t>epoch</a:t>
            </a:r>
            <a:r>
              <a:rPr lang="zh-CN" altLang="en-US" dirty="0"/>
              <a:t>和下一个</a:t>
            </a:r>
            <a:r>
              <a:rPr lang="en-US" altLang="zh-CN" dirty="0"/>
              <a:t>epoch</a:t>
            </a:r>
            <a:r>
              <a:rPr lang="zh-CN" altLang="en-US" dirty="0"/>
              <a:t>部分，方便快速访问。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再引用矩阵列的连续</a:t>
            </a:r>
            <a:r>
              <a:rPr lang="en-US" altLang="zh-CN" dirty="0"/>
              <a:t>cache</a:t>
            </a:r>
            <a:r>
              <a:rPr lang="zh-CN" altLang="en-US" dirty="0"/>
              <a:t>行会被分配给连续的集合。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P-OPT</a:t>
            </a:r>
            <a:r>
              <a:rPr lang="zh-CN" altLang="en-US" dirty="0"/>
              <a:t>为每个</a:t>
            </a:r>
            <a:r>
              <a:rPr lang="en-US" altLang="zh-CN" dirty="0"/>
              <a:t>epoch</a:t>
            </a:r>
            <a:r>
              <a:rPr lang="zh-CN" altLang="en-US" dirty="0"/>
              <a:t>设置寄存器存储它们的起始位置。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712E59-2090-4B18-8241-F49D9D9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16" y="2869100"/>
            <a:ext cx="6628571" cy="1790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749E36-A48C-4628-8633-F3B8753941D2}"/>
              </a:ext>
            </a:extLst>
          </p:cNvPr>
          <p:cNvSpPr txBox="1"/>
          <p:nvPr/>
        </p:nvSpPr>
        <p:spPr>
          <a:xfrm>
            <a:off x="677959" y="4904408"/>
            <a:ext cx="1120866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P-OPT</a:t>
            </a:r>
            <a:r>
              <a:rPr lang="zh-CN" altLang="en-US" dirty="0"/>
              <a:t>默认</a:t>
            </a:r>
            <a:r>
              <a:rPr lang="en-US" altLang="zh-CN" dirty="0"/>
              <a:t>8bit</a:t>
            </a:r>
            <a:r>
              <a:rPr lang="zh-CN" altLang="en-US" dirty="0"/>
              <a:t>的量化，典型的</a:t>
            </a:r>
            <a:r>
              <a:rPr lang="en-US" altLang="zh-CN" dirty="0"/>
              <a:t>64Bcache</a:t>
            </a:r>
            <a:r>
              <a:rPr lang="zh-CN" altLang="en-US" dirty="0"/>
              <a:t>行包含了</a:t>
            </a:r>
            <a:r>
              <a:rPr lang="en-US" altLang="zh-CN" dirty="0"/>
              <a:t>64</a:t>
            </a:r>
            <a:r>
              <a:rPr lang="zh-CN" altLang="en-US" dirty="0"/>
              <a:t>个再引用条目。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5018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{3934A756-E4F7-4DF7-A34E-095E678B4E5C}tf33552983_win32</Template>
  <TotalTime>1094</TotalTime>
  <Words>1161</Words>
  <Application>Microsoft Office PowerPoint</Application>
  <PresentationFormat>宽屏</PresentationFormat>
  <Paragraphs>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UI</vt:lpstr>
      <vt:lpstr>PingFang SC</vt:lpstr>
      <vt:lpstr>Arial</vt:lpstr>
      <vt:lpstr>Calibri</vt:lpstr>
      <vt:lpstr>Cambria Math</vt:lpstr>
      <vt:lpstr>Wingdings 2</vt:lpstr>
      <vt:lpstr>DividendVTI</vt:lpstr>
      <vt:lpstr>P-OPT： Practical optimal Cache Replacement for Graph Analytics</vt:lpstr>
      <vt:lpstr>研究背景</vt:lpstr>
      <vt:lpstr>研究背景</vt:lpstr>
      <vt:lpstr>研究背景</vt:lpstr>
      <vt:lpstr>研究简述</vt:lpstr>
      <vt:lpstr>P-OPT数据结构</vt:lpstr>
      <vt:lpstr>P-OPT数据结构</vt:lpstr>
      <vt:lpstr>P-OPT数据结构</vt:lpstr>
      <vt:lpstr>P-OPT架构</vt:lpstr>
      <vt:lpstr>P-OPT架构</vt:lpstr>
      <vt:lpstr>P-OPT架构</vt:lpstr>
      <vt:lpstr>P-OPT架构</vt:lpstr>
      <vt:lpstr>性能评估</vt:lpstr>
      <vt:lpstr>性能评估</vt:lpstr>
      <vt:lpstr>性能评估</vt:lpstr>
      <vt:lpstr>性能评估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Jiang Chenyu</dc:creator>
  <cp:lastModifiedBy>Jiang Chenyu</cp:lastModifiedBy>
  <cp:revision>21</cp:revision>
  <dcterms:created xsi:type="dcterms:W3CDTF">2022-12-06T08:04:21Z</dcterms:created>
  <dcterms:modified xsi:type="dcterms:W3CDTF">2022-12-07T16:13:08Z</dcterms:modified>
</cp:coreProperties>
</file>