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56" r:id="rId2"/>
    <p:sldMasterId id="2147483769" r:id="rId3"/>
  </p:sldMasterIdLst>
  <p:notesMasterIdLst>
    <p:notesMasterId r:id="rId25"/>
  </p:notesMasterIdLst>
  <p:handoutMasterIdLst>
    <p:handoutMasterId r:id="rId26"/>
  </p:handoutMasterIdLst>
  <p:sldIdLst>
    <p:sldId id="437" r:id="rId4"/>
    <p:sldId id="309" r:id="rId5"/>
    <p:sldId id="308" r:id="rId6"/>
    <p:sldId id="434" r:id="rId7"/>
    <p:sldId id="421" r:id="rId8"/>
    <p:sldId id="422" r:id="rId9"/>
    <p:sldId id="428" r:id="rId10"/>
    <p:sldId id="423" r:id="rId11"/>
    <p:sldId id="438" r:id="rId12"/>
    <p:sldId id="429" r:id="rId13"/>
    <p:sldId id="424" r:id="rId14"/>
    <p:sldId id="440" r:id="rId15"/>
    <p:sldId id="439" r:id="rId16"/>
    <p:sldId id="425" r:id="rId17"/>
    <p:sldId id="426" r:id="rId18"/>
    <p:sldId id="431" r:id="rId19"/>
    <p:sldId id="441" r:id="rId20"/>
    <p:sldId id="430" r:id="rId21"/>
    <p:sldId id="432" r:id="rId22"/>
    <p:sldId id="435" r:id="rId23"/>
    <p:sldId id="433" r:id="rId24"/>
  </p:sldIdLst>
  <p:sldSz cx="12192000" cy="6858000"/>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84A5CA"/>
    <a:srgbClr val="5F5F5F"/>
    <a:srgbClr val="AAC1DA"/>
    <a:srgbClr val="D1DBEB"/>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7708" autoAdjust="0"/>
  </p:normalViewPr>
  <p:slideViewPr>
    <p:cSldViewPr>
      <p:cViewPr varScale="1">
        <p:scale>
          <a:sx n="75" d="100"/>
          <a:sy n="75" d="100"/>
        </p:scale>
        <p:origin x="446" y="53"/>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465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zh-CN" altLang="en-US"/>
          </a:p>
        </p:txBody>
      </p:sp>
      <p:sp>
        <p:nvSpPr>
          <p:cNvPr id="112643"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12644"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zh-CN"/>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C782C98-0CA0-49C2-ACF1-8F4898A05169}" type="slidenum">
              <a:rPr lang="zh-CN" altLang="en-US"/>
              <a:pPr>
                <a:defRPr/>
              </a:pPr>
              <a:t>‹#›</a:t>
            </a:fld>
            <a:endParaRPr lang="en-US" altLang="zh-CN"/>
          </a:p>
        </p:txBody>
      </p:sp>
    </p:spTree>
    <p:extLst>
      <p:ext uri="{BB962C8B-B14F-4D97-AF65-F5344CB8AC3E}">
        <p14:creationId xmlns:p14="http://schemas.microsoft.com/office/powerpoint/2010/main" val="4242154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zh-CN" altLang="en-US"/>
          </a:p>
        </p:txBody>
      </p:sp>
      <p:sp>
        <p:nvSpPr>
          <p:cNvPr id="147459" name="Rectangle 3"/>
          <p:cNvSpPr>
            <a:spLocks noGrp="1" noChangeArrowheads="1"/>
          </p:cNvSpPr>
          <p:nvPr>
            <p:ph type="dt"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554038" y="674688"/>
            <a:ext cx="5994400" cy="337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7461" name="Rectangle 5"/>
          <p:cNvSpPr>
            <a:spLocks noGrp="1" noChangeArrowheads="1"/>
          </p:cNvSpPr>
          <p:nvPr>
            <p:ph type="body" sz="quarter" idx="3"/>
          </p:nvPr>
        </p:nvSpPr>
        <p:spPr bwMode="auto">
          <a:xfrm>
            <a:off x="709613" y="4270375"/>
            <a:ext cx="5683250" cy="404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7462" name="Rectangle 6"/>
          <p:cNvSpPr>
            <a:spLocks noGrp="1" noChangeArrowheads="1"/>
          </p:cNvSpPr>
          <p:nvPr>
            <p:ph type="ftr" sz="quarter" idx="4"/>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zh-CN"/>
          </a:p>
        </p:txBody>
      </p:sp>
      <p:sp>
        <p:nvSpPr>
          <p:cNvPr id="147463" name="Rectangle 7"/>
          <p:cNvSpPr>
            <a:spLocks noGrp="1" noChangeArrowheads="1"/>
          </p:cNvSpPr>
          <p:nvPr>
            <p:ph type="sldNum" sz="quarter" idx="5"/>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2E7CED8-BE4A-4B8C-B895-46A548664B3E}" type="slidenum">
              <a:rPr lang="zh-CN" altLang="en-US"/>
              <a:pPr>
                <a:defRPr/>
              </a:pPr>
              <a:t>‹#›</a:t>
            </a:fld>
            <a:endParaRPr lang="en-US" altLang="zh-CN"/>
          </a:p>
        </p:txBody>
      </p:sp>
    </p:spTree>
    <p:extLst>
      <p:ext uri="{BB962C8B-B14F-4D97-AF65-F5344CB8AC3E}">
        <p14:creationId xmlns:p14="http://schemas.microsoft.com/office/powerpoint/2010/main" val="2546702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javakk.com/tag/serverles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3</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b="0" dirty="0">
                <a:solidFill>
                  <a:srgbClr val="000000"/>
                </a:solidFill>
                <a:effectLst/>
                <a:latin typeface="NimbusRomNo9L-ReguItal"/>
              </a:rPr>
              <a:t>边缘设备集群在数量和规模上都在不断增加，这也导致设计一个使跨云和边缘设备的资源能够进行可编程和高性能操作的硬件</a:t>
            </a:r>
            <a:r>
              <a:rPr lang="en-US" altLang="zh-CN" sz="1200" b="0" dirty="0">
                <a:solidFill>
                  <a:srgbClr val="000000"/>
                </a:solidFill>
                <a:effectLst/>
                <a:latin typeface="NimbusRomNo9L-ReguItal"/>
              </a:rPr>
              <a:t>-</a:t>
            </a:r>
            <a:r>
              <a:rPr lang="zh-CN" altLang="en-US" sz="1200" b="0" dirty="0">
                <a:solidFill>
                  <a:srgbClr val="000000"/>
                </a:solidFill>
                <a:effectLst/>
                <a:latin typeface="NimbusRomNo9L-ReguItal"/>
              </a:rPr>
              <a:t>软件系统堆栈成为了迫切需要。</a:t>
            </a:r>
            <a:endParaRPr lang="en-US" altLang="zh-CN" sz="1200" b="0" dirty="0">
              <a:solidFill>
                <a:srgbClr val="000000"/>
              </a:solidFill>
              <a:effectLst/>
              <a:latin typeface="NimbusRomNo9L-ReguItal"/>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200" b="0" dirty="0" err="1">
                <a:solidFill>
                  <a:srgbClr val="000000"/>
                </a:solidFill>
                <a:effectLst/>
                <a:latin typeface="NimbusRomNo9L-ReguItal"/>
              </a:rPr>
              <a:t>HiveMind</a:t>
            </a:r>
            <a:r>
              <a:rPr lang="zh-CN" altLang="en-US" sz="1200" b="0" dirty="0">
                <a:solidFill>
                  <a:srgbClr val="000000"/>
                </a:solidFill>
                <a:effectLst/>
                <a:latin typeface="NimbusRomNo9L-ReguItal"/>
              </a:rPr>
              <a:t>是一个端到端用于</a:t>
            </a:r>
            <a:r>
              <a:rPr lang="en-US" altLang="zh-CN" sz="1200" b="0" dirty="0">
                <a:solidFill>
                  <a:srgbClr val="000000"/>
                </a:solidFill>
                <a:effectLst/>
                <a:latin typeface="NimbusRomNo9L-ReguItal"/>
              </a:rPr>
              <a:t>cloud-edge system</a:t>
            </a:r>
            <a:r>
              <a:rPr lang="zh-CN" altLang="en-US" sz="1200" b="0" dirty="0">
                <a:solidFill>
                  <a:srgbClr val="000000"/>
                </a:solidFill>
                <a:effectLst/>
                <a:latin typeface="NimbusRomNo9L-ReguItal"/>
              </a:rPr>
              <a:t>的硬件</a:t>
            </a:r>
            <a:r>
              <a:rPr lang="en-US" altLang="zh-CN" sz="1200" b="0" dirty="0">
                <a:solidFill>
                  <a:srgbClr val="000000"/>
                </a:solidFill>
                <a:effectLst/>
                <a:latin typeface="NimbusRomNo9L-ReguItal"/>
              </a:rPr>
              <a:t>-</a:t>
            </a:r>
            <a:r>
              <a:rPr lang="zh-CN" altLang="en-US" sz="1200" dirty="0">
                <a:solidFill>
                  <a:srgbClr val="000000"/>
                </a:solidFill>
                <a:latin typeface="NimbusRomNo9L-ReguItal"/>
              </a:rPr>
              <a:t>软件系统堆栈，包含一个自动进行云和边缘设备之间任务数据分配的声明式编程接口，一个基于无服务器计算的集中式控制器和一个可重构的基于</a:t>
            </a:r>
            <a:r>
              <a:rPr lang="en-US" altLang="zh-CN" sz="1200" dirty="0">
                <a:solidFill>
                  <a:srgbClr val="000000"/>
                </a:solidFill>
                <a:latin typeface="NimbusRomNo9L-ReguItal"/>
              </a:rPr>
              <a:t>FPGA</a:t>
            </a:r>
            <a:r>
              <a:rPr lang="zh-CN" altLang="en-US" sz="1200" dirty="0">
                <a:solidFill>
                  <a:srgbClr val="000000"/>
                </a:solidFill>
                <a:latin typeface="NimbusRomNo9L-ReguItal"/>
              </a:rPr>
              <a:t>的硬件加速结构。</a:t>
            </a:r>
            <a:endParaRPr lang="en-US" altLang="zh-CN" sz="1200" dirty="0">
              <a:solidFill>
                <a:srgbClr val="000000"/>
              </a:solidFill>
              <a:latin typeface="NimbusRomNo9L-ReguItal"/>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b="0" dirty="0">
                <a:solidFill>
                  <a:srgbClr val="000000"/>
                </a:solidFill>
                <a:effectLst/>
                <a:latin typeface="NimbusRomNo9L-ReguItal"/>
              </a:rPr>
              <a:t>测试结果表明，</a:t>
            </a:r>
            <a:r>
              <a:rPr lang="en-US" altLang="zh-CN" sz="1200" b="0" dirty="0" err="1">
                <a:solidFill>
                  <a:srgbClr val="000000"/>
                </a:solidFill>
                <a:effectLst/>
                <a:latin typeface="NimbusRomNo9L-ReguItal"/>
              </a:rPr>
              <a:t>HiveMind</a:t>
            </a:r>
            <a:r>
              <a:rPr lang="zh-CN" altLang="en-US" sz="1200" b="0" dirty="0">
                <a:solidFill>
                  <a:srgbClr val="000000"/>
                </a:solidFill>
                <a:effectLst/>
                <a:latin typeface="NimbusRomNo9L-ReguItal"/>
              </a:rPr>
              <a:t>在性能和资源利用效率方面都优于其他系统，在较大的边缘设备集群上会表现出更为明显的差异。</a:t>
            </a:r>
            <a:endParaRPr lang="en-US" altLang="zh-CN" sz="1200" b="0" dirty="0">
              <a:solidFill>
                <a:srgbClr val="000000"/>
              </a:solidFill>
              <a:effectLst/>
              <a:latin typeface="NimbusRomNo9L-ReguItal"/>
            </a:endParaRPr>
          </a:p>
          <a:p>
            <a:endParaRPr lang="en-US" dirty="0"/>
          </a:p>
        </p:txBody>
      </p:sp>
    </p:spTree>
    <p:extLst>
      <p:ext uri="{BB962C8B-B14F-4D97-AF65-F5344CB8AC3E}">
        <p14:creationId xmlns:p14="http://schemas.microsoft.com/office/powerpoint/2010/main" val="1199304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12</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图一展示了无服务器与预留云资源两种模式的任务延迟对比</a:t>
            </a:r>
            <a:endParaRPr lang="en-US" altLang="zh-CN" dirty="0"/>
          </a:p>
          <a:p>
            <a:r>
              <a:rPr lang="zh-CN" altLang="en-US" dirty="0"/>
              <a:t>与预留云资源相比，无服务器具有更大的性能变化程度</a:t>
            </a:r>
            <a:endParaRPr lang="en-US" altLang="zh-CN" dirty="0"/>
          </a:p>
          <a:p>
            <a:r>
              <a:rPr lang="zh-CN" altLang="en-US" dirty="0"/>
              <a:t>图二中，非阴影条显示中值，阴影条显示尾延迟</a:t>
            </a:r>
            <a:endParaRPr lang="en-US" altLang="zh-CN" dirty="0"/>
          </a:p>
          <a:p>
            <a:r>
              <a:rPr lang="zh-CN" altLang="en-US" dirty="0"/>
              <a:t>在实例化中，容器平均占⽤中值延迟 的 </a:t>
            </a:r>
            <a:r>
              <a:rPr lang="en-US" altLang="zh-CN" dirty="0"/>
              <a:t>22% </a:t>
            </a:r>
            <a:r>
              <a:rPr lang="zh-CN" altLang="en-US" dirty="0"/>
              <a:t>和尾部延迟的 </a:t>
            </a:r>
            <a:r>
              <a:rPr lang="en-US" altLang="zh-CN" dirty="0"/>
              <a:t>29%</a:t>
            </a:r>
            <a:r>
              <a:rPr lang="zh-CN" altLang="en-US" dirty="0"/>
              <a:t>。对于天气分析的短期运⾏任务，该比例超过 </a:t>
            </a:r>
            <a:r>
              <a:rPr lang="en-US" altLang="zh-CN" dirty="0"/>
              <a:t>40%</a:t>
            </a:r>
            <a:r>
              <a:rPr lang="zh-CN" altLang="en-US" dirty="0"/>
              <a:t>，而对于计算密集型迷宫遍历，该⽐例低于 </a:t>
            </a:r>
            <a:r>
              <a:rPr lang="en-US" altLang="zh-CN" dirty="0"/>
              <a:t>20%</a:t>
            </a:r>
            <a:r>
              <a:rPr lang="zh-CN" altLang="en-US" dirty="0"/>
              <a:t>。在所有情况下，它都是任务延迟的重要因素，也是尾部延迟的主要贡献者。鉴于边缘任务通常是短暂的，系统应该在不牺牲资源效率的情况下最小化实例</a:t>
            </a:r>
            <a:endParaRPr lang="en-US" dirty="0"/>
          </a:p>
        </p:txBody>
      </p:sp>
    </p:spTree>
    <p:extLst>
      <p:ext uri="{BB962C8B-B14F-4D97-AF65-F5344CB8AC3E}">
        <p14:creationId xmlns:p14="http://schemas.microsoft.com/office/powerpoint/2010/main" val="1491529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13</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0" i="0" dirty="0">
                <a:solidFill>
                  <a:srgbClr val="333333"/>
                </a:solidFill>
                <a:effectLst/>
                <a:latin typeface="Microsoft YaHei" panose="020B0503020204020204" pitchFamily="34" charset="-122"/>
                <a:ea typeface="Microsoft YaHei" panose="020B0503020204020204" pitchFamily="34" charset="-122"/>
              </a:rPr>
              <a:t>无服务器计算（</a:t>
            </a:r>
            <a:r>
              <a:rPr lang="en-US" altLang="zh-CN" b="0" i="0" u="none" strike="noStrike" dirty="0">
                <a:solidFill>
                  <a:srgbClr val="333333"/>
                </a:solidFill>
                <a:effectLst/>
                <a:latin typeface="Microsoft YaHei" panose="020B0503020204020204" pitchFamily="34" charset="-122"/>
                <a:ea typeface="Microsoft YaHei" panose="020B0503020204020204" pitchFamily="34" charset="-122"/>
                <a:hlinkClick r:id="rId3" tooltip="查看更多关于 Serverless 的文章"/>
              </a:rPr>
              <a:t>Serverless</a:t>
            </a:r>
            <a:r>
              <a:rPr lang="zh-CN" altLang="en-US" b="0" i="0" dirty="0">
                <a:solidFill>
                  <a:srgbClr val="333333"/>
                </a:solidFill>
                <a:effectLst/>
                <a:latin typeface="Microsoft YaHei" panose="020B0503020204020204" pitchFamily="34" charset="-122"/>
                <a:ea typeface="Microsoft YaHei" panose="020B0503020204020204" pitchFamily="34" charset="-122"/>
              </a:rPr>
              <a:t> </a:t>
            </a:r>
            <a:r>
              <a:rPr lang="en-US" altLang="zh-CN" b="0" i="0" dirty="0">
                <a:solidFill>
                  <a:srgbClr val="333333"/>
                </a:solidFill>
                <a:effectLst/>
                <a:latin typeface="Microsoft YaHei" panose="020B0503020204020204" pitchFamily="34" charset="-122"/>
                <a:ea typeface="Microsoft YaHei" panose="020B0503020204020204" pitchFamily="34" charset="-122"/>
              </a:rPr>
              <a:t>computing</a:t>
            </a:r>
            <a:r>
              <a:rPr lang="zh-CN" altLang="en-US" b="0" i="0" dirty="0">
                <a:solidFill>
                  <a:srgbClr val="333333"/>
                </a:solidFill>
                <a:effectLst/>
                <a:latin typeface="Microsoft YaHei" panose="020B0503020204020204" pitchFamily="34" charset="-122"/>
                <a:ea typeface="Microsoft YaHei" panose="020B0503020204020204" pitchFamily="34" charset="-122"/>
              </a:rPr>
              <a:t>）是云计算的一种执行模式，在这种模式中，云提供商动态地分配执行特定代码所需的计算资源和存储，然后向用户收费。当然，仍然有服务器参与其中，但它们的供应和维护完全由提供商负责。</a:t>
            </a:r>
            <a:endParaRPr lang="en-US" altLang="zh-CN" sz="12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a:t>调度程序实现了两项优化。首先，基于一个新的远程内存协议，函数间可以快速进行内存数据交换。调度程序会尝试将子函数与其父函数放在同一容器中，以避免通过 </a:t>
            </a:r>
            <a:r>
              <a:rPr lang="en-US" altLang="zh-CN" sz="1200" dirty="0"/>
              <a:t>CouchDB </a:t>
            </a:r>
            <a:r>
              <a:rPr lang="zh-CN" altLang="en-US" sz="1200" dirty="0"/>
              <a:t>进行昂贵的数据交换。</a:t>
            </a:r>
            <a:endParaRPr lang="en-US" altLang="zh-CN" sz="12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a:t>第二个优化是减少实例化开销。 </a:t>
            </a:r>
            <a:r>
              <a:rPr lang="en-US" altLang="zh-CN" sz="1200" dirty="0" err="1"/>
              <a:t>HiveMind</a:t>
            </a:r>
            <a:r>
              <a:rPr lang="en-US" altLang="zh-CN" sz="1200" dirty="0"/>
              <a:t> </a:t>
            </a:r>
            <a:r>
              <a:rPr lang="zh-CN" altLang="en-US" sz="1200" dirty="0"/>
              <a:t>不会立即终止空闲容器，以防新功能在不久的将来到达可以使用它。</a:t>
            </a:r>
            <a:endParaRPr lang="en-US" altLang="zh-CN" sz="1200" dirty="0"/>
          </a:p>
          <a:p>
            <a:r>
              <a:rPr lang="en-US" altLang="zh-CN" dirty="0" err="1"/>
              <a:t>HiveMind</a:t>
            </a:r>
            <a:r>
              <a:rPr lang="en-US" altLang="zh-CN" dirty="0"/>
              <a:t> </a:t>
            </a:r>
            <a:r>
              <a:rPr lang="zh-CN" altLang="en-US" dirty="0"/>
              <a:t>使⽤多个调度程序，每个调度程序负责⼀个任务⼦集，但对所有云和边缘资源具有全局可⻅性</a:t>
            </a:r>
            <a:endParaRPr lang="en-US" dirty="0"/>
          </a:p>
        </p:txBody>
      </p:sp>
    </p:spTree>
    <p:extLst>
      <p:ext uri="{BB962C8B-B14F-4D97-AF65-F5344CB8AC3E}">
        <p14:creationId xmlns:p14="http://schemas.microsoft.com/office/powerpoint/2010/main" val="395992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14</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795136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15</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集中式系统：⾮阴影条显⽰中值延迟，阴影条显⽰尾 部延迟 </a:t>
            </a:r>
            <a:r>
              <a:rPr lang="en-US" altLang="zh-CN" dirty="0"/>
              <a:t>(99 </a:t>
            </a:r>
            <a:r>
              <a:rPr lang="en-US" altLang="zh-CN" dirty="0" err="1"/>
              <a:t>pctl</a:t>
            </a:r>
            <a:r>
              <a:rPr lang="en-US" altLang="zh-CN" dirty="0"/>
              <a:t>)</a:t>
            </a:r>
            <a:r>
              <a:rPr lang="zh-CN" altLang="en-US" dirty="0"/>
              <a:t>。</a:t>
            </a:r>
            <a:endParaRPr lang="en-US" altLang="zh-CN" dirty="0"/>
          </a:p>
          <a:p>
            <a:r>
              <a:rPr lang="zh-CN" altLang="en-US" dirty="0"/>
              <a:t>在所有工作中，网络至少占中值延迟的 </a:t>
            </a:r>
            <a:r>
              <a:rPr lang="en-US" altLang="zh-CN" dirty="0"/>
              <a:t>22%</a:t>
            </a:r>
            <a:r>
              <a:rPr lang="zh-CN" altLang="en-US" dirty="0"/>
              <a:t>（平均 </a:t>
            </a:r>
            <a:r>
              <a:rPr lang="en-US" altLang="zh-CN" dirty="0"/>
              <a:t>33%</a:t>
            </a:r>
            <a:r>
              <a:rPr lang="zh-CN" altLang="en-US" dirty="0"/>
              <a:t>），在尾部延迟中占有更高的比例。</a:t>
            </a:r>
            <a:endParaRPr lang="en-US" altLang="zh-CN" dirty="0"/>
          </a:p>
          <a:p>
            <a:r>
              <a:rPr lang="zh-CN" altLang="en-US" dirty="0"/>
              <a:t>在机器学习任务中更加严重，如</a:t>
            </a:r>
            <a:r>
              <a:rPr lang="en-US" altLang="zh-CN" dirty="0" err="1"/>
              <a:t>S10</a:t>
            </a:r>
            <a:r>
              <a:rPr lang="en-US" altLang="zh-CN" dirty="0"/>
              <a:t> SLAM</a:t>
            </a:r>
          </a:p>
        </p:txBody>
      </p:sp>
    </p:spTree>
    <p:extLst>
      <p:ext uri="{BB962C8B-B14F-4D97-AF65-F5344CB8AC3E}">
        <p14:creationId xmlns:p14="http://schemas.microsoft.com/office/powerpoint/2010/main" val="1633730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16</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图 </a:t>
            </a:r>
            <a:r>
              <a:rPr lang="en-US" altLang="zh-CN" dirty="0"/>
              <a:t>9 </a:t>
            </a:r>
            <a:r>
              <a:rPr lang="zh-CN" altLang="en-US" dirty="0"/>
              <a:t>显⽰了紧耦合 </a:t>
            </a:r>
            <a:r>
              <a:rPr lang="en-US" altLang="zh-CN" dirty="0"/>
              <a:t>FPGA </a:t>
            </a:r>
            <a:r>
              <a:rPr lang="zh-CN" altLang="en-US" dirty="0"/>
              <a:t>如何连接到主机服务器和⽹ 络，以及如何在⽹络加速和远程内存加速之间进⾏划分</a:t>
            </a:r>
            <a:endParaRPr lang="en-US" altLang="zh-CN" sz="1200" dirty="0"/>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200" dirty="0" err="1"/>
              <a:t>HiveMind</a:t>
            </a:r>
            <a:r>
              <a:rPr lang="zh-CN" altLang="en-US" sz="1200" dirty="0"/>
              <a:t>将整个</a:t>
            </a:r>
            <a:r>
              <a:rPr lang="en-US" altLang="zh-CN" sz="1200" dirty="0"/>
              <a:t>RPC</a:t>
            </a:r>
            <a:r>
              <a:rPr lang="zh-CN" altLang="en-US" sz="1200" dirty="0"/>
              <a:t>堆栈装载与</a:t>
            </a:r>
            <a:r>
              <a:rPr lang="en-US" altLang="zh-CN" sz="1200" dirty="0"/>
              <a:t>FPGA</a:t>
            </a:r>
            <a:r>
              <a:rPr lang="zh-CN" altLang="en-US" sz="1200" dirty="0"/>
              <a:t>上，并使用内存互连（</a:t>
            </a:r>
            <a:r>
              <a:rPr lang="en-US" altLang="zh-CN" sz="1200" dirty="0"/>
              <a:t>UPI </a:t>
            </a:r>
            <a:r>
              <a:rPr lang="zh-CN" altLang="en-US" sz="1200" dirty="0"/>
              <a:t>总线）将 </a:t>
            </a:r>
            <a:r>
              <a:rPr lang="en-US" altLang="zh-CN" sz="1200" dirty="0"/>
              <a:t>FPGA</a:t>
            </a:r>
            <a:r>
              <a:rPr lang="zh-CN" altLang="en-US" sz="1200" dirty="0"/>
              <a:t>视为另⼀个 </a:t>
            </a:r>
            <a:r>
              <a:rPr lang="en-US" altLang="zh-CN" sz="1200" dirty="0" err="1"/>
              <a:t>NUMA</a:t>
            </a:r>
            <a:r>
              <a:rPr lang="zh-CN" altLang="en-US" sz="1200" dirty="0"/>
              <a:t>节点，并使用零复制将数据快速传输到主机 </a:t>
            </a:r>
            <a:r>
              <a:rPr lang="en-US" altLang="zh-CN" sz="1200" dirty="0"/>
              <a:t>CPU </a:t>
            </a:r>
            <a:r>
              <a:rPr lang="zh-CN" altLang="en-US" sz="1200" dirty="0"/>
              <a:t>或从主机</a:t>
            </a:r>
            <a:r>
              <a:rPr lang="en-US" altLang="zh-CN" sz="1200" dirty="0"/>
              <a:t>CPU </a:t>
            </a:r>
            <a:r>
              <a:rPr lang="zh-CN" altLang="en-US" sz="1200" dirty="0"/>
              <a:t>传输数据。</a:t>
            </a:r>
            <a:endParaRPr lang="en-US" altLang="zh-CN" sz="1200" dirty="0"/>
          </a:p>
        </p:txBody>
      </p:sp>
    </p:spTree>
    <p:extLst>
      <p:ext uri="{BB962C8B-B14F-4D97-AF65-F5344CB8AC3E}">
        <p14:creationId xmlns:p14="http://schemas.microsoft.com/office/powerpoint/2010/main" val="1649771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17</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高速远程内存访问</a:t>
            </a:r>
            <a:r>
              <a:rPr lang="en-US" altLang="zh-CN" dirty="0" err="1"/>
              <a:t>FRMA</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传入的数据传输请求直接由</a:t>
            </a:r>
            <a:r>
              <a:rPr lang="en-US" altLang="zh-CN" sz="1200" dirty="0"/>
              <a:t>FPGA</a:t>
            </a:r>
            <a:r>
              <a:rPr lang="zh-CN" altLang="en-US" sz="1200" dirty="0"/>
              <a:t>处理，不需要进行数据的复制，而是直接传输到运行函数容器的</a:t>
            </a:r>
            <a:r>
              <a:rPr lang="en-US" altLang="zh-CN" sz="1200" dirty="0"/>
              <a:t>CPU</a:t>
            </a:r>
            <a:r>
              <a:rPr lang="zh-CN" altLang="en-US" sz="1200" dirty="0"/>
              <a:t>通过内存互联</a:t>
            </a:r>
            <a:r>
              <a:rPr lang="en-US" altLang="zh-CN" sz="1200" dirty="0"/>
              <a:t>(</a:t>
            </a:r>
            <a:r>
              <a:rPr lang="en-US" altLang="zh-CN" sz="1200" dirty="0" err="1"/>
              <a:t>RDMA</a:t>
            </a:r>
            <a:r>
              <a:rPr lang="zh-CN" altLang="en-US" sz="1200" dirty="0"/>
              <a:t>远程直接内存访问协议</a:t>
            </a:r>
            <a:r>
              <a:rPr lang="en-US" altLang="zh-CN" sz="1200" dirty="0"/>
              <a:t>)</a:t>
            </a:r>
            <a:r>
              <a:rPr lang="zh-CN" altLang="en-US" sz="1200" dirty="0"/>
              <a:t>。远程内存访问的实现使得</a:t>
            </a:r>
            <a:r>
              <a:rPr lang="en-US" altLang="zh-CN" sz="1200" dirty="0" err="1"/>
              <a:t>Serveless</a:t>
            </a:r>
            <a:r>
              <a:rPr lang="zh-CN" altLang="en-US" sz="1200" dirty="0"/>
              <a:t>下依赖函数之间的数据交换成为可能，大大减少了函数通信的开销。 </a:t>
            </a:r>
          </a:p>
          <a:p>
            <a:endParaRPr lang="en-US" dirty="0"/>
          </a:p>
        </p:txBody>
      </p:sp>
    </p:spTree>
    <p:extLst>
      <p:ext uri="{BB962C8B-B14F-4D97-AF65-F5344CB8AC3E}">
        <p14:creationId xmlns:p14="http://schemas.microsoft.com/office/powerpoint/2010/main" val="127020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18</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0" i="0" dirty="0">
                <a:solidFill>
                  <a:srgbClr val="202124"/>
                </a:solidFill>
                <a:effectLst/>
                <a:latin typeface="Google Sans"/>
              </a:rPr>
              <a:t>非均匀访存模型，紧耦合</a:t>
            </a:r>
            <a:endParaRPr lang="en-US" altLang="zh-CN" b="0" i="0" dirty="0">
              <a:solidFill>
                <a:srgbClr val="202124"/>
              </a:solidFill>
              <a:effectLst/>
              <a:latin typeface="Google Sans"/>
            </a:endParaRPr>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a:t>基于 </a:t>
            </a:r>
            <a:r>
              <a:rPr lang="en-US" altLang="zh-CN" dirty="0"/>
              <a:t>FPGA </a:t>
            </a:r>
            <a:r>
              <a:rPr lang="zh-CN" altLang="en-US" dirty="0"/>
              <a:t>的实现⽀持异步（⾮阻塞）</a:t>
            </a:r>
            <a:r>
              <a:rPr lang="en-US" altLang="zh-CN" dirty="0"/>
              <a:t>RPC </a:t>
            </a:r>
            <a:r>
              <a:rPr lang="zh-CN" altLang="en-US" dirty="0"/>
              <a:t>的多线程</a:t>
            </a:r>
            <a:endParaRPr lang="en-US" altLang="zh-CN" sz="1200" dirty="0"/>
          </a:p>
        </p:txBody>
      </p:sp>
    </p:spTree>
    <p:extLst>
      <p:ext uri="{BB962C8B-B14F-4D97-AF65-F5344CB8AC3E}">
        <p14:creationId xmlns:p14="http://schemas.microsoft.com/office/powerpoint/2010/main" val="226634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19</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在测试中，对比了集中式系统分布式系统和</a:t>
            </a:r>
            <a:r>
              <a:rPr lang="en-US" altLang="zh-CN" dirty="0"/>
              <a:t>hivemind</a:t>
            </a:r>
            <a:r>
              <a:rPr lang="zh-CN" altLang="en-US" dirty="0"/>
              <a:t>的性能</a:t>
            </a:r>
            <a:endParaRPr lang="en-US" altLang="zh-CN" dirty="0"/>
          </a:p>
          <a:p>
            <a:r>
              <a:rPr lang="zh-CN" altLang="en-US" dirty="0"/>
              <a:t>如图一所示，</a:t>
            </a:r>
            <a:r>
              <a:rPr lang="en-US" altLang="zh-CN" dirty="0"/>
              <a:t>hivemind</a:t>
            </a:r>
            <a:r>
              <a:rPr lang="zh-CN" altLang="en-US" dirty="0"/>
              <a:t>的任务延迟最低，并且变化程度最小，说明性能可预测性很高</a:t>
            </a:r>
            <a:endParaRPr lang="en-US" altLang="zh-CN" dirty="0"/>
          </a:p>
          <a:p>
            <a:r>
              <a:rPr lang="zh-CN" altLang="en-US" dirty="0"/>
              <a:t>在计算和内存密集型任务上具有更好的优化效果，如迷宫，文本识别，和</a:t>
            </a:r>
            <a:r>
              <a:rPr lang="en-US" altLang="zh-CN" dirty="0"/>
              <a:t>ScB</a:t>
            </a:r>
          </a:p>
          <a:p>
            <a:endParaRPr lang="en-US" altLang="zh-CN" dirty="0"/>
          </a:p>
          <a:p>
            <a:r>
              <a:rPr lang="zh-CN" altLang="en-US" dirty="0"/>
              <a:t>图二展示了</a:t>
            </a:r>
            <a:r>
              <a:rPr lang="en-US" altLang="zh-CN" dirty="0"/>
              <a:t>hivemind</a:t>
            </a:r>
            <a:r>
              <a:rPr lang="zh-CN" altLang="en-US" dirty="0"/>
              <a:t>与集中式计算的延迟细分对比，可以看到在网络开销明显降低（硬件，任务放置），同时与容器实例化（无服务器）和调度操作有关的管理操作时间也大大减少，虽然</a:t>
            </a:r>
            <a:r>
              <a:rPr lang="en-US" altLang="zh-CN" dirty="0"/>
              <a:t>hivemind</a:t>
            </a:r>
            <a:r>
              <a:rPr lang="zh-CN" altLang="en-US" dirty="0"/>
              <a:t>的调度程序 产⽣的开销⽐默认的 </a:t>
            </a:r>
            <a:r>
              <a:rPr lang="en-US" altLang="zh-CN" dirty="0" err="1"/>
              <a:t>OpenWhisk</a:t>
            </a:r>
            <a:r>
              <a:rPr lang="en-US" altLang="zh-CN" dirty="0"/>
              <a:t> </a:t>
            </a:r>
            <a:r>
              <a:rPr lang="zh-CN" altLang="en-US" dirty="0"/>
              <a:t>控制器略⾼，但因为</a:t>
            </a:r>
            <a:r>
              <a:rPr lang="en-US" altLang="zh-CN" dirty="0" err="1"/>
              <a:t>HiveMind</a:t>
            </a:r>
            <a:r>
              <a:rPr lang="en-US" altLang="zh-CN" dirty="0"/>
              <a:t> </a:t>
            </a:r>
            <a:r>
              <a:rPr lang="zh-CN" altLang="en-US" dirty="0"/>
              <a:t>避免了实例化开销，所以整体的管理操作时间是减少的。通过避免 </a:t>
            </a:r>
            <a:r>
              <a:rPr lang="en-US" altLang="zh-CN" dirty="0"/>
              <a:t>CouchDB </a:t>
            </a:r>
            <a:r>
              <a:rPr lang="zh-CN" altLang="en-US" dirty="0"/>
              <a:t>访问，</a:t>
            </a:r>
            <a:r>
              <a:rPr lang="en-US" altLang="zh-CN" dirty="0"/>
              <a:t>hivemind</a:t>
            </a:r>
            <a:r>
              <a:rPr lang="zh-CN" altLang="en-US" dirty="0"/>
              <a:t>的远程内存访问⼤⼤减少了数据交换延迟。而因为会将部分任务分配到边缘设备上进行计算，所以执行的时间是有些许增加的。</a:t>
            </a:r>
            <a:endParaRPr lang="en-US" altLang="zh-CN" dirty="0"/>
          </a:p>
        </p:txBody>
      </p:sp>
    </p:spTree>
    <p:extLst>
      <p:ext uri="{BB962C8B-B14F-4D97-AF65-F5344CB8AC3E}">
        <p14:creationId xmlns:p14="http://schemas.microsoft.com/office/powerpoint/2010/main" val="1059022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20</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图一将 </a:t>
            </a:r>
            <a:r>
              <a:rPr lang="en-US" altLang="zh-CN" dirty="0" err="1"/>
              <a:t>HiveMind</a:t>
            </a:r>
            <a:r>
              <a:rPr lang="zh-CN" altLang="en-US" dirty="0"/>
              <a:t>与具有⽹络加速的集中式系统、具有远程内存访问加速的 集中式系统、具有和不具有⽹络加速的分布式系统以及没有加速但混 合执⾏的 </a:t>
            </a:r>
            <a:r>
              <a:rPr lang="en-US" altLang="zh-CN" dirty="0"/>
              <a:t>Hivemind </a:t>
            </a:r>
            <a:r>
              <a:rPr lang="zh-CN" altLang="en-US" dirty="0"/>
              <a:t>进⾏⽐较。</a:t>
            </a:r>
            <a:endParaRPr lang="en-US" altLang="zh-CN" dirty="0"/>
          </a:p>
          <a:p>
            <a:r>
              <a:rPr lang="zh-CN" altLang="en-US" sz="1200" dirty="0">
                <a:solidFill>
                  <a:srgbClr val="FF0000"/>
                </a:solidFill>
              </a:rPr>
              <a:t>（网络加速、远程内存访问、混合执行模型）</a:t>
            </a:r>
            <a:endParaRPr lang="en-US" altLang="zh-CN" dirty="0"/>
          </a:p>
          <a:p>
            <a:r>
              <a:rPr lang="zh-CN" altLang="en-US" dirty="0"/>
              <a:t>通过模块化的对比，我们可以发现</a:t>
            </a:r>
            <a:r>
              <a:rPr lang="en-US" altLang="zh-CN" dirty="0" err="1"/>
              <a:t>HiveMind</a:t>
            </a:r>
            <a:r>
              <a:rPr lang="en-US" altLang="zh-CN" dirty="0"/>
              <a:t> </a:t>
            </a:r>
            <a:r>
              <a:rPr lang="zh-CN" altLang="en-US" dirty="0"/>
              <a:t>中没有任何⼀种技术能够单独满⾜边缘应⽤程序的性能和功率要求，并且软件和硬件堆栈的协同设计⾄关重要。</a:t>
            </a:r>
            <a:endParaRPr lang="en-US" dirty="0"/>
          </a:p>
        </p:txBody>
      </p:sp>
    </p:spTree>
    <p:extLst>
      <p:ext uri="{BB962C8B-B14F-4D97-AF65-F5344CB8AC3E}">
        <p14:creationId xmlns:p14="http://schemas.microsoft.com/office/powerpoint/2010/main" val="306736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21</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094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4</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t>HiveMind</a:t>
            </a:r>
            <a:r>
              <a:rPr lang="en-US" altLang="zh-CN" dirty="0"/>
              <a:t> </a:t>
            </a:r>
            <a:r>
              <a:rPr lang="zh-CN" altLang="en-US" dirty="0"/>
              <a:t>中的编译器和综合⼯具链从⽤⼾对作业任务图的⾼级规范开始，为单个任务和跨任务 </a:t>
            </a:r>
            <a:r>
              <a:rPr lang="en-US" altLang="zh-CN" dirty="0"/>
              <a:t>API ⽣</a:t>
            </a:r>
            <a:r>
              <a:rPr lang="zh-CN" altLang="en-US" dirty="0"/>
              <a:t>成代码，并确定任务应该在边 缘还是后端云执⾏。 </a:t>
            </a:r>
            <a:r>
              <a:rPr lang="en-US" altLang="zh-CN" dirty="0" err="1"/>
              <a:t>HiveMind</a:t>
            </a:r>
            <a:r>
              <a:rPr lang="en-US" altLang="zh-CN" dirty="0"/>
              <a:t> </a:t>
            </a:r>
            <a:r>
              <a:rPr lang="zh-CN" altLang="en-US" dirty="0"/>
              <a:t>的调度程序在共享节点上实例化⽆服务器功能并适当分配资源，</a:t>
            </a:r>
            <a:r>
              <a:rPr lang="en-US" altLang="zh-CN" dirty="0" err="1"/>
              <a:t>HiveMind</a:t>
            </a:r>
            <a:r>
              <a:rPr lang="en-US" altLang="zh-CN" dirty="0"/>
              <a:t> </a:t>
            </a:r>
            <a:r>
              <a:rPr lang="zh-CN" altLang="en-US" dirty="0"/>
              <a:t>中的硬件加速结构提⾼了 </a:t>
            </a:r>
            <a:r>
              <a:rPr lang="en-US" altLang="zh-CN" dirty="0"/>
              <a:t>RPC </a:t>
            </a:r>
            <a:r>
              <a:rPr lang="zh-CN" altLang="en-US" dirty="0"/>
              <a:t>处理和远程内存访问 的性能。</a:t>
            </a:r>
            <a:endParaRPr lang="en-US" dirty="0"/>
          </a:p>
        </p:txBody>
      </p:sp>
    </p:spTree>
    <p:extLst>
      <p:ext uri="{BB962C8B-B14F-4D97-AF65-F5344CB8AC3E}">
        <p14:creationId xmlns:p14="http://schemas.microsoft.com/office/powerpoint/2010/main" val="399624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5</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027817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6</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t>HiveMind</a:t>
            </a:r>
            <a:r>
              <a:rPr lang="en-US" altLang="zh-CN" sz="1200" dirty="0"/>
              <a:t> </a:t>
            </a:r>
            <a:r>
              <a:rPr lang="zh-CN" altLang="en-US" sz="1200" dirty="0"/>
              <a:t>实现了一种针对复杂的多阶段作业的领域特定语言 </a:t>
            </a:r>
            <a:r>
              <a:rPr lang="en-US" altLang="zh-CN" dirty="0"/>
              <a:t>domain specific languages </a:t>
            </a:r>
            <a:r>
              <a:rPr lang="en-US" altLang="zh-CN" sz="1200" dirty="0"/>
              <a:t>(DSL)</a:t>
            </a:r>
            <a:r>
              <a:rPr lang="zh-CN" altLang="en-US" sz="1200" dirty="0"/>
              <a:t>，并自动进行跨任务 </a:t>
            </a:r>
            <a:r>
              <a:rPr lang="en-US" altLang="zh-CN" sz="1200" dirty="0"/>
              <a:t>API </a:t>
            </a:r>
            <a:r>
              <a:rPr lang="zh-CN" altLang="en-US" sz="1200" dirty="0"/>
              <a:t>合成、数据共享和任务放置。这使得开发人员不需要为不同的任务和不同的边缘设备而重新定义</a:t>
            </a:r>
            <a:r>
              <a:rPr lang="en-US" altLang="zh-CN" sz="1200" dirty="0"/>
              <a:t>API</a:t>
            </a:r>
            <a:r>
              <a:rPr lang="zh-CN" altLang="en-US" sz="1200" dirty="0"/>
              <a:t>，降低了系统的出错率和开发的复杂性。</a:t>
            </a:r>
            <a:endParaRPr lang="en-US" altLang="zh-CN" sz="1200" dirty="0"/>
          </a:p>
          <a:p>
            <a:endParaRPr lang="en-US" dirty="0"/>
          </a:p>
        </p:txBody>
      </p:sp>
    </p:spTree>
    <p:extLst>
      <p:ext uri="{BB962C8B-B14F-4D97-AF65-F5344CB8AC3E}">
        <p14:creationId xmlns:p14="http://schemas.microsoft.com/office/powerpoint/2010/main" val="132842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7</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用户可以自行设置任务图，任务之间的逻辑</a:t>
            </a:r>
            <a:r>
              <a:rPr lang="en-US" altLang="zh-CN" dirty="0"/>
              <a:t>(</a:t>
            </a:r>
            <a:r>
              <a:rPr lang="zh-CN" altLang="en-US" dirty="0"/>
              <a:t>并行，串行还是</a:t>
            </a:r>
            <a:r>
              <a:rPr lang="en-US" altLang="zh-CN" dirty="0"/>
              <a:t>overlap</a:t>
            </a:r>
            <a:r>
              <a:rPr lang="zh-CN" altLang="en-US" dirty="0"/>
              <a:t>等</a:t>
            </a:r>
            <a:r>
              <a:rPr lang="en-US" altLang="zh-CN" dirty="0"/>
              <a:t>)</a:t>
            </a:r>
            <a:r>
              <a:rPr lang="zh-CN" altLang="en-US" dirty="0"/>
              <a:t>。</a:t>
            </a:r>
            <a:endParaRPr lang="en-US" altLang="zh-CN" dirty="0"/>
          </a:p>
          <a:p>
            <a:r>
              <a:rPr lang="zh-CN" altLang="en-US" dirty="0"/>
              <a:t>同时可以对设置的任务图添加约束，如设置完成计算的时限</a:t>
            </a:r>
            <a:r>
              <a:rPr lang="en-US" altLang="zh-CN" dirty="0" err="1"/>
              <a:t>execTime</a:t>
            </a:r>
            <a:r>
              <a:rPr lang="en-US" altLang="zh-CN" dirty="0"/>
              <a:t>=10s</a:t>
            </a:r>
            <a:r>
              <a:rPr lang="zh-CN" altLang="en-US" dirty="0"/>
              <a:t>。</a:t>
            </a:r>
            <a:endParaRPr lang="en-US" altLang="zh-CN" dirty="0"/>
          </a:p>
          <a:p>
            <a:r>
              <a:rPr lang="en-US" altLang="zh-CN" dirty="0"/>
              <a:t>Hivemind</a:t>
            </a:r>
            <a:r>
              <a:rPr lang="zh-CN" altLang="en-US" dirty="0"/>
              <a:t>也提供⼀些可选管理指令，用户可以利⽤这些指令指定特定任务的调度约束、设备故障时的容错策略等。</a:t>
            </a:r>
            <a:endParaRPr lang="en-US" altLang="zh-CN" dirty="0"/>
          </a:p>
        </p:txBody>
      </p:sp>
    </p:spTree>
    <p:extLst>
      <p:ext uri="{BB962C8B-B14F-4D97-AF65-F5344CB8AC3E}">
        <p14:creationId xmlns:p14="http://schemas.microsoft.com/office/powerpoint/2010/main" val="243714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8</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这张图给出了在集中式和分布式系统上进行不同任务的任务执行延迟。</a:t>
            </a:r>
            <a:endParaRPr lang="en-US" altLang="zh-CN" dirty="0"/>
          </a:p>
          <a:p>
            <a:r>
              <a:rPr lang="zh-CN" altLang="en-US" dirty="0"/>
              <a:t>在云上计算通常会更快，但是有一些例外。</a:t>
            </a:r>
            <a:r>
              <a:rPr lang="en-US" altLang="zh-CN" dirty="0"/>
              <a:t>S3</a:t>
            </a:r>
            <a:r>
              <a:rPr lang="zh-CN" altLang="en-US" dirty="0"/>
              <a:t>和</a:t>
            </a:r>
            <a:r>
              <a:rPr lang="en-US" altLang="zh-CN" dirty="0"/>
              <a:t>S7</a:t>
            </a:r>
            <a:r>
              <a:rPr lang="zh-CN" altLang="en-US" dirty="0"/>
              <a:t>对资源的需求不高，</a:t>
            </a:r>
            <a:r>
              <a:rPr lang="en-US" altLang="zh-CN" dirty="0"/>
              <a:t>S4</a:t>
            </a:r>
            <a:r>
              <a:rPr lang="zh-CN" altLang="en-US" dirty="0"/>
              <a:t>避免了数据传输</a:t>
            </a:r>
            <a:r>
              <a:rPr lang="en-US" altLang="zh-CN" dirty="0"/>
              <a:t>(</a:t>
            </a:r>
            <a:r>
              <a:rPr lang="zh-CN" altLang="en-US" dirty="0"/>
              <a:t>就地调整</a:t>
            </a:r>
            <a:r>
              <a:rPr lang="en-US" altLang="zh-CN" dirty="0"/>
              <a:t>)</a:t>
            </a:r>
            <a:r>
              <a:rPr lang="zh-CN" altLang="en-US" dirty="0"/>
              <a:t>，在</a:t>
            </a:r>
            <a:r>
              <a:rPr lang="en-US" altLang="zh-CN" dirty="0"/>
              <a:t>edge</a:t>
            </a:r>
            <a:r>
              <a:rPr lang="zh-CN" altLang="en-US" dirty="0"/>
              <a:t>上获得了更好的性能。</a:t>
            </a:r>
            <a:endParaRPr lang="en-US" altLang="zh-CN" dirty="0"/>
          </a:p>
          <a:p>
            <a:r>
              <a:rPr lang="zh-CN" altLang="en-US" dirty="0"/>
              <a:t>在边缘计算的性能变化程度更大。</a:t>
            </a:r>
            <a:endParaRPr lang="en-US" altLang="zh-CN" dirty="0"/>
          </a:p>
          <a:p>
            <a:r>
              <a:rPr lang="en-US" altLang="zh-CN" dirty="0"/>
              <a:t>scenario</a:t>
            </a:r>
            <a:r>
              <a:rPr lang="zh-CN" altLang="en-US" dirty="0"/>
              <a:t>场景</a:t>
            </a:r>
            <a:r>
              <a:rPr lang="en-US" altLang="zh-CN" dirty="0"/>
              <a:t>A</a:t>
            </a:r>
            <a:r>
              <a:rPr lang="zh-CN" altLang="en-US" dirty="0"/>
              <a:t>是固定物体的识别 网球，而场景</a:t>
            </a:r>
            <a:r>
              <a:rPr lang="en-US" altLang="zh-CN" dirty="0"/>
              <a:t>B</a:t>
            </a:r>
            <a:r>
              <a:rPr lang="zh-CN" altLang="en-US" dirty="0"/>
              <a:t>是移动的人物识别。可以看到</a:t>
            </a:r>
            <a:r>
              <a:rPr lang="en-US" altLang="zh-CN" dirty="0"/>
              <a:t>…</a:t>
            </a:r>
            <a:endParaRPr lang="en-US" dirty="0"/>
          </a:p>
        </p:txBody>
      </p:sp>
    </p:spTree>
    <p:extLst>
      <p:ext uri="{BB962C8B-B14F-4D97-AF65-F5344CB8AC3E}">
        <p14:creationId xmlns:p14="http://schemas.microsoft.com/office/powerpoint/2010/main" val="3141544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9</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t>HiveMind</a:t>
            </a:r>
            <a:r>
              <a:rPr lang="zh-CN" altLang="en-US" dirty="0"/>
              <a:t>会不断对性能进行评估，最终选择最接近用户所设约束的方式</a:t>
            </a:r>
            <a:endParaRPr lang="en-US" dirty="0"/>
          </a:p>
        </p:txBody>
      </p:sp>
    </p:spTree>
    <p:extLst>
      <p:ext uri="{BB962C8B-B14F-4D97-AF65-F5344CB8AC3E}">
        <p14:creationId xmlns:p14="http://schemas.microsoft.com/office/powerpoint/2010/main" val="290580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10</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如图所示，在这个任务图下，</a:t>
            </a:r>
            <a:r>
              <a:rPr lang="en-US" altLang="zh-CN" dirty="0" err="1"/>
              <a:t>HiveMind</a:t>
            </a:r>
            <a:r>
              <a:rPr lang="zh-CN" altLang="en-US" dirty="0"/>
              <a:t>选择在</a:t>
            </a:r>
            <a:r>
              <a:rPr lang="en-US" altLang="zh-CN" dirty="0"/>
              <a:t>edge</a:t>
            </a:r>
            <a:r>
              <a:rPr lang="zh-CN" altLang="en-US" dirty="0"/>
              <a:t>上进行图片收集和障碍躲避（对应前图的</a:t>
            </a:r>
            <a:r>
              <a:rPr lang="en-US" altLang="zh-CN" dirty="0" err="1"/>
              <a:t>S4</a:t>
            </a:r>
            <a:r>
              <a:rPr lang="zh-CN" altLang="en-US" dirty="0"/>
              <a:t>，在边缘设备上进行可以避免频繁的数据传输）</a:t>
            </a:r>
            <a:endParaRPr lang="en-US" dirty="0"/>
          </a:p>
        </p:txBody>
      </p:sp>
    </p:spTree>
    <p:extLst>
      <p:ext uri="{BB962C8B-B14F-4D97-AF65-F5344CB8AC3E}">
        <p14:creationId xmlns:p14="http://schemas.microsoft.com/office/powerpoint/2010/main" val="3613101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Fundamentals of Parallel Processing</a:t>
            </a:r>
          </a:p>
        </p:txBody>
      </p:sp>
      <p:sp>
        <p:nvSpPr>
          <p:cNvPr id="5" name="Rectangle 3"/>
          <p:cNvSpPr>
            <a:spLocks noGrp="1" noChangeArrowheads="1"/>
          </p:cNvSpPr>
          <p:nvPr>
            <p:ph type="dt"/>
          </p:nvPr>
        </p:nvSpPr>
        <p:spPr>
          <a:ln/>
        </p:spPr>
        <p:txBody>
          <a:bodyPr/>
          <a:lstStyle/>
          <a:p>
            <a:r>
              <a:rPr lang="en-US"/>
              <a:t>16/12/2008</a:t>
            </a:r>
          </a:p>
        </p:txBody>
      </p:sp>
      <p:sp>
        <p:nvSpPr>
          <p:cNvPr id="6" name="Rectangle 6"/>
          <p:cNvSpPr>
            <a:spLocks noGrp="1" noChangeArrowheads="1"/>
          </p:cNvSpPr>
          <p:nvPr>
            <p:ph type="ftr"/>
          </p:nvPr>
        </p:nvSpPr>
        <p:spPr>
          <a:ln/>
        </p:spPr>
        <p:txBody>
          <a:bodyPr/>
          <a:lstStyle/>
          <a:p>
            <a:r>
              <a:rPr lang="en-US"/>
              <a:t>Ashish Agrawal, IIT Kanpur</a:t>
            </a:r>
          </a:p>
        </p:txBody>
      </p:sp>
      <p:sp>
        <p:nvSpPr>
          <p:cNvPr id="7" name="Rectangle 7"/>
          <p:cNvSpPr>
            <a:spLocks noGrp="1" noChangeArrowheads="1"/>
          </p:cNvSpPr>
          <p:nvPr>
            <p:ph type="sldNum"/>
          </p:nvPr>
        </p:nvSpPr>
        <p:spPr>
          <a:ln/>
        </p:spPr>
        <p:txBody>
          <a:bodyPr/>
          <a:lstStyle/>
          <a:p>
            <a:fld id="{135DD07E-5E73-4B94-89D1-F568D70C7B72}" type="slidenum">
              <a:rPr lang="en-US"/>
              <a:pPr/>
              <a:t>11</a:t>
            </a:fld>
            <a:endParaRPr lang="en-US"/>
          </a:p>
        </p:txBody>
      </p:sp>
      <p:sp>
        <p:nvSpPr>
          <p:cNvPr id="35841" name="Rectangle 1"/>
          <p:cNvSpPr txBox="1">
            <a:spLocks noGrp="1" noRot="1" noChangeAspect="1" noChangeArrowheads="1"/>
          </p:cNvSpPr>
          <p:nvPr>
            <p:ph type="sldImg"/>
          </p:nvPr>
        </p:nvSpPr>
        <p:spPr bwMode="auto">
          <a:xfrm>
            <a:off x="554038" y="674688"/>
            <a:ext cx="5994400" cy="3371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10248" y="4271010"/>
            <a:ext cx="5681980" cy="40462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a:t>这张图展示了固定部署和⽆服务器部署</a:t>
            </a:r>
            <a:r>
              <a:rPr lang="en-US" altLang="zh-CN" dirty="0"/>
              <a:t>(</a:t>
            </a:r>
            <a:r>
              <a:rPr lang="zh-CN" altLang="en-US" dirty="0"/>
              <a:t>任务内</a:t>
            </a:r>
            <a:r>
              <a:rPr lang="en-US" altLang="zh-CN" dirty="0"/>
              <a:t>)</a:t>
            </a:r>
            <a:r>
              <a:rPr lang="zh-CN" altLang="en-US" dirty="0"/>
              <a:t>的任务延迟</a:t>
            </a:r>
            <a:endParaRPr lang="en-US" altLang="zh-CN" dirty="0"/>
          </a:p>
          <a:p>
            <a:r>
              <a:rPr lang="zh-CN" altLang="en-US" dirty="0"/>
              <a:t>快一个数量级</a:t>
            </a:r>
            <a:endParaRPr lang="en-US" altLang="zh-CN" dirty="0"/>
          </a:p>
          <a:p>
            <a:r>
              <a:rPr lang="zh-CN" altLang="en-US" dirty="0"/>
              <a:t>只要任务具有足够的并行性，无服务器架构就可以提高性能</a:t>
            </a:r>
            <a:endParaRPr lang="en-US" dirty="0"/>
          </a:p>
        </p:txBody>
      </p:sp>
    </p:spTree>
    <p:extLst>
      <p:ext uri="{BB962C8B-B14F-4D97-AF65-F5344CB8AC3E}">
        <p14:creationId xmlns:p14="http://schemas.microsoft.com/office/powerpoint/2010/main" val="218210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solidFill>
                <a:srgbClr val="000000"/>
              </a:solidFill>
              <a:latin typeface="Arial" pitchFamily="34" charset="0"/>
            </a:endParaRPr>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457200"/>
            <a:endParaRPr lang="en-US">
              <a:solidFill>
                <a:srgbClr val="000000"/>
              </a:solidFill>
              <a:latin typeface="Arial" pitchFamily="34" charset="0"/>
            </a:endParaRPr>
          </a:p>
        </p:txBody>
      </p:sp>
      <p:sp>
        <p:nvSpPr>
          <p:cNvPr id="86018" name="Rectangle 2"/>
          <p:cNvSpPr>
            <a:spLocks noGrp="1" noChangeArrowheads="1"/>
          </p:cNvSpPr>
          <p:nvPr>
            <p:ph type="ctrTitle"/>
          </p:nvPr>
        </p:nvSpPr>
        <p:spPr>
          <a:xfrm>
            <a:off x="1219201" y="1524000"/>
            <a:ext cx="10164233" cy="1752600"/>
          </a:xfrm>
        </p:spPr>
        <p:txBody>
          <a:bodyPr/>
          <a:lstStyle>
            <a:lvl1pPr>
              <a:defRPr sz="5000"/>
            </a:lvl1pPr>
          </a:lstStyle>
          <a:p>
            <a:pPr lvl="0"/>
            <a:r>
              <a:rPr lang="en-US" altLang="en-US" noProof="0"/>
              <a:t>Click to edit Master title style</a:t>
            </a:r>
          </a:p>
        </p:txBody>
      </p:sp>
      <p:sp>
        <p:nvSpPr>
          <p:cNvPr id="8601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6"/>
          <p:cNvSpPr>
            <a:spLocks noGrp="1" noChangeArrowheads="1"/>
          </p:cNvSpPr>
          <p:nvPr>
            <p:ph type="sldNum" sz="quarter" idx="10"/>
          </p:nvPr>
        </p:nvSpPr>
        <p:spPr/>
        <p:txBody>
          <a:bodyPr/>
          <a:lstStyle>
            <a:lvl1pPr>
              <a:defRPr/>
            </a:lvl1pPr>
          </a:lstStyle>
          <a:p>
            <a:fld id="{AA8790A7-4415-4798-A8D6-8EA9F5ED11B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161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5648207-6F1C-49B0-9227-E6E7D5DE28B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2808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EEBD41F-763C-45EA-98F8-72208FC3BB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8775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30725"/>
          </a:xfrm>
        </p:spPr>
        <p:txBody>
          <a:bodyPr/>
          <a:lstStyle/>
          <a:p>
            <a:pPr lvl="0"/>
            <a:endParaRPr lang="en-US" noProof="0"/>
          </a:p>
        </p:txBody>
      </p:sp>
      <p:sp>
        <p:nvSpPr>
          <p:cNvPr id="5" name="Rectangle 6"/>
          <p:cNvSpPr>
            <a:spLocks noGrp="1" noChangeArrowheads="1"/>
          </p:cNvSpPr>
          <p:nvPr>
            <p:ph type="sldNum" sz="quarter" idx="10"/>
          </p:nvPr>
        </p:nvSpPr>
        <p:spPr>
          <a:ln/>
        </p:spPr>
        <p:txBody>
          <a:bodyPr/>
          <a:lstStyle>
            <a:lvl1pPr>
              <a:defRPr/>
            </a:lvl1pPr>
          </a:lstStyle>
          <a:p>
            <a:fld id="{C32D6800-641C-43F2-8DF3-E813738A114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7063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F19C2706-CD62-4EA9-AF75-9BC8F70C6E9F}" type="datetime1">
              <a:rPr lang="en-US" altLang="zh-CN" smtClean="0"/>
              <a:t>12/1/2022</a:t>
            </a:fld>
            <a:endParaRPr lang="en-US" dirty="0"/>
          </a:p>
        </p:txBody>
      </p:sp>
      <p:sp>
        <p:nvSpPr>
          <p:cNvPr id="17" name="页脚占位符 16"/>
          <p:cNvSpPr>
            <a:spLocks noGrp="1"/>
          </p:cNvSpPr>
          <p:nvPr>
            <p:ph type="ftr" sz="quarter" idx="11"/>
          </p:nvPr>
        </p:nvSpPr>
        <p:spPr>
          <a:xfrm>
            <a:off x="3864864" y="6355080"/>
            <a:ext cx="4632960" cy="365760"/>
          </a:xfrm>
        </p:spPr>
        <p:txBody>
          <a:bodyPr/>
          <a:lstStyle/>
          <a:p>
            <a:r>
              <a:rPr lang="en-US"/>
              <a:t>SCTS &amp; CGCL</a:t>
            </a:r>
            <a:endParaRPr lang="en-US" dirty="0"/>
          </a:p>
        </p:txBody>
      </p:sp>
      <p:sp>
        <p:nvSpPr>
          <p:cNvPr id="29" name="灯片编号占位符 28"/>
          <p:cNvSpPr>
            <a:spLocks noGrp="1"/>
          </p:cNvSpPr>
          <p:nvPr>
            <p:ph type="sldNum" sz="quarter" idx="12"/>
          </p:nvPr>
        </p:nvSpPr>
        <p:spPr>
          <a:xfrm>
            <a:off x="1621536" y="6355080"/>
            <a:ext cx="1625600" cy="365760"/>
          </a:xfrm>
        </p:spPr>
        <p:txBody>
          <a:bodyPr/>
          <a:lstStyle/>
          <a:p>
            <a:fld id="{6D22F896-40B5-4ADD-8801-0D06FADFA095}" type="slidenum">
              <a:rPr lang="en-US" smtClean="0"/>
              <a:pPr/>
              <a:t>‹#›</a:t>
            </a:fld>
            <a:endParaRPr lang="en-US" dirty="0"/>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13FD6FA4-3F9F-4029-B50B-A85DD06F45A2}" type="datetime1">
              <a:rPr lang="en-US" altLang="zh-CN" smtClean="0"/>
              <a:t>12/1/2022</a:t>
            </a:fld>
            <a:endParaRPr lang="en-US" dirty="0"/>
          </a:p>
        </p:txBody>
      </p:sp>
      <p:sp>
        <p:nvSpPr>
          <p:cNvPr id="5" name="页脚占位符 4"/>
          <p:cNvSpPr>
            <a:spLocks noGrp="1"/>
          </p:cNvSpPr>
          <p:nvPr>
            <p:ph type="ftr" sz="quarter" idx="11"/>
          </p:nvPr>
        </p:nvSpPr>
        <p:spPr/>
        <p:txBody>
          <a:bodyPr/>
          <a:lstStyle/>
          <a:p>
            <a:pPr>
              <a:defRPr/>
            </a:pPr>
            <a:r>
              <a:rPr lang="en-US" altLang="zh-CN"/>
              <a:t>SCTS &amp; CGCL</a:t>
            </a:r>
          </a:p>
        </p:txBody>
      </p:sp>
      <p:sp>
        <p:nvSpPr>
          <p:cNvPr id="6" name="灯片编号占位符 5"/>
          <p:cNvSpPr>
            <a:spLocks noGrp="1"/>
          </p:cNvSpPr>
          <p:nvPr>
            <p:ph type="sldNum" sz="quarter" idx="12"/>
          </p:nvPr>
        </p:nvSpPr>
        <p:spPr/>
        <p:txBody>
          <a:bodyPr/>
          <a:lstStyle/>
          <a:p>
            <a:pPr>
              <a:defRPr/>
            </a:pPr>
            <a:fld id="{6A351363-8622-4F94-AF08-C4D4F2EA033E}" type="slidenum">
              <a:rPr lang="zh-CN" altLang="en-US" smtClean="0"/>
              <a:pPr>
                <a:defRPr/>
              </a:pPr>
              <a:t>‹#›</a:t>
            </a:fld>
            <a:endParaRPr lang="en-US" altLang="zh-CN"/>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96AF40E5-C978-4A73-ACCA-5F35472B9228}" type="datetime1">
              <a:rPr lang="en-US" altLang="zh-CN" smtClean="0"/>
              <a:t>12/1/2022</a:t>
            </a:fld>
            <a:endParaRPr lang="en-US" dirty="0"/>
          </a:p>
        </p:txBody>
      </p:sp>
      <p:sp>
        <p:nvSpPr>
          <p:cNvPr id="5" name="页脚占位符 4"/>
          <p:cNvSpPr>
            <a:spLocks noGrp="1"/>
          </p:cNvSpPr>
          <p:nvPr>
            <p:ph type="ftr" sz="quarter" idx="11"/>
          </p:nvPr>
        </p:nvSpPr>
        <p:spPr>
          <a:xfrm>
            <a:off x="3864864" y="6355080"/>
            <a:ext cx="4632960" cy="365760"/>
          </a:xfrm>
        </p:spPr>
        <p:txBody>
          <a:bodyPr/>
          <a:lstStyle/>
          <a:p>
            <a:pPr>
              <a:defRPr/>
            </a:pPr>
            <a:r>
              <a:rPr lang="en-US" altLang="zh-CN"/>
              <a:t>SCTS &amp; CGCL</a:t>
            </a:r>
          </a:p>
        </p:txBody>
      </p:sp>
      <p:sp>
        <p:nvSpPr>
          <p:cNvPr id="6" name="灯片编号占位符 5"/>
          <p:cNvSpPr>
            <a:spLocks noGrp="1"/>
          </p:cNvSpPr>
          <p:nvPr>
            <p:ph type="sldNum" sz="quarter" idx="12"/>
          </p:nvPr>
        </p:nvSpPr>
        <p:spPr>
          <a:xfrm>
            <a:off x="1426464" y="6355080"/>
            <a:ext cx="2027936" cy="365760"/>
          </a:xfrm>
        </p:spPr>
        <p:txBody>
          <a:bodyPr/>
          <a:lstStyle/>
          <a:p>
            <a:pPr>
              <a:defRPr/>
            </a:pPr>
            <a:fld id="{91930A23-506E-499D-8114-3B8D37E90128}" type="slidenum">
              <a:rPr lang="zh-CN" altLang="en-US" smtClean="0"/>
              <a:pPr>
                <a:defRPr/>
              </a:pPr>
              <a:t>‹#›</a:t>
            </a:fld>
            <a:endParaRPr lang="en-US" altLang="zh-CN"/>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44EABF4-9C30-4CFD-9451-DD4AD176232A}" type="datetime1">
              <a:rPr lang="en-US" altLang="zh-CN" smtClean="0"/>
              <a:t>12/1/2022</a:t>
            </a:fld>
            <a:endParaRPr lang="en-US" dirty="0"/>
          </a:p>
        </p:txBody>
      </p:sp>
      <p:sp>
        <p:nvSpPr>
          <p:cNvPr id="6" name="页脚占位符 5"/>
          <p:cNvSpPr>
            <a:spLocks noGrp="1"/>
          </p:cNvSpPr>
          <p:nvPr>
            <p:ph type="ftr" sz="quarter" idx="11"/>
          </p:nvPr>
        </p:nvSpPr>
        <p:spPr/>
        <p:txBody>
          <a:bodyPr/>
          <a:lstStyle/>
          <a:p>
            <a:pPr>
              <a:defRPr/>
            </a:pPr>
            <a:r>
              <a:rPr lang="en-US" altLang="zh-CN"/>
              <a:t>SCTS &amp; CGCL</a:t>
            </a:r>
          </a:p>
        </p:txBody>
      </p:sp>
      <p:sp>
        <p:nvSpPr>
          <p:cNvPr id="7" name="灯片编号占位符 6"/>
          <p:cNvSpPr>
            <a:spLocks noGrp="1"/>
          </p:cNvSpPr>
          <p:nvPr>
            <p:ph type="sldNum" sz="quarter" idx="12"/>
          </p:nvPr>
        </p:nvSpPr>
        <p:spPr/>
        <p:txBody>
          <a:bodyPr/>
          <a:lstStyle/>
          <a:p>
            <a:pPr>
              <a:defRPr/>
            </a:pPr>
            <a:fld id="{BD42BB15-426C-4748-99F9-A904B2702190}" type="slidenum">
              <a:rPr lang="zh-CN" altLang="en-US" smtClean="0"/>
              <a:pPr>
                <a:defRPr/>
              </a:pPr>
              <a:t>‹#›</a:t>
            </a:fld>
            <a:endParaRPr lang="en-US" altLang="zh-CN"/>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4B7C2B6E-C57E-43F5-A9B3-CF9F928825E9}" type="datetime1">
              <a:rPr lang="en-US" altLang="zh-CN" smtClean="0"/>
              <a:t>12/1/2022</a:t>
            </a:fld>
            <a:endParaRPr lang="en-US" dirty="0"/>
          </a:p>
        </p:txBody>
      </p:sp>
      <p:sp>
        <p:nvSpPr>
          <p:cNvPr id="8" name="页脚占位符 7"/>
          <p:cNvSpPr>
            <a:spLocks noGrp="1"/>
          </p:cNvSpPr>
          <p:nvPr>
            <p:ph type="ftr" sz="quarter" idx="11"/>
          </p:nvPr>
        </p:nvSpPr>
        <p:spPr/>
        <p:txBody>
          <a:bodyPr/>
          <a:lstStyle/>
          <a:p>
            <a:pPr>
              <a:defRPr/>
            </a:pPr>
            <a:r>
              <a:rPr lang="en-US" altLang="zh-CN"/>
              <a:t>SCTS &amp; CGCL</a:t>
            </a:r>
          </a:p>
        </p:txBody>
      </p:sp>
      <p:sp>
        <p:nvSpPr>
          <p:cNvPr id="9" name="灯片编号占位符 8"/>
          <p:cNvSpPr>
            <a:spLocks noGrp="1"/>
          </p:cNvSpPr>
          <p:nvPr>
            <p:ph type="sldNum" sz="quarter" idx="12"/>
          </p:nvPr>
        </p:nvSpPr>
        <p:spPr/>
        <p:txBody>
          <a:bodyPr/>
          <a:lstStyle/>
          <a:p>
            <a:pPr>
              <a:defRPr/>
            </a:pPr>
            <a:fld id="{8B34D752-8906-4FC6-B2E4-71BADFABD563}" type="slidenum">
              <a:rPr lang="zh-CN" altLang="en-US" smtClean="0"/>
              <a:pPr>
                <a:defRPr/>
              </a:pPr>
              <a:t>‹#›</a:t>
            </a:fld>
            <a:endParaRPr lang="en-US" altLang="zh-CN"/>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7672B6F-EBF5-4E73-9C85-538912675D3F}" type="datetime1">
              <a:rPr lang="en-US" altLang="zh-CN" smtClean="0"/>
              <a:t>12/1/2022</a:t>
            </a:fld>
            <a:endParaRPr lang="en-US" dirty="0"/>
          </a:p>
        </p:txBody>
      </p:sp>
      <p:sp>
        <p:nvSpPr>
          <p:cNvPr id="4" name="页脚占位符 3"/>
          <p:cNvSpPr>
            <a:spLocks noGrp="1"/>
          </p:cNvSpPr>
          <p:nvPr>
            <p:ph type="ftr" sz="quarter" idx="11"/>
          </p:nvPr>
        </p:nvSpPr>
        <p:spPr/>
        <p:txBody>
          <a:bodyPr/>
          <a:lstStyle/>
          <a:p>
            <a:pPr>
              <a:defRPr/>
            </a:pPr>
            <a:r>
              <a:rPr lang="en-US" altLang="zh-CN"/>
              <a:t>SCTS &amp; CGCL</a:t>
            </a:r>
          </a:p>
        </p:txBody>
      </p:sp>
      <p:sp>
        <p:nvSpPr>
          <p:cNvPr id="5" name="灯片编号占位符 4"/>
          <p:cNvSpPr>
            <a:spLocks noGrp="1"/>
          </p:cNvSpPr>
          <p:nvPr>
            <p:ph type="sldNum" sz="quarter" idx="12"/>
          </p:nvPr>
        </p:nvSpPr>
        <p:spPr/>
        <p:txBody>
          <a:bodyPr/>
          <a:lstStyle/>
          <a:p>
            <a:pPr>
              <a:defRPr/>
            </a:pPr>
            <a:fld id="{583DEA8B-54F5-4C01-8179-5128A4612E80}" type="slidenum">
              <a:rPr lang="zh-CN" altLang="en-US" smtClean="0"/>
              <a:pPr>
                <a:defRPr/>
              </a:pPr>
              <a:t>‹#›</a:t>
            </a:fld>
            <a:endParaRPr lang="en-US" altLang="zh-CN"/>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1913CC-55E0-4BAE-9C75-78B36F45364A}" type="datetime1">
              <a:rPr lang="en-US" altLang="zh-CN" smtClean="0"/>
              <a:t>12/1/2022</a:t>
            </a:fld>
            <a:endParaRPr lang="en-US" dirty="0"/>
          </a:p>
        </p:txBody>
      </p:sp>
      <p:sp>
        <p:nvSpPr>
          <p:cNvPr id="3" name="页脚占位符 2"/>
          <p:cNvSpPr>
            <a:spLocks noGrp="1"/>
          </p:cNvSpPr>
          <p:nvPr>
            <p:ph type="ftr" sz="quarter" idx="11"/>
          </p:nvPr>
        </p:nvSpPr>
        <p:spPr/>
        <p:txBody>
          <a:bodyPr/>
          <a:lstStyle/>
          <a:p>
            <a:pPr>
              <a:defRPr/>
            </a:pPr>
            <a:r>
              <a:rPr lang="en-US" altLang="zh-CN"/>
              <a:t>SCTS &amp; CGCL</a:t>
            </a:r>
          </a:p>
        </p:txBody>
      </p:sp>
      <p:sp>
        <p:nvSpPr>
          <p:cNvPr id="4" name="灯片编号占位符 3"/>
          <p:cNvSpPr>
            <a:spLocks noGrp="1"/>
          </p:cNvSpPr>
          <p:nvPr>
            <p:ph type="sldNum" sz="quarter" idx="12"/>
          </p:nvPr>
        </p:nvSpPr>
        <p:spPr/>
        <p:txBody>
          <a:bodyPr/>
          <a:lstStyle/>
          <a:p>
            <a:pPr>
              <a:defRPr/>
            </a:pPr>
            <a:fld id="{49F2E1D5-E14E-4C32-8BEE-9C4DEDAC5804}" type="slidenum">
              <a:rPr lang="zh-CN" altLang="en-US" smtClean="0"/>
              <a:pPr>
                <a:defRPr/>
              </a:pPr>
              <a:t>‹#›</a:t>
            </a:fld>
            <a:endParaRPr lang="en-US" altLang="zh-CN"/>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42A16A3F-870A-4118-8E5A-5C33DB57B073}" type="slidenum">
              <a:rPr lang="en-US" altLang="en-US">
                <a:solidFill>
                  <a:srgbClr val="000000"/>
                </a:solidFill>
              </a:rPr>
              <a:pPr/>
              <a:t>‹#›</a:t>
            </a:fld>
            <a:endParaRPr lang="en-US" altLang="en-US">
              <a:solidFill>
                <a:srgbClr val="000000"/>
              </a:solidFill>
            </a:endParaRPr>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lgn="l">
              <a:defRPr sz="1200"/>
            </a:lvl1pPr>
          </a:lstStyle>
          <a:p>
            <a:pPr defTabSz="457200">
              <a:defRPr/>
            </a:pPr>
            <a:r>
              <a:rPr lang="en-US" altLang="en-US">
                <a:solidFill>
                  <a:srgbClr val="000000"/>
                </a:solidFill>
                <a:latin typeface="Arial" pitchFamily="34" charset="0"/>
              </a:rPr>
              <a:t>SCTS &amp; CGCL</a:t>
            </a:r>
            <a:endParaRPr lang="en-US" altLang="en-US" dirty="0">
              <a:solidFill>
                <a:srgbClr val="000000"/>
              </a:solidFill>
              <a:latin typeface="Arial" pitchFamily="34" charset="0"/>
            </a:endParaRPr>
          </a:p>
        </p:txBody>
      </p:sp>
    </p:spTree>
    <p:extLst>
      <p:ext uri="{BB962C8B-B14F-4D97-AF65-F5344CB8AC3E}">
        <p14:creationId xmlns:p14="http://schemas.microsoft.com/office/powerpoint/2010/main" val="3707345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1D18D9D8-02F1-4BB4-B257-FB6331B896AC}" type="datetime1">
              <a:rPr lang="en-US" altLang="zh-CN" smtClean="0"/>
              <a:t>12/1/2022</a:t>
            </a:fld>
            <a:endParaRPr lang="en-US" dirty="0"/>
          </a:p>
        </p:txBody>
      </p:sp>
      <p:sp>
        <p:nvSpPr>
          <p:cNvPr id="6" name="页脚占位符 5"/>
          <p:cNvSpPr>
            <a:spLocks noGrp="1"/>
          </p:cNvSpPr>
          <p:nvPr>
            <p:ph type="ftr" sz="quarter" idx="11"/>
          </p:nvPr>
        </p:nvSpPr>
        <p:spPr/>
        <p:txBody>
          <a:bodyPr/>
          <a:lstStyle/>
          <a:p>
            <a:pPr>
              <a:defRPr/>
            </a:pPr>
            <a:r>
              <a:rPr lang="en-US" altLang="zh-CN"/>
              <a:t>SCTS &amp; CGCL</a:t>
            </a:r>
          </a:p>
        </p:txBody>
      </p:sp>
      <p:sp>
        <p:nvSpPr>
          <p:cNvPr id="7" name="灯片编号占位符 6"/>
          <p:cNvSpPr>
            <a:spLocks noGrp="1"/>
          </p:cNvSpPr>
          <p:nvPr>
            <p:ph type="sldNum" sz="quarter" idx="12"/>
          </p:nvPr>
        </p:nvSpPr>
        <p:spPr/>
        <p:txBody>
          <a:bodyPr/>
          <a:lstStyle/>
          <a:p>
            <a:pPr>
              <a:defRPr/>
            </a:pPr>
            <a:fld id="{1EB3131A-4808-426D-8E2D-3D1F86287453}" type="slidenum">
              <a:rPr lang="zh-CN" altLang="en-US" smtClean="0"/>
              <a:pPr>
                <a:defRPr/>
              </a:pPr>
              <a:t>‹#›</a:t>
            </a:fld>
            <a:endParaRPr lang="en-US" altLang="zh-CN"/>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E133F3B2-FF00-41C1-95AF-DB5B0490BC51}" type="datetime1">
              <a:rPr lang="en-US" altLang="zh-CN" smtClean="0"/>
              <a:t>12/1/2022</a:t>
            </a:fld>
            <a:endParaRPr lang="en-US" dirty="0"/>
          </a:p>
        </p:txBody>
      </p:sp>
      <p:sp>
        <p:nvSpPr>
          <p:cNvPr id="6" name="页脚占位符 5"/>
          <p:cNvSpPr>
            <a:spLocks noGrp="1"/>
          </p:cNvSpPr>
          <p:nvPr>
            <p:ph type="ftr" sz="quarter" idx="11"/>
          </p:nvPr>
        </p:nvSpPr>
        <p:spPr/>
        <p:txBody>
          <a:bodyPr/>
          <a:lstStyle/>
          <a:p>
            <a:pPr>
              <a:defRPr/>
            </a:pPr>
            <a:r>
              <a:rPr lang="en-US" altLang="zh-CN"/>
              <a:t>SCTS &amp; CGCL</a:t>
            </a:r>
          </a:p>
        </p:txBody>
      </p:sp>
      <p:sp>
        <p:nvSpPr>
          <p:cNvPr id="7" name="灯片编号占位符 6"/>
          <p:cNvSpPr>
            <a:spLocks noGrp="1"/>
          </p:cNvSpPr>
          <p:nvPr>
            <p:ph type="sldNum" sz="quarter" idx="12"/>
          </p:nvPr>
        </p:nvSpPr>
        <p:spPr/>
        <p:txBody>
          <a:bodyPr/>
          <a:lstStyle/>
          <a:p>
            <a:pPr>
              <a:defRPr/>
            </a:pPr>
            <a:fld id="{DEA0CB37-A45A-4E82-B338-7C1616689D2F}" type="slidenum">
              <a:rPr lang="zh-CN" altLang="en-US" smtClean="0"/>
              <a:pPr>
                <a:defRPr/>
              </a:pPr>
              <a:t>‹#›</a:t>
            </a:fld>
            <a:endParaRPr lang="en-US" altLang="zh-CN"/>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DF9FEB7-C680-4529-B4BE-6975E56CDD2E}" type="datetime1">
              <a:rPr lang="en-US" altLang="zh-CN" smtClean="0"/>
              <a:t>12/1/2022</a:t>
            </a:fld>
            <a:endParaRPr lang="en-US" dirty="0"/>
          </a:p>
        </p:txBody>
      </p:sp>
      <p:sp>
        <p:nvSpPr>
          <p:cNvPr id="5" name="页脚占位符 4"/>
          <p:cNvSpPr>
            <a:spLocks noGrp="1"/>
          </p:cNvSpPr>
          <p:nvPr>
            <p:ph type="ftr" sz="quarter" idx="11"/>
          </p:nvPr>
        </p:nvSpPr>
        <p:spPr/>
        <p:txBody>
          <a:bodyPr/>
          <a:lstStyle/>
          <a:p>
            <a:pPr>
              <a:defRPr/>
            </a:pPr>
            <a:r>
              <a:rPr lang="en-US" altLang="zh-CN"/>
              <a:t>SCTS &amp; CGCL</a:t>
            </a:r>
          </a:p>
        </p:txBody>
      </p:sp>
      <p:sp>
        <p:nvSpPr>
          <p:cNvPr id="6" name="灯片编号占位符 5"/>
          <p:cNvSpPr>
            <a:spLocks noGrp="1"/>
          </p:cNvSpPr>
          <p:nvPr>
            <p:ph type="sldNum" sz="quarter" idx="12"/>
          </p:nvPr>
        </p:nvSpPr>
        <p:spPr/>
        <p:txBody>
          <a:bodyPr/>
          <a:lstStyle/>
          <a:p>
            <a:pPr>
              <a:defRPr/>
            </a:pPr>
            <a:fld id="{B33E4CCF-BDCB-44F2-9B21-CE773263A7D1}" type="slidenum">
              <a:rPr lang="zh-CN" altLang="en-US"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EE3F73C-7A94-42F1-8227-6654AAB47E68}" type="datetime1">
              <a:rPr lang="en-US" altLang="zh-CN" smtClean="0"/>
              <a:t>12/1/2022</a:t>
            </a:fld>
            <a:endParaRPr lang="en-US" dirty="0"/>
          </a:p>
        </p:txBody>
      </p:sp>
      <p:sp>
        <p:nvSpPr>
          <p:cNvPr id="5" name="页脚占位符 4"/>
          <p:cNvSpPr>
            <a:spLocks noGrp="1"/>
          </p:cNvSpPr>
          <p:nvPr>
            <p:ph type="ftr" sz="quarter" idx="11"/>
          </p:nvPr>
        </p:nvSpPr>
        <p:spPr/>
        <p:txBody>
          <a:bodyPr/>
          <a:lstStyle/>
          <a:p>
            <a:pPr>
              <a:defRPr/>
            </a:pPr>
            <a:r>
              <a:rPr lang="en-US" altLang="zh-CN"/>
              <a:t>SCTS &amp; CGCL</a:t>
            </a:r>
          </a:p>
        </p:txBody>
      </p:sp>
      <p:sp>
        <p:nvSpPr>
          <p:cNvPr id="6" name="灯片编号占位符 5"/>
          <p:cNvSpPr>
            <a:spLocks noGrp="1"/>
          </p:cNvSpPr>
          <p:nvPr>
            <p:ph type="sldNum" sz="quarter" idx="12"/>
          </p:nvPr>
        </p:nvSpPr>
        <p:spPr/>
        <p:txBody>
          <a:bodyPr/>
          <a:lstStyle/>
          <a:p>
            <a:pPr>
              <a:defRPr/>
            </a:pPr>
            <a:fld id="{195E43BE-7641-46D6-88A5-11A39240FC56}" type="slidenum">
              <a:rPr lang="zh-CN" altLang="en-US" smtClean="0"/>
              <a:pPr>
                <a:defRPr/>
              </a:pPr>
              <a:t>‹#›</a:t>
            </a:fld>
            <a:endParaRPr lang="en-US" altLang="zh-CN"/>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with Logo">
    <p:spTree>
      <p:nvGrpSpPr>
        <p:cNvPr id="1" name=""/>
        <p:cNvGrpSpPr/>
        <p:nvPr/>
      </p:nvGrpSpPr>
      <p:grpSpPr>
        <a:xfrm>
          <a:off x="0" y="0"/>
          <a:ext cx="0" cy="0"/>
          <a:chOff x="0" y="0"/>
          <a:chExt cx="0" cy="0"/>
        </a:xfrm>
      </p:grpSpPr>
      <p:cxnSp>
        <p:nvCxnSpPr>
          <p:cNvPr id="13" name="直接连接符 12"/>
          <p:cNvCxnSpPr/>
          <p:nvPr userDrawn="1"/>
        </p:nvCxnSpPr>
        <p:spPr>
          <a:xfrm>
            <a:off x="1447783" y="1080437"/>
            <a:ext cx="10552308" cy="0"/>
          </a:xfrm>
          <a:prstGeom prst="line">
            <a:avLst/>
          </a:prstGeom>
          <a:ln w="63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381064" y="1080437"/>
            <a:ext cx="1344000" cy="72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324"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Slide Number Placeholder 5"/>
          <p:cNvSpPr>
            <a:spLocks noGrp="1"/>
          </p:cNvSpPr>
          <p:nvPr>
            <p:ph type="sldNum" sz="quarter" idx="12"/>
          </p:nvPr>
        </p:nvSpPr>
        <p:spPr>
          <a:xfrm>
            <a:off x="11304089" y="194569"/>
            <a:ext cx="471311" cy="350185"/>
          </a:xfrm>
        </p:spPr>
        <p:txBody>
          <a:bodyPr/>
          <a:lstStyle>
            <a:lvl1pPr algn="ctr">
              <a:defRPr sz="900">
                <a:solidFill>
                  <a:srgbClr val="406671"/>
                </a:solidFill>
                <a:latin typeface="Arial Unicode MS" panose="020B0604020202020204" charset="-122"/>
                <a:ea typeface="Arial Unicode MS" panose="020B0604020202020204" charset="-122"/>
                <a:cs typeface="Arial Unicode MS" panose="020B0604020202020204" charset="-122"/>
              </a:defRPr>
            </a:lvl1pPr>
          </a:lstStyle>
          <a:p>
            <a:pPr defTabSz="685324"/>
            <a:fld id="{EB1A6305-F145-461B-B394-0DD7F78349A4}" type="slidenum">
              <a:rPr lang="zh-CN" altLang="en-US" smtClean="0"/>
              <a:pPr defTabSz="685324"/>
              <a:t>‹#›</a:t>
            </a:fld>
            <a:endParaRPr lang="zh-CN" altLang="en-US" dirty="0"/>
          </a:p>
        </p:txBody>
      </p:sp>
      <p:sp>
        <p:nvSpPr>
          <p:cNvPr id="17" name="Title Placeholder 1"/>
          <p:cNvSpPr>
            <a:spLocks noGrp="1"/>
          </p:cNvSpPr>
          <p:nvPr>
            <p:ph type="title"/>
          </p:nvPr>
        </p:nvSpPr>
        <p:spPr>
          <a:xfrm>
            <a:off x="381066" y="194567"/>
            <a:ext cx="10038580" cy="715312"/>
          </a:xfrm>
          <a:prstGeom prst="rect">
            <a:avLst/>
          </a:prstGeom>
        </p:spPr>
        <p:txBody>
          <a:bodyPr vert="horz" lIns="91440" tIns="45720" rIns="91440" bIns="45720" rtlCol="0" anchor="ctr">
            <a:normAutofit/>
          </a:bodyPr>
          <a:lstStyle>
            <a:lvl1pPr>
              <a:defRPr sz="2400">
                <a:solidFill>
                  <a:schemeClr val="accent5">
                    <a:lumMod val="50000"/>
                  </a:schemeClr>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4019046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B6E2E-BB1C-4A14-9014-349032BAC6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DFCB14-61AC-4478-957B-013410E84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9C99B8-B1F0-4469-8D3C-B010B1E6CEDE}"/>
              </a:ext>
            </a:extLst>
          </p:cNvPr>
          <p:cNvSpPr>
            <a:spLocks noGrp="1"/>
          </p:cNvSpPr>
          <p:nvPr>
            <p:ph type="dt" sz="half" idx="10"/>
          </p:nvPr>
        </p:nvSpPr>
        <p:spPr/>
        <p:txBody>
          <a:bodyPr/>
          <a:lstStyle/>
          <a:p>
            <a:fld id="{F19C2706-CD62-4EA9-AF75-9BC8F70C6E9F}" type="datetime1">
              <a:rPr lang="en-US" altLang="zh-CN" smtClean="0"/>
              <a:t>12/1/2022</a:t>
            </a:fld>
            <a:endParaRPr lang="en-US" dirty="0"/>
          </a:p>
        </p:txBody>
      </p:sp>
      <p:sp>
        <p:nvSpPr>
          <p:cNvPr id="5" name="页脚占位符 4">
            <a:extLst>
              <a:ext uri="{FF2B5EF4-FFF2-40B4-BE49-F238E27FC236}">
                <a16:creationId xmlns:a16="http://schemas.microsoft.com/office/drawing/2014/main" id="{B36C1737-3066-4FDE-A4E4-8FC37987445B}"/>
              </a:ext>
            </a:extLst>
          </p:cNvPr>
          <p:cNvSpPr>
            <a:spLocks noGrp="1"/>
          </p:cNvSpPr>
          <p:nvPr>
            <p:ph type="ftr" sz="quarter" idx="11"/>
          </p:nvPr>
        </p:nvSpPr>
        <p:spPr/>
        <p:txBody>
          <a:bodyPr/>
          <a:lstStyle/>
          <a:p>
            <a:r>
              <a:rPr lang="en-US"/>
              <a:t>SCTS &amp; CGCL</a:t>
            </a:r>
            <a:endParaRPr lang="en-US" dirty="0"/>
          </a:p>
        </p:txBody>
      </p:sp>
      <p:sp>
        <p:nvSpPr>
          <p:cNvPr id="6" name="灯片编号占位符 5">
            <a:extLst>
              <a:ext uri="{FF2B5EF4-FFF2-40B4-BE49-F238E27FC236}">
                <a16:creationId xmlns:a16="http://schemas.microsoft.com/office/drawing/2014/main" id="{4108443B-3E21-4367-93AC-3ED7D54E9EA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2240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A83D-17A8-48A3-8B84-E7978D9DE5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2BA753-E541-427D-9253-D0EF8C02F3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A42D01-1D85-4D7D-B1F9-20E44EAE01E9}"/>
              </a:ext>
            </a:extLst>
          </p:cNvPr>
          <p:cNvSpPr>
            <a:spLocks noGrp="1"/>
          </p:cNvSpPr>
          <p:nvPr>
            <p:ph type="dt" sz="half" idx="10"/>
          </p:nvPr>
        </p:nvSpPr>
        <p:spPr/>
        <p:txBody>
          <a:bodyPr/>
          <a:lstStyle/>
          <a:p>
            <a:fld id="{13FD6FA4-3F9F-4029-B50B-A85DD06F45A2}" type="datetime1">
              <a:rPr lang="en-US" altLang="zh-CN" smtClean="0"/>
              <a:t>12/1/2022</a:t>
            </a:fld>
            <a:endParaRPr lang="en-US" dirty="0"/>
          </a:p>
        </p:txBody>
      </p:sp>
      <p:sp>
        <p:nvSpPr>
          <p:cNvPr id="5" name="页脚占位符 4">
            <a:extLst>
              <a:ext uri="{FF2B5EF4-FFF2-40B4-BE49-F238E27FC236}">
                <a16:creationId xmlns:a16="http://schemas.microsoft.com/office/drawing/2014/main" id="{FE7709F1-DB9C-496E-8C18-73D861197DE3}"/>
              </a:ext>
            </a:extLst>
          </p:cNvPr>
          <p:cNvSpPr>
            <a:spLocks noGrp="1"/>
          </p:cNvSpPr>
          <p:nvPr>
            <p:ph type="ftr" sz="quarter" idx="11"/>
          </p:nvPr>
        </p:nvSpPr>
        <p:spPr/>
        <p:txBody>
          <a:bodyPr/>
          <a:lstStyle/>
          <a:p>
            <a:pPr>
              <a:defRPr/>
            </a:pPr>
            <a:r>
              <a:rPr lang="en-US" altLang="zh-CN"/>
              <a:t>SCTS &amp; CGCL</a:t>
            </a:r>
          </a:p>
        </p:txBody>
      </p:sp>
      <p:sp>
        <p:nvSpPr>
          <p:cNvPr id="6" name="灯片编号占位符 5">
            <a:extLst>
              <a:ext uri="{FF2B5EF4-FFF2-40B4-BE49-F238E27FC236}">
                <a16:creationId xmlns:a16="http://schemas.microsoft.com/office/drawing/2014/main" id="{7B7F143C-59D1-4D18-AC67-D40E77604BC9}"/>
              </a:ext>
            </a:extLst>
          </p:cNvPr>
          <p:cNvSpPr>
            <a:spLocks noGrp="1"/>
          </p:cNvSpPr>
          <p:nvPr>
            <p:ph type="sldNum" sz="quarter" idx="12"/>
          </p:nvPr>
        </p:nvSpPr>
        <p:spPr/>
        <p:txBody>
          <a:bodyPr/>
          <a:lstStyle/>
          <a:p>
            <a:pPr>
              <a:defRPr/>
            </a:pPr>
            <a:fld id="{6A351363-8622-4F94-AF08-C4D4F2EA033E}" type="slidenum">
              <a:rPr lang="zh-CN" altLang="en-US" smtClean="0"/>
              <a:pPr>
                <a:defRPr/>
              </a:pPr>
              <a:t>‹#›</a:t>
            </a:fld>
            <a:endParaRPr lang="en-US" altLang="zh-CN"/>
          </a:p>
        </p:txBody>
      </p:sp>
    </p:spTree>
    <p:extLst>
      <p:ext uri="{BB962C8B-B14F-4D97-AF65-F5344CB8AC3E}">
        <p14:creationId xmlns:p14="http://schemas.microsoft.com/office/powerpoint/2010/main" val="17347121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BEDBA-5A79-42D4-B2F1-90F4A6E755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246145-4684-4C00-B2E1-989B9C7E2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A9E68C-FE39-4412-8B1C-B7E76DE8B09F}"/>
              </a:ext>
            </a:extLst>
          </p:cNvPr>
          <p:cNvSpPr>
            <a:spLocks noGrp="1"/>
          </p:cNvSpPr>
          <p:nvPr>
            <p:ph type="dt" sz="half" idx="10"/>
          </p:nvPr>
        </p:nvSpPr>
        <p:spPr/>
        <p:txBody>
          <a:bodyPr/>
          <a:lstStyle/>
          <a:p>
            <a:fld id="{96AF40E5-C978-4A73-ACCA-5F35472B9228}" type="datetime1">
              <a:rPr lang="en-US" altLang="zh-CN" smtClean="0"/>
              <a:t>12/1/2022</a:t>
            </a:fld>
            <a:endParaRPr lang="en-US" dirty="0"/>
          </a:p>
        </p:txBody>
      </p:sp>
      <p:sp>
        <p:nvSpPr>
          <p:cNvPr id="5" name="页脚占位符 4">
            <a:extLst>
              <a:ext uri="{FF2B5EF4-FFF2-40B4-BE49-F238E27FC236}">
                <a16:creationId xmlns:a16="http://schemas.microsoft.com/office/drawing/2014/main" id="{E295DF47-D353-4D8F-A91D-4A976769EF6C}"/>
              </a:ext>
            </a:extLst>
          </p:cNvPr>
          <p:cNvSpPr>
            <a:spLocks noGrp="1"/>
          </p:cNvSpPr>
          <p:nvPr>
            <p:ph type="ftr" sz="quarter" idx="11"/>
          </p:nvPr>
        </p:nvSpPr>
        <p:spPr/>
        <p:txBody>
          <a:bodyPr/>
          <a:lstStyle/>
          <a:p>
            <a:pPr>
              <a:defRPr/>
            </a:pPr>
            <a:r>
              <a:rPr lang="en-US" altLang="zh-CN"/>
              <a:t>SCTS &amp; CGCL</a:t>
            </a:r>
          </a:p>
        </p:txBody>
      </p:sp>
      <p:sp>
        <p:nvSpPr>
          <p:cNvPr id="6" name="灯片编号占位符 5">
            <a:extLst>
              <a:ext uri="{FF2B5EF4-FFF2-40B4-BE49-F238E27FC236}">
                <a16:creationId xmlns:a16="http://schemas.microsoft.com/office/drawing/2014/main" id="{0D81B2BA-092E-44A0-A336-347A7B78A113}"/>
              </a:ext>
            </a:extLst>
          </p:cNvPr>
          <p:cNvSpPr>
            <a:spLocks noGrp="1"/>
          </p:cNvSpPr>
          <p:nvPr>
            <p:ph type="sldNum" sz="quarter" idx="12"/>
          </p:nvPr>
        </p:nvSpPr>
        <p:spPr/>
        <p:txBody>
          <a:bodyPr/>
          <a:lstStyle/>
          <a:p>
            <a:pPr>
              <a:defRPr/>
            </a:pPr>
            <a:fld id="{91930A23-506E-499D-8114-3B8D37E90128}" type="slidenum">
              <a:rPr lang="zh-CN" altLang="en-US" smtClean="0"/>
              <a:pPr>
                <a:defRPr/>
              </a:pPr>
              <a:t>‹#›</a:t>
            </a:fld>
            <a:endParaRPr lang="en-US" altLang="zh-CN"/>
          </a:p>
        </p:txBody>
      </p:sp>
    </p:spTree>
    <p:extLst>
      <p:ext uri="{BB962C8B-B14F-4D97-AF65-F5344CB8AC3E}">
        <p14:creationId xmlns:p14="http://schemas.microsoft.com/office/powerpoint/2010/main" val="1045316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1BEBF-F249-41E0-8828-5B45F7063E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5A02C8-C25C-4335-B29D-02E63A19F6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327EE7-8F9E-4FFB-A0B0-24FCA20A4C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F5996F-56B7-434A-A14A-9E01DFEE6765}"/>
              </a:ext>
            </a:extLst>
          </p:cNvPr>
          <p:cNvSpPr>
            <a:spLocks noGrp="1"/>
          </p:cNvSpPr>
          <p:nvPr>
            <p:ph type="dt" sz="half" idx="10"/>
          </p:nvPr>
        </p:nvSpPr>
        <p:spPr/>
        <p:txBody>
          <a:bodyPr/>
          <a:lstStyle/>
          <a:p>
            <a:fld id="{844EABF4-9C30-4CFD-9451-DD4AD176232A}" type="datetime1">
              <a:rPr lang="en-US" altLang="zh-CN" smtClean="0"/>
              <a:t>12/1/2022</a:t>
            </a:fld>
            <a:endParaRPr lang="en-US" dirty="0"/>
          </a:p>
        </p:txBody>
      </p:sp>
      <p:sp>
        <p:nvSpPr>
          <p:cNvPr id="6" name="页脚占位符 5">
            <a:extLst>
              <a:ext uri="{FF2B5EF4-FFF2-40B4-BE49-F238E27FC236}">
                <a16:creationId xmlns:a16="http://schemas.microsoft.com/office/drawing/2014/main" id="{711DC7BE-15DF-46DD-945B-E8100F9A9B0E}"/>
              </a:ext>
            </a:extLst>
          </p:cNvPr>
          <p:cNvSpPr>
            <a:spLocks noGrp="1"/>
          </p:cNvSpPr>
          <p:nvPr>
            <p:ph type="ftr" sz="quarter" idx="11"/>
          </p:nvPr>
        </p:nvSpPr>
        <p:spPr/>
        <p:txBody>
          <a:bodyPr/>
          <a:lstStyle/>
          <a:p>
            <a:pPr>
              <a:defRPr/>
            </a:pPr>
            <a:r>
              <a:rPr lang="en-US" altLang="zh-CN"/>
              <a:t>SCTS &amp; CGCL</a:t>
            </a:r>
          </a:p>
        </p:txBody>
      </p:sp>
      <p:sp>
        <p:nvSpPr>
          <p:cNvPr id="7" name="灯片编号占位符 6">
            <a:extLst>
              <a:ext uri="{FF2B5EF4-FFF2-40B4-BE49-F238E27FC236}">
                <a16:creationId xmlns:a16="http://schemas.microsoft.com/office/drawing/2014/main" id="{F7D094B0-0F3D-4063-86B0-A34FEEF1525F}"/>
              </a:ext>
            </a:extLst>
          </p:cNvPr>
          <p:cNvSpPr>
            <a:spLocks noGrp="1"/>
          </p:cNvSpPr>
          <p:nvPr>
            <p:ph type="sldNum" sz="quarter" idx="12"/>
          </p:nvPr>
        </p:nvSpPr>
        <p:spPr/>
        <p:txBody>
          <a:bodyPr/>
          <a:lstStyle/>
          <a:p>
            <a:pPr>
              <a:defRPr/>
            </a:pPr>
            <a:fld id="{BD42BB15-426C-4748-99F9-A904B2702190}" type="slidenum">
              <a:rPr lang="zh-CN" altLang="en-US" smtClean="0"/>
              <a:pPr>
                <a:defRPr/>
              </a:pPr>
              <a:t>‹#›</a:t>
            </a:fld>
            <a:endParaRPr lang="en-US" altLang="zh-CN"/>
          </a:p>
        </p:txBody>
      </p:sp>
    </p:spTree>
    <p:extLst>
      <p:ext uri="{BB962C8B-B14F-4D97-AF65-F5344CB8AC3E}">
        <p14:creationId xmlns:p14="http://schemas.microsoft.com/office/powerpoint/2010/main" val="644146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E2D0D-6AE2-4CEC-88F8-4F20499582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8083A7-FDE1-44EE-A4DB-E535CC7C5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6C8B76-B2ED-4CC5-8BAD-3BEBF21B4A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A33B19-5990-4111-97E7-4E2609163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5DB188-3F7B-48ED-BF34-EE5D0AC9D8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0B4C78-BC8C-4E29-81A4-A5D5E6D10759}"/>
              </a:ext>
            </a:extLst>
          </p:cNvPr>
          <p:cNvSpPr>
            <a:spLocks noGrp="1"/>
          </p:cNvSpPr>
          <p:nvPr>
            <p:ph type="dt" sz="half" idx="10"/>
          </p:nvPr>
        </p:nvSpPr>
        <p:spPr/>
        <p:txBody>
          <a:bodyPr/>
          <a:lstStyle/>
          <a:p>
            <a:fld id="{4B7C2B6E-C57E-43F5-A9B3-CF9F928825E9}" type="datetime1">
              <a:rPr lang="en-US" altLang="zh-CN" smtClean="0"/>
              <a:t>12/1/2022</a:t>
            </a:fld>
            <a:endParaRPr lang="en-US" dirty="0"/>
          </a:p>
        </p:txBody>
      </p:sp>
      <p:sp>
        <p:nvSpPr>
          <p:cNvPr id="8" name="页脚占位符 7">
            <a:extLst>
              <a:ext uri="{FF2B5EF4-FFF2-40B4-BE49-F238E27FC236}">
                <a16:creationId xmlns:a16="http://schemas.microsoft.com/office/drawing/2014/main" id="{AE5DD99C-4372-4AE2-89ED-314B4AB41656}"/>
              </a:ext>
            </a:extLst>
          </p:cNvPr>
          <p:cNvSpPr>
            <a:spLocks noGrp="1"/>
          </p:cNvSpPr>
          <p:nvPr>
            <p:ph type="ftr" sz="quarter" idx="11"/>
          </p:nvPr>
        </p:nvSpPr>
        <p:spPr/>
        <p:txBody>
          <a:bodyPr/>
          <a:lstStyle/>
          <a:p>
            <a:pPr>
              <a:defRPr/>
            </a:pPr>
            <a:r>
              <a:rPr lang="en-US" altLang="zh-CN"/>
              <a:t>SCTS &amp; CGCL</a:t>
            </a:r>
          </a:p>
        </p:txBody>
      </p:sp>
      <p:sp>
        <p:nvSpPr>
          <p:cNvPr id="9" name="灯片编号占位符 8">
            <a:extLst>
              <a:ext uri="{FF2B5EF4-FFF2-40B4-BE49-F238E27FC236}">
                <a16:creationId xmlns:a16="http://schemas.microsoft.com/office/drawing/2014/main" id="{A653A67C-D0B1-49B3-8926-62E99D701B5E}"/>
              </a:ext>
            </a:extLst>
          </p:cNvPr>
          <p:cNvSpPr>
            <a:spLocks noGrp="1"/>
          </p:cNvSpPr>
          <p:nvPr>
            <p:ph type="sldNum" sz="quarter" idx="12"/>
          </p:nvPr>
        </p:nvSpPr>
        <p:spPr/>
        <p:txBody>
          <a:bodyPr/>
          <a:lstStyle/>
          <a:p>
            <a:pPr>
              <a:defRPr/>
            </a:pPr>
            <a:fld id="{8B34D752-8906-4FC6-B2E4-71BADFABD563}" type="slidenum">
              <a:rPr lang="zh-CN" altLang="en-US" smtClean="0"/>
              <a:pPr>
                <a:defRPr/>
              </a:pPr>
              <a:t>‹#›</a:t>
            </a:fld>
            <a:endParaRPr lang="en-US" altLang="zh-CN"/>
          </a:p>
        </p:txBody>
      </p:sp>
    </p:spTree>
    <p:extLst>
      <p:ext uri="{BB962C8B-B14F-4D97-AF65-F5344CB8AC3E}">
        <p14:creationId xmlns:p14="http://schemas.microsoft.com/office/powerpoint/2010/main" val="38602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C442688E-5A2C-457E-A779-8DEB010661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72837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250F4-16F0-4A28-9464-FC7E91538A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FF4041-9DED-4FEB-9B31-ECEAF002817A}"/>
              </a:ext>
            </a:extLst>
          </p:cNvPr>
          <p:cNvSpPr>
            <a:spLocks noGrp="1"/>
          </p:cNvSpPr>
          <p:nvPr>
            <p:ph type="dt" sz="half" idx="10"/>
          </p:nvPr>
        </p:nvSpPr>
        <p:spPr/>
        <p:txBody>
          <a:bodyPr/>
          <a:lstStyle/>
          <a:p>
            <a:fld id="{D7672B6F-EBF5-4E73-9C85-538912675D3F}" type="datetime1">
              <a:rPr lang="en-US" altLang="zh-CN" smtClean="0"/>
              <a:t>12/1/2022</a:t>
            </a:fld>
            <a:endParaRPr lang="en-US" dirty="0"/>
          </a:p>
        </p:txBody>
      </p:sp>
      <p:sp>
        <p:nvSpPr>
          <p:cNvPr id="4" name="页脚占位符 3">
            <a:extLst>
              <a:ext uri="{FF2B5EF4-FFF2-40B4-BE49-F238E27FC236}">
                <a16:creationId xmlns:a16="http://schemas.microsoft.com/office/drawing/2014/main" id="{1D40DE94-9F17-4B5B-BFD6-8194980C52A8}"/>
              </a:ext>
            </a:extLst>
          </p:cNvPr>
          <p:cNvSpPr>
            <a:spLocks noGrp="1"/>
          </p:cNvSpPr>
          <p:nvPr>
            <p:ph type="ftr" sz="quarter" idx="11"/>
          </p:nvPr>
        </p:nvSpPr>
        <p:spPr/>
        <p:txBody>
          <a:bodyPr/>
          <a:lstStyle/>
          <a:p>
            <a:pPr>
              <a:defRPr/>
            </a:pPr>
            <a:r>
              <a:rPr lang="en-US" altLang="zh-CN"/>
              <a:t>SCTS &amp; CGCL</a:t>
            </a:r>
          </a:p>
        </p:txBody>
      </p:sp>
      <p:sp>
        <p:nvSpPr>
          <p:cNvPr id="5" name="灯片编号占位符 4">
            <a:extLst>
              <a:ext uri="{FF2B5EF4-FFF2-40B4-BE49-F238E27FC236}">
                <a16:creationId xmlns:a16="http://schemas.microsoft.com/office/drawing/2014/main" id="{31450E47-43CC-4870-931F-05A7635DE87A}"/>
              </a:ext>
            </a:extLst>
          </p:cNvPr>
          <p:cNvSpPr>
            <a:spLocks noGrp="1"/>
          </p:cNvSpPr>
          <p:nvPr>
            <p:ph type="sldNum" sz="quarter" idx="12"/>
          </p:nvPr>
        </p:nvSpPr>
        <p:spPr/>
        <p:txBody>
          <a:bodyPr/>
          <a:lstStyle/>
          <a:p>
            <a:pPr>
              <a:defRPr/>
            </a:pPr>
            <a:fld id="{583DEA8B-54F5-4C01-8179-5128A4612E80}" type="slidenum">
              <a:rPr lang="zh-CN" altLang="en-US" smtClean="0"/>
              <a:pPr>
                <a:defRPr/>
              </a:pPr>
              <a:t>‹#›</a:t>
            </a:fld>
            <a:endParaRPr lang="en-US" altLang="zh-CN"/>
          </a:p>
        </p:txBody>
      </p:sp>
    </p:spTree>
    <p:extLst>
      <p:ext uri="{BB962C8B-B14F-4D97-AF65-F5344CB8AC3E}">
        <p14:creationId xmlns:p14="http://schemas.microsoft.com/office/powerpoint/2010/main" val="379347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F24225-7415-4CA6-BBAD-DB9C023905B3}"/>
              </a:ext>
            </a:extLst>
          </p:cNvPr>
          <p:cNvSpPr>
            <a:spLocks noGrp="1"/>
          </p:cNvSpPr>
          <p:nvPr>
            <p:ph type="dt" sz="half" idx="10"/>
          </p:nvPr>
        </p:nvSpPr>
        <p:spPr/>
        <p:txBody>
          <a:bodyPr/>
          <a:lstStyle/>
          <a:p>
            <a:fld id="{791913CC-55E0-4BAE-9C75-78B36F45364A}" type="datetime1">
              <a:rPr lang="en-US" altLang="zh-CN" smtClean="0"/>
              <a:t>12/1/2022</a:t>
            </a:fld>
            <a:endParaRPr lang="en-US" dirty="0"/>
          </a:p>
        </p:txBody>
      </p:sp>
      <p:sp>
        <p:nvSpPr>
          <p:cNvPr id="3" name="页脚占位符 2">
            <a:extLst>
              <a:ext uri="{FF2B5EF4-FFF2-40B4-BE49-F238E27FC236}">
                <a16:creationId xmlns:a16="http://schemas.microsoft.com/office/drawing/2014/main" id="{D230E47D-FEA0-4387-A9EB-69CF483F3172}"/>
              </a:ext>
            </a:extLst>
          </p:cNvPr>
          <p:cNvSpPr>
            <a:spLocks noGrp="1"/>
          </p:cNvSpPr>
          <p:nvPr>
            <p:ph type="ftr" sz="quarter" idx="11"/>
          </p:nvPr>
        </p:nvSpPr>
        <p:spPr/>
        <p:txBody>
          <a:bodyPr/>
          <a:lstStyle/>
          <a:p>
            <a:pPr>
              <a:defRPr/>
            </a:pPr>
            <a:r>
              <a:rPr lang="en-US" altLang="zh-CN"/>
              <a:t>SCTS &amp; CGCL</a:t>
            </a:r>
          </a:p>
        </p:txBody>
      </p:sp>
      <p:sp>
        <p:nvSpPr>
          <p:cNvPr id="4" name="灯片编号占位符 3">
            <a:extLst>
              <a:ext uri="{FF2B5EF4-FFF2-40B4-BE49-F238E27FC236}">
                <a16:creationId xmlns:a16="http://schemas.microsoft.com/office/drawing/2014/main" id="{52E37530-A590-48A0-9F7B-14AA9EC2D6D8}"/>
              </a:ext>
            </a:extLst>
          </p:cNvPr>
          <p:cNvSpPr>
            <a:spLocks noGrp="1"/>
          </p:cNvSpPr>
          <p:nvPr>
            <p:ph type="sldNum" sz="quarter" idx="12"/>
          </p:nvPr>
        </p:nvSpPr>
        <p:spPr/>
        <p:txBody>
          <a:bodyPr/>
          <a:lstStyle/>
          <a:p>
            <a:pPr>
              <a:defRPr/>
            </a:pPr>
            <a:fld id="{49F2E1D5-E14E-4C32-8BEE-9C4DEDAC5804}" type="slidenum">
              <a:rPr lang="zh-CN" altLang="en-US" smtClean="0"/>
              <a:pPr>
                <a:defRPr/>
              </a:pPr>
              <a:t>‹#›</a:t>
            </a:fld>
            <a:endParaRPr lang="en-US" altLang="zh-CN"/>
          </a:p>
        </p:txBody>
      </p:sp>
    </p:spTree>
    <p:extLst>
      <p:ext uri="{BB962C8B-B14F-4D97-AF65-F5344CB8AC3E}">
        <p14:creationId xmlns:p14="http://schemas.microsoft.com/office/powerpoint/2010/main" val="11932059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6368F-FFF9-4A00-985B-50B3870569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3C8831-8CD0-434C-B38D-7565AE1BA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B6D197-43D9-408C-9FA2-E2076288C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F16A06-5995-43FC-A31E-B3C9FEDC971D}"/>
              </a:ext>
            </a:extLst>
          </p:cNvPr>
          <p:cNvSpPr>
            <a:spLocks noGrp="1"/>
          </p:cNvSpPr>
          <p:nvPr>
            <p:ph type="dt" sz="half" idx="10"/>
          </p:nvPr>
        </p:nvSpPr>
        <p:spPr/>
        <p:txBody>
          <a:bodyPr/>
          <a:lstStyle/>
          <a:p>
            <a:fld id="{1D18D9D8-02F1-4BB4-B257-FB6331B896AC}" type="datetime1">
              <a:rPr lang="en-US" altLang="zh-CN" smtClean="0"/>
              <a:t>12/1/2022</a:t>
            </a:fld>
            <a:endParaRPr lang="en-US" dirty="0"/>
          </a:p>
        </p:txBody>
      </p:sp>
      <p:sp>
        <p:nvSpPr>
          <p:cNvPr id="6" name="页脚占位符 5">
            <a:extLst>
              <a:ext uri="{FF2B5EF4-FFF2-40B4-BE49-F238E27FC236}">
                <a16:creationId xmlns:a16="http://schemas.microsoft.com/office/drawing/2014/main" id="{2F1CB357-8BDD-4DFA-9750-E30A576C7FE7}"/>
              </a:ext>
            </a:extLst>
          </p:cNvPr>
          <p:cNvSpPr>
            <a:spLocks noGrp="1"/>
          </p:cNvSpPr>
          <p:nvPr>
            <p:ph type="ftr" sz="quarter" idx="11"/>
          </p:nvPr>
        </p:nvSpPr>
        <p:spPr/>
        <p:txBody>
          <a:bodyPr/>
          <a:lstStyle/>
          <a:p>
            <a:pPr>
              <a:defRPr/>
            </a:pPr>
            <a:r>
              <a:rPr lang="en-US" altLang="zh-CN"/>
              <a:t>SCTS &amp; CGCL</a:t>
            </a:r>
          </a:p>
        </p:txBody>
      </p:sp>
      <p:sp>
        <p:nvSpPr>
          <p:cNvPr id="7" name="灯片编号占位符 6">
            <a:extLst>
              <a:ext uri="{FF2B5EF4-FFF2-40B4-BE49-F238E27FC236}">
                <a16:creationId xmlns:a16="http://schemas.microsoft.com/office/drawing/2014/main" id="{CFA3A55A-DE06-4736-96F0-24C705D18477}"/>
              </a:ext>
            </a:extLst>
          </p:cNvPr>
          <p:cNvSpPr>
            <a:spLocks noGrp="1"/>
          </p:cNvSpPr>
          <p:nvPr>
            <p:ph type="sldNum" sz="quarter" idx="12"/>
          </p:nvPr>
        </p:nvSpPr>
        <p:spPr/>
        <p:txBody>
          <a:bodyPr/>
          <a:lstStyle/>
          <a:p>
            <a:pPr>
              <a:defRPr/>
            </a:pPr>
            <a:fld id="{1EB3131A-4808-426D-8E2D-3D1F86287453}" type="slidenum">
              <a:rPr lang="zh-CN" altLang="en-US" smtClean="0"/>
              <a:pPr>
                <a:defRPr/>
              </a:pPr>
              <a:t>‹#›</a:t>
            </a:fld>
            <a:endParaRPr lang="en-US" altLang="zh-CN"/>
          </a:p>
        </p:txBody>
      </p:sp>
    </p:spTree>
    <p:extLst>
      <p:ext uri="{BB962C8B-B14F-4D97-AF65-F5344CB8AC3E}">
        <p14:creationId xmlns:p14="http://schemas.microsoft.com/office/powerpoint/2010/main" val="797066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A643F-19B8-411C-9DC6-3053504C53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2F7EF4-0516-4D73-9E8B-D977E835D7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7C5514-3301-4937-97F5-776F9B5F8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D815-8A99-46BD-9DA0-83BF57D4234F}"/>
              </a:ext>
            </a:extLst>
          </p:cNvPr>
          <p:cNvSpPr>
            <a:spLocks noGrp="1"/>
          </p:cNvSpPr>
          <p:nvPr>
            <p:ph type="dt" sz="half" idx="10"/>
          </p:nvPr>
        </p:nvSpPr>
        <p:spPr/>
        <p:txBody>
          <a:bodyPr/>
          <a:lstStyle/>
          <a:p>
            <a:fld id="{E133F3B2-FF00-41C1-95AF-DB5B0490BC51}" type="datetime1">
              <a:rPr lang="en-US" altLang="zh-CN" smtClean="0"/>
              <a:t>12/1/2022</a:t>
            </a:fld>
            <a:endParaRPr lang="en-US" dirty="0"/>
          </a:p>
        </p:txBody>
      </p:sp>
      <p:sp>
        <p:nvSpPr>
          <p:cNvPr id="6" name="页脚占位符 5">
            <a:extLst>
              <a:ext uri="{FF2B5EF4-FFF2-40B4-BE49-F238E27FC236}">
                <a16:creationId xmlns:a16="http://schemas.microsoft.com/office/drawing/2014/main" id="{7F6F17E4-81A0-428D-9843-AF2B92F2C15B}"/>
              </a:ext>
            </a:extLst>
          </p:cNvPr>
          <p:cNvSpPr>
            <a:spLocks noGrp="1"/>
          </p:cNvSpPr>
          <p:nvPr>
            <p:ph type="ftr" sz="quarter" idx="11"/>
          </p:nvPr>
        </p:nvSpPr>
        <p:spPr/>
        <p:txBody>
          <a:bodyPr/>
          <a:lstStyle/>
          <a:p>
            <a:pPr>
              <a:defRPr/>
            </a:pPr>
            <a:r>
              <a:rPr lang="en-US" altLang="zh-CN"/>
              <a:t>SCTS &amp; CGCL</a:t>
            </a:r>
          </a:p>
        </p:txBody>
      </p:sp>
      <p:sp>
        <p:nvSpPr>
          <p:cNvPr id="7" name="灯片编号占位符 6">
            <a:extLst>
              <a:ext uri="{FF2B5EF4-FFF2-40B4-BE49-F238E27FC236}">
                <a16:creationId xmlns:a16="http://schemas.microsoft.com/office/drawing/2014/main" id="{26DC032A-934B-46E1-A4C4-17CBAB901642}"/>
              </a:ext>
            </a:extLst>
          </p:cNvPr>
          <p:cNvSpPr>
            <a:spLocks noGrp="1"/>
          </p:cNvSpPr>
          <p:nvPr>
            <p:ph type="sldNum" sz="quarter" idx="12"/>
          </p:nvPr>
        </p:nvSpPr>
        <p:spPr/>
        <p:txBody>
          <a:bodyPr/>
          <a:lstStyle/>
          <a:p>
            <a:pPr>
              <a:defRPr/>
            </a:pPr>
            <a:fld id="{DEA0CB37-A45A-4E82-B338-7C1616689D2F}" type="slidenum">
              <a:rPr lang="zh-CN" altLang="en-US" smtClean="0"/>
              <a:pPr>
                <a:defRPr/>
              </a:pPr>
              <a:t>‹#›</a:t>
            </a:fld>
            <a:endParaRPr lang="en-US" altLang="zh-CN"/>
          </a:p>
        </p:txBody>
      </p:sp>
    </p:spTree>
    <p:extLst>
      <p:ext uri="{BB962C8B-B14F-4D97-AF65-F5344CB8AC3E}">
        <p14:creationId xmlns:p14="http://schemas.microsoft.com/office/powerpoint/2010/main" val="156201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64B51-5047-4922-B3E6-61DEC5F84E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512A7FE-F942-4869-B4D7-0F37512881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B329DB-84D4-4421-8302-161FF2BA2607}"/>
              </a:ext>
            </a:extLst>
          </p:cNvPr>
          <p:cNvSpPr>
            <a:spLocks noGrp="1"/>
          </p:cNvSpPr>
          <p:nvPr>
            <p:ph type="dt" sz="half" idx="10"/>
          </p:nvPr>
        </p:nvSpPr>
        <p:spPr/>
        <p:txBody>
          <a:bodyPr/>
          <a:lstStyle/>
          <a:p>
            <a:fld id="{1DF9FEB7-C680-4529-B4BE-6975E56CDD2E}" type="datetime1">
              <a:rPr lang="en-US" altLang="zh-CN" smtClean="0"/>
              <a:t>12/1/2022</a:t>
            </a:fld>
            <a:endParaRPr lang="en-US" dirty="0"/>
          </a:p>
        </p:txBody>
      </p:sp>
      <p:sp>
        <p:nvSpPr>
          <p:cNvPr id="5" name="页脚占位符 4">
            <a:extLst>
              <a:ext uri="{FF2B5EF4-FFF2-40B4-BE49-F238E27FC236}">
                <a16:creationId xmlns:a16="http://schemas.microsoft.com/office/drawing/2014/main" id="{0E24611D-87BF-4E62-A3B3-4EAE78ABAB74}"/>
              </a:ext>
            </a:extLst>
          </p:cNvPr>
          <p:cNvSpPr>
            <a:spLocks noGrp="1"/>
          </p:cNvSpPr>
          <p:nvPr>
            <p:ph type="ftr" sz="quarter" idx="11"/>
          </p:nvPr>
        </p:nvSpPr>
        <p:spPr/>
        <p:txBody>
          <a:bodyPr/>
          <a:lstStyle/>
          <a:p>
            <a:pPr>
              <a:defRPr/>
            </a:pPr>
            <a:r>
              <a:rPr lang="en-US" altLang="zh-CN"/>
              <a:t>SCTS &amp; CGCL</a:t>
            </a:r>
          </a:p>
        </p:txBody>
      </p:sp>
      <p:sp>
        <p:nvSpPr>
          <p:cNvPr id="6" name="灯片编号占位符 5">
            <a:extLst>
              <a:ext uri="{FF2B5EF4-FFF2-40B4-BE49-F238E27FC236}">
                <a16:creationId xmlns:a16="http://schemas.microsoft.com/office/drawing/2014/main" id="{9007FC55-0E25-4E4B-A3AC-7C2A182BE568}"/>
              </a:ext>
            </a:extLst>
          </p:cNvPr>
          <p:cNvSpPr>
            <a:spLocks noGrp="1"/>
          </p:cNvSpPr>
          <p:nvPr>
            <p:ph type="sldNum" sz="quarter" idx="12"/>
          </p:nvPr>
        </p:nvSpPr>
        <p:spPr/>
        <p:txBody>
          <a:bodyPr/>
          <a:lstStyle/>
          <a:p>
            <a:pPr>
              <a:defRPr/>
            </a:pPr>
            <a:fld id="{B33E4CCF-BDCB-44F2-9B21-CE773263A7D1}" type="slidenum">
              <a:rPr lang="zh-CN" altLang="en-US" smtClean="0"/>
              <a:pPr>
                <a:defRPr/>
              </a:pPr>
              <a:t>‹#›</a:t>
            </a:fld>
            <a:endParaRPr lang="en-US" altLang="zh-CN"/>
          </a:p>
        </p:txBody>
      </p:sp>
    </p:spTree>
    <p:extLst>
      <p:ext uri="{BB962C8B-B14F-4D97-AF65-F5344CB8AC3E}">
        <p14:creationId xmlns:p14="http://schemas.microsoft.com/office/powerpoint/2010/main" val="27556538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DB3155-B477-4F20-9F2E-0586D71494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F74508-CCD4-49CA-9083-19E31A9FBB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B766F6-6138-4007-A8B9-1E196C8F3AFC}"/>
              </a:ext>
            </a:extLst>
          </p:cNvPr>
          <p:cNvSpPr>
            <a:spLocks noGrp="1"/>
          </p:cNvSpPr>
          <p:nvPr>
            <p:ph type="dt" sz="half" idx="10"/>
          </p:nvPr>
        </p:nvSpPr>
        <p:spPr/>
        <p:txBody>
          <a:bodyPr/>
          <a:lstStyle/>
          <a:p>
            <a:fld id="{4848584A-D1CF-4D04-A363-4A37E5850D07}" type="datetime1">
              <a:rPr lang="en-US" altLang="zh-CN" smtClean="0"/>
              <a:t>12/1/2022</a:t>
            </a:fld>
            <a:endParaRPr lang="en-US" dirty="0"/>
          </a:p>
        </p:txBody>
      </p:sp>
      <p:sp>
        <p:nvSpPr>
          <p:cNvPr id="5" name="页脚占位符 4">
            <a:extLst>
              <a:ext uri="{FF2B5EF4-FFF2-40B4-BE49-F238E27FC236}">
                <a16:creationId xmlns:a16="http://schemas.microsoft.com/office/drawing/2014/main" id="{16A9CFDB-F0D9-4743-92BC-77F79B2BB0ED}"/>
              </a:ext>
            </a:extLst>
          </p:cNvPr>
          <p:cNvSpPr>
            <a:spLocks noGrp="1"/>
          </p:cNvSpPr>
          <p:nvPr>
            <p:ph type="ftr" sz="quarter" idx="11"/>
          </p:nvPr>
        </p:nvSpPr>
        <p:spPr/>
        <p:txBody>
          <a:bodyPr/>
          <a:lstStyle/>
          <a:p>
            <a:pPr>
              <a:defRPr/>
            </a:pPr>
            <a:r>
              <a:rPr lang="en-US" altLang="zh-CN"/>
              <a:t>SCTS &amp; CGCL</a:t>
            </a:r>
          </a:p>
        </p:txBody>
      </p:sp>
      <p:sp>
        <p:nvSpPr>
          <p:cNvPr id="6" name="灯片编号占位符 5">
            <a:extLst>
              <a:ext uri="{FF2B5EF4-FFF2-40B4-BE49-F238E27FC236}">
                <a16:creationId xmlns:a16="http://schemas.microsoft.com/office/drawing/2014/main" id="{2EF8DEF4-FBDC-4FA5-AFF9-864A48174457}"/>
              </a:ext>
            </a:extLst>
          </p:cNvPr>
          <p:cNvSpPr>
            <a:spLocks noGrp="1"/>
          </p:cNvSpPr>
          <p:nvPr>
            <p:ph type="sldNum" sz="quarter" idx="12"/>
          </p:nvPr>
        </p:nvSpPr>
        <p:spPr/>
        <p:txBody>
          <a:bodyPr/>
          <a:lstStyle/>
          <a:p>
            <a:pPr>
              <a:defRPr/>
            </a:pPr>
            <a:fld id="{195E43BE-7641-46D6-88A5-11A39240FC56}" type="slidenum">
              <a:rPr lang="zh-CN" altLang="en-US" smtClean="0"/>
              <a:pPr>
                <a:defRPr/>
              </a:pPr>
              <a:t>‹#›</a:t>
            </a:fld>
            <a:endParaRPr lang="en-US" altLang="zh-CN"/>
          </a:p>
        </p:txBody>
      </p:sp>
    </p:spTree>
    <p:extLst>
      <p:ext uri="{BB962C8B-B14F-4D97-AF65-F5344CB8AC3E}">
        <p14:creationId xmlns:p14="http://schemas.microsoft.com/office/powerpoint/2010/main" val="30049869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B55F9974-30AF-44C3-B3E2-9AF8258F37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9133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B204EC0E-9956-4B6E-BF12-5DA4D05B17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2702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A2A322FA-00C0-40AA-BE23-0785A1E5DE6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749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0F9CBA06-41E7-4CB6-8785-D08457C6DC1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669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7AB3FE8-DA25-4717-A851-DE27A795DDF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7616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4C9AE20-A50D-4D19-9D55-18CAD4635D2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37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4998" name="Rectangle 6"/>
          <p:cNvSpPr>
            <a:spLocks noGrp="1" noChangeArrowheads="1"/>
          </p:cNvSpPr>
          <p:nvPr>
            <p:ph type="sldNum" sz="quarter" idx="4"/>
          </p:nvPr>
        </p:nvSpPr>
        <p:spPr bwMode="auto">
          <a:xfrm>
            <a:off x="8737600" y="6243638"/>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defTabSz="457200"/>
            <a:fld id="{31AF2A7A-5F7F-444F-BE3B-A1DC0996C8A3}" type="slidenum">
              <a:rPr lang="en-US" altLang="en-US" smtClean="0">
                <a:solidFill>
                  <a:srgbClr val="000000"/>
                </a:solidFill>
              </a:rPr>
              <a:pPr defTabSz="457200"/>
              <a:t>‹#›</a:t>
            </a:fld>
            <a:endParaRPr lang="en-US" altLang="en-US">
              <a:solidFill>
                <a:srgbClr val="000000"/>
              </a:solidFill>
            </a:endParaRPr>
          </a:p>
        </p:txBody>
      </p:sp>
      <p:sp>
        <p:nvSpPr>
          <p:cNvPr id="1029"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defTabSz="457200"/>
            <a:endParaRPr lang="en-US">
              <a:solidFill>
                <a:srgbClr val="000000"/>
              </a:solidFill>
              <a:latin typeface="Arial" pitchFamily="34" charset="0"/>
            </a:endParaRPr>
          </a:p>
        </p:txBody>
      </p:sp>
      <p:sp>
        <p:nvSpPr>
          <p:cNvPr id="1030" name="Line 8"/>
          <p:cNvSpPr>
            <a:spLocks noChangeShapeType="1"/>
          </p:cNvSpPr>
          <p:nvPr/>
        </p:nvSpPr>
        <p:spPr bwMode="auto">
          <a:xfrm>
            <a:off x="609600" y="6172200"/>
            <a:ext cx="109728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457200"/>
            <a:endParaRPr lang="en-US">
              <a:solidFill>
                <a:srgbClr val="000000"/>
              </a:solidFill>
              <a:latin typeface="Arial" pitchFamily="34" charset="0"/>
            </a:endParaRPr>
          </a:p>
        </p:txBody>
      </p:sp>
    </p:spTree>
    <p:extLst>
      <p:ext uri="{BB962C8B-B14F-4D97-AF65-F5344CB8AC3E}">
        <p14:creationId xmlns:p14="http://schemas.microsoft.com/office/powerpoint/2010/main" val="141281939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4848584A-D1CF-4D04-A363-4A37E5850D07}" type="datetime1">
              <a:rPr lang="en-US" altLang="zh-CN" smtClean="0"/>
              <a:t>12/1/2022</a:t>
            </a:fld>
            <a:endParaRPr lang="en-US" dirty="0"/>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defRPr/>
            </a:pPr>
            <a:r>
              <a:rPr lang="en-US" altLang="zh-CN"/>
              <a:t>SCTS &amp; CGCL</a:t>
            </a:r>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defRPr/>
            </a:pPr>
            <a:fld id="{195E43BE-7641-46D6-88A5-11A39240FC56}" type="slidenum">
              <a:rPr lang="zh-CN" altLang="en-US" smtClean="0"/>
              <a:pPr>
                <a:defRPr/>
              </a:pPr>
              <a:t>‹#›</a:t>
            </a:fld>
            <a:endParaRPr lang="en-US" altLang="zh-CN"/>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6AA5C5-DFD0-4132-A837-5E185549F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068633-84AC-4713-B92E-1A98DC65F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12F774-A74E-4CAB-BB7E-0F481EDE5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D2582-2AC3-4E0A-9A2F-FDCCD3F4EB6A}" type="datetimeFigureOut">
              <a:rPr lang="zh-CN" altLang="en-US" smtClean="0"/>
              <a:t>2022/12/1</a:t>
            </a:fld>
            <a:endParaRPr lang="zh-CN" altLang="en-US"/>
          </a:p>
        </p:txBody>
      </p:sp>
      <p:sp>
        <p:nvSpPr>
          <p:cNvPr id="5" name="页脚占位符 4">
            <a:extLst>
              <a:ext uri="{FF2B5EF4-FFF2-40B4-BE49-F238E27FC236}">
                <a16:creationId xmlns:a16="http://schemas.microsoft.com/office/drawing/2014/main" id="{0847D5F4-7AD9-41AC-A73E-6D1E8FEF9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BEA485-EB08-41D6-A596-A7AC3B89A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1AF2A7A-5F7F-444F-BE3B-A1DC0996C8A3}" type="slidenum">
              <a:rPr lang="en-US" altLang="en-US" smtClean="0">
                <a:solidFill>
                  <a:srgbClr val="000000"/>
                </a:solidFill>
              </a:rPr>
              <a:pPr defTabSz="457200"/>
              <a:t>‹#›</a:t>
            </a:fld>
            <a:endParaRPr lang="en-US" altLang="en-US">
              <a:solidFill>
                <a:srgbClr val="000000"/>
              </a:solidFill>
            </a:endParaRPr>
          </a:p>
        </p:txBody>
      </p:sp>
    </p:spTree>
    <p:extLst>
      <p:ext uri="{BB962C8B-B14F-4D97-AF65-F5344CB8AC3E}">
        <p14:creationId xmlns:p14="http://schemas.microsoft.com/office/powerpoint/2010/main" val="3583377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8.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DB1433FB-9198-4EF5-BF0F-C17C9B50511F}"/>
              </a:ext>
            </a:extLst>
          </p:cNvPr>
          <p:cNvPicPr>
            <a:picLocks noGrp="1" noChangeAspect="1"/>
          </p:cNvPicPr>
          <p:nvPr>
            <p:ph idx="1"/>
          </p:nvPr>
        </p:nvPicPr>
        <p:blipFill>
          <a:blip r:embed="rId2"/>
          <a:stretch>
            <a:fillRect/>
          </a:stretch>
        </p:blipFill>
        <p:spPr>
          <a:xfrm>
            <a:off x="914399" y="838200"/>
            <a:ext cx="9467681" cy="2286000"/>
          </a:xfrm>
        </p:spPr>
      </p:pic>
      <p:sp>
        <p:nvSpPr>
          <p:cNvPr id="3" name="灯片编号占位符 2">
            <a:extLst>
              <a:ext uri="{FF2B5EF4-FFF2-40B4-BE49-F238E27FC236}">
                <a16:creationId xmlns:a16="http://schemas.microsoft.com/office/drawing/2014/main" id="{1B9411F8-0083-4379-BAFD-43F6D29275C6}"/>
              </a:ext>
            </a:extLst>
          </p:cNvPr>
          <p:cNvSpPr>
            <a:spLocks noGrp="1"/>
          </p:cNvSpPr>
          <p:nvPr>
            <p:ph type="sldNum" sz="quarter" idx="12"/>
          </p:nvPr>
        </p:nvSpPr>
        <p:spPr/>
        <p:txBody>
          <a:bodyPr/>
          <a:lstStyle/>
          <a:p>
            <a:pPr>
              <a:defRPr/>
            </a:pPr>
            <a:fld id="{6A351363-8622-4F94-AF08-C4D4F2EA033E}" type="slidenum">
              <a:rPr lang="zh-CN" altLang="en-US" smtClean="0"/>
              <a:pPr>
                <a:defRPr/>
              </a:pPr>
              <a:t>1</a:t>
            </a:fld>
            <a:endParaRPr lang="en-US" altLang="zh-CN"/>
          </a:p>
        </p:txBody>
      </p:sp>
      <p:sp>
        <p:nvSpPr>
          <p:cNvPr id="2" name="矩形 1">
            <a:extLst>
              <a:ext uri="{FF2B5EF4-FFF2-40B4-BE49-F238E27FC236}">
                <a16:creationId xmlns:a16="http://schemas.microsoft.com/office/drawing/2014/main" id="{6D2487A7-6985-4BF8-951C-127968BCFE4F}"/>
              </a:ext>
            </a:extLst>
          </p:cNvPr>
          <p:cNvSpPr/>
          <p:nvPr/>
        </p:nvSpPr>
        <p:spPr>
          <a:xfrm>
            <a:off x="5562600" y="2438400"/>
            <a:ext cx="2057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333797B-D42C-401F-B48D-DDCE2C8D631D}"/>
              </a:ext>
            </a:extLst>
          </p:cNvPr>
          <p:cNvSpPr txBox="1"/>
          <p:nvPr/>
        </p:nvSpPr>
        <p:spPr>
          <a:xfrm>
            <a:off x="5334000" y="2398067"/>
            <a:ext cx="1905000" cy="461665"/>
          </a:xfrm>
          <a:prstGeom prst="rect">
            <a:avLst/>
          </a:prstGeom>
          <a:noFill/>
        </p:spPr>
        <p:txBody>
          <a:bodyPr wrap="square" rtlCol="0">
            <a:spAutoFit/>
          </a:bodyPr>
          <a:lstStyle/>
          <a:p>
            <a:r>
              <a:rPr lang="en-US" altLang="zh-CN" sz="2400" dirty="0">
                <a:latin typeface="+mn-lt"/>
              </a:rPr>
              <a:t>2022.12.1</a:t>
            </a:r>
            <a:endParaRPr lang="zh-CN" altLang="en-US" sz="2400" dirty="0">
              <a:latin typeface="+mn-lt"/>
            </a:endParaRPr>
          </a:p>
        </p:txBody>
      </p:sp>
    </p:spTree>
    <p:extLst>
      <p:ext uri="{BB962C8B-B14F-4D97-AF65-F5344CB8AC3E}">
        <p14:creationId xmlns:p14="http://schemas.microsoft.com/office/powerpoint/2010/main" val="347209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Hybrid Execution Model</a:t>
            </a:r>
            <a:endParaRPr lang="en-US" dirty="0">
              <a:solidFill>
                <a:srgbClr val="FF0000"/>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10</a:t>
            </a:fld>
            <a:endParaRPr lang="en-US" altLang="zh-CN"/>
          </a:p>
        </p:txBody>
      </p:sp>
      <p:sp>
        <p:nvSpPr>
          <p:cNvPr id="7" name="动作按钮: 转到主页 6">
            <a:hlinkClick r:id="rId3" action="ppaction://hlinksldjump" highlightClick="1"/>
            <a:extLst>
              <a:ext uri="{FF2B5EF4-FFF2-40B4-BE49-F238E27FC236}">
                <a16:creationId xmlns:a16="http://schemas.microsoft.com/office/drawing/2014/main" id="{954082B3-D8F5-4692-89DA-D0C7F6451D62}"/>
              </a:ext>
            </a:extLst>
          </p:cNvPr>
          <p:cNvSpPr/>
          <p:nvPr/>
        </p:nvSpPr>
        <p:spPr>
          <a:xfrm>
            <a:off x="11049000" y="5638800"/>
            <a:ext cx="609600" cy="695795"/>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a:extLst>
              <a:ext uri="{FF2B5EF4-FFF2-40B4-BE49-F238E27FC236}">
                <a16:creationId xmlns:a16="http://schemas.microsoft.com/office/drawing/2014/main" id="{C450981C-6297-410C-B49C-7E18A62A4487}"/>
              </a:ext>
            </a:extLst>
          </p:cNvPr>
          <p:cNvPicPr>
            <a:picLocks noGrp="1" noChangeAspect="1"/>
          </p:cNvPicPr>
          <p:nvPr>
            <p:ph sz="quarter" idx="1"/>
          </p:nvPr>
        </p:nvPicPr>
        <p:blipFill>
          <a:blip r:embed="rId4"/>
          <a:stretch>
            <a:fillRect/>
          </a:stretch>
        </p:blipFill>
        <p:spPr>
          <a:xfrm>
            <a:off x="1760778" y="1219200"/>
            <a:ext cx="8670444" cy="4937125"/>
          </a:xfrm>
        </p:spPr>
      </p:pic>
    </p:spTree>
    <p:extLst>
      <p:ext uri="{BB962C8B-B14F-4D97-AF65-F5344CB8AC3E}">
        <p14:creationId xmlns:p14="http://schemas.microsoft.com/office/powerpoint/2010/main" val="596061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 Serverless Cloud Scheduler</a:t>
            </a:r>
            <a:endParaRPr lang="en-US" dirty="0">
              <a:solidFill>
                <a:srgbClr val="FF0000"/>
              </a:solidFill>
            </a:endParaRPr>
          </a:p>
        </p:txBody>
      </p:sp>
      <p:pic>
        <p:nvPicPr>
          <p:cNvPr id="4" name="内容占位符 3">
            <a:extLst>
              <a:ext uri="{FF2B5EF4-FFF2-40B4-BE49-F238E27FC236}">
                <a16:creationId xmlns:a16="http://schemas.microsoft.com/office/drawing/2014/main" id="{AEDBDBC5-012C-48C1-8C13-2C13557F5136}"/>
              </a:ext>
            </a:extLst>
          </p:cNvPr>
          <p:cNvPicPr>
            <a:picLocks noGrp="1" noChangeAspect="1"/>
          </p:cNvPicPr>
          <p:nvPr>
            <p:ph sz="quarter" idx="1"/>
          </p:nvPr>
        </p:nvPicPr>
        <p:blipFill>
          <a:blip r:embed="rId3"/>
          <a:stretch>
            <a:fillRect/>
          </a:stretch>
        </p:blipFill>
        <p:spPr>
          <a:xfrm>
            <a:off x="2209800" y="1178560"/>
            <a:ext cx="7397750" cy="3698875"/>
          </a:xfrm>
          <a:ln/>
          <a:extLst>
            <a:ext uri="{91240B29-F687-4F45-9708-019B960494DF}">
              <a14:hiddenLine xmlns:a14="http://schemas.microsoft.com/office/drawing/2010/main" w="9525">
                <a:solidFill>
                  <a:srgbClr val="000000"/>
                </a:solidFill>
                <a:round/>
                <a:headEnd/>
                <a:tailEnd/>
              </a14:hiddenLine>
            </a:ext>
          </a:extLst>
        </p:spPr>
      </p:pic>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11</a:t>
            </a:fld>
            <a:endParaRPr lang="en-US" altLang="zh-CN"/>
          </a:p>
        </p:txBody>
      </p:sp>
      <p:sp>
        <p:nvSpPr>
          <p:cNvPr id="5" name="Rectangle 1">
            <a:extLst>
              <a:ext uri="{FF2B5EF4-FFF2-40B4-BE49-F238E27FC236}">
                <a16:creationId xmlns:a16="http://schemas.microsoft.com/office/drawing/2014/main" id="{B89DA28D-680B-4D5A-B8D2-069C7D243DCB}"/>
              </a:ext>
            </a:extLst>
          </p:cNvPr>
          <p:cNvSpPr txBox="1">
            <a:spLocks noChangeArrowheads="1"/>
          </p:cNvSpPr>
          <p:nvPr/>
        </p:nvSpPr>
        <p:spPr>
          <a:xfrm>
            <a:off x="3561080" y="5068252"/>
            <a:ext cx="5069840" cy="365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700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相较于固定部署具有更低的延迟</a:t>
            </a:r>
            <a:endParaRPr lang="en-US" altLang="zh-CN" dirty="0">
              <a:solidFill>
                <a:srgbClr val="002060"/>
              </a:solidFill>
            </a:endParaRPr>
          </a:p>
        </p:txBody>
      </p:sp>
    </p:spTree>
    <p:extLst>
      <p:ext uri="{BB962C8B-B14F-4D97-AF65-F5344CB8AC3E}">
        <p14:creationId xmlns:p14="http://schemas.microsoft.com/office/powerpoint/2010/main" val="38766020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 Serverless Cloud Scheduler</a:t>
            </a:r>
            <a:endParaRPr lang="en-US" dirty="0">
              <a:solidFill>
                <a:srgbClr val="FF0000"/>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12</a:t>
            </a:fld>
            <a:endParaRPr lang="en-US" altLang="zh-CN"/>
          </a:p>
        </p:txBody>
      </p:sp>
      <p:pic>
        <p:nvPicPr>
          <p:cNvPr id="6" name="图片 5">
            <a:extLst>
              <a:ext uri="{FF2B5EF4-FFF2-40B4-BE49-F238E27FC236}">
                <a16:creationId xmlns:a16="http://schemas.microsoft.com/office/drawing/2014/main" id="{50F76DEC-E955-4E72-8ABB-228C55F10A1F}"/>
              </a:ext>
            </a:extLst>
          </p:cNvPr>
          <p:cNvPicPr>
            <a:picLocks noChangeAspect="1"/>
          </p:cNvPicPr>
          <p:nvPr/>
        </p:nvPicPr>
        <p:blipFill>
          <a:blip r:embed="rId3"/>
          <a:stretch>
            <a:fillRect/>
          </a:stretch>
        </p:blipFill>
        <p:spPr>
          <a:xfrm>
            <a:off x="1143000" y="1219200"/>
            <a:ext cx="9002098" cy="3373151"/>
          </a:xfrm>
          <a:prstGeom prst="rect">
            <a:avLst/>
          </a:prstGeom>
        </p:spPr>
      </p:pic>
      <p:sp>
        <p:nvSpPr>
          <p:cNvPr id="5" name="Rectangle 1">
            <a:extLst>
              <a:ext uri="{FF2B5EF4-FFF2-40B4-BE49-F238E27FC236}">
                <a16:creationId xmlns:a16="http://schemas.microsoft.com/office/drawing/2014/main" id="{8712E789-FFAD-47AE-A9B8-DE3AC40B3CF7}"/>
              </a:ext>
            </a:extLst>
          </p:cNvPr>
          <p:cNvSpPr txBox="1">
            <a:spLocks noChangeArrowheads="1"/>
          </p:cNvSpPr>
          <p:nvPr/>
        </p:nvSpPr>
        <p:spPr>
          <a:xfrm>
            <a:off x="2362200" y="4895230"/>
            <a:ext cx="3048000" cy="365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700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更大的性能变化程度</a:t>
            </a:r>
            <a:endParaRPr lang="en-US" altLang="zh-CN" dirty="0">
              <a:solidFill>
                <a:srgbClr val="002060"/>
              </a:solidFill>
            </a:endParaRPr>
          </a:p>
        </p:txBody>
      </p:sp>
      <p:sp>
        <p:nvSpPr>
          <p:cNvPr id="7" name="Rectangle 1">
            <a:extLst>
              <a:ext uri="{FF2B5EF4-FFF2-40B4-BE49-F238E27FC236}">
                <a16:creationId xmlns:a16="http://schemas.microsoft.com/office/drawing/2014/main" id="{99262EE7-0A22-418D-8ED4-432C3B842526}"/>
              </a:ext>
            </a:extLst>
          </p:cNvPr>
          <p:cNvSpPr txBox="1">
            <a:spLocks noChangeArrowheads="1"/>
          </p:cNvSpPr>
          <p:nvPr/>
        </p:nvSpPr>
        <p:spPr>
          <a:xfrm>
            <a:off x="6858000" y="4895230"/>
            <a:ext cx="3048000" cy="365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700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更大的实例化开销</a:t>
            </a:r>
            <a:endParaRPr lang="en-US" altLang="zh-CN" dirty="0">
              <a:solidFill>
                <a:srgbClr val="002060"/>
              </a:solidFill>
            </a:endParaRPr>
          </a:p>
        </p:txBody>
      </p:sp>
    </p:spTree>
    <p:extLst>
      <p:ext uri="{BB962C8B-B14F-4D97-AF65-F5344CB8AC3E}">
        <p14:creationId xmlns:p14="http://schemas.microsoft.com/office/powerpoint/2010/main" val="1526829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 Serverless Cloud Scheduler</a:t>
            </a:r>
            <a:endParaRPr lang="en-US" dirty="0">
              <a:solidFill>
                <a:srgbClr val="FF0000"/>
              </a:solidFill>
            </a:endParaRPr>
          </a:p>
        </p:txBody>
      </p:sp>
      <p:sp>
        <p:nvSpPr>
          <p:cNvPr id="7170" name="Rectangle 2"/>
          <p:cNvSpPr>
            <a:spLocks noGrp="1" noChangeArrowheads="1"/>
          </p:cNvSpPr>
          <p:nvPr>
            <p:ph sz="quarter" idx="1"/>
          </p:nvPr>
        </p:nvSpPr>
        <p:spPr>
          <a:xfrm>
            <a:off x="609600" y="1219200"/>
            <a:ext cx="10972800" cy="5137150"/>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err="1"/>
              <a:t>HiveMind</a:t>
            </a:r>
            <a:r>
              <a:rPr lang="zh-CN" altLang="en-US" sz="2800" dirty="0"/>
              <a:t>在集中式的控制器中实现了基于无服务器的云调度器，用于处理任务放置和函数实例化。</a:t>
            </a:r>
            <a:r>
              <a:rPr lang="en-US" altLang="zh-CN" sz="2800" dirty="0" err="1"/>
              <a:t>HiveMind</a:t>
            </a:r>
            <a:r>
              <a:rPr lang="zh-CN" altLang="en-US" sz="2800" dirty="0"/>
              <a:t>在集群中的每台服务器上都部署了一个</a:t>
            </a:r>
            <a:r>
              <a:rPr lang="en-US" altLang="zh-CN" sz="2800" dirty="0"/>
              <a:t>worker monitor</a:t>
            </a:r>
            <a:r>
              <a:rPr lang="zh-CN" altLang="en-US" sz="2800" dirty="0"/>
              <a:t>用于定期监视性能和服务器利用率，使用这些监视器，调度程序可以识别具有足够资源的节点来执行新的任务。</a:t>
            </a:r>
            <a:endParaRPr lang="en-US" altLang="zh-CN" sz="2800" dirty="0"/>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调度程序执行两项优化</a:t>
            </a:r>
            <a:endParaRPr lang="en-US" altLang="zh-CN" sz="2800" dirty="0"/>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rPr>
              <a:t>加快内存数据交换</a:t>
            </a:r>
            <a:endParaRPr lang="en-US" altLang="zh-CN" sz="2500" dirty="0">
              <a:solidFill>
                <a:schemeClr val="tx1"/>
              </a:solidFill>
            </a:endParaRPr>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rPr>
              <a:t>减少实例化开销</a:t>
            </a:r>
            <a:endParaRPr lang="en-US" altLang="zh-CN" sz="2500" dirty="0">
              <a:solidFill>
                <a:schemeClr val="tx1"/>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13</a:t>
            </a:fld>
            <a:endParaRPr lang="en-US" altLang="zh-CN"/>
          </a:p>
        </p:txBody>
      </p:sp>
    </p:spTree>
    <p:extLst>
      <p:ext uri="{BB962C8B-B14F-4D97-AF65-F5344CB8AC3E}">
        <p14:creationId xmlns:p14="http://schemas.microsoft.com/office/powerpoint/2010/main" val="11453731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 Serverless Cloud Scheduler</a:t>
            </a:r>
            <a:endParaRPr lang="en-US" dirty="0">
              <a:solidFill>
                <a:srgbClr val="FF0000"/>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14</a:t>
            </a:fld>
            <a:endParaRPr lang="en-US" altLang="zh-CN"/>
          </a:p>
        </p:txBody>
      </p:sp>
      <p:sp>
        <p:nvSpPr>
          <p:cNvPr id="5" name="动作按钮: 转到主页 4">
            <a:hlinkClick r:id="rId3" action="ppaction://hlinksldjump" highlightClick="1"/>
            <a:extLst>
              <a:ext uri="{FF2B5EF4-FFF2-40B4-BE49-F238E27FC236}">
                <a16:creationId xmlns:a16="http://schemas.microsoft.com/office/drawing/2014/main" id="{EC076CA6-1ADA-464A-AEEE-72D66C92B7FC}"/>
              </a:ext>
            </a:extLst>
          </p:cNvPr>
          <p:cNvSpPr/>
          <p:nvPr/>
        </p:nvSpPr>
        <p:spPr>
          <a:xfrm>
            <a:off x="11049000" y="5638800"/>
            <a:ext cx="609600" cy="695795"/>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内容占位符 3">
            <a:extLst>
              <a:ext uri="{FF2B5EF4-FFF2-40B4-BE49-F238E27FC236}">
                <a16:creationId xmlns:a16="http://schemas.microsoft.com/office/drawing/2014/main" id="{6987AD9F-7CFC-4937-BC7E-2DCA7A512359}"/>
              </a:ext>
            </a:extLst>
          </p:cNvPr>
          <p:cNvPicPr>
            <a:picLocks noGrp="1" noChangeAspect="1"/>
          </p:cNvPicPr>
          <p:nvPr>
            <p:ph sz="quarter" idx="1"/>
          </p:nvPr>
        </p:nvPicPr>
        <p:blipFill>
          <a:blip r:embed="rId4"/>
          <a:stretch>
            <a:fillRect/>
          </a:stretch>
        </p:blipFill>
        <p:spPr>
          <a:xfrm>
            <a:off x="2037998" y="1641615"/>
            <a:ext cx="8116003" cy="4092295"/>
          </a:xfrm>
          <a:ln/>
          <a:extLs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7298695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FRMA</a:t>
            </a:r>
            <a:r>
              <a:rPr lang="en-US" altLang="zh-CN" dirty="0">
                <a:solidFill>
                  <a:srgbClr val="FF0000"/>
                </a:solidFill>
              </a:rPr>
              <a:t> &amp; Networking Acceleration</a:t>
            </a:r>
            <a:endParaRPr lang="en-US" dirty="0">
              <a:solidFill>
                <a:srgbClr val="FF0000"/>
              </a:solidFill>
            </a:endParaRPr>
          </a:p>
        </p:txBody>
      </p:sp>
      <p:pic>
        <p:nvPicPr>
          <p:cNvPr id="4" name="内容占位符 3">
            <a:extLst>
              <a:ext uri="{FF2B5EF4-FFF2-40B4-BE49-F238E27FC236}">
                <a16:creationId xmlns:a16="http://schemas.microsoft.com/office/drawing/2014/main" id="{95DD6A7B-7B26-463F-AAE2-40B6DA139269}"/>
              </a:ext>
            </a:extLst>
          </p:cNvPr>
          <p:cNvPicPr>
            <a:picLocks noGrp="1" noChangeAspect="1"/>
          </p:cNvPicPr>
          <p:nvPr>
            <p:ph sz="quarter" idx="1"/>
          </p:nvPr>
        </p:nvPicPr>
        <p:blipFill>
          <a:blip r:embed="rId3"/>
          <a:stretch>
            <a:fillRect/>
          </a:stretch>
        </p:blipFill>
        <p:spPr>
          <a:xfrm>
            <a:off x="3293670" y="1524000"/>
            <a:ext cx="5604659" cy="3479611"/>
          </a:xfrm>
          <a:ln/>
          <a:extLst>
            <a:ext uri="{91240B29-F687-4F45-9708-019B960494DF}">
              <a14:hiddenLine xmlns:a14="http://schemas.microsoft.com/office/drawing/2010/main" w="9525">
                <a:solidFill>
                  <a:srgbClr val="000000"/>
                </a:solidFill>
                <a:round/>
                <a:headEnd/>
                <a:tailEnd/>
              </a14:hiddenLine>
            </a:ext>
          </a:extLst>
        </p:spPr>
      </p:pic>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15</a:t>
            </a:fld>
            <a:endParaRPr lang="en-US" altLang="zh-CN"/>
          </a:p>
        </p:txBody>
      </p:sp>
      <p:sp>
        <p:nvSpPr>
          <p:cNvPr id="7" name="Rectangle 1">
            <a:extLst>
              <a:ext uri="{FF2B5EF4-FFF2-40B4-BE49-F238E27FC236}">
                <a16:creationId xmlns:a16="http://schemas.microsoft.com/office/drawing/2014/main" id="{A4AAB47C-6A46-4ED2-BECE-DF6FA3ACDE3C}"/>
              </a:ext>
            </a:extLst>
          </p:cNvPr>
          <p:cNvSpPr txBox="1">
            <a:spLocks noChangeArrowheads="1"/>
          </p:cNvSpPr>
          <p:nvPr/>
        </p:nvSpPr>
        <p:spPr>
          <a:xfrm>
            <a:off x="4571998" y="5314220"/>
            <a:ext cx="3505202" cy="365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62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网络开销成为性能瓶颈之一</a:t>
            </a:r>
            <a:endParaRPr lang="en-US" altLang="zh-CN" dirty="0">
              <a:solidFill>
                <a:srgbClr val="002060"/>
              </a:solidFill>
            </a:endParaRPr>
          </a:p>
        </p:txBody>
      </p:sp>
    </p:spTree>
    <p:extLst>
      <p:ext uri="{BB962C8B-B14F-4D97-AF65-F5344CB8AC3E}">
        <p14:creationId xmlns:p14="http://schemas.microsoft.com/office/powerpoint/2010/main" val="39905811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FRMA</a:t>
            </a:r>
            <a:r>
              <a:rPr lang="en-US" altLang="zh-CN" dirty="0">
                <a:solidFill>
                  <a:srgbClr val="FF0000"/>
                </a:solidFill>
              </a:rPr>
              <a:t> &amp; Networking Acceleration</a:t>
            </a:r>
            <a:endParaRPr lang="en-US" dirty="0">
              <a:solidFill>
                <a:srgbClr val="FF0000"/>
              </a:solidFill>
            </a:endParaRPr>
          </a:p>
        </p:txBody>
      </p:sp>
      <p:pic>
        <p:nvPicPr>
          <p:cNvPr id="4" name="内容占位符 3">
            <a:extLst>
              <a:ext uri="{FF2B5EF4-FFF2-40B4-BE49-F238E27FC236}">
                <a16:creationId xmlns:a16="http://schemas.microsoft.com/office/drawing/2014/main" id="{85CE290D-E1C7-44C7-A9E7-FF0784CAC021}"/>
              </a:ext>
            </a:extLst>
          </p:cNvPr>
          <p:cNvPicPr>
            <a:picLocks noGrp="1" noChangeAspect="1"/>
          </p:cNvPicPr>
          <p:nvPr>
            <p:ph sz="quarter" idx="1"/>
          </p:nvPr>
        </p:nvPicPr>
        <p:blipFill>
          <a:blip r:embed="rId3"/>
          <a:stretch>
            <a:fillRect/>
          </a:stretch>
        </p:blipFill>
        <p:spPr>
          <a:xfrm>
            <a:off x="6629400" y="1158239"/>
            <a:ext cx="4768516" cy="2881329"/>
          </a:xfrm>
          <a:ln/>
          <a:extLst>
            <a:ext uri="{91240B29-F687-4F45-9708-019B960494DF}">
              <a14:hiddenLine xmlns:a14="http://schemas.microsoft.com/office/drawing/2010/main" w="9525">
                <a:solidFill>
                  <a:srgbClr val="000000"/>
                </a:solidFill>
                <a:round/>
                <a:headEnd/>
                <a:tailEnd/>
              </a14:hiddenLine>
            </a:ext>
          </a:extLst>
        </p:spPr>
      </p:pic>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16</a:t>
            </a:fld>
            <a:endParaRPr lang="en-US" altLang="zh-CN"/>
          </a:p>
        </p:txBody>
      </p:sp>
      <p:sp>
        <p:nvSpPr>
          <p:cNvPr id="6" name="Rectangle 2">
            <a:extLst>
              <a:ext uri="{FF2B5EF4-FFF2-40B4-BE49-F238E27FC236}">
                <a16:creationId xmlns:a16="http://schemas.microsoft.com/office/drawing/2014/main" id="{91BA19AF-606C-4ADE-BDED-3FBF5046AAE5}"/>
              </a:ext>
            </a:extLst>
          </p:cNvPr>
          <p:cNvSpPr txBox="1">
            <a:spLocks noChangeArrowheads="1"/>
          </p:cNvSpPr>
          <p:nvPr/>
        </p:nvSpPr>
        <p:spPr>
          <a:xfrm>
            <a:off x="609600" y="1219200"/>
            <a:ext cx="6019800" cy="493776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lnSpc>
                <a:spcPct val="125000"/>
              </a:lnSpc>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云端与边缘设备间的通信：</a:t>
            </a:r>
            <a:r>
              <a:rPr lang="en-US" altLang="zh-CN" sz="2800" dirty="0"/>
              <a:t>RPC</a:t>
            </a:r>
            <a:r>
              <a:rPr lang="zh-CN" altLang="en-US" sz="2800" dirty="0"/>
              <a:t>加速</a:t>
            </a:r>
            <a:endParaRPr lang="en-US" altLang="zh-CN" sz="2800" dirty="0"/>
          </a:p>
          <a:p>
            <a:pPr fontAlgn="auto">
              <a:lnSpc>
                <a:spcPct val="125000"/>
              </a:lnSpc>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云端与云端间的通信：</a:t>
            </a:r>
            <a:r>
              <a:rPr lang="en-US" altLang="zh-CN" sz="2800" dirty="0" err="1"/>
              <a:t>RDMA</a:t>
            </a:r>
            <a:r>
              <a:rPr lang="zh-CN" altLang="en-US" sz="2800" dirty="0"/>
              <a:t>加速</a:t>
            </a:r>
            <a:endParaRPr lang="en-US" altLang="zh-CN" sz="2800" dirty="0"/>
          </a:p>
          <a:p>
            <a:pPr fontAlgn="auto">
              <a:lnSpc>
                <a:spcPct val="125000"/>
              </a:lnSpc>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紧耦合</a:t>
            </a:r>
            <a:r>
              <a:rPr lang="en-US" altLang="zh-CN" sz="2800" dirty="0"/>
              <a:t>FPGA</a:t>
            </a:r>
            <a:r>
              <a:rPr lang="zh-CN" altLang="en-US" sz="2800" dirty="0"/>
              <a:t>（</a:t>
            </a:r>
            <a:r>
              <a:rPr lang="en-US" altLang="zh-CN" sz="2800" dirty="0" err="1"/>
              <a:t>NUMA</a:t>
            </a:r>
            <a:r>
              <a:rPr lang="zh-CN" altLang="en-US" sz="2800" dirty="0"/>
              <a:t>互连，</a:t>
            </a:r>
            <a:r>
              <a:rPr lang="en-US" altLang="zh-CN" sz="2800" dirty="0"/>
              <a:t>UPI</a:t>
            </a:r>
            <a:r>
              <a:rPr lang="zh-CN" altLang="en-US" sz="2800" dirty="0"/>
              <a:t>总线）</a:t>
            </a:r>
            <a:endParaRPr lang="en-US" altLang="zh-CN" sz="2800" dirty="0"/>
          </a:p>
          <a:p>
            <a:pPr fontAlgn="auto">
              <a:lnSpc>
                <a:spcPct val="125000"/>
              </a:lnSpc>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800" dirty="0"/>
          </a:p>
          <a:p>
            <a:pPr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800" dirty="0"/>
          </a:p>
        </p:txBody>
      </p:sp>
    </p:spTree>
    <p:extLst>
      <p:ext uri="{BB962C8B-B14F-4D97-AF65-F5344CB8AC3E}">
        <p14:creationId xmlns:p14="http://schemas.microsoft.com/office/powerpoint/2010/main" val="1269678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FRMA</a:t>
            </a:r>
            <a:r>
              <a:rPr lang="en-US" altLang="zh-CN" dirty="0">
                <a:solidFill>
                  <a:srgbClr val="FF0000"/>
                </a:solidFill>
              </a:rPr>
              <a:t> &amp; Networking Acceleration</a:t>
            </a:r>
            <a:endParaRPr lang="en-US" dirty="0">
              <a:solidFill>
                <a:srgbClr val="FF0000"/>
              </a:solidFill>
            </a:endParaRPr>
          </a:p>
        </p:txBody>
      </p:sp>
      <p:sp>
        <p:nvSpPr>
          <p:cNvPr id="7170" name="Rectangle 2"/>
          <p:cNvSpPr>
            <a:spLocks noGrp="1" noChangeArrowheads="1"/>
          </p:cNvSpPr>
          <p:nvPr>
            <p:ph sz="quarter" idx="1"/>
          </p:nvPr>
        </p:nvSpPr>
        <p:spPr>
          <a:xfrm>
            <a:off x="609600" y="1219200"/>
            <a:ext cx="6019800" cy="4800600"/>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t>Fast Remote Memory Access</a:t>
            </a:r>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传入的数据传输请求直接由</a:t>
            </a:r>
            <a:r>
              <a:rPr lang="en-US" altLang="zh-CN" sz="2800" dirty="0"/>
              <a:t>FPGA</a:t>
            </a:r>
            <a:r>
              <a:rPr lang="zh-CN" altLang="en-US" sz="2800" dirty="0"/>
              <a:t>处理，不需要进行数据的复制，而是直接传输到运行函数容器的</a:t>
            </a:r>
            <a:r>
              <a:rPr lang="en-US" altLang="zh-CN" sz="2800" dirty="0"/>
              <a:t>CPU</a:t>
            </a:r>
            <a:r>
              <a:rPr lang="zh-CN" altLang="en-US" sz="2800" dirty="0"/>
              <a:t>通过内存互联。远程内存访问的实现使得</a:t>
            </a:r>
            <a:r>
              <a:rPr lang="en-US" altLang="zh-CN" sz="2800" dirty="0" err="1"/>
              <a:t>Serveless</a:t>
            </a:r>
            <a:r>
              <a:rPr lang="zh-CN" altLang="en-US" sz="2800" dirty="0"/>
              <a:t>下依赖函数之间的数据交换成为可能，大大减少了函数通信的开销。 </a:t>
            </a: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17</a:t>
            </a:fld>
            <a:endParaRPr lang="en-US" altLang="zh-CN"/>
          </a:p>
        </p:txBody>
      </p:sp>
      <p:pic>
        <p:nvPicPr>
          <p:cNvPr id="5" name="内容占位符 3">
            <a:extLst>
              <a:ext uri="{FF2B5EF4-FFF2-40B4-BE49-F238E27FC236}">
                <a16:creationId xmlns:a16="http://schemas.microsoft.com/office/drawing/2014/main" id="{44A98271-4A85-4730-A543-707221026FD5}"/>
              </a:ext>
            </a:extLst>
          </p:cNvPr>
          <p:cNvPicPr>
            <a:picLocks noChangeAspect="1"/>
          </p:cNvPicPr>
          <p:nvPr/>
        </p:nvPicPr>
        <p:blipFill>
          <a:blip r:embed="rId3"/>
          <a:stretch>
            <a:fillRect/>
          </a:stretch>
        </p:blipFill>
        <p:spPr>
          <a:xfrm>
            <a:off x="6629400" y="1158239"/>
            <a:ext cx="4768516" cy="2881329"/>
          </a:xfrm>
          <a:prstGeom prst="rect">
            <a:avLst/>
          </a:prstGeom>
          <a:ln/>
          <a:extLs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6947829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FRMA</a:t>
            </a:r>
            <a:r>
              <a:rPr lang="en-US" altLang="zh-CN" dirty="0">
                <a:solidFill>
                  <a:srgbClr val="FF0000"/>
                </a:solidFill>
              </a:rPr>
              <a:t> &amp; Networking Acceleration</a:t>
            </a:r>
            <a:endParaRPr lang="en-US" dirty="0">
              <a:solidFill>
                <a:srgbClr val="FF0000"/>
              </a:solidFill>
            </a:endParaRPr>
          </a:p>
        </p:txBody>
      </p:sp>
      <p:sp>
        <p:nvSpPr>
          <p:cNvPr id="7170" name="Rectangle 2"/>
          <p:cNvSpPr>
            <a:spLocks noGrp="1" noChangeArrowheads="1"/>
          </p:cNvSpPr>
          <p:nvPr>
            <p:ph sz="quarter" idx="1"/>
          </p:nvPr>
        </p:nvSpPr>
        <p:spPr>
          <a:xfrm>
            <a:off x="609600" y="1219200"/>
            <a:ext cx="6019800" cy="4937760"/>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fontScale="92500"/>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solidFill>
                  <a:srgbClr val="FF0000"/>
                </a:solidFill>
                <a:latin typeface="+mj-lt"/>
              </a:rPr>
              <a:t>Networking Acceleration </a:t>
            </a:r>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err="1">
                <a:latin typeface="+mj-lt"/>
              </a:rPr>
              <a:t>HiveMind</a:t>
            </a:r>
            <a:r>
              <a:rPr lang="zh-CN" altLang="en-US" sz="2800" dirty="0"/>
              <a:t>将整个</a:t>
            </a:r>
            <a:r>
              <a:rPr lang="en-US" altLang="zh-CN" sz="2800" dirty="0">
                <a:latin typeface="+mj-lt"/>
              </a:rPr>
              <a:t>RPC</a:t>
            </a:r>
            <a:r>
              <a:rPr lang="zh-CN" altLang="en-US" sz="2800" dirty="0"/>
              <a:t>堆栈装载与</a:t>
            </a:r>
            <a:r>
              <a:rPr lang="en-US" altLang="zh-CN" sz="2800" dirty="0">
                <a:latin typeface="+mj-lt"/>
              </a:rPr>
              <a:t>FPGA</a:t>
            </a:r>
            <a:r>
              <a:rPr lang="zh-CN" altLang="en-US" sz="2800" dirty="0"/>
              <a:t>上，并使用内存互连（</a:t>
            </a:r>
            <a:r>
              <a:rPr lang="en-US" altLang="zh-CN" sz="2800" dirty="0">
                <a:latin typeface="+mj-lt"/>
              </a:rPr>
              <a:t>UPI</a:t>
            </a:r>
            <a:r>
              <a:rPr lang="zh-CN" altLang="en-US" sz="2800" dirty="0"/>
              <a:t>总线）将</a:t>
            </a:r>
            <a:r>
              <a:rPr lang="en-US" altLang="zh-CN" sz="2800" dirty="0">
                <a:latin typeface="+mj-lt"/>
              </a:rPr>
              <a:t>FPGA</a:t>
            </a:r>
            <a:r>
              <a:rPr lang="zh-CN" altLang="en-US" sz="2800" dirty="0"/>
              <a:t>视为另⼀个</a:t>
            </a:r>
            <a:r>
              <a:rPr lang="en-US" altLang="zh-CN" sz="2800" dirty="0" err="1">
                <a:latin typeface="+mj-lt"/>
              </a:rPr>
              <a:t>NUMA</a:t>
            </a:r>
            <a:r>
              <a:rPr lang="zh-CN" altLang="en-US" sz="2800" dirty="0"/>
              <a:t>节点，并使用零复制将数据快速传输到主机 </a:t>
            </a:r>
            <a:r>
              <a:rPr lang="en-US" altLang="zh-CN" sz="2800" dirty="0">
                <a:latin typeface="+mj-lt"/>
              </a:rPr>
              <a:t>CPU</a:t>
            </a:r>
            <a:r>
              <a:rPr lang="en-US" altLang="zh-CN" sz="2800" dirty="0"/>
              <a:t> </a:t>
            </a:r>
            <a:r>
              <a:rPr lang="zh-CN" altLang="en-US" sz="2800" dirty="0"/>
              <a:t>或从主机</a:t>
            </a:r>
            <a:r>
              <a:rPr lang="en-US" altLang="zh-CN" sz="2800" dirty="0">
                <a:latin typeface="+mj-lt"/>
              </a:rPr>
              <a:t>CPU</a:t>
            </a:r>
            <a:r>
              <a:rPr lang="en-US" altLang="zh-CN" sz="2800" dirty="0"/>
              <a:t> </a:t>
            </a:r>
            <a:r>
              <a:rPr lang="zh-CN" altLang="en-US" sz="2800" dirty="0"/>
              <a:t>传输数据。</a:t>
            </a:r>
            <a:endParaRPr lang="en-US" altLang="zh-CN" sz="2800" dirty="0"/>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使用</a:t>
            </a:r>
            <a:r>
              <a:rPr lang="en-US" altLang="zh-CN" sz="2800" dirty="0">
                <a:latin typeface="+mj-lt"/>
              </a:rPr>
              <a:t>FPGA</a:t>
            </a:r>
            <a:r>
              <a:rPr lang="zh-CN" altLang="en-US" sz="2800" dirty="0"/>
              <a:t>进行网络加速使得网络结构是可重新配置的，这适用于边缘应用程序的多样化需求。</a:t>
            </a:r>
            <a:endParaRPr lang="en-US" altLang="zh-CN" sz="28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18</a:t>
            </a:fld>
            <a:endParaRPr lang="en-US" altLang="zh-CN"/>
          </a:p>
        </p:txBody>
      </p:sp>
      <p:pic>
        <p:nvPicPr>
          <p:cNvPr id="5" name="内容占位符 3">
            <a:extLst>
              <a:ext uri="{FF2B5EF4-FFF2-40B4-BE49-F238E27FC236}">
                <a16:creationId xmlns:a16="http://schemas.microsoft.com/office/drawing/2014/main" id="{977CB843-0AB4-4FB9-A541-ED0AC160C428}"/>
              </a:ext>
            </a:extLst>
          </p:cNvPr>
          <p:cNvPicPr>
            <a:picLocks noChangeAspect="1"/>
          </p:cNvPicPr>
          <p:nvPr/>
        </p:nvPicPr>
        <p:blipFill>
          <a:blip r:embed="rId3"/>
          <a:stretch>
            <a:fillRect/>
          </a:stretch>
        </p:blipFill>
        <p:spPr>
          <a:xfrm>
            <a:off x="6629400" y="1158239"/>
            <a:ext cx="4768516" cy="2881329"/>
          </a:xfrm>
          <a:prstGeom prst="rect">
            <a:avLst/>
          </a:prstGeom>
          <a:ln/>
          <a:extLs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990840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Evaluation</a:t>
            </a:r>
            <a:endParaRPr lang="en-US" dirty="0">
              <a:solidFill>
                <a:srgbClr val="FF0000"/>
              </a:solidFill>
            </a:endParaRPr>
          </a:p>
        </p:txBody>
      </p:sp>
      <p:pic>
        <p:nvPicPr>
          <p:cNvPr id="4" name="内容占位符 3">
            <a:extLst>
              <a:ext uri="{FF2B5EF4-FFF2-40B4-BE49-F238E27FC236}">
                <a16:creationId xmlns:a16="http://schemas.microsoft.com/office/drawing/2014/main" id="{D72F7AFC-D299-498B-A9F2-A736D3114520}"/>
              </a:ext>
            </a:extLst>
          </p:cNvPr>
          <p:cNvPicPr>
            <a:picLocks noGrp="1" noChangeAspect="1"/>
          </p:cNvPicPr>
          <p:nvPr>
            <p:ph sz="quarter" idx="1"/>
          </p:nvPr>
        </p:nvPicPr>
        <p:blipFill>
          <a:blip r:embed="rId3"/>
          <a:stretch>
            <a:fillRect/>
          </a:stretch>
        </p:blipFill>
        <p:spPr>
          <a:xfrm>
            <a:off x="1676399" y="1175716"/>
            <a:ext cx="8229601" cy="2565971"/>
          </a:xfrm>
          <a:ln/>
          <a:extLst>
            <a:ext uri="{91240B29-F687-4F45-9708-019B960494DF}">
              <a14:hiddenLine xmlns:a14="http://schemas.microsoft.com/office/drawing/2010/main" w="9525">
                <a:solidFill>
                  <a:srgbClr val="000000"/>
                </a:solidFill>
                <a:round/>
                <a:headEnd/>
                <a:tailEnd/>
              </a14:hiddenLine>
            </a:ext>
          </a:extLst>
        </p:spPr>
      </p:pic>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19</a:t>
            </a:fld>
            <a:endParaRPr lang="en-US" altLang="zh-CN"/>
          </a:p>
        </p:txBody>
      </p:sp>
      <p:pic>
        <p:nvPicPr>
          <p:cNvPr id="6" name="图片 5">
            <a:extLst>
              <a:ext uri="{FF2B5EF4-FFF2-40B4-BE49-F238E27FC236}">
                <a16:creationId xmlns:a16="http://schemas.microsoft.com/office/drawing/2014/main" id="{18EF609B-DC52-4DED-9541-D3FA5B5035DC}"/>
              </a:ext>
            </a:extLst>
          </p:cNvPr>
          <p:cNvPicPr>
            <a:picLocks noChangeAspect="1"/>
          </p:cNvPicPr>
          <p:nvPr/>
        </p:nvPicPr>
        <p:blipFill>
          <a:blip r:embed="rId4"/>
          <a:stretch>
            <a:fillRect/>
          </a:stretch>
        </p:blipFill>
        <p:spPr>
          <a:xfrm>
            <a:off x="2667000" y="3741687"/>
            <a:ext cx="6310313" cy="2605105"/>
          </a:xfrm>
          <a:prstGeom prst="rect">
            <a:avLst/>
          </a:prstGeom>
        </p:spPr>
      </p:pic>
      <p:sp>
        <p:nvSpPr>
          <p:cNvPr id="7" name="矩形 6">
            <a:extLst>
              <a:ext uri="{FF2B5EF4-FFF2-40B4-BE49-F238E27FC236}">
                <a16:creationId xmlns:a16="http://schemas.microsoft.com/office/drawing/2014/main" id="{DD3E28D9-BEF3-49B3-AFE9-D8E2128F1522}"/>
              </a:ext>
            </a:extLst>
          </p:cNvPr>
          <p:cNvSpPr/>
          <p:nvPr/>
        </p:nvSpPr>
        <p:spPr>
          <a:xfrm>
            <a:off x="2516400" y="3276600"/>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92DD355-2501-4271-9199-72EE44187A47}"/>
              </a:ext>
            </a:extLst>
          </p:cNvPr>
          <p:cNvSpPr/>
          <p:nvPr/>
        </p:nvSpPr>
        <p:spPr>
          <a:xfrm>
            <a:off x="2971800" y="3365144"/>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C6FF5E4-ABA8-4458-A9DE-61BCE94D3826}"/>
              </a:ext>
            </a:extLst>
          </p:cNvPr>
          <p:cNvSpPr/>
          <p:nvPr/>
        </p:nvSpPr>
        <p:spPr>
          <a:xfrm>
            <a:off x="3873308" y="3265416"/>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0" name="矩形 9">
            <a:extLst>
              <a:ext uri="{FF2B5EF4-FFF2-40B4-BE49-F238E27FC236}">
                <a16:creationId xmlns:a16="http://schemas.microsoft.com/office/drawing/2014/main" id="{FFC9B393-227A-4FF7-BE46-D47085B59194}"/>
              </a:ext>
            </a:extLst>
          </p:cNvPr>
          <p:cNvSpPr/>
          <p:nvPr/>
        </p:nvSpPr>
        <p:spPr>
          <a:xfrm>
            <a:off x="3424804" y="3365144"/>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F5F6DE1-4F55-4987-9A0B-D466EC9E17E2}"/>
              </a:ext>
            </a:extLst>
          </p:cNvPr>
          <p:cNvSpPr/>
          <p:nvPr/>
        </p:nvSpPr>
        <p:spPr>
          <a:xfrm>
            <a:off x="4344245" y="3221144"/>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0DAE72E-63AC-4E53-9DE5-80D8111BB19F}"/>
              </a:ext>
            </a:extLst>
          </p:cNvPr>
          <p:cNvSpPr/>
          <p:nvPr/>
        </p:nvSpPr>
        <p:spPr>
          <a:xfrm>
            <a:off x="4815182" y="3108829"/>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E7E0986-A5F7-4CB7-806C-D301B72709C3}"/>
              </a:ext>
            </a:extLst>
          </p:cNvPr>
          <p:cNvSpPr/>
          <p:nvPr/>
        </p:nvSpPr>
        <p:spPr>
          <a:xfrm>
            <a:off x="5261290" y="3290572"/>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F081F06-6C04-4883-A21A-6D94E114FE19}"/>
              </a:ext>
            </a:extLst>
          </p:cNvPr>
          <p:cNvSpPr/>
          <p:nvPr/>
        </p:nvSpPr>
        <p:spPr>
          <a:xfrm>
            <a:off x="6184377" y="3077144"/>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9929205-D377-43F5-9380-131FE2A865E7}"/>
              </a:ext>
            </a:extLst>
          </p:cNvPr>
          <p:cNvSpPr/>
          <p:nvPr/>
        </p:nvSpPr>
        <p:spPr>
          <a:xfrm>
            <a:off x="6649272" y="3202571"/>
            <a:ext cx="216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75C919-EE44-40AB-A02F-75A3DB27F083}"/>
              </a:ext>
            </a:extLst>
          </p:cNvPr>
          <p:cNvSpPr/>
          <p:nvPr/>
        </p:nvSpPr>
        <p:spPr>
          <a:xfrm>
            <a:off x="8567044" y="3215552"/>
            <a:ext cx="348355"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B52D67E-8679-4291-B16D-7E41685E4FB6}"/>
              </a:ext>
            </a:extLst>
          </p:cNvPr>
          <p:cNvSpPr/>
          <p:nvPr/>
        </p:nvSpPr>
        <p:spPr>
          <a:xfrm>
            <a:off x="9543853" y="3058571"/>
            <a:ext cx="348355"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6206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ea typeface="宋体" pitchFamily="2" charset="-122"/>
              </a:rPr>
              <a:t>Content</a:t>
            </a:r>
            <a:endParaRPr lang="en-US" dirty="0">
              <a:solidFill>
                <a:srgbClr val="FF0000"/>
              </a:solidFill>
            </a:endParaRPr>
          </a:p>
        </p:txBody>
      </p:sp>
      <p:sp>
        <p:nvSpPr>
          <p:cNvPr id="3" name="内容占位符 2"/>
          <p:cNvSpPr>
            <a:spLocks noGrp="1"/>
          </p:cNvSpPr>
          <p:nvPr>
            <p:ph sz="quarter" idx="1"/>
          </p:nvPr>
        </p:nvSpPr>
        <p:spPr/>
        <p:txBody>
          <a:bodyPr/>
          <a:lstStyle/>
          <a:p>
            <a:r>
              <a:rPr lang="en-US" altLang="zh-CN" sz="3200" dirty="0"/>
              <a:t>Introduction</a:t>
            </a:r>
          </a:p>
          <a:p>
            <a:r>
              <a:rPr lang="en-US" altLang="zh-CN" sz="3200" dirty="0"/>
              <a:t>Design</a:t>
            </a:r>
          </a:p>
          <a:p>
            <a:r>
              <a:rPr lang="en-US" altLang="zh-CN" sz="3200" dirty="0"/>
              <a:t>Evaluation</a:t>
            </a:r>
          </a:p>
          <a:p>
            <a:r>
              <a:rPr lang="en-US" altLang="zh-CN" sz="3200" dirty="0"/>
              <a:t>Conclusion</a:t>
            </a:r>
            <a:endParaRPr lang="en-US" sz="3200" dirty="0"/>
          </a:p>
        </p:txBody>
      </p:sp>
      <p:sp>
        <p:nvSpPr>
          <p:cNvPr id="4" name="灯片编号占位符 3">
            <a:extLst>
              <a:ext uri="{FF2B5EF4-FFF2-40B4-BE49-F238E27FC236}">
                <a16:creationId xmlns:a16="http://schemas.microsoft.com/office/drawing/2014/main" id="{9288797B-8D6B-4758-A6AD-FE49865C399C}"/>
              </a:ext>
            </a:extLst>
          </p:cNvPr>
          <p:cNvSpPr>
            <a:spLocks noGrp="1"/>
          </p:cNvSpPr>
          <p:nvPr>
            <p:ph type="sldNum" sz="quarter" idx="12"/>
          </p:nvPr>
        </p:nvSpPr>
        <p:spPr/>
        <p:txBody>
          <a:bodyPr/>
          <a:lstStyle/>
          <a:p>
            <a:pPr>
              <a:defRPr/>
            </a:pPr>
            <a:fld id="{6A351363-8622-4F94-AF08-C4D4F2EA033E}" type="slidenum">
              <a:rPr lang="zh-CN" altLang="en-US" smtClean="0"/>
              <a:pPr>
                <a:defRPr/>
              </a:pPr>
              <a:t>2</a:t>
            </a:fld>
            <a:endParaRPr lang="en-US" altLang="zh-CN"/>
          </a:p>
        </p:txBody>
      </p:sp>
    </p:spTree>
    <p:extLst>
      <p:ext uri="{BB962C8B-B14F-4D97-AF65-F5344CB8AC3E}">
        <p14:creationId xmlns:p14="http://schemas.microsoft.com/office/powerpoint/2010/main" val="83945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Evaluation</a:t>
            </a:r>
            <a:endParaRPr lang="en-US" dirty="0">
              <a:solidFill>
                <a:srgbClr val="FF0000"/>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20</a:t>
            </a:fld>
            <a:endParaRPr lang="en-US" altLang="zh-CN"/>
          </a:p>
        </p:txBody>
      </p:sp>
      <p:pic>
        <p:nvPicPr>
          <p:cNvPr id="7" name="内容占位符 6">
            <a:extLst>
              <a:ext uri="{FF2B5EF4-FFF2-40B4-BE49-F238E27FC236}">
                <a16:creationId xmlns:a16="http://schemas.microsoft.com/office/drawing/2014/main" id="{3507D945-3589-4E27-9F1D-F822BAA3E55E}"/>
              </a:ext>
            </a:extLst>
          </p:cNvPr>
          <p:cNvPicPr>
            <a:picLocks noGrp="1" noChangeAspect="1"/>
          </p:cNvPicPr>
          <p:nvPr>
            <p:ph sz="quarter" idx="1"/>
          </p:nvPr>
        </p:nvPicPr>
        <p:blipFill>
          <a:blip r:embed="rId3"/>
          <a:stretch>
            <a:fillRect/>
          </a:stretch>
        </p:blipFill>
        <p:spPr>
          <a:xfrm>
            <a:off x="609600" y="1179226"/>
            <a:ext cx="10972800" cy="2794370"/>
          </a:xfrm>
        </p:spPr>
      </p:pic>
      <p:sp>
        <p:nvSpPr>
          <p:cNvPr id="6" name="Rectangle 1">
            <a:extLst>
              <a:ext uri="{FF2B5EF4-FFF2-40B4-BE49-F238E27FC236}">
                <a16:creationId xmlns:a16="http://schemas.microsoft.com/office/drawing/2014/main" id="{393BBA97-4A8F-4634-92DA-10751442FA22}"/>
              </a:ext>
            </a:extLst>
          </p:cNvPr>
          <p:cNvSpPr txBox="1">
            <a:spLocks noChangeArrowheads="1"/>
          </p:cNvSpPr>
          <p:nvPr/>
        </p:nvSpPr>
        <p:spPr>
          <a:xfrm>
            <a:off x="1524000" y="4495800"/>
            <a:ext cx="8153400" cy="152400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92500"/>
          </a:bodyPr>
          <a:lstStyle>
            <a:lvl1pPr algn="l" rtl="0" eaLnBrk="1" latinLnBrk="0" hangingPunct="1">
              <a:spcBef>
                <a:spcPct val="0"/>
              </a:spcBef>
              <a:buNone/>
              <a:defRPr kumimoji="0" sz="3200" kern="1200">
                <a:solidFill>
                  <a:schemeClr val="tx2"/>
                </a:solidFill>
                <a:latin typeface="+mj-lt"/>
                <a:ea typeface="+mj-ea"/>
                <a:cs typeface="+mj-cs"/>
              </a:defRPr>
            </a:lvl1pPr>
          </a:lstStyle>
          <a:p>
            <a:pPr marL="457200" indent="-457200" fontAlgn="auto">
              <a:lnSpc>
                <a:spcPct val="145000"/>
              </a:lnSpc>
              <a:spcAft>
                <a:spcPts val="0"/>
              </a:spcAft>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a:solidFill>
                  <a:srgbClr val="FF0000"/>
                </a:solidFill>
              </a:rPr>
              <a:t>消融实验</a:t>
            </a:r>
            <a:endParaRPr lang="en-US" altLang="zh-CN" sz="2400" dirty="0">
              <a:solidFill>
                <a:srgbClr val="FF0000"/>
              </a:solidFill>
            </a:endParaRPr>
          </a:p>
          <a:p>
            <a:pPr marL="914400" lvl="1" indent="-457200" algn="l" fontAlgn="auto">
              <a:lnSpc>
                <a:spcPct val="145000"/>
              </a:lnSpc>
              <a:spcAft>
                <a:spcPts val="0"/>
              </a:spcAft>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a:t>模块化设计：每一个部分都对性能和效率的提升有所帮助</a:t>
            </a:r>
            <a:endParaRPr lang="en-US" altLang="zh-CN" sz="2400" dirty="0"/>
          </a:p>
          <a:p>
            <a:pPr marL="914400" lvl="1" indent="-457200" algn="l" fontAlgn="auto">
              <a:lnSpc>
                <a:spcPct val="145000"/>
              </a:lnSpc>
              <a:spcAft>
                <a:spcPts val="0"/>
              </a:spcAft>
              <a:buFont typeface="Wingdings" panose="05000000000000000000" pitchFamily="2" charset="2"/>
              <a:buChar char="p"/>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dirty="0"/>
              <a:t>但是为了获取最好的性能，需要用到每一个模块</a:t>
            </a:r>
            <a:endParaRPr lang="en-US" altLang="zh-CN" sz="2400" dirty="0"/>
          </a:p>
        </p:txBody>
      </p:sp>
    </p:spTree>
    <p:extLst>
      <p:ext uri="{BB962C8B-B14F-4D97-AF65-F5344CB8AC3E}">
        <p14:creationId xmlns:p14="http://schemas.microsoft.com/office/powerpoint/2010/main" val="36746319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Conclusion</a:t>
            </a:r>
            <a:endParaRPr lang="en-US" dirty="0">
              <a:solidFill>
                <a:srgbClr val="FF0000"/>
              </a:solidFill>
            </a:endParaRP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 </a:t>
            </a:r>
            <a:r>
              <a:rPr lang="en-US" altLang="zh-CN" sz="2800" dirty="0" err="1"/>
              <a:t>HiveMind</a:t>
            </a:r>
            <a:r>
              <a:rPr lang="zh-CN" altLang="en-US" sz="2800" dirty="0"/>
              <a:t>是⼀种用于边缘设备集群的硬件</a:t>
            </a:r>
            <a:r>
              <a:rPr lang="en-US" altLang="zh-CN" sz="2800" dirty="0"/>
              <a:t>-</a:t>
            </a:r>
            <a:r>
              <a:rPr lang="zh-CN" altLang="en-US" sz="2800" dirty="0"/>
              <a:t>软件系统堆栈，</a:t>
            </a:r>
            <a:r>
              <a:rPr lang="en-US" altLang="zh-CN" sz="2800" dirty="0" err="1"/>
              <a:t>HiveMind</a:t>
            </a:r>
            <a:r>
              <a:rPr lang="en-US" altLang="zh-CN" sz="2800" dirty="0"/>
              <a:t> </a:t>
            </a:r>
            <a:r>
              <a:rPr lang="zh-CN" altLang="en-US" sz="2800" dirty="0"/>
              <a:t>实施 </a:t>
            </a:r>
            <a:r>
              <a:rPr lang="en-US" altLang="zh-CN" sz="2800" dirty="0"/>
              <a:t>DSL </a:t>
            </a:r>
            <a:r>
              <a:rPr lang="zh-CN" altLang="en-US" sz="2800" dirty="0"/>
              <a:t>以提高这些系统的可编程性，自动处理云和边缘资源之间的任务映射 </a:t>
            </a:r>
            <a:r>
              <a:rPr lang="en-US" altLang="zh-CN" sz="2800" dirty="0"/>
              <a:t>ping</a:t>
            </a:r>
            <a:r>
              <a:rPr lang="zh-CN" altLang="en-US" sz="2800" dirty="0"/>
              <a:t>，并提出用于远程内存访问和网络的硬件加速结构，在实际的测试中取得了明显优于此前研究的结果。</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21</a:t>
            </a:fld>
            <a:endParaRPr lang="en-US" altLang="zh-CN"/>
          </a:p>
        </p:txBody>
      </p:sp>
    </p:spTree>
    <p:extLst>
      <p:ext uri="{BB962C8B-B14F-4D97-AF65-F5344CB8AC3E}">
        <p14:creationId xmlns:p14="http://schemas.microsoft.com/office/powerpoint/2010/main" val="26994137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0000"/>
                </a:solidFill>
              </a:rPr>
              <a:t>Introduction</a:t>
            </a: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lnSpcReduction="10000"/>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b="0" dirty="0">
                <a:solidFill>
                  <a:srgbClr val="000000"/>
                </a:solidFill>
                <a:effectLst/>
                <a:latin typeface="NimbusRomNo9L-ReguItal"/>
              </a:rPr>
              <a:t>亟待解决的问题</a:t>
            </a:r>
            <a:endParaRPr lang="en-US" altLang="zh-CN" sz="2800" b="0" dirty="0">
              <a:solidFill>
                <a:srgbClr val="000000"/>
              </a:solidFill>
              <a:effectLst/>
              <a:latin typeface="NimbusRomNo9L-ReguItal"/>
            </a:endParaRP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b="0" dirty="0">
                <a:solidFill>
                  <a:srgbClr val="000000"/>
                </a:solidFill>
                <a:effectLst/>
                <a:latin typeface="NimbusRomNo9L-ReguItal"/>
              </a:rPr>
              <a:t>   </a:t>
            </a:r>
            <a:r>
              <a:rPr lang="zh-CN" altLang="en-US" sz="2800" b="0" dirty="0">
                <a:solidFill>
                  <a:srgbClr val="000000"/>
                </a:solidFill>
                <a:effectLst/>
                <a:latin typeface="NimbusRomNo9L-ReguItal"/>
              </a:rPr>
              <a:t>边缘设备集群在数量和规模上都在不断增加，设计一个使跨云和边缘设备的资源能够进行可编程和高性能操作的硬件</a:t>
            </a:r>
            <a:r>
              <a:rPr lang="en-US" altLang="zh-CN" sz="2800" b="0" dirty="0">
                <a:solidFill>
                  <a:srgbClr val="000000"/>
                </a:solidFill>
                <a:effectLst/>
                <a:latin typeface="NimbusRomNo9L-ReguItal"/>
              </a:rPr>
              <a:t>-</a:t>
            </a:r>
            <a:r>
              <a:rPr lang="zh-CN" altLang="en-US" sz="2800" b="0" dirty="0">
                <a:solidFill>
                  <a:srgbClr val="000000"/>
                </a:solidFill>
                <a:effectLst/>
                <a:latin typeface="NimbusRomNo9L-ReguItal"/>
              </a:rPr>
              <a:t>软件系统堆栈成为了迫切需要。</a:t>
            </a:r>
            <a:endParaRPr lang="en-US" altLang="zh-CN" sz="2800" dirty="0">
              <a:solidFill>
                <a:srgbClr val="000000"/>
              </a:solidFill>
              <a:latin typeface="NimbusRomNo9L-ReguItal"/>
            </a:endParaRPr>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b="0" dirty="0" err="1">
                <a:solidFill>
                  <a:srgbClr val="000000"/>
                </a:solidFill>
                <a:effectLst/>
                <a:latin typeface="NimbusRomNo9L-ReguItal"/>
              </a:rPr>
              <a:t>HiveMind</a:t>
            </a:r>
            <a:r>
              <a:rPr lang="zh-CN" altLang="en-US" sz="2800" dirty="0">
                <a:solidFill>
                  <a:srgbClr val="000000"/>
                </a:solidFill>
                <a:latin typeface="NimbusRomNo9L-ReguItal"/>
              </a:rPr>
              <a:t>：</a:t>
            </a:r>
            <a:r>
              <a:rPr lang="zh-CN" altLang="en-US" sz="2800" b="0" dirty="0">
                <a:solidFill>
                  <a:srgbClr val="000000"/>
                </a:solidFill>
                <a:effectLst/>
                <a:latin typeface="NimbusRomNo9L-ReguItal"/>
              </a:rPr>
              <a:t>一个端到端用于</a:t>
            </a:r>
            <a:r>
              <a:rPr lang="en-US" altLang="zh-CN" sz="2800" b="0" dirty="0">
                <a:solidFill>
                  <a:srgbClr val="000000"/>
                </a:solidFill>
                <a:effectLst/>
                <a:latin typeface="NimbusRomNo9L-ReguItal"/>
              </a:rPr>
              <a:t>cloud-edge system</a:t>
            </a:r>
            <a:r>
              <a:rPr lang="zh-CN" altLang="en-US" sz="2800" b="0" dirty="0">
                <a:solidFill>
                  <a:srgbClr val="000000"/>
                </a:solidFill>
                <a:effectLst/>
                <a:latin typeface="NimbusRomNo9L-ReguItal"/>
              </a:rPr>
              <a:t>的硬件</a:t>
            </a:r>
            <a:r>
              <a:rPr lang="en-US" altLang="zh-CN" sz="2800" b="0" dirty="0">
                <a:solidFill>
                  <a:srgbClr val="000000"/>
                </a:solidFill>
                <a:effectLst/>
                <a:latin typeface="NimbusRomNo9L-ReguItal"/>
              </a:rPr>
              <a:t>-</a:t>
            </a:r>
            <a:r>
              <a:rPr lang="zh-CN" altLang="en-US" sz="2800" dirty="0">
                <a:solidFill>
                  <a:srgbClr val="000000"/>
                </a:solidFill>
                <a:latin typeface="NimbusRomNo9L-ReguItal"/>
              </a:rPr>
              <a:t>软件系统堆栈</a:t>
            </a:r>
            <a:endParaRPr lang="en-US" altLang="zh-CN" sz="2800" dirty="0">
              <a:solidFill>
                <a:srgbClr val="000000"/>
              </a:solidFill>
              <a:latin typeface="NimbusRomNo9L-ReguItal"/>
            </a:endParaRPr>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latin typeface="NimbusRomNo9L-ReguItal"/>
              </a:rPr>
              <a:t>声明式编程接口：自动进行云和边缘设备之间任务数据分配</a:t>
            </a:r>
            <a:endParaRPr lang="en-US" altLang="zh-CN" sz="2500" dirty="0">
              <a:solidFill>
                <a:schemeClr val="tx1"/>
              </a:solidFill>
              <a:latin typeface="NimbusRomNo9L-ReguItal"/>
            </a:endParaRPr>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latin typeface="NimbusRomNo9L-ReguItal"/>
              </a:rPr>
              <a:t>集中式控制器：了解全局状态和资源，无服务器计算</a:t>
            </a:r>
            <a:endParaRPr lang="en-US" altLang="zh-CN" sz="2500" dirty="0">
              <a:solidFill>
                <a:schemeClr val="tx1"/>
              </a:solidFill>
              <a:latin typeface="NimbusRomNo9L-ReguItal"/>
            </a:endParaRPr>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latin typeface="NimbusRomNo9L-ReguItal"/>
              </a:rPr>
              <a:t>基于</a:t>
            </a:r>
            <a:r>
              <a:rPr lang="en-US" altLang="zh-CN" sz="2500" dirty="0">
                <a:solidFill>
                  <a:schemeClr val="tx1"/>
                </a:solidFill>
                <a:latin typeface="NimbusRomNo9L-ReguItal"/>
              </a:rPr>
              <a:t>FPGA</a:t>
            </a:r>
            <a:r>
              <a:rPr lang="zh-CN" altLang="en-US" sz="2500" dirty="0">
                <a:solidFill>
                  <a:schemeClr val="tx1"/>
                </a:solidFill>
                <a:latin typeface="NimbusRomNo9L-ReguItal"/>
              </a:rPr>
              <a:t>的硬件加速结构：远程内存访问和网络加速</a:t>
            </a:r>
            <a:endParaRPr lang="en-US" altLang="zh-CN" sz="2500" dirty="0">
              <a:solidFill>
                <a:schemeClr val="tx1"/>
              </a:solidFill>
              <a:latin typeface="NimbusRomNo9L-ReguItal"/>
            </a:endParaRPr>
          </a:p>
          <a:p>
            <a:pPr lvl="1">
              <a:lnSpc>
                <a:spcPct val="125000"/>
              </a:lnSpc>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500" dirty="0">
                <a:solidFill>
                  <a:schemeClr val="tx1"/>
                </a:solidFill>
                <a:latin typeface="NimbusRomNo9L-ReguItal"/>
              </a:rPr>
              <a:t>优异的性能、效率和可编程性</a:t>
            </a:r>
            <a:endParaRPr lang="en-US" altLang="zh-CN" sz="2500" dirty="0">
              <a:solidFill>
                <a:schemeClr val="tx1"/>
              </a:solidFill>
              <a:latin typeface="NimbusRomNo9L-ReguIta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3</a:t>
            </a:fld>
            <a:endParaRPr lang="en-US" altLang="zh-CN"/>
          </a:p>
        </p:txBody>
      </p:sp>
    </p:spTree>
    <p:extLst>
      <p:ext uri="{BB962C8B-B14F-4D97-AF65-F5344CB8AC3E}">
        <p14:creationId xmlns:p14="http://schemas.microsoft.com/office/powerpoint/2010/main" val="16634717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0000"/>
                </a:solidFill>
              </a:rPr>
              <a:t>Introductio</a:t>
            </a:r>
            <a:r>
              <a:rPr lang="en-US" altLang="zh-CN" dirty="0">
                <a:solidFill>
                  <a:srgbClr val="FF0000"/>
                </a:solidFill>
              </a:rPr>
              <a:t>n</a:t>
            </a:r>
            <a:endParaRPr lang="en-US" dirty="0">
              <a:solidFill>
                <a:srgbClr val="FF0000"/>
              </a:solidFill>
            </a:endParaRPr>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4</a:t>
            </a:fld>
            <a:endParaRPr lang="en-US" altLang="zh-CN"/>
          </a:p>
        </p:txBody>
      </p:sp>
      <p:pic>
        <p:nvPicPr>
          <p:cNvPr id="5" name="内容占位符 3">
            <a:extLst>
              <a:ext uri="{FF2B5EF4-FFF2-40B4-BE49-F238E27FC236}">
                <a16:creationId xmlns:a16="http://schemas.microsoft.com/office/drawing/2014/main" id="{7B399A1D-5AD1-4C45-8122-947A4DD31FE2}"/>
              </a:ext>
            </a:extLst>
          </p:cNvPr>
          <p:cNvPicPr>
            <a:picLocks noGrp="1" noChangeAspect="1"/>
          </p:cNvPicPr>
          <p:nvPr>
            <p:ph sz="quarter" idx="1"/>
          </p:nvPr>
        </p:nvPicPr>
        <p:blipFill>
          <a:blip r:embed="rId3"/>
          <a:stretch>
            <a:fillRect/>
          </a:stretch>
        </p:blipFill>
        <p:spPr>
          <a:xfrm>
            <a:off x="2037998" y="1981200"/>
            <a:ext cx="8116003" cy="4092295"/>
          </a:xfrm>
          <a:ln/>
          <a:extLst>
            <a:ext uri="{91240B29-F687-4F45-9708-019B960494DF}">
              <a14:hiddenLine xmlns:a14="http://schemas.microsoft.com/office/drawing/2010/main" w="9525">
                <a:solidFill>
                  <a:srgbClr val="000000"/>
                </a:solidFill>
                <a:round/>
                <a:headEnd/>
                <a:tailEnd/>
              </a14:hiddenLine>
            </a:ext>
          </a:extLst>
        </p:spPr>
      </p:pic>
      <p:sp>
        <p:nvSpPr>
          <p:cNvPr id="6" name="Rectangle 1">
            <a:extLst>
              <a:ext uri="{FF2B5EF4-FFF2-40B4-BE49-F238E27FC236}">
                <a16:creationId xmlns:a16="http://schemas.microsoft.com/office/drawing/2014/main" id="{ED17BBDA-18E5-45E4-B0D7-0A334332A34E}"/>
              </a:ext>
            </a:extLst>
          </p:cNvPr>
          <p:cNvSpPr txBox="1">
            <a:spLocks noChangeArrowheads="1"/>
          </p:cNvSpPr>
          <p:nvPr/>
        </p:nvSpPr>
        <p:spPr>
          <a:xfrm>
            <a:off x="609600" y="1182016"/>
            <a:ext cx="5334000" cy="668730"/>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85000" lnSpcReduction="1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t>HiveMind</a:t>
            </a:r>
            <a:r>
              <a:rPr lang="en-US" altLang="zh-CN" dirty="0"/>
              <a:t> platform overview</a:t>
            </a:r>
            <a:endParaRPr lang="en-US" dirty="0">
              <a:solidFill>
                <a:srgbClr val="FF0000"/>
              </a:solidFill>
            </a:endParaRPr>
          </a:p>
        </p:txBody>
      </p:sp>
    </p:spTree>
    <p:extLst>
      <p:ext uri="{BB962C8B-B14F-4D97-AF65-F5344CB8AC3E}">
        <p14:creationId xmlns:p14="http://schemas.microsoft.com/office/powerpoint/2010/main" val="9812957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a:t>
            </a:r>
            <a:endParaRPr lang="en-US" dirty="0">
              <a:solidFill>
                <a:srgbClr val="FF0000"/>
              </a:solidFill>
            </a:endParaRP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hlinkClick r:id="rId3" action="ppaction://hlinksldjump"/>
              </a:rPr>
              <a:t>一个声明式的编程模型</a:t>
            </a:r>
            <a:r>
              <a:rPr lang="zh-CN" altLang="en-US" sz="2800" dirty="0"/>
              <a:t>，允许用户表达其计算的高层结构，而不必暴露在复杂的部署中</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hlinkClick r:id="rId4" action="ppaction://hlinksldjump"/>
              </a:rPr>
              <a:t>一个集中式的控制器</a:t>
            </a:r>
            <a:r>
              <a:rPr lang="zh-CN" altLang="en-US" sz="2800" dirty="0"/>
              <a:t>，自动决定哪些计算应该放在云端而不是边缘资源中</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hlinkClick r:id="rId5" action="ppaction://hlinksldjump"/>
              </a:rPr>
              <a:t>一个无服务器云的调度器</a:t>
            </a:r>
            <a:r>
              <a:rPr lang="zh-CN" altLang="en-US" sz="2800" dirty="0"/>
              <a:t>，处理任务放置和函数实例化</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hlinkClick r:id="rId6" action="ppaction://hlinksldjump"/>
              </a:rPr>
              <a:t>一个快速的远程内存访问加速器</a:t>
            </a:r>
            <a:r>
              <a:rPr lang="zh-CN" altLang="en-US" sz="2800" dirty="0"/>
              <a:t>，使依赖函数之间的数据交换得以实现</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hlinkClick r:id="rId7" action="ppaction://hlinksldjump"/>
              </a:rPr>
              <a:t>一个可重新配置的网络加速结构</a:t>
            </a:r>
            <a:r>
              <a:rPr lang="zh-CN" altLang="en-US" sz="2800" dirty="0"/>
              <a:t>，减少云和边缘的通信费用</a:t>
            </a:r>
            <a:endParaRPr lang="en-US" altLang="zh-CN"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5</a:t>
            </a:fld>
            <a:endParaRPr lang="en-US" altLang="zh-CN"/>
          </a:p>
        </p:txBody>
      </p:sp>
    </p:spTree>
    <p:extLst>
      <p:ext uri="{BB962C8B-B14F-4D97-AF65-F5344CB8AC3E}">
        <p14:creationId xmlns:p14="http://schemas.microsoft.com/office/powerpoint/2010/main" val="259004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HiveMind</a:t>
            </a:r>
            <a:r>
              <a:rPr lang="en-US" altLang="zh-CN" dirty="0">
                <a:solidFill>
                  <a:srgbClr val="FF0000"/>
                </a:solidFill>
              </a:rPr>
              <a:t> DSL and Programming Model</a:t>
            </a:r>
            <a:endParaRPr lang="en-US" dirty="0">
              <a:solidFill>
                <a:srgbClr val="FF0000"/>
              </a:solidFill>
            </a:endParaRP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err="1"/>
              <a:t>HiveMind</a:t>
            </a:r>
            <a:r>
              <a:rPr lang="zh-CN" altLang="en-US" sz="2800" dirty="0"/>
              <a:t>实现了一种针对复杂的多阶段作业的领域特定语言，并在 </a:t>
            </a:r>
            <a:r>
              <a:rPr lang="en-US" altLang="zh-CN" sz="2800" dirty="0"/>
              <a:t>Python </a:t>
            </a:r>
            <a:r>
              <a:rPr lang="zh-CN" altLang="en-US" sz="2800" dirty="0"/>
              <a:t>中公开了一个声明性编程接口，供用户设置任务图，并导入与不同执行步骤相关的逻辑。完成设置后，</a:t>
            </a:r>
            <a:r>
              <a:rPr lang="en-US" altLang="zh-CN" sz="2800" dirty="0" err="1"/>
              <a:t>HiveMind</a:t>
            </a:r>
            <a:r>
              <a:rPr lang="zh-CN" altLang="en-US" sz="2800" dirty="0"/>
              <a:t>编译器和程序生成工具会自动生成端到端的应用程序，并自动生成任务间数据通信所需的</a:t>
            </a:r>
            <a:r>
              <a:rPr lang="en-US" altLang="zh-CN" sz="2800" dirty="0"/>
              <a:t>API</a:t>
            </a:r>
            <a:r>
              <a:rPr lang="zh-CN" altLang="en-US" sz="2800" dirty="0"/>
              <a:t>。</a:t>
            </a:r>
            <a:endParaRPr lang="en-US" altLang="zh-CN" sz="28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6</a:t>
            </a:fld>
            <a:endParaRPr lang="en-US" altLang="zh-CN"/>
          </a:p>
        </p:txBody>
      </p:sp>
    </p:spTree>
    <p:extLst>
      <p:ext uri="{BB962C8B-B14F-4D97-AF65-F5344CB8AC3E}">
        <p14:creationId xmlns:p14="http://schemas.microsoft.com/office/powerpoint/2010/main" val="24193529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a:t>
            </a:r>
            <a:r>
              <a:rPr lang="en-US" altLang="zh-CN" dirty="0" err="1">
                <a:solidFill>
                  <a:srgbClr val="FF0000"/>
                </a:solidFill>
              </a:rPr>
              <a:t>HiveMind</a:t>
            </a:r>
            <a:r>
              <a:rPr lang="en-US" altLang="zh-CN" dirty="0">
                <a:solidFill>
                  <a:srgbClr val="FF0000"/>
                </a:solidFill>
              </a:rPr>
              <a:t> DSL and Programming Model</a:t>
            </a:r>
            <a:endParaRPr lang="en-US" dirty="0">
              <a:solidFill>
                <a:srgbClr val="FF0000"/>
              </a:solidFill>
            </a:endParaRP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7</a:t>
            </a:fld>
            <a:endParaRPr lang="en-US" altLang="zh-CN"/>
          </a:p>
        </p:txBody>
      </p:sp>
      <p:pic>
        <p:nvPicPr>
          <p:cNvPr id="4" name="图片 3">
            <a:extLst>
              <a:ext uri="{FF2B5EF4-FFF2-40B4-BE49-F238E27FC236}">
                <a16:creationId xmlns:a16="http://schemas.microsoft.com/office/drawing/2014/main" id="{3DB409D0-038C-4DD2-A6A9-9C13FB2D3CD1}"/>
              </a:ext>
            </a:extLst>
          </p:cNvPr>
          <p:cNvPicPr>
            <a:picLocks noChangeAspect="1"/>
          </p:cNvPicPr>
          <p:nvPr/>
        </p:nvPicPr>
        <p:blipFill>
          <a:blip r:embed="rId3"/>
          <a:stretch>
            <a:fillRect/>
          </a:stretch>
        </p:blipFill>
        <p:spPr>
          <a:xfrm>
            <a:off x="2846832" y="1219200"/>
            <a:ext cx="6498336" cy="5115395"/>
          </a:xfrm>
          <a:prstGeom prst="rect">
            <a:avLst/>
          </a:prstGeom>
        </p:spPr>
      </p:pic>
      <p:sp>
        <p:nvSpPr>
          <p:cNvPr id="2" name="动作按钮: 转到主页 1">
            <a:hlinkClick r:id="rId4" action="ppaction://hlinksldjump" highlightClick="1"/>
            <a:extLst>
              <a:ext uri="{FF2B5EF4-FFF2-40B4-BE49-F238E27FC236}">
                <a16:creationId xmlns:a16="http://schemas.microsoft.com/office/drawing/2014/main" id="{3A6A96E6-5104-4F72-8DB0-C8A9E65CDE3C}"/>
              </a:ext>
            </a:extLst>
          </p:cNvPr>
          <p:cNvSpPr/>
          <p:nvPr/>
        </p:nvSpPr>
        <p:spPr>
          <a:xfrm>
            <a:off x="11049000" y="5638800"/>
            <a:ext cx="609600" cy="695795"/>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76778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Hybrid Execution Model</a:t>
            </a:r>
            <a:endParaRPr lang="en-US" dirty="0">
              <a:solidFill>
                <a:srgbClr val="FF0000"/>
              </a:solidFill>
            </a:endParaRPr>
          </a:p>
        </p:txBody>
      </p:sp>
      <p:pic>
        <p:nvPicPr>
          <p:cNvPr id="4" name="内容占位符 3">
            <a:extLst>
              <a:ext uri="{FF2B5EF4-FFF2-40B4-BE49-F238E27FC236}">
                <a16:creationId xmlns:a16="http://schemas.microsoft.com/office/drawing/2014/main" id="{546EDB8D-6047-439D-B5E3-29EE047BE2A8}"/>
              </a:ext>
            </a:extLst>
          </p:cNvPr>
          <p:cNvPicPr>
            <a:picLocks noGrp="1" noChangeAspect="1"/>
          </p:cNvPicPr>
          <p:nvPr>
            <p:ph sz="quarter" idx="1"/>
          </p:nvPr>
        </p:nvPicPr>
        <p:blipFill>
          <a:blip r:embed="rId3"/>
          <a:stretch>
            <a:fillRect/>
          </a:stretch>
        </p:blipFill>
        <p:spPr>
          <a:xfrm>
            <a:off x="1371600" y="1447800"/>
            <a:ext cx="8001000" cy="3362383"/>
          </a:xfrm>
          <a:ln/>
          <a:extLst>
            <a:ext uri="{91240B29-F687-4F45-9708-019B960494DF}">
              <a14:hiddenLine xmlns:a14="http://schemas.microsoft.com/office/drawing/2010/main" w="9525">
                <a:solidFill>
                  <a:srgbClr val="000000"/>
                </a:solidFill>
                <a:round/>
                <a:headEnd/>
                <a:tailEnd/>
              </a14:hiddenLine>
            </a:ext>
          </a:extLst>
        </p:spPr>
      </p:pic>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8</a:t>
            </a:fld>
            <a:endParaRPr lang="en-US" altLang="zh-CN"/>
          </a:p>
        </p:txBody>
      </p:sp>
      <p:sp>
        <p:nvSpPr>
          <p:cNvPr id="7" name="Rectangle 1">
            <a:extLst>
              <a:ext uri="{FF2B5EF4-FFF2-40B4-BE49-F238E27FC236}">
                <a16:creationId xmlns:a16="http://schemas.microsoft.com/office/drawing/2014/main" id="{5BC69F9D-220B-4804-B253-98B64D07F061}"/>
              </a:ext>
            </a:extLst>
          </p:cNvPr>
          <p:cNvSpPr txBox="1">
            <a:spLocks noChangeArrowheads="1"/>
          </p:cNvSpPr>
          <p:nvPr/>
        </p:nvSpPr>
        <p:spPr>
          <a:xfrm>
            <a:off x="2107184" y="4883487"/>
            <a:ext cx="4038600" cy="797341"/>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62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云计算通常更快</a:t>
            </a:r>
            <a:endParaRPr lang="en-US" altLang="zh-CN" dirty="0">
              <a:solidFill>
                <a:srgbClr val="002060"/>
              </a:solidFill>
            </a:endParaRPr>
          </a:p>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边缘计算延迟更高且变化程度更大</a:t>
            </a:r>
            <a:endParaRPr lang="en-US" dirty="0">
              <a:solidFill>
                <a:srgbClr val="002060"/>
              </a:solidFill>
            </a:endParaRPr>
          </a:p>
        </p:txBody>
      </p:sp>
      <p:sp>
        <p:nvSpPr>
          <p:cNvPr id="8" name="Rectangle 1">
            <a:extLst>
              <a:ext uri="{FF2B5EF4-FFF2-40B4-BE49-F238E27FC236}">
                <a16:creationId xmlns:a16="http://schemas.microsoft.com/office/drawing/2014/main" id="{9EEA1CAB-3ACB-4301-BB5F-514DFA3CFC9E}"/>
              </a:ext>
            </a:extLst>
          </p:cNvPr>
          <p:cNvSpPr txBox="1">
            <a:spLocks noChangeArrowheads="1"/>
          </p:cNvSpPr>
          <p:nvPr/>
        </p:nvSpPr>
        <p:spPr>
          <a:xfrm>
            <a:off x="7086600" y="4987455"/>
            <a:ext cx="2667000" cy="589407"/>
          </a:xfrm>
          <a:prstGeom prst="rect">
            <a:avLst/>
          </a:prstGeo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fontScale="62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2060"/>
                </a:solidFill>
              </a:rPr>
              <a:t>在计算密集型场景</a:t>
            </a:r>
            <a:r>
              <a:rPr lang="en-US" altLang="zh-CN" dirty="0">
                <a:solidFill>
                  <a:srgbClr val="002060"/>
                </a:solidFill>
              </a:rPr>
              <a:t>B</a:t>
            </a:r>
            <a:r>
              <a:rPr lang="zh-CN" altLang="en-US" dirty="0">
                <a:solidFill>
                  <a:srgbClr val="002060"/>
                </a:solidFill>
              </a:rPr>
              <a:t>上差异更为明显</a:t>
            </a:r>
            <a:endParaRPr lang="en-US" dirty="0">
              <a:solidFill>
                <a:srgbClr val="002060"/>
              </a:solidFill>
            </a:endParaRPr>
          </a:p>
        </p:txBody>
      </p:sp>
    </p:spTree>
    <p:extLst>
      <p:ext uri="{BB962C8B-B14F-4D97-AF65-F5344CB8AC3E}">
        <p14:creationId xmlns:p14="http://schemas.microsoft.com/office/powerpoint/2010/main" val="9707720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chor="ctr" anchorCtr="0">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FF0000"/>
                </a:solidFill>
              </a:rPr>
              <a:t>Design: Hybrid Execution Model</a:t>
            </a:r>
            <a:endParaRPr lang="en-US" dirty="0">
              <a:solidFill>
                <a:srgbClr val="FF0000"/>
              </a:solidFill>
            </a:endParaRPr>
          </a:p>
        </p:txBody>
      </p:sp>
      <p:sp>
        <p:nvSpPr>
          <p:cNvPr id="7170" name="Rectangle 2"/>
          <p:cNvSpPr>
            <a:spLocks noGrp="1" noChangeArrowheads="1"/>
          </p:cNvSpPr>
          <p:nvPr>
            <p:ph sz="quarter" idx="1"/>
          </p:nvPr>
        </p:nvSpPr>
        <p:spPr>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a:normAutofit lnSpcReduction="10000"/>
          </a:bodyPr>
          <a:lstStyle/>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t>Cloud or Edge?</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800" dirty="0"/>
              <a:t>   一方面，在云端进行所有计算可能会导致网络拥塞，从而限制可扩展性。 另一方面，在边缘运行所有任务都会迅速耗尽设备的电池，并且容易出现不可预测的性能。</a:t>
            </a:r>
            <a:endParaRPr lang="en-US" altLang="zh-CN" sz="2800" dirty="0"/>
          </a:p>
          <a:p>
            <a:pPr>
              <a:lnSpc>
                <a:spcPct val="12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t>Hybrid Execution Model</a:t>
            </a:r>
          </a:p>
          <a:p>
            <a:pPr marL="0" indent="0">
              <a:lnSpc>
                <a:spcPct val="125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dirty="0"/>
              <a:t>   </a:t>
            </a:r>
            <a:r>
              <a:rPr lang="en-US" altLang="zh-CN" sz="2800" dirty="0" err="1"/>
              <a:t>HiveMind</a:t>
            </a:r>
            <a:r>
              <a:rPr lang="zh-CN" altLang="en-US" sz="2800" dirty="0"/>
              <a:t>通过使用集中式的控制器，保持对所有资源的全局可见性，在所有设备上划分可用的工作。用户可以对性能、功耗等指标进行约束，如果在实际运行中没有满足用户预期的目标，</a:t>
            </a:r>
            <a:r>
              <a:rPr lang="en-US" altLang="zh-CN" sz="2800" dirty="0" err="1"/>
              <a:t>HiveMind</a:t>
            </a:r>
            <a:r>
              <a:rPr lang="zh-CN" altLang="en-US" sz="2800" dirty="0"/>
              <a:t>会自动更改任务映射。</a:t>
            </a:r>
            <a:endParaRPr lang="en-US" altLang="zh-CN" sz="2800"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2800" dirty="0"/>
          </a:p>
        </p:txBody>
      </p:sp>
      <p:sp>
        <p:nvSpPr>
          <p:cNvPr id="3" name="灯片编号占位符 2">
            <a:extLst>
              <a:ext uri="{FF2B5EF4-FFF2-40B4-BE49-F238E27FC236}">
                <a16:creationId xmlns:a16="http://schemas.microsoft.com/office/drawing/2014/main" id="{1C7D8422-6B90-4475-A3A3-1A5BE3F24EB1}"/>
              </a:ext>
            </a:extLst>
          </p:cNvPr>
          <p:cNvSpPr>
            <a:spLocks noGrp="1"/>
          </p:cNvSpPr>
          <p:nvPr>
            <p:ph type="sldNum" sz="quarter" idx="12"/>
          </p:nvPr>
        </p:nvSpPr>
        <p:spPr/>
        <p:txBody>
          <a:bodyPr/>
          <a:lstStyle/>
          <a:p>
            <a:pPr>
              <a:defRPr/>
            </a:pPr>
            <a:fld id="{6A351363-8622-4F94-AF08-C4D4F2EA033E}" type="slidenum">
              <a:rPr lang="zh-CN" altLang="en-US" smtClean="0"/>
              <a:pPr>
                <a:defRPr/>
              </a:pPr>
              <a:t>9</a:t>
            </a:fld>
            <a:endParaRPr lang="en-US" altLang="zh-CN"/>
          </a:p>
        </p:txBody>
      </p:sp>
    </p:spTree>
    <p:extLst>
      <p:ext uri="{BB962C8B-B14F-4D97-AF65-F5344CB8AC3E}">
        <p14:creationId xmlns:p14="http://schemas.microsoft.com/office/powerpoint/2010/main" val="4936631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TC104033925[[fn=水滴]]</Template>
  <TotalTime>0</TotalTime>
  <Words>2430</Words>
  <Application>Microsoft Office PowerPoint</Application>
  <PresentationFormat>宽屏</PresentationFormat>
  <Paragraphs>205</Paragraphs>
  <Slides>21</Slides>
  <Notes>19</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21</vt:i4>
      </vt:variant>
    </vt:vector>
  </HeadingPairs>
  <TitlesOfParts>
    <vt:vector size="38" baseType="lpstr">
      <vt:lpstr>Arial Unicode MS</vt:lpstr>
      <vt:lpstr>Google Sans</vt:lpstr>
      <vt:lpstr>NimbusRomNo9L-ReguItal</vt:lpstr>
      <vt:lpstr>等线</vt:lpstr>
      <vt:lpstr>等线 Light</vt:lpstr>
      <vt:lpstr>Microsoft YaHei</vt:lpstr>
      <vt:lpstr>Microsoft YaHei</vt:lpstr>
      <vt:lpstr>Arial</vt:lpstr>
      <vt:lpstr>Bookman Old Style</vt:lpstr>
      <vt:lpstr>Calibri</vt:lpstr>
      <vt:lpstr>Garamond</vt:lpstr>
      <vt:lpstr>Gill Sans MT</vt:lpstr>
      <vt:lpstr>Wingdings</vt:lpstr>
      <vt:lpstr>Wingdings 3</vt:lpstr>
      <vt:lpstr>Edge</vt:lpstr>
      <vt:lpstr>质朴</vt:lpstr>
      <vt:lpstr>Office 主题​​</vt:lpstr>
      <vt:lpstr>PowerPoint 演示文稿</vt:lpstr>
      <vt:lpstr>Content</vt:lpstr>
      <vt:lpstr>Introduction</vt:lpstr>
      <vt:lpstr>Introduction</vt:lpstr>
      <vt:lpstr>Design</vt:lpstr>
      <vt:lpstr>Design: HiveMind DSL and Programming Model</vt:lpstr>
      <vt:lpstr>Design: HiveMind DSL and Programming Model</vt:lpstr>
      <vt:lpstr>Design: Hybrid Execution Model</vt:lpstr>
      <vt:lpstr>Design: Hybrid Execution Model</vt:lpstr>
      <vt:lpstr>Design: Hybrid Execution Model</vt:lpstr>
      <vt:lpstr>Design : Serverless Cloud Scheduler</vt:lpstr>
      <vt:lpstr>Design : Serverless Cloud Scheduler</vt:lpstr>
      <vt:lpstr>Design : Serverless Cloud Scheduler</vt:lpstr>
      <vt:lpstr>Design : Serverless Cloud Scheduler</vt:lpstr>
      <vt:lpstr>Design: FRMA &amp; Networking Acceleration</vt:lpstr>
      <vt:lpstr>Design: FRMA &amp; Networking Acceleration</vt:lpstr>
      <vt:lpstr>Design: FRMA &amp; Networking Acceleration</vt:lpstr>
      <vt:lpstr>Design: FRMA &amp; Networking Acceleration</vt:lpstr>
      <vt:lpstr>Evaluation</vt:lpstr>
      <vt:lpstr>Evaluation</vt:lpstr>
      <vt:lpstr>Conclusion</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Eric Altman</cp:lastModifiedBy>
  <cp:revision>301</cp:revision>
  <dcterms:created xsi:type="dcterms:W3CDTF">2004-08-26T06:30:40Z</dcterms:created>
  <dcterms:modified xsi:type="dcterms:W3CDTF">2022-12-01T03:15:09Z</dcterms:modified>
</cp:coreProperties>
</file>