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903" r:id="rId3"/>
    <p:sldId id="1987" r:id="rId5"/>
    <p:sldId id="2011" r:id="rId6"/>
    <p:sldId id="2010" r:id="rId7"/>
    <p:sldId id="2012" r:id="rId8"/>
    <p:sldId id="2013" r:id="rId9"/>
    <p:sldId id="2014" r:id="rId10"/>
    <p:sldId id="2015" r:id="rId11"/>
    <p:sldId id="1998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251"/>
    <a:srgbClr val="AAB7CC"/>
    <a:srgbClr val="B1892D"/>
    <a:srgbClr val="3F3E66"/>
    <a:srgbClr val="2D2C48"/>
    <a:srgbClr val="FDFDFD"/>
    <a:srgbClr val="898EAF"/>
    <a:srgbClr val="F7FAFD"/>
    <a:srgbClr val="FCFDFE"/>
    <a:srgbClr val="EC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3095" autoAdjust="0"/>
  </p:normalViewPr>
  <p:slideViewPr>
    <p:cSldViewPr>
      <p:cViewPr varScale="1">
        <p:scale>
          <a:sx n="95" d="100"/>
          <a:sy n="95" d="100"/>
        </p:scale>
        <p:origin x="102" y="420"/>
      </p:cViewPr>
      <p:guideLst>
        <p:guide orient="horz" pos="2195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/>
        </p:nvGrpSpPr>
        <p:grpSpPr>
          <a:xfrm>
            <a:off x="0" y="3552485"/>
            <a:ext cx="12192000" cy="3305515"/>
            <a:chOff x="0" y="3552485"/>
            <a:chExt cx="12192000" cy="3305515"/>
          </a:xfrm>
        </p:grpSpPr>
        <p:sp>
          <p:nvSpPr>
            <p:cNvPr id="24" name="Freeform 244"/>
            <p:cNvSpPr/>
            <p:nvPr/>
          </p:nvSpPr>
          <p:spPr bwMode="auto">
            <a:xfrm>
              <a:off x="0" y="4899473"/>
              <a:ext cx="12191999" cy="1803405"/>
            </a:xfrm>
            <a:custGeom>
              <a:avLst/>
              <a:gdLst>
                <a:gd name="T0" fmla="*/ 0 w 3432"/>
                <a:gd name="T1" fmla="*/ 0 h 510"/>
                <a:gd name="T2" fmla="*/ 0 w 3432"/>
                <a:gd name="T3" fmla="*/ 491 h 510"/>
                <a:gd name="T4" fmla="*/ 112 w 3432"/>
                <a:gd name="T5" fmla="*/ 504 h 510"/>
                <a:gd name="T6" fmla="*/ 237 w 3432"/>
                <a:gd name="T7" fmla="*/ 510 h 510"/>
                <a:gd name="T8" fmla="*/ 1061 w 3432"/>
                <a:gd name="T9" fmla="*/ 193 h 510"/>
                <a:gd name="T10" fmla="*/ 1178 w 3432"/>
                <a:gd name="T11" fmla="*/ 181 h 510"/>
                <a:gd name="T12" fmla="*/ 1991 w 3432"/>
                <a:gd name="T13" fmla="*/ 431 h 510"/>
                <a:gd name="T14" fmla="*/ 2187 w 3432"/>
                <a:gd name="T15" fmla="*/ 450 h 510"/>
                <a:gd name="T16" fmla="*/ 2876 w 3432"/>
                <a:gd name="T17" fmla="*/ 321 h 510"/>
                <a:gd name="T18" fmla="*/ 2895 w 3432"/>
                <a:gd name="T19" fmla="*/ 321 h 510"/>
                <a:gd name="T20" fmla="*/ 3432 w 3432"/>
                <a:gd name="T21" fmla="*/ 476 h 510"/>
                <a:gd name="T22" fmla="*/ 3432 w 3432"/>
                <a:gd name="T23" fmla="*/ 79 h 510"/>
                <a:gd name="T24" fmla="*/ 3016 w 3432"/>
                <a:gd name="T25" fmla="*/ 32 h 510"/>
                <a:gd name="T26" fmla="*/ 2968 w 3432"/>
                <a:gd name="T27" fmla="*/ 31 h 510"/>
                <a:gd name="T28" fmla="*/ 2176 w 3432"/>
                <a:gd name="T29" fmla="*/ 302 h 510"/>
                <a:gd name="T30" fmla="*/ 2057 w 3432"/>
                <a:gd name="T31" fmla="*/ 313 h 510"/>
                <a:gd name="T32" fmla="*/ 1454 w 3432"/>
                <a:gd name="T33" fmla="*/ 129 h 510"/>
                <a:gd name="T34" fmla="*/ 1134 w 3432"/>
                <a:gd name="T35" fmla="*/ 81 h 510"/>
                <a:gd name="T36" fmla="*/ 437 w 3432"/>
                <a:gd name="T37" fmla="*/ 129 h 510"/>
                <a:gd name="T38" fmla="*/ 424 w 3432"/>
                <a:gd name="T39" fmla="*/ 129 h 510"/>
                <a:gd name="T40" fmla="*/ 0 w 3432"/>
                <a:gd name="T41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32" h="510">
                  <a:moveTo>
                    <a:pt x="0" y="0"/>
                  </a:moveTo>
                  <a:cubicBezTo>
                    <a:pt x="0" y="491"/>
                    <a:pt x="0" y="491"/>
                    <a:pt x="0" y="491"/>
                  </a:cubicBezTo>
                  <a:cubicBezTo>
                    <a:pt x="34" y="495"/>
                    <a:pt x="71" y="500"/>
                    <a:pt x="112" y="504"/>
                  </a:cubicBezTo>
                  <a:cubicBezTo>
                    <a:pt x="157" y="508"/>
                    <a:pt x="198" y="510"/>
                    <a:pt x="237" y="510"/>
                  </a:cubicBezTo>
                  <a:cubicBezTo>
                    <a:pt x="667" y="510"/>
                    <a:pt x="750" y="251"/>
                    <a:pt x="1061" y="193"/>
                  </a:cubicBezTo>
                  <a:cubicBezTo>
                    <a:pt x="1102" y="185"/>
                    <a:pt x="1141" y="181"/>
                    <a:pt x="1178" y="181"/>
                  </a:cubicBezTo>
                  <a:cubicBezTo>
                    <a:pt x="1446" y="181"/>
                    <a:pt x="1626" y="362"/>
                    <a:pt x="1991" y="431"/>
                  </a:cubicBezTo>
                  <a:cubicBezTo>
                    <a:pt x="2065" y="444"/>
                    <a:pt x="2129" y="450"/>
                    <a:pt x="2187" y="450"/>
                  </a:cubicBezTo>
                  <a:cubicBezTo>
                    <a:pt x="2455" y="450"/>
                    <a:pt x="2583" y="328"/>
                    <a:pt x="2876" y="321"/>
                  </a:cubicBezTo>
                  <a:cubicBezTo>
                    <a:pt x="2883" y="321"/>
                    <a:pt x="2889" y="321"/>
                    <a:pt x="2895" y="321"/>
                  </a:cubicBezTo>
                  <a:cubicBezTo>
                    <a:pt x="3098" y="321"/>
                    <a:pt x="3299" y="405"/>
                    <a:pt x="3432" y="476"/>
                  </a:cubicBezTo>
                  <a:cubicBezTo>
                    <a:pt x="3432" y="79"/>
                    <a:pt x="3432" y="79"/>
                    <a:pt x="3432" y="79"/>
                  </a:cubicBezTo>
                  <a:cubicBezTo>
                    <a:pt x="3344" y="60"/>
                    <a:pt x="3211" y="40"/>
                    <a:pt x="3016" y="32"/>
                  </a:cubicBezTo>
                  <a:cubicBezTo>
                    <a:pt x="3000" y="32"/>
                    <a:pt x="2984" y="31"/>
                    <a:pt x="2968" y="31"/>
                  </a:cubicBezTo>
                  <a:cubicBezTo>
                    <a:pt x="2552" y="31"/>
                    <a:pt x="2437" y="258"/>
                    <a:pt x="2176" y="302"/>
                  </a:cubicBezTo>
                  <a:cubicBezTo>
                    <a:pt x="2134" y="310"/>
                    <a:pt x="2095" y="313"/>
                    <a:pt x="2057" y="313"/>
                  </a:cubicBezTo>
                  <a:cubicBezTo>
                    <a:pt x="1852" y="313"/>
                    <a:pt x="1698" y="217"/>
                    <a:pt x="1454" y="129"/>
                  </a:cubicBezTo>
                  <a:cubicBezTo>
                    <a:pt x="1355" y="93"/>
                    <a:pt x="1247" y="81"/>
                    <a:pt x="1134" y="81"/>
                  </a:cubicBezTo>
                  <a:cubicBezTo>
                    <a:pt x="914" y="81"/>
                    <a:pt x="673" y="126"/>
                    <a:pt x="437" y="129"/>
                  </a:cubicBezTo>
                  <a:cubicBezTo>
                    <a:pt x="433" y="129"/>
                    <a:pt x="429" y="129"/>
                    <a:pt x="424" y="129"/>
                  </a:cubicBezTo>
                  <a:cubicBezTo>
                    <a:pt x="198" y="129"/>
                    <a:pt x="65" y="53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 bwMode="auto">
            <a:xfrm>
              <a:off x="1729255" y="5775396"/>
              <a:ext cx="10321888" cy="1082604"/>
            </a:xfrm>
            <a:custGeom>
              <a:avLst/>
              <a:gdLst>
                <a:gd name="connsiteX0" fmla="*/ 2298262 w 10321888"/>
                <a:gd name="connsiteY0" fmla="*/ 304 h 1082604"/>
                <a:gd name="connsiteX1" fmla="*/ 5285292 w 10321888"/>
                <a:gd name="connsiteY1" fmla="*/ 1033309 h 1082604"/>
                <a:gd name="connsiteX2" fmla="*/ 7678452 w 10321888"/>
                <a:gd name="connsiteY2" fmla="*/ 630012 h 1082604"/>
                <a:gd name="connsiteX3" fmla="*/ 10310138 w 10321888"/>
                <a:gd name="connsiteY3" fmla="*/ 1076463 h 1082604"/>
                <a:gd name="connsiteX4" fmla="*/ 10321888 w 10321888"/>
                <a:gd name="connsiteY4" fmla="*/ 1082604 h 1082604"/>
                <a:gd name="connsiteX5" fmla="*/ 4212574 w 10321888"/>
                <a:gd name="connsiteY5" fmla="*/ 1082604 h 1082604"/>
                <a:gd name="connsiteX6" fmla="*/ 4039886 w 10321888"/>
                <a:gd name="connsiteY6" fmla="*/ 999203 h 1082604"/>
                <a:gd name="connsiteX7" fmla="*/ 1329686 w 10321888"/>
                <a:gd name="connsiteY7" fmla="*/ 792746 h 1082604"/>
                <a:gd name="connsiteX8" fmla="*/ 1005620 w 10321888"/>
                <a:gd name="connsiteY8" fmla="*/ 1027487 h 1082604"/>
                <a:gd name="connsiteX9" fmla="*/ 940730 w 10321888"/>
                <a:gd name="connsiteY9" fmla="*/ 1082604 h 1082604"/>
                <a:gd name="connsiteX10" fmla="*/ 0 w 10321888"/>
                <a:gd name="connsiteY10" fmla="*/ 1082604 h 1082604"/>
                <a:gd name="connsiteX11" fmla="*/ 3175 w 10321888"/>
                <a:gd name="connsiteY11" fmla="*/ 1081004 h 1082604"/>
                <a:gd name="connsiteX12" fmla="*/ 573207 w 10321888"/>
                <a:gd name="connsiteY12" fmla="*/ 743218 h 1082604"/>
                <a:gd name="connsiteX13" fmla="*/ 2298262 w 10321888"/>
                <a:gd name="connsiteY13" fmla="*/ 304 h 108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88" h="1082604">
                  <a:moveTo>
                    <a:pt x="2298262" y="304"/>
                  </a:moveTo>
                  <a:cubicBezTo>
                    <a:pt x="2948692" y="10917"/>
                    <a:pt x="3800614" y="930716"/>
                    <a:pt x="5285292" y="1033309"/>
                  </a:cubicBezTo>
                  <a:cubicBezTo>
                    <a:pt x="5804929" y="1072223"/>
                    <a:pt x="7339097" y="785671"/>
                    <a:pt x="7678452" y="630012"/>
                  </a:cubicBezTo>
                  <a:cubicBezTo>
                    <a:pt x="8442263" y="280866"/>
                    <a:pt x="9533984" y="682154"/>
                    <a:pt x="10310138" y="1076463"/>
                  </a:cubicBezTo>
                  <a:lnTo>
                    <a:pt x="10321888" y="1082604"/>
                  </a:lnTo>
                  <a:lnTo>
                    <a:pt x="4212574" y="1082604"/>
                  </a:lnTo>
                  <a:lnTo>
                    <a:pt x="4039886" y="999203"/>
                  </a:lnTo>
                  <a:cubicBezTo>
                    <a:pt x="3251814" y="612988"/>
                    <a:pt x="2342449" y="134737"/>
                    <a:pt x="1329686" y="792746"/>
                  </a:cubicBezTo>
                  <a:cubicBezTo>
                    <a:pt x="1211045" y="869691"/>
                    <a:pt x="1103650" y="948284"/>
                    <a:pt x="1005620" y="1027487"/>
                  </a:cubicBezTo>
                  <a:lnTo>
                    <a:pt x="940730" y="1082604"/>
                  </a:lnTo>
                  <a:lnTo>
                    <a:pt x="0" y="1082604"/>
                  </a:lnTo>
                  <a:lnTo>
                    <a:pt x="3175" y="1081004"/>
                  </a:lnTo>
                  <a:cubicBezTo>
                    <a:pt x="242911" y="955756"/>
                    <a:pt x="443961" y="829449"/>
                    <a:pt x="573207" y="743218"/>
                  </a:cubicBezTo>
                  <a:cubicBezTo>
                    <a:pt x="573207" y="743218"/>
                    <a:pt x="1418060" y="-17384"/>
                    <a:pt x="2298262" y="304"/>
                  </a:cubicBezTo>
                  <a:close/>
                </a:path>
              </a:pathLst>
            </a:custGeom>
            <a:solidFill>
              <a:srgbClr val="DBE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 bwMode="auto">
            <a:xfrm>
              <a:off x="1" y="3552485"/>
              <a:ext cx="12191999" cy="2210783"/>
            </a:xfrm>
            <a:custGeom>
              <a:avLst/>
              <a:gdLst>
                <a:gd name="connsiteX0" fmla="*/ 0 w 12191999"/>
                <a:gd name="connsiteY0" fmla="*/ 0 h 2210783"/>
                <a:gd name="connsiteX1" fmla="*/ 145752 w 12191999"/>
                <a:gd name="connsiteY1" fmla="*/ 112708 h 2210783"/>
                <a:gd name="connsiteX2" fmla="*/ 3451094 w 12191999"/>
                <a:gd name="connsiteY2" fmla="*/ 862325 h 2210783"/>
                <a:gd name="connsiteX3" fmla="*/ 5639337 w 12191999"/>
                <a:gd name="connsiteY3" fmla="*/ 1300781 h 2210783"/>
                <a:gd name="connsiteX4" fmla="*/ 7474067 w 12191999"/>
                <a:gd name="connsiteY4" fmla="*/ 1916033 h 2210783"/>
                <a:gd name="connsiteX5" fmla="*/ 10493064 w 12191999"/>
                <a:gd name="connsiteY5" fmla="*/ 540555 h 2210783"/>
                <a:gd name="connsiteX6" fmla="*/ 12090243 w 12191999"/>
                <a:gd name="connsiteY6" fmla="*/ 505815 h 2210783"/>
                <a:gd name="connsiteX7" fmla="*/ 12191999 w 12191999"/>
                <a:gd name="connsiteY7" fmla="*/ 515741 h 2210783"/>
                <a:gd name="connsiteX8" fmla="*/ 12191999 w 12191999"/>
                <a:gd name="connsiteY8" fmla="*/ 1217270 h 2210783"/>
                <a:gd name="connsiteX9" fmla="*/ 12179614 w 12191999"/>
                <a:gd name="connsiteY9" fmla="*/ 1215068 h 2210783"/>
                <a:gd name="connsiteX10" fmla="*/ 10143087 w 12191999"/>
                <a:gd name="connsiteY10" fmla="*/ 1138128 h 2210783"/>
                <a:gd name="connsiteX11" fmla="*/ 7682639 w 12191999"/>
                <a:gd name="connsiteY11" fmla="*/ 2188300 h 2210783"/>
                <a:gd name="connsiteX12" fmla="*/ 5321176 w 12191999"/>
                <a:gd name="connsiteY12" fmla="*/ 1608407 h 2210783"/>
                <a:gd name="connsiteX13" fmla="*/ 2715788 w 12191999"/>
                <a:gd name="connsiteY13" fmla="*/ 1382107 h 2210783"/>
                <a:gd name="connsiteX14" fmla="*/ 125066 w 12191999"/>
                <a:gd name="connsiteY14" fmla="*/ 993431 h 2210783"/>
                <a:gd name="connsiteX15" fmla="*/ 0 w 12191999"/>
                <a:gd name="connsiteY15" fmla="*/ 922989 h 2210783"/>
                <a:gd name="connsiteX16" fmla="*/ 0 w 12191999"/>
                <a:gd name="connsiteY16" fmla="*/ 0 h 221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91999" h="2210783">
                  <a:moveTo>
                    <a:pt x="0" y="0"/>
                  </a:moveTo>
                  <a:lnTo>
                    <a:pt x="145752" y="112708"/>
                  </a:lnTo>
                  <a:cubicBezTo>
                    <a:pt x="1061349" y="749175"/>
                    <a:pt x="2026439" y="841110"/>
                    <a:pt x="3451094" y="862325"/>
                  </a:cubicBezTo>
                  <a:cubicBezTo>
                    <a:pt x="3451094" y="862325"/>
                    <a:pt x="4681318" y="731496"/>
                    <a:pt x="5639337" y="1300781"/>
                  </a:cubicBezTo>
                  <a:cubicBezTo>
                    <a:pt x="6597356" y="1866530"/>
                    <a:pt x="6936728" y="1969072"/>
                    <a:pt x="7474067" y="1916033"/>
                  </a:cubicBezTo>
                  <a:cubicBezTo>
                    <a:pt x="8767923" y="1785203"/>
                    <a:pt x="9185068" y="731496"/>
                    <a:pt x="10493064" y="540555"/>
                  </a:cubicBezTo>
                  <a:cubicBezTo>
                    <a:pt x="11066859" y="455472"/>
                    <a:pt x="11633888" y="466494"/>
                    <a:pt x="12090243" y="505815"/>
                  </a:cubicBezTo>
                  <a:lnTo>
                    <a:pt x="12191999" y="515741"/>
                  </a:lnTo>
                  <a:lnTo>
                    <a:pt x="12191999" y="1217270"/>
                  </a:lnTo>
                  <a:lnTo>
                    <a:pt x="12179614" y="1215068"/>
                  </a:lnTo>
                  <a:cubicBezTo>
                    <a:pt x="11688406" y="1132783"/>
                    <a:pt x="10950421" y="1056581"/>
                    <a:pt x="10143087" y="1138128"/>
                  </a:cubicBezTo>
                  <a:cubicBezTo>
                    <a:pt x="9124971" y="1240670"/>
                    <a:pt x="8336638" y="2043326"/>
                    <a:pt x="7682639" y="2188300"/>
                  </a:cubicBezTo>
                  <a:cubicBezTo>
                    <a:pt x="7322057" y="2269626"/>
                    <a:pt x="6388784" y="2142333"/>
                    <a:pt x="5321176" y="1608407"/>
                  </a:cubicBezTo>
                  <a:cubicBezTo>
                    <a:pt x="4568194" y="1233598"/>
                    <a:pt x="3748045" y="1364428"/>
                    <a:pt x="2715788" y="1382107"/>
                  </a:cubicBezTo>
                  <a:cubicBezTo>
                    <a:pt x="1485123" y="1397577"/>
                    <a:pt x="751584" y="1316361"/>
                    <a:pt x="125066" y="993431"/>
                  </a:cubicBezTo>
                  <a:lnTo>
                    <a:pt x="0" y="9229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 userDrawn="1"/>
        </p:nvSpPr>
        <p:spPr>
          <a:xfrm>
            <a:off x="317882" y="353864"/>
            <a:ext cx="11556234" cy="61687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1894095" y="2034632"/>
            <a:ext cx="7388970" cy="4164558"/>
            <a:chOff x="-1894095" y="2034632"/>
            <a:chExt cx="7388970" cy="4164558"/>
          </a:xfrm>
        </p:grpSpPr>
        <p:sp>
          <p:nvSpPr>
            <p:cNvPr id="12" name="任意多边形 11"/>
            <p:cNvSpPr/>
            <p:nvPr/>
          </p:nvSpPr>
          <p:spPr bwMode="auto">
            <a:xfrm rot="2686265">
              <a:off x="-933532" y="4687184"/>
              <a:ext cx="4628594" cy="1082865"/>
            </a:xfrm>
            <a:custGeom>
              <a:avLst/>
              <a:gdLst>
                <a:gd name="connsiteX0" fmla="*/ 0 w 4628594"/>
                <a:gd name="connsiteY0" fmla="*/ 169111 h 1082865"/>
                <a:gd name="connsiteX1" fmla="*/ 29766 w 4628594"/>
                <a:gd name="connsiteY1" fmla="*/ 169733 h 1082865"/>
                <a:gd name="connsiteX2" fmla="*/ 75948 w 4628594"/>
                <a:gd name="connsiteY2" fmla="*/ 169733 h 1082865"/>
                <a:gd name="connsiteX3" fmla="*/ 2552003 w 4628594"/>
                <a:gd name="connsiteY3" fmla="*/ 0 h 1082865"/>
                <a:gd name="connsiteX4" fmla="*/ 3688787 w 4628594"/>
                <a:gd name="connsiteY4" fmla="*/ 169733 h 1082865"/>
                <a:gd name="connsiteX5" fmla="*/ 4555466 w 4628594"/>
                <a:gd name="connsiteY5" fmla="*/ 512346 h 1082865"/>
                <a:gd name="connsiteX6" fmla="*/ 4628594 w 4628594"/>
                <a:gd name="connsiteY6" fmla="*/ 540702 h 1082865"/>
                <a:gd name="connsiteX7" fmla="*/ 4330550 w 4628594"/>
                <a:gd name="connsiteY7" fmla="*/ 836375 h 1082865"/>
                <a:gd name="connsiteX8" fmla="*/ 4023161 w 4628594"/>
                <a:gd name="connsiteY8" fmla="*/ 704124 h 1082865"/>
                <a:gd name="connsiteX9" fmla="*/ 2708311 w 4628594"/>
                <a:gd name="connsiteY9" fmla="*/ 353609 h 1082865"/>
                <a:gd name="connsiteX10" fmla="*/ 2292675 w 4628594"/>
                <a:gd name="connsiteY10" fmla="*/ 396043 h 1082865"/>
                <a:gd name="connsiteX11" fmla="*/ 987596 w 4628594"/>
                <a:gd name="connsiteY11" fmla="*/ 1033422 h 1082865"/>
                <a:gd name="connsiteX12" fmla="*/ 906481 w 4628594"/>
                <a:gd name="connsiteY12" fmla="*/ 1082865 h 1082865"/>
                <a:gd name="connsiteX13" fmla="*/ 0 w 4628594"/>
                <a:gd name="connsiteY13" fmla="*/ 169111 h 108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8594" h="1082865">
                  <a:moveTo>
                    <a:pt x="0" y="169111"/>
                  </a:moveTo>
                  <a:lnTo>
                    <a:pt x="29766" y="169733"/>
                  </a:lnTo>
                  <a:cubicBezTo>
                    <a:pt x="47528" y="169733"/>
                    <a:pt x="61738" y="169732"/>
                    <a:pt x="75948" y="169733"/>
                  </a:cubicBezTo>
                  <a:cubicBezTo>
                    <a:pt x="914326" y="159125"/>
                    <a:pt x="1770466" y="0"/>
                    <a:pt x="2552003" y="0"/>
                  </a:cubicBezTo>
                  <a:cubicBezTo>
                    <a:pt x="2953430" y="1"/>
                    <a:pt x="3337095" y="42434"/>
                    <a:pt x="3688787" y="169733"/>
                  </a:cubicBezTo>
                  <a:cubicBezTo>
                    <a:pt x="4013836" y="286424"/>
                    <a:pt x="4293924" y="407093"/>
                    <a:pt x="4555466" y="512346"/>
                  </a:cubicBezTo>
                  <a:lnTo>
                    <a:pt x="4628594" y="540702"/>
                  </a:lnTo>
                  <a:lnTo>
                    <a:pt x="4330550" y="836375"/>
                  </a:lnTo>
                  <a:lnTo>
                    <a:pt x="4023161" y="704124"/>
                  </a:lnTo>
                  <a:cubicBezTo>
                    <a:pt x="3582214" y="513617"/>
                    <a:pt x="3184339" y="353609"/>
                    <a:pt x="2708311" y="353609"/>
                  </a:cubicBezTo>
                  <a:cubicBezTo>
                    <a:pt x="2576871" y="353609"/>
                    <a:pt x="2438326" y="367754"/>
                    <a:pt x="2292675" y="396043"/>
                  </a:cubicBezTo>
                  <a:cubicBezTo>
                    <a:pt x="1740270" y="498590"/>
                    <a:pt x="1390354" y="778824"/>
                    <a:pt x="987596" y="1033422"/>
                  </a:cubicBezTo>
                  <a:lnTo>
                    <a:pt x="906481" y="1082865"/>
                  </a:lnTo>
                  <a:lnTo>
                    <a:pt x="0" y="1691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686265">
              <a:off x="-343945" y="5249947"/>
              <a:ext cx="2964958" cy="949243"/>
            </a:xfrm>
            <a:custGeom>
              <a:avLst/>
              <a:gdLst>
                <a:gd name="connsiteX0" fmla="*/ 0 w 2964958"/>
                <a:gd name="connsiteY0" fmla="*/ 596845 h 949243"/>
                <a:gd name="connsiteX1" fmla="*/ 39661 w 2964958"/>
                <a:gd name="connsiteY1" fmla="*/ 567349 h 949243"/>
                <a:gd name="connsiteX2" fmla="*/ 1541906 w 2964958"/>
                <a:gd name="connsiteY2" fmla="*/ 304 h 949243"/>
                <a:gd name="connsiteX3" fmla="*/ 2907522 w 2964958"/>
                <a:gd name="connsiteY3" fmla="*/ 573969 h 949243"/>
                <a:gd name="connsiteX4" fmla="*/ 2964958 w 2964958"/>
                <a:gd name="connsiteY4" fmla="*/ 600490 h 949243"/>
                <a:gd name="connsiteX5" fmla="*/ 2796632 w 2964958"/>
                <a:gd name="connsiteY5" fmla="*/ 767476 h 949243"/>
                <a:gd name="connsiteX6" fmla="*/ 2670012 w 2964958"/>
                <a:gd name="connsiteY6" fmla="*/ 711476 h 949243"/>
                <a:gd name="connsiteX7" fmla="*/ 573328 w 2964958"/>
                <a:gd name="connsiteY7" fmla="*/ 792746 h 949243"/>
                <a:gd name="connsiteX8" fmla="*/ 350483 w 2964958"/>
                <a:gd name="connsiteY8" fmla="*/ 948526 h 949243"/>
                <a:gd name="connsiteX9" fmla="*/ 349594 w 2964958"/>
                <a:gd name="connsiteY9" fmla="*/ 949243 h 949243"/>
                <a:gd name="connsiteX10" fmla="*/ 0 w 2964958"/>
                <a:gd name="connsiteY10" fmla="*/ 596845 h 94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58" h="949243">
                  <a:moveTo>
                    <a:pt x="0" y="596845"/>
                  </a:moveTo>
                  <a:lnTo>
                    <a:pt x="39661" y="567349"/>
                  </a:lnTo>
                  <a:cubicBezTo>
                    <a:pt x="348335" y="343847"/>
                    <a:pt x="936766" y="-11857"/>
                    <a:pt x="1541906" y="304"/>
                  </a:cubicBezTo>
                  <a:cubicBezTo>
                    <a:pt x="1907773" y="6274"/>
                    <a:pt x="2337393" y="299916"/>
                    <a:pt x="2907522" y="573969"/>
                  </a:cubicBezTo>
                  <a:lnTo>
                    <a:pt x="2964958" y="600490"/>
                  </a:lnTo>
                  <a:lnTo>
                    <a:pt x="2796632" y="767476"/>
                  </a:lnTo>
                  <a:lnTo>
                    <a:pt x="2670012" y="711476"/>
                  </a:lnTo>
                  <a:cubicBezTo>
                    <a:pt x="2034312" y="444878"/>
                    <a:pt x="1332900" y="299239"/>
                    <a:pt x="573328" y="792746"/>
                  </a:cubicBezTo>
                  <a:cubicBezTo>
                    <a:pt x="494234" y="844042"/>
                    <a:pt x="420138" y="896071"/>
                    <a:pt x="350483" y="948526"/>
                  </a:cubicBezTo>
                  <a:lnTo>
                    <a:pt x="349594" y="949243"/>
                  </a:lnTo>
                  <a:lnTo>
                    <a:pt x="0" y="596845"/>
                  </a:lnTo>
                  <a:close/>
                </a:path>
              </a:pathLst>
            </a:custGeom>
            <a:solidFill>
              <a:srgbClr val="DBE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 bwMode="auto">
            <a:xfrm rot="2686265">
              <a:off x="-1894095" y="2034632"/>
              <a:ext cx="7388970" cy="2792650"/>
            </a:xfrm>
            <a:custGeom>
              <a:avLst/>
              <a:gdLst>
                <a:gd name="connsiteX0" fmla="*/ 0 w 7388970"/>
                <a:gd name="connsiteY0" fmla="*/ 228571 h 2792650"/>
                <a:gd name="connsiteX1" fmla="*/ 230404 w 7388970"/>
                <a:gd name="connsiteY1" fmla="*/ 0 h 2792650"/>
                <a:gd name="connsiteX2" fmla="*/ 258561 w 7388970"/>
                <a:gd name="connsiteY2" fmla="*/ 50672 h 2792650"/>
                <a:gd name="connsiteX3" fmla="*/ 1017611 w 7388970"/>
                <a:gd name="connsiteY3" fmla="*/ 905926 h 2792650"/>
                <a:gd name="connsiteX4" fmla="*/ 4322955 w 7388970"/>
                <a:gd name="connsiteY4" fmla="*/ 1655543 h 2792650"/>
                <a:gd name="connsiteX5" fmla="*/ 6511200 w 7388970"/>
                <a:gd name="connsiteY5" fmla="*/ 2094000 h 2792650"/>
                <a:gd name="connsiteX6" fmla="*/ 7371042 w 7388970"/>
                <a:gd name="connsiteY6" fmla="*/ 2551274 h 2792650"/>
                <a:gd name="connsiteX7" fmla="*/ 7388970 w 7388970"/>
                <a:gd name="connsiteY7" fmla="*/ 2558570 h 2792650"/>
                <a:gd name="connsiteX8" fmla="*/ 7153010 w 7388970"/>
                <a:gd name="connsiteY8" fmla="*/ 2792650 h 2792650"/>
                <a:gd name="connsiteX9" fmla="*/ 7141185 w 7388970"/>
                <a:gd name="connsiteY9" fmla="*/ 2789092 h 2792650"/>
                <a:gd name="connsiteX10" fmla="*/ 6193037 w 7388970"/>
                <a:gd name="connsiteY10" fmla="*/ 2401624 h 2792650"/>
                <a:gd name="connsiteX11" fmla="*/ 3587648 w 7388970"/>
                <a:gd name="connsiteY11" fmla="*/ 2175325 h 2792650"/>
                <a:gd name="connsiteX12" fmla="*/ 1825085 w 7388970"/>
                <a:gd name="connsiteY12" fmla="*/ 2067425 h 2792650"/>
                <a:gd name="connsiteX13" fmla="*/ 1823964 w 7388970"/>
                <a:gd name="connsiteY13" fmla="*/ 2067168 h 2792650"/>
                <a:gd name="connsiteX14" fmla="*/ 0 w 7388970"/>
                <a:gd name="connsiteY14" fmla="*/ 228571 h 279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88970" h="2792650">
                  <a:moveTo>
                    <a:pt x="0" y="228571"/>
                  </a:moveTo>
                  <a:lnTo>
                    <a:pt x="230404" y="0"/>
                  </a:lnTo>
                  <a:lnTo>
                    <a:pt x="258561" y="50672"/>
                  </a:lnTo>
                  <a:cubicBezTo>
                    <a:pt x="437630" y="355646"/>
                    <a:pt x="684868" y="672554"/>
                    <a:pt x="1017611" y="905926"/>
                  </a:cubicBezTo>
                  <a:cubicBezTo>
                    <a:pt x="1933209" y="1542394"/>
                    <a:pt x="2898299" y="1634328"/>
                    <a:pt x="4322955" y="1655543"/>
                  </a:cubicBezTo>
                  <a:cubicBezTo>
                    <a:pt x="4322955" y="1655543"/>
                    <a:pt x="5553179" y="1524714"/>
                    <a:pt x="6511200" y="2094000"/>
                  </a:cubicBezTo>
                  <a:cubicBezTo>
                    <a:pt x="6870456" y="2306155"/>
                    <a:pt x="7142715" y="2453173"/>
                    <a:pt x="7371042" y="2551274"/>
                  </a:cubicBezTo>
                  <a:lnTo>
                    <a:pt x="7388970" y="2558570"/>
                  </a:lnTo>
                  <a:lnTo>
                    <a:pt x="7153010" y="2792650"/>
                  </a:lnTo>
                  <a:lnTo>
                    <a:pt x="7141185" y="2789092"/>
                  </a:lnTo>
                  <a:cubicBezTo>
                    <a:pt x="6847173" y="2695618"/>
                    <a:pt x="6526664" y="2568477"/>
                    <a:pt x="6193037" y="2401624"/>
                  </a:cubicBezTo>
                  <a:cubicBezTo>
                    <a:pt x="5440056" y="2026817"/>
                    <a:pt x="4619906" y="2157646"/>
                    <a:pt x="3587648" y="2175325"/>
                  </a:cubicBezTo>
                  <a:cubicBezTo>
                    <a:pt x="2849249" y="2184608"/>
                    <a:pt x="2289815" y="2159082"/>
                    <a:pt x="1825085" y="2067425"/>
                  </a:cubicBezTo>
                  <a:lnTo>
                    <a:pt x="1823964" y="2067168"/>
                  </a:lnTo>
                  <a:lnTo>
                    <a:pt x="0" y="228571"/>
                  </a:lnTo>
                  <a:close/>
                </a:path>
              </a:pathLst>
            </a:custGeom>
            <a:solidFill>
              <a:srgbClr val="CBD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 userDrawn="1"/>
        </p:nvCxnSpPr>
        <p:spPr>
          <a:xfrm>
            <a:off x="836127" y="922868"/>
            <a:ext cx="1051974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hape 13"/>
          <p:cNvSpPr txBox="1"/>
          <p:nvPr userDrawn="1"/>
        </p:nvSpPr>
        <p:spPr>
          <a:xfrm>
            <a:off x="10920536" y="404664"/>
            <a:ext cx="50376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3"/>
                </a:solidFill>
                <a:latin typeface="+mj-ea"/>
                <a:ea typeface="+mj-ea"/>
                <a:cs typeface="Lato"/>
                <a:sym typeface="Lato"/>
              </a:rPr>
            </a:fld>
            <a:endParaRPr lang="en-US" sz="1800" b="0" i="0" u="none" strike="noStrike" cap="none" dirty="0">
              <a:solidFill>
                <a:schemeClr val="accent3"/>
              </a:solidFill>
              <a:latin typeface="+mj-ea"/>
              <a:ea typeface="+mj-ea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 flipH="1" flipV="1">
            <a:off x="6697464" y="659625"/>
            <a:ext cx="7388970" cy="4164558"/>
            <a:chOff x="-1894095" y="2034632"/>
            <a:chExt cx="7388970" cy="4164558"/>
          </a:xfrm>
        </p:grpSpPr>
        <p:sp>
          <p:nvSpPr>
            <p:cNvPr id="32" name="任意多边形 31"/>
            <p:cNvSpPr/>
            <p:nvPr/>
          </p:nvSpPr>
          <p:spPr bwMode="auto">
            <a:xfrm rot="2686265">
              <a:off x="-933532" y="4687184"/>
              <a:ext cx="4628594" cy="1082865"/>
            </a:xfrm>
            <a:custGeom>
              <a:avLst/>
              <a:gdLst>
                <a:gd name="connsiteX0" fmla="*/ 0 w 4628594"/>
                <a:gd name="connsiteY0" fmla="*/ 169111 h 1082865"/>
                <a:gd name="connsiteX1" fmla="*/ 29766 w 4628594"/>
                <a:gd name="connsiteY1" fmla="*/ 169733 h 1082865"/>
                <a:gd name="connsiteX2" fmla="*/ 75948 w 4628594"/>
                <a:gd name="connsiteY2" fmla="*/ 169733 h 1082865"/>
                <a:gd name="connsiteX3" fmla="*/ 2552003 w 4628594"/>
                <a:gd name="connsiteY3" fmla="*/ 0 h 1082865"/>
                <a:gd name="connsiteX4" fmla="*/ 3688787 w 4628594"/>
                <a:gd name="connsiteY4" fmla="*/ 169733 h 1082865"/>
                <a:gd name="connsiteX5" fmla="*/ 4555466 w 4628594"/>
                <a:gd name="connsiteY5" fmla="*/ 512346 h 1082865"/>
                <a:gd name="connsiteX6" fmla="*/ 4628594 w 4628594"/>
                <a:gd name="connsiteY6" fmla="*/ 540702 h 1082865"/>
                <a:gd name="connsiteX7" fmla="*/ 4330550 w 4628594"/>
                <a:gd name="connsiteY7" fmla="*/ 836375 h 1082865"/>
                <a:gd name="connsiteX8" fmla="*/ 4023161 w 4628594"/>
                <a:gd name="connsiteY8" fmla="*/ 704124 h 1082865"/>
                <a:gd name="connsiteX9" fmla="*/ 2708311 w 4628594"/>
                <a:gd name="connsiteY9" fmla="*/ 353609 h 1082865"/>
                <a:gd name="connsiteX10" fmla="*/ 2292675 w 4628594"/>
                <a:gd name="connsiteY10" fmla="*/ 396043 h 1082865"/>
                <a:gd name="connsiteX11" fmla="*/ 987596 w 4628594"/>
                <a:gd name="connsiteY11" fmla="*/ 1033422 h 1082865"/>
                <a:gd name="connsiteX12" fmla="*/ 906481 w 4628594"/>
                <a:gd name="connsiteY12" fmla="*/ 1082865 h 1082865"/>
                <a:gd name="connsiteX13" fmla="*/ 0 w 4628594"/>
                <a:gd name="connsiteY13" fmla="*/ 169111 h 108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8594" h="1082865">
                  <a:moveTo>
                    <a:pt x="0" y="169111"/>
                  </a:moveTo>
                  <a:lnTo>
                    <a:pt x="29766" y="169733"/>
                  </a:lnTo>
                  <a:cubicBezTo>
                    <a:pt x="47528" y="169733"/>
                    <a:pt x="61738" y="169732"/>
                    <a:pt x="75948" y="169733"/>
                  </a:cubicBezTo>
                  <a:cubicBezTo>
                    <a:pt x="914326" y="159125"/>
                    <a:pt x="1770466" y="0"/>
                    <a:pt x="2552003" y="0"/>
                  </a:cubicBezTo>
                  <a:cubicBezTo>
                    <a:pt x="2953430" y="1"/>
                    <a:pt x="3337095" y="42434"/>
                    <a:pt x="3688787" y="169733"/>
                  </a:cubicBezTo>
                  <a:cubicBezTo>
                    <a:pt x="4013836" y="286424"/>
                    <a:pt x="4293924" y="407093"/>
                    <a:pt x="4555466" y="512346"/>
                  </a:cubicBezTo>
                  <a:lnTo>
                    <a:pt x="4628594" y="540702"/>
                  </a:lnTo>
                  <a:lnTo>
                    <a:pt x="4330550" y="836375"/>
                  </a:lnTo>
                  <a:lnTo>
                    <a:pt x="4023161" y="704124"/>
                  </a:lnTo>
                  <a:cubicBezTo>
                    <a:pt x="3582214" y="513617"/>
                    <a:pt x="3184339" y="353609"/>
                    <a:pt x="2708311" y="353609"/>
                  </a:cubicBezTo>
                  <a:cubicBezTo>
                    <a:pt x="2576871" y="353609"/>
                    <a:pt x="2438326" y="367754"/>
                    <a:pt x="2292675" y="396043"/>
                  </a:cubicBezTo>
                  <a:cubicBezTo>
                    <a:pt x="1740270" y="498590"/>
                    <a:pt x="1390354" y="778824"/>
                    <a:pt x="987596" y="1033422"/>
                  </a:cubicBezTo>
                  <a:lnTo>
                    <a:pt x="906481" y="1082865"/>
                  </a:lnTo>
                  <a:lnTo>
                    <a:pt x="0" y="1691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 bwMode="auto">
            <a:xfrm rot="2686265">
              <a:off x="-343945" y="5249947"/>
              <a:ext cx="2964958" cy="949243"/>
            </a:xfrm>
            <a:custGeom>
              <a:avLst/>
              <a:gdLst>
                <a:gd name="connsiteX0" fmla="*/ 0 w 2964958"/>
                <a:gd name="connsiteY0" fmla="*/ 596845 h 949243"/>
                <a:gd name="connsiteX1" fmla="*/ 39661 w 2964958"/>
                <a:gd name="connsiteY1" fmla="*/ 567349 h 949243"/>
                <a:gd name="connsiteX2" fmla="*/ 1541906 w 2964958"/>
                <a:gd name="connsiteY2" fmla="*/ 304 h 949243"/>
                <a:gd name="connsiteX3" fmla="*/ 2907522 w 2964958"/>
                <a:gd name="connsiteY3" fmla="*/ 573969 h 949243"/>
                <a:gd name="connsiteX4" fmla="*/ 2964958 w 2964958"/>
                <a:gd name="connsiteY4" fmla="*/ 600490 h 949243"/>
                <a:gd name="connsiteX5" fmla="*/ 2796632 w 2964958"/>
                <a:gd name="connsiteY5" fmla="*/ 767476 h 949243"/>
                <a:gd name="connsiteX6" fmla="*/ 2670012 w 2964958"/>
                <a:gd name="connsiteY6" fmla="*/ 711476 h 949243"/>
                <a:gd name="connsiteX7" fmla="*/ 573328 w 2964958"/>
                <a:gd name="connsiteY7" fmla="*/ 792746 h 949243"/>
                <a:gd name="connsiteX8" fmla="*/ 350483 w 2964958"/>
                <a:gd name="connsiteY8" fmla="*/ 948526 h 949243"/>
                <a:gd name="connsiteX9" fmla="*/ 349594 w 2964958"/>
                <a:gd name="connsiteY9" fmla="*/ 949243 h 949243"/>
                <a:gd name="connsiteX10" fmla="*/ 0 w 2964958"/>
                <a:gd name="connsiteY10" fmla="*/ 596845 h 94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58" h="949243">
                  <a:moveTo>
                    <a:pt x="0" y="596845"/>
                  </a:moveTo>
                  <a:lnTo>
                    <a:pt x="39661" y="567349"/>
                  </a:lnTo>
                  <a:cubicBezTo>
                    <a:pt x="348335" y="343847"/>
                    <a:pt x="936766" y="-11857"/>
                    <a:pt x="1541906" y="304"/>
                  </a:cubicBezTo>
                  <a:cubicBezTo>
                    <a:pt x="1907773" y="6274"/>
                    <a:pt x="2337393" y="299916"/>
                    <a:pt x="2907522" y="573969"/>
                  </a:cubicBezTo>
                  <a:lnTo>
                    <a:pt x="2964958" y="600490"/>
                  </a:lnTo>
                  <a:lnTo>
                    <a:pt x="2796632" y="767476"/>
                  </a:lnTo>
                  <a:lnTo>
                    <a:pt x="2670012" y="711476"/>
                  </a:lnTo>
                  <a:cubicBezTo>
                    <a:pt x="2034312" y="444878"/>
                    <a:pt x="1332900" y="299239"/>
                    <a:pt x="573328" y="792746"/>
                  </a:cubicBezTo>
                  <a:cubicBezTo>
                    <a:pt x="494234" y="844042"/>
                    <a:pt x="420138" y="896071"/>
                    <a:pt x="350483" y="948526"/>
                  </a:cubicBezTo>
                  <a:lnTo>
                    <a:pt x="349594" y="949243"/>
                  </a:lnTo>
                  <a:lnTo>
                    <a:pt x="0" y="596845"/>
                  </a:lnTo>
                  <a:close/>
                </a:path>
              </a:pathLst>
            </a:custGeom>
            <a:solidFill>
              <a:srgbClr val="DBE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 bwMode="auto">
            <a:xfrm rot="2686265">
              <a:off x="-1894095" y="2034632"/>
              <a:ext cx="7388970" cy="2792650"/>
            </a:xfrm>
            <a:custGeom>
              <a:avLst/>
              <a:gdLst>
                <a:gd name="connsiteX0" fmla="*/ 0 w 7388970"/>
                <a:gd name="connsiteY0" fmla="*/ 228571 h 2792650"/>
                <a:gd name="connsiteX1" fmla="*/ 230404 w 7388970"/>
                <a:gd name="connsiteY1" fmla="*/ 0 h 2792650"/>
                <a:gd name="connsiteX2" fmla="*/ 258561 w 7388970"/>
                <a:gd name="connsiteY2" fmla="*/ 50672 h 2792650"/>
                <a:gd name="connsiteX3" fmla="*/ 1017611 w 7388970"/>
                <a:gd name="connsiteY3" fmla="*/ 905926 h 2792650"/>
                <a:gd name="connsiteX4" fmla="*/ 4322955 w 7388970"/>
                <a:gd name="connsiteY4" fmla="*/ 1655543 h 2792650"/>
                <a:gd name="connsiteX5" fmla="*/ 6511200 w 7388970"/>
                <a:gd name="connsiteY5" fmla="*/ 2094000 h 2792650"/>
                <a:gd name="connsiteX6" fmla="*/ 7371042 w 7388970"/>
                <a:gd name="connsiteY6" fmla="*/ 2551274 h 2792650"/>
                <a:gd name="connsiteX7" fmla="*/ 7388970 w 7388970"/>
                <a:gd name="connsiteY7" fmla="*/ 2558570 h 2792650"/>
                <a:gd name="connsiteX8" fmla="*/ 7153010 w 7388970"/>
                <a:gd name="connsiteY8" fmla="*/ 2792650 h 2792650"/>
                <a:gd name="connsiteX9" fmla="*/ 7141185 w 7388970"/>
                <a:gd name="connsiteY9" fmla="*/ 2789092 h 2792650"/>
                <a:gd name="connsiteX10" fmla="*/ 6193037 w 7388970"/>
                <a:gd name="connsiteY10" fmla="*/ 2401624 h 2792650"/>
                <a:gd name="connsiteX11" fmla="*/ 3587648 w 7388970"/>
                <a:gd name="connsiteY11" fmla="*/ 2175325 h 2792650"/>
                <a:gd name="connsiteX12" fmla="*/ 1825085 w 7388970"/>
                <a:gd name="connsiteY12" fmla="*/ 2067425 h 2792650"/>
                <a:gd name="connsiteX13" fmla="*/ 1823964 w 7388970"/>
                <a:gd name="connsiteY13" fmla="*/ 2067168 h 2792650"/>
                <a:gd name="connsiteX14" fmla="*/ 0 w 7388970"/>
                <a:gd name="connsiteY14" fmla="*/ 228571 h 279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88970" h="2792650">
                  <a:moveTo>
                    <a:pt x="0" y="228571"/>
                  </a:moveTo>
                  <a:lnTo>
                    <a:pt x="230404" y="0"/>
                  </a:lnTo>
                  <a:lnTo>
                    <a:pt x="258561" y="50672"/>
                  </a:lnTo>
                  <a:cubicBezTo>
                    <a:pt x="437630" y="355646"/>
                    <a:pt x="684868" y="672554"/>
                    <a:pt x="1017611" y="905926"/>
                  </a:cubicBezTo>
                  <a:cubicBezTo>
                    <a:pt x="1933209" y="1542394"/>
                    <a:pt x="2898299" y="1634328"/>
                    <a:pt x="4322955" y="1655543"/>
                  </a:cubicBezTo>
                  <a:cubicBezTo>
                    <a:pt x="4322955" y="1655543"/>
                    <a:pt x="5553179" y="1524714"/>
                    <a:pt x="6511200" y="2094000"/>
                  </a:cubicBezTo>
                  <a:cubicBezTo>
                    <a:pt x="6870456" y="2306155"/>
                    <a:pt x="7142715" y="2453173"/>
                    <a:pt x="7371042" y="2551274"/>
                  </a:cubicBezTo>
                  <a:lnTo>
                    <a:pt x="7388970" y="2558570"/>
                  </a:lnTo>
                  <a:lnTo>
                    <a:pt x="7153010" y="2792650"/>
                  </a:lnTo>
                  <a:lnTo>
                    <a:pt x="7141185" y="2789092"/>
                  </a:lnTo>
                  <a:cubicBezTo>
                    <a:pt x="6847173" y="2695618"/>
                    <a:pt x="6526664" y="2568477"/>
                    <a:pt x="6193037" y="2401624"/>
                  </a:cubicBezTo>
                  <a:cubicBezTo>
                    <a:pt x="5440056" y="2026817"/>
                    <a:pt x="4619906" y="2157646"/>
                    <a:pt x="3587648" y="2175325"/>
                  </a:cubicBezTo>
                  <a:cubicBezTo>
                    <a:pt x="2849249" y="2184608"/>
                    <a:pt x="2289815" y="2159082"/>
                    <a:pt x="1825085" y="2067425"/>
                  </a:cubicBezTo>
                  <a:lnTo>
                    <a:pt x="1823964" y="2067168"/>
                  </a:lnTo>
                  <a:lnTo>
                    <a:pt x="0" y="228571"/>
                  </a:lnTo>
                  <a:close/>
                </a:path>
              </a:pathLst>
            </a:custGeom>
            <a:solidFill>
              <a:srgbClr val="CBD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 userDrawn="1"/>
        </p:nvGrpSpPr>
        <p:grpSpPr>
          <a:xfrm flipH="1" flipV="1">
            <a:off x="-923998" y="4533435"/>
            <a:ext cx="8339998" cy="1751511"/>
            <a:chOff x="4778520" y="575502"/>
            <a:chExt cx="8339998" cy="1751511"/>
          </a:xfrm>
        </p:grpSpPr>
        <p:sp>
          <p:nvSpPr>
            <p:cNvPr id="36" name="任意多边形 35"/>
            <p:cNvSpPr/>
            <p:nvPr/>
          </p:nvSpPr>
          <p:spPr bwMode="auto">
            <a:xfrm rot="12711107">
              <a:off x="8123906" y="824721"/>
              <a:ext cx="4692586" cy="1193891"/>
            </a:xfrm>
            <a:custGeom>
              <a:avLst/>
              <a:gdLst>
                <a:gd name="connsiteX0" fmla="*/ 4692586 w 4692586"/>
                <a:gd name="connsiteY0" fmla="*/ 812946 h 1193891"/>
                <a:gd name="connsiteX1" fmla="*/ 4079422 w 4692586"/>
                <a:gd name="connsiteY1" fmla="*/ 1193891 h 1193891"/>
                <a:gd name="connsiteX2" fmla="*/ 4049359 w 4692586"/>
                <a:gd name="connsiteY2" fmla="*/ 1187495 h 1193891"/>
                <a:gd name="connsiteX3" fmla="*/ 1396875 w 4692586"/>
                <a:gd name="connsiteY3" fmla="*/ 353609 h 1193891"/>
                <a:gd name="connsiteX4" fmla="*/ 981239 w 4692586"/>
                <a:gd name="connsiteY4" fmla="*/ 396043 h 1193891"/>
                <a:gd name="connsiteX5" fmla="*/ 431743 w 4692586"/>
                <a:gd name="connsiteY5" fmla="*/ 575648 h 1193891"/>
                <a:gd name="connsiteX6" fmla="*/ 336522 w 4692586"/>
                <a:gd name="connsiteY6" fmla="*/ 624744 h 1193891"/>
                <a:gd name="connsiteX7" fmla="*/ 0 w 4692586"/>
                <a:gd name="connsiteY7" fmla="*/ 83084 h 1193891"/>
                <a:gd name="connsiteX8" fmla="*/ 23854 w 4692586"/>
                <a:gd name="connsiteY8" fmla="*/ 80889 h 1193891"/>
                <a:gd name="connsiteX9" fmla="*/ 1240568 w 4692586"/>
                <a:gd name="connsiteY9" fmla="*/ 1 h 1193891"/>
                <a:gd name="connsiteX10" fmla="*/ 2377351 w 4692586"/>
                <a:gd name="connsiteY10" fmla="*/ 169733 h 1193891"/>
                <a:gd name="connsiteX11" fmla="*/ 4519476 w 4692586"/>
                <a:gd name="connsiteY11" fmla="*/ 820374 h 1193891"/>
                <a:gd name="connsiteX12" fmla="*/ 4692586 w 4692586"/>
                <a:gd name="connsiteY12" fmla="*/ 812946 h 119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92586" h="1193891">
                  <a:moveTo>
                    <a:pt x="4692586" y="812946"/>
                  </a:moveTo>
                  <a:lnTo>
                    <a:pt x="4079422" y="1193891"/>
                  </a:lnTo>
                  <a:lnTo>
                    <a:pt x="4049359" y="1187495"/>
                  </a:lnTo>
                  <a:cubicBezTo>
                    <a:pt x="2907219" y="916139"/>
                    <a:pt x="2289427" y="353610"/>
                    <a:pt x="1396875" y="353609"/>
                  </a:cubicBezTo>
                  <a:cubicBezTo>
                    <a:pt x="1265434" y="353610"/>
                    <a:pt x="1126888" y="367754"/>
                    <a:pt x="981239" y="396043"/>
                  </a:cubicBezTo>
                  <a:cubicBezTo>
                    <a:pt x="774087" y="434498"/>
                    <a:pt x="595410" y="497940"/>
                    <a:pt x="431743" y="575648"/>
                  </a:cubicBezTo>
                  <a:lnTo>
                    <a:pt x="336522" y="624744"/>
                  </a:lnTo>
                  <a:lnTo>
                    <a:pt x="0" y="83084"/>
                  </a:lnTo>
                  <a:lnTo>
                    <a:pt x="23854" y="80889"/>
                  </a:lnTo>
                  <a:cubicBezTo>
                    <a:pt x="440378" y="39782"/>
                    <a:pt x="849798" y="0"/>
                    <a:pt x="1240568" y="1"/>
                  </a:cubicBezTo>
                  <a:cubicBezTo>
                    <a:pt x="1641994" y="0"/>
                    <a:pt x="2025658" y="42434"/>
                    <a:pt x="2377351" y="169733"/>
                  </a:cubicBezTo>
                  <a:cubicBezTo>
                    <a:pt x="3244148" y="480909"/>
                    <a:pt x="3791226" y="820374"/>
                    <a:pt x="4519476" y="820374"/>
                  </a:cubicBezTo>
                  <a:lnTo>
                    <a:pt x="4692586" y="8129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 bwMode="auto">
            <a:xfrm rot="12711107">
              <a:off x="9494784" y="575502"/>
              <a:ext cx="3137053" cy="1123802"/>
            </a:xfrm>
            <a:custGeom>
              <a:avLst/>
              <a:gdLst>
                <a:gd name="connsiteX0" fmla="*/ 2819408 w 3137053"/>
                <a:gd name="connsiteY0" fmla="*/ 1123802 h 1123802"/>
                <a:gd name="connsiteX1" fmla="*/ 2751733 w 3137053"/>
                <a:gd name="connsiteY1" fmla="*/ 1093129 h 1123802"/>
                <a:gd name="connsiteX2" fmla="*/ 451256 w 3137053"/>
                <a:gd name="connsiteY2" fmla="*/ 522123 h 1123802"/>
                <a:gd name="connsiteX3" fmla="*/ 253816 w 3137053"/>
                <a:gd name="connsiteY3" fmla="*/ 584553 h 1123802"/>
                <a:gd name="connsiteX4" fmla="*/ 0 w 3137053"/>
                <a:gd name="connsiteY4" fmla="*/ 176014 h 1123802"/>
                <a:gd name="connsiteX5" fmla="*/ 25499 w 3137053"/>
                <a:gd name="connsiteY5" fmla="*/ 164772 h 1123802"/>
                <a:gd name="connsiteX6" fmla="*/ 815628 w 3137053"/>
                <a:gd name="connsiteY6" fmla="*/ 304 h 1123802"/>
                <a:gd name="connsiteX7" fmla="*/ 3031420 w 3137053"/>
                <a:gd name="connsiteY7" fmla="*/ 900791 h 1123802"/>
                <a:gd name="connsiteX8" fmla="*/ 3137053 w 3137053"/>
                <a:gd name="connsiteY8" fmla="*/ 926455 h 1123802"/>
                <a:gd name="connsiteX9" fmla="*/ 2819408 w 3137053"/>
                <a:gd name="connsiteY9" fmla="*/ 1123802 h 112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37053" h="1123802">
                  <a:moveTo>
                    <a:pt x="2819408" y="1123802"/>
                  </a:moveTo>
                  <a:lnTo>
                    <a:pt x="2751733" y="1093129"/>
                  </a:lnTo>
                  <a:cubicBezTo>
                    <a:pt x="2075968" y="774188"/>
                    <a:pt x="1305074" y="304638"/>
                    <a:pt x="451256" y="522123"/>
                  </a:cubicBezTo>
                  <a:lnTo>
                    <a:pt x="253816" y="584553"/>
                  </a:lnTo>
                  <a:lnTo>
                    <a:pt x="0" y="176014"/>
                  </a:lnTo>
                  <a:lnTo>
                    <a:pt x="25499" y="164772"/>
                  </a:lnTo>
                  <a:cubicBezTo>
                    <a:pt x="268955" y="65254"/>
                    <a:pt x="540565" y="-5223"/>
                    <a:pt x="815628" y="304"/>
                  </a:cubicBezTo>
                  <a:cubicBezTo>
                    <a:pt x="1344102" y="8926"/>
                    <a:pt x="2005593" y="617755"/>
                    <a:pt x="3031420" y="900791"/>
                  </a:cubicBezTo>
                  <a:lnTo>
                    <a:pt x="3137053" y="926455"/>
                  </a:lnTo>
                  <a:lnTo>
                    <a:pt x="2819408" y="1123802"/>
                  </a:lnTo>
                  <a:close/>
                </a:path>
              </a:pathLst>
            </a:custGeom>
            <a:solidFill>
              <a:srgbClr val="DBE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 bwMode="auto">
            <a:xfrm rot="12711107">
              <a:off x="4778520" y="648137"/>
              <a:ext cx="8339998" cy="1678876"/>
            </a:xfrm>
            <a:custGeom>
              <a:avLst/>
              <a:gdLst>
                <a:gd name="connsiteX0" fmla="*/ 6405781 w 8339998"/>
                <a:gd name="connsiteY0" fmla="*/ 1201688 h 1678876"/>
                <a:gd name="connsiteX1" fmla="*/ 6258133 w 8339998"/>
                <a:gd name="connsiteY1" fmla="*/ 1287441 h 1678876"/>
                <a:gd name="connsiteX2" fmla="*/ 5460679 w 8339998"/>
                <a:gd name="connsiteY2" fmla="*/ 1656393 h 1678876"/>
                <a:gd name="connsiteX3" fmla="*/ 3099216 w 8339998"/>
                <a:gd name="connsiteY3" fmla="*/ 1076500 h 1678876"/>
                <a:gd name="connsiteX4" fmla="*/ 493828 w 8339998"/>
                <a:gd name="connsiteY4" fmla="*/ 850200 h 1678876"/>
                <a:gd name="connsiteX5" fmla="*/ 358577 w 8339998"/>
                <a:gd name="connsiteY5" fmla="*/ 850808 h 1678876"/>
                <a:gd name="connsiteX6" fmla="*/ 0 w 8339998"/>
                <a:gd name="connsiteY6" fmla="*/ 273648 h 1678876"/>
                <a:gd name="connsiteX7" fmla="*/ 15644 w 8339998"/>
                <a:gd name="connsiteY7" fmla="*/ 275351 h 1678876"/>
                <a:gd name="connsiteX8" fmla="*/ 1229134 w 8339998"/>
                <a:gd name="connsiteY8" fmla="*/ 330418 h 1678876"/>
                <a:gd name="connsiteX9" fmla="*/ 3417379 w 8339998"/>
                <a:gd name="connsiteY9" fmla="*/ 768873 h 1678876"/>
                <a:gd name="connsiteX10" fmla="*/ 5252106 w 8339998"/>
                <a:gd name="connsiteY10" fmla="*/ 1384127 h 1678876"/>
                <a:gd name="connsiteX11" fmla="*/ 8271104 w 8339998"/>
                <a:gd name="connsiteY11" fmla="*/ 8649 h 1678876"/>
                <a:gd name="connsiteX12" fmla="*/ 8339998 w 8339998"/>
                <a:gd name="connsiteY12" fmla="*/ 0 h 1678876"/>
                <a:gd name="connsiteX13" fmla="*/ 6405781 w 8339998"/>
                <a:gd name="connsiteY13" fmla="*/ 1201688 h 167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39998" h="1678876">
                  <a:moveTo>
                    <a:pt x="6405781" y="1201688"/>
                  </a:moveTo>
                  <a:lnTo>
                    <a:pt x="6258133" y="1287441"/>
                  </a:lnTo>
                  <a:cubicBezTo>
                    <a:pt x="5970069" y="1455176"/>
                    <a:pt x="5705928" y="1602028"/>
                    <a:pt x="5460679" y="1656393"/>
                  </a:cubicBezTo>
                  <a:cubicBezTo>
                    <a:pt x="5100097" y="1737719"/>
                    <a:pt x="4166824" y="1610425"/>
                    <a:pt x="3099216" y="1076500"/>
                  </a:cubicBezTo>
                  <a:cubicBezTo>
                    <a:pt x="2346234" y="701691"/>
                    <a:pt x="1526085" y="832521"/>
                    <a:pt x="493828" y="850200"/>
                  </a:cubicBezTo>
                  <a:lnTo>
                    <a:pt x="358577" y="850808"/>
                  </a:lnTo>
                  <a:lnTo>
                    <a:pt x="0" y="273648"/>
                  </a:lnTo>
                  <a:lnTo>
                    <a:pt x="15644" y="275351"/>
                  </a:lnTo>
                  <a:cubicBezTo>
                    <a:pt x="383604" y="310253"/>
                    <a:pt x="783930" y="323788"/>
                    <a:pt x="1229134" y="330418"/>
                  </a:cubicBezTo>
                  <a:cubicBezTo>
                    <a:pt x="1229134" y="330418"/>
                    <a:pt x="2459359" y="199589"/>
                    <a:pt x="3417379" y="768873"/>
                  </a:cubicBezTo>
                  <a:cubicBezTo>
                    <a:pt x="4375397" y="1334623"/>
                    <a:pt x="4714768" y="1437165"/>
                    <a:pt x="5252106" y="1384127"/>
                  </a:cubicBezTo>
                  <a:cubicBezTo>
                    <a:pt x="6545961" y="1253296"/>
                    <a:pt x="6963108" y="199590"/>
                    <a:pt x="8271104" y="8649"/>
                  </a:cubicBezTo>
                  <a:lnTo>
                    <a:pt x="8339998" y="0"/>
                  </a:lnTo>
                  <a:lnTo>
                    <a:pt x="6405781" y="1201688"/>
                  </a:lnTo>
                  <a:close/>
                </a:path>
              </a:pathLst>
            </a:custGeom>
            <a:solidFill>
              <a:srgbClr val="CBD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1"/>
          <p:cNvSpPr>
            <a:spLocks noChangeArrowheads="1"/>
          </p:cNvSpPr>
          <p:nvPr userDrawn="1"/>
        </p:nvSpPr>
        <p:spPr bwMode="auto">
          <a:xfrm>
            <a:off x="0" y="1"/>
            <a:ext cx="12191999" cy="6861144"/>
          </a:xfrm>
          <a:prstGeom prst="rect">
            <a:avLst/>
          </a:prstGeom>
          <a:solidFill>
            <a:srgbClr val="FAFC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 242"/>
          <p:cNvSpPr>
            <a:spLocks noChangeArrowheads="1"/>
          </p:cNvSpPr>
          <p:nvPr/>
        </p:nvSpPr>
        <p:spPr bwMode="auto">
          <a:xfrm>
            <a:off x="54197" y="6350"/>
            <a:ext cx="9162788" cy="684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01852" y="3827021"/>
            <a:ext cx="4421584" cy="172798"/>
            <a:chOff x="3901852" y="3212976"/>
            <a:chExt cx="4421584" cy="172798"/>
          </a:xfrm>
          <a:solidFill>
            <a:schemeClr val="accent3"/>
          </a:solidFill>
        </p:grpSpPr>
        <p:sp>
          <p:nvSpPr>
            <p:cNvPr id="1099" name="Rectangle 465"/>
            <p:cNvSpPr>
              <a:spLocks noChangeArrowheads="1"/>
            </p:cNvSpPr>
            <p:nvPr/>
          </p:nvSpPr>
          <p:spPr bwMode="auto">
            <a:xfrm>
              <a:off x="3901852" y="3293164"/>
              <a:ext cx="2133428" cy="10165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0" name="Freeform 466"/>
            <p:cNvSpPr/>
            <p:nvPr/>
          </p:nvSpPr>
          <p:spPr bwMode="auto">
            <a:xfrm>
              <a:off x="3901852" y="3293164"/>
              <a:ext cx="2133428" cy="10165"/>
            </a:xfrm>
            <a:custGeom>
              <a:avLst/>
              <a:gdLst>
                <a:gd name="T0" fmla="*/ 0 w 1889"/>
                <a:gd name="T1" fmla="*/ 9 h 9"/>
                <a:gd name="T2" fmla="*/ 1889 w 1889"/>
                <a:gd name="T3" fmla="*/ 9 h 9"/>
                <a:gd name="T4" fmla="*/ 1889 w 1889"/>
                <a:gd name="T5" fmla="*/ 0 h 9"/>
                <a:gd name="T6" fmla="*/ 0 w 188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9" h="9">
                  <a:moveTo>
                    <a:pt x="0" y="9"/>
                  </a:moveTo>
                  <a:lnTo>
                    <a:pt x="1889" y="9"/>
                  </a:lnTo>
                  <a:lnTo>
                    <a:pt x="1889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accent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1" name="Rectangle 467"/>
            <p:cNvSpPr>
              <a:spLocks noChangeArrowheads="1"/>
            </p:cNvSpPr>
            <p:nvPr/>
          </p:nvSpPr>
          <p:spPr bwMode="auto">
            <a:xfrm>
              <a:off x="6190008" y="3293164"/>
              <a:ext cx="2133428" cy="10165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468"/>
            <p:cNvSpPr/>
            <p:nvPr/>
          </p:nvSpPr>
          <p:spPr bwMode="auto">
            <a:xfrm>
              <a:off x="6190008" y="3293164"/>
              <a:ext cx="2133428" cy="10165"/>
            </a:xfrm>
            <a:custGeom>
              <a:avLst/>
              <a:gdLst>
                <a:gd name="T0" fmla="*/ 0 w 1889"/>
                <a:gd name="T1" fmla="*/ 9 h 9"/>
                <a:gd name="T2" fmla="*/ 1889 w 1889"/>
                <a:gd name="T3" fmla="*/ 9 h 9"/>
                <a:gd name="T4" fmla="*/ 1889 w 1889"/>
                <a:gd name="T5" fmla="*/ 0 h 9"/>
                <a:gd name="T6" fmla="*/ 0 w 188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9" h="9">
                  <a:moveTo>
                    <a:pt x="0" y="9"/>
                  </a:moveTo>
                  <a:lnTo>
                    <a:pt x="1889" y="9"/>
                  </a:lnTo>
                  <a:lnTo>
                    <a:pt x="1889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accent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469"/>
            <p:cNvSpPr/>
            <p:nvPr/>
          </p:nvSpPr>
          <p:spPr bwMode="auto">
            <a:xfrm>
              <a:off x="6021728" y="3212976"/>
              <a:ext cx="173927" cy="172798"/>
            </a:xfrm>
            <a:custGeom>
              <a:avLst/>
              <a:gdLst>
                <a:gd name="T0" fmla="*/ 147 w 154"/>
                <a:gd name="T1" fmla="*/ 75 h 153"/>
                <a:gd name="T2" fmla="*/ 142 w 154"/>
                <a:gd name="T3" fmla="*/ 73 h 153"/>
                <a:gd name="T4" fmla="*/ 76 w 154"/>
                <a:gd name="T5" fmla="*/ 137 h 153"/>
                <a:gd name="T6" fmla="*/ 15 w 154"/>
                <a:gd name="T7" fmla="*/ 75 h 153"/>
                <a:gd name="T8" fmla="*/ 76 w 154"/>
                <a:gd name="T9" fmla="*/ 14 h 153"/>
                <a:gd name="T10" fmla="*/ 142 w 154"/>
                <a:gd name="T11" fmla="*/ 80 h 153"/>
                <a:gd name="T12" fmla="*/ 147 w 154"/>
                <a:gd name="T13" fmla="*/ 75 h 153"/>
                <a:gd name="T14" fmla="*/ 142 w 154"/>
                <a:gd name="T15" fmla="*/ 73 h 153"/>
                <a:gd name="T16" fmla="*/ 147 w 154"/>
                <a:gd name="T17" fmla="*/ 75 h 153"/>
                <a:gd name="T18" fmla="*/ 149 w 154"/>
                <a:gd name="T19" fmla="*/ 73 h 153"/>
                <a:gd name="T20" fmla="*/ 76 w 154"/>
                <a:gd name="T21" fmla="*/ 0 h 153"/>
                <a:gd name="T22" fmla="*/ 0 w 154"/>
                <a:gd name="T23" fmla="*/ 75 h 153"/>
                <a:gd name="T24" fmla="*/ 76 w 154"/>
                <a:gd name="T25" fmla="*/ 153 h 153"/>
                <a:gd name="T26" fmla="*/ 154 w 154"/>
                <a:gd name="T27" fmla="*/ 75 h 153"/>
                <a:gd name="T28" fmla="*/ 149 w 154"/>
                <a:gd name="T29" fmla="*/ 73 h 153"/>
                <a:gd name="T30" fmla="*/ 147 w 154"/>
                <a:gd name="T31" fmla="*/ 7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53">
                  <a:moveTo>
                    <a:pt x="147" y="75"/>
                  </a:moveTo>
                  <a:lnTo>
                    <a:pt x="142" y="73"/>
                  </a:lnTo>
                  <a:lnTo>
                    <a:pt x="76" y="137"/>
                  </a:lnTo>
                  <a:lnTo>
                    <a:pt x="15" y="75"/>
                  </a:lnTo>
                  <a:lnTo>
                    <a:pt x="76" y="14"/>
                  </a:lnTo>
                  <a:lnTo>
                    <a:pt x="142" y="80"/>
                  </a:lnTo>
                  <a:lnTo>
                    <a:pt x="147" y="75"/>
                  </a:lnTo>
                  <a:lnTo>
                    <a:pt x="142" y="73"/>
                  </a:lnTo>
                  <a:lnTo>
                    <a:pt x="147" y="75"/>
                  </a:lnTo>
                  <a:lnTo>
                    <a:pt x="149" y="73"/>
                  </a:lnTo>
                  <a:lnTo>
                    <a:pt x="76" y="0"/>
                  </a:lnTo>
                  <a:lnTo>
                    <a:pt x="0" y="75"/>
                  </a:lnTo>
                  <a:lnTo>
                    <a:pt x="76" y="153"/>
                  </a:lnTo>
                  <a:lnTo>
                    <a:pt x="154" y="75"/>
                  </a:lnTo>
                  <a:lnTo>
                    <a:pt x="149" y="73"/>
                  </a:lnTo>
                  <a:lnTo>
                    <a:pt x="147" y="75"/>
                  </a:lnTo>
                  <a:close/>
                </a:path>
              </a:pathLst>
            </a:custGeom>
            <a:grpFill/>
            <a:ln w="317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1" name="文本框 240"/>
          <p:cNvSpPr txBox="1"/>
          <p:nvPr/>
        </p:nvSpPr>
        <p:spPr>
          <a:xfrm>
            <a:off x="621665" y="2025398"/>
            <a:ext cx="10974070" cy="4914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en-US" altLang="zh-CN" sz="2600" b="1" spc="150" dirty="0" smtClean="0">
                <a:solidFill>
                  <a:schemeClr val="accent2"/>
                </a:solidFill>
                <a:effectLst/>
                <a:latin typeface="+mj-ea"/>
              </a:rPr>
              <a:t>ZNS: Avoiding the Block Interface Tax for Flash-based SSDs</a:t>
            </a:r>
            <a:endParaRPr lang="en-US" altLang="zh-CN" sz="2600" b="1" spc="150" dirty="0" smtClean="0">
              <a:solidFill>
                <a:schemeClr val="accent2"/>
              </a:solidFill>
              <a:effectLst/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3671" y="4000257"/>
            <a:ext cx="247904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spc="150" dirty="0">
                <a:solidFill>
                  <a:schemeClr val="accent3"/>
                </a:solidFill>
                <a:latin typeface="+mj-ea"/>
                <a:ea typeface="+mj-ea"/>
              </a:rPr>
              <a:t>汇报人</a:t>
            </a:r>
            <a:r>
              <a:rPr lang="en-US" sz="2400" b="1" spc="150" dirty="0">
                <a:solidFill>
                  <a:schemeClr val="accent3"/>
                </a:solidFill>
                <a:latin typeface="+mj-ea"/>
                <a:ea typeface="+mj-ea"/>
              </a:rPr>
              <a:t>: </a:t>
            </a:r>
            <a:r>
              <a:rPr lang="zh-CN" altLang="en-US" sz="2400" b="1" spc="150" dirty="0">
                <a:solidFill>
                  <a:schemeClr val="accent3"/>
                </a:solidFill>
                <a:latin typeface="+mj-ea"/>
                <a:ea typeface="+mj-ea"/>
              </a:rPr>
              <a:t>杨奕驰</a:t>
            </a:r>
            <a:endParaRPr lang="zh-CN" altLang="en-US" sz="2400" b="1" spc="15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grpSp>
        <p:nvGrpSpPr>
          <p:cNvPr id="314" name="组合 313"/>
          <p:cNvGrpSpPr/>
          <p:nvPr/>
        </p:nvGrpSpPr>
        <p:grpSpPr>
          <a:xfrm>
            <a:off x="3892447" y="4449928"/>
            <a:ext cx="4421584" cy="172798"/>
            <a:chOff x="3901852" y="3212976"/>
            <a:chExt cx="4421584" cy="172798"/>
          </a:xfrm>
          <a:solidFill>
            <a:schemeClr val="accent3"/>
          </a:solidFill>
        </p:grpSpPr>
        <p:sp>
          <p:nvSpPr>
            <p:cNvPr id="315" name="Rectangle 465"/>
            <p:cNvSpPr>
              <a:spLocks noChangeArrowheads="1"/>
            </p:cNvSpPr>
            <p:nvPr/>
          </p:nvSpPr>
          <p:spPr bwMode="auto">
            <a:xfrm>
              <a:off x="3901852" y="3293164"/>
              <a:ext cx="2133428" cy="10165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66"/>
            <p:cNvSpPr/>
            <p:nvPr/>
          </p:nvSpPr>
          <p:spPr bwMode="auto">
            <a:xfrm>
              <a:off x="3901852" y="3293164"/>
              <a:ext cx="2133428" cy="10165"/>
            </a:xfrm>
            <a:custGeom>
              <a:avLst/>
              <a:gdLst>
                <a:gd name="T0" fmla="*/ 0 w 1889"/>
                <a:gd name="T1" fmla="*/ 9 h 9"/>
                <a:gd name="T2" fmla="*/ 1889 w 1889"/>
                <a:gd name="T3" fmla="*/ 9 h 9"/>
                <a:gd name="T4" fmla="*/ 1889 w 1889"/>
                <a:gd name="T5" fmla="*/ 0 h 9"/>
                <a:gd name="T6" fmla="*/ 0 w 188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9" h="9">
                  <a:moveTo>
                    <a:pt x="0" y="9"/>
                  </a:moveTo>
                  <a:lnTo>
                    <a:pt x="1889" y="9"/>
                  </a:lnTo>
                  <a:lnTo>
                    <a:pt x="1889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accent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467"/>
            <p:cNvSpPr>
              <a:spLocks noChangeArrowheads="1"/>
            </p:cNvSpPr>
            <p:nvPr/>
          </p:nvSpPr>
          <p:spPr bwMode="auto">
            <a:xfrm>
              <a:off x="6190008" y="3293164"/>
              <a:ext cx="2133428" cy="10165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68"/>
            <p:cNvSpPr/>
            <p:nvPr/>
          </p:nvSpPr>
          <p:spPr bwMode="auto">
            <a:xfrm>
              <a:off x="6190008" y="3293164"/>
              <a:ext cx="2133428" cy="10165"/>
            </a:xfrm>
            <a:custGeom>
              <a:avLst/>
              <a:gdLst>
                <a:gd name="T0" fmla="*/ 0 w 1889"/>
                <a:gd name="T1" fmla="*/ 9 h 9"/>
                <a:gd name="T2" fmla="*/ 1889 w 1889"/>
                <a:gd name="T3" fmla="*/ 9 h 9"/>
                <a:gd name="T4" fmla="*/ 1889 w 1889"/>
                <a:gd name="T5" fmla="*/ 0 h 9"/>
                <a:gd name="T6" fmla="*/ 0 w 188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9" h="9">
                  <a:moveTo>
                    <a:pt x="0" y="9"/>
                  </a:moveTo>
                  <a:lnTo>
                    <a:pt x="1889" y="9"/>
                  </a:lnTo>
                  <a:lnTo>
                    <a:pt x="1889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accent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69"/>
            <p:cNvSpPr/>
            <p:nvPr/>
          </p:nvSpPr>
          <p:spPr bwMode="auto">
            <a:xfrm>
              <a:off x="6021728" y="3212976"/>
              <a:ext cx="173927" cy="172798"/>
            </a:xfrm>
            <a:custGeom>
              <a:avLst/>
              <a:gdLst>
                <a:gd name="T0" fmla="*/ 147 w 154"/>
                <a:gd name="T1" fmla="*/ 75 h 153"/>
                <a:gd name="T2" fmla="*/ 142 w 154"/>
                <a:gd name="T3" fmla="*/ 73 h 153"/>
                <a:gd name="T4" fmla="*/ 76 w 154"/>
                <a:gd name="T5" fmla="*/ 137 h 153"/>
                <a:gd name="T6" fmla="*/ 15 w 154"/>
                <a:gd name="T7" fmla="*/ 75 h 153"/>
                <a:gd name="T8" fmla="*/ 76 w 154"/>
                <a:gd name="T9" fmla="*/ 14 h 153"/>
                <a:gd name="T10" fmla="*/ 142 w 154"/>
                <a:gd name="T11" fmla="*/ 80 h 153"/>
                <a:gd name="T12" fmla="*/ 147 w 154"/>
                <a:gd name="T13" fmla="*/ 75 h 153"/>
                <a:gd name="T14" fmla="*/ 142 w 154"/>
                <a:gd name="T15" fmla="*/ 73 h 153"/>
                <a:gd name="T16" fmla="*/ 147 w 154"/>
                <a:gd name="T17" fmla="*/ 75 h 153"/>
                <a:gd name="T18" fmla="*/ 149 w 154"/>
                <a:gd name="T19" fmla="*/ 73 h 153"/>
                <a:gd name="T20" fmla="*/ 76 w 154"/>
                <a:gd name="T21" fmla="*/ 0 h 153"/>
                <a:gd name="T22" fmla="*/ 0 w 154"/>
                <a:gd name="T23" fmla="*/ 75 h 153"/>
                <a:gd name="T24" fmla="*/ 76 w 154"/>
                <a:gd name="T25" fmla="*/ 153 h 153"/>
                <a:gd name="T26" fmla="*/ 154 w 154"/>
                <a:gd name="T27" fmla="*/ 75 h 153"/>
                <a:gd name="T28" fmla="*/ 149 w 154"/>
                <a:gd name="T29" fmla="*/ 73 h 153"/>
                <a:gd name="T30" fmla="*/ 147 w 154"/>
                <a:gd name="T31" fmla="*/ 7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53">
                  <a:moveTo>
                    <a:pt x="147" y="75"/>
                  </a:moveTo>
                  <a:lnTo>
                    <a:pt x="142" y="73"/>
                  </a:lnTo>
                  <a:lnTo>
                    <a:pt x="76" y="137"/>
                  </a:lnTo>
                  <a:lnTo>
                    <a:pt x="15" y="75"/>
                  </a:lnTo>
                  <a:lnTo>
                    <a:pt x="76" y="14"/>
                  </a:lnTo>
                  <a:lnTo>
                    <a:pt x="142" y="80"/>
                  </a:lnTo>
                  <a:lnTo>
                    <a:pt x="147" y="75"/>
                  </a:lnTo>
                  <a:lnTo>
                    <a:pt x="142" y="73"/>
                  </a:lnTo>
                  <a:lnTo>
                    <a:pt x="147" y="75"/>
                  </a:lnTo>
                  <a:lnTo>
                    <a:pt x="149" y="73"/>
                  </a:lnTo>
                  <a:lnTo>
                    <a:pt x="76" y="0"/>
                  </a:lnTo>
                  <a:lnTo>
                    <a:pt x="0" y="75"/>
                  </a:lnTo>
                  <a:lnTo>
                    <a:pt x="76" y="153"/>
                  </a:lnTo>
                  <a:lnTo>
                    <a:pt x="154" y="75"/>
                  </a:lnTo>
                  <a:lnTo>
                    <a:pt x="149" y="73"/>
                  </a:lnTo>
                  <a:lnTo>
                    <a:pt x="147" y="75"/>
                  </a:lnTo>
                  <a:close/>
                </a:path>
              </a:pathLst>
            </a:custGeom>
            <a:grpFill/>
            <a:ln w="3175">
              <a:solidFill>
                <a:schemeClr val="accent3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27505" y="2708910"/>
            <a:ext cx="9739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spc="150" dirty="0">
                <a:solidFill>
                  <a:schemeClr val="accent3"/>
                </a:solidFill>
                <a:latin typeface="+mj-ea"/>
                <a:ea typeface="+mj-ea"/>
              </a:rPr>
              <a:t>Author：</a:t>
            </a:r>
            <a:endParaRPr lang="en-US" sz="1400" b="1" spc="15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l"/>
            <a:r>
              <a:rPr lang="en-US" sz="1400" b="1" spc="150" dirty="0">
                <a:solidFill>
                  <a:schemeClr val="accent3"/>
                </a:solidFill>
                <a:latin typeface="+mj-ea"/>
                <a:ea typeface="+mj-ea"/>
              </a:rPr>
              <a:t>Matias Bjørling, Western Digital; Abutalib Aghayev, The Pennsylvania State University; </a:t>
            </a:r>
            <a:endParaRPr lang="en-US" sz="1400" b="1" spc="15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l"/>
            <a:r>
              <a:rPr lang="en-US" sz="1400" b="1" spc="150" dirty="0">
                <a:solidFill>
                  <a:schemeClr val="accent3"/>
                </a:solidFill>
                <a:latin typeface="+mj-ea"/>
                <a:ea typeface="+mj-ea"/>
              </a:rPr>
              <a:t>Hans Holmberg, Aravind Ramesh, and Damien Le Moal, Western Digital; </a:t>
            </a:r>
            <a:endParaRPr lang="en-US" sz="1400" b="1" spc="15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l"/>
            <a:r>
              <a:rPr lang="en-US" sz="1400" b="1" spc="150" dirty="0">
                <a:solidFill>
                  <a:schemeClr val="accent3"/>
                </a:solidFill>
                <a:latin typeface="+mj-ea"/>
                <a:ea typeface="+mj-ea"/>
              </a:rPr>
              <a:t>Gregory R. Ganger and George Amvrosiadis, Carnegie Mellon UniversityUniversity</a:t>
            </a:r>
            <a:endParaRPr lang="en-US" sz="1400" b="1" spc="15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770255" y="1268730"/>
            <a:ext cx="105600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</a:rPr>
              <a:t>Block interface将存储设备表示为固定大小的逻辑数据块的一维数组，是为了隐藏硬盘介质特性和简化主机软件而引入的。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</a:rPr>
              <a:t>目前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</a:rPr>
              <a:t>的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</a:rPr>
              <a:t>block interface，在over provision(OP)、mapping table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</a:rPr>
              <a:t>保持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</a:rPr>
              <a:t>、垃圾回收（GC）开销，主机软件复杂性方面付出了巨大的代价。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</a:rPr>
              <a:t>ZNS SSD将zone和物理介质的边界对齐，将数据管理的责任转移给主机。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</a:endParaRPr>
          </a:p>
          <a:p>
            <a:pPr lvl="0" indent="0">
              <a:lnSpc>
                <a:spcPct val="150000"/>
              </a:lnSpc>
              <a:buFont typeface="Wingdings" panose="05000000000000000000" charset="0"/>
              <a:buNone/>
              <a:defRPr/>
            </a:pP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9544" y="305364"/>
            <a:ext cx="4316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2"/>
                </a:solidFill>
                <a:effectLst/>
                <a:cs typeface="+mj-ea"/>
                <a:sym typeface="+mn-ea"/>
              </a:rPr>
              <a:t>Background &amp; M</a:t>
            </a:r>
            <a:r>
              <a:rPr lang="en-US" altLang="zh-CN" sz="2800" b="1" dirty="0">
                <a:solidFill>
                  <a:schemeClr val="accent2"/>
                </a:solidFill>
                <a:effectLst/>
                <a:cs typeface="+mj-ea"/>
                <a:sym typeface="+mn-ea"/>
              </a:rPr>
              <a:t>otivation</a:t>
            </a:r>
            <a:endParaRPr lang="en-US" altLang="zh-CN" sz="2800" b="1" dirty="0">
              <a:solidFill>
                <a:schemeClr val="accent2"/>
              </a:solidFill>
              <a:effectLst/>
              <a:cs typeface="+mj-ea"/>
              <a:sym typeface="+mn-ea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332240" y="349290"/>
            <a:ext cx="438150" cy="496922"/>
          </a:xfrm>
          <a:custGeom>
            <a:avLst/>
            <a:gdLst>
              <a:gd name="T0" fmla="*/ 589 w 1178"/>
              <a:gd name="T1" fmla="*/ 1336 h 1336"/>
              <a:gd name="T2" fmla="*/ 547 w 1178"/>
              <a:gd name="T3" fmla="*/ 1324 h 1336"/>
              <a:gd name="T4" fmla="*/ 42 w 1178"/>
              <a:gd name="T5" fmla="*/ 1032 h 1336"/>
              <a:gd name="T6" fmla="*/ 0 w 1178"/>
              <a:gd name="T7" fmla="*/ 959 h 1336"/>
              <a:gd name="T8" fmla="*/ 0 w 1178"/>
              <a:gd name="T9" fmla="*/ 376 h 1336"/>
              <a:gd name="T10" fmla="*/ 42 w 1178"/>
              <a:gd name="T11" fmla="*/ 303 h 1336"/>
              <a:gd name="T12" fmla="*/ 547 w 1178"/>
              <a:gd name="T13" fmla="*/ 11 h 1336"/>
              <a:gd name="T14" fmla="*/ 589 w 1178"/>
              <a:gd name="T15" fmla="*/ 0 h 1336"/>
              <a:gd name="T16" fmla="*/ 631 w 1178"/>
              <a:gd name="T17" fmla="*/ 11 h 1336"/>
              <a:gd name="T18" fmla="*/ 1136 w 1178"/>
              <a:gd name="T19" fmla="*/ 303 h 1336"/>
              <a:gd name="T20" fmla="*/ 1178 w 1178"/>
              <a:gd name="T21" fmla="*/ 376 h 1336"/>
              <a:gd name="T22" fmla="*/ 1178 w 1178"/>
              <a:gd name="T23" fmla="*/ 959 h 1336"/>
              <a:gd name="T24" fmla="*/ 1136 w 1178"/>
              <a:gd name="T25" fmla="*/ 1032 h 1336"/>
              <a:gd name="T26" fmla="*/ 631 w 1178"/>
              <a:gd name="T27" fmla="*/ 1324 h 1336"/>
              <a:gd name="T28" fmla="*/ 589 w 1178"/>
              <a:gd name="T29" fmla="*/ 133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8" h="1336">
                <a:moveTo>
                  <a:pt x="589" y="1336"/>
                </a:moveTo>
                <a:cubicBezTo>
                  <a:pt x="574" y="1336"/>
                  <a:pt x="560" y="1332"/>
                  <a:pt x="547" y="1324"/>
                </a:cubicBezTo>
                <a:cubicBezTo>
                  <a:pt x="42" y="1032"/>
                  <a:pt x="42" y="1032"/>
                  <a:pt x="42" y="1032"/>
                </a:cubicBezTo>
                <a:cubicBezTo>
                  <a:pt x="16" y="1017"/>
                  <a:pt x="0" y="989"/>
                  <a:pt x="0" y="959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46"/>
                  <a:pt x="16" y="318"/>
                  <a:pt x="42" y="303"/>
                </a:cubicBezTo>
                <a:cubicBezTo>
                  <a:pt x="547" y="11"/>
                  <a:pt x="547" y="11"/>
                  <a:pt x="547" y="11"/>
                </a:cubicBezTo>
                <a:cubicBezTo>
                  <a:pt x="560" y="4"/>
                  <a:pt x="574" y="0"/>
                  <a:pt x="589" y="0"/>
                </a:cubicBezTo>
                <a:cubicBezTo>
                  <a:pt x="604" y="0"/>
                  <a:pt x="618" y="4"/>
                  <a:pt x="631" y="11"/>
                </a:cubicBezTo>
                <a:cubicBezTo>
                  <a:pt x="1136" y="303"/>
                  <a:pt x="1136" y="303"/>
                  <a:pt x="1136" y="303"/>
                </a:cubicBezTo>
                <a:cubicBezTo>
                  <a:pt x="1162" y="318"/>
                  <a:pt x="1178" y="346"/>
                  <a:pt x="1178" y="376"/>
                </a:cubicBezTo>
                <a:cubicBezTo>
                  <a:pt x="1178" y="959"/>
                  <a:pt x="1178" y="959"/>
                  <a:pt x="1178" y="959"/>
                </a:cubicBezTo>
                <a:cubicBezTo>
                  <a:pt x="1178" y="989"/>
                  <a:pt x="1162" y="1017"/>
                  <a:pt x="1136" y="1032"/>
                </a:cubicBezTo>
                <a:cubicBezTo>
                  <a:pt x="631" y="1324"/>
                  <a:pt x="631" y="1324"/>
                  <a:pt x="631" y="1324"/>
                </a:cubicBezTo>
                <a:cubicBezTo>
                  <a:pt x="618" y="1332"/>
                  <a:pt x="604" y="1336"/>
                  <a:pt x="589" y="1336"/>
                </a:cubicBezTo>
                <a:close/>
              </a:path>
            </a:pathLst>
          </a:custGeom>
          <a:solidFill>
            <a:schemeClr val="accent3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9695" y="3933190"/>
            <a:ext cx="6373495" cy="261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770255" y="1124585"/>
            <a:ext cx="6456680" cy="5513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Hardware </a:t>
            </a:r>
            <a:r>
              <a:rPr 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：</a:t>
            </a:r>
            <a:endParaRPr lang="zh-CN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Zone sizing: zone的写容量与SSD实现的擦除块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eraser block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大小直接相关。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Mapping Table:从复杂的、完全关联的映射表过渡到完全在擦除块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eraser block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级别维护的粗粒度映射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Host Software Adoption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Host-side FTL (HFTL)：只管理转换映射和相关的垃圾收集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File system：分区系统需要顺序写入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End-to-End Data Placement：允许应用程序管理数据放置，同时消除来自文件系统和翻译层的间接开销，从而实现最高的自由度。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715" y="349250"/>
            <a:ext cx="1002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Evolving towards ZNS</a:t>
            </a:r>
            <a:endParaRPr lang="zh-CN" altLang="en-US" sz="2800"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332240" y="349290"/>
            <a:ext cx="438150" cy="496922"/>
          </a:xfrm>
          <a:custGeom>
            <a:avLst/>
            <a:gdLst>
              <a:gd name="T0" fmla="*/ 589 w 1178"/>
              <a:gd name="T1" fmla="*/ 1336 h 1336"/>
              <a:gd name="T2" fmla="*/ 547 w 1178"/>
              <a:gd name="T3" fmla="*/ 1324 h 1336"/>
              <a:gd name="T4" fmla="*/ 42 w 1178"/>
              <a:gd name="T5" fmla="*/ 1032 h 1336"/>
              <a:gd name="T6" fmla="*/ 0 w 1178"/>
              <a:gd name="T7" fmla="*/ 959 h 1336"/>
              <a:gd name="T8" fmla="*/ 0 w 1178"/>
              <a:gd name="T9" fmla="*/ 376 h 1336"/>
              <a:gd name="T10" fmla="*/ 42 w 1178"/>
              <a:gd name="T11" fmla="*/ 303 h 1336"/>
              <a:gd name="T12" fmla="*/ 547 w 1178"/>
              <a:gd name="T13" fmla="*/ 11 h 1336"/>
              <a:gd name="T14" fmla="*/ 589 w 1178"/>
              <a:gd name="T15" fmla="*/ 0 h 1336"/>
              <a:gd name="T16" fmla="*/ 631 w 1178"/>
              <a:gd name="T17" fmla="*/ 11 h 1336"/>
              <a:gd name="T18" fmla="*/ 1136 w 1178"/>
              <a:gd name="T19" fmla="*/ 303 h 1336"/>
              <a:gd name="T20" fmla="*/ 1178 w 1178"/>
              <a:gd name="T21" fmla="*/ 376 h 1336"/>
              <a:gd name="T22" fmla="*/ 1178 w 1178"/>
              <a:gd name="T23" fmla="*/ 959 h 1336"/>
              <a:gd name="T24" fmla="*/ 1136 w 1178"/>
              <a:gd name="T25" fmla="*/ 1032 h 1336"/>
              <a:gd name="T26" fmla="*/ 631 w 1178"/>
              <a:gd name="T27" fmla="*/ 1324 h 1336"/>
              <a:gd name="T28" fmla="*/ 589 w 1178"/>
              <a:gd name="T29" fmla="*/ 133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8" h="1336">
                <a:moveTo>
                  <a:pt x="589" y="1336"/>
                </a:moveTo>
                <a:cubicBezTo>
                  <a:pt x="574" y="1336"/>
                  <a:pt x="560" y="1332"/>
                  <a:pt x="547" y="1324"/>
                </a:cubicBezTo>
                <a:cubicBezTo>
                  <a:pt x="42" y="1032"/>
                  <a:pt x="42" y="1032"/>
                  <a:pt x="42" y="1032"/>
                </a:cubicBezTo>
                <a:cubicBezTo>
                  <a:pt x="16" y="1017"/>
                  <a:pt x="0" y="989"/>
                  <a:pt x="0" y="959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46"/>
                  <a:pt x="16" y="318"/>
                  <a:pt x="42" y="303"/>
                </a:cubicBezTo>
                <a:cubicBezTo>
                  <a:pt x="547" y="11"/>
                  <a:pt x="547" y="11"/>
                  <a:pt x="547" y="11"/>
                </a:cubicBezTo>
                <a:cubicBezTo>
                  <a:pt x="560" y="4"/>
                  <a:pt x="574" y="0"/>
                  <a:pt x="589" y="0"/>
                </a:cubicBezTo>
                <a:cubicBezTo>
                  <a:pt x="604" y="0"/>
                  <a:pt x="618" y="4"/>
                  <a:pt x="631" y="11"/>
                </a:cubicBezTo>
                <a:cubicBezTo>
                  <a:pt x="1136" y="303"/>
                  <a:pt x="1136" y="303"/>
                  <a:pt x="1136" y="303"/>
                </a:cubicBezTo>
                <a:cubicBezTo>
                  <a:pt x="1162" y="318"/>
                  <a:pt x="1178" y="346"/>
                  <a:pt x="1178" y="376"/>
                </a:cubicBezTo>
                <a:cubicBezTo>
                  <a:pt x="1178" y="959"/>
                  <a:pt x="1178" y="959"/>
                  <a:pt x="1178" y="959"/>
                </a:cubicBezTo>
                <a:cubicBezTo>
                  <a:pt x="1178" y="989"/>
                  <a:pt x="1162" y="1017"/>
                  <a:pt x="1136" y="1032"/>
                </a:cubicBezTo>
                <a:cubicBezTo>
                  <a:pt x="631" y="1324"/>
                  <a:pt x="631" y="1324"/>
                  <a:pt x="631" y="1324"/>
                </a:cubicBezTo>
                <a:cubicBezTo>
                  <a:pt x="618" y="1332"/>
                  <a:pt x="604" y="1336"/>
                  <a:pt x="589" y="1336"/>
                </a:cubicBezTo>
                <a:close/>
              </a:path>
            </a:pathLst>
          </a:custGeom>
          <a:solidFill>
            <a:schemeClr val="accent3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0280" y="1268730"/>
            <a:ext cx="4615180" cy="446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770255" y="1124585"/>
            <a:ext cx="5179060" cy="4720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ZBD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 subsystem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：修改了NVMe设备驱动程序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Zone Capacity zone：在区域描述符（zone descriptor）数据结构增加新的区域容量（Zone Capacity）属性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Limiting Active Zones：为了支持ZNS，修改F2fs将limit设为6，分区块设备不支持足够的活动分区，则将打开的段的数量配置为与设备可用的数量一致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715" y="349250"/>
            <a:ext cx="1002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Implementation-</a:t>
            </a:r>
            <a:r>
              <a:rPr sz="2800"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Linux Support</a:t>
            </a:r>
            <a:endParaRPr lang="en-US" altLang="zh-CN" sz="2800"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332240" y="349290"/>
            <a:ext cx="438150" cy="496922"/>
          </a:xfrm>
          <a:custGeom>
            <a:avLst/>
            <a:gdLst>
              <a:gd name="T0" fmla="*/ 589 w 1178"/>
              <a:gd name="T1" fmla="*/ 1336 h 1336"/>
              <a:gd name="T2" fmla="*/ 547 w 1178"/>
              <a:gd name="T3" fmla="*/ 1324 h 1336"/>
              <a:gd name="T4" fmla="*/ 42 w 1178"/>
              <a:gd name="T5" fmla="*/ 1032 h 1336"/>
              <a:gd name="T6" fmla="*/ 0 w 1178"/>
              <a:gd name="T7" fmla="*/ 959 h 1336"/>
              <a:gd name="T8" fmla="*/ 0 w 1178"/>
              <a:gd name="T9" fmla="*/ 376 h 1336"/>
              <a:gd name="T10" fmla="*/ 42 w 1178"/>
              <a:gd name="T11" fmla="*/ 303 h 1336"/>
              <a:gd name="T12" fmla="*/ 547 w 1178"/>
              <a:gd name="T13" fmla="*/ 11 h 1336"/>
              <a:gd name="T14" fmla="*/ 589 w 1178"/>
              <a:gd name="T15" fmla="*/ 0 h 1336"/>
              <a:gd name="T16" fmla="*/ 631 w 1178"/>
              <a:gd name="T17" fmla="*/ 11 h 1336"/>
              <a:gd name="T18" fmla="*/ 1136 w 1178"/>
              <a:gd name="T19" fmla="*/ 303 h 1336"/>
              <a:gd name="T20" fmla="*/ 1178 w 1178"/>
              <a:gd name="T21" fmla="*/ 376 h 1336"/>
              <a:gd name="T22" fmla="*/ 1178 w 1178"/>
              <a:gd name="T23" fmla="*/ 959 h 1336"/>
              <a:gd name="T24" fmla="*/ 1136 w 1178"/>
              <a:gd name="T25" fmla="*/ 1032 h 1336"/>
              <a:gd name="T26" fmla="*/ 631 w 1178"/>
              <a:gd name="T27" fmla="*/ 1324 h 1336"/>
              <a:gd name="T28" fmla="*/ 589 w 1178"/>
              <a:gd name="T29" fmla="*/ 133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8" h="1336">
                <a:moveTo>
                  <a:pt x="589" y="1336"/>
                </a:moveTo>
                <a:cubicBezTo>
                  <a:pt x="574" y="1336"/>
                  <a:pt x="560" y="1332"/>
                  <a:pt x="547" y="1324"/>
                </a:cubicBezTo>
                <a:cubicBezTo>
                  <a:pt x="42" y="1032"/>
                  <a:pt x="42" y="1032"/>
                  <a:pt x="42" y="1032"/>
                </a:cubicBezTo>
                <a:cubicBezTo>
                  <a:pt x="16" y="1017"/>
                  <a:pt x="0" y="989"/>
                  <a:pt x="0" y="959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46"/>
                  <a:pt x="16" y="318"/>
                  <a:pt x="42" y="303"/>
                </a:cubicBezTo>
                <a:cubicBezTo>
                  <a:pt x="547" y="11"/>
                  <a:pt x="547" y="11"/>
                  <a:pt x="547" y="11"/>
                </a:cubicBezTo>
                <a:cubicBezTo>
                  <a:pt x="560" y="4"/>
                  <a:pt x="574" y="0"/>
                  <a:pt x="589" y="0"/>
                </a:cubicBezTo>
                <a:cubicBezTo>
                  <a:pt x="604" y="0"/>
                  <a:pt x="618" y="4"/>
                  <a:pt x="631" y="11"/>
                </a:cubicBezTo>
                <a:cubicBezTo>
                  <a:pt x="1136" y="303"/>
                  <a:pt x="1136" y="303"/>
                  <a:pt x="1136" y="303"/>
                </a:cubicBezTo>
                <a:cubicBezTo>
                  <a:pt x="1162" y="318"/>
                  <a:pt x="1178" y="346"/>
                  <a:pt x="1178" y="376"/>
                </a:cubicBezTo>
                <a:cubicBezTo>
                  <a:pt x="1178" y="959"/>
                  <a:pt x="1178" y="959"/>
                  <a:pt x="1178" y="959"/>
                </a:cubicBezTo>
                <a:cubicBezTo>
                  <a:pt x="1178" y="989"/>
                  <a:pt x="1162" y="1017"/>
                  <a:pt x="1136" y="1032"/>
                </a:cubicBezTo>
                <a:cubicBezTo>
                  <a:pt x="631" y="1324"/>
                  <a:pt x="631" y="1324"/>
                  <a:pt x="631" y="1324"/>
                </a:cubicBezTo>
                <a:cubicBezTo>
                  <a:pt x="618" y="1332"/>
                  <a:pt x="604" y="1336"/>
                  <a:pt x="589" y="1336"/>
                </a:cubicBezTo>
                <a:close/>
              </a:path>
            </a:pathLst>
          </a:custGeom>
          <a:solidFill>
            <a:schemeClr val="accent3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4290" y="1412875"/>
            <a:ext cx="520065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770255" y="1124585"/>
            <a:ext cx="5179060" cy="4720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ZenFS定义了两种类型的分区:日志分区和数据分区。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E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xtent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Superblock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715" y="349250"/>
            <a:ext cx="1002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Implementation-ZenFS</a:t>
            </a:r>
            <a:endParaRPr lang="en-US" altLang="zh-CN" sz="2800"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332240" y="349290"/>
            <a:ext cx="438150" cy="496922"/>
          </a:xfrm>
          <a:custGeom>
            <a:avLst/>
            <a:gdLst>
              <a:gd name="T0" fmla="*/ 589 w 1178"/>
              <a:gd name="T1" fmla="*/ 1336 h 1336"/>
              <a:gd name="T2" fmla="*/ 547 w 1178"/>
              <a:gd name="T3" fmla="*/ 1324 h 1336"/>
              <a:gd name="T4" fmla="*/ 42 w 1178"/>
              <a:gd name="T5" fmla="*/ 1032 h 1336"/>
              <a:gd name="T6" fmla="*/ 0 w 1178"/>
              <a:gd name="T7" fmla="*/ 959 h 1336"/>
              <a:gd name="T8" fmla="*/ 0 w 1178"/>
              <a:gd name="T9" fmla="*/ 376 h 1336"/>
              <a:gd name="T10" fmla="*/ 42 w 1178"/>
              <a:gd name="T11" fmla="*/ 303 h 1336"/>
              <a:gd name="T12" fmla="*/ 547 w 1178"/>
              <a:gd name="T13" fmla="*/ 11 h 1336"/>
              <a:gd name="T14" fmla="*/ 589 w 1178"/>
              <a:gd name="T15" fmla="*/ 0 h 1336"/>
              <a:gd name="T16" fmla="*/ 631 w 1178"/>
              <a:gd name="T17" fmla="*/ 11 h 1336"/>
              <a:gd name="T18" fmla="*/ 1136 w 1178"/>
              <a:gd name="T19" fmla="*/ 303 h 1336"/>
              <a:gd name="T20" fmla="*/ 1178 w 1178"/>
              <a:gd name="T21" fmla="*/ 376 h 1336"/>
              <a:gd name="T22" fmla="*/ 1178 w 1178"/>
              <a:gd name="T23" fmla="*/ 959 h 1336"/>
              <a:gd name="T24" fmla="*/ 1136 w 1178"/>
              <a:gd name="T25" fmla="*/ 1032 h 1336"/>
              <a:gd name="T26" fmla="*/ 631 w 1178"/>
              <a:gd name="T27" fmla="*/ 1324 h 1336"/>
              <a:gd name="T28" fmla="*/ 589 w 1178"/>
              <a:gd name="T29" fmla="*/ 133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8" h="1336">
                <a:moveTo>
                  <a:pt x="589" y="1336"/>
                </a:moveTo>
                <a:cubicBezTo>
                  <a:pt x="574" y="1336"/>
                  <a:pt x="560" y="1332"/>
                  <a:pt x="547" y="1324"/>
                </a:cubicBezTo>
                <a:cubicBezTo>
                  <a:pt x="42" y="1032"/>
                  <a:pt x="42" y="1032"/>
                  <a:pt x="42" y="1032"/>
                </a:cubicBezTo>
                <a:cubicBezTo>
                  <a:pt x="16" y="1017"/>
                  <a:pt x="0" y="989"/>
                  <a:pt x="0" y="959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46"/>
                  <a:pt x="16" y="318"/>
                  <a:pt x="42" y="303"/>
                </a:cubicBezTo>
                <a:cubicBezTo>
                  <a:pt x="547" y="11"/>
                  <a:pt x="547" y="11"/>
                  <a:pt x="547" y="11"/>
                </a:cubicBezTo>
                <a:cubicBezTo>
                  <a:pt x="560" y="4"/>
                  <a:pt x="574" y="0"/>
                  <a:pt x="589" y="0"/>
                </a:cubicBezTo>
                <a:cubicBezTo>
                  <a:pt x="604" y="0"/>
                  <a:pt x="618" y="4"/>
                  <a:pt x="631" y="11"/>
                </a:cubicBezTo>
                <a:cubicBezTo>
                  <a:pt x="1136" y="303"/>
                  <a:pt x="1136" y="303"/>
                  <a:pt x="1136" y="303"/>
                </a:cubicBezTo>
                <a:cubicBezTo>
                  <a:pt x="1162" y="318"/>
                  <a:pt x="1178" y="346"/>
                  <a:pt x="1178" y="376"/>
                </a:cubicBezTo>
                <a:cubicBezTo>
                  <a:pt x="1178" y="959"/>
                  <a:pt x="1178" y="959"/>
                  <a:pt x="1178" y="959"/>
                </a:cubicBezTo>
                <a:cubicBezTo>
                  <a:pt x="1178" y="989"/>
                  <a:pt x="1162" y="1017"/>
                  <a:pt x="1136" y="1032"/>
                </a:cubicBezTo>
                <a:cubicBezTo>
                  <a:pt x="631" y="1324"/>
                  <a:pt x="631" y="1324"/>
                  <a:pt x="631" y="1324"/>
                </a:cubicBezTo>
                <a:cubicBezTo>
                  <a:pt x="618" y="1332"/>
                  <a:pt x="604" y="1336"/>
                  <a:pt x="589" y="1336"/>
                </a:cubicBezTo>
                <a:close/>
              </a:path>
            </a:pathLst>
          </a:custGeom>
          <a:solidFill>
            <a:schemeClr val="accent3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3609"/>
          <a:stretch>
            <a:fillRect/>
          </a:stretch>
        </p:blipFill>
        <p:spPr>
          <a:xfrm>
            <a:off x="6311583" y="1628775"/>
            <a:ext cx="5269865" cy="305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770255" y="1124585"/>
            <a:ext cx="5179060" cy="4720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评估SSD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写吞吐量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评估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读取延时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715" y="349250"/>
            <a:ext cx="1002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Evaluation-Raw I/O performance</a:t>
            </a:r>
            <a:endParaRPr lang="en-US" altLang="zh-CN" sz="2800"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332240" y="349290"/>
            <a:ext cx="438150" cy="496922"/>
          </a:xfrm>
          <a:custGeom>
            <a:avLst/>
            <a:gdLst>
              <a:gd name="T0" fmla="*/ 589 w 1178"/>
              <a:gd name="T1" fmla="*/ 1336 h 1336"/>
              <a:gd name="T2" fmla="*/ 547 w 1178"/>
              <a:gd name="T3" fmla="*/ 1324 h 1336"/>
              <a:gd name="T4" fmla="*/ 42 w 1178"/>
              <a:gd name="T5" fmla="*/ 1032 h 1336"/>
              <a:gd name="T6" fmla="*/ 0 w 1178"/>
              <a:gd name="T7" fmla="*/ 959 h 1336"/>
              <a:gd name="T8" fmla="*/ 0 w 1178"/>
              <a:gd name="T9" fmla="*/ 376 h 1336"/>
              <a:gd name="T10" fmla="*/ 42 w 1178"/>
              <a:gd name="T11" fmla="*/ 303 h 1336"/>
              <a:gd name="T12" fmla="*/ 547 w 1178"/>
              <a:gd name="T13" fmla="*/ 11 h 1336"/>
              <a:gd name="T14" fmla="*/ 589 w 1178"/>
              <a:gd name="T15" fmla="*/ 0 h 1336"/>
              <a:gd name="T16" fmla="*/ 631 w 1178"/>
              <a:gd name="T17" fmla="*/ 11 h 1336"/>
              <a:gd name="T18" fmla="*/ 1136 w 1178"/>
              <a:gd name="T19" fmla="*/ 303 h 1336"/>
              <a:gd name="T20" fmla="*/ 1178 w 1178"/>
              <a:gd name="T21" fmla="*/ 376 h 1336"/>
              <a:gd name="T22" fmla="*/ 1178 w 1178"/>
              <a:gd name="T23" fmla="*/ 959 h 1336"/>
              <a:gd name="T24" fmla="*/ 1136 w 1178"/>
              <a:gd name="T25" fmla="*/ 1032 h 1336"/>
              <a:gd name="T26" fmla="*/ 631 w 1178"/>
              <a:gd name="T27" fmla="*/ 1324 h 1336"/>
              <a:gd name="T28" fmla="*/ 589 w 1178"/>
              <a:gd name="T29" fmla="*/ 133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8" h="1336">
                <a:moveTo>
                  <a:pt x="589" y="1336"/>
                </a:moveTo>
                <a:cubicBezTo>
                  <a:pt x="574" y="1336"/>
                  <a:pt x="560" y="1332"/>
                  <a:pt x="547" y="1324"/>
                </a:cubicBezTo>
                <a:cubicBezTo>
                  <a:pt x="42" y="1032"/>
                  <a:pt x="42" y="1032"/>
                  <a:pt x="42" y="1032"/>
                </a:cubicBezTo>
                <a:cubicBezTo>
                  <a:pt x="16" y="1017"/>
                  <a:pt x="0" y="989"/>
                  <a:pt x="0" y="959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46"/>
                  <a:pt x="16" y="318"/>
                  <a:pt x="42" y="303"/>
                </a:cubicBezTo>
                <a:cubicBezTo>
                  <a:pt x="547" y="11"/>
                  <a:pt x="547" y="11"/>
                  <a:pt x="547" y="11"/>
                </a:cubicBezTo>
                <a:cubicBezTo>
                  <a:pt x="560" y="4"/>
                  <a:pt x="574" y="0"/>
                  <a:pt x="589" y="0"/>
                </a:cubicBezTo>
                <a:cubicBezTo>
                  <a:pt x="604" y="0"/>
                  <a:pt x="618" y="4"/>
                  <a:pt x="631" y="11"/>
                </a:cubicBezTo>
                <a:cubicBezTo>
                  <a:pt x="1136" y="303"/>
                  <a:pt x="1136" y="303"/>
                  <a:pt x="1136" y="303"/>
                </a:cubicBezTo>
                <a:cubicBezTo>
                  <a:pt x="1162" y="318"/>
                  <a:pt x="1178" y="346"/>
                  <a:pt x="1178" y="376"/>
                </a:cubicBezTo>
                <a:cubicBezTo>
                  <a:pt x="1178" y="959"/>
                  <a:pt x="1178" y="959"/>
                  <a:pt x="1178" y="959"/>
                </a:cubicBezTo>
                <a:cubicBezTo>
                  <a:pt x="1178" y="989"/>
                  <a:pt x="1162" y="1017"/>
                  <a:pt x="1136" y="1032"/>
                </a:cubicBezTo>
                <a:cubicBezTo>
                  <a:pt x="631" y="1324"/>
                  <a:pt x="631" y="1324"/>
                  <a:pt x="631" y="1324"/>
                </a:cubicBezTo>
                <a:cubicBezTo>
                  <a:pt x="618" y="1332"/>
                  <a:pt x="604" y="1336"/>
                  <a:pt x="589" y="1336"/>
                </a:cubicBezTo>
                <a:close/>
              </a:path>
            </a:pathLst>
          </a:custGeom>
          <a:solidFill>
            <a:schemeClr val="accent3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998" y="1628775"/>
            <a:ext cx="526986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770255" y="1124585"/>
            <a:ext cx="5179060" cy="4720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设置了五个工作负载：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fillrandom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Overwrite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Random read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有写速率限制的readwhilewriting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无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写速率限制的readwhilewriting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写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吞吐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写时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读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715" y="349250"/>
            <a:ext cx="1002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Evaluation-RocksDB performance</a:t>
            </a:r>
            <a:endParaRPr lang="en-US" altLang="zh-CN" sz="2800"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332240" y="349290"/>
            <a:ext cx="438150" cy="496922"/>
          </a:xfrm>
          <a:custGeom>
            <a:avLst/>
            <a:gdLst>
              <a:gd name="T0" fmla="*/ 589 w 1178"/>
              <a:gd name="T1" fmla="*/ 1336 h 1336"/>
              <a:gd name="T2" fmla="*/ 547 w 1178"/>
              <a:gd name="T3" fmla="*/ 1324 h 1336"/>
              <a:gd name="T4" fmla="*/ 42 w 1178"/>
              <a:gd name="T5" fmla="*/ 1032 h 1336"/>
              <a:gd name="T6" fmla="*/ 0 w 1178"/>
              <a:gd name="T7" fmla="*/ 959 h 1336"/>
              <a:gd name="T8" fmla="*/ 0 w 1178"/>
              <a:gd name="T9" fmla="*/ 376 h 1336"/>
              <a:gd name="T10" fmla="*/ 42 w 1178"/>
              <a:gd name="T11" fmla="*/ 303 h 1336"/>
              <a:gd name="T12" fmla="*/ 547 w 1178"/>
              <a:gd name="T13" fmla="*/ 11 h 1336"/>
              <a:gd name="T14" fmla="*/ 589 w 1178"/>
              <a:gd name="T15" fmla="*/ 0 h 1336"/>
              <a:gd name="T16" fmla="*/ 631 w 1178"/>
              <a:gd name="T17" fmla="*/ 11 h 1336"/>
              <a:gd name="T18" fmla="*/ 1136 w 1178"/>
              <a:gd name="T19" fmla="*/ 303 h 1336"/>
              <a:gd name="T20" fmla="*/ 1178 w 1178"/>
              <a:gd name="T21" fmla="*/ 376 h 1336"/>
              <a:gd name="T22" fmla="*/ 1178 w 1178"/>
              <a:gd name="T23" fmla="*/ 959 h 1336"/>
              <a:gd name="T24" fmla="*/ 1136 w 1178"/>
              <a:gd name="T25" fmla="*/ 1032 h 1336"/>
              <a:gd name="T26" fmla="*/ 631 w 1178"/>
              <a:gd name="T27" fmla="*/ 1324 h 1336"/>
              <a:gd name="T28" fmla="*/ 589 w 1178"/>
              <a:gd name="T29" fmla="*/ 133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8" h="1336">
                <a:moveTo>
                  <a:pt x="589" y="1336"/>
                </a:moveTo>
                <a:cubicBezTo>
                  <a:pt x="574" y="1336"/>
                  <a:pt x="560" y="1332"/>
                  <a:pt x="547" y="1324"/>
                </a:cubicBezTo>
                <a:cubicBezTo>
                  <a:pt x="42" y="1032"/>
                  <a:pt x="42" y="1032"/>
                  <a:pt x="42" y="1032"/>
                </a:cubicBezTo>
                <a:cubicBezTo>
                  <a:pt x="16" y="1017"/>
                  <a:pt x="0" y="989"/>
                  <a:pt x="0" y="959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46"/>
                  <a:pt x="16" y="318"/>
                  <a:pt x="42" y="303"/>
                </a:cubicBezTo>
                <a:cubicBezTo>
                  <a:pt x="547" y="11"/>
                  <a:pt x="547" y="11"/>
                  <a:pt x="547" y="11"/>
                </a:cubicBezTo>
                <a:cubicBezTo>
                  <a:pt x="560" y="4"/>
                  <a:pt x="574" y="0"/>
                  <a:pt x="589" y="0"/>
                </a:cubicBezTo>
                <a:cubicBezTo>
                  <a:pt x="604" y="0"/>
                  <a:pt x="618" y="4"/>
                  <a:pt x="631" y="11"/>
                </a:cubicBezTo>
                <a:cubicBezTo>
                  <a:pt x="1136" y="303"/>
                  <a:pt x="1136" y="303"/>
                  <a:pt x="1136" y="303"/>
                </a:cubicBezTo>
                <a:cubicBezTo>
                  <a:pt x="1162" y="318"/>
                  <a:pt x="1178" y="346"/>
                  <a:pt x="1178" y="376"/>
                </a:cubicBezTo>
                <a:cubicBezTo>
                  <a:pt x="1178" y="959"/>
                  <a:pt x="1178" y="959"/>
                  <a:pt x="1178" y="959"/>
                </a:cubicBezTo>
                <a:cubicBezTo>
                  <a:pt x="1178" y="989"/>
                  <a:pt x="1162" y="1017"/>
                  <a:pt x="1136" y="1032"/>
                </a:cubicBezTo>
                <a:cubicBezTo>
                  <a:pt x="631" y="1324"/>
                  <a:pt x="631" y="1324"/>
                  <a:pt x="631" y="1324"/>
                </a:cubicBezTo>
                <a:cubicBezTo>
                  <a:pt x="618" y="1332"/>
                  <a:pt x="604" y="1336"/>
                  <a:pt x="589" y="1336"/>
                </a:cubicBezTo>
                <a:close/>
              </a:path>
            </a:pathLst>
          </a:custGeom>
          <a:solidFill>
            <a:schemeClr val="accent3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245" y="1628458"/>
            <a:ext cx="5273040" cy="200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770255" y="1124585"/>
            <a:ext cx="5179060" cy="4720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ZenFS定义了两种类型的分区:日志分区和数据分区。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E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xtent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Superblock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715" y="349250"/>
            <a:ext cx="1002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Evaluation-RocksDB performance</a:t>
            </a:r>
            <a:endParaRPr lang="en-US" altLang="zh-CN" sz="2800"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332240" y="349290"/>
            <a:ext cx="438150" cy="496922"/>
          </a:xfrm>
          <a:custGeom>
            <a:avLst/>
            <a:gdLst>
              <a:gd name="T0" fmla="*/ 589 w 1178"/>
              <a:gd name="T1" fmla="*/ 1336 h 1336"/>
              <a:gd name="T2" fmla="*/ 547 w 1178"/>
              <a:gd name="T3" fmla="*/ 1324 h 1336"/>
              <a:gd name="T4" fmla="*/ 42 w 1178"/>
              <a:gd name="T5" fmla="*/ 1032 h 1336"/>
              <a:gd name="T6" fmla="*/ 0 w 1178"/>
              <a:gd name="T7" fmla="*/ 959 h 1336"/>
              <a:gd name="T8" fmla="*/ 0 w 1178"/>
              <a:gd name="T9" fmla="*/ 376 h 1336"/>
              <a:gd name="T10" fmla="*/ 42 w 1178"/>
              <a:gd name="T11" fmla="*/ 303 h 1336"/>
              <a:gd name="T12" fmla="*/ 547 w 1178"/>
              <a:gd name="T13" fmla="*/ 11 h 1336"/>
              <a:gd name="T14" fmla="*/ 589 w 1178"/>
              <a:gd name="T15" fmla="*/ 0 h 1336"/>
              <a:gd name="T16" fmla="*/ 631 w 1178"/>
              <a:gd name="T17" fmla="*/ 11 h 1336"/>
              <a:gd name="T18" fmla="*/ 1136 w 1178"/>
              <a:gd name="T19" fmla="*/ 303 h 1336"/>
              <a:gd name="T20" fmla="*/ 1178 w 1178"/>
              <a:gd name="T21" fmla="*/ 376 h 1336"/>
              <a:gd name="T22" fmla="*/ 1178 w 1178"/>
              <a:gd name="T23" fmla="*/ 959 h 1336"/>
              <a:gd name="T24" fmla="*/ 1136 w 1178"/>
              <a:gd name="T25" fmla="*/ 1032 h 1336"/>
              <a:gd name="T26" fmla="*/ 631 w 1178"/>
              <a:gd name="T27" fmla="*/ 1324 h 1336"/>
              <a:gd name="T28" fmla="*/ 589 w 1178"/>
              <a:gd name="T29" fmla="*/ 133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8" h="1336">
                <a:moveTo>
                  <a:pt x="589" y="1336"/>
                </a:moveTo>
                <a:cubicBezTo>
                  <a:pt x="574" y="1336"/>
                  <a:pt x="560" y="1332"/>
                  <a:pt x="547" y="1324"/>
                </a:cubicBezTo>
                <a:cubicBezTo>
                  <a:pt x="42" y="1032"/>
                  <a:pt x="42" y="1032"/>
                  <a:pt x="42" y="1032"/>
                </a:cubicBezTo>
                <a:cubicBezTo>
                  <a:pt x="16" y="1017"/>
                  <a:pt x="0" y="989"/>
                  <a:pt x="0" y="959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46"/>
                  <a:pt x="16" y="318"/>
                  <a:pt x="42" y="303"/>
                </a:cubicBezTo>
                <a:cubicBezTo>
                  <a:pt x="547" y="11"/>
                  <a:pt x="547" y="11"/>
                  <a:pt x="547" y="11"/>
                </a:cubicBezTo>
                <a:cubicBezTo>
                  <a:pt x="560" y="4"/>
                  <a:pt x="574" y="0"/>
                  <a:pt x="589" y="0"/>
                </a:cubicBezTo>
                <a:cubicBezTo>
                  <a:pt x="604" y="0"/>
                  <a:pt x="618" y="4"/>
                  <a:pt x="631" y="11"/>
                </a:cubicBezTo>
                <a:cubicBezTo>
                  <a:pt x="1136" y="303"/>
                  <a:pt x="1136" y="303"/>
                  <a:pt x="1136" y="303"/>
                </a:cubicBezTo>
                <a:cubicBezTo>
                  <a:pt x="1162" y="318"/>
                  <a:pt x="1178" y="346"/>
                  <a:pt x="1178" y="376"/>
                </a:cubicBezTo>
                <a:cubicBezTo>
                  <a:pt x="1178" y="959"/>
                  <a:pt x="1178" y="959"/>
                  <a:pt x="1178" y="959"/>
                </a:cubicBezTo>
                <a:cubicBezTo>
                  <a:pt x="1178" y="989"/>
                  <a:pt x="1162" y="1017"/>
                  <a:pt x="1136" y="1032"/>
                </a:cubicBezTo>
                <a:cubicBezTo>
                  <a:pt x="631" y="1324"/>
                  <a:pt x="631" y="1324"/>
                  <a:pt x="631" y="1324"/>
                </a:cubicBezTo>
                <a:cubicBezTo>
                  <a:pt x="618" y="1332"/>
                  <a:pt x="604" y="1336"/>
                  <a:pt x="589" y="1336"/>
                </a:cubicBezTo>
                <a:close/>
              </a:path>
            </a:pathLst>
          </a:custGeom>
          <a:solidFill>
            <a:schemeClr val="accent3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673" y="1051878"/>
            <a:ext cx="4286885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770255" y="1124585"/>
            <a:ext cx="111315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C</a:t>
            </a: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ZNS支持更高的性能和更低的每字节成本的闪存ssd。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通过将管理擦除块内数据组织的责任从</a:t>
            </a:r>
            <a:r>
              <a:rPr 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FTL</a:t>
            </a: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转移到主机软件，ZNS消除了设备内</a:t>
            </a:r>
            <a:r>
              <a:rPr 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LBA</a:t>
            </a: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到页面的</a:t>
            </a:r>
            <a:r>
              <a:rPr 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mapping</a:t>
            </a: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、</a:t>
            </a:r>
            <a:r>
              <a:rPr 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garbage collection</a:t>
            </a: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和</a:t>
            </a:r>
            <a:r>
              <a:rPr 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over provisioning</a:t>
            </a: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。</a:t>
            </a:r>
            <a:endParaRPr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我们对</a:t>
            </a:r>
            <a:r>
              <a:rPr 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使用了</a:t>
            </a:r>
            <a:r>
              <a:rPr 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ZNS</a:t>
            </a:r>
            <a:r>
              <a:rPr lang="zh-CN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的</a:t>
            </a:r>
            <a:r>
              <a:rPr 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F2FS</a:t>
            </a: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和RocksDB的实验表明，与运行在相同SSD硬件上的传统</a:t>
            </a:r>
            <a:r>
              <a:rPr lang="en-US"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FTL</a:t>
            </a:r>
            <a:r>
              <a:rPr>
                <a:solidFill>
                  <a:schemeClr val="tx2"/>
                </a:solidFill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相比，在写吞吐量、读尾延迟和写放大方面有了实质性的改进。</a:t>
            </a:r>
            <a:endParaRPr>
              <a:solidFill>
                <a:schemeClr val="tx2"/>
              </a:solidFill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715" y="349250"/>
            <a:ext cx="1002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C</a:t>
            </a:r>
            <a:r>
              <a:rPr lang="en-US" altLang="zh-CN" sz="2800">
                <a:latin typeface="Times New Roman" panose="02020603050405020304" charset="0"/>
                <a:ea typeface="苹方 常规" panose="020B0300000000000000" pitchFamily="34" charset="-122"/>
                <a:cs typeface="Times New Roman" panose="02020603050405020304" charset="0"/>
                <a:sym typeface="+mn-ea"/>
              </a:rPr>
              <a:t>onclusion</a:t>
            </a:r>
            <a:endParaRPr lang="en-US" altLang="zh-CN" sz="2800">
              <a:latin typeface="Times New Roman" panose="02020603050405020304" charset="0"/>
              <a:ea typeface="苹方 常规" panose="020B0300000000000000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332240" y="349290"/>
            <a:ext cx="438150" cy="496922"/>
          </a:xfrm>
          <a:custGeom>
            <a:avLst/>
            <a:gdLst>
              <a:gd name="T0" fmla="*/ 589 w 1178"/>
              <a:gd name="T1" fmla="*/ 1336 h 1336"/>
              <a:gd name="T2" fmla="*/ 547 w 1178"/>
              <a:gd name="T3" fmla="*/ 1324 h 1336"/>
              <a:gd name="T4" fmla="*/ 42 w 1178"/>
              <a:gd name="T5" fmla="*/ 1032 h 1336"/>
              <a:gd name="T6" fmla="*/ 0 w 1178"/>
              <a:gd name="T7" fmla="*/ 959 h 1336"/>
              <a:gd name="T8" fmla="*/ 0 w 1178"/>
              <a:gd name="T9" fmla="*/ 376 h 1336"/>
              <a:gd name="T10" fmla="*/ 42 w 1178"/>
              <a:gd name="T11" fmla="*/ 303 h 1336"/>
              <a:gd name="T12" fmla="*/ 547 w 1178"/>
              <a:gd name="T13" fmla="*/ 11 h 1336"/>
              <a:gd name="T14" fmla="*/ 589 w 1178"/>
              <a:gd name="T15" fmla="*/ 0 h 1336"/>
              <a:gd name="T16" fmla="*/ 631 w 1178"/>
              <a:gd name="T17" fmla="*/ 11 h 1336"/>
              <a:gd name="T18" fmla="*/ 1136 w 1178"/>
              <a:gd name="T19" fmla="*/ 303 h 1336"/>
              <a:gd name="T20" fmla="*/ 1178 w 1178"/>
              <a:gd name="T21" fmla="*/ 376 h 1336"/>
              <a:gd name="T22" fmla="*/ 1178 w 1178"/>
              <a:gd name="T23" fmla="*/ 959 h 1336"/>
              <a:gd name="T24" fmla="*/ 1136 w 1178"/>
              <a:gd name="T25" fmla="*/ 1032 h 1336"/>
              <a:gd name="T26" fmla="*/ 631 w 1178"/>
              <a:gd name="T27" fmla="*/ 1324 h 1336"/>
              <a:gd name="T28" fmla="*/ 589 w 1178"/>
              <a:gd name="T29" fmla="*/ 133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8" h="1336">
                <a:moveTo>
                  <a:pt x="589" y="1336"/>
                </a:moveTo>
                <a:cubicBezTo>
                  <a:pt x="574" y="1336"/>
                  <a:pt x="560" y="1332"/>
                  <a:pt x="547" y="1324"/>
                </a:cubicBezTo>
                <a:cubicBezTo>
                  <a:pt x="42" y="1032"/>
                  <a:pt x="42" y="1032"/>
                  <a:pt x="42" y="1032"/>
                </a:cubicBezTo>
                <a:cubicBezTo>
                  <a:pt x="16" y="1017"/>
                  <a:pt x="0" y="989"/>
                  <a:pt x="0" y="959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46"/>
                  <a:pt x="16" y="318"/>
                  <a:pt x="42" y="303"/>
                </a:cubicBezTo>
                <a:cubicBezTo>
                  <a:pt x="547" y="11"/>
                  <a:pt x="547" y="11"/>
                  <a:pt x="547" y="11"/>
                </a:cubicBezTo>
                <a:cubicBezTo>
                  <a:pt x="560" y="4"/>
                  <a:pt x="574" y="0"/>
                  <a:pt x="589" y="0"/>
                </a:cubicBezTo>
                <a:cubicBezTo>
                  <a:pt x="604" y="0"/>
                  <a:pt x="618" y="4"/>
                  <a:pt x="631" y="11"/>
                </a:cubicBezTo>
                <a:cubicBezTo>
                  <a:pt x="1136" y="303"/>
                  <a:pt x="1136" y="303"/>
                  <a:pt x="1136" y="303"/>
                </a:cubicBezTo>
                <a:cubicBezTo>
                  <a:pt x="1162" y="318"/>
                  <a:pt x="1178" y="346"/>
                  <a:pt x="1178" y="376"/>
                </a:cubicBezTo>
                <a:cubicBezTo>
                  <a:pt x="1178" y="959"/>
                  <a:pt x="1178" y="959"/>
                  <a:pt x="1178" y="959"/>
                </a:cubicBezTo>
                <a:cubicBezTo>
                  <a:pt x="1178" y="989"/>
                  <a:pt x="1162" y="1017"/>
                  <a:pt x="1136" y="1032"/>
                </a:cubicBezTo>
                <a:cubicBezTo>
                  <a:pt x="631" y="1324"/>
                  <a:pt x="631" y="1324"/>
                  <a:pt x="631" y="1324"/>
                </a:cubicBezTo>
                <a:cubicBezTo>
                  <a:pt x="618" y="1332"/>
                  <a:pt x="604" y="1336"/>
                  <a:pt x="589" y="1336"/>
                </a:cubicBezTo>
                <a:close/>
              </a:path>
            </a:pathLst>
          </a:custGeom>
          <a:solidFill>
            <a:schemeClr val="accent3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399,&quot;width&quot;:8299}"/>
</p:tagLst>
</file>

<file path=ppt/tags/tag2.xml><?xml version="1.0" encoding="utf-8"?>
<p:tagLst xmlns:p="http://schemas.openxmlformats.org/presentationml/2006/main">
  <p:tag name="COMMONDATA" val="eyJjb3VudCI6MTI0LCJoZGlkIjoiMTQ2NWNhOTRlOTZmOTVlMjg2Zjk5MDNmZGY5MzhlMmEiLCJ1c2VyQ291bnQiOjM3fQ=="/>
  <p:tag name="KSO_WPP_MARK_KEY" val="37f30529-55f1-49f5-b8ab-89df8ceacf6b"/>
</p:tagLst>
</file>

<file path=ppt/theme/theme1.xml><?xml version="1.0" encoding="utf-8"?>
<a:theme xmlns:a="http://schemas.openxmlformats.org/drawingml/2006/main" name="14_Office 主题">
  <a:themeElements>
    <a:clrScheme name="自定义 1656">
      <a:dk1>
        <a:sysClr val="windowText" lastClr="000000"/>
      </a:dk1>
      <a:lt1>
        <a:sysClr val="window" lastClr="FFFFFF"/>
      </a:lt1>
      <a:dk2>
        <a:srgbClr val="616B77"/>
      </a:dk2>
      <a:lt2>
        <a:srgbClr val="E7E6E6"/>
      </a:lt2>
      <a:accent1>
        <a:srgbClr val="616B77"/>
      </a:accent1>
      <a:accent2>
        <a:srgbClr val="5D648D"/>
      </a:accent2>
      <a:accent3>
        <a:srgbClr val="C2B294"/>
      </a:accent3>
      <a:accent4>
        <a:srgbClr val="78A9B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5">
      <a:majorFont>
        <a:latin typeface="Open Sans"/>
        <a:ea typeface="思源宋体 CN"/>
        <a:cs typeface=""/>
      </a:majorFont>
      <a:minorFont>
        <a:latin typeface="Open Sans Light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WPS 演示</Application>
  <PresentationFormat>宽屏</PresentationFormat>
  <Paragraphs>69</Paragraphs>
  <Slides>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Lato</vt:lpstr>
      <vt:lpstr>DIN-BlackItalic</vt:lpstr>
      <vt:lpstr>Segoe Print</vt:lpstr>
      <vt:lpstr>Wingdings</vt:lpstr>
      <vt:lpstr>Times New Roman</vt:lpstr>
      <vt:lpstr>苹方 常规</vt:lpstr>
      <vt:lpstr>Open Sans Light</vt:lpstr>
      <vt:lpstr>思源宋体 CN</vt:lpstr>
      <vt:lpstr>微软雅黑</vt:lpstr>
      <vt:lpstr>Arial Unicode MS</vt:lpstr>
      <vt:lpstr>Calibri</vt:lpstr>
      <vt:lpstr>思源黑体 CN Normal</vt:lpstr>
      <vt:lpstr>黑体</vt:lpstr>
      <vt:lpstr>Open Sans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容若</cp:lastModifiedBy>
  <cp:revision>2221</cp:revision>
  <dcterms:created xsi:type="dcterms:W3CDTF">2016-08-03T02:49:00Z</dcterms:created>
  <dcterms:modified xsi:type="dcterms:W3CDTF">2022-11-30T19:41:47Z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TemplateUUID">
    <vt:lpwstr>v1.0_mb_z9r3TNOpscT/SWwwS2cgRQ==</vt:lpwstr>
  </property>
  <property fmtid="{D5CDD505-2E9C-101B-9397-08002B2CF9AE}" pid="4" name="ICV">
    <vt:lpwstr>FBEA2A282C4F4784A3ABED9B4F864479</vt:lpwstr>
  </property>
</Properties>
</file>