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0" r:id="rId3"/>
    <p:sldId id="261" r:id="rId4"/>
    <p:sldId id="267" r:id="rId5"/>
    <p:sldId id="269" r:id="rId6"/>
    <p:sldId id="275" r:id="rId7"/>
    <p:sldId id="276" r:id="rId8"/>
    <p:sldId id="277" r:id="rId9"/>
    <p:sldId id="271" r:id="rId10"/>
    <p:sldId id="278" r:id="rId11"/>
    <p:sldId id="280" r:id="rId12"/>
    <p:sldId id="282" r:id="rId13"/>
    <p:sldId id="283" r:id="rId14"/>
    <p:sldId id="272" r:id="rId15"/>
    <p:sldId id="268" r:id="rId16"/>
    <p:sldId id="264" r:id="rId17"/>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5">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F5FD"/>
    <a:srgbClr val="D9EBFF"/>
    <a:srgbClr val="4FA1E8"/>
    <a:srgbClr val="575053"/>
    <a:srgbClr val="25557A"/>
    <a:srgbClr val="F5F7F9"/>
    <a:srgbClr val="FFFFFF"/>
    <a:srgbClr val="848EAC"/>
    <a:srgbClr val="A12B10"/>
    <a:srgbClr val="2483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86" d="100"/>
          <a:sy n="86" d="100"/>
        </p:scale>
        <p:origin x="614" y="53"/>
      </p:cViewPr>
      <p:guideLst>
        <p:guide orient="horz" pos="2215"/>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2022/12/22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2022/12/22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2022/12/22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2022/12/22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2022/12/22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2022/12/22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2022/12/22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2022/12/22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2022/12/22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2022/12/22</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2022/12/22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2022/12/22</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6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7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1.xml"/><Relationship Id="rId1" Type="http://schemas.openxmlformats.org/officeDocument/2006/relationships/tags" Target="../tags/tag78.xml"/><Relationship Id="rId5" Type="http://schemas.openxmlformats.org/officeDocument/2006/relationships/image" Target="../media/image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80.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65.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tags" Target="../tags/tag66.xml"/><Relationship Id="rId5"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7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1.xml"/><Relationship Id="rId1" Type="http://schemas.openxmlformats.org/officeDocument/2006/relationships/tags" Target="../tags/tag73.xml"/><Relationship Id="rId5"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rot="10800000">
            <a:off x="-28575" y="3744463"/>
            <a:ext cx="4737100" cy="5091168"/>
            <a:chOff x="8135783" y="-1669981"/>
            <a:chExt cx="4056217" cy="4359393"/>
          </a:xfrm>
        </p:grpSpPr>
        <p:sp>
          <p:nvSpPr>
            <p:cNvPr id="65"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直角三角形 63"/>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descr="1037"/>
          <p:cNvPicPr>
            <a:picLocks noChangeAspect="1"/>
          </p:cNvPicPr>
          <p:nvPr/>
        </p:nvPicPr>
        <p:blipFill>
          <a:blip r:embed="rId3">
            <a:alphaModFix amt="25000"/>
          </a:blip>
          <a:stretch>
            <a:fillRect/>
          </a:stretch>
        </p:blipFill>
        <p:spPr>
          <a:xfrm>
            <a:off x="9106535" y="5777865"/>
            <a:ext cx="3085714" cy="1080000"/>
          </a:xfrm>
          <a:prstGeom prst="rect">
            <a:avLst/>
          </a:prstGeom>
        </p:spPr>
      </p:pic>
      <p:grpSp>
        <p:nvGrpSpPr>
          <p:cNvPr id="11" name="组合 10"/>
          <p:cNvGrpSpPr/>
          <p:nvPr/>
        </p:nvGrpSpPr>
        <p:grpSpPr>
          <a:xfrm>
            <a:off x="2007870" y="1759585"/>
            <a:ext cx="8164195" cy="3063240"/>
            <a:chOff x="3917" y="4203"/>
            <a:chExt cx="12857" cy="4824"/>
          </a:xfrm>
        </p:grpSpPr>
        <p:sp>
          <p:nvSpPr>
            <p:cNvPr id="27" name="文本框 1"/>
            <p:cNvSpPr txBox="1"/>
            <p:nvPr/>
          </p:nvSpPr>
          <p:spPr>
            <a:xfrm>
              <a:off x="3917" y="4203"/>
              <a:ext cx="12857" cy="2084"/>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altLang="zh-CN" sz="4000" b="1" kern="100" dirty="0">
                  <a:solidFill>
                    <a:srgbClr val="25557A"/>
                  </a:solidFill>
                  <a:latin typeface="微软雅黑" panose="020B0503020204020204" charset="-122"/>
                  <a:ea typeface="微软雅黑" panose="020B0503020204020204" charset="-122"/>
                  <a:cs typeface="微软雅黑" panose="020B0503020204020204" charset="-122"/>
                  <a:sym typeface="Times New Roman" panose="02020603050405020304"/>
                </a:rPr>
                <a:t>PLD</a:t>
              </a:r>
              <a:r>
                <a:rPr lang="zh-CN" altLang="en-US" sz="4000" b="1" kern="100" dirty="0">
                  <a:solidFill>
                    <a:srgbClr val="25557A"/>
                  </a:solidFill>
                  <a:latin typeface="微软雅黑" panose="020B0503020204020204" charset="-122"/>
                  <a:ea typeface="微软雅黑" panose="020B0503020204020204" charset="-122"/>
                  <a:cs typeface="微软雅黑" panose="020B0503020204020204" charset="-122"/>
                  <a:sym typeface="Times New Roman" panose="02020603050405020304"/>
                </a:rPr>
                <a:t>：面向分布式存储系统实现快速错误数据恢复的数据布局</a:t>
              </a:r>
            </a:p>
          </p:txBody>
        </p:sp>
        <p:sp>
          <p:nvSpPr>
            <p:cNvPr id="28" name="文本框 1"/>
            <p:cNvSpPr txBox="1"/>
            <p:nvPr/>
          </p:nvSpPr>
          <p:spPr>
            <a:xfrm>
              <a:off x="7636" y="8530"/>
              <a:ext cx="5913" cy="497"/>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l" rtl="0" eaLnBrk="1" fontAlgn="auto" latinLnBrk="0" hangingPunct="1">
                <a:lnSpc>
                  <a:spcPts val="1800"/>
                </a:lnSpc>
              </a:pPr>
              <a:r>
                <a:rPr lang="zh-CN" altLang="en-US" sz="1600" kern="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汇报人丨吴帅</a:t>
              </a:r>
              <a:r>
                <a:rPr lang="en-US" altLang="zh-CN" sz="1600" kern="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    </a:t>
              </a:r>
              <a:r>
                <a:rPr lang="zh-CN" altLang="en-US" sz="1600" kern="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时间丨</a:t>
              </a:r>
              <a:r>
                <a:rPr lang="en-US" altLang="zh-CN" sz="1600" kern="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2022</a:t>
              </a:r>
              <a:r>
                <a:rPr lang="zh-CN" altLang="en-US" sz="1600" kern="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年</a:t>
              </a:r>
              <a:r>
                <a:rPr lang="en-US" altLang="zh-CN" sz="1600" kern="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12</a:t>
              </a:r>
              <a:r>
                <a:rPr lang="zh-CN" altLang="en-US" sz="1600" kern="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月</a:t>
              </a:r>
            </a:p>
          </p:txBody>
        </p:sp>
        <p:sp>
          <p:nvSpPr>
            <p:cNvPr id="29" name="文本框 32"/>
            <p:cNvSpPr txBox="1"/>
            <p:nvPr/>
          </p:nvSpPr>
          <p:spPr>
            <a:xfrm>
              <a:off x="5781" y="6564"/>
              <a:ext cx="9129" cy="564"/>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rtl="0" eaLnBrk="1" fontAlgn="auto" latinLnBrk="0" hangingPunct="1">
                <a:lnSpc>
                  <a:spcPts val="2000"/>
                </a:lnSpc>
              </a:pPr>
              <a:r>
                <a:rPr lang="zh-CN" altLang="en-US" sz="2000" b="1" kern="100" dirty="0">
                  <a:solidFill>
                    <a:srgbClr val="595959"/>
                  </a:solidFill>
                  <a:latin typeface="微软雅黑" panose="020B0503020204020204" charset="-122"/>
                  <a:ea typeface="微软雅黑" panose="020B0503020204020204" charset="-122"/>
                  <a:cs typeface="微软雅黑" panose="020B0503020204020204" charset="-122"/>
                  <a:sym typeface="Times New Roman" panose="02020603050405020304"/>
                </a:rPr>
                <a:t>学术报告</a:t>
              </a:r>
              <a:endParaRPr lang="en-US" altLang="zh-CN" sz="2000" b="1" kern="100" dirty="0">
                <a:solidFill>
                  <a:srgbClr val="595959"/>
                </a:solidFill>
                <a:latin typeface="微软雅黑" panose="020B0503020204020204" charset="-122"/>
                <a:ea typeface="微软雅黑" panose="020B0503020204020204" charset="-122"/>
                <a:cs typeface="微软雅黑" panose="020B0503020204020204" charset="-122"/>
                <a:sym typeface="Times New Roman" panose="02020603050405020304"/>
              </a:endParaRPr>
            </a:p>
          </p:txBody>
        </p:sp>
      </p:grpSp>
      <p:grpSp>
        <p:nvGrpSpPr>
          <p:cNvPr id="2" name="组合 1"/>
          <p:cNvGrpSpPr/>
          <p:nvPr/>
        </p:nvGrpSpPr>
        <p:grpSpPr>
          <a:xfrm>
            <a:off x="7454900" y="-1959610"/>
            <a:ext cx="4737100" cy="5091430"/>
            <a:chOff x="11740" y="-3086"/>
            <a:chExt cx="7460" cy="8018"/>
          </a:xfrm>
        </p:grpSpPr>
        <p:grpSp>
          <p:nvGrpSpPr>
            <p:cNvPr id="3" name="组合 2"/>
            <p:cNvGrpSpPr/>
            <p:nvPr/>
          </p:nvGrpSpPr>
          <p:grpSpPr>
            <a:xfrm>
              <a:off x="11740" y="-3086"/>
              <a:ext cx="7460" cy="8018"/>
              <a:chOff x="8135783" y="-1669981"/>
              <a:chExt cx="4056217" cy="4359393"/>
            </a:xfrm>
          </p:grpSpPr>
          <p:sp>
            <p:nvSpPr>
              <p:cNvPr id="7" name="任意多边形: 形状 12"/>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descr="校徽"/>
            <p:cNvPicPr>
              <a:picLocks noChangeAspect="1"/>
            </p:cNvPicPr>
            <p:nvPr/>
          </p:nvPicPr>
          <p:blipFill>
            <a:blip r:embed="rId4"/>
            <a:stretch>
              <a:fillRect/>
            </a:stretch>
          </p:blipFill>
          <p:spPr>
            <a:xfrm>
              <a:off x="16399" y="293"/>
              <a:ext cx="2240" cy="1701"/>
            </a:xfrm>
            <a:prstGeom prst="rect">
              <a:avLst/>
            </a:prstGeom>
          </p:spPr>
        </p:pic>
      </p:gr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1155" y="325120"/>
            <a:ext cx="4559300" cy="1015365"/>
            <a:chOff x="1572" y="494"/>
            <a:chExt cx="7180"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1" name="矩形 10"/>
            <p:cNvSpPr/>
            <p:nvPr/>
          </p:nvSpPr>
          <p:spPr>
            <a:xfrm>
              <a:off x="3078" y="751"/>
              <a:ext cx="1763" cy="921"/>
            </a:xfrm>
            <a:prstGeom prst="rect">
              <a:avLst/>
            </a:prstGeom>
          </p:spPr>
          <p:txBody>
            <a:bodyPr wrap="none">
              <a:spAutoFit/>
            </a:bodyPr>
            <a:lstStyle/>
            <a:p>
              <a:r>
                <a:rPr lang="en-US" altLang="zh-CN" sz="3200" b="1" spc="300" dirty="0">
                  <a:latin typeface="微软雅黑" panose="020B0503020204020204" charset="-122"/>
                  <a:ea typeface="微软雅黑" panose="020B0503020204020204" charset="-122"/>
                </a:rPr>
                <a:t>PDL</a:t>
              </a:r>
              <a:endParaRPr lang="zh-CN" altLang="en-US" sz="3200" b="1" spc="300" dirty="0">
                <a:latin typeface="微软雅黑" panose="020B0503020204020204" charset="-122"/>
                <a:ea typeface="微软雅黑" panose="020B0503020204020204" charset="-122"/>
              </a:endParaRPr>
            </a:p>
          </p:txBody>
        </p:sp>
        <p:sp>
          <p:nvSpPr>
            <p:cNvPr id="29" name="文本框 28"/>
            <p:cNvSpPr txBox="1"/>
            <p:nvPr/>
          </p:nvSpPr>
          <p:spPr>
            <a:xfrm>
              <a:off x="3107" y="1365"/>
              <a:ext cx="5645" cy="580"/>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a:p>
              <a:r>
                <a:rPr lang="en-US" altLang="zh-CN" sz="900" spc="300" dirty="0">
                  <a:solidFill>
                    <a:schemeClr val="bg1">
                      <a:lumMod val="50000"/>
                    </a:schemeClr>
                  </a:solidFill>
                  <a:latin typeface="微软雅黑" panose="020B0503020204020204" charset="-122"/>
                  <a:ea typeface="微软雅黑" panose="020B0503020204020204" charset="-122"/>
                </a:rPr>
                <a:t>PLEASE ENTER THE TOPIC</a:t>
              </a:r>
            </a:p>
          </p:txBody>
        </p:sp>
      </p:grpSp>
      <p:sp>
        <p:nvSpPr>
          <p:cNvPr id="19" name="矩形: 圆角 18"/>
          <p:cNvSpPr/>
          <p:nvPr/>
        </p:nvSpPr>
        <p:spPr>
          <a:xfrm>
            <a:off x="964367" y="1786255"/>
            <a:ext cx="10236200" cy="4583430"/>
          </a:xfrm>
          <a:prstGeom prst="roundRect">
            <a:avLst>
              <a:gd name="adj" fmla="val 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sym typeface="+mn-lt"/>
            </a:endParaRPr>
          </a:p>
        </p:txBody>
      </p:sp>
      <p:sp>
        <p:nvSpPr>
          <p:cNvPr id="13" name="任意多边形: 形状 21"/>
          <p:cNvSpPr/>
          <p:nvPr/>
        </p:nvSpPr>
        <p:spPr>
          <a:xfrm>
            <a:off x="964367" y="2589004"/>
            <a:ext cx="1675765" cy="2781300"/>
          </a:xfrm>
          <a:custGeom>
            <a:avLst/>
            <a:gdLst>
              <a:gd name="connsiteX0" fmla="*/ 284837 w 1675487"/>
              <a:gd name="connsiteY0" fmla="*/ 0 h 2781300"/>
              <a:gd name="connsiteX1" fmla="*/ 1675487 w 1675487"/>
              <a:gd name="connsiteY1" fmla="*/ 1390650 h 2781300"/>
              <a:gd name="connsiteX2" fmla="*/ 284837 w 1675487"/>
              <a:gd name="connsiteY2" fmla="*/ 2781300 h 2781300"/>
              <a:gd name="connsiteX3" fmla="*/ 4573 w 1675487"/>
              <a:gd name="connsiteY3" fmla="*/ 2753047 h 2781300"/>
              <a:gd name="connsiteX4" fmla="*/ 0 w 1675487"/>
              <a:gd name="connsiteY4" fmla="*/ 2751872 h 2781300"/>
              <a:gd name="connsiteX5" fmla="*/ 0 w 1675487"/>
              <a:gd name="connsiteY5" fmla="*/ 29429 h 2781300"/>
              <a:gd name="connsiteX6" fmla="*/ 4573 w 1675487"/>
              <a:gd name="connsiteY6" fmla="*/ 28253 h 2781300"/>
              <a:gd name="connsiteX7" fmla="*/ 284837 w 1675487"/>
              <a:gd name="connsiteY7" fmla="*/ 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5487" h="2781300">
                <a:moveTo>
                  <a:pt x="284837" y="0"/>
                </a:moveTo>
                <a:cubicBezTo>
                  <a:pt x="1052872" y="0"/>
                  <a:pt x="1675487" y="622615"/>
                  <a:pt x="1675487" y="1390650"/>
                </a:cubicBezTo>
                <a:cubicBezTo>
                  <a:pt x="1675487" y="2158685"/>
                  <a:pt x="1052872" y="2781300"/>
                  <a:pt x="284837" y="2781300"/>
                </a:cubicBezTo>
                <a:cubicBezTo>
                  <a:pt x="188833" y="2781300"/>
                  <a:pt x="95101" y="2771572"/>
                  <a:pt x="4573" y="2753047"/>
                </a:cubicBezTo>
                <a:lnTo>
                  <a:pt x="0" y="2751872"/>
                </a:lnTo>
                <a:lnTo>
                  <a:pt x="0" y="29429"/>
                </a:lnTo>
                <a:lnTo>
                  <a:pt x="4573" y="28253"/>
                </a:lnTo>
                <a:cubicBezTo>
                  <a:pt x="95101" y="9729"/>
                  <a:pt x="188833" y="0"/>
                  <a:pt x="284837" y="0"/>
                </a:cubicBezTo>
                <a:close/>
              </a:path>
            </a:pathLst>
          </a:cu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charset="-122"/>
              <a:ea typeface="微软雅黑" panose="020B0503020204020204" charset="-122"/>
              <a:cs typeface="+mn-ea"/>
              <a:sym typeface="+mn-lt"/>
            </a:endParaRPr>
          </a:p>
        </p:txBody>
      </p:sp>
      <p:sp>
        <p:nvSpPr>
          <p:cNvPr id="30" name="矩形 29"/>
          <p:cNvSpPr/>
          <p:nvPr/>
        </p:nvSpPr>
        <p:spPr>
          <a:xfrm>
            <a:off x="929829" y="2948602"/>
            <a:ext cx="1662232" cy="2062103"/>
          </a:xfrm>
          <a:prstGeom prst="rect">
            <a:avLst/>
          </a:prstGeom>
        </p:spPr>
        <p:txBody>
          <a:bodyPr wrap="square">
            <a:spAutoFit/>
          </a:bodyPr>
          <a:lstStyle/>
          <a:p>
            <a:r>
              <a:rPr lang="zh-CN" altLang="en-US" sz="3200" b="1" spc="3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对</a:t>
            </a:r>
            <a:r>
              <a:rPr lang="en-US" altLang="zh-CN" sz="3200" b="1" spc="3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stripe</a:t>
            </a:r>
            <a:r>
              <a:rPr lang="zh-CN" altLang="en-US" sz="3200" b="1" spc="3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的块进行分组</a:t>
            </a:r>
            <a:endParaRPr lang="zh-CN" sz="3200" b="1" spc="3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31" name="组合 30"/>
          <p:cNvGrpSpPr/>
          <p:nvPr/>
        </p:nvGrpSpPr>
        <p:grpSpPr>
          <a:xfrm>
            <a:off x="3520836" y="2076625"/>
            <a:ext cx="7354809" cy="3272340"/>
            <a:chOff x="7893455" y="4126834"/>
            <a:chExt cx="7354570" cy="3272820"/>
          </a:xfrm>
        </p:grpSpPr>
        <p:sp>
          <p:nvSpPr>
            <p:cNvPr id="32" name="矩形 31"/>
            <p:cNvSpPr/>
            <p:nvPr/>
          </p:nvSpPr>
          <p:spPr>
            <a:xfrm>
              <a:off x="7893455" y="4126834"/>
              <a:ext cx="3103599" cy="369386"/>
            </a:xfrm>
            <a:prstGeom prst="rect">
              <a:avLst/>
            </a:prstGeom>
          </p:spPr>
          <p:txBody>
            <a:bodyPr wrap="square">
              <a:spAutoFit/>
            </a:bodyPr>
            <a:lstStyle/>
            <a:p>
              <a:r>
                <a:rPr lang="zh-CN" altLang="en-US" b="1" dirty="0">
                  <a:solidFill>
                    <a:srgbClr val="25557A"/>
                  </a:solidFill>
                  <a:latin typeface="微软雅黑" panose="020B0503020204020204" charset="-122"/>
                  <a:ea typeface="微软雅黑" panose="020B0503020204020204" charset="-122"/>
                  <a:cs typeface="+mn-ea"/>
                  <a:sym typeface="+mn-lt"/>
                </a:rPr>
                <a:t>分组基本原则</a:t>
              </a:r>
            </a:p>
          </p:txBody>
        </p:sp>
        <p:sp>
          <p:nvSpPr>
            <p:cNvPr id="34" name="文本框 33"/>
            <p:cNvSpPr txBox="1"/>
            <p:nvPr/>
          </p:nvSpPr>
          <p:spPr>
            <a:xfrm>
              <a:off x="7893455" y="4786633"/>
              <a:ext cx="7354570" cy="2613021"/>
            </a:xfrm>
            <a:prstGeom prst="rect">
              <a:avLst/>
            </a:prstGeom>
            <a:noFill/>
          </p:spPr>
          <p:txBody>
            <a:bodyPr wrap="square">
              <a:spAutoFit/>
            </a:bodyPr>
            <a:lstStyle/>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首先将</a:t>
              </a:r>
              <a:r>
                <a:rPr lang="en-US" altLang="zh-CN" sz="1400" dirty="0">
                  <a:solidFill>
                    <a:schemeClr val="tx1">
                      <a:lumMod val="75000"/>
                      <a:lumOff val="25000"/>
                    </a:schemeClr>
                  </a:solidFill>
                  <a:latin typeface="微软雅黑" panose="020B0503020204020204" charset="-122"/>
                  <a:ea typeface="微软雅黑" panose="020B0503020204020204" charset="-122"/>
                </a:rPr>
                <a:t>stripe</a:t>
              </a:r>
              <a:r>
                <a:rPr lang="zh-CN" altLang="en-US" sz="1400" dirty="0">
                  <a:solidFill>
                    <a:schemeClr val="tx1">
                      <a:lumMod val="75000"/>
                      <a:lumOff val="25000"/>
                    </a:schemeClr>
                  </a:solidFill>
                  <a:latin typeface="微软雅黑" panose="020B0503020204020204" charset="-122"/>
                  <a:ea typeface="微软雅黑" panose="020B0503020204020204" charset="-122"/>
                </a:rPr>
                <a:t>的所有块分成一些组，将块组分配到机架上，并将同一组的块分配到同一机架的节点上，以达到区块的均匀分布。对于一个</a:t>
              </a:r>
              <a:r>
                <a:rPr lang="en-US" altLang="zh-CN" sz="1400" dirty="0">
                  <a:solidFill>
                    <a:schemeClr val="tx1">
                      <a:lumMod val="75000"/>
                      <a:lumOff val="25000"/>
                    </a:schemeClr>
                  </a:solidFill>
                  <a:latin typeface="微软雅黑" panose="020B0503020204020204" charset="-122"/>
                  <a:ea typeface="微软雅黑" panose="020B0503020204020204" charset="-122"/>
                </a:rPr>
                <a:t>(</a:t>
              </a:r>
              <a:r>
                <a:rPr lang="en-US" altLang="zh-CN" sz="1400" dirty="0" err="1">
                  <a:solidFill>
                    <a:schemeClr val="tx1">
                      <a:lumMod val="75000"/>
                      <a:lumOff val="25000"/>
                    </a:schemeClr>
                  </a:solidFill>
                  <a:latin typeface="微软雅黑" panose="020B0503020204020204" charset="-122"/>
                  <a:ea typeface="微软雅黑" panose="020B0503020204020204" charset="-122"/>
                </a:rPr>
                <a:t>ni</a:t>
              </a:r>
              <a:r>
                <a:rPr lang="en-US" altLang="zh-CN" sz="1400" dirty="0">
                  <a:solidFill>
                    <a:schemeClr val="tx1">
                      <a:lumMod val="75000"/>
                      <a:lumOff val="25000"/>
                    </a:schemeClr>
                  </a:solidFill>
                  <a:latin typeface="微软雅黑" panose="020B0503020204020204" charset="-122"/>
                  <a:ea typeface="微软雅黑" panose="020B0503020204020204" charset="-122"/>
                </a:rPr>
                <a:t>, mi)</a:t>
              </a:r>
              <a:r>
                <a:rPr lang="zh-CN" altLang="en-US" sz="1400" dirty="0">
                  <a:solidFill>
                    <a:schemeClr val="tx1">
                      <a:lumMod val="75000"/>
                      <a:lumOff val="25000"/>
                    </a:schemeClr>
                  </a:solidFill>
                  <a:latin typeface="微软雅黑" panose="020B0503020204020204" charset="-122"/>
                  <a:ea typeface="微软雅黑" panose="020B0503020204020204" charset="-122"/>
                </a:rPr>
                <a:t>代码，我们应该分配满足以下要求的块。</a:t>
              </a:r>
              <a:endParaRPr lang="en-US" altLang="zh-CN" sz="1400"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a:t>
              </a:r>
              <a:r>
                <a:rPr lang="en-US" altLang="zh-CN" sz="1400" dirty="0">
                  <a:solidFill>
                    <a:schemeClr val="tx1">
                      <a:lumMod val="75000"/>
                      <a:lumOff val="25000"/>
                    </a:schemeClr>
                  </a:solidFill>
                  <a:latin typeface="微软雅黑" panose="020B0503020204020204" charset="-122"/>
                  <a:ea typeface="微软雅黑" panose="020B0503020204020204" charset="-122"/>
                </a:rPr>
                <a:t>1</a:t>
              </a:r>
              <a:r>
                <a:rPr lang="zh-CN" altLang="en-US" sz="1400" dirty="0">
                  <a:solidFill>
                    <a:schemeClr val="tx1">
                      <a:lumMod val="75000"/>
                      <a:lumOff val="25000"/>
                    </a:schemeClr>
                  </a:solidFill>
                  <a:latin typeface="微软雅黑" panose="020B0503020204020204" charset="-122"/>
                  <a:ea typeface="微软雅黑" panose="020B0503020204020204" charset="-122"/>
                </a:rPr>
                <a:t>）同一条带的最多</a:t>
              </a:r>
              <a:r>
                <a:rPr lang="en-US" altLang="zh-CN" sz="1400" dirty="0">
                  <a:solidFill>
                    <a:schemeClr val="tx1">
                      <a:lumMod val="75000"/>
                      <a:lumOff val="25000"/>
                    </a:schemeClr>
                  </a:solidFill>
                  <a:latin typeface="微软雅黑" panose="020B0503020204020204" charset="-122"/>
                  <a:ea typeface="微软雅黑" panose="020B0503020204020204" charset="-122"/>
                </a:rPr>
                <a:t>mi</a:t>
              </a:r>
              <a:r>
                <a:rPr lang="zh-CN" altLang="en-US" sz="1400" dirty="0">
                  <a:solidFill>
                    <a:schemeClr val="tx1">
                      <a:lumMod val="75000"/>
                      <a:lumOff val="25000"/>
                    </a:schemeClr>
                  </a:solidFill>
                  <a:latin typeface="微软雅黑" panose="020B0503020204020204" charset="-122"/>
                  <a:ea typeface="微软雅黑" panose="020B0503020204020204" charset="-122"/>
                </a:rPr>
                <a:t>个块被分配到同一机架上，以容忍一个机架故障。</a:t>
              </a:r>
              <a:endParaRPr lang="en-US" altLang="zh-CN" sz="1400"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a:t>
              </a:r>
              <a:r>
                <a:rPr lang="en-US" altLang="zh-CN" sz="1400" dirty="0">
                  <a:solidFill>
                    <a:schemeClr val="tx1">
                      <a:lumMod val="75000"/>
                      <a:lumOff val="25000"/>
                    </a:schemeClr>
                  </a:solidFill>
                  <a:latin typeface="微软雅黑" panose="020B0503020204020204" charset="-122"/>
                  <a:ea typeface="微软雅黑" panose="020B0503020204020204" charset="-122"/>
                </a:rPr>
                <a:t>2</a:t>
              </a:r>
              <a:r>
                <a:rPr lang="zh-CN" altLang="en-US" sz="1400" dirty="0">
                  <a:solidFill>
                    <a:schemeClr val="tx1">
                      <a:lumMod val="75000"/>
                      <a:lumOff val="25000"/>
                    </a:schemeClr>
                  </a:solidFill>
                  <a:latin typeface="微软雅黑" panose="020B0503020204020204" charset="-122"/>
                  <a:ea typeface="微软雅黑" panose="020B0503020204020204" charset="-122"/>
                </a:rPr>
                <a:t>）</a:t>
              </a:r>
              <a:r>
                <a:rPr lang="en-US" altLang="zh-CN" sz="1400" dirty="0">
                  <a:solidFill>
                    <a:schemeClr val="tx1">
                      <a:lumMod val="75000"/>
                      <a:lumOff val="25000"/>
                    </a:schemeClr>
                  </a:solidFill>
                  <a:latin typeface="微软雅黑" panose="020B0503020204020204" charset="-122"/>
                  <a:ea typeface="微软雅黑" panose="020B0503020204020204" charset="-122"/>
                </a:rPr>
                <a:t> </a:t>
              </a:r>
              <a:r>
                <a:rPr lang="zh-CN" altLang="en-US" sz="1400" dirty="0">
                  <a:solidFill>
                    <a:schemeClr val="tx1">
                      <a:lumMod val="75000"/>
                      <a:lumOff val="25000"/>
                    </a:schemeClr>
                  </a:solidFill>
                  <a:latin typeface="微软雅黑" panose="020B0503020204020204" charset="-122"/>
                  <a:ea typeface="微软雅黑" panose="020B0503020204020204" charset="-122"/>
                </a:rPr>
                <a:t>同一条带的任何两个块不被分配到同一个节点，以容忍</a:t>
              </a:r>
              <a:r>
                <a:rPr lang="en-US" altLang="zh-CN" sz="1400" dirty="0">
                  <a:solidFill>
                    <a:schemeClr val="tx1">
                      <a:lumMod val="75000"/>
                      <a:lumOff val="25000"/>
                    </a:schemeClr>
                  </a:solidFill>
                  <a:latin typeface="微软雅黑" panose="020B0503020204020204" charset="-122"/>
                  <a:ea typeface="微软雅黑" panose="020B0503020204020204" charset="-122"/>
                </a:rPr>
                <a:t>mi</a:t>
              </a:r>
              <a:r>
                <a:rPr lang="zh-CN" altLang="en-US" sz="1400" dirty="0">
                  <a:solidFill>
                    <a:schemeClr val="tx1">
                      <a:lumMod val="75000"/>
                      <a:lumOff val="25000"/>
                    </a:schemeClr>
                  </a:solidFill>
                  <a:latin typeface="微软雅黑" panose="020B0503020204020204" charset="-122"/>
                  <a:ea typeface="微软雅黑" panose="020B0503020204020204" charset="-122"/>
                </a:rPr>
                <a:t>个同时发生的节点故障。可以在机架内部署部分解码，以减少跨机架的流量</a:t>
              </a:r>
            </a:p>
            <a:p>
              <a:pPr>
                <a:lnSpc>
                  <a:spcPct val="200000"/>
                </a:lnSpc>
              </a:pPr>
              <a:endParaRPr lang="zh-CN" altLang="en-US" sz="1400" dirty="0">
                <a:solidFill>
                  <a:schemeClr val="tx1">
                    <a:lumMod val="75000"/>
                    <a:lumOff val="25000"/>
                  </a:schemeClr>
                </a:solidFill>
                <a:latin typeface="微软雅黑" panose="020B0503020204020204" charset="-122"/>
                <a:ea typeface="微软雅黑" panose="020B0503020204020204" charset="-122"/>
              </a:endParaRPr>
            </a:p>
          </p:txBody>
        </p:sp>
      </p:grpSp>
      <p:pic>
        <p:nvPicPr>
          <p:cNvPr id="12" name="图片 11" descr="图书馆"/>
          <p:cNvPicPr>
            <a:picLocks noChangeAspect="1"/>
          </p:cNvPicPr>
          <p:nvPr/>
        </p:nvPicPr>
        <p:blipFill>
          <a:blip r:embed="rId3">
            <a:alphaModFix amt="25000"/>
          </a:blip>
          <a:stretch>
            <a:fillRect/>
          </a:stretch>
        </p:blipFill>
        <p:spPr>
          <a:xfrm>
            <a:off x="8452485" y="5777865"/>
            <a:ext cx="3739585" cy="1080000"/>
          </a:xfrm>
          <a:prstGeom prst="rect">
            <a:avLst/>
          </a:prstGeom>
        </p:spPr>
      </p:pic>
      <p:grpSp>
        <p:nvGrpSpPr>
          <p:cNvPr id="16" name="组合 15"/>
          <p:cNvGrpSpPr/>
          <p:nvPr userDrawn="1"/>
        </p:nvGrpSpPr>
        <p:grpSpPr>
          <a:xfrm>
            <a:off x="10289667" y="-801077"/>
            <a:ext cx="1902333" cy="2044520"/>
            <a:chOff x="8135783" y="-1669981"/>
            <a:chExt cx="4056217" cy="4359393"/>
          </a:xfrm>
        </p:grpSpPr>
        <p:sp>
          <p:nvSpPr>
            <p:cNvPr id="1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1155" y="325120"/>
            <a:ext cx="4559300" cy="1015365"/>
            <a:chOff x="1572" y="494"/>
            <a:chExt cx="7180"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1" name="矩形 10"/>
            <p:cNvSpPr/>
            <p:nvPr/>
          </p:nvSpPr>
          <p:spPr>
            <a:xfrm>
              <a:off x="3078" y="751"/>
              <a:ext cx="1763" cy="921"/>
            </a:xfrm>
            <a:prstGeom prst="rect">
              <a:avLst/>
            </a:prstGeom>
          </p:spPr>
          <p:txBody>
            <a:bodyPr wrap="none">
              <a:spAutoFit/>
            </a:bodyPr>
            <a:lstStyle/>
            <a:p>
              <a:r>
                <a:rPr lang="en-US" altLang="zh-CN" sz="3200" b="1" spc="300" dirty="0">
                  <a:latin typeface="微软雅黑" panose="020B0503020204020204" charset="-122"/>
                  <a:ea typeface="微软雅黑" panose="020B0503020204020204" charset="-122"/>
                </a:rPr>
                <a:t>PDL</a:t>
              </a:r>
              <a:endParaRPr lang="zh-CN" altLang="en-US" sz="3200" b="1" spc="300" dirty="0">
                <a:latin typeface="微软雅黑" panose="020B0503020204020204" charset="-122"/>
                <a:ea typeface="微软雅黑" panose="020B0503020204020204" charset="-122"/>
              </a:endParaRPr>
            </a:p>
          </p:txBody>
        </p:sp>
        <p:sp>
          <p:nvSpPr>
            <p:cNvPr id="29" name="文本框 28"/>
            <p:cNvSpPr txBox="1"/>
            <p:nvPr/>
          </p:nvSpPr>
          <p:spPr>
            <a:xfrm>
              <a:off x="3107" y="1365"/>
              <a:ext cx="5645" cy="580"/>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a:p>
              <a:r>
                <a:rPr lang="en-US" altLang="zh-CN" sz="900" spc="300" dirty="0">
                  <a:solidFill>
                    <a:schemeClr val="bg1">
                      <a:lumMod val="50000"/>
                    </a:schemeClr>
                  </a:solidFill>
                  <a:latin typeface="微软雅黑" panose="020B0503020204020204" charset="-122"/>
                  <a:ea typeface="微软雅黑" panose="020B0503020204020204" charset="-122"/>
                </a:rPr>
                <a:t>PLEASE ENTER THE TOPIC</a:t>
              </a:r>
            </a:p>
          </p:txBody>
        </p:sp>
      </p:grpSp>
      <p:sp>
        <p:nvSpPr>
          <p:cNvPr id="19" name="矩形: 圆角 18"/>
          <p:cNvSpPr/>
          <p:nvPr/>
        </p:nvSpPr>
        <p:spPr>
          <a:xfrm>
            <a:off x="968264" y="1490592"/>
            <a:ext cx="10236200" cy="4583430"/>
          </a:xfrm>
          <a:prstGeom prst="roundRect">
            <a:avLst>
              <a:gd name="adj" fmla="val 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sym typeface="+mn-lt"/>
            </a:endParaRPr>
          </a:p>
        </p:txBody>
      </p:sp>
      <p:sp>
        <p:nvSpPr>
          <p:cNvPr id="13" name="任意多边形: 形状 21"/>
          <p:cNvSpPr/>
          <p:nvPr/>
        </p:nvSpPr>
        <p:spPr>
          <a:xfrm>
            <a:off x="950791" y="2554172"/>
            <a:ext cx="1675765" cy="2781300"/>
          </a:xfrm>
          <a:custGeom>
            <a:avLst/>
            <a:gdLst>
              <a:gd name="connsiteX0" fmla="*/ 284837 w 1675487"/>
              <a:gd name="connsiteY0" fmla="*/ 0 h 2781300"/>
              <a:gd name="connsiteX1" fmla="*/ 1675487 w 1675487"/>
              <a:gd name="connsiteY1" fmla="*/ 1390650 h 2781300"/>
              <a:gd name="connsiteX2" fmla="*/ 284837 w 1675487"/>
              <a:gd name="connsiteY2" fmla="*/ 2781300 h 2781300"/>
              <a:gd name="connsiteX3" fmla="*/ 4573 w 1675487"/>
              <a:gd name="connsiteY3" fmla="*/ 2753047 h 2781300"/>
              <a:gd name="connsiteX4" fmla="*/ 0 w 1675487"/>
              <a:gd name="connsiteY4" fmla="*/ 2751872 h 2781300"/>
              <a:gd name="connsiteX5" fmla="*/ 0 w 1675487"/>
              <a:gd name="connsiteY5" fmla="*/ 29429 h 2781300"/>
              <a:gd name="connsiteX6" fmla="*/ 4573 w 1675487"/>
              <a:gd name="connsiteY6" fmla="*/ 28253 h 2781300"/>
              <a:gd name="connsiteX7" fmla="*/ 284837 w 1675487"/>
              <a:gd name="connsiteY7" fmla="*/ 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5487" h="2781300">
                <a:moveTo>
                  <a:pt x="284837" y="0"/>
                </a:moveTo>
                <a:cubicBezTo>
                  <a:pt x="1052872" y="0"/>
                  <a:pt x="1675487" y="622615"/>
                  <a:pt x="1675487" y="1390650"/>
                </a:cubicBezTo>
                <a:cubicBezTo>
                  <a:pt x="1675487" y="2158685"/>
                  <a:pt x="1052872" y="2781300"/>
                  <a:pt x="284837" y="2781300"/>
                </a:cubicBezTo>
                <a:cubicBezTo>
                  <a:pt x="188833" y="2781300"/>
                  <a:pt x="95101" y="2771572"/>
                  <a:pt x="4573" y="2753047"/>
                </a:cubicBezTo>
                <a:lnTo>
                  <a:pt x="0" y="2751872"/>
                </a:lnTo>
                <a:lnTo>
                  <a:pt x="0" y="29429"/>
                </a:lnTo>
                <a:lnTo>
                  <a:pt x="4573" y="28253"/>
                </a:lnTo>
                <a:cubicBezTo>
                  <a:pt x="95101" y="9729"/>
                  <a:pt x="188833" y="0"/>
                  <a:pt x="284837" y="0"/>
                </a:cubicBezTo>
                <a:close/>
              </a:path>
            </a:pathLst>
          </a:cu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sp>
        <p:nvSpPr>
          <p:cNvPr id="30" name="矩形 29"/>
          <p:cNvSpPr/>
          <p:nvPr/>
        </p:nvSpPr>
        <p:spPr>
          <a:xfrm>
            <a:off x="857068" y="3229579"/>
            <a:ext cx="1675766" cy="1569660"/>
          </a:xfrm>
          <a:prstGeom prst="rect">
            <a:avLst/>
          </a:prstGeom>
        </p:spPr>
        <p:txBody>
          <a:bodyPr wrap="square">
            <a:spAutoFit/>
          </a:bodyPr>
          <a:lstStyle/>
          <a:p>
            <a:r>
              <a:rPr lang="zh-CN" altLang="en-US" sz="3200" b="1" spc="3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用</a:t>
            </a:r>
            <a:r>
              <a:rPr lang="en-US" altLang="zh-CN" sz="3200" b="1" spc="3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PDB</a:t>
            </a:r>
            <a:r>
              <a:rPr lang="zh-CN" altLang="en-US" sz="3200" b="1" spc="3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表分配数据</a:t>
            </a:r>
          </a:p>
        </p:txBody>
      </p:sp>
      <p:grpSp>
        <p:nvGrpSpPr>
          <p:cNvPr id="15" name="组合 14"/>
          <p:cNvGrpSpPr/>
          <p:nvPr/>
        </p:nvGrpSpPr>
        <p:grpSpPr>
          <a:xfrm>
            <a:off x="2890520" y="2061844"/>
            <a:ext cx="7985125" cy="1584911"/>
            <a:chOff x="3134969" y="2228849"/>
            <a:chExt cx="7984866" cy="1585143"/>
          </a:xfrm>
        </p:grpSpPr>
        <p:sp>
          <p:nvSpPr>
            <p:cNvPr id="18" name="椭圆 17"/>
            <p:cNvSpPr/>
            <p:nvPr/>
          </p:nvSpPr>
          <p:spPr>
            <a:xfrm>
              <a:off x="3134969" y="2228849"/>
              <a:ext cx="435661" cy="435661"/>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dirty="0">
                  <a:latin typeface="微软雅黑" panose="020B0503020204020204" charset="-122"/>
                  <a:ea typeface="微软雅黑" panose="020B0503020204020204" charset="-122"/>
                  <a:cs typeface="+mn-ea"/>
                  <a:sym typeface="+mn-lt"/>
                </a:rPr>
                <a:t>1</a:t>
              </a:r>
            </a:p>
          </p:txBody>
        </p:sp>
        <p:grpSp>
          <p:nvGrpSpPr>
            <p:cNvPr id="31" name="组合 30"/>
            <p:cNvGrpSpPr/>
            <p:nvPr/>
          </p:nvGrpSpPr>
          <p:grpSpPr>
            <a:xfrm>
              <a:off x="3765265" y="2243632"/>
              <a:ext cx="7354570" cy="1570360"/>
              <a:chOff x="7893455" y="4126834"/>
              <a:chExt cx="7354570" cy="1570360"/>
            </a:xfrm>
          </p:grpSpPr>
          <p:sp>
            <p:nvSpPr>
              <p:cNvPr id="32" name="矩形 31"/>
              <p:cNvSpPr/>
              <p:nvPr/>
            </p:nvSpPr>
            <p:spPr>
              <a:xfrm>
                <a:off x="7893455" y="4126834"/>
                <a:ext cx="2240242" cy="369386"/>
              </a:xfrm>
              <a:prstGeom prst="rect">
                <a:avLst/>
              </a:prstGeom>
            </p:spPr>
            <p:txBody>
              <a:bodyPr wrap="square">
                <a:spAutoFit/>
              </a:bodyPr>
              <a:lstStyle/>
              <a:p>
                <a:r>
                  <a:rPr lang="zh-CN" altLang="en-US" b="1" dirty="0">
                    <a:solidFill>
                      <a:srgbClr val="25557A"/>
                    </a:solidFill>
                    <a:latin typeface="微软雅黑" panose="020B0503020204020204" charset="-122"/>
                    <a:ea typeface="微软雅黑" panose="020B0503020204020204" charset="-122"/>
                    <a:cs typeface="+mn-ea"/>
                    <a:sym typeface="+mn-lt"/>
                  </a:rPr>
                  <a:t>构建</a:t>
                </a:r>
                <a:r>
                  <a:rPr lang="en-US" altLang="zh-CN" b="1" dirty="0">
                    <a:solidFill>
                      <a:srgbClr val="25557A"/>
                    </a:solidFill>
                    <a:latin typeface="微软雅黑" panose="020B0503020204020204" charset="-122"/>
                    <a:ea typeface="微软雅黑" panose="020B0503020204020204" charset="-122"/>
                    <a:cs typeface="+mn-ea"/>
                    <a:sym typeface="+mn-lt"/>
                  </a:rPr>
                  <a:t>PDB</a:t>
                </a:r>
                <a:r>
                  <a:rPr lang="zh-CN" altLang="en-US" b="1" dirty="0">
                    <a:solidFill>
                      <a:srgbClr val="25557A"/>
                    </a:solidFill>
                    <a:latin typeface="微软雅黑" panose="020B0503020204020204" charset="-122"/>
                    <a:ea typeface="微软雅黑" panose="020B0503020204020204" charset="-122"/>
                    <a:cs typeface="+mn-ea"/>
                    <a:sym typeface="+mn-lt"/>
                  </a:rPr>
                  <a:t>表</a:t>
                </a:r>
              </a:p>
            </p:txBody>
          </p:sp>
          <p:sp>
            <p:nvSpPr>
              <p:cNvPr id="33" name="文本框 32"/>
              <p:cNvSpPr txBox="1"/>
              <p:nvPr/>
            </p:nvSpPr>
            <p:spPr>
              <a:xfrm>
                <a:off x="9465708" y="4220231"/>
                <a:ext cx="2665723" cy="215444"/>
              </a:xfrm>
              <a:prstGeom prst="rect">
                <a:avLst/>
              </a:prstGeom>
              <a:noFill/>
            </p:spPr>
            <p:txBody>
              <a:bodyPr wrap="square">
                <a:spAutoFit/>
              </a:bodyPr>
              <a:lstStyle/>
              <a:p>
                <a:r>
                  <a:rPr lang="zh-CN" altLang="en-US" sz="800" dirty="0">
                    <a:solidFill>
                      <a:schemeClr val="bg1">
                        <a:lumMod val="65000"/>
                      </a:schemeClr>
                    </a:solidFill>
                    <a:latin typeface="微软雅黑" panose="020B0503020204020204" charset="-122"/>
                    <a:ea typeface="微软雅黑" panose="020B0503020204020204" charset="-122"/>
                    <a:cs typeface="+mn-ea"/>
                    <a:sym typeface="+mn-lt"/>
                  </a:rPr>
                  <a:t>DAILY REPORT</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a:t>
                </a:r>
                <a:r>
                  <a:rPr lang="zh-CN" altLang="en-US" sz="800" dirty="0">
                    <a:solidFill>
                      <a:schemeClr val="bg1">
                        <a:lumMod val="65000"/>
                      </a:schemeClr>
                    </a:solidFill>
                    <a:latin typeface="微软雅黑" panose="020B0503020204020204" charset="-122"/>
                    <a:ea typeface="微软雅黑" panose="020B0503020204020204" charset="-122"/>
                    <a:cs typeface="+mn-ea"/>
                    <a:sym typeface="+mn-lt"/>
                  </a:rPr>
                  <a:t>INTRODUCTION</a:t>
                </a:r>
              </a:p>
            </p:txBody>
          </p:sp>
          <p:sp>
            <p:nvSpPr>
              <p:cNvPr id="34" name="文本框 33"/>
              <p:cNvSpPr txBox="1"/>
              <p:nvPr/>
            </p:nvSpPr>
            <p:spPr>
              <a:xfrm>
                <a:off x="7893455" y="4377024"/>
                <a:ext cx="7354570" cy="1320170"/>
              </a:xfrm>
              <a:prstGeom prst="rect">
                <a:avLst/>
              </a:prstGeom>
              <a:noFill/>
            </p:spPr>
            <p:txBody>
              <a:bodyPr wrap="square">
                <a:spAutoFit/>
              </a:bodyPr>
              <a:lstStyle/>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对于一个</a:t>
                </a:r>
                <a:r>
                  <a:rPr lang="en-US" altLang="zh-CN" sz="1400" dirty="0">
                    <a:solidFill>
                      <a:schemeClr val="tx1">
                        <a:lumMod val="75000"/>
                        <a:lumOff val="25000"/>
                      </a:schemeClr>
                    </a:solidFill>
                    <a:latin typeface="微软雅黑" panose="020B0503020204020204" charset="-122"/>
                    <a:ea typeface="微软雅黑" panose="020B0503020204020204" charset="-122"/>
                  </a:rPr>
                  <a:t>(</a:t>
                </a:r>
                <a:r>
                  <a:rPr lang="en-US" altLang="zh-CN" sz="1400" dirty="0" err="1">
                    <a:solidFill>
                      <a:schemeClr val="tx1">
                        <a:lumMod val="75000"/>
                        <a:lumOff val="25000"/>
                      </a:schemeClr>
                    </a:solidFill>
                    <a:latin typeface="微软雅黑" panose="020B0503020204020204" charset="-122"/>
                    <a:ea typeface="微软雅黑" panose="020B0503020204020204" charset="-122"/>
                  </a:rPr>
                  <a:t>ni</a:t>
                </a:r>
                <a:r>
                  <a:rPr lang="en-US" altLang="zh-CN" sz="1400" dirty="0">
                    <a:solidFill>
                      <a:schemeClr val="tx1">
                        <a:lumMod val="75000"/>
                        <a:lumOff val="25000"/>
                      </a:schemeClr>
                    </a:solidFill>
                    <a:latin typeface="微软雅黑" panose="020B0503020204020204" charset="-122"/>
                    <a:ea typeface="微软雅黑" panose="020B0503020204020204" charset="-122"/>
                  </a:rPr>
                  <a:t> , mi)</a:t>
                </a:r>
                <a:r>
                  <a:rPr lang="zh-CN" altLang="en-US" sz="1400" dirty="0">
                    <a:solidFill>
                      <a:schemeClr val="tx1">
                        <a:lumMod val="75000"/>
                        <a:lumOff val="25000"/>
                      </a:schemeClr>
                    </a:solidFill>
                    <a:latin typeface="微软雅黑" panose="020B0503020204020204" charset="-122"/>
                    <a:ea typeface="微软雅黑" panose="020B0503020204020204" charset="-122"/>
                  </a:rPr>
                  <a:t>代码，</a:t>
                </a:r>
                <a:r>
                  <a:rPr lang="en-US" altLang="zh-CN" sz="1400" dirty="0">
                    <a:solidFill>
                      <a:schemeClr val="tx1">
                        <a:lumMod val="75000"/>
                        <a:lumOff val="25000"/>
                      </a:schemeClr>
                    </a:solidFill>
                    <a:latin typeface="微软雅黑" panose="020B0503020204020204" charset="-122"/>
                    <a:ea typeface="微软雅黑" panose="020B0503020204020204" charset="-122"/>
                  </a:rPr>
                  <a:t>stripe</a:t>
                </a:r>
                <a:r>
                  <a:rPr lang="zh-CN" altLang="en-US" sz="1400" dirty="0">
                    <a:solidFill>
                      <a:schemeClr val="tx1">
                        <a:lumMod val="75000"/>
                        <a:lumOff val="25000"/>
                      </a:schemeClr>
                    </a:solidFill>
                    <a:latin typeface="微软雅黑" panose="020B0503020204020204" charset="-122"/>
                    <a:ea typeface="微软雅黑" panose="020B0503020204020204" charset="-122"/>
                  </a:rPr>
                  <a:t>中的所有块被分为 </a:t>
                </a:r>
                <a:r>
                  <a:rPr lang="en-US" altLang="zh-CN" sz="1400" dirty="0" err="1">
                    <a:solidFill>
                      <a:schemeClr val="tx1">
                        <a:lumMod val="75000"/>
                        <a:lumOff val="25000"/>
                      </a:schemeClr>
                    </a:solidFill>
                    <a:latin typeface="微软雅黑" panose="020B0503020204020204" charset="-122"/>
                    <a:ea typeface="微软雅黑" panose="020B0503020204020204" charset="-122"/>
                  </a:rPr>
                  <a:t>ki</a:t>
                </a:r>
                <a:r>
                  <a:rPr lang="en-US" altLang="zh-CN" sz="1400" dirty="0">
                    <a:solidFill>
                      <a:schemeClr val="tx1">
                        <a:lumMod val="75000"/>
                        <a:lumOff val="25000"/>
                      </a:schemeClr>
                    </a:solidFill>
                    <a:latin typeface="微软雅黑" panose="020B0503020204020204" charset="-122"/>
                    <a:ea typeface="微软雅黑" panose="020B0503020204020204" charset="-122"/>
                  </a:rPr>
                  <a:t> = Ng(</a:t>
                </a:r>
                <a:r>
                  <a:rPr lang="en-US" altLang="zh-CN" sz="1400" dirty="0" err="1">
                    <a:solidFill>
                      <a:schemeClr val="tx1">
                        <a:lumMod val="75000"/>
                        <a:lumOff val="25000"/>
                      </a:schemeClr>
                    </a:solidFill>
                    <a:latin typeface="微软雅黑" panose="020B0503020204020204" charset="-122"/>
                    <a:ea typeface="微软雅黑" panose="020B0503020204020204" charset="-122"/>
                  </a:rPr>
                  <a:t>ni</a:t>
                </a:r>
                <a:r>
                  <a:rPr lang="en-US" altLang="zh-CN" sz="1400" dirty="0">
                    <a:solidFill>
                      <a:schemeClr val="tx1">
                        <a:lumMod val="75000"/>
                        <a:lumOff val="25000"/>
                      </a:schemeClr>
                    </a:solidFill>
                    <a:latin typeface="微软雅黑" panose="020B0503020204020204" charset="-122"/>
                    <a:ea typeface="微软雅黑" panose="020B0503020204020204" charset="-122"/>
                  </a:rPr>
                  <a:t> , mi) </a:t>
                </a:r>
                <a:r>
                  <a:rPr lang="zh-CN" altLang="en-US" sz="1400" dirty="0">
                    <a:solidFill>
                      <a:schemeClr val="tx1">
                        <a:lumMod val="75000"/>
                        <a:lumOff val="25000"/>
                      </a:schemeClr>
                    </a:solidFill>
                    <a:latin typeface="微软雅黑" panose="020B0503020204020204" charset="-122"/>
                    <a:ea typeface="微软雅黑" panose="020B0503020204020204" charset="-122"/>
                  </a:rPr>
                  <a:t>组。</a:t>
                </a:r>
                <a:r>
                  <a:rPr lang="en-US" altLang="zh-CN" sz="1400" dirty="0">
                    <a:solidFill>
                      <a:schemeClr val="tx1">
                        <a:lumMod val="75000"/>
                        <a:lumOff val="25000"/>
                      </a:schemeClr>
                    </a:solidFill>
                    <a:latin typeface="微软雅黑" panose="020B0503020204020204" charset="-122"/>
                    <a:ea typeface="微软雅黑" panose="020B0503020204020204" charset="-122"/>
                  </a:rPr>
                  <a:t>K = {</a:t>
                </a:r>
                <a:r>
                  <a:rPr lang="en-US" altLang="zh-CN" sz="1400" dirty="0" err="1">
                    <a:solidFill>
                      <a:schemeClr val="tx1">
                        <a:lumMod val="75000"/>
                        <a:lumOff val="25000"/>
                      </a:schemeClr>
                    </a:solidFill>
                    <a:latin typeface="微软雅黑" panose="020B0503020204020204" charset="-122"/>
                    <a:ea typeface="微软雅黑" panose="020B0503020204020204" charset="-122"/>
                  </a:rPr>
                  <a:t>ki</a:t>
                </a:r>
                <a:r>
                  <a:rPr lang="en-US" altLang="zh-CN" sz="1400" dirty="0">
                    <a:solidFill>
                      <a:schemeClr val="tx1">
                        <a:lumMod val="75000"/>
                        <a:lumOff val="25000"/>
                      </a:schemeClr>
                    </a:solidFill>
                    <a:latin typeface="微软雅黑" panose="020B0503020204020204" charset="-122"/>
                    <a:ea typeface="微软雅黑" panose="020B0503020204020204" charset="-122"/>
                  </a:rPr>
                  <a:t> = Ng(</a:t>
                </a:r>
                <a:r>
                  <a:rPr lang="en-US" altLang="zh-CN" sz="1400" dirty="0" err="1">
                    <a:solidFill>
                      <a:schemeClr val="tx1">
                        <a:lumMod val="75000"/>
                        <a:lumOff val="25000"/>
                      </a:schemeClr>
                    </a:solidFill>
                    <a:latin typeface="微软雅黑" panose="020B0503020204020204" charset="-122"/>
                    <a:ea typeface="微软雅黑" panose="020B0503020204020204" charset="-122"/>
                  </a:rPr>
                  <a:t>ni</a:t>
                </a:r>
                <a:r>
                  <a:rPr lang="en-US" altLang="zh-CN" sz="1400" dirty="0">
                    <a:solidFill>
                      <a:schemeClr val="tx1">
                        <a:lumMod val="75000"/>
                        <a:lumOff val="25000"/>
                      </a:schemeClr>
                    </a:solidFill>
                    <a:latin typeface="微软雅黑" panose="020B0503020204020204" charset="-122"/>
                    <a:ea typeface="微软雅黑" panose="020B0503020204020204" charset="-122"/>
                  </a:rPr>
                  <a:t> , mi)|0 ≤ </a:t>
                </a:r>
                <a:r>
                  <a:rPr lang="en-US" altLang="zh-CN" sz="1400" dirty="0" err="1">
                    <a:solidFill>
                      <a:schemeClr val="tx1">
                        <a:lumMod val="75000"/>
                        <a:lumOff val="25000"/>
                      </a:schemeClr>
                    </a:solidFill>
                    <a:latin typeface="微软雅黑" panose="020B0503020204020204" charset="-122"/>
                    <a:ea typeface="微软雅黑" panose="020B0503020204020204" charset="-122"/>
                  </a:rPr>
                  <a:t>i</a:t>
                </a:r>
                <a:r>
                  <a:rPr lang="en-US" altLang="zh-CN" sz="1400" dirty="0">
                    <a:solidFill>
                      <a:schemeClr val="tx1">
                        <a:lumMod val="75000"/>
                        <a:lumOff val="25000"/>
                      </a:schemeClr>
                    </a:solidFill>
                    <a:latin typeface="微软雅黑" panose="020B0503020204020204" charset="-122"/>
                    <a:ea typeface="微软雅黑" panose="020B0503020204020204" charset="-122"/>
                  </a:rPr>
                  <a:t> ≤ </a:t>
                </a:r>
                <a:r>
                  <a:rPr lang="el-GR" altLang="zh-CN" sz="1400" dirty="0">
                    <a:solidFill>
                      <a:schemeClr val="tx1">
                        <a:lumMod val="75000"/>
                        <a:lumOff val="25000"/>
                      </a:schemeClr>
                    </a:solidFill>
                    <a:latin typeface="微软雅黑" panose="020B0503020204020204" charset="-122"/>
                    <a:ea typeface="微软雅黑" panose="020B0503020204020204" charset="-122"/>
                  </a:rPr>
                  <a:t>τ - 1}</a:t>
                </a:r>
                <a:r>
                  <a:rPr lang="zh-CN" altLang="en-US" sz="1400" dirty="0">
                    <a:solidFill>
                      <a:schemeClr val="tx1">
                        <a:lumMod val="75000"/>
                        <a:lumOff val="25000"/>
                      </a:schemeClr>
                    </a:solidFill>
                    <a:latin typeface="微软雅黑" panose="020B0503020204020204" charset="-122"/>
                    <a:ea typeface="微软雅黑" panose="020B0503020204020204" charset="-122"/>
                  </a:rPr>
                  <a:t>是由</a:t>
                </a:r>
                <a:r>
                  <a:rPr lang="en-US" altLang="zh-CN" sz="1400" dirty="0">
                    <a:solidFill>
                      <a:schemeClr val="tx1">
                        <a:lumMod val="75000"/>
                        <a:lumOff val="25000"/>
                      </a:schemeClr>
                    </a:solidFill>
                    <a:latin typeface="微软雅黑" panose="020B0503020204020204" charset="-122"/>
                    <a:ea typeface="微软雅黑" panose="020B0503020204020204" charset="-122"/>
                  </a:rPr>
                  <a:t>DSS</a:t>
                </a:r>
                <a:r>
                  <a:rPr lang="zh-CN" altLang="en-US" sz="1400" dirty="0">
                    <a:solidFill>
                      <a:schemeClr val="tx1">
                        <a:lumMod val="75000"/>
                        <a:lumOff val="25000"/>
                      </a:schemeClr>
                    </a:solidFill>
                    <a:latin typeface="微软雅黑" panose="020B0503020204020204" charset="-122"/>
                    <a:ea typeface="微软雅黑" panose="020B0503020204020204" charset="-122"/>
                  </a:rPr>
                  <a:t>中所有代码的组数组成的集合。将所有</a:t>
                </a:r>
                <a:r>
                  <a:rPr lang="en-US" altLang="zh-CN" sz="1400" dirty="0">
                    <a:solidFill>
                      <a:schemeClr val="tx1">
                        <a:lumMod val="75000"/>
                        <a:lumOff val="25000"/>
                      </a:schemeClr>
                    </a:solidFill>
                    <a:latin typeface="微软雅黑" panose="020B0503020204020204" charset="-122"/>
                    <a:ea typeface="微软雅黑" panose="020B0503020204020204" charset="-122"/>
                  </a:rPr>
                  <a:t> (bi, v, </a:t>
                </a:r>
                <a:r>
                  <a:rPr lang="en-US" altLang="zh-CN" sz="1400" dirty="0" err="1">
                    <a:solidFill>
                      <a:schemeClr val="tx1">
                        <a:lumMod val="75000"/>
                        <a:lumOff val="25000"/>
                      </a:schemeClr>
                    </a:solidFill>
                    <a:latin typeface="微软雅黑" panose="020B0503020204020204" charset="-122"/>
                    <a:ea typeface="微软雅黑" panose="020B0503020204020204" charset="-122"/>
                  </a:rPr>
                  <a:t>ki</a:t>
                </a:r>
                <a:r>
                  <a:rPr lang="en-US" altLang="zh-CN" sz="1400" dirty="0">
                    <a:solidFill>
                      <a:schemeClr val="tx1">
                        <a:lumMod val="75000"/>
                        <a:lumOff val="25000"/>
                      </a:schemeClr>
                    </a:solidFill>
                    <a:latin typeface="微软雅黑" panose="020B0503020204020204" charset="-122"/>
                    <a:ea typeface="微软雅黑" panose="020B0503020204020204" charset="-122"/>
                  </a:rPr>
                  <a:t> , </a:t>
                </a:r>
                <a:r>
                  <a:rPr lang="en-US" altLang="zh-CN" sz="1400" dirty="0" err="1">
                    <a:solidFill>
                      <a:schemeClr val="tx1">
                        <a:lumMod val="75000"/>
                        <a:lumOff val="25000"/>
                      </a:schemeClr>
                    </a:solidFill>
                    <a:latin typeface="微软雅黑" panose="020B0503020204020204" charset="-122"/>
                    <a:ea typeface="微软雅黑" panose="020B0503020204020204" charset="-122"/>
                  </a:rPr>
                  <a:t>ri</a:t>
                </a:r>
                <a:r>
                  <a:rPr lang="en-US" altLang="zh-CN" sz="1400" dirty="0">
                    <a:solidFill>
                      <a:schemeClr val="tx1">
                        <a:lumMod val="75000"/>
                        <a:lumOff val="25000"/>
                      </a:schemeClr>
                    </a:solidFill>
                    <a:latin typeface="微软雅黑" panose="020B0503020204020204" charset="-122"/>
                    <a:ea typeface="微软雅黑" panose="020B0503020204020204" charset="-122"/>
                  </a:rPr>
                  <a:t> , </a:t>
                </a:r>
                <a:r>
                  <a:rPr lang="el-GR" altLang="zh-CN" sz="1400" dirty="0">
                    <a:solidFill>
                      <a:schemeClr val="tx1">
                        <a:lumMod val="75000"/>
                        <a:lumOff val="25000"/>
                      </a:schemeClr>
                    </a:solidFill>
                    <a:latin typeface="微软雅黑" panose="020B0503020204020204" charset="-122"/>
                    <a:ea typeface="微软雅黑" panose="020B0503020204020204" charset="-122"/>
                  </a:rPr>
                  <a:t>λ</a:t>
                </a:r>
                <a:r>
                  <a:rPr lang="en-US" altLang="zh-CN" sz="1400" dirty="0" err="1">
                    <a:solidFill>
                      <a:schemeClr val="tx1">
                        <a:lumMod val="75000"/>
                        <a:lumOff val="25000"/>
                      </a:schemeClr>
                    </a:solidFill>
                    <a:latin typeface="微软雅黑" panose="020B0503020204020204" charset="-122"/>
                    <a:ea typeface="微软雅黑" panose="020B0503020204020204" charset="-122"/>
                  </a:rPr>
                  <a:t>i</a:t>
                </a:r>
                <a:r>
                  <a:rPr lang="en-US" altLang="zh-CN" sz="1400" dirty="0">
                    <a:solidFill>
                      <a:schemeClr val="tx1">
                        <a:lumMod val="75000"/>
                        <a:lumOff val="25000"/>
                      </a:schemeClr>
                    </a:solidFill>
                    <a:latin typeface="微软雅黑" panose="020B0503020204020204" charset="-122"/>
                    <a:ea typeface="微软雅黑" panose="020B0503020204020204" charset="-122"/>
                  </a:rPr>
                  <a:t>) BIBD</a:t>
                </a:r>
                <a:r>
                  <a:rPr lang="zh-CN" altLang="en-US" sz="1400" dirty="0">
                    <a:solidFill>
                      <a:schemeClr val="tx1">
                        <a:lumMod val="75000"/>
                        <a:lumOff val="25000"/>
                      </a:schemeClr>
                    </a:solidFill>
                    <a:latin typeface="微软雅黑" panose="020B0503020204020204" charset="-122"/>
                    <a:ea typeface="微软雅黑" panose="020B0503020204020204" charset="-122"/>
                  </a:rPr>
                  <a:t>结合形成</a:t>
                </a:r>
                <a:r>
                  <a:rPr lang="en-US" altLang="zh-CN" sz="1400" dirty="0">
                    <a:solidFill>
                      <a:schemeClr val="tx1">
                        <a:lumMod val="75000"/>
                        <a:lumOff val="25000"/>
                      </a:schemeClr>
                    </a:solidFill>
                    <a:latin typeface="微软雅黑" panose="020B0503020204020204" charset="-122"/>
                    <a:ea typeface="微软雅黑" panose="020B0503020204020204" charset="-122"/>
                  </a:rPr>
                  <a:t>PDB</a:t>
                </a:r>
                <a:r>
                  <a:rPr lang="zh-CN" altLang="en-US" sz="1400" dirty="0">
                    <a:solidFill>
                      <a:schemeClr val="tx1">
                        <a:lumMod val="75000"/>
                        <a:lumOff val="25000"/>
                      </a:schemeClr>
                    </a:solidFill>
                    <a:latin typeface="微软雅黑" panose="020B0503020204020204" charset="-122"/>
                    <a:ea typeface="微软雅黑" panose="020B0503020204020204" charset="-122"/>
                  </a:rPr>
                  <a:t>表</a:t>
                </a:r>
              </a:p>
            </p:txBody>
          </p:sp>
        </p:grpSp>
      </p:grpSp>
      <p:grpSp>
        <p:nvGrpSpPr>
          <p:cNvPr id="35" name="组合 34"/>
          <p:cNvGrpSpPr/>
          <p:nvPr/>
        </p:nvGrpSpPr>
        <p:grpSpPr>
          <a:xfrm>
            <a:off x="3520440" y="3631382"/>
            <a:ext cx="7355205" cy="1154024"/>
            <a:chOff x="3134969" y="2228849"/>
            <a:chExt cx="7354946" cy="1154193"/>
          </a:xfrm>
        </p:grpSpPr>
        <p:sp>
          <p:nvSpPr>
            <p:cNvPr id="36" name="椭圆 35"/>
            <p:cNvSpPr/>
            <p:nvPr/>
          </p:nvSpPr>
          <p:spPr>
            <a:xfrm>
              <a:off x="3134969" y="2228849"/>
              <a:ext cx="435661" cy="435661"/>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dirty="0">
                  <a:latin typeface="微软雅黑" panose="020B0503020204020204" charset="-122"/>
                  <a:ea typeface="微软雅黑" panose="020B0503020204020204" charset="-122"/>
                  <a:cs typeface="+mn-ea"/>
                  <a:sym typeface="+mn-lt"/>
                </a:rPr>
                <a:t>2</a:t>
              </a:r>
            </a:p>
          </p:txBody>
        </p:sp>
        <p:grpSp>
          <p:nvGrpSpPr>
            <p:cNvPr id="37" name="组合 36"/>
            <p:cNvGrpSpPr/>
            <p:nvPr/>
          </p:nvGrpSpPr>
          <p:grpSpPr>
            <a:xfrm>
              <a:off x="3765265" y="2243632"/>
              <a:ext cx="6724650" cy="1139410"/>
              <a:chOff x="7893455" y="4126834"/>
              <a:chExt cx="6724650" cy="1139410"/>
            </a:xfrm>
          </p:grpSpPr>
          <p:sp>
            <p:nvSpPr>
              <p:cNvPr id="38" name="矩形 37"/>
              <p:cNvSpPr/>
              <p:nvPr/>
            </p:nvSpPr>
            <p:spPr>
              <a:xfrm>
                <a:off x="7893455" y="4126834"/>
                <a:ext cx="2240242" cy="368300"/>
              </a:xfrm>
              <a:prstGeom prst="rect">
                <a:avLst/>
              </a:prstGeom>
            </p:spPr>
            <p:txBody>
              <a:bodyPr wrap="square">
                <a:spAutoFit/>
              </a:bodyPr>
              <a:lstStyle/>
              <a:p>
                <a:r>
                  <a:rPr lang="zh-CN" altLang="en-US" b="1" dirty="0">
                    <a:solidFill>
                      <a:srgbClr val="25557A"/>
                    </a:solidFill>
                    <a:latin typeface="微软雅黑" panose="020B0503020204020204" charset="-122"/>
                    <a:ea typeface="微软雅黑" panose="020B0503020204020204" charset="-122"/>
                    <a:cs typeface="+mn-ea"/>
                    <a:sym typeface="+mn-lt"/>
                  </a:rPr>
                  <a:t>将分组映射到机架上</a:t>
                </a:r>
              </a:p>
            </p:txBody>
          </p:sp>
          <p:sp>
            <p:nvSpPr>
              <p:cNvPr id="40" name="文本框 39"/>
              <p:cNvSpPr txBox="1"/>
              <p:nvPr/>
            </p:nvSpPr>
            <p:spPr>
              <a:xfrm>
                <a:off x="7893455" y="4377024"/>
                <a:ext cx="6724650" cy="889220"/>
              </a:xfrm>
              <a:prstGeom prst="rect">
                <a:avLst/>
              </a:prstGeom>
              <a:noFill/>
            </p:spPr>
            <p:txBody>
              <a:bodyPr wrap="square">
                <a:spAutoFit/>
              </a:bodyPr>
              <a:lstStyle/>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依次查询大小为</a:t>
                </a:r>
                <a:r>
                  <a:rPr lang="en-US" altLang="zh-CN" sz="1400" dirty="0" err="1">
                    <a:solidFill>
                      <a:schemeClr val="tx1">
                        <a:lumMod val="75000"/>
                        <a:lumOff val="25000"/>
                      </a:schemeClr>
                    </a:solidFill>
                    <a:latin typeface="微软雅黑" panose="020B0503020204020204" charset="-122"/>
                    <a:ea typeface="微软雅黑" panose="020B0503020204020204" charset="-122"/>
                  </a:rPr>
                  <a:t>ki</a:t>
                </a:r>
                <a:r>
                  <a:rPr lang="en-US" altLang="zh-CN" sz="1400" dirty="0">
                    <a:solidFill>
                      <a:schemeClr val="tx1">
                        <a:lumMod val="75000"/>
                        <a:lumOff val="25000"/>
                      </a:schemeClr>
                    </a:solidFill>
                    <a:latin typeface="微软雅黑" panose="020B0503020204020204" charset="-122"/>
                    <a:ea typeface="微软雅黑" panose="020B0503020204020204" charset="-122"/>
                  </a:rPr>
                  <a:t> = Ng(</a:t>
                </a:r>
                <a:r>
                  <a:rPr lang="en-US" altLang="zh-CN" sz="1400" dirty="0" err="1">
                    <a:solidFill>
                      <a:schemeClr val="tx1">
                        <a:lumMod val="75000"/>
                        <a:lumOff val="25000"/>
                      </a:schemeClr>
                    </a:solidFill>
                    <a:latin typeface="微软雅黑" panose="020B0503020204020204" charset="-122"/>
                    <a:ea typeface="微软雅黑" panose="020B0503020204020204" charset="-122"/>
                  </a:rPr>
                  <a:t>ni</a:t>
                </a:r>
                <a:r>
                  <a:rPr lang="en-US" altLang="zh-CN" sz="1400" dirty="0">
                    <a:solidFill>
                      <a:schemeClr val="tx1">
                        <a:lumMod val="75000"/>
                        <a:lumOff val="25000"/>
                      </a:schemeClr>
                    </a:solidFill>
                    <a:latin typeface="微软雅黑" panose="020B0503020204020204" charset="-122"/>
                    <a:ea typeface="微软雅黑" panose="020B0503020204020204" charset="-122"/>
                  </a:rPr>
                  <a:t> , mi)</a:t>
                </a:r>
                <a:r>
                  <a:rPr lang="zh-CN" altLang="en-US" sz="1400" dirty="0">
                    <a:solidFill>
                      <a:schemeClr val="tx1">
                        <a:lumMod val="75000"/>
                        <a:lumOff val="25000"/>
                      </a:schemeClr>
                    </a:solidFill>
                    <a:latin typeface="微软雅黑" panose="020B0503020204020204" charset="-122"/>
                    <a:ea typeface="微软雅黑" panose="020B0503020204020204" charset="-122"/>
                  </a:rPr>
                  <a:t>的元组的</a:t>
                </a:r>
                <a:r>
                  <a:rPr lang="en-US" altLang="zh-CN" sz="1400" dirty="0">
                    <a:solidFill>
                      <a:schemeClr val="tx1">
                        <a:lumMod val="75000"/>
                        <a:lumOff val="25000"/>
                      </a:schemeClr>
                    </a:solidFill>
                    <a:latin typeface="微软雅黑" panose="020B0503020204020204" charset="-122"/>
                    <a:ea typeface="微软雅黑" panose="020B0503020204020204" charset="-122"/>
                  </a:rPr>
                  <a:t>PBD</a:t>
                </a:r>
                <a:r>
                  <a:rPr lang="zh-CN" altLang="en-US" sz="1400" dirty="0">
                    <a:solidFill>
                      <a:schemeClr val="tx1">
                        <a:lumMod val="75000"/>
                        <a:lumOff val="25000"/>
                      </a:schemeClr>
                    </a:solidFill>
                    <a:latin typeface="微软雅黑" panose="020B0503020204020204" charset="-122"/>
                    <a:ea typeface="微软雅黑" panose="020B0503020204020204" charset="-122"/>
                  </a:rPr>
                  <a:t>表，然后通过随机映射将条带的</a:t>
                </a:r>
                <a:r>
                  <a:rPr lang="en-US" altLang="zh-CN" sz="1400" dirty="0" err="1">
                    <a:solidFill>
                      <a:schemeClr val="tx1">
                        <a:lumMod val="75000"/>
                        <a:lumOff val="25000"/>
                      </a:schemeClr>
                    </a:solidFill>
                    <a:latin typeface="微软雅黑" panose="020B0503020204020204" charset="-122"/>
                    <a:ea typeface="微软雅黑" panose="020B0503020204020204" charset="-122"/>
                  </a:rPr>
                  <a:t>ki</a:t>
                </a:r>
                <a:r>
                  <a:rPr lang="zh-CN" altLang="en-US" sz="1400" dirty="0">
                    <a:solidFill>
                      <a:schemeClr val="tx1">
                        <a:lumMod val="75000"/>
                        <a:lumOff val="25000"/>
                      </a:schemeClr>
                    </a:solidFill>
                    <a:latin typeface="微软雅黑" panose="020B0503020204020204" charset="-122"/>
                    <a:ea typeface="微软雅黑" panose="020B0503020204020204" charset="-122"/>
                  </a:rPr>
                  <a:t>组分配到指定元组的机架上。</a:t>
                </a:r>
              </a:p>
            </p:txBody>
          </p:sp>
        </p:grpSp>
      </p:grpSp>
      <p:grpSp>
        <p:nvGrpSpPr>
          <p:cNvPr id="41" name="组合 40"/>
          <p:cNvGrpSpPr/>
          <p:nvPr/>
        </p:nvGrpSpPr>
        <p:grpSpPr>
          <a:xfrm>
            <a:off x="2890520" y="4951359"/>
            <a:ext cx="7985125" cy="1154024"/>
            <a:chOff x="3134969" y="2228849"/>
            <a:chExt cx="7984866" cy="1154193"/>
          </a:xfrm>
        </p:grpSpPr>
        <p:sp>
          <p:nvSpPr>
            <p:cNvPr id="28" name="椭圆 27"/>
            <p:cNvSpPr/>
            <p:nvPr/>
          </p:nvSpPr>
          <p:spPr>
            <a:xfrm>
              <a:off x="3134969" y="2228849"/>
              <a:ext cx="435661" cy="435661"/>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dirty="0">
                  <a:latin typeface="微软雅黑" panose="020B0503020204020204" charset="-122"/>
                  <a:ea typeface="微软雅黑" panose="020B0503020204020204" charset="-122"/>
                  <a:cs typeface="+mn-ea"/>
                  <a:sym typeface="+mn-lt"/>
                </a:rPr>
                <a:t>3</a:t>
              </a:r>
            </a:p>
          </p:txBody>
        </p:sp>
        <p:grpSp>
          <p:nvGrpSpPr>
            <p:cNvPr id="43" name="组合 42"/>
            <p:cNvGrpSpPr/>
            <p:nvPr/>
          </p:nvGrpSpPr>
          <p:grpSpPr>
            <a:xfrm>
              <a:off x="3765265" y="2243632"/>
              <a:ext cx="7354570" cy="1139410"/>
              <a:chOff x="7893455" y="4126834"/>
              <a:chExt cx="7354570" cy="1139410"/>
            </a:xfrm>
          </p:grpSpPr>
          <p:sp>
            <p:nvSpPr>
              <p:cNvPr id="44" name="矩形 43"/>
              <p:cNvSpPr/>
              <p:nvPr/>
            </p:nvSpPr>
            <p:spPr>
              <a:xfrm>
                <a:off x="7893455" y="4126834"/>
                <a:ext cx="3405147" cy="369386"/>
              </a:xfrm>
              <a:prstGeom prst="rect">
                <a:avLst/>
              </a:prstGeom>
            </p:spPr>
            <p:txBody>
              <a:bodyPr wrap="square">
                <a:spAutoFit/>
              </a:bodyPr>
              <a:lstStyle/>
              <a:p>
                <a:r>
                  <a:rPr lang="zh-CN" altLang="en-US" b="1" dirty="0">
                    <a:solidFill>
                      <a:srgbClr val="25557A"/>
                    </a:solidFill>
                    <a:latin typeface="微软雅黑" panose="020B0503020204020204" charset="-122"/>
                    <a:ea typeface="微软雅黑" panose="020B0503020204020204" charset="-122"/>
                    <a:cs typeface="+mn-ea"/>
                    <a:sym typeface="+mn-lt"/>
                  </a:rPr>
                  <a:t>将区块映射到机架内的节点</a:t>
                </a:r>
                <a:endParaRPr lang="zh-CN" altLang="en-US" dirty="0">
                  <a:solidFill>
                    <a:schemeClr val="accent5">
                      <a:lumMod val="50000"/>
                    </a:schemeClr>
                  </a:solidFill>
                  <a:latin typeface="微软雅黑" panose="020B0503020204020204" charset="-122"/>
                  <a:ea typeface="微软雅黑" panose="020B0503020204020204" charset="-122"/>
                  <a:cs typeface="+mn-ea"/>
                  <a:sym typeface="+mn-lt"/>
                </a:endParaRPr>
              </a:p>
            </p:txBody>
          </p:sp>
          <p:sp>
            <p:nvSpPr>
              <p:cNvPr id="47" name="文本框 46"/>
              <p:cNvSpPr txBox="1"/>
              <p:nvPr/>
            </p:nvSpPr>
            <p:spPr>
              <a:xfrm>
                <a:off x="7893455" y="4377024"/>
                <a:ext cx="7354570" cy="889220"/>
              </a:xfrm>
              <a:prstGeom prst="rect">
                <a:avLst/>
              </a:prstGeom>
              <a:noFill/>
            </p:spPr>
            <p:txBody>
              <a:bodyPr wrap="square">
                <a:spAutoFit/>
              </a:bodyPr>
              <a:lstStyle/>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在每个机架内，同一组的块轮流分配给节点，因此块的分布是均匀的，也就是说，一个机架内每个节点的区块数量是相同或相差 </a:t>
                </a:r>
                <a:r>
                  <a:rPr lang="en-US" altLang="zh-CN" sz="1400" dirty="0">
                    <a:solidFill>
                      <a:schemeClr val="tx1">
                        <a:lumMod val="75000"/>
                        <a:lumOff val="25000"/>
                      </a:schemeClr>
                    </a:solidFill>
                    <a:latin typeface="微软雅黑" panose="020B0503020204020204" charset="-122"/>
                    <a:ea typeface="微软雅黑" panose="020B0503020204020204" charset="-122"/>
                  </a:rPr>
                  <a:t>1</a:t>
                </a:r>
                <a:r>
                  <a:rPr lang="zh-CN" altLang="en-US" sz="1400" dirty="0">
                    <a:solidFill>
                      <a:schemeClr val="tx1">
                        <a:lumMod val="75000"/>
                        <a:lumOff val="25000"/>
                      </a:schemeClr>
                    </a:solidFill>
                    <a:latin typeface="微软雅黑" panose="020B0503020204020204" charset="-122"/>
                    <a:ea typeface="微软雅黑" panose="020B0503020204020204" charset="-122"/>
                  </a:rPr>
                  <a:t>。</a:t>
                </a:r>
              </a:p>
            </p:txBody>
          </p:sp>
        </p:grpSp>
      </p:grpSp>
      <p:pic>
        <p:nvPicPr>
          <p:cNvPr id="12" name="图片 11" descr="图书馆"/>
          <p:cNvPicPr>
            <a:picLocks noChangeAspect="1"/>
          </p:cNvPicPr>
          <p:nvPr/>
        </p:nvPicPr>
        <p:blipFill>
          <a:blip r:embed="rId3">
            <a:alphaModFix amt="25000"/>
          </a:blip>
          <a:stretch>
            <a:fillRect/>
          </a:stretch>
        </p:blipFill>
        <p:spPr>
          <a:xfrm>
            <a:off x="8452485" y="5777865"/>
            <a:ext cx="3739585" cy="1080000"/>
          </a:xfrm>
          <a:prstGeom prst="rect">
            <a:avLst/>
          </a:prstGeom>
        </p:spPr>
      </p:pic>
      <p:grpSp>
        <p:nvGrpSpPr>
          <p:cNvPr id="16" name="组合 15"/>
          <p:cNvGrpSpPr/>
          <p:nvPr userDrawn="1"/>
        </p:nvGrpSpPr>
        <p:grpSpPr>
          <a:xfrm>
            <a:off x="10289667" y="-801077"/>
            <a:ext cx="1902333" cy="2044520"/>
            <a:chOff x="8135783" y="-1669981"/>
            <a:chExt cx="4056217" cy="4359393"/>
          </a:xfrm>
        </p:grpSpPr>
        <p:sp>
          <p:nvSpPr>
            <p:cNvPr id="1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1155" y="325120"/>
            <a:ext cx="7012940" cy="1015365"/>
            <a:chOff x="1572" y="494"/>
            <a:chExt cx="11044"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1" name="矩形 10"/>
            <p:cNvSpPr/>
            <p:nvPr/>
          </p:nvSpPr>
          <p:spPr>
            <a:xfrm>
              <a:off x="3078" y="751"/>
              <a:ext cx="9538" cy="921"/>
            </a:xfrm>
            <a:prstGeom prst="rect">
              <a:avLst/>
            </a:prstGeom>
          </p:spPr>
          <p:txBody>
            <a:bodyPr wrap="none">
              <a:spAutoFit/>
            </a:bodyPr>
            <a:lstStyle/>
            <a:p>
              <a:r>
                <a:rPr lang="zh-CN" altLang="en-US" sz="3200" b="1" spc="300" dirty="0">
                  <a:latin typeface="微软雅黑" panose="020B0503020204020204" charset="-122"/>
                  <a:ea typeface="微软雅黑" panose="020B0503020204020204" charset="-122"/>
                </a:rPr>
                <a:t>基于</a:t>
              </a:r>
              <a:r>
                <a:rPr lang="en-US" altLang="zh-CN" sz="3200" b="1" spc="300" dirty="0">
                  <a:latin typeface="微软雅黑" panose="020B0503020204020204" charset="-122"/>
                  <a:ea typeface="微软雅黑" panose="020B0503020204020204" charset="-122"/>
                </a:rPr>
                <a:t>PDL</a:t>
              </a:r>
              <a:r>
                <a:rPr lang="zh-CN" altLang="en-US" sz="3200" b="1" spc="300" dirty="0">
                  <a:latin typeface="微软雅黑" panose="020B0503020204020204" charset="-122"/>
                  <a:ea typeface="微软雅黑" panose="020B0503020204020204" charset="-122"/>
                </a:rPr>
                <a:t>的单一故障恢复方案</a:t>
              </a:r>
            </a:p>
          </p:txBody>
        </p:sp>
        <p:sp>
          <p:nvSpPr>
            <p:cNvPr id="29" name="文本框 28"/>
            <p:cNvSpPr txBox="1"/>
            <p:nvPr/>
          </p:nvSpPr>
          <p:spPr>
            <a:xfrm>
              <a:off x="3107" y="1365"/>
              <a:ext cx="5645" cy="580"/>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a:p>
              <a:r>
                <a:rPr lang="en-US" altLang="zh-CN" sz="900" spc="300" dirty="0">
                  <a:solidFill>
                    <a:schemeClr val="bg1">
                      <a:lumMod val="50000"/>
                    </a:schemeClr>
                  </a:solidFill>
                  <a:latin typeface="微软雅黑" panose="020B0503020204020204" charset="-122"/>
                  <a:ea typeface="微软雅黑" panose="020B0503020204020204" charset="-122"/>
                </a:rPr>
                <a:t>PLEASE ENTER THE TOPIC</a:t>
              </a:r>
            </a:p>
          </p:txBody>
        </p:sp>
      </p:grpSp>
      <p:sp>
        <p:nvSpPr>
          <p:cNvPr id="19" name="矩形: 圆角 18"/>
          <p:cNvSpPr/>
          <p:nvPr/>
        </p:nvSpPr>
        <p:spPr>
          <a:xfrm>
            <a:off x="977900" y="1648460"/>
            <a:ext cx="10236200" cy="4583430"/>
          </a:xfrm>
          <a:prstGeom prst="roundRect">
            <a:avLst>
              <a:gd name="adj" fmla="val 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sym typeface="+mn-lt"/>
            </a:endParaRPr>
          </a:p>
        </p:txBody>
      </p:sp>
      <p:sp>
        <p:nvSpPr>
          <p:cNvPr id="13" name="任意多边形: 形状 21"/>
          <p:cNvSpPr/>
          <p:nvPr/>
        </p:nvSpPr>
        <p:spPr>
          <a:xfrm>
            <a:off x="977900" y="2575560"/>
            <a:ext cx="1675765" cy="2781300"/>
          </a:xfrm>
          <a:custGeom>
            <a:avLst/>
            <a:gdLst>
              <a:gd name="connsiteX0" fmla="*/ 284837 w 1675487"/>
              <a:gd name="connsiteY0" fmla="*/ 0 h 2781300"/>
              <a:gd name="connsiteX1" fmla="*/ 1675487 w 1675487"/>
              <a:gd name="connsiteY1" fmla="*/ 1390650 h 2781300"/>
              <a:gd name="connsiteX2" fmla="*/ 284837 w 1675487"/>
              <a:gd name="connsiteY2" fmla="*/ 2781300 h 2781300"/>
              <a:gd name="connsiteX3" fmla="*/ 4573 w 1675487"/>
              <a:gd name="connsiteY3" fmla="*/ 2753047 h 2781300"/>
              <a:gd name="connsiteX4" fmla="*/ 0 w 1675487"/>
              <a:gd name="connsiteY4" fmla="*/ 2751872 h 2781300"/>
              <a:gd name="connsiteX5" fmla="*/ 0 w 1675487"/>
              <a:gd name="connsiteY5" fmla="*/ 29429 h 2781300"/>
              <a:gd name="connsiteX6" fmla="*/ 4573 w 1675487"/>
              <a:gd name="connsiteY6" fmla="*/ 28253 h 2781300"/>
              <a:gd name="connsiteX7" fmla="*/ 284837 w 1675487"/>
              <a:gd name="connsiteY7" fmla="*/ 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5487" h="2781300">
                <a:moveTo>
                  <a:pt x="284837" y="0"/>
                </a:moveTo>
                <a:cubicBezTo>
                  <a:pt x="1052872" y="0"/>
                  <a:pt x="1675487" y="622615"/>
                  <a:pt x="1675487" y="1390650"/>
                </a:cubicBezTo>
                <a:cubicBezTo>
                  <a:pt x="1675487" y="2158685"/>
                  <a:pt x="1052872" y="2781300"/>
                  <a:pt x="284837" y="2781300"/>
                </a:cubicBezTo>
                <a:cubicBezTo>
                  <a:pt x="188833" y="2781300"/>
                  <a:pt x="95101" y="2771572"/>
                  <a:pt x="4573" y="2753047"/>
                </a:cubicBezTo>
                <a:lnTo>
                  <a:pt x="0" y="2751872"/>
                </a:lnTo>
                <a:lnTo>
                  <a:pt x="0" y="29429"/>
                </a:lnTo>
                <a:lnTo>
                  <a:pt x="4573" y="28253"/>
                </a:lnTo>
                <a:cubicBezTo>
                  <a:pt x="95101" y="9729"/>
                  <a:pt x="188833" y="0"/>
                  <a:pt x="284837" y="0"/>
                </a:cubicBezTo>
                <a:close/>
              </a:path>
            </a:pathLst>
          </a:cu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sp>
        <p:nvSpPr>
          <p:cNvPr id="30" name="矩形 29"/>
          <p:cNvSpPr/>
          <p:nvPr/>
        </p:nvSpPr>
        <p:spPr>
          <a:xfrm>
            <a:off x="1034313" y="3754481"/>
            <a:ext cx="1332416" cy="584775"/>
          </a:xfrm>
          <a:prstGeom prst="rect">
            <a:avLst/>
          </a:prstGeom>
        </p:spPr>
        <p:txBody>
          <a:bodyPr wrap="none">
            <a:spAutoFit/>
          </a:bodyPr>
          <a:lstStyle/>
          <a:p>
            <a:r>
              <a:rPr lang="en-US" altLang="zh-CN" sz="3200" b="1" spc="300" dirty="0" err="1">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rPDL</a:t>
            </a:r>
            <a:endParaRPr lang="zh-CN" sz="3200" b="1" spc="3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15" name="组合 14"/>
          <p:cNvGrpSpPr/>
          <p:nvPr/>
        </p:nvGrpSpPr>
        <p:grpSpPr>
          <a:xfrm>
            <a:off x="2890520" y="2061844"/>
            <a:ext cx="7985125" cy="1154024"/>
            <a:chOff x="3134969" y="2228849"/>
            <a:chExt cx="7984866" cy="1154193"/>
          </a:xfrm>
        </p:grpSpPr>
        <p:sp>
          <p:nvSpPr>
            <p:cNvPr id="18" name="椭圆 17"/>
            <p:cNvSpPr/>
            <p:nvPr/>
          </p:nvSpPr>
          <p:spPr>
            <a:xfrm>
              <a:off x="3134969" y="2228849"/>
              <a:ext cx="435661" cy="435661"/>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dirty="0">
                  <a:latin typeface="微软雅黑" panose="020B0503020204020204" charset="-122"/>
                  <a:ea typeface="微软雅黑" panose="020B0503020204020204" charset="-122"/>
                  <a:cs typeface="+mn-ea"/>
                  <a:sym typeface="+mn-lt"/>
                </a:rPr>
                <a:t>1</a:t>
              </a:r>
            </a:p>
          </p:txBody>
        </p:sp>
        <p:grpSp>
          <p:nvGrpSpPr>
            <p:cNvPr id="31" name="组合 30"/>
            <p:cNvGrpSpPr/>
            <p:nvPr/>
          </p:nvGrpSpPr>
          <p:grpSpPr>
            <a:xfrm>
              <a:off x="3765265" y="2243632"/>
              <a:ext cx="7354570" cy="1139410"/>
              <a:chOff x="7893455" y="4126834"/>
              <a:chExt cx="7354570" cy="1139410"/>
            </a:xfrm>
          </p:grpSpPr>
          <p:sp>
            <p:nvSpPr>
              <p:cNvPr id="32" name="矩形 31"/>
              <p:cNvSpPr/>
              <p:nvPr/>
            </p:nvSpPr>
            <p:spPr>
              <a:xfrm>
                <a:off x="7893455" y="4126834"/>
                <a:ext cx="2240242" cy="368300"/>
              </a:xfrm>
              <a:prstGeom prst="rect">
                <a:avLst/>
              </a:prstGeom>
            </p:spPr>
            <p:txBody>
              <a:bodyPr wrap="square">
                <a:spAutoFit/>
              </a:bodyPr>
              <a:lstStyle/>
              <a:p>
                <a:r>
                  <a:rPr lang="zh-CN" altLang="en-US" b="1" dirty="0">
                    <a:solidFill>
                      <a:srgbClr val="25557A"/>
                    </a:solidFill>
                    <a:latin typeface="微软雅黑" panose="020B0503020204020204" charset="-122"/>
                    <a:ea typeface="微软雅黑" panose="020B0503020204020204" charset="-122"/>
                    <a:cs typeface="+mn-ea"/>
                    <a:sym typeface="+mn-lt"/>
                  </a:rPr>
                  <a:t>选择替换节点</a:t>
                </a:r>
              </a:p>
            </p:txBody>
          </p:sp>
          <p:sp>
            <p:nvSpPr>
              <p:cNvPr id="34" name="文本框 33"/>
              <p:cNvSpPr txBox="1"/>
              <p:nvPr/>
            </p:nvSpPr>
            <p:spPr>
              <a:xfrm>
                <a:off x="7893455" y="4377024"/>
                <a:ext cx="7354570" cy="889220"/>
              </a:xfrm>
              <a:prstGeom prst="rect">
                <a:avLst/>
              </a:prstGeom>
              <a:noFill/>
            </p:spPr>
            <p:txBody>
              <a:bodyPr wrap="square">
                <a:spAutoFit/>
              </a:bodyPr>
              <a:lstStyle/>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如果</a:t>
                </a:r>
                <a:r>
                  <a:rPr lang="en-US" altLang="zh-CN" sz="1400" dirty="0">
                    <a:solidFill>
                      <a:schemeClr val="tx1">
                        <a:lumMod val="75000"/>
                        <a:lumOff val="25000"/>
                      </a:schemeClr>
                    </a:solidFill>
                    <a:latin typeface="微软雅黑" panose="020B0503020204020204" charset="-122"/>
                    <a:ea typeface="微软雅黑" panose="020B0503020204020204" charset="-122"/>
                  </a:rPr>
                  <a:t>stripe S</a:t>
                </a:r>
                <a:r>
                  <a:rPr lang="zh-CN" altLang="en-US" sz="1400" dirty="0">
                    <a:solidFill>
                      <a:schemeClr val="tx1">
                        <a:lumMod val="75000"/>
                        <a:lumOff val="25000"/>
                      </a:schemeClr>
                    </a:solidFill>
                    <a:latin typeface="微软雅黑" panose="020B0503020204020204" charset="-122"/>
                    <a:ea typeface="微软雅黑" panose="020B0503020204020204" charset="-122"/>
                  </a:rPr>
                  <a:t>是满的，替换节点将从非源机架中随机选择。否则，替换节点将从</a:t>
                </a:r>
                <a:r>
                  <a:rPr lang="en-US" altLang="zh-CN" sz="1400" dirty="0">
                    <a:solidFill>
                      <a:schemeClr val="tx1">
                        <a:lumMod val="75000"/>
                        <a:lumOff val="25000"/>
                      </a:schemeClr>
                    </a:solidFill>
                    <a:latin typeface="微软雅黑" panose="020B0503020204020204" charset="-122"/>
                    <a:ea typeface="微软雅黑" panose="020B0503020204020204" charset="-122"/>
                  </a:rPr>
                  <a:t>Rf</a:t>
                </a:r>
                <a:r>
                  <a:rPr lang="zh-CN" altLang="en-US" sz="1400" dirty="0">
                    <a:solidFill>
                      <a:schemeClr val="tx1">
                        <a:lumMod val="75000"/>
                        <a:lumOff val="25000"/>
                      </a:schemeClr>
                    </a:solidFill>
                    <a:latin typeface="微软雅黑" panose="020B0503020204020204" charset="-122"/>
                    <a:ea typeface="微软雅黑" panose="020B0503020204020204" charset="-122"/>
                  </a:rPr>
                  <a:t>以外的非满源机架上随机选择。</a:t>
                </a:r>
              </a:p>
            </p:txBody>
          </p:sp>
        </p:grpSp>
      </p:grpSp>
      <p:grpSp>
        <p:nvGrpSpPr>
          <p:cNvPr id="35" name="组合 34"/>
          <p:cNvGrpSpPr/>
          <p:nvPr/>
        </p:nvGrpSpPr>
        <p:grpSpPr>
          <a:xfrm>
            <a:off x="3520440" y="3528169"/>
            <a:ext cx="7355205" cy="723136"/>
            <a:chOff x="3134969" y="2228849"/>
            <a:chExt cx="7354946" cy="723242"/>
          </a:xfrm>
        </p:grpSpPr>
        <p:sp>
          <p:nvSpPr>
            <p:cNvPr id="36" name="椭圆 35"/>
            <p:cNvSpPr/>
            <p:nvPr/>
          </p:nvSpPr>
          <p:spPr>
            <a:xfrm>
              <a:off x="3134969" y="2228849"/>
              <a:ext cx="435661" cy="435661"/>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dirty="0">
                  <a:latin typeface="微软雅黑" panose="020B0503020204020204" charset="-122"/>
                  <a:ea typeface="微软雅黑" panose="020B0503020204020204" charset="-122"/>
                  <a:cs typeface="+mn-ea"/>
                  <a:sym typeface="+mn-lt"/>
                </a:rPr>
                <a:t>2</a:t>
              </a:r>
            </a:p>
          </p:txBody>
        </p:sp>
        <p:grpSp>
          <p:nvGrpSpPr>
            <p:cNvPr id="37" name="组合 36"/>
            <p:cNvGrpSpPr/>
            <p:nvPr/>
          </p:nvGrpSpPr>
          <p:grpSpPr>
            <a:xfrm>
              <a:off x="3765265" y="2243632"/>
              <a:ext cx="6724650" cy="708459"/>
              <a:chOff x="7893455" y="4126834"/>
              <a:chExt cx="6724650" cy="708459"/>
            </a:xfrm>
          </p:grpSpPr>
          <p:sp>
            <p:nvSpPr>
              <p:cNvPr id="38" name="矩形 37"/>
              <p:cNvSpPr/>
              <p:nvPr/>
            </p:nvSpPr>
            <p:spPr>
              <a:xfrm>
                <a:off x="7893455" y="4126834"/>
                <a:ext cx="3844608" cy="369386"/>
              </a:xfrm>
              <a:prstGeom prst="rect">
                <a:avLst/>
              </a:prstGeom>
            </p:spPr>
            <p:txBody>
              <a:bodyPr wrap="square">
                <a:spAutoFit/>
              </a:bodyPr>
              <a:lstStyle/>
              <a:p>
                <a:r>
                  <a:rPr lang="zh-CN" altLang="en-US" b="1" dirty="0">
                    <a:solidFill>
                      <a:srgbClr val="25557A"/>
                    </a:solidFill>
                    <a:latin typeface="微软雅黑" panose="020B0503020204020204" charset="-122"/>
                    <a:ea typeface="微软雅黑" panose="020B0503020204020204" charset="-122"/>
                    <a:cs typeface="+mn-ea"/>
                    <a:sym typeface="+mn-lt"/>
                  </a:rPr>
                  <a:t>选择完好的块来恢复丢失的块</a:t>
                </a:r>
                <a:endParaRPr lang="zh-CN" altLang="en-US" dirty="0">
                  <a:solidFill>
                    <a:schemeClr val="accent5">
                      <a:lumMod val="50000"/>
                    </a:schemeClr>
                  </a:solidFill>
                  <a:latin typeface="微软雅黑" panose="020B0503020204020204" charset="-122"/>
                  <a:ea typeface="微软雅黑" panose="020B0503020204020204" charset="-122"/>
                  <a:cs typeface="+mn-ea"/>
                  <a:sym typeface="+mn-lt"/>
                </a:endParaRPr>
              </a:p>
            </p:txBody>
          </p:sp>
          <p:sp>
            <p:nvSpPr>
              <p:cNvPr id="40" name="文本框 39"/>
              <p:cNvSpPr txBox="1"/>
              <p:nvPr/>
            </p:nvSpPr>
            <p:spPr>
              <a:xfrm>
                <a:off x="7893455" y="4377024"/>
                <a:ext cx="6724650" cy="458269"/>
              </a:xfrm>
              <a:prstGeom prst="rect">
                <a:avLst/>
              </a:prstGeom>
              <a:noFill/>
            </p:spPr>
            <p:txBody>
              <a:bodyPr wrap="square">
                <a:spAutoFit/>
              </a:bodyPr>
              <a:lstStyle/>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恢复算法不会从</a:t>
                </a:r>
                <a:r>
                  <a:rPr lang="en-US" altLang="zh-CN" sz="1400" dirty="0">
                    <a:solidFill>
                      <a:schemeClr val="tx1">
                        <a:lumMod val="75000"/>
                        <a:lumOff val="25000"/>
                      </a:schemeClr>
                    </a:solidFill>
                    <a:latin typeface="微软雅黑" panose="020B0503020204020204" charset="-122"/>
                    <a:ea typeface="微软雅黑" panose="020B0503020204020204" charset="-122"/>
                  </a:rPr>
                  <a:t>Rf</a:t>
                </a:r>
                <a:r>
                  <a:rPr lang="zh-CN" altLang="en-US" sz="1400" dirty="0">
                    <a:solidFill>
                      <a:schemeClr val="tx1">
                        <a:lumMod val="75000"/>
                        <a:lumOff val="25000"/>
                      </a:schemeClr>
                    </a:solidFill>
                    <a:latin typeface="微软雅黑" panose="020B0503020204020204" charset="-122"/>
                    <a:ea typeface="微软雅黑" panose="020B0503020204020204" charset="-122"/>
                  </a:rPr>
                  <a:t>读取完好的数据以达到负载平衡，</a:t>
                </a:r>
              </a:p>
            </p:txBody>
          </p:sp>
        </p:grpSp>
      </p:grpSp>
      <p:grpSp>
        <p:nvGrpSpPr>
          <p:cNvPr id="41" name="组合 40"/>
          <p:cNvGrpSpPr/>
          <p:nvPr/>
        </p:nvGrpSpPr>
        <p:grpSpPr>
          <a:xfrm>
            <a:off x="2890520" y="4800599"/>
            <a:ext cx="7985125" cy="1154024"/>
            <a:chOff x="3134969" y="2228849"/>
            <a:chExt cx="7984866" cy="1154193"/>
          </a:xfrm>
        </p:grpSpPr>
        <p:sp>
          <p:nvSpPr>
            <p:cNvPr id="28" name="椭圆 27"/>
            <p:cNvSpPr/>
            <p:nvPr/>
          </p:nvSpPr>
          <p:spPr>
            <a:xfrm>
              <a:off x="3134969" y="2228849"/>
              <a:ext cx="435661" cy="435661"/>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dirty="0">
                  <a:latin typeface="微软雅黑" panose="020B0503020204020204" charset="-122"/>
                  <a:ea typeface="微软雅黑" panose="020B0503020204020204" charset="-122"/>
                  <a:cs typeface="+mn-ea"/>
                  <a:sym typeface="+mn-lt"/>
                </a:rPr>
                <a:t>3</a:t>
              </a:r>
            </a:p>
          </p:txBody>
        </p:sp>
        <p:grpSp>
          <p:nvGrpSpPr>
            <p:cNvPr id="43" name="组合 42"/>
            <p:cNvGrpSpPr/>
            <p:nvPr/>
          </p:nvGrpSpPr>
          <p:grpSpPr>
            <a:xfrm>
              <a:off x="3765265" y="2243632"/>
              <a:ext cx="7354570" cy="1139410"/>
              <a:chOff x="7893455" y="4126834"/>
              <a:chExt cx="7354570" cy="1139410"/>
            </a:xfrm>
          </p:grpSpPr>
          <p:sp>
            <p:nvSpPr>
              <p:cNvPr id="44" name="矩形 43"/>
              <p:cNvSpPr/>
              <p:nvPr/>
            </p:nvSpPr>
            <p:spPr>
              <a:xfrm>
                <a:off x="7893455" y="4126834"/>
                <a:ext cx="2240242" cy="369386"/>
              </a:xfrm>
              <a:prstGeom prst="rect">
                <a:avLst/>
              </a:prstGeom>
            </p:spPr>
            <p:txBody>
              <a:bodyPr wrap="square">
                <a:spAutoFit/>
              </a:bodyPr>
              <a:lstStyle/>
              <a:p>
                <a:r>
                  <a:rPr lang="zh-CN" altLang="en-US" b="1" dirty="0">
                    <a:solidFill>
                      <a:srgbClr val="25557A"/>
                    </a:solidFill>
                    <a:latin typeface="微软雅黑" panose="020B0503020204020204" charset="-122"/>
                    <a:ea typeface="微软雅黑" panose="020B0503020204020204" charset="-122"/>
                    <a:cs typeface="+mn-ea"/>
                    <a:sym typeface="+mn-lt"/>
                  </a:rPr>
                  <a:t>计算并传输解码块</a:t>
                </a:r>
                <a:endParaRPr lang="zh-CN" altLang="en-US" dirty="0">
                  <a:solidFill>
                    <a:schemeClr val="accent5">
                      <a:lumMod val="50000"/>
                    </a:schemeClr>
                  </a:solidFill>
                  <a:latin typeface="微软雅黑" panose="020B0503020204020204" charset="-122"/>
                  <a:ea typeface="微软雅黑" panose="020B0503020204020204" charset="-122"/>
                  <a:cs typeface="+mn-ea"/>
                  <a:sym typeface="+mn-lt"/>
                </a:endParaRPr>
              </a:p>
            </p:txBody>
          </p:sp>
          <p:sp>
            <p:nvSpPr>
              <p:cNvPr id="47" name="文本框 46"/>
              <p:cNvSpPr txBox="1"/>
              <p:nvPr/>
            </p:nvSpPr>
            <p:spPr>
              <a:xfrm>
                <a:off x="7893455" y="4377024"/>
                <a:ext cx="7354570" cy="889220"/>
              </a:xfrm>
              <a:prstGeom prst="rect">
                <a:avLst/>
              </a:prstGeom>
              <a:noFill/>
            </p:spPr>
            <p:txBody>
              <a:bodyPr wrap="square">
                <a:spAutoFit/>
              </a:bodyPr>
              <a:lstStyle/>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通过在机架中随机的源节点上进行部分解码来聚合同一机架中的检索块，命名为计算节点。替换节点从除</a:t>
                </a:r>
                <a:r>
                  <a:rPr lang="en-US" altLang="zh-CN" sz="1400" dirty="0">
                    <a:solidFill>
                      <a:schemeClr val="tx1">
                        <a:lumMod val="75000"/>
                        <a:lumOff val="25000"/>
                      </a:schemeClr>
                    </a:solidFill>
                    <a:latin typeface="微软雅黑" panose="020B0503020204020204" charset="-122"/>
                    <a:ea typeface="微软雅黑" panose="020B0503020204020204" charset="-122"/>
                  </a:rPr>
                  <a:t>Rf</a:t>
                </a:r>
                <a:r>
                  <a:rPr lang="zh-CN" altLang="en-US" sz="1400" dirty="0">
                    <a:solidFill>
                      <a:schemeClr val="tx1">
                        <a:lumMod val="75000"/>
                        <a:lumOff val="25000"/>
                      </a:schemeClr>
                    </a:solidFill>
                    <a:latin typeface="微软雅黑" panose="020B0503020204020204" charset="-122"/>
                    <a:ea typeface="微软雅黑" panose="020B0503020204020204" charset="-122"/>
                  </a:rPr>
                  <a:t>以外的每个源机架上接收聚合的块，用于重建错误的块。</a:t>
                </a:r>
              </a:p>
            </p:txBody>
          </p:sp>
        </p:grpSp>
      </p:grpSp>
      <p:pic>
        <p:nvPicPr>
          <p:cNvPr id="12" name="图片 11" descr="图书馆"/>
          <p:cNvPicPr>
            <a:picLocks noChangeAspect="1"/>
          </p:cNvPicPr>
          <p:nvPr/>
        </p:nvPicPr>
        <p:blipFill>
          <a:blip r:embed="rId3">
            <a:alphaModFix amt="25000"/>
          </a:blip>
          <a:stretch>
            <a:fillRect/>
          </a:stretch>
        </p:blipFill>
        <p:spPr>
          <a:xfrm>
            <a:off x="8452485" y="5777865"/>
            <a:ext cx="3739585" cy="1080000"/>
          </a:xfrm>
          <a:prstGeom prst="rect">
            <a:avLst/>
          </a:prstGeom>
        </p:spPr>
      </p:pic>
      <p:grpSp>
        <p:nvGrpSpPr>
          <p:cNvPr id="16" name="组合 15"/>
          <p:cNvGrpSpPr/>
          <p:nvPr userDrawn="1"/>
        </p:nvGrpSpPr>
        <p:grpSpPr>
          <a:xfrm>
            <a:off x="10289667" y="-801077"/>
            <a:ext cx="1902333" cy="2044520"/>
            <a:chOff x="8135783" y="-1669981"/>
            <a:chExt cx="4056217" cy="4359393"/>
          </a:xfrm>
        </p:grpSpPr>
        <p:sp>
          <p:nvSpPr>
            <p:cNvPr id="1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1155" y="325120"/>
            <a:ext cx="7012940" cy="1015365"/>
            <a:chOff x="1572" y="494"/>
            <a:chExt cx="11044"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1" name="矩形 10"/>
            <p:cNvSpPr/>
            <p:nvPr/>
          </p:nvSpPr>
          <p:spPr>
            <a:xfrm>
              <a:off x="3078" y="751"/>
              <a:ext cx="9538" cy="921"/>
            </a:xfrm>
            <a:prstGeom prst="rect">
              <a:avLst/>
            </a:prstGeom>
          </p:spPr>
          <p:txBody>
            <a:bodyPr wrap="none">
              <a:spAutoFit/>
            </a:bodyPr>
            <a:lstStyle/>
            <a:p>
              <a:r>
                <a:rPr lang="zh-CN" altLang="en-US" sz="3200" b="1" spc="300" dirty="0">
                  <a:latin typeface="微软雅黑" panose="020B0503020204020204" charset="-122"/>
                  <a:ea typeface="微软雅黑" panose="020B0503020204020204" charset="-122"/>
                </a:rPr>
                <a:t>基于</a:t>
              </a:r>
              <a:r>
                <a:rPr lang="en-US" altLang="zh-CN" sz="3200" b="1" spc="300" dirty="0">
                  <a:latin typeface="微软雅黑" panose="020B0503020204020204" charset="-122"/>
                  <a:ea typeface="微软雅黑" panose="020B0503020204020204" charset="-122"/>
                </a:rPr>
                <a:t>PDL</a:t>
              </a:r>
              <a:r>
                <a:rPr lang="zh-CN" altLang="en-US" sz="3200" b="1" spc="300" dirty="0">
                  <a:latin typeface="微软雅黑" panose="020B0503020204020204" charset="-122"/>
                  <a:ea typeface="微软雅黑" panose="020B0503020204020204" charset="-122"/>
                </a:rPr>
                <a:t>的单一故障恢复方案</a:t>
              </a:r>
            </a:p>
          </p:txBody>
        </p:sp>
        <p:sp>
          <p:nvSpPr>
            <p:cNvPr id="29" name="文本框 28"/>
            <p:cNvSpPr txBox="1"/>
            <p:nvPr/>
          </p:nvSpPr>
          <p:spPr>
            <a:xfrm>
              <a:off x="3107" y="1365"/>
              <a:ext cx="5645" cy="580"/>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a:p>
              <a:r>
                <a:rPr lang="en-US" altLang="zh-CN" sz="900" spc="300" dirty="0">
                  <a:solidFill>
                    <a:schemeClr val="bg1">
                      <a:lumMod val="50000"/>
                    </a:schemeClr>
                  </a:solidFill>
                  <a:latin typeface="微软雅黑" panose="020B0503020204020204" charset="-122"/>
                  <a:ea typeface="微软雅黑" panose="020B0503020204020204" charset="-122"/>
                </a:rPr>
                <a:t>PLEASE ENTER THE TOPIC</a:t>
              </a:r>
            </a:p>
          </p:txBody>
        </p:sp>
      </p:grpSp>
      <p:pic>
        <p:nvPicPr>
          <p:cNvPr id="12" name="图片 11" descr="图书馆"/>
          <p:cNvPicPr>
            <a:picLocks noChangeAspect="1"/>
          </p:cNvPicPr>
          <p:nvPr/>
        </p:nvPicPr>
        <p:blipFill>
          <a:blip r:embed="rId3">
            <a:alphaModFix amt="25000"/>
          </a:blip>
          <a:stretch>
            <a:fillRect/>
          </a:stretch>
        </p:blipFill>
        <p:spPr>
          <a:xfrm>
            <a:off x="8452485" y="5777865"/>
            <a:ext cx="3739585" cy="1080000"/>
          </a:xfrm>
          <a:prstGeom prst="rect">
            <a:avLst/>
          </a:prstGeom>
        </p:spPr>
      </p:pic>
      <p:grpSp>
        <p:nvGrpSpPr>
          <p:cNvPr id="16" name="组合 15"/>
          <p:cNvGrpSpPr/>
          <p:nvPr userDrawn="1"/>
        </p:nvGrpSpPr>
        <p:grpSpPr>
          <a:xfrm>
            <a:off x="10289667" y="-801077"/>
            <a:ext cx="1902333" cy="2044520"/>
            <a:chOff x="8135783" y="-1669981"/>
            <a:chExt cx="4056217" cy="4359393"/>
          </a:xfrm>
        </p:grpSpPr>
        <p:sp>
          <p:nvSpPr>
            <p:cNvPr id="1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a:extLst>
              <a:ext uri="{FF2B5EF4-FFF2-40B4-BE49-F238E27FC236}">
                <a16:creationId xmlns:a16="http://schemas.microsoft.com/office/drawing/2014/main" id="{A465A7C3-F8FA-4679-B964-66CBEA874FC6}"/>
              </a:ext>
            </a:extLst>
          </p:cNvPr>
          <p:cNvPicPr>
            <a:picLocks noChangeAspect="1"/>
          </p:cNvPicPr>
          <p:nvPr/>
        </p:nvPicPr>
        <p:blipFill>
          <a:blip r:embed="rId4"/>
          <a:stretch>
            <a:fillRect/>
          </a:stretch>
        </p:blipFill>
        <p:spPr>
          <a:xfrm>
            <a:off x="2600021" y="1787066"/>
            <a:ext cx="6505575" cy="4200525"/>
          </a:xfrm>
          <a:prstGeom prst="rect">
            <a:avLst/>
          </a:prstGeom>
        </p:spPr>
      </p:pic>
    </p:spTree>
    <p:custDataLst>
      <p:tags r:id="rId1"/>
    </p:custDataLst>
    <p:extLst>
      <p:ext uri="{BB962C8B-B14F-4D97-AF65-F5344CB8AC3E}">
        <p14:creationId xmlns:p14="http://schemas.microsoft.com/office/powerpoint/2010/main" val="3123206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任意多边形: 形状 52"/>
          <p:cNvSpPr/>
          <p:nvPr/>
        </p:nvSpPr>
        <p:spPr>
          <a:xfrm flipH="1">
            <a:off x="4337050" y="0"/>
            <a:ext cx="7854950" cy="68580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gradFill flip="none">
            <a:gsLst>
              <a:gs pos="3000">
                <a:schemeClr val="accent1">
                  <a:lumMod val="20000"/>
                  <a:lumOff val="80000"/>
                </a:schemeClr>
              </a:gs>
              <a:gs pos="32000">
                <a:srgbClr val="E8F5F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8ef560575b6fda9a338d8e32ac984ce"/>
          <p:cNvPicPr>
            <a:picLocks noChangeAspect="1"/>
          </p:cNvPicPr>
          <p:nvPr/>
        </p:nvPicPr>
        <p:blipFill>
          <a:blip r:embed="rId3"/>
          <a:srcRect l="22944" t="31121" r="23046"/>
          <a:stretch>
            <a:fillRect/>
          </a:stretch>
        </p:blipFill>
        <p:spPr>
          <a:xfrm>
            <a:off x="7357745" y="2891155"/>
            <a:ext cx="4834255" cy="3967480"/>
          </a:xfrm>
          <a:prstGeom prst="rect">
            <a:avLst/>
          </a:prstGeom>
        </p:spPr>
      </p:pic>
      <p:grpSp>
        <p:nvGrpSpPr>
          <p:cNvPr id="27" name="组合 26"/>
          <p:cNvGrpSpPr/>
          <p:nvPr/>
        </p:nvGrpSpPr>
        <p:grpSpPr>
          <a:xfrm>
            <a:off x="4896485" y="635"/>
            <a:ext cx="6939280" cy="6858000"/>
            <a:chOff x="7711" y="1"/>
            <a:chExt cx="10928" cy="10800"/>
          </a:xfrm>
        </p:grpSpPr>
        <p:sp>
          <p:nvSpPr>
            <p:cNvPr id="21" name="任意多边形: 形状 52"/>
            <p:cNvSpPr/>
            <p:nvPr/>
          </p:nvSpPr>
          <p:spPr>
            <a:xfrm flipV="1">
              <a:off x="7711" y="1"/>
              <a:ext cx="6416" cy="108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descr="校徽"/>
            <p:cNvPicPr>
              <a:picLocks noChangeAspect="1"/>
            </p:cNvPicPr>
            <p:nvPr/>
          </p:nvPicPr>
          <p:blipFill>
            <a:blip r:embed="rId4"/>
            <a:stretch>
              <a:fillRect/>
            </a:stretch>
          </p:blipFill>
          <p:spPr>
            <a:xfrm>
              <a:off x="16399" y="293"/>
              <a:ext cx="2240" cy="1701"/>
            </a:xfrm>
            <a:prstGeom prst="rect">
              <a:avLst/>
            </a:prstGeom>
          </p:spPr>
        </p:pic>
      </p:grpSp>
      <p:grpSp>
        <p:nvGrpSpPr>
          <p:cNvPr id="63" name="组合 62"/>
          <p:cNvGrpSpPr/>
          <p:nvPr/>
        </p:nvGrpSpPr>
        <p:grpSpPr>
          <a:xfrm rot="10800000">
            <a:off x="-28575" y="3744463"/>
            <a:ext cx="4737100" cy="5091168"/>
            <a:chOff x="8135783" y="-1669981"/>
            <a:chExt cx="4056217" cy="4359393"/>
          </a:xfrm>
        </p:grpSpPr>
        <p:sp>
          <p:nvSpPr>
            <p:cNvPr id="65"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直角三角形 63"/>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9" name="图片 18" descr="小招logo"/>
          <p:cNvPicPr>
            <a:picLocks noChangeAspect="1"/>
          </p:cNvPicPr>
          <p:nvPr/>
        </p:nvPicPr>
        <p:blipFill>
          <a:blip r:embed="rId5"/>
          <a:stretch>
            <a:fillRect/>
          </a:stretch>
        </p:blipFill>
        <p:spPr>
          <a:xfrm>
            <a:off x="10913745" y="6055995"/>
            <a:ext cx="1080000" cy="604432"/>
          </a:xfrm>
          <a:prstGeom prst="rect">
            <a:avLst/>
          </a:prstGeom>
        </p:spPr>
      </p:pic>
      <p:grpSp>
        <p:nvGrpSpPr>
          <p:cNvPr id="5" name="组合 4"/>
          <p:cNvGrpSpPr/>
          <p:nvPr/>
        </p:nvGrpSpPr>
        <p:grpSpPr>
          <a:xfrm>
            <a:off x="1981200" y="1901190"/>
            <a:ext cx="6291580" cy="2896235"/>
            <a:chOff x="1932" y="2994"/>
            <a:chExt cx="9908" cy="4561"/>
          </a:xfrm>
        </p:grpSpPr>
        <p:grpSp>
          <p:nvGrpSpPr>
            <p:cNvPr id="6" name="组合 5"/>
            <p:cNvGrpSpPr/>
            <p:nvPr/>
          </p:nvGrpSpPr>
          <p:grpSpPr>
            <a:xfrm>
              <a:off x="1932" y="2994"/>
              <a:ext cx="3242" cy="2179"/>
              <a:chOff x="2761095" y="2292169"/>
              <a:chExt cx="2058736" cy="1383665"/>
            </a:xfrm>
          </p:grpSpPr>
          <p:sp>
            <p:nvSpPr>
              <p:cNvPr id="7" name="矩形: 圆角 1"/>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sp>
            <p:nvSpPr>
              <p:cNvPr id="8" name="矩形: 圆角 6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sp>
            <p:nvSpPr>
              <p:cNvPr id="9" name="文本框 8"/>
              <p:cNvSpPr txBox="1"/>
              <p:nvPr/>
            </p:nvSpPr>
            <p:spPr>
              <a:xfrm>
                <a:off x="3020843" y="2292169"/>
                <a:ext cx="1798988" cy="1383665"/>
              </a:xfrm>
              <a:prstGeom prst="rect">
                <a:avLst/>
              </a:prstGeom>
              <a:noFill/>
            </p:spPr>
            <p:txBody>
              <a:bodyPr wrap="square" rtlCol="0">
                <a:spAutoFit/>
              </a:bodyPr>
              <a:lstStyle/>
              <a:p>
                <a:r>
                  <a:rPr lang="en-US" altLang="zh-CN" sz="8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0" name="矩形 9"/>
            <p:cNvSpPr/>
            <p:nvPr/>
          </p:nvSpPr>
          <p:spPr>
            <a:xfrm>
              <a:off x="4066" y="2994"/>
              <a:ext cx="2262" cy="2082"/>
            </a:xfrm>
            <a:prstGeom prst="rect">
              <a:avLst/>
            </a:prstGeom>
          </p:spPr>
          <p:txBody>
            <a:bodyPr wrap="none">
              <a:spAutoFit/>
            </a:bodyPr>
            <a:lstStyle/>
            <a:p>
              <a:r>
                <a:rPr lang="en-US" altLang="zh-CN" sz="8000" b="1" dirty="0">
                  <a:latin typeface="微软雅黑" panose="020B0503020204020204" charset="-122"/>
                  <a:ea typeface="微软雅黑" panose="020B0503020204020204" charset="-122"/>
                </a:rPr>
                <a:t>04</a:t>
              </a:r>
            </a:p>
          </p:txBody>
        </p:sp>
        <p:sp>
          <p:nvSpPr>
            <p:cNvPr id="11" name="矩形 10"/>
            <p:cNvSpPr/>
            <p:nvPr/>
          </p:nvSpPr>
          <p:spPr>
            <a:xfrm>
              <a:off x="2118" y="5546"/>
              <a:ext cx="5865" cy="1745"/>
            </a:xfrm>
            <a:prstGeom prst="rect">
              <a:avLst/>
            </a:prstGeom>
          </p:spPr>
          <p:txBody>
            <a:bodyPr wrap="none">
              <a:spAutoFit/>
            </a:bodyPr>
            <a:lstStyle/>
            <a:p>
              <a:r>
                <a:rPr lang="zh-CN" altLang="en-US" sz="6600" b="1" spc="300" dirty="0">
                  <a:latin typeface="微软雅黑" panose="020B0503020204020204" charset="-122"/>
                  <a:ea typeface="微软雅黑" panose="020B0503020204020204" charset="-122"/>
                </a:rPr>
                <a:t>实验验证</a:t>
              </a:r>
            </a:p>
          </p:txBody>
        </p:sp>
        <p:sp>
          <p:nvSpPr>
            <p:cNvPr id="12" name="文本框 11"/>
            <p:cNvSpPr txBox="1"/>
            <p:nvPr/>
          </p:nvSpPr>
          <p:spPr>
            <a:xfrm>
              <a:off x="2212" y="6975"/>
              <a:ext cx="9628" cy="580"/>
            </a:xfrm>
            <a:prstGeom prst="rect">
              <a:avLst/>
            </a:prstGeom>
            <a:noFill/>
          </p:spPr>
          <p:txBody>
            <a:bodyPr wrap="square">
              <a:spAutoFit/>
            </a:bodyPr>
            <a:lstStyle/>
            <a:p>
              <a:endParaRPr lang="en-US" altLang="zh-CN" sz="900" spc="600" dirty="0">
                <a:solidFill>
                  <a:schemeClr val="bg1">
                    <a:lumMod val="65000"/>
                  </a:schemeClr>
                </a:solidFill>
                <a:latin typeface="微软雅黑" panose="020B0503020204020204" charset="-122"/>
                <a:ea typeface="微软雅黑" panose="020B0503020204020204" charset="-122"/>
              </a:endParaRPr>
            </a:p>
            <a:p>
              <a:r>
                <a:rPr lang="en-US" altLang="zh-CN" sz="900" spc="600" dirty="0">
                  <a:solidFill>
                    <a:schemeClr val="bg1">
                      <a:lumMod val="65000"/>
                    </a:schemeClr>
                  </a:solidFill>
                  <a:latin typeface="微软雅黑" panose="020B0503020204020204" charset="-122"/>
                  <a:ea typeface="微软雅黑" panose="020B0503020204020204" charset="-122"/>
                </a:rPr>
                <a:t>PLEASE ENTER THE TOPIC</a:t>
              </a:r>
            </a:p>
          </p:txBody>
        </p:sp>
      </p:gr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351155" y="325120"/>
            <a:ext cx="4559300" cy="1015365"/>
            <a:chOff x="1572" y="494"/>
            <a:chExt cx="7180"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1" name="矩形 10"/>
            <p:cNvSpPr/>
            <p:nvPr/>
          </p:nvSpPr>
          <p:spPr>
            <a:xfrm>
              <a:off x="3078" y="751"/>
              <a:ext cx="3118" cy="921"/>
            </a:xfrm>
            <a:prstGeom prst="rect">
              <a:avLst/>
            </a:prstGeom>
          </p:spPr>
          <p:txBody>
            <a:bodyPr wrap="none">
              <a:spAutoFit/>
            </a:bodyPr>
            <a:lstStyle/>
            <a:p>
              <a:r>
                <a:rPr lang="zh-CN" altLang="en-US" sz="3200" b="1" spc="300" dirty="0">
                  <a:latin typeface="微软雅黑" panose="020B0503020204020204" charset="-122"/>
                  <a:ea typeface="微软雅黑" panose="020B0503020204020204" charset="-122"/>
                </a:rPr>
                <a:t>实验验证</a:t>
              </a:r>
            </a:p>
          </p:txBody>
        </p:sp>
        <p:sp>
          <p:nvSpPr>
            <p:cNvPr id="29" name="文本框 28"/>
            <p:cNvSpPr txBox="1"/>
            <p:nvPr/>
          </p:nvSpPr>
          <p:spPr>
            <a:xfrm>
              <a:off x="3107" y="1365"/>
              <a:ext cx="5645" cy="580"/>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a:p>
              <a:r>
                <a:rPr lang="en-US" altLang="zh-CN" sz="900" spc="300" dirty="0">
                  <a:solidFill>
                    <a:schemeClr val="bg1">
                      <a:lumMod val="50000"/>
                    </a:schemeClr>
                  </a:solidFill>
                  <a:latin typeface="微软雅黑" panose="020B0503020204020204" charset="-122"/>
                  <a:ea typeface="微软雅黑" panose="020B0503020204020204" charset="-122"/>
                </a:rPr>
                <a:t>PLEASE ENTER THE TOPIC</a:t>
              </a:r>
            </a:p>
          </p:txBody>
        </p:sp>
      </p:grpSp>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a:extLst>
              <a:ext uri="{FF2B5EF4-FFF2-40B4-BE49-F238E27FC236}">
                <a16:creationId xmlns:a16="http://schemas.microsoft.com/office/drawing/2014/main" id="{D3EF8CC5-309B-4E9D-921C-DF6F332C9F1E}"/>
              </a:ext>
            </a:extLst>
          </p:cNvPr>
          <p:cNvPicPr>
            <a:picLocks noChangeAspect="1"/>
          </p:cNvPicPr>
          <p:nvPr/>
        </p:nvPicPr>
        <p:blipFill>
          <a:blip r:embed="rId3"/>
          <a:stretch>
            <a:fillRect/>
          </a:stretch>
        </p:blipFill>
        <p:spPr>
          <a:xfrm>
            <a:off x="356171" y="1567673"/>
            <a:ext cx="11322996" cy="4874137"/>
          </a:xfrm>
          <a:prstGeom prst="rect">
            <a:avLst/>
          </a:prstGeom>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1037"/>
          <p:cNvPicPr>
            <a:picLocks noChangeAspect="1"/>
          </p:cNvPicPr>
          <p:nvPr/>
        </p:nvPicPr>
        <p:blipFill>
          <a:blip r:embed="rId3">
            <a:alphaModFix amt="30000"/>
          </a:blip>
          <a:stretch>
            <a:fillRect/>
          </a:stretch>
        </p:blipFill>
        <p:spPr>
          <a:xfrm>
            <a:off x="9106535" y="5777865"/>
            <a:ext cx="3085714" cy="1080000"/>
          </a:xfrm>
          <a:prstGeom prst="rect">
            <a:avLst/>
          </a:prstGeom>
        </p:spPr>
      </p:pic>
      <p:grpSp>
        <p:nvGrpSpPr>
          <p:cNvPr id="11" name="组合 10"/>
          <p:cNvGrpSpPr/>
          <p:nvPr/>
        </p:nvGrpSpPr>
        <p:grpSpPr>
          <a:xfrm>
            <a:off x="2151380" y="2035175"/>
            <a:ext cx="7889240" cy="2787650"/>
            <a:chOff x="4143" y="4637"/>
            <a:chExt cx="12424" cy="4390"/>
          </a:xfrm>
        </p:grpSpPr>
        <p:sp>
          <p:nvSpPr>
            <p:cNvPr id="27" name="文本框 1"/>
            <p:cNvSpPr txBox="1"/>
            <p:nvPr/>
          </p:nvSpPr>
          <p:spPr>
            <a:xfrm>
              <a:off x="4143" y="4637"/>
              <a:ext cx="12424" cy="1598"/>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spAutoFit/>
            </a:bodyPr>
            <a:lstStyle/>
            <a:p>
              <a:pPr algn="ctr" rtl="0" eaLnBrk="1" fontAlgn="auto" latinLnBrk="0" hangingPunct="1"/>
              <a:r>
                <a:rPr lang="zh-CN" sz="6000" b="1" kern="100">
                  <a:solidFill>
                    <a:srgbClr val="25557A"/>
                  </a:solidFill>
                  <a:latin typeface="微软雅黑" panose="020B0503020204020204" charset="-122"/>
                  <a:ea typeface="微软雅黑" panose="020B0503020204020204" charset="-122"/>
                  <a:cs typeface="微软雅黑" panose="020B0503020204020204" charset="-122"/>
                  <a:sym typeface="Times New Roman" panose="02020603050405020304"/>
                </a:rPr>
                <a:t>谢谢观看</a:t>
              </a:r>
            </a:p>
          </p:txBody>
        </p:sp>
        <p:sp>
          <p:nvSpPr>
            <p:cNvPr id="28" name="文本框 1"/>
            <p:cNvSpPr txBox="1"/>
            <p:nvPr/>
          </p:nvSpPr>
          <p:spPr>
            <a:xfrm>
              <a:off x="7636" y="8530"/>
              <a:ext cx="5913" cy="497"/>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l" rtl="0" eaLnBrk="1" fontAlgn="auto" latinLnBrk="0" hangingPunct="1">
                <a:lnSpc>
                  <a:spcPts val="1800"/>
                </a:lnSpc>
              </a:pPr>
              <a:r>
                <a:rPr lang="zh-CN" altLang="en-US" sz="1600" kern="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汇报人丨吴帅</a:t>
              </a:r>
              <a:r>
                <a:rPr lang="en-US" altLang="zh-CN" sz="1600" kern="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    </a:t>
              </a:r>
              <a:r>
                <a:rPr lang="zh-CN" altLang="en-US" sz="1600" kern="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时间丨</a:t>
              </a:r>
              <a:r>
                <a:rPr lang="en-US" altLang="zh-CN" sz="1600" kern="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2022</a:t>
              </a:r>
              <a:r>
                <a:rPr lang="zh-CN" altLang="en-US" sz="1600" kern="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年</a:t>
              </a:r>
              <a:r>
                <a:rPr lang="en-US" altLang="zh-CN" sz="1600" kern="1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12</a:t>
              </a:r>
              <a:r>
                <a:rPr lang="zh-CN" altLang="en-US" sz="1600" kern="1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月</a:t>
              </a:r>
              <a:endParaRPr lang="zh-CN" altLang="en-US" sz="1600" kern="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endParaRPr>
            </a:p>
          </p:txBody>
        </p:sp>
        <p:sp>
          <p:nvSpPr>
            <p:cNvPr id="29" name="文本框 32"/>
            <p:cNvSpPr txBox="1"/>
            <p:nvPr/>
          </p:nvSpPr>
          <p:spPr>
            <a:xfrm>
              <a:off x="5781" y="6564"/>
              <a:ext cx="9129" cy="564"/>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rtl="0" eaLnBrk="1" fontAlgn="auto" latinLnBrk="0" hangingPunct="1">
                <a:lnSpc>
                  <a:spcPts val="2000"/>
                </a:lnSpc>
              </a:pPr>
              <a:r>
                <a:rPr lang="zh-CN" altLang="en-US" sz="2000" b="1" kern="100" dirty="0">
                  <a:solidFill>
                    <a:srgbClr val="595959"/>
                  </a:solidFill>
                  <a:latin typeface="微软雅黑" panose="020B0503020204020204" charset="-122"/>
                  <a:ea typeface="微软雅黑" panose="020B0503020204020204" charset="-122"/>
                  <a:cs typeface="微软雅黑" panose="020B0503020204020204" charset="-122"/>
                  <a:sym typeface="Times New Roman" panose="02020603050405020304"/>
                </a:rPr>
                <a:t>论文答辩</a:t>
              </a:r>
              <a:endParaRPr lang="en-US" altLang="zh-CN" sz="2000" b="1" kern="100" dirty="0">
                <a:solidFill>
                  <a:srgbClr val="595959"/>
                </a:solidFill>
                <a:latin typeface="微软雅黑" panose="020B0503020204020204" charset="-122"/>
                <a:ea typeface="微软雅黑" panose="020B0503020204020204" charset="-122"/>
                <a:cs typeface="微软雅黑" panose="020B0503020204020204" charset="-122"/>
                <a:sym typeface="Times New Roman" panose="02020603050405020304"/>
              </a:endParaRPr>
            </a:p>
          </p:txBody>
        </p:sp>
      </p:grpSp>
      <p:grpSp>
        <p:nvGrpSpPr>
          <p:cNvPr id="2" name="组合 1"/>
          <p:cNvGrpSpPr/>
          <p:nvPr/>
        </p:nvGrpSpPr>
        <p:grpSpPr>
          <a:xfrm>
            <a:off x="7454900" y="-1959610"/>
            <a:ext cx="4737100" cy="5091430"/>
            <a:chOff x="11740" y="-3086"/>
            <a:chExt cx="7460" cy="8018"/>
          </a:xfrm>
        </p:grpSpPr>
        <p:grpSp>
          <p:nvGrpSpPr>
            <p:cNvPr id="3" name="组合 2"/>
            <p:cNvGrpSpPr/>
            <p:nvPr/>
          </p:nvGrpSpPr>
          <p:grpSpPr>
            <a:xfrm>
              <a:off x="11740" y="-3086"/>
              <a:ext cx="7460" cy="8018"/>
              <a:chOff x="8135783" y="-1669981"/>
              <a:chExt cx="4056217" cy="4359393"/>
            </a:xfrm>
          </p:grpSpPr>
          <p:sp>
            <p:nvSpPr>
              <p:cNvPr id="7" name="任意多边形: 形状 12"/>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图片 11" descr="校徽"/>
            <p:cNvPicPr>
              <a:picLocks noChangeAspect="1"/>
            </p:cNvPicPr>
            <p:nvPr/>
          </p:nvPicPr>
          <p:blipFill>
            <a:blip r:embed="rId4"/>
            <a:stretch>
              <a:fillRect/>
            </a:stretch>
          </p:blipFill>
          <p:spPr>
            <a:xfrm>
              <a:off x="16399" y="293"/>
              <a:ext cx="2240" cy="1701"/>
            </a:xfrm>
            <a:prstGeom prst="rect">
              <a:avLst/>
            </a:prstGeom>
          </p:spPr>
        </p:pic>
      </p:grpSp>
      <p:grpSp>
        <p:nvGrpSpPr>
          <p:cNvPr id="13" name="组合 12"/>
          <p:cNvGrpSpPr/>
          <p:nvPr/>
        </p:nvGrpSpPr>
        <p:grpSpPr>
          <a:xfrm rot="10800000">
            <a:off x="-28575" y="3766688"/>
            <a:ext cx="4737100" cy="5091168"/>
            <a:chOff x="8135783" y="-1669981"/>
            <a:chExt cx="4056217" cy="4359393"/>
          </a:xfrm>
        </p:grpSpPr>
        <p:sp>
          <p:nvSpPr>
            <p:cNvPr id="14"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4679950" cy="3831590"/>
          </a:xfrm>
          <a:prstGeom prst="rect">
            <a:avLst/>
          </a:prstGeom>
          <a:gradFill>
            <a:gsLst>
              <a:gs pos="52000">
                <a:srgbClr val="25557A"/>
              </a:gs>
              <a:gs pos="100000">
                <a:srgbClr val="2D84B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10870" y="535305"/>
            <a:ext cx="3458210" cy="18776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r>
              <a:rPr lang="zh-CN" altLang="en-US" sz="8000" b="1"/>
              <a:t>目录</a:t>
            </a:r>
            <a:endParaRPr lang="zh-CN" altLang="en-US" sz="8000"/>
          </a:p>
          <a:p>
            <a:pPr algn="ctr" fontAlgn="auto">
              <a:lnSpc>
                <a:spcPct val="150000"/>
              </a:lnSpc>
            </a:pPr>
            <a:r>
              <a:rPr lang="en-US" altLang="zh-CN" sz="3200"/>
              <a:t>CONTENTS</a:t>
            </a:r>
          </a:p>
        </p:txBody>
      </p:sp>
      <p:grpSp>
        <p:nvGrpSpPr>
          <p:cNvPr id="16" name="组合 15"/>
          <p:cNvGrpSpPr/>
          <p:nvPr/>
        </p:nvGrpSpPr>
        <p:grpSpPr>
          <a:xfrm>
            <a:off x="5471795" y="1267460"/>
            <a:ext cx="3580130" cy="4323715"/>
            <a:chOff x="8183" y="1320"/>
            <a:chExt cx="5638" cy="6809"/>
          </a:xfrm>
        </p:grpSpPr>
        <p:sp>
          <p:nvSpPr>
            <p:cNvPr id="34" name="椭圆 33"/>
            <p:cNvSpPr/>
            <p:nvPr/>
          </p:nvSpPr>
          <p:spPr>
            <a:xfrm>
              <a:off x="8183" y="1320"/>
              <a:ext cx="1244" cy="1244"/>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25557A"/>
                  </a:solidFill>
                  <a:latin typeface="微软雅黑" panose="020B0503020204020204" charset="-122"/>
                  <a:ea typeface="微软雅黑" panose="020B0503020204020204" charset="-122"/>
                </a:rPr>
                <a:t>1</a:t>
              </a:r>
            </a:p>
          </p:txBody>
        </p:sp>
        <p:sp>
          <p:nvSpPr>
            <p:cNvPr id="35" name="矩形 34"/>
            <p:cNvSpPr/>
            <p:nvPr/>
          </p:nvSpPr>
          <p:spPr>
            <a:xfrm>
              <a:off x="10046" y="1521"/>
              <a:ext cx="3775" cy="822"/>
            </a:xfrm>
            <a:prstGeom prst="rect">
              <a:avLst/>
            </a:prstGeom>
          </p:spPr>
          <p:txBody>
            <a:bodyPr wrap="square">
              <a:spAutoFit/>
            </a:bodyPr>
            <a:lstStyle/>
            <a:p>
              <a:r>
                <a:rPr lang="zh-CN" altLang="en-US" sz="2800" spc="300" dirty="0">
                  <a:latin typeface="+mn-ea"/>
                </a:rPr>
                <a:t>问题引入</a:t>
              </a:r>
            </a:p>
          </p:txBody>
        </p:sp>
        <p:cxnSp>
          <p:nvCxnSpPr>
            <p:cNvPr id="36" name="直接连接符 35"/>
            <p:cNvCxnSpPr/>
            <p:nvPr/>
          </p:nvCxnSpPr>
          <p:spPr>
            <a:xfrm>
              <a:off x="9782" y="1651"/>
              <a:ext cx="0" cy="606"/>
            </a:xfrm>
            <a:prstGeom prst="line">
              <a:avLst/>
            </a:prstGeom>
            <a:ln w="31750">
              <a:solidFill>
                <a:srgbClr val="25557A"/>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8183" y="3175"/>
              <a:ext cx="5635" cy="1244"/>
              <a:chOff x="8183" y="3571"/>
              <a:chExt cx="5635" cy="1244"/>
            </a:xfrm>
          </p:grpSpPr>
          <p:sp>
            <p:nvSpPr>
              <p:cNvPr id="39" name="椭圆 38"/>
              <p:cNvSpPr/>
              <p:nvPr/>
            </p:nvSpPr>
            <p:spPr>
              <a:xfrm>
                <a:off x="8183" y="3571"/>
                <a:ext cx="1244" cy="1244"/>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25557A"/>
                    </a:solidFill>
                    <a:latin typeface="微软雅黑" panose="020B0503020204020204" charset="-122"/>
                    <a:ea typeface="微软雅黑" panose="020B0503020204020204" charset="-122"/>
                  </a:rPr>
                  <a:t>2</a:t>
                </a:r>
              </a:p>
            </p:txBody>
          </p:sp>
          <p:sp>
            <p:nvSpPr>
              <p:cNvPr id="40" name="矩形 39"/>
              <p:cNvSpPr/>
              <p:nvPr/>
            </p:nvSpPr>
            <p:spPr>
              <a:xfrm>
                <a:off x="10044" y="3785"/>
                <a:ext cx="3775" cy="822"/>
              </a:xfrm>
              <a:prstGeom prst="rect">
                <a:avLst/>
              </a:prstGeom>
            </p:spPr>
            <p:txBody>
              <a:bodyPr wrap="square">
                <a:spAutoFit/>
              </a:bodyPr>
              <a:lstStyle/>
              <a:p>
                <a:r>
                  <a:rPr lang="zh-CN" altLang="en-US" sz="2800" spc="300" dirty="0">
                    <a:latin typeface="+mn-ea"/>
                  </a:rPr>
                  <a:t>问题分析</a:t>
                </a:r>
              </a:p>
            </p:txBody>
          </p:sp>
          <p:cxnSp>
            <p:nvCxnSpPr>
              <p:cNvPr id="41" name="直接连接符 40"/>
              <p:cNvCxnSpPr/>
              <p:nvPr/>
            </p:nvCxnSpPr>
            <p:spPr>
              <a:xfrm>
                <a:off x="9782" y="3902"/>
                <a:ext cx="0" cy="606"/>
              </a:xfrm>
              <a:prstGeom prst="line">
                <a:avLst/>
              </a:prstGeom>
              <a:ln w="31750">
                <a:solidFill>
                  <a:srgbClr val="25557A"/>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8183" y="5030"/>
              <a:ext cx="5636" cy="1244"/>
              <a:chOff x="8183" y="5822"/>
              <a:chExt cx="5636" cy="1244"/>
            </a:xfrm>
          </p:grpSpPr>
          <p:sp>
            <p:nvSpPr>
              <p:cNvPr id="43" name="椭圆 42"/>
              <p:cNvSpPr/>
              <p:nvPr/>
            </p:nvSpPr>
            <p:spPr>
              <a:xfrm>
                <a:off x="8183" y="5822"/>
                <a:ext cx="1244" cy="1244"/>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25557A"/>
                    </a:solidFill>
                    <a:latin typeface="微软雅黑" panose="020B0503020204020204" charset="-122"/>
                    <a:ea typeface="微软雅黑" panose="020B0503020204020204" charset="-122"/>
                  </a:rPr>
                  <a:t>3</a:t>
                </a:r>
              </a:p>
            </p:txBody>
          </p:sp>
          <p:sp>
            <p:nvSpPr>
              <p:cNvPr id="44" name="矩形 43"/>
              <p:cNvSpPr/>
              <p:nvPr/>
            </p:nvSpPr>
            <p:spPr>
              <a:xfrm>
                <a:off x="10044" y="6022"/>
                <a:ext cx="3775" cy="824"/>
              </a:xfrm>
              <a:prstGeom prst="rect">
                <a:avLst/>
              </a:prstGeom>
            </p:spPr>
            <p:txBody>
              <a:bodyPr wrap="square">
                <a:spAutoFit/>
              </a:bodyPr>
              <a:lstStyle/>
              <a:p>
                <a:r>
                  <a:rPr lang="zh-CN" altLang="en-US" sz="2800" spc="300" dirty="0">
                    <a:latin typeface="+mn-ea"/>
                  </a:rPr>
                  <a:t>解决方案</a:t>
                </a:r>
              </a:p>
            </p:txBody>
          </p:sp>
          <p:cxnSp>
            <p:nvCxnSpPr>
              <p:cNvPr id="45" name="直接连接符 44"/>
              <p:cNvCxnSpPr/>
              <p:nvPr/>
            </p:nvCxnSpPr>
            <p:spPr>
              <a:xfrm>
                <a:off x="9782" y="6153"/>
                <a:ext cx="0" cy="606"/>
              </a:xfrm>
              <a:prstGeom prst="line">
                <a:avLst/>
              </a:prstGeom>
              <a:ln w="31750">
                <a:solidFill>
                  <a:srgbClr val="25557A"/>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8185" y="6885"/>
              <a:ext cx="5634" cy="1244"/>
              <a:chOff x="8186" y="8236"/>
              <a:chExt cx="5634" cy="1244"/>
            </a:xfrm>
          </p:grpSpPr>
          <p:sp>
            <p:nvSpPr>
              <p:cNvPr id="47" name="椭圆 46"/>
              <p:cNvSpPr/>
              <p:nvPr/>
            </p:nvSpPr>
            <p:spPr>
              <a:xfrm>
                <a:off x="8186" y="8236"/>
                <a:ext cx="1244" cy="1244"/>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25557A"/>
                    </a:solidFill>
                    <a:latin typeface="微软雅黑" panose="020B0503020204020204" charset="-122"/>
                    <a:ea typeface="微软雅黑" panose="020B0503020204020204" charset="-122"/>
                  </a:rPr>
                  <a:t>4</a:t>
                </a:r>
              </a:p>
            </p:txBody>
          </p:sp>
          <p:sp>
            <p:nvSpPr>
              <p:cNvPr id="48" name="矩形 47"/>
              <p:cNvSpPr/>
              <p:nvPr/>
            </p:nvSpPr>
            <p:spPr>
              <a:xfrm>
                <a:off x="10046" y="8447"/>
                <a:ext cx="3775" cy="822"/>
              </a:xfrm>
              <a:prstGeom prst="rect">
                <a:avLst/>
              </a:prstGeom>
            </p:spPr>
            <p:txBody>
              <a:bodyPr wrap="square">
                <a:spAutoFit/>
              </a:bodyPr>
              <a:lstStyle/>
              <a:p>
                <a:r>
                  <a:rPr lang="zh-CN" altLang="en-US" sz="2800" spc="300" dirty="0">
                    <a:latin typeface="+mn-ea"/>
                  </a:rPr>
                  <a:t>实验验证</a:t>
                </a:r>
              </a:p>
            </p:txBody>
          </p:sp>
          <p:cxnSp>
            <p:nvCxnSpPr>
              <p:cNvPr id="49" name="直接连接符 48"/>
              <p:cNvCxnSpPr/>
              <p:nvPr/>
            </p:nvCxnSpPr>
            <p:spPr>
              <a:xfrm>
                <a:off x="9785" y="8567"/>
                <a:ext cx="0" cy="606"/>
              </a:xfrm>
              <a:prstGeom prst="line">
                <a:avLst/>
              </a:prstGeom>
              <a:ln w="31750">
                <a:solidFill>
                  <a:srgbClr val="25557A"/>
                </a:solidFill>
              </a:ln>
            </p:spPr>
            <p:style>
              <a:lnRef idx="1">
                <a:schemeClr val="accent1"/>
              </a:lnRef>
              <a:fillRef idx="0">
                <a:schemeClr val="accent1"/>
              </a:fillRef>
              <a:effectRef idx="0">
                <a:schemeClr val="accent1"/>
              </a:effectRef>
              <a:fontRef idx="minor">
                <a:schemeClr val="tx1"/>
              </a:fontRef>
            </p:style>
          </p:cxnSp>
        </p:grpSp>
      </p:grpSp>
      <p:pic>
        <p:nvPicPr>
          <p:cNvPr id="26" name="图片 25" descr="校史馆"/>
          <p:cNvPicPr>
            <a:picLocks noChangeAspect="1"/>
          </p:cNvPicPr>
          <p:nvPr/>
        </p:nvPicPr>
        <p:blipFill>
          <a:blip r:embed="rId3">
            <a:alphaModFix amt="25000"/>
          </a:blip>
          <a:stretch>
            <a:fillRect/>
          </a:stretch>
        </p:blipFill>
        <p:spPr>
          <a:xfrm>
            <a:off x="9255760" y="5777865"/>
            <a:ext cx="2905830" cy="1080000"/>
          </a:xfrm>
          <a:prstGeom prst="rect">
            <a:avLst/>
          </a:prstGeom>
        </p:spPr>
      </p:pic>
      <p:grpSp>
        <p:nvGrpSpPr>
          <p:cNvPr id="2" name="组合 1"/>
          <p:cNvGrpSpPr/>
          <p:nvPr/>
        </p:nvGrpSpPr>
        <p:grpSpPr>
          <a:xfrm>
            <a:off x="7454900" y="-1959610"/>
            <a:ext cx="4737100" cy="5091430"/>
            <a:chOff x="11740" y="-3086"/>
            <a:chExt cx="7460" cy="8018"/>
          </a:xfrm>
        </p:grpSpPr>
        <p:grpSp>
          <p:nvGrpSpPr>
            <p:cNvPr id="3" name="组合 2"/>
            <p:cNvGrpSpPr/>
            <p:nvPr/>
          </p:nvGrpSpPr>
          <p:grpSpPr>
            <a:xfrm>
              <a:off x="11740" y="-3086"/>
              <a:ext cx="7460" cy="8018"/>
              <a:chOff x="8135783" y="-1669981"/>
              <a:chExt cx="4056217" cy="4359393"/>
            </a:xfrm>
          </p:grpSpPr>
          <p:sp>
            <p:nvSpPr>
              <p:cNvPr id="7" name="任意多边形: 形状 12"/>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descr="校徽"/>
            <p:cNvPicPr>
              <a:picLocks noChangeAspect="1"/>
            </p:cNvPicPr>
            <p:nvPr/>
          </p:nvPicPr>
          <p:blipFill>
            <a:blip r:embed="rId4"/>
            <a:stretch>
              <a:fillRect/>
            </a:stretch>
          </p:blipFill>
          <p:spPr>
            <a:xfrm>
              <a:off x="16399" y="293"/>
              <a:ext cx="2240" cy="1701"/>
            </a:xfrm>
            <a:prstGeom prst="rect">
              <a:avLst/>
            </a:prstGeom>
          </p:spPr>
        </p:pic>
      </p:grpSp>
      <p:grpSp>
        <p:nvGrpSpPr>
          <p:cNvPr id="20" name="组合 19"/>
          <p:cNvGrpSpPr/>
          <p:nvPr/>
        </p:nvGrpSpPr>
        <p:grpSpPr>
          <a:xfrm>
            <a:off x="0" y="3738245"/>
            <a:ext cx="4679950" cy="3119755"/>
            <a:chOff x="0" y="5887"/>
            <a:chExt cx="7370" cy="4913"/>
          </a:xfrm>
        </p:grpSpPr>
        <p:pic>
          <p:nvPicPr>
            <p:cNvPr id="13" name="图片 12" descr="IMG_2578(20220922-170619)"/>
            <p:cNvPicPr>
              <a:picLocks noChangeAspect="1"/>
            </p:cNvPicPr>
            <p:nvPr/>
          </p:nvPicPr>
          <p:blipFill>
            <a:blip r:embed="rId5"/>
            <a:stretch>
              <a:fillRect/>
            </a:stretch>
          </p:blipFill>
          <p:spPr>
            <a:xfrm>
              <a:off x="0" y="5887"/>
              <a:ext cx="7370" cy="4913"/>
            </a:xfrm>
            <a:prstGeom prst="rect">
              <a:avLst/>
            </a:prstGeom>
          </p:spPr>
        </p:pic>
        <p:pic>
          <p:nvPicPr>
            <p:cNvPr id="19" name="图片 18" descr="小招logo"/>
            <p:cNvPicPr>
              <a:picLocks noChangeAspect="1"/>
            </p:cNvPicPr>
            <p:nvPr/>
          </p:nvPicPr>
          <p:blipFill>
            <a:blip r:embed="rId6"/>
            <a:stretch>
              <a:fillRect/>
            </a:stretch>
          </p:blipFill>
          <p:spPr>
            <a:xfrm>
              <a:off x="2834" y="9474"/>
              <a:ext cx="1701" cy="952"/>
            </a:xfrm>
            <a:prstGeom prst="rect">
              <a:avLst/>
            </a:prstGeom>
          </p:spPr>
        </p:pic>
      </p:gr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任意多边形: 形状 52"/>
          <p:cNvSpPr/>
          <p:nvPr/>
        </p:nvSpPr>
        <p:spPr>
          <a:xfrm flipH="1">
            <a:off x="4337050" y="0"/>
            <a:ext cx="7854950" cy="68580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gradFill flip="none">
            <a:gsLst>
              <a:gs pos="15000">
                <a:srgbClr val="25557A"/>
              </a:gs>
              <a:gs pos="32000">
                <a:srgbClr val="2483D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4896485" y="635"/>
            <a:ext cx="7295515" cy="6858000"/>
            <a:chOff x="7711" y="1"/>
            <a:chExt cx="11489" cy="10800"/>
          </a:xfrm>
        </p:grpSpPr>
        <p:pic>
          <p:nvPicPr>
            <p:cNvPr id="17" name="图片 16" descr="IMG_2580"/>
            <p:cNvPicPr>
              <a:picLocks noChangeAspect="1"/>
            </p:cNvPicPr>
            <p:nvPr/>
          </p:nvPicPr>
          <p:blipFill>
            <a:blip r:embed="rId3">
              <a:clrChange>
                <a:clrFrom>
                  <a:srgbClr val="006DBF">
                    <a:alpha val="100000"/>
                  </a:srgbClr>
                </a:clrFrom>
                <a:clrTo>
                  <a:srgbClr val="006DBF">
                    <a:alpha val="100000"/>
                    <a:alpha val="0"/>
                  </a:srgbClr>
                </a:clrTo>
              </a:clrChange>
            </a:blip>
            <a:stretch>
              <a:fillRect/>
            </a:stretch>
          </p:blipFill>
          <p:spPr>
            <a:xfrm>
              <a:off x="11840" y="2371"/>
              <a:ext cx="7360" cy="8429"/>
            </a:xfrm>
            <a:prstGeom prst="rect">
              <a:avLst/>
            </a:prstGeom>
          </p:spPr>
        </p:pic>
        <p:sp>
          <p:nvSpPr>
            <p:cNvPr id="21" name="任意多边形: 形状 52"/>
            <p:cNvSpPr/>
            <p:nvPr/>
          </p:nvSpPr>
          <p:spPr>
            <a:xfrm flipV="1">
              <a:off x="7711" y="1"/>
              <a:ext cx="6416" cy="108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descr="校徽"/>
            <p:cNvPicPr>
              <a:picLocks noChangeAspect="1"/>
            </p:cNvPicPr>
            <p:nvPr/>
          </p:nvPicPr>
          <p:blipFill>
            <a:blip r:embed="rId4"/>
            <a:stretch>
              <a:fillRect/>
            </a:stretch>
          </p:blipFill>
          <p:spPr>
            <a:xfrm>
              <a:off x="16399" y="293"/>
              <a:ext cx="2240" cy="1701"/>
            </a:xfrm>
            <a:prstGeom prst="rect">
              <a:avLst/>
            </a:prstGeom>
          </p:spPr>
        </p:pic>
      </p:grpSp>
      <p:grpSp>
        <p:nvGrpSpPr>
          <p:cNvPr id="28" name="组合 27"/>
          <p:cNvGrpSpPr/>
          <p:nvPr/>
        </p:nvGrpSpPr>
        <p:grpSpPr>
          <a:xfrm>
            <a:off x="1981200" y="1901190"/>
            <a:ext cx="6291580" cy="2896235"/>
            <a:chOff x="1932" y="2994"/>
            <a:chExt cx="9908" cy="4561"/>
          </a:xfrm>
        </p:grpSpPr>
        <p:grpSp>
          <p:nvGrpSpPr>
            <p:cNvPr id="30" name="组合 29"/>
            <p:cNvGrpSpPr/>
            <p:nvPr/>
          </p:nvGrpSpPr>
          <p:grpSpPr>
            <a:xfrm>
              <a:off x="1932" y="2994"/>
              <a:ext cx="3242" cy="2179"/>
              <a:chOff x="2761095" y="2292169"/>
              <a:chExt cx="2058736" cy="1383665"/>
            </a:xfrm>
          </p:grpSpPr>
          <p:sp>
            <p:nvSpPr>
              <p:cNvPr id="2" name="矩形: 圆角 1"/>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sp>
            <p:nvSpPr>
              <p:cNvPr id="66" name="矩形: 圆角 6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sp>
            <p:nvSpPr>
              <p:cNvPr id="3" name="文本框 2"/>
              <p:cNvSpPr txBox="1"/>
              <p:nvPr/>
            </p:nvSpPr>
            <p:spPr>
              <a:xfrm>
                <a:off x="3020843" y="2292169"/>
                <a:ext cx="1798988" cy="1383665"/>
              </a:xfrm>
              <a:prstGeom prst="rect">
                <a:avLst/>
              </a:prstGeom>
              <a:noFill/>
            </p:spPr>
            <p:txBody>
              <a:bodyPr wrap="square" rtlCol="0">
                <a:spAutoFit/>
              </a:bodyPr>
              <a:lstStyle/>
              <a:p>
                <a:r>
                  <a:rPr lang="en-US" altLang="zh-CN" sz="8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68" name="矩形 67"/>
            <p:cNvSpPr/>
            <p:nvPr/>
          </p:nvSpPr>
          <p:spPr>
            <a:xfrm>
              <a:off x="4066" y="2994"/>
              <a:ext cx="2262" cy="2082"/>
            </a:xfrm>
            <a:prstGeom prst="rect">
              <a:avLst/>
            </a:prstGeom>
          </p:spPr>
          <p:txBody>
            <a:bodyPr wrap="none">
              <a:spAutoFit/>
            </a:bodyPr>
            <a:lstStyle/>
            <a:p>
              <a:r>
                <a:rPr lang="en-US" altLang="zh-CN" sz="8000" b="1" dirty="0">
                  <a:latin typeface="微软雅黑" panose="020B0503020204020204" charset="-122"/>
                  <a:ea typeface="微软雅黑" panose="020B0503020204020204" charset="-122"/>
                </a:rPr>
                <a:t>01</a:t>
              </a:r>
            </a:p>
          </p:txBody>
        </p:sp>
        <p:sp>
          <p:nvSpPr>
            <p:cNvPr id="69" name="矩形 68"/>
            <p:cNvSpPr/>
            <p:nvPr/>
          </p:nvSpPr>
          <p:spPr>
            <a:xfrm>
              <a:off x="2118" y="5546"/>
              <a:ext cx="5865" cy="1745"/>
            </a:xfrm>
            <a:prstGeom prst="rect">
              <a:avLst/>
            </a:prstGeom>
          </p:spPr>
          <p:txBody>
            <a:bodyPr wrap="none">
              <a:spAutoFit/>
            </a:bodyPr>
            <a:lstStyle/>
            <a:p>
              <a:r>
                <a:rPr lang="zh-CN" altLang="en-US" sz="6600" b="1" spc="300" dirty="0">
                  <a:latin typeface="微软雅黑" panose="020B0503020204020204" charset="-122"/>
                  <a:ea typeface="微软雅黑" panose="020B0503020204020204" charset="-122"/>
                </a:rPr>
                <a:t>问题引入</a:t>
              </a:r>
            </a:p>
          </p:txBody>
        </p:sp>
        <p:sp>
          <p:nvSpPr>
            <p:cNvPr id="70" name="文本框 69"/>
            <p:cNvSpPr txBox="1"/>
            <p:nvPr/>
          </p:nvSpPr>
          <p:spPr>
            <a:xfrm>
              <a:off x="2212" y="6975"/>
              <a:ext cx="9628" cy="580"/>
            </a:xfrm>
            <a:prstGeom prst="rect">
              <a:avLst/>
            </a:prstGeom>
            <a:noFill/>
          </p:spPr>
          <p:txBody>
            <a:bodyPr wrap="square">
              <a:spAutoFit/>
            </a:bodyPr>
            <a:lstStyle/>
            <a:p>
              <a:endParaRPr lang="en-US" altLang="zh-CN" sz="900" spc="600" dirty="0">
                <a:solidFill>
                  <a:schemeClr val="bg1">
                    <a:lumMod val="65000"/>
                  </a:schemeClr>
                </a:solidFill>
                <a:latin typeface="微软雅黑" panose="020B0503020204020204" charset="-122"/>
                <a:ea typeface="微软雅黑" panose="020B0503020204020204" charset="-122"/>
              </a:endParaRPr>
            </a:p>
            <a:p>
              <a:r>
                <a:rPr lang="en-US" altLang="zh-CN" sz="900" spc="600" dirty="0">
                  <a:solidFill>
                    <a:schemeClr val="bg1">
                      <a:lumMod val="65000"/>
                    </a:schemeClr>
                  </a:solidFill>
                  <a:latin typeface="微软雅黑" panose="020B0503020204020204" charset="-122"/>
                  <a:ea typeface="微软雅黑" panose="020B0503020204020204" charset="-122"/>
                </a:rPr>
                <a:t>PLEASE ENTER THE TOPIC</a:t>
              </a:r>
            </a:p>
          </p:txBody>
        </p:sp>
      </p:grpSp>
      <p:grpSp>
        <p:nvGrpSpPr>
          <p:cNvPr id="63" name="组合 62"/>
          <p:cNvGrpSpPr/>
          <p:nvPr/>
        </p:nvGrpSpPr>
        <p:grpSpPr>
          <a:xfrm rot="10800000">
            <a:off x="-28575" y="3744463"/>
            <a:ext cx="4737100" cy="5091168"/>
            <a:chOff x="8135783" y="-1669981"/>
            <a:chExt cx="4056217" cy="4359393"/>
          </a:xfrm>
        </p:grpSpPr>
        <p:sp>
          <p:nvSpPr>
            <p:cNvPr id="65"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直角三角形 63"/>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9" name="图片 18" descr="小招logo"/>
          <p:cNvPicPr>
            <a:picLocks noChangeAspect="1"/>
          </p:cNvPicPr>
          <p:nvPr/>
        </p:nvPicPr>
        <p:blipFill>
          <a:blip r:embed="rId5"/>
          <a:stretch>
            <a:fillRect/>
          </a:stretch>
        </p:blipFill>
        <p:spPr>
          <a:xfrm>
            <a:off x="10913745" y="6055995"/>
            <a:ext cx="1080000" cy="604432"/>
          </a:xfrm>
          <a:prstGeom prst="rect">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351155" y="325120"/>
            <a:ext cx="4559300" cy="1015365"/>
            <a:chOff x="1572" y="494"/>
            <a:chExt cx="7180"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1" name="矩形 10"/>
            <p:cNvSpPr/>
            <p:nvPr/>
          </p:nvSpPr>
          <p:spPr>
            <a:xfrm>
              <a:off x="3078" y="751"/>
              <a:ext cx="3118" cy="921"/>
            </a:xfrm>
            <a:prstGeom prst="rect">
              <a:avLst/>
            </a:prstGeom>
          </p:spPr>
          <p:txBody>
            <a:bodyPr wrap="none">
              <a:spAutoFit/>
            </a:bodyPr>
            <a:lstStyle/>
            <a:p>
              <a:r>
                <a:rPr lang="zh-CN" altLang="en-US" sz="3200" b="1" spc="300" dirty="0">
                  <a:latin typeface="微软雅黑" panose="020B0503020204020204" charset="-122"/>
                  <a:ea typeface="微软雅黑" panose="020B0503020204020204" charset="-122"/>
                </a:rPr>
                <a:t>问题引入</a:t>
              </a:r>
            </a:p>
          </p:txBody>
        </p:sp>
        <p:sp>
          <p:nvSpPr>
            <p:cNvPr id="29" name="文本框 28"/>
            <p:cNvSpPr txBox="1"/>
            <p:nvPr/>
          </p:nvSpPr>
          <p:spPr>
            <a:xfrm>
              <a:off x="3107" y="1365"/>
              <a:ext cx="5645" cy="580"/>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a:p>
              <a:r>
                <a:rPr lang="en-US" altLang="zh-CN" sz="900" spc="300" dirty="0">
                  <a:solidFill>
                    <a:schemeClr val="bg1">
                      <a:lumMod val="50000"/>
                    </a:schemeClr>
                  </a:solidFill>
                  <a:latin typeface="微软雅黑" panose="020B0503020204020204" charset="-122"/>
                  <a:ea typeface="微软雅黑" panose="020B0503020204020204" charset="-122"/>
                </a:rPr>
                <a:t>PLEASE ENTER THE TOPIC</a:t>
              </a:r>
            </a:p>
          </p:txBody>
        </p:sp>
      </p:grpSp>
      <p:sp>
        <p:nvSpPr>
          <p:cNvPr id="19" name="矩形: 圆角 18"/>
          <p:cNvSpPr/>
          <p:nvPr/>
        </p:nvSpPr>
        <p:spPr>
          <a:xfrm>
            <a:off x="977900" y="1648460"/>
            <a:ext cx="10236200" cy="4583430"/>
          </a:xfrm>
          <a:prstGeom prst="roundRect">
            <a:avLst>
              <a:gd name="adj" fmla="val 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sym typeface="+mn-lt"/>
            </a:endParaRPr>
          </a:p>
        </p:txBody>
      </p:sp>
      <p:sp>
        <p:nvSpPr>
          <p:cNvPr id="13" name="任意多边形: 形状 21"/>
          <p:cNvSpPr/>
          <p:nvPr/>
        </p:nvSpPr>
        <p:spPr>
          <a:xfrm>
            <a:off x="977900" y="2575560"/>
            <a:ext cx="1675765" cy="2781300"/>
          </a:xfrm>
          <a:custGeom>
            <a:avLst/>
            <a:gdLst>
              <a:gd name="connsiteX0" fmla="*/ 284837 w 1675487"/>
              <a:gd name="connsiteY0" fmla="*/ 0 h 2781300"/>
              <a:gd name="connsiteX1" fmla="*/ 1675487 w 1675487"/>
              <a:gd name="connsiteY1" fmla="*/ 1390650 h 2781300"/>
              <a:gd name="connsiteX2" fmla="*/ 284837 w 1675487"/>
              <a:gd name="connsiteY2" fmla="*/ 2781300 h 2781300"/>
              <a:gd name="connsiteX3" fmla="*/ 4573 w 1675487"/>
              <a:gd name="connsiteY3" fmla="*/ 2753047 h 2781300"/>
              <a:gd name="connsiteX4" fmla="*/ 0 w 1675487"/>
              <a:gd name="connsiteY4" fmla="*/ 2751872 h 2781300"/>
              <a:gd name="connsiteX5" fmla="*/ 0 w 1675487"/>
              <a:gd name="connsiteY5" fmla="*/ 29429 h 2781300"/>
              <a:gd name="connsiteX6" fmla="*/ 4573 w 1675487"/>
              <a:gd name="connsiteY6" fmla="*/ 28253 h 2781300"/>
              <a:gd name="connsiteX7" fmla="*/ 284837 w 1675487"/>
              <a:gd name="connsiteY7" fmla="*/ 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5487" h="2781300">
                <a:moveTo>
                  <a:pt x="284837" y="0"/>
                </a:moveTo>
                <a:cubicBezTo>
                  <a:pt x="1052872" y="0"/>
                  <a:pt x="1675487" y="622615"/>
                  <a:pt x="1675487" y="1390650"/>
                </a:cubicBezTo>
                <a:cubicBezTo>
                  <a:pt x="1675487" y="2158685"/>
                  <a:pt x="1052872" y="2781300"/>
                  <a:pt x="284837" y="2781300"/>
                </a:cubicBezTo>
                <a:cubicBezTo>
                  <a:pt x="188833" y="2781300"/>
                  <a:pt x="95101" y="2771572"/>
                  <a:pt x="4573" y="2753047"/>
                </a:cubicBezTo>
                <a:lnTo>
                  <a:pt x="0" y="2751872"/>
                </a:lnTo>
                <a:lnTo>
                  <a:pt x="0" y="29429"/>
                </a:lnTo>
                <a:lnTo>
                  <a:pt x="4573" y="28253"/>
                </a:lnTo>
                <a:cubicBezTo>
                  <a:pt x="95101" y="9729"/>
                  <a:pt x="188833" y="0"/>
                  <a:pt x="284837" y="0"/>
                </a:cubicBezTo>
                <a:close/>
              </a:path>
            </a:pathLst>
          </a:cu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sp>
        <p:nvSpPr>
          <p:cNvPr id="30" name="矩形 29"/>
          <p:cNvSpPr/>
          <p:nvPr/>
        </p:nvSpPr>
        <p:spPr>
          <a:xfrm>
            <a:off x="1065821" y="3167412"/>
            <a:ext cx="1242373" cy="1569660"/>
          </a:xfrm>
          <a:prstGeom prst="rect">
            <a:avLst/>
          </a:prstGeom>
        </p:spPr>
        <p:txBody>
          <a:bodyPr wrap="square">
            <a:spAutoFit/>
          </a:bodyPr>
          <a:lstStyle/>
          <a:p>
            <a:r>
              <a:rPr lang="en-US" altLang="zh-CN" sz="3200" b="1" spc="3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DDS</a:t>
            </a:r>
            <a:r>
              <a:rPr lang="zh-CN" altLang="en-US" sz="3200" b="1" spc="3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失败恢复</a:t>
            </a:r>
            <a:endParaRPr lang="zh-CN" sz="3200" b="1" spc="3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15" name="组合 14"/>
          <p:cNvGrpSpPr/>
          <p:nvPr/>
        </p:nvGrpSpPr>
        <p:grpSpPr>
          <a:xfrm>
            <a:off x="2890520" y="2061844"/>
            <a:ext cx="7985125" cy="2015798"/>
            <a:chOff x="3134969" y="2228849"/>
            <a:chExt cx="7984866" cy="2016093"/>
          </a:xfrm>
        </p:grpSpPr>
        <p:sp>
          <p:nvSpPr>
            <p:cNvPr id="18" name="椭圆 17"/>
            <p:cNvSpPr/>
            <p:nvPr/>
          </p:nvSpPr>
          <p:spPr>
            <a:xfrm>
              <a:off x="3134969" y="2228849"/>
              <a:ext cx="435661" cy="435661"/>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dirty="0">
                  <a:latin typeface="微软雅黑" panose="020B0503020204020204" charset="-122"/>
                  <a:ea typeface="微软雅黑" panose="020B0503020204020204" charset="-122"/>
                  <a:cs typeface="+mn-ea"/>
                  <a:sym typeface="+mn-lt"/>
                </a:rPr>
                <a:t>1</a:t>
              </a:r>
            </a:p>
          </p:txBody>
        </p:sp>
        <p:grpSp>
          <p:nvGrpSpPr>
            <p:cNvPr id="31" name="组合 30"/>
            <p:cNvGrpSpPr/>
            <p:nvPr/>
          </p:nvGrpSpPr>
          <p:grpSpPr>
            <a:xfrm>
              <a:off x="3765265" y="2243632"/>
              <a:ext cx="7354570" cy="2001310"/>
              <a:chOff x="7893455" y="4126834"/>
              <a:chExt cx="7354570" cy="2001310"/>
            </a:xfrm>
          </p:grpSpPr>
          <p:sp>
            <p:nvSpPr>
              <p:cNvPr id="32" name="矩形 31"/>
              <p:cNvSpPr/>
              <p:nvPr/>
            </p:nvSpPr>
            <p:spPr>
              <a:xfrm>
                <a:off x="7893455" y="4126834"/>
                <a:ext cx="2240242" cy="368300"/>
              </a:xfrm>
              <a:prstGeom prst="rect">
                <a:avLst/>
              </a:prstGeom>
            </p:spPr>
            <p:txBody>
              <a:bodyPr wrap="square">
                <a:spAutoFit/>
              </a:bodyPr>
              <a:lstStyle/>
              <a:p>
                <a:r>
                  <a:rPr lang="en-US" altLang="zh-CN" b="1" dirty="0">
                    <a:solidFill>
                      <a:srgbClr val="25557A"/>
                    </a:solidFill>
                    <a:latin typeface="微软雅黑" panose="020B0503020204020204" charset="-122"/>
                    <a:ea typeface="微软雅黑" panose="020B0503020204020204" charset="-122"/>
                    <a:cs typeface="+mn-ea"/>
                    <a:sym typeface="+mn-lt"/>
                  </a:rPr>
                  <a:t>DDS</a:t>
                </a:r>
                <a:endParaRPr lang="zh-CN" altLang="en-US" b="1" dirty="0">
                  <a:solidFill>
                    <a:srgbClr val="25557A"/>
                  </a:solidFill>
                  <a:latin typeface="微软雅黑" panose="020B0503020204020204" charset="-122"/>
                  <a:ea typeface="微软雅黑" panose="020B0503020204020204" charset="-122"/>
                  <a:cs typeface="+mn-ea"/>
                  <a:sym typeface="+mn-lt"/>
                </a:endParaRPr>
              </a:p>
            </p:txBody>
          </p:sp>
          <p:sp>
            <p:nvSpPr>
              <p:cNvPr id="33" name="文本框 32"/>
              <p:cNvSpPr txBox="1"/>
              <p:nvPr/>
            </p:nvSpPr>
            <p:spPr>
              <a:xfrm>
                <a:off x="9465708" y="4220231"/>
                <a:ext cx="2665723" cy="215444"/>
              </a:xfrm>
              <a:prstGeom prst="rect">
                <a:avLst/>
              </a:prstGeom>
              <a:noFill/>
            </p:spPr>
            <p:txBody>
              <a:bodyPr wrap="square">
                <a:spAutoFit/>
              </a:bodyPr>
              <a:lstStyle/>
              <a:p>
                <a:r>
                  <a:rPr lang="zh-CN" altLang="en-US" sz="800" dirty="0">
                    <a:solidFill>
                      <a:schemeClr val="bg1">
                        <a:lumMod val="65000"/>
                      </a:schemeClr>
                    </a:solidFill>
                    <a:latin typeface="微软雅黑" panose="020B0503020204020204" charset="-122"/>
                    <a:ea typeface="微软雅黑" panose="020B0503020204020204" charset="-122"/>
                    <a:cs typeface="+mn-ea"/>
                    <a:sym typeface="+mn-lt"/>
                  </a:rPr>
                  <a:t>DAILY REPORT</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a:t>
                </a:r>
                <a:r>
                  <a:rPr lang="zh-CN" altLang="en-US" sz="800" dirty="0">
                    <a:solidFill>
                      <a:schemeClr val="bg1">
                        <a:lumMod val="65000"/>
                      </a:schemeClr>
                    </a:solidFill>
                    <a:latin typeface="微软雅黑" panose="020B0503020204020204" charset="-122"/>
                    <a:ea typeface="微软雅黑" panose="020B0503020204020204" charset="-122"/>
                    <a:cs typeface="+mn-ea"/>
                    <a:sym typeface="+mn-lt"/>
                  </a:rPr>
                  <a:t>INTRODUCTION</a:t>
                </a:r>
              </a:p>
            </p:txBody>
          </p:sp>
          <p:sp>
            <p:nvSpPr>
              <p:cNvPr id="34" name="文本框 33"/>
              <p:cNvSpPr txBox="1"/>
              <p:nvPr/>
            </p:nvSpPr>
            <p:spPr>
              <a:xfrm>
                <a:off x="7893455" y="4377024"/>
                <a:ext cx="7354570" cy="1751120"/>
              </a:xfrm>
              <a:prstGeom prst="rect">
                <a:avLst/>
              </a:prstGeom>
              <a:noFill/>
            </p:spPr>
            <p:txBody>
              <a:bodyPr wrap="square">
                <a:spAutoFit/>
              </a:bodyPr>
              <a:lstStyle/>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为了满足成倍增长的数据量，由众多存储节点（或服务器）组成的分布式存储系统（</a:t>
                </a:r>
                <a:r>
                  <a:rPr lang="en-US" altLang="zh-CN" sz="1400" dirty="0">
                    <a:solidFill>
                      <a:schemeClr val="tx1">
                        <a:lumMod val="75000"/>
                        <a:lumOff val="25000"/>
                      </a:schemeClr>
                    </a:solidFill>
                    <a:latin typeface="微软雅黑" panose="020B0503020204020204" charset="-122"/>
                    <a:ea typeface="微软雅黑" panose="020B0503020204020204" charset="-122"/>
                  </a:rPr>
                  <a:t>DSS</a:t>
                </a:r>
                <a:r>
                  <a:rPr lang="zh-CN" altLang="en-US" sz="1400" dirty="0">
                    <a:solidFill>
                      <a:schemeClr val="tx1">
                        <a:lumMod val="75000"/>
                        <a:lumOff val="25000"/>
                      </a:schemeClr>
                    </a:solidFill>
                    <a:latin typeface="微软雅黑" panose="020B0503020204020204" charset="-122"/>
                    <a:ea typeface="微软雅黑" panose="020B0503020204020204" charset="-122"/>
                  </a:rPr>
                  <a:t>）被普遍部署。由于预算有限，</a:t>
                </a:r>
                <a:r>
                  <a:rPr lang="en-US" altLang="zh-CN" sz="1400" dirty="0">
                    <a:solidFill>
                      <a:schemeClr val="tx1">
                        <a:lumMod val="75000"/>
                        <a:lumOff val="25000"/>
                      </a:schemeClr>
                    </a:solidFill>
                    <a:latin typeface="微软雅黑" panose="020B0503020204020204" charset="-122"/>
                    <a:ea typeface="微软雅黑" panose="020B0503020204020204" charset="-122"/>
                  </a:rPr>
                  <a:t>DSS</a:t>
                </a:r>
                <a:r>
                  <a:rPr lang="zh-CN" altLang="en-US" sz="1400" dirty="0">
                    <a:solidFill>
                      <a:schemeClr val="tx1">
                        <a:lumMod val="75000"/>
                        <a:lumOff val="25000"/>
                      </a:schemeClr>
                    </a:solidFill>
                    <a:latin typeface="微软雅黑" panose="020B0503020204020204" charset="-122"/>
                    <a:ea typeface="微软雅黑" panose="020B0503020204020204" charset="-122"/>
                  </a:rPr>
                  <a:t>通常是用商业组件构建的，这就导致了经常出现错误。副本策略是一种传统的解决方法，通过在不同的存储节点保留多个相同的数据副本来提供容错。但是它的存储开销非常高，对于</a:t>
                </a:r>
                <a:r>
                  <a:rPr lang="en-US" altLang="zh-CN" sz="1400" dirty="0">
                    <a:solidFill>
                      <a:schemeClr val="tx1">
                        <a:lumMod val="75000"/>
                        <a:lumOff val="25000"/>
                      </a:schemeClr>
                    </a:solidFill>
                    <a:latin typeface="微软雅黑" panose="020B0503020204020204" charset="-122"/>
                    <a:ea typeface="微软雅黑" panose="020B0503020204020204" charset="-122"/>
                  </a:rPr>
                  <a:t>N</a:t>
                </a:r>
                <a:r>
                  <a:rPr lang="zh-CN" altLang="en-US" sz="1400" dirty="0">
                    <a:solidFill>
                      <a:schemeClr val="tx1">
                        <a:lumMod val="75000"/>
                        <a:lumOff val="25000"/>
                      </a:schemeClr>
                    </a:solidFill>
                    <a:latin typeface="微软雅黑" panose="020B0503020204020204" charset="-122"/>
                    <a:ea typeface="微软雅黑" panose="020B0503020204020204" charset="-122"/>
                  </a:rPr>
                  <a:t>路备份来说是</a:t>
                </a:r>
                <a:r>
                  <a:rPr lang="en-US" altLang="zh-CN" sz="1400" dirty="0">
                    <a:solidFill>
                      <a:schemeClr val="tx1">
                        <a:lumMod val="75000"/>
                        <a:lumOff val="25000"/>
                      </a:schemeClr>
                    </a:solidFill>
                    <a:latin typeface="微软雅黑" panose="020B0503020204020204" charset="-122"/>
                    <a:ea typeface="微软雅黑" panose="020B0503020204020204" charset="-122"/>
                  </a:rPr>
                  <a:t>N×</a:t>
                </a:r>
                <a:r>
                  <a:rPr lang="zh-CN" altLang="en-US" sz="1400" dirty="0">
                    <a:solidFill>
                      <a:schemeClr val="tx1">
                        <a:lumMod val="75000"/>
                        <a:lumOff val="25000"/>
                      </a:schemeClr>
                    </a:solidFill>
                    <a:latin typeface="微软雅黑" panose="020B0503020204020204" charset="-122"/>
                    <a:ea typeface="微软雅黑" panose="020B0503020204020204" charset="-122"/>
                  </a:rPr>
                  <a:t>，这对于海量数据来说变得相当昂贵。</a:t>
                </a:r>
              </a:p>
            </p:txBody>
          </p:sp>
        </p:grpSp>
      </p:grpSp>
      <p:pic>
        <p:nvPicPr>
          <p:cNvPr id="12" name="图片 11" descr="图书馆"/>
          <p:cNvPicPr>
            <a:picLocks noChangeAspect="1"/>
          </p:cNvPicPr>
          <p:nvPr/>
        </p:nvPicPr>
        <p:blipFill>
          <a:blip r:embed="rId3">
            <a:alphaModFix amt="25000"/>
          </a:blip>
          <a:stretch>
            <a:fillRect/>
          </a:stretch>
        </p:blipFill>
        <p:spPr>
          <a:xfrm>
            <a:off x="8452485" y="5777865"/>
            <a:ext cx="3739585" cy="1080000"/>
          </a:xfrm>
          <a:prstGeom prst="rect">
            <a:avLst/>
          </a:prstGeom>
        </p:spPr>
      </p:pic>
      <p:grpSp>
        <p:nvGrpSpPr>
          <p:cNvPr id="16" name="组合 15"/>
          <p:cNvGrpSpPr/>
          <p:nvPr userDrawn="1"/>
        </p:nvGrpSpPr>
        <p:grpSpPr>
          <a:xfrm>
            <a:off x="10289667" y="-801077"/>
            <a:ext cx="1902333" cy="2044520"/>
            <a:chOff x="8135783" y="-1669981"/>
            <a:chExt cx="4056217" cy="4359393"/>
          </a:xfrm>
        </p:grpSpPr>
        <p:sp>
          <p:nvSpPr>
            <p:cNvPr id="1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椭圆 41">
            <a:extLst>
              <a:ext uri="{FF2B5EF4-FFF2-40B4-BE49-F238E27FC236}">
                <a16:creationId xmlns:a16="http://schemas.microsoft.com/office/drawing/2014/main" id="{60A2001A-F441-4FA6-A1BC-3A3860F920D8}"/>
              </a:ext>
            </a:extLst>
          </p:cNvPr>
          <p:cNvSpPr/>
          <p:nvPr/>
        </p:nvSpPr>
        <p:spPr>
          <a:xfrm>
            <a:off x="2888833" y="4233883"/>
            <a:ext cx="435675" cy="435597"/>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dirty="0">
                <a:latin typeface="微软雅黑" panose="020B0503020204020204" charset="-122"/>
                <a:ea typeface="微软雅黑" panose="020B0503020204020204" charset="-122"/>
                <a:cs typeface="+mn-ea"/>
                <a:sym typeface="+mn-lt"/>
              </a:rPr>
              <a:t>2</a:t>
            </a:r>
          </a:p>
        </p:txBody>
      </p:sp>
      <p:sp>
        <p:nvSpPr>
          <p:cNvPr id="46" name="矩形 45">
            <a:extLst>
              <a:ext uri="{FF2B5EF4-FFF2-40B4-BE49-F238E27FC236}">
                <a16:creationId xmlns:a16="http://schemas.microsoft.com/office/drawing/2014/main" id="{7C65D2B0-15D0-45F0-8AC5-CB1610C986E4}"/>
              </a:ext>
            </a:extLst>
          </p:cNvPr>
          <p:cNvSpPr/>
          <p:nvPr/>
        </p:nvSpPr>
        <p:spPr>
          <a:xfrm>
            <a:off x="3514974" y="4267016"/>
            <a:ext cx="3115542" cy="369332"/>
          </a:xfrm>
          <a:prstGeom prst="rect">
            <a:avLst/>
          </a:prstGeom>
        </p:spPr>
        <p:txBody>
          <a:bodyPr wrap="square">
            <a:spAutoFit/>
          </a:bodyPr>
          <a:lstStyle/>
          <a:p>
            <a:r>
              <a:rPr lang="zh-CN" altLang="en-US" b="1" dirty="0">
                <a:solidFill>
                  <a:srgbClr val="25557A"/>
                </a:solidFill>
                <a:latin typeface="微软雅黑" panose="020B0503020204020204" charset="-122"/>
                <a:ea typeface="微软雅黑" panose="020B0503020204020204" charset="-122"/>
                <a:cs typeface="+mn-ea"/>
                <a:sym typeface="+mn-lt"/>
              </a:rPr>
              <a:t>纠删码</a:t>
            </a:r>
            <a:r>
              <a:rPr lang="en-US" altLang="zh-CN" b="1" dirty="0">
                <a:solidFill>
                  <a:srgbClr val="25557A"/>
                </a:solidFill>
                <a:latin typeface="微软雅黑" panose="020B0503020204020204" charset="-122"/>
                <a:ea typeface="微软雅黑" panose="020B0503020204020204" charset="-122"/>
                <a:cs typeface="+mn-ea"/>
                <a:sym typeface="+mn-lt"/>
              </a:rPr>
              <a:t>Erasure Coding</a:t>
            </a:r>
            <a:endParaRPr lang="zh-CN" altLang="en-US" b="1" dirty="0">
              <a:solidFill>
                <a:srgbClr val="25557A"/>
              </a:solidFill>
              <a:latin typeface="微软雅黑" panose="020B0503020204020204" charset="-122"/>
              <a:ea typeface="微软雅黑" panose="020B0503020204020204" charset="-122"/>
              <a:cs typeface="+mn-ea"/>
              <a:sym typeface="+mn-lt"/>
            </a:endParaRPr>
          </a:p>
        </p:txBody>
      </p:sp>
      <p:sp>
        <p:nvSpPr>
          <p:cNvPr id="48" name="文本框 47">
            <a:extLst>
              <a:ext uri="{FF2B5EF4-FFF2-40B4-BE49-F238E27FC236}">
                <a16:creationId xmlns:a16="http://schemas.microsoft.com/office/drawing/2014/main" id="{F10F2CC7-06D2-49D9-A85D-2F78E59BB330}"/>
              </a:ext>
            </a:extLst>
          </p:cNvPr>
          <p:cNvSpPr txBox="1"/>
          <p:nvPr/>
        </p:nvSpPr>
        <p:spPr>
          <a:xfrm>
            <a:off x="3483937" y="4475162"/>
            <a:ext cx="7354809" cy="1750864"/>
          </a:xfrm>
          <a:prstGeom prst="rect">
            <a:avLst/>
          </a:prstGeom>
          <a:noFill/>
        </p:spPr>
        <p:txBody>
          <a:bodyPr wrap="square">
            <a:spAutoFit/>
          </a:bodyPr>
          <a:lstStyle/>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纠删码提供了与副本策略相同的容错能力，同时引入了更低的存储开销，但纠删码的主要缺点是高恢复成本。为了重建一个出现错误的块，一个（</a:t>
            </a:r>
            <a:r>
              <a:rPr lang="en-US" altLang="zh-CN" sz="1400" dirty="0">
                <a:solidFill>
                  <a:schemeClr val="tx1">
                    <a:lumMod val="75000"/>
                    <a:lumOff val="25000"/>
                  </a:schemeClr>
                </a:solidFill>
                <a:latin typeface="微软雅黑" panose="020B0503020204020204" charset="-122"/>
                <a:ea typeface="微软雅黑" panose="020B0503020204020204" charset="-122"/>
              </a:rPr>
              <a:t>n</a:t>
            </a:r>
            <a:r>
              <a:rPr lang="zh-CN" altLang="en-US" sz="1400" dirty="0">
                <a:solidFill>
                  <a:schemeClr val="tx1">
                    <a:lumMod val="75000"/>
                    <a:lumOff val="25000"/>
                  </a:schemeClr>
                </a:solidFill>
                <a:latin typeface="微软雅黑" panose="020B0503020204020204" charset="-122"/>
                <a:ea typeface="微软雅黑" panose="020B0503020204020204" charset="-122"/>
              </a:rPr>
              <a:t>，</a:t>
            </a:r>
            <a:r>
              <a:rPr lang="en-US" altLang="zh-CN" sz="1400" dirty="0">
                <a:solidFill>
                  <a:schemeClr val="tx1">
                    <a:lumMod val="75000"/>
                    <a:lumOff val="25000"/>
                  </a:schemeClr>
                </a:solidFill>
                <a:latin typeface="微软雅黑" panose="020B0503020204020204" charset="-122"/>
                <a:ea typeface="微软雅黑" panose="020B0503020204020204" charset="-122"/>
              </a:rPr>
              <a:t>m</a:t>
            </a:r>
            <a:r>
              <a:rPr lang="zh-CN" altLang="en-US" sz="1400" dirty="0">
                <a:solidFill>
                  <a:schemeClr val="tx1">
                    <a:lumMod val="75000"/>
                    <a:lumOff val="25000"/>
                  </a:schemeClr>
                </a:solidFill>
                <a:latin typeface="微软雅黑" panose="020B0503020204020204" charset="-122"/>
                <a:ea typeface="微软雅黑" panose="020B0503020204020204" charset="-122"/>
              </a:rPr>
              <a:t>）</a:t>
            </a:r>
            <a:r>
              <a:rPr lang="en-US" altLang="zh-CN" sz="1400" dirty="0">
                <a:solidFill>
                  <a:schemeClr val="tx1">
                    <a:lumMod val="75000"/>
                    <a:lumOff val="25000"/>
                  </a:schemeClr>
                </a:solidFill>
                <a:latin typeface="微软雅黑" panose="020B0503020204020204" charset="-122"/>
                <a:ea typeface="微软雅黑" panose="020B0503020204020204" charset="-122"/>
              </a:rPr>
              <a:t>MDS</a:t>
            </a:r>
            <a:r>
              <a:rPr lang="zh-CN" altLang="en-US" sz="1400" dirty="0">
                <a:solidFill>
                  <a:schemeClr val="tx1">
                    <a:lumMod val="75000"/>
                    <a:lumOff val="25000"/>
                  </a:schemeClr>
                </a:solidFill>
                <a:latin typeface="微软雅黑" panose="020B0503020204020204" charset="-122"/>
                <a:ea typeface="微软雅黑" panose="020B0503020204020204" charset="-122"/>
              </a:rPr>
              <a:t>代码必须访问</a:t>
            </a:r>
            <a:r>
              <a:rPr lang="en-US" altLang="zh-CN" sz="1400" dirty="0">
                <a:solidFill>
                  <a:schemeClr val="tx1">
                    <a:lumMod val="75000"/>
                    <a:lumOff val="25000"/>
                  </a:schemeClr>
                </a:solidFill>
                <a:latin typeface="微软雅黑" panose="020B0503020204020204" charset="-122"/>
                <a:ea typeface="微软雅黑" panose="020B0503020204020204" charset="-122"/>
              </a:rPr>
              <a:t>n</a:t>
            </a:r>
            <a:r>
              <a:rPr lang="zh-CN" altLang="en-US" sz="1400" dirty="0">
                <a:solidFill>
                  <a:schemeClr val="tx1">
                    <a:lumMod val="75000"/>
                    <a:lumOff val="25000"/>
                  </a:schemeClr>
                </a:solidFill>
                <a:latin typeface="微软雅黑" panose="020B0503020204020204" charset="-122"/>
                <a:ea typeface="微软雅黑" panose="020B0503020204020204" charset="-122"/>
              </a:rPr>
              <a:t>个块，这就产生了大量的恢复流量，导致重建时间延长。缓慢的修复带来了第二次故障的风险，增加了数据丢失的机会。它还在很长一段时间内降低了正常的</a:t>
            </a:r>
            <a:r>
              <a:rPr lang="en-US" altLang="zh-CN" sz="1400" dirty="0">
                <a:solidFill>
                  <a:schemeClr val="tx1">
                    <a:lumMod val="75000"/>
                    <a:lumOff val="25000"/>
                  </a:schemeClr>
                </a:solidFill>
                <a:latin typeface="微软雅黑" panose="020B0503020204020204" charset="-122"/>
                <a:ea typeface="微软雅黑" panose="020B0503020204020204" charset="-122"/>
              </a:rPr>
              <a:t>I/O</a:t>
            </a:r>
            <a:r>
              <a:rPr lang="zh-CN" altLang="en-US" sz="1400" dirty="0">
                <a:solidFill>
                  <a:schemeClr val="tx1">
                    <a:lumMod val="75000"/>
                    <a:lumOff val="25000"/>
                  </a:schemeClr>
                </a:solidFill>
                <a:latin typeface="微软雅黑" panose="020B0503020204020204" charset="-122"/>
                <a:ea typeface="微软雅黑" panose="020B0503020204020204" charset="-122"/>
              </a:rPr>
              <a:t>。</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任意多边形: 形状 52"/>
          <p:cNvSpPr/>
          <p:nvPr/>
        </p:nvSpPr>
        <p:spPr>
          <a:xfrm flipH="1">
            <a:off x="4335145" y="0"/>
            <a:ext cx="7854950" cy="68580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gradFill flip="none">
            <a:gsLst>
              <a:gs pos="0">
                <a:schemeClr val="accent1">
                  <a:lumMod val="20000"/>
                  <a:lumOff val="80000"/>
                </a:schemeClr>
              </a:gs>
              <a:gs pos="26000">
                <a:srgbClr val="D9EB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1.5"/>
          <p:cNvPicPr/>
          <p:nvPr>
            <p:custDataLst>
              <p:tags r:id="rId2"/>
            </p:custDataLst>
          </p:nvPr>
        </p:nvPicPr>
        <p:blipFill>
          <a:blip r:embed="rId4"/>
          <a:srcRect l="22403" t="1475" r="22481" b="58056"/>
          <a:stretch>
            <a:fillRect/>
          </a:stretch>
        </p:blipFill>
        <p:spPr>
          <a:xfrm flipH="1">
            <a:off x="7152005" y="2223135"/>
            <a:ext cx="5039995" cy="4634865"/>
          </a:xfrm>
          <a:prstGeom prst="rect">
            <a:avLst/>
          </a:prstGeom>
        </p:spPr>
      </p:pic>
      <p:pic>
        <p:nvPicPr>
          <p:cNvPr id="5" name="图片 4" descr="校徽"/>
          <p:cNvPicPr>
            <a:picLocks noChangeAspect="1"/>
          </p:cNvPicPr>
          <p:nvPr/>
        </p:nvPicPr>
        <p:blipFill>
          <a:blip r:embed="rId5"/>
          <a:stretch>
            <a:fillRect/>
          </a:stretch>
        </p:blipFill>
        <p:spPr>
          <a:xfrm>
            <a:off x="10413365" y="186055"/>
            <a:ext cx="1422400" cy="1080135"/>
          </a:xfrm>
          <a:prstGeom prst="rect">
            <a:avLst/>
          </a:prstGeom>
        </p:spPr>
      </p:pic>
      <p:sp>
        <p:nvSpPr>
          <p:cNvPr id="21" name="任意多边形: 形状 52"/>
          <p:cNvSpPr/>
          <p:nvPr/>
        </p:nvSpPr>
        <p:spPr>
          <a:xfrm flipV="1">
            <a:off x="4925060" y="0"/>
            <a:ext cx="4074160" cy="68580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 name="组合 62"/>
          <p:cNvGrpSpPr/>
          <p:nvPr/>
        </p:nvGrpSpPr>
        <p:grpSpPr>
          <a:xfrm rot="10800000">
            <a:off x="-28575" y="3744463"/>
            <a:ext cx="4737100" cy="5091168"/>
            <a:chOff x="8135783" y="-1669981"/>
            <a:chExt cx="4056217" cy="4359393"/>
          </a:xfrm>
        </p:grpSpPr>
        <p:sp>
          <p:nvSpPr>
            <p:cNvPr id="65"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直角三角形 63"/>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9" name="图片 18" descr="小招logo"/>
          <p:cNvPicPr>
            <a:picLocks noChangeAspect="1"/>
          </p:cNvPicPr>
          <p:nvPr/>
        </p:nvPicPr>
        <p:blipFill>
          <a:blip r:embed="rId6"/>
          <a:stretch>
            <a:fillRect/>
          </a:stretch>
        </p:blipFill>
        <p:spPr>
          <a:xfrm>
            <a:off x="10913745" y="6055995"/>
            <a:ext cx="1080000" cy="604432"/>
          </a:xfrm>
          <a:prstGeom prst="rect">
            <a:avLst/>
          </a:prstGeom>
        </p:spPr>
      </p:pic>
      <p:grpSp>
        <p:nvGrpSpPr>
          <p:cNvPr id="6" name="组合 5"/>
          <p:cNvGrpSpPr/>
          <p:nvPr/>
        </p:nvGrpSpPr>
        <p:grpSpPr>
          <a:xfrm>
            <a:off x="1981200" y="1901190"/>
            <a:ext cx="6291580" cy="2896235"/>
            <a:chOff x="1932" y="2994"/>
            <a:chExt cx="9908" cy="4561"/>
          </a:xfrm>
        </p:grpSpPr>
        <p:grpSp>
          <p:nvGrpSpPr>
            <p:cNvPr id="7" name="组合 6"/>
            <p:cNvGrpSpPr/>
            <p:nvPr/>
          </p:nvGrpSpPr>
          <p:grpSpPr>
            <a:xfrm>
              <a:off x="1932" y="2994"/>
              <a:ext cx="3242" cy="2179"/>
              <a:chOff x="2761095" y="2292169"/>
              <a:chExt cx="2058736" cy="1383665"/>
            </a:xfrm>
          </p:grpSpPr>
          <p:sp>
            <p:nvSpPr>
              <p:cNvPr id="8" name="矩形: 圆角 1"/>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sp>
            <p:nvSpPr>
              <p:cNvPr id="9" name="矩形: 圆角 6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3020843" y="2292169"/>
                <a:ext cx="1798988" cy="1383665"/>
              </a:xfrm>
              <a:prstGeom prst="rect">
                <a:avLst/>
              </a:prstGeom>
              <a:noFill/>
            </p:spPr>
            <p:txBody>
              <a:bodyPr wrap="square" rtlCol="0">
                <a:spAutoFit/>
              </a:bodyPr>
              <a:lstStyle/>
              <a:p>
                <a:r>
                  <a:rPr lang="en-US" altLang="zh-CN" sz="8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1" name="矩形 10"/>
            <p:cNvSpPr/>
            <p:nvPr/>
          </p:nvSpPr>
          <p:spPr>
            <a:xfrm>
              <a:off x="4066" y="2994"/>
              <a:ext cx="2262" cy="2082"/>
            </a:xfrm>
            <a:prstGeom prst="rect">
              <a:avLst/>
            </a:prstGeom>
          </p:spPr>
          <p:txBody>
            <a:bodyPr wrap="none">
              <a:spAutoFit/>
            </a:bodyPr>
            <a:lstStyle/>
            <a:p>
              <a:r>
                <a:rPr lang="en-US" altLang="zh-CN" sz="8000" b="1" dirty="0">
                  <a:latin typeface="微软雅黑" panose="020B0503020204020204" charset="-122"/>
                  <a:ea typeface="微软雅黑" panose="020B0503020204020204" charset="-122"/>
                </a:rPr>
                <a:t>02</a:t>
              </a:r>
            </a:p>
          </p:txBody>
        </p:sp>
        <p:sp>
          <p:nvSpPr>
            <p:cNvPr id="12" name="矩形 11"/>
            <p:cNvSpPr/>
            <p:nvPr/>
          </p:nvSpPr>
          <p:spPr>
            <a:xfrm>
              <a:off x="2118" y="5546"/>
              <a:ext cx="5865" cy="1745"/>
            </a:xfrm>
            <a:prstGeom prst="rect">
              <a:avLst/>
            </a:prstGeom>
          </p:spPr>
          <p:txBody>
            <a:bodyPr wrap="none">
              <a:spAutoFit/>
            </a:bodyPr>
            <a:lstStyle/>
            <a:p>
              <a:r>
                <a:rPr lang="zh-CN" altLang="en-US" sz="6600" b="1" spc="300" dirty="0">
                  <a:latin typeface="微软雅黑" panose="020B0503020204020204" charset="-122"/>
                  <a:ea typeface="微软雅黑" panose="020B0503020204020204" charset="-122"/>
                </a:rPr>
                <a:t>问题分析</a:t>
              </a:r>
            </a:p>
          </p:txBody>
        </p:sp>
        <p:sp>
          <p:nvSpPr>
            <p:cNvPr id="13" name="文本框 12"/>
            <p:cNvSpPr txBox="1"/>
            <p:nvPr/>
          </p:nvSpPr>
          <p:spPr>
            <a:xfrm>
              <a:off x="2212" y="6975"/>
              <a:ext cx="9628" cy="580"/>
            </a:xfrm>
            <a:prstGeom prst="rect">
              <a:avLst/>
            </a:prstGeom>
            <a:noFill/>
          </p:spPr>
          <p:txBody>
            <a:bodyPr wrap="square">
              <a:spAutoFit/>
            </a:bodyPr>
            <a:lstStyle/>
            <a:p>
              <a:endParaRPr lang="en-US" altLang="zh-CN" sz="900" spc="600" dirty="0">
                <a:solidFill>
                  <a:schemeClr val="bg1">
                    <a:lumMod val="65000"/>
                  </a:schemeClr>
                </a:solidFill>
                <a:latin typeface="微软雅黑" panose="020B0503020204020204" charset="-122"/>
                <a:ea typeface="微软雅黑" panose="020B0503020204020204" charset="-122"/>
              </a:endParaRPr>
            </a:p>
            <a:p>
              <a:r>
                <a:rPr lang="en-US" altLang="zh-CN" sz="900" spc="600" dirty="0">
                  <a:solidFill>
                    <a:schemeClr val="bg1">
                      <a:lumMod val="65000"/>
                    </a:schemeClr>
                  </a:solidFill>
                  <a:latin typeface="微软雅黑" panose="020B0503020204020204" charset="-122"/>
                  <a:ea typeface="微软雅黑" panose="020B0503020204020204" charset="-122"/>
                </a:rPr>
                <a:t>PLEASE ENTER THE TOPIC</a:t>
              </a:r>
            </a:p>
          </p:txBody>
        </p:sp>
      </p:gr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1155" y="325120"/>
            <a:ext cx="6078220" cy="1015365"/>
            <a:chOff x="1572" y="494"/>
            <a:chExt cx="9572"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1" name="矩形 10"/>
            <p:cNvSpPr/>
            <p:nvPr/>
          </p:nvSpPr>
          <p:spPr>
            <a:xfrm>
              <a:off x="3078" y="751"/>
              <a:ext cx="8066" cy="921"/>
            </a:xfrm>
            <a:prstGeom prst="rect">
              <a:avLst/>
            </a:prstGeom>
          </p:spPr>
          <p:txBody>
            <a:bodyPr wrap="none">
              <a:spAutoFit/>
            </a:bodyPr>
            <a:lstStyle/>
            <a:p>
              <a:r>
                <a:rPr lang="zh-CN" altLang="en-US" sz="3200" b="1" spc="300" dirty="0">
                  <a:latin typeface="微软雅黑" panose="020B0503020204020204" charset="-122"/>
                  <a:ea typeface="微软雅黑" panose="020B0503020204020204" charset="-122"/>
                </a:rPr>
                <a:t>问题分析之跨架流量过大</a:t>
              </a:r>
            </a:p>
          </p:txBody>
        </p:sp>
        <p:sp>
          <p:nvSpPr>
            <p:cNvPr id="29" name="文本框 28"/>
            <p:cNvSpPr txBox="1"/>
            <p:nvPr/>
          </p:nvSpPr>
          <p:spPr>
            <a:xfrm>
              <a:off x="3107" y="1365"/>
              <a:ext cx="5645" cy="580"/>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a:p>
              <a:r>
                <a:rPr lang="en-US" altLang="zh-CN" sz="900" spc="300" dirty="0">
                  <a:solidFill>
                    <a:schemeClr val="bg1">
                      <a:lumMod val="50000"/>
                    </a:schemeClr>
                  </a:solidFill>
                  <a:latin typeface="微软雅黑" panose="020B0503020204020204" charset="-122"/>
                  <a:ea typeface="微软雅黑" panose="020B0503020204020204" charset="-122"/>
                </a:rPr>
                <a:t>PLEASE ENTER THE TOPIC</a:t>
              </a:r>
            </a:p>
          </p:txBody>
        </p:sp>
      </p:grpSp>
      <p:sp>
        <p:nvSpPr>
          <p:cNvPr id="19" name="矩形: 圆角 18"/>
          <p:cNvSpPr/>
          <p:nvPr/>
        </p:nvSpPr>
        <p:spPr>
          <a:xfrm>
            <a:off x="1050966" y="1567673"/>
            <a:ext cx="10236200" cy="4583430"/>
          </a:xfrm>
          <a:prstGeom prst="roundRect">
            <a:avLst>
              <a:gd name="adj" fmla="val 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sym typeface="+mn-lt"/>
            </a:endParaRPr>
          </a:p>
        </p:txBody>
      </p:sp>
      <p:sp>
        <p:nvSpPr>
          <p:cNvPr id="13" name="任意多边形: 形状 21"/>
          <p:cNvSpPr/>
          <p:nvPr/>
        </p:nvSpPr>
        <p:spPr>
          <a:xfrm>
            <a:off x="977900" y="2575560"/>
            <a:ext cx="1675765" cy="2781300"/>
          </a:xfrm>
          <a:custGeom>
            <a:avLst/>
            <a:gdLst>
              <a:gd name="connsiteX0" fmla="*/ 284837 w 1675487"/>
              <a:gd name="connsiteY0" fmla="*/ 0 h 2781300"/>
              <a:gd name="connsiteX1" fmla="*/ 1675487 w 1675487"/>
              <a:gd name="connsiteY1" fmla="*/ 1390650 h 2781300"/>
              <a:gd name="connsiteX2" fmla="*/ 284837 w 1675487"/>
              <a:gd name="connsiteY2" fmla="*/ 2781300 h 2781300"/>
              <a:gd name="connsiteX3" fmla="*/ 4573 w 1675487"/>
              <a:gd name="connsiteY3" fmla="*/ 2753047 h 2781300"/>
              <a:gd name="connsiteX4" fmla="*/ 0 w 1675487"/>
              <a:gd name="connsiteY4" fmla="*/ 2751872 h 2781300"/>
              <a:gd name="connsiteX5" fmla="*/ 0 w 1675487"/>
              <a:gd name="connsiteY5" fmla="*/ 29429 h 2781300"/>
              <a:gd name="connsiteX6" fmla="*/ 4573 w 1675487"/>
              <a:gd name="connsiteY6" fmla="*/ 28253 h 2781300"/>
              <a:gd name="connsiteX7" fmla="*/ 284837 w 1675487"/>
              <a:gd name="connsiteY7" fmla="*/ 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5487" h="2781300">
                <a:moveTo>
                  <a:pt x="284837" y="0"/>
                </a:moveTo>
                <a:cubicBezTo>
                  <a:pt x="1052872" y="0"/>
                  <a:pt x="1675487" y="622615"/>
                  <a:pt x="1675487" y="1390650"/>
                </a:cubicBezTo>
                <a:cubicBezTo>
                  <a:pt x="1675487" y="2158685"/>
                  <a:pt x="1052872" y="2781300"/>
                  <a:pt x="284837" y="2781300"/>
                </a:cubicBezTo>
                <a:cubicBezTo>
                  <a:pt x="188833" y="2781300"/>
                  <a:pt x="95101" y="2771572"/>
                  <a:pt x="4573" y="2753047"/>
                </a:cubicBezTo>
                <a:lnTo>
                  <a:pt x="0" y="2751872"/>
                </a:lnTo>
                <a:lnTo>
                  <a:pt x="0" y="29429"/>
                </a:lnTo>
                <a:lnTo>
                  <a:pt x="4573" y="28253"/>
                </a:lnTo>
                <a:cubicBezTo>
                  <a:pt x="95101" y="9729"/>
                  <a:pt x="188833" y="0"/>
                  <a:pt x="284837" y="0"/>
                </a:cubicBezTo>
                <a:close/>
              </a:path>
            </a:pathLst>
          </a:cu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sp>
        <p:nvSpPr>
          <p:cNvPr id="30" name="矩形 29"/>
          <p:cNvSpPr/>
          <p:nvPr/>
        </p:nvSpPr>
        <p:spPr>
          <a:xfrm>
            <a:off x="1065821" y="3167412"/>
            <a:ext cx="1242373" cy="1569660"/>
          </a:xfrm>
          <a:prstGeom prst="rect">
            <a:avLst/>
          </a:prstGeom>
        </p:spPr>
        <p:txBody>
          <a:bodyPr wrap="square">
            <a:spAutoFit/>
          </a:bodyPr>
          <a:lstStyle/>
          <a:p>
            <a:r>
              <a:rPr lang="zh-CN" altLang="en-US" sz="3200" b="1" spc="3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跨架流量过大</a:t>
            </a:r>
            <a:endParaRPr lang="zh-CN" sz="3200" b="1" spc="3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15" name="组合 14"/>
          <p:cNvGrpSpPr/>
          <p:nvPr/>
        </p:nvGrpSpPr>
        <p:grpSpPr>
          <a:xfrm>
            <a:off x="2890520" y="2061844"/>
            <a:ext cx="7873359" cy="1269780"/>
            <a:chOff x="3134969" y="2228849"/>
            <a:chExt cx="7873104" cy="1269966"/>
          </a:xfrm>
        </p:grpSpPr>
        <p:sp>
          <p:nvSpPr>
            <p:cNvPr id="18" name="椭圆 17"/>
            <p:cNvSpPr/>
            <p:nvPr/>
          </p:nvSpPr>
          <p:spPr>
            <a:xfrm>
              <a:off x="3134969" y="2228849"/>
              <a:ext cx="435661" cy="435661"/>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dirty="0">
                  <a:latin typeface="微软雅黑" panose="020B0503020204020204" charset="-122"/>
                  <a:ea typeface="微软雅黑" panose="020B0503020204020204" charset="-122"/>
                  <a:cs typeface="+mn-ea"/>
                  <a:sym typeface="+mn-lt"/>
                </a:rPr>
                <a:t>1</a:t>
              </a:r>
            </a:p>
          </p:txBody>
        </p:sp>
        <p:grpSp>
          <p:nvGrpSpPr>
            <p:cNvPr id="31" name="组合 30"/>
            <p:cNvGrpSpPr/>
            <p:nvPr/>
          </p:nvGrpSpPr>
          <p:grpSpPr>
            <a:xfrm>
              <a:off x="3653503" y="2243632"/>
              <a:ext cx="7354570" cy="1255183"/>
              <a:chOff x="7781693" y="4126834"/>
              <a:chExt cx="7354570" cy="1255183"/>
            </a:xfrm>
          </p:grpSpPr>
          <p:sp>
            <p:nvSpPr>
              <p:cNvPr id="32" name="矩形 31"/>
              <p:cNvSpPr/>
              <p:nvPr/>
            </p:nvSpPr>
            <p:spPr>
              <a:xfrm>
                <a:off x="7893455" y="4126834"/>
                <a:ext cx="2240242" cy="368300"/>
              </a:xfrm>
              <a:prstGeom prst="rect">
                <a:avLst/>
              </a:prstGeom>
            </p:spPr>
            <p:txBody>
              <a:bodyPr wrap="square">
                <a:spAutoFit/>
              </a:bodyPr>
              <a:lstStyle/>
              <a:p>
                <a:r>
                  <a:rPr lang="zh-CN" altLang="en-US" b="1" dirty="0">
                    <a:solidFill>
                      <a:srgbClr val="25557A"/>
                    </a:solidFill>
                    <a:latin typeface="微软雅黑" panose="020B0503020204020204" charset="-122"/>
                    <a:ea typeface="微软雅黑" panose="020B0503020204020204" charset="-122"/>
                    <a:cs typeface="+mn-ea"/>
                    <a:sym typeface="+mn-lt"/>
                  </a:rPr>
                  <a:t>问题</a:t>
                </a:r>
              </a:p>
            </p:txBody>
          </p:sp>
          <p:sp>
            <p:nvSpPr>
              <p:cNvPr id="34" name="文本框 33"/>
              <p:cNvSpPr txBox="1"/>
              <p:nvPr/>
            </p:nvSpPr>
            <p:spPr>
              <a:xfrm>
                <a:off x="7781693" y="4492797"/>
                <a:ext cx="7354570" cy="889220"/>
              </a:xfrm>
              <a:prstGeom prst="rect">
                <a:avLst/>
              </a:prstGeom>
              <a:noFill/>
            </p:spPr>
            <p:txBody>
              <a:bodyPr wrap="square">
                <a:spAutoFit/>
              </a:bodyPr>
              <a:lstStyle/>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在随机数据放置的情况下，如果有足够的机架，每个</a:t>
                </a:r>
                <a:r>
                  <a:rPr lang="en-US" altLang="zh-CN" sz="1400" dirty="0">
                    <a:solidFill>
                      <a:schemeClr val="tx1">
                        <a:lumMod val="75000"/>
                        <a:lumOff val="25000"/>
                      </a:schemeClr>
                    </a:solidFill>
                    <a:latin typeface="微软雅黑" panose="020B0503020204020204" charset="-122"/>
                    <a:ea typeface="微软雅黑" panose="020B0503020204020204" charset="-122"/>
                  </a:rPr>
                  <a:t>stripe</a:t>
                </a:r>
                <a:r>
                  <a:rPr lang="zh-CN" altLang="en-US" sz="1400" dirty="0">
                    <a:solidFill>
                      <a:schemeClr val="tx1">
                        <a:lumMod val="75000"/>
                        <a:lumOff val="25000"/>
                      </a:schemeClr>
                    </a:solidFill>
                    <a:latin typeface="微软雅黑" panose="020B0503020204020204" charset="-122"/>
                    <a:ea typeface="微软雅黑" panose="020B0503020204020204" charset="-122"/>
                  </a:rPr>
                  <a:t>中只有一个块被存储在机架上，以达到最大的机架级容错。但它会引起大量的跨架流量用于故障恢复。</a:t>
                </a:r>
              </a:p>
            </p:txBody>
          </p:sp>
        </p:grpSp>
      </p:grpSp>
      <p:pic>
        <p:nvPicPr>
          <p:cNvPr id="12" name="图片 11" descr="图书馆"/>
          <p:cNvPicPr>
            <a:picLocks noChangeAspect="1"/>
          </p:cNvPicPr>
          <p:nvPr/>
        </p:nvPicPr>
        <p:blipFill>
          <a:blip r:embed="rId3">
            <a:alphaModFix amt="25000"/>
          </a:blip>
          <a:stretch>
            <a:fillRect/>
          </a:stretch>
        </p:blipFill>
        <p:spPr>
          <a:xfrm>
            <a:off x="8452485" y="5777865"/>
            <a:ext cx="3739585" cy="1080000"/>
          </a:xfrm>
          <a:prstGeom prst="rect">
            <a:avLst/>
          </a:prstGeom>
        </p:spPr>
      </p:pic>
      <p:grpSp>
        <p:nvGrpSpPr>
          <p:cNvPr id="16" name="组合 15"/>
          <p:cNvGrpSpPr/>
          <p:nvPr userDrawn="1"/>
        </p:nvGrpSpPr>
        <p:grpSpPr>
          <a:xfrm>
            <a:off x="10289667" y="-801077"/>
            <a:ext cx="1902333" cy="2044520"/>
            <a:chOff x="8135783" y="-1669981"/>
            <a:chExt cx="4056217" cy="4359393"/>
          </a:xfrm>
        </p:grpSpPr>
        <p:sp>
          <p:nvSpPr>
            <p:cNvPr id="1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椭圆 41">
            <a:extLst>
              <a:ext uri="{FF2B5EF4-FFF2-40B4-BE49-F238E27FC236}">
                <a16:creationId xmlns:a16="http://schemas.microsoft.com/office/drawing/2014/main" id="{60A2001A-F441-4FA6-A1BC-3A3860F920D8}"/>
              </a:ext>
            </a:extLst>
          </p:cNvPr>
          <p:cNvSpPr/>
          <p:nvPr/>
        </p:nvSpPr>
        <p:spPr>
          <a:xfrm>
            <a:off x="2900329" y="3641589"/>
            <a:ext cx="435675" cy="435597"/>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dirty="0">
                <a:latin typeface="微软雅黑" panose="020B0503020204020204" charset="-122"/>
                <a:ea typeface="微软雅黑" panose="020B0503020204020204" charset="-122"/>
                <a:cs typeface="+mn-ea"/>
                <a:sym typeface="+mn-lt"/>
              </a:rPr>
              <a:t>2</a:t>
            </a:r>
          </a:p>
        </p:txBody>
      </p:sp>
      <p:sp>
        <p:nvSpPr>
          <p:cNvPr id="46" name="矩形 45">
            <a:extLst>
              <a:ext uri="{FF2B5EF4-FFF2-40B4-BE49-F238E27FC236}">
                <a16:creationId xmlns:a16="http://schemas.microsoft.com/office/drawing/2014/main" id="{7C65D2B0-15D0-45F0-8AC5-CB1610C986E4}"/>
              </a:ext>
            </a:extLst>
          </p:cNvPr>
          <p:cNvSpPr/>
          <p:nvPr/>
        </p:nvSpPr>
        <p:spPr>
          <a:xfrm>
            <a:off x="3520837" y="3634116"/>
            <a:ext cx="3115542" cy="369332"/>
          </a:xfrm>
          <a:prstGeom prst="rect">
            <a:avLst/>
          </a:prstGeom>
        </p:spPr>
        <p:txBody>
          <a:bodyPr wrap="square">
            <a:spAutoFit/>
          </a:bodyPr>
          <a:lstStyle/>
          <a:p>
            <a:r>
              <a:rPr lang="zh-CN" altLang="en-US" b="1" dirty="0">
                <a:solidFill>
                  <a:srgbClr val="25557A"/>
                </a:solidFill>
                <a:latin typeface="微软雅黑" panose="020B0503020204020204" charset="-122"/>
                <a:ea typeface="微软雅黑" panose="020B0503020204020204" charset="-122"/>
                <a:cs typeface="+mn-ea"/>
                <a:sym typeface="+mn-lt"/>
              </a:rPr>
              <a:t>解决思路</a:t>
            </a:r>
          </a:p>
        </p:txBody>
      </p:sp>
      <p:sp>
        <p:nvSpPr>
          <p:cNvPr id="48" name="文本框 47">
            <a:extLst>
              <a:ext uri="{FF2B5EF4-FFF2-40B4-BE49-F238E27FC236}">
                <a16:creationId xmlns:a16="http://schemas.microsoft.com/office/drawing/2014/main" id="{F10F2CC7-06D2-49D9-A85D-2F78E59BB330}"/>
              </a:ext>
            </a:extLst>
          </p:cNvPr>
          <p:cNvSpPr txBox="1"/>
          <p:nvPr/>
        </p:nvSpPr>
        <p:spPr>
          <a:xfrm>
            <a:off x="3409070" y="4003448"/>
            <a:ext cx="7354809" cy="2181751"/>
          </a:xfrm>
          <a:prstGeom prst="rect">
            <a:avLst/>
          </a:prstGeom>
          <a:noFill/>
        </p:spPr>
        <p:txBody>
          <a:bodyPr wrap="square">
            <a:spAutoFit/>
          </a:bodyPr>
          <a:lstStyle/>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考虑到两个同时发生的机架故障很少发生，我们可以将一个</a:t>
            </a:r>
            <a:r>
              <a:rPr lang="en-US" altLang="zh-CN" sz="1400" dirty="0">
                <a:solidFill>
                  <a:schemeClr val="tx1">
                    <a:lumMod val="75000"/>
                    <a:lumOff val="25000"/>
                  </a:schemeClr>
                </a:solidFill>
                <a:latin typeface="微软雅黑" panose="020B0503020204020204" charset="-122"/>
                <a:ea typeface="微软雅黑" panose="020B0503020204020204" charset="-122"/>
              </a:rPr>
              <a:t>stripe</a:t>
            </a:r>
            <a:r>
              <a:rPr lang="zh-CN" altLang="en-US" sz="1400" dirty="0">
                <a:solidFill>
                  <a:schemeClr val="tx1">
                    <a:lumMod val="75000"/>
                    <a:lumOff val="25000"/>
                  </a:schemeClr>
                </a:solidFill>
                <a:latin typeface="微软雅黑" panose="020B0503020204020204" charset="-122"/>
                <a:ea typeface="微软雅黑" panose="020B0503020204020204" charset="-122"/>
              </a:rPr>
              <a:t>的块放置到尽可能少的机架上。例如，我们可以将</a:t>
            </a:r>
            <a:r>
              <a:rPr lang="en-US" altLang="zh-CN" sz="1400" dirty="0">
                <a:solidFill>
                  <a:schemeClr val="tx1">
                    <a:lumMod val="75000"/>
                    <a:lumOff val="25000"/>
                  </a:schemeClr>
                </a:solidFill>
                <a:latin typeface="微软雅黑" panose="020B0503020204020204" charset="-122"/>
                <a:ea typeface="微软雅黑" panose="020B0503020204020204" charset="-122"/>
              </a:rPr>
              <a:t>6</a:t>
            </a:r>
            <a:r>
              <a:rPr lang="zh-CN" altLang="en-US" sz="1400" dirty="0">
                <a:solidFill>
                  <a:schemeClr val="tx1">
                    <a:lumMod val="75000"/>
                    <a:lumOff val="25000"/>
                  </a:schemeClr>
                </a:solidFill>
                <a:latin typeface="微软雅黑" panose="020B0503020204020204" charset="-122"/>
                <a:ea typeface="微软雅黑" panose="020B0503020204020204" charset="-122"/>
              </a:rPr>
              <a:t>个块</a:t>
            </a:r>
            <a:r>
              <a:rPr lang="en-US" altLang="zh-CN" sz="1400" dirty="0">
                <a:solidFill>
                  <a:schemeClr val="tx1">
                    <a:lumMod val="75000"/>
                    <a:lumOff val="25000"/>
                  </a:schemeClr>
                </a:solidFill>
                <a:latin typeface="微软雅黑" panose="020B0503020204020204" charset="-122"/>
                <a:ea typeface="微软雅黑" panose="020B0503020204020204" charset="-122"/>
              </a:rPr>
              <a:t>B0</a:t>
            </a:r>
            <a:r>
              <a:rPr lang="zh-CN" altLang="en-US" sz="1400" dirty="0">
                <a:solidFill>
                  <a:schemeClr val="tx1">
                    <a:lumMod val="75000"/>
                    <a:lumOff val="25000"/>
                  </a:schemeClr>
                </a:solidFill>
                <a:latin typeface="微软雅黑" panose="020B0503020204020204" charset="-122"/>
                <a:ea typeface="微软雅黑" panose="020B0503020204020204" charset="-122"/>
              </a:rPr>
              <a:t>、</a:t>
            </a:r>
            <a:r>
              <a:rPr lang="en-US" altLang="zh-CN" sz="1400" dirty="0">
                <a:solidFill>
                  <a:schemeClr val="tx1">
                    <a:lumMod val="75000"/>
                    <a:lumOff val="25000"/>
                  </a:schemeClr>
                </a:solidFill>
                <a:latin typeface="微软雅黑" panose="020B0503020204020204" charset="-122"/>
                <a:ea typeface="微软雅黑" panose="020B0503020204020204" charset="-122"/>
              </a:rPr>
              <a:t>B1</a:t>
            </a:r>
            <a:r>
              <a:rPr lang="zh-CN" altLang="en-US" sz="1400" dirty="0">
                <a:solidFill>
                  <a:schemeClr val="tx1">
                    <a:lumMod val="75000"/>
                    <a:lumOff val="25000"/>
                  </a:schemeClr>
                </a:solidFill>
                <a:latin typeface="微软雅黑" panose="020B0503020204020204" charset="-122"/>
                <a:ea typeface="微软雅黑" panose="020B0503020204020204" charset="-122"/>
              </a:rPr>
              <a:t>、</a:t>
            </a:r>
            <a:r>
              <a:rPr lang="en-US" altLang="zh-CN" sz="1400" dirty="0">
                <a:solidFill>
                  <a:schemeClr val="tx1">
                    <a:lumMod val="75000"/>
                    <a:lumOff val="25000"/>
                  </a:schemeClr>
                </a:solidFill>
                <a:latin typeface="微软雅黑" panose="020B0503020204020204" charset="-122"/>
                <a:ea typeface="微软雅黑" panose="020B0503020204020204" charset="-122"/>
              </a:rPr>
              <a:t>B2</a:t>
            </a:r>
            <a:r>
              <a:rPr lang="zh-CN" altLang="en-US" sz="1400" dirty="0">
                <a:solidFill>
                  <a:schemeClr val="tx1">
                    <a:lumMod val="75000"/>
                    <a:lumOff val="25000"/>
                  </a:schemeClr>
                </a:solidFill>
                <a:latin typeface="微软雅黑" panose="020B0503020204020204" charset="-122"/>
                <a:ea typeface="微软雅黑" panose="020B0503020204020204" charset="-122"/>
              </a:rPr>
              <a:t>、</a:t>
            </a:r>
            <a:r>
              <a:rPr lang="en-US" altLang="zh-CN" sz="1400" dirty="0">
                <a:solidFill>
                  <a:schemeClr val="tx1">
                    <a:lumMod val="75000"/>
                    <a:lumOff val="25000"/>
                  </a:schemeClr>
                </a:solidFill>
                <a:latin typeface="微软雅黑" panose="020B0503020204020204" charset="-122"/>
                <a:ea typeface="微软雅黑" panose="020B0503020204020204" charset="-122"/>
              </a:rPr>
              <a:t>B3</a:t>
            </a:r>
            <a:r>
              <a:rPr lang="zh-CN" altLang="en-US" sz="1400" dirty="0">
                <a:solidFill>
                  <a:schemeClr val="tx1">
                    <a:lumMod val="75000"/>
                    <a:lumOff val="25000"/>
                  </a:schemeClr>
                </a:solidFill>
                <a:latin typeface="微软雅黑" panose="020B0503020204020204" charset="-122"/>
                <a:ea typeface="微软雅黑" panose="020B0503020204020204" charset="-122"/>
              </a:rPr>
              <a:t>、</a:t>
            </a:r>
            <a:r>
              <a:rPr lang="en-US" altLang="zh-CN" sz="1400" dirty="0">
                <a:solidFill>
                  <a:schemeClr val="tx1">
                    <a:lumMod val="75000"/>
                    <a:lumOff val="25000"/>
                  </a:schemeClr>
                </a:solidFill>
                <a:latin typeface="微软雅黑" panose="020B0503020204020204" charset="-122"/>
                <a:ea typeface="微软雅黑" panose="020B0503020204020204" charset="-122"/>
              </a:rPr>
              <a:t>B4</a:t>
            </a:r>
            <a:r>
              <a:rPr lang="zh-CN" altLang="en-US" sz="1400" dirty="0">
                <a:solidFill>
                  <a:schemeClr val="tx1">
                    <a:lumMod val="75000"/>
                    <a:lumOff val="25000"/>
                  </a:schemeClr>
                </a:solidFill>
                <a:latin typeface="微软雅黑" panose="020B0503020204020204" charset="-122"/>
                <a:ea typeface="微软雅黑" panose="020B0503020204020204" charset="-122"/>
              </a:rPr>
              <a:t>、</a:t>
            </a:r>
            <a:r>
              <a:rPr lang="en-US" altLang="zh-CN" sz="1400" dirty="0">
                <a:solidFill>
                  <a:schemeClr val="tx1">
                    <a:lumMod val="75000"/>
                    <a:lumOff val="25000"/>
                  </a:schemeClr>
                </a:solidFill>
                <a:latin typeface="微软雅黑" panose="020B0503020204020204" charset="-122"/>
                <a:ea typeface="微软雅黑" panose="020B0503020204020204" charset="-122"/>
              </a:rPr>
              <a:t>B5</a:t>
            </a:r>
            <a:r>
              <a:rPr lang="zh-CN" altLang="en-US" sz="1400" dirty="0">
                <a:solidFill>
                  <a:schemeClr val="tx1">
                    <a:lumMod val="75000"/>
                    <a:lumOff val="25000"/>
                  </a:schemeClr>
                </a:solidFill>
                <a:latin typeface="微软雅黑" panose="020B0503020204020204" charset="-122"/>
                <a:ea typeface="微软雅黑" panose="020B0503020204020204" charset="-122"/>
              </a:rPr>
              <a:t>均匀地分配到</a:t>
            </a:r>
            <a:r>
              <a:rPr lang="en-US" altLang="zh-CN" sz="1400" dirty="0">
                <a:solidFill>
                  <a:schemeClr val="tx1">
                    <a:lumMod val="75000"/>
                    <a:lumOff val="25000"/>
                  </a:schemeClr>
                </a:solidFill>
                <a:latin typeface="微软雅黑" panose="020B0503020204020204" charset="-122"/>
                <a:ea typeface="微软雅黑" panose="020B0503020204020204" charset="-122"/>
              </a:rPr>
              <a:t>3</a:t>
            </a:r>
            <a:r>
              <a:rPr lang="zh-CN" altLang="en-US" sz="1400" dirty="0">
                <a:solidFill>
                  <a:schemeClr val="tx1">
                    <a:lumMod val="75000"/>
                    <a:lumOff val="25000"/>
                  </a:schemeClr>
                </a:solidFill>
                <a:latin typeface="微软雅黑" panose="020B0503020204020204" charset="-122"/>
                <a:ea typeface="微软雅黑" panose="020B0503020204020204" charset="-122"/>
              </a:rPr>
              <a:t>个机架上，每个节点有一个区块，比如</a:t>
            </a:r>
            <a:r>
              <a:rPr lang="en-US" altLang="zh-CN" sz="1400" dirty="0">
                <a:solidFill>
                  <a:schemeClr val="tx1">
                    <a:lumMod val="75000"/>
                    <a:lumOff val="25000"/>
                  </a:schemeClr>
                </a:solidFill>
                <a:latin typeface="微软雅黑" panose="020B0503020204020204" charset="-122"/>
                <a:ea typeface="微软雅黑" panose="020B0503020204020204" charset="-122"/>
              </a:rPr>
              <a:t>B0</a:t>
            </a:r>
            <a:r>
              <a:rPr lang="zh-CN" altLang="en-US" sz="1400" dirty="0">
                <a:solidFill>
                  <a:schemeClr val="tx1">
                    <a:lumMod val="75000"/>
                    <a:lumOff val="25000"/>
                  </a:schemeClr>
                </a:solidFill>
                <a:latin typeface="微软雅黑" panose="020B0503020204020204" charset="-122"/>
                <a:ea typeface="微软雅黑" panose="020B0503020204020204" charset="-122"/>
              </a:rPr>
              <a:t>和</a:t>
            </a:r>
            <a:r>
              <a:rPr lang="en-US" altLang="zh-CN" sz="1400" dirty="0">
                <a:solidFill>
                  <a:schemeClr val="tx1">
                    <a:lumMod val="75000"/>
                    <a:lumOff val="25000"/>
                  </a:schemeClr>
                </a:solidFill>
                <a:latin typeface="微软雅黑" panose="020B0503020204020204" charset="-122"/>
                <a:ea typeface="微软雅黑" panose="020B0503020204020204" charset="-122"/>
              </a:rPr>
              <a:t>B1</a:t>
            </a:r>
            <a:r>
              <a:rPr lang="zh-CN" altLang="en-US" sz="1400" dirty="0">
                <a:solidFill>
                  <a:schemeClr val="tx1">
                    <a:lumMod val="75000"/>
                    <a:lumOff val="25000"/>
                  </a:schemeClr>
                </a:solidFill>
                <a:latin typeface="微软雅黑" panose="020B0503020204020204" charset="-122"/>
                <a:ea typeface="微软雅黑" panose="020B0503020204020204" charset="-122"/>
              </a:rPr>
              <a:t>在</a:t>
            </a:r>
            <a:r>
              <a:rPr lang="en-US" altLang="zh-CN" sz="1400" dirty="0">
                <a:solidFill>
                  <a:schemeClr val="tx1">
                    <a:lumMod val="75000"/>
                    <a:lumOff val="25000"/>
                  </a:schemeClr>
                </a:solidFill>
                <a:latin typeface="微软雅黑" panose="020B0503020204020204" charset="-122"/>
                <a:ea typeface="微软雅黑" panose="020B0503020204020204" charset="-122"/>
              </a:rPr>
              <a:t>R0</a:t>
            </a:r>
            <a:r>
              <a:rPr lang="zh-CN" altLang="en-US" sz="1400" dirty="0">
                <a:solidFill>
                  <a:schemeClr val="tx1">
                    <a:lumMod val="75000"/>
                    <a:lumOff val="25000"/>
                  </a:schemeClr>
                </a:solidFill>
                <a:latin typeface="微软雅黑" panose="020B0503020204020204" charset="-122"/>
                <a:ea typeface="微软雅黑" panose="020B0503020204020204" charset="-122"/>
              </a:rPr>
              <a:t>，</a:t>
            </a:r>
            <a:r>
              <a:rPr lang="en-US" altLang="zh-CN" sz="1400" dirty="0">
                <a:solidFill>
                  <a:schemeClr val="tx1">
                    <a:lumMod val="75000"/>
                    <a:lumOff val="25000"/>
                  </a:schemeClr>
                </a:solidFill>
                <a:latin typeface="微软雅黑" panose="020B0503020204020204" charset="-122"/>
                <a:ea typeface="微软雅黑" panose="020B0503020204020204" charset="-122"/>
              </a:rPr>
              <a:t>B2</a:t>
            </a:r>
            <a:r>
              <a:rPr lang="zh-CN" altLang="en-US" sz="1400" dirty="0">
                <a:solidFill>
                  <a:schemeClr val="tx1">
                    <a:lumMod val="75000"/>
                    <a:lumOff val="25000"/>
                  </a:schemeClr>
                </a:solidFill>
                <a:latin typeface="微软雅黑" panose="020B0503020204020204" charset="-122"/>
                <a:ea typeface="微软雅黑" panose="020B0503020204020204" charset="-122"/>
              </a:rPr>
              <a:t>和</a:t>
            </a:r>
            <a:r>
              <a:rPr lang="en-US" altLang="zh-CN" sz="1400" dirty="0">
                <a:solidFill>
                  <a:schemeClr val="tx1">
                    <a:lumMod val="75000"/>
                    <a:lumOff val="25000"/>
                  </a:schemeClr>
                </a:solidFill>
                <a:latin typeface="微软雅黑" panose="020B0503020204020204" charset="-122"/>
                <a:ea typeface="微软雅黑" panose="020B0503020204020204" charset="-122"/>
              </a:rPr>
              <a:t>B3</a:t>
            </a:r>
            <a:r>
              <a:rPr lang="zh-CN" altLang="en-US" sz="1400" dirty="0">
                <a:solidFill>
                  <a:schemeClr val="tx1">
                    <a:lumMod val="75000"/>
                    <a:lumOff val="25000"/>
                  </a:schemeClr>
                </a:solidFill>
                <a:latin typeface="微软雅黑" panose="020B0503020204020204" charset="-122"/>
                <a:ea typeface="微软雅黑" panose="020B0503020204020204" charset="-122"/>
              </a:rPr>
              <a:t>在</a:t>
            </a:r>
            <a:r>
              <a:rPr lang="en-US" altLang="zh-CN" sz="1400" dirty="0">
                <a:solidFill>
                  <a:schemeClr val="tx1">
                    <a:lumMod val="75000"/>
                    <a:lumOff val="25000"/>
                  </a:schemeClr>
                </a:solidFill>
                <a:latin typeface="微软雅黑" panose="020B0503020204020204" charset="-122"/>
                <a:ea typeface="微软雅黑" panose="020B0503020204020204" charset="-122"/>
              </a:rPr>
              <a:t>R1</a:t>
            </a:r>
            <a:r>
              <a:rPr lang="zh-CN" altLang="en-US" sz="1400" dirty="0">
                <a:solidFill>
                  <a:schemeClr val="tx1">
                    <a:lumMod val="75000"/>
                    <a:lumOff val="25000"/>
                  </a:schemeClr>
                </a:solidFill>
                <a:latin typeface="微软雅黑" panose="020B0503020204020204" charset="-122"/>
                <a:ea typeface="微软雅黑" panose="020B0503020204020204" charset="-122"/>
              </a:rPr>
              <a:t>，</a:t>
            </a:r>
            <a:r>
              <a:rPr lang="en-US" altLang="zh-CN" sz="1400" dirty="0">
                <a:solidFill>
                  <a:schemeClr val="tx1">
                    <a:lumMod val="75000"/>
                    <a:lumOff val="25000"/>
                  </a:schemeClr>
                </a:solidFill>
                <a:latin typeface="微软雅黑" panose="020B0503020204020204" charset="-122"/>
                <a:ea typeface="微软雅黑" panose="020B0503020204020204" charset="-122"/>
              </a:rPr>
              <a:t>B4</a:t>
            </a:r>
            <a:r>
              <a:rPr lang="zh-CN" altLang="en-US" sz="1400" dirty="0">
                <a:solidFill>
                  <a:schemeClr val="tx1">
                    <a:lumMod val="75000"/>
                    <a:lumOff val="25000"/>
                  </a:schemeClr>
                </a:solidFill>
                <a:latin typeface="微软雅黑" panose="020B0503020204020204" charset="-122"/>
                <a:ea typeface="微软雅黑" panose="020B0503020204020204" charset="-122"/>
              </a:rPr>
              <a:t>和</a:t>
            </a:r>
            <a:r>
              <a:rPr lang="en-US" altLang="zh-CN" sz="1400" dirty="0">
                <a:solidFill>
                  <a:schemeClr val="tx1">
                    <a:lumMod val="75000"/>
                    <a:lumOff val="25000"/>
                  </a:schemeClr>
                </a:solidFill>
                <a:latin typeface="微软雅黑" panose="020B0503020204020204" charset="-122"/>
                <a:ea typeface="微软雅黑" panose="020B0503020204020204" charset="-122"/>
              </a:rPr>
              <a:t>B5</a:t>
            </a:r>
            <a:r>
              <a:rPr lang="zh-CN" altLang="en-US" sz="1400" dirty="0">
                <a:solidFill>
                  <a:schemeClr val="tx1">
                    <a:lumMod val="75000"/>
                    <a:lumOff val="25000"/>
                  </a:schemeClr>
                </a:solidFill>
                <a:latin typeface="微软雅黑" panose="020B0503020204020204" charset="-122"/>
                <a:ea typeface="微软雅黑" panose="020B0503020204020204" charset="-122"/>
              </a:rPr>
              <a:t>在</a:t>
            </a:r>
            <a:r>
              <a:rPr lang="en-US" altLang="zh-CN" sz="1400" dirty="0">
                <a:solidFill>
                  <a:schemeClr val="tx1">
                    <a:lumMod val="75000"/>
                    <a:lumOff val="25000"/>
                  </a:schemeClr>
                </a:solidFill>
                <a:latin typeface="微软雅黑" panose="020B0503020204020204" charset="-122"/>
                <a:ea typeface="微软雅黑" panose="020B0503020204020204" charset="-122"/>
              </a:rPr>
              <a:t>R2</a:t>
            </a:r>
            <a:r>
              <a:rPr lang="zh-CN" altLang="en-US" sz="1400" dirty="0">
                <a:solidFill>
                  <a:schemeClr val="tx1">
                    <a:lumMod val="75000"/>
                    <a:lumOff val="25000"/>
                  </a:schemeClr>
                </a:solidFill>
                <a:latin typeface="微软雅黑" panose="020B0503020204020204" charset="-122"/>
                <a:ea typeface="微软雅黑" panose="020B0503020204020204" charset="-122"/>
              </a:rPr>
              <a:t>。当重建失败的</a:t>
            </a:r>
            <a:r>
              <a:rPr lang="en-US" altLang="zh-CN" sz="1400" dirty="0">
                <a:solidFill>
                  <a:schemeClr val="tx1">
                    <a:lumMod val="75000"/>
                    <a:lumOff val="25000"/>
                  </a:schemeClr>
                </a:solidFill>
                <a:latin typeface="微软雅黑" panose="020B0503020204020204" charset="-122"/>
                <a:ea typeface="微软雅黑" panose="020B0503020204020204" charset="-122"/>
              </a:rPr>
              <a:t>B0</a:t>
            </a:r>
            <a:r>
              <a:rPr lang="zh-CN" altLang="en-US" sz="1400" dirty="0">
                <a:solidFill>
                  <a:schemeClr val="tx1">
                    <a:lumMod val="75000"/>
                    <a:lumOff val="25000"/>
                  </a:schemeClr>
                </a:solidFill>
                <a:latin typeface="微软雅黑" panose="020B0503020204020204" charset="-122"/>
                <a:ea typeface="微软雅黑" panose="020B0503020204020204" charset="-122"/>
              </a:rPr>
              <a:t>时，如果我们在不同的机架上选择一个替换节点</a:t>
            </a:r>
            <a:r>
              <a:rPr lang="en-US" altLang="zh-CN" sz="1400" dirty="0">
                <a:solidFill>
                  <a:schemeClr val="tx1">
                    <a:lumMod val="75000"/>
                    <a:lumOff val="25000"/>
                  </a:schemeClr>
                </a:solidFill>
                <a:latin typeface="微软雅黑" panose="020B0503020204020204" charset="-122"/>
                <a:ea typeface="微软雅黑" panose="020B0503020204020204" charset="-122"/>
              </a:rPr>
              <a:t>N</a:t>
            </a:r>
            <a:r>
              <a:rPr lang="zh-CN" altLang="en-US" sz="1400" dirty="0">
                <a:solidFill>
                  <a:schemeClr val="tx1">
                    <a:lumMod val="75000"/>
                    <a:lumOff val="25000"/>
                  </a:schemeClr>
                </a:solidFill>
                <a:latin typeface="微软雅黑" panose="020B0503020204020204" charset="-122"/>
                <a:ea typeface="微软雅黑" panose="020B0503020204020204" charset="-122"/>
              </a:rPr>
              <a:t>，并在</a:t>
            </a:r>
            <a:r>
              <a:rPr lang="en-US" altLang="zh-CN" sz="1400" dirty="0">
                <a:solidFill>
                  <a:schemeClr val="tx1">
                    <a:lumMod val="75000"/>
                    <a:lumOff val="25000"/>
                  </a:schemeClr>
                </a:solidFill>
                <a:latin typeface="微软雅黑" panose="020B0503020204020204" charset="-122"/>
                <a:ea typeface="微软雅黑" panose="020B0503020204020204" charset="-122"/>
              </a:rPr>
              <a:t>R1</a:t>
            </a:r>
            <a:r>
              <a:rPr lang="zh-CN" altLang="en-US" sz="1400" dirty="0">
                <a:solidFill>
                  <a:schemeClr val="tx1">
                    <a:lumMod val="75000"/>
                    <a:lumOff val="25000"/>
                  </a:schemeClr>
                </a:solidFill>
                <a:latin typeface="微软雅黑" panose="020B0503020204020204" charset="-122"/>
                <a:ea typeface="微软雅黑" panose="020B0503020204020204" charset="-122"/>
              </a:rPr>
              <a:t>和</a:t>
            </a:r>
            <a:r>
              <a:rPr lang="en-US" altLang="zh-CN" sz="1400" dirty="0">
                <a:solidFill>
                  <a:schemeClr val="tx1">
                    <a:lumMod val="75000"/>
                    <a:lumOff val="25000"/>
                  </a:schemeClr>
                </a:solidFill>
                <a:latin typeface="微软雅黑" panose="020B0503020204020204" charset="-122"/>
                <a:ea typeface="微软雅黑" panose="020B0503020204020204" charset="-122"/>
              </a:rPr>
              <a:t>R2</a:t>
            </a:r>
            <a:r>
              <a:rPr lang="zh-CN" altLang="en-US" sz="1400" dirty="0">
                <a:solidFill>
                  <a:schemeClr val="tx1">
                    <a:lumMod val="75000"/>
                    <a:lumOff val="25000"/>
                  </a:schemeClr>
                </a:solidFill>
                <a:latin typeface="微软雅黑" panose="020B0503020204020204" charset="-122"/>
                <a:ea typeface="微软雅黑" panose="020B0503020204020204" charset="-122"/>
              </a:rPr>
              <a:t>中采用部分解码，</a:t>
            </a:r>
            <a:r>
              <a:rPr lang="en-US" altLang="zh-CN" sz="1400" dirty="0">
                <a:solidFill>
                  <a:schemeClr val="tx1">
                    <a:lumMod val="75000"/>
                    <a:lumOff val="25000"/>
                  </a:schemeClr>
                </a:solidFill>
                <a:latin typeface="微软雅黑" panose="020B0503020204020204" charset="-122"/>
                <a:ea typeface="微软雅黑" panose="020B0503020204020204" charset="-122"/>
              </a:rPr>
              <a:t>N</a:t>
            </a:r>
            <a:r>
              <a:rPr lang="zh-CN" altLang="en-US" sz="1400" dirty="0">
                <a:solidFill>
                  <a:schemeClr val="tx1">
                    <a:lumMod val="75000"/>
                    <a:lumOff val="25000"/>
                  </a:schemeClr>
                </a:solidFill>
                <a:latin typeface="微软雅黑" panose="020B0503020204020204" charset="-122"/>
                <a:ea typeface="微软雅黑" panose="020B0503020204020204" charset="-122"/>
              </a:rPr>
              <a:t>只读取两个跨机架的聚合块，节省一半的跨机架流量。。</a:t>
            </a:r>
          </a:p>
        </p:txBody>
      </p:sp>
    </p:spTree>
    <p:custDataLst>
      <p:tags r:id="rId1"/>
    </p:custDataLst>
    <p:extLst>
      <p:ext uri="{BB962C8B-B14F-4D97-AF65-F5344CB8AC3E}">
        <p14:creationId xmlns:p14="http://schemas.microsoft.com/office/powerpoint/2010/main" val="3317425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1155" y="325120"/>
            <a:ext cx="5629275" cy="1015365"/>
            <a:chOff x="1572" y="494"/>
            <a:chExt cx="8865"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1" name="矩形 10"/>
            <p:cNvSpPr/>
            <p:nvPr/>
          </p:nvSpPr>
          <p:spPr>
            <a:xfrm>
              <a:off x="3078" y="751"/>
              <a:ext cx="7359" cy="921"/>
            </a:xfrm>
            <a:prstGeom prst="rect">
              <a:avLst/>
            </a:prstGeom>
          </p:spPr>
          <p:txBody>
            <a:bodyPr wrap="none">
              <a:spAutoFit/>
            </a:bodyPr>
            <a:lstStyle/>
            <a:p>
              <a:r>
                <a:rPr lang="zh-CN" altLang="en-US" sz="3200" b="1" spc="300" dirty="0">
                  <a:latin typeface="微软雅黑" panose="020B0503020204020204" charset="-122"/>
                  <a:ea typeface="微软雅黑" panose="020B0503020204020204" charset="-122"/>
                </a:rPr>
                <a:t>问题分析之非均匀分布</a:t>
              </a:r>
            </a:p>
          </p:txBody>
        </p:sp>
        <p:sp>
          <p:nvSpPr>
            <p:cNvPr id="29" name="文本框 28"/>
            <p:cNvSpPr txBox="1"/>
            <p:nvPr/>
          </p:nvSpPr>
          <p:spPr>
            <a:xfrm>
              <a:off x="3107" y="1365"/>
              <a:ext cx="5645" cy="580"/>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a:p>
              <a:r>
                <a:rPr lang="en-US" altLang="zh-CN" sz="900" spc="300" dirty="0">
                  <a:solidFill>
                    <a:schemeClr val="bg1">
                      <a:lumMod val="50000"/>
                    </a:schemeClr>
                  </a:solidFill>
                  <a:latin typeface="微软雅黑" panose="020B0503020204020204" charset="-122"/>
                  <a:ea typeface="微软雅黑" panose="020B0503020204020204" charset="-122"/>
                </a:rPr>
                <a:t>PLEASE ENTER THE TOPIC</a:t>
              </a:r>
            </a:p>
          </p:txBody>
        </p:sp>
      </p:grpSp>
      <p:pic>
        <p:nvPicPr>
          <p:cNvPr id="27" name="图片 26" descr="图书馆"/>
          <p:cNvPicPr>
            <a:picLocks noChangeAspect="1"/>
          </p:cNvPicPr>
          <p:nvPr/>
        </p:nvPicPr>
        <p:blipFill>
          <a:blip r:embed="rId3">
            <a:alphaModFix amt="25000"/>
          </a:blip>
          <a:stretch>
            <a:fillRect/>
          </a:stretch>
        </p:blipFill>
        <p:spPr>
          <a:xfrm>
            <a:off x="8452485" y="5777865"/>
            <a:ext cx="3739585" cy="1080000"/>
          </a:xfrm>
          <a:prstGeom prst="rect">
            <a:avLst/>
          </a:prstGeom>
        </p:spPr>
      </p:pic>
      <p:grpSp>
        <p:nvGrpSpPr>
          <p:cNvPr id="34" name="组合 33"/>
          <p:cNvGrpSpPr/>
          <p:nvPr/>
        </p:nvGrpSpPr>
        <p:grpSpPr>
          <a:xfrm>
            <a:off x="6848205" y="1120436"/>
            <a:ext cx="4017915" cy="5197429"/>
            <a:chOff x="7053350" y="4086829"/>
            <a:chExt cx="5142230" cy="3358963"/>
          </a:xfrm>
        </p:grpSpPr>
        <p:sp>
          <p:nvSpPr>
            <p:cNvPr id="35" name="矩形 34"/>
            <p:cNvSpPr/>
            <p:nvPr/>
          </p:nvSpPr>
          <p:spPr>
            <a:xfrm>
              <a:off x="7053985" y="4086829"/>
              <a:ext cx="2240242" cy="368300"/>
            </a:xfrm>
            <a:prstGeom prst="rect">
              <a:avLst/>
            </a:prstGeom>
          </p:spPr>
          <p:txBody>
            <a:bodyPr wrap="square">
              <a:spAutoFit/>
            </a:bodyPr>
            <a:lstStyle/>
            <a:p>
              <a:r>
                <a:rPr lang="zh-CN" altLang="en-US" b="1" dirty="0">
                  <a:solidFill>
                    <a:srgbClr val="25557A"/>
                  </a:solidFill>
                  <a:cs typeface="+mn-ea"/>
                  <a:sym typeface="+mn-lt"/>
                </a:rPr>
                <a:t>非均匀分布</a:t>
              </a:r>
            </a:p>
          </p:txBody>
        </p:sp>
        <p:sp>
          <p:nvSpPr>
            <p:cNvPr id="37" name="文本框 36"/>
            <p:cNvSpPr txBox="1"/>
            <p:nvPr/>
          </p:nvSpPr>
          <p:spPr>
            <a:xfrm>
              <a:off x="7053350" y="4364956"/>
              <a:ext cx="5142230" cy="3080836"/>
            </a:xfrm>
            <a:prstGeom prst="rect">
              <a:avLst/>
            </a:prstGeom>
            <a:noFill/>
          </p:spPr>
          <p:txBody>
            <a:bodyPr wrap="square">
              <a:spAutoFit/>
            </a:bodyPr>
            <a:lstStyle/>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从概率的角度来看，随机数据放置达到了有足够多的条带的近乎均匀的分布。但是由于</a:t>
              </a:r>
              <a:r>
                <a:rPr lang="en-US" altLang="zh-CN" sz="1400" dirty="0">
                  <a:solidFill>
                    <a:schemeClr val="tx1">
                      <a:lumMod val="75000"/>
                      <a:lumOff val="25000"/>
                    </a:schemeClr>
                  </a:solidFill>
                  <a:latin typeface="微软雅黑" panose="020B0503020204020204" charset="-122"/>
                  <a:ea typeface="微软雅黑" panose="020B0503020204020204" charset="-122"/>
                </a:rPr>
                <a:t>I/O</a:t>
              </a:r>
              <a:r>
                <a:rPr lang="zh-CN" altLang="en-US" sz="1400" dirty="0">
                  <a:solidFill>
                    <a:schemeClr val="tx1">
                      <a:lumMod val="75000"/>
                      <a:lumOff val="25000"/>
                    </a:schemeClr>
                  </a:solidFill>
                  <a:latin typeface="微软雅黑" panose="020B0503020204020204" charset="-122"/>
                  <a:ea typeface="微软雅黑" panose="020B0503020204020204" charset="-122"/>
                </a:rPr>
                <a:t>、内存空间和计算源的限制，在每一轮的故障恢复过程中，恢复的故障条数通常与节点的数量相同，远远不足以获得均匀的块分布。</a:t>
              </a:r>
              <a:endParaRPr lang="en-US" altLang="zh-CN" sz="1400"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负载最大的机架比平均水平多出</a:t>
              </a:r>
              <a:r>
                <a:rPr lang="en-US" altLang="zh-CN" sz="1400" dirty="0">
                  <a:solidFill>
                    <a:schemeClr val="tx1">
                      <a:lumMod val="75000"/>
                      <a:lumOff val="25000"/>
                    </a:schemeClr>
                  </a:solidFill>
                  <a:latin typeface="微软雅黑" panose="020B0503020204020204" charset="-122"/>
                  <a:ea typeface="微软雅黑" panose="020B0503020204020204" charset="-122"/>
                </a:rPr>
                <a:t>40</a:t>
              </a:r>
              <a:r>
                <a:rPr lang="zh-CN" altLang="en-US" sz="1400" dirty="0">
                  <a:solidFill>
                    <a:schemeClr val="tx1">
                      <a:lumMod val="75000"/>
                      <a:lumOff val="25000"/>
                    </a:schemeClr>
                  </a:solidFill>
                  <a:latin typeface="微软雅黑" panose="020B0503020204020204" charset="-122"/>
                  <a:ea typeface="微软雅黑" panose="020B0503020204020204" charset="-122"/>
                </a:rPr>
                <a:t>个块。在块大小为</a:t>
              </a:r>
              <a:r>
                <a:rPr lang="en-US" altLang="zh-CN" sz="1400" dirty="0">
                  <a:solidFill>
                    <a:schemeClr val="tx1">
                      <a:lumMod val="75000"/>
                      <a:lumOff val="25000"/>
                    </a:schemeClr>
                  </a:solidFill>
                  <a:latin typeface="微软雅黑" panose="020B0503020204020204" charset="-122"/>
                  <a:ea typeface="微软雅黑" panose="020B0503020204020204" charset="-122"/>
                </a:rPr>
                <a:t>128MB</a:t>
              </a:r>
              <a:r>
                <a:rPr lang="zh-CN" altLang="en-US" sz="1400" dirty="0">
                  <a:solidFill>
                    <a:schemeClr val="tx1">
                      <a:lumMod val="75000"/>
                      <a:lumOff val="25000"/>
                    </a:schemeClr>
                  </a:solidFill>
                  <a:latin typeface="微软雅黑" panose="020B0503020204020204" charset="-122"/>
                  <a:ea typeface="微软雅黑" panose="020B0503020204020204" charset="-122"/>
                </a:rPr>
                <a:t>的情况下，假设</a:t>
              </a:r>
              <a:r>
                <a:rPr lang="en-US" altLang="zh-CN" sz="1400" dirty="0">
                  <a:solidFill>
                    <a:schemeClr val="tx1">
                      <a:lumMod val="75000"/>
                      <a:lumOff val="25000"/>
                    </a:schemeClr>
                  </a:solidFill>
                  <a:latin typeface="微软雅黑" panose="020B0503020204020204" charset="-122"/>
                  <a:ea typeface="微软雅黑" panose="020B0503020204020204" charset="-122"/>
                </a:rPr>
                <a:t>1Gbps</a:t>
              </a:r>
              <a:r>
                <a:rPr lang="zh-CN" altLang="en-US" sz="1400" dirty="0">
                  <a:solidFill>
                    <a:schemeClr val="tx1">
                      <a:lumMod val="75000"/>
                      <a:lumOff val="25000"/>
                    </a:schemeClr>
                  </a:solidFill>
                  <a:latin typeface="微软雅黑" panose="020B0503020204020204" charset="-122"/>
                  <a:ea typeface="微软雅黑" panose="020B0503020204020204" charset="-122"/>
                </a:rPr>
                <a:t>的交换机和可用的跨架带宽为</a:t>
              </a:r>
              <a:r>
                <a:rPr lang="en-US" altLang="zh-CN" sz="1400" dirty="0">
                  <a:solidFill>
                    <a:schemeClr val="tx1">
                      <a:lumMod val="75000"/>
                      <a:lumOff val="25000"/>
                    </a:schemeClr>
                  </a:solidFill>
                  <a:latin typeface="微软雅黑" panose="020B0503020204020204" charset="-122"/>
                  <a:ea typeface="微软雅黑" panose="020B0503020204020204" charset="-122"/>
                </a:rPr>
                <a:t>1/20∗1Gbps</a:t>
              </a:r>
              <a:r>
                <a:rPr lang="zh-CN" altLang="en-US" sz="1400" dirty="0">
                  <a:solidFill>
                    <a:schemeClr val="tx1">
                      <a:lumMod val="75000"/>
                      <a:lumOff val="25000"/>
                    </a:schemeClr>
                  </a:solidFill>
                  <a:latin typeface="微软雅黑" panose="020B0503020204020204" charset="-122"/>
                  <a:ea typeface="微软雅黑" panose="020B0503020204020204" charset="-122"/>
                </a:rPr>
                <a:t>，负载最大的机架比平均水平慢</a:t>
              </a:r>
              <a:r>
                <a:rPr lang="en-US" altLang="zh-CN" sz="1400" dirty="0">
                  <a:solidFill>
                    <a:schemeClr val="tx1">
                      <a:lumMod val="75000"/>
                      <a:lumOff val="25000"/>
                    </a:schemeClr>
                  </a:solidFill>
                  <a:latin typeface="微软雅黑" panose="020B0503020204020204" charset="-122"/>
                  <a:ea typeface="微软雅黑" panose="020B0503020204020204" charset="-122"/>
                </a:rPr>
                <a:t>819.2</a:t>
              </a:r>
              <a:r>
                <a:rPr lang="zh-CN" altLang="en-US" sz="1400" dirty="0">
                  <a:solidFill>
                    <a:schemeClr val="tx1">
                      <a:lumMod val="75000"/>
                      <a:lumOff val="25000"/>
                    </a:schemeClr>
                  </a:solidFill>
                  <a:latin typeface="微软雅黑" panose="020B0503020204020204" charset="-122"/>
                  <a:ea typeface="微软雅黑" panose="020B0503020204020204" charset="-122"/>
                </a:rPr>
                <a:t>秒。所以在每一轮的恢复过程中，随机的数据放置造成了严重的不均匀性，从而减慢了恢复过程。</a:t>
              </a:r>
            </a:p>
          </p:txBody>
        </p:sp>
      </p:grpSp>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a:extLst>
              <a:ext uri="{FF2B5EF4-FFF2-40B4-BE49-F238E27FC236}">
                <a16:creationId xmlns:a16="http://schemas.microsoft.com/office/drawing/2014/main" id="{05BC7905-AF39-4E25-8259-9ED69AA72649}"/>
              </a:ext>
            </a:extLst>
          </p:cNvPr>
          <p:cNvPicPr>
            <a:picLocks noChangeAspect="1"/>
          </p:cNvPicPr>
          <p:nvPr/>
        </p:nvPicPr>
        <p:blipFill>
          <a:blip r:embed="rId4"/>
          <a:stretch>
            <a:fillRect/>
          </a:stretch>
        </p:blipFill>
        <p:spPr>
          <a:xfrm>
            <a:off x="92190" y="1567673"/>
            <a:ext cx="6400800" cy="3238500"/>
          </a:xfrm>
          <a:prstGeom prst="rect">
            <a:avLst/>
          </a:prstGeom>
        </p:spPr>
      </p:pic>
      <p:sp>
        <p:nvSpPr>
          <p:cNvPr id="36" name="文本框 35">
            <a:extLst>
              <a:ext uri="{FF2B5EF4-FFF2-40B4-BE49-F238E27FC236}">
                <a16:creationId xmlns:a16="http://schemas.microsoft.com/office/drawing/2014/main" id="{1900D687-61EE-4A6E-92FC-00F3AF332435}"/>
              </a:ext>
            </a:extLst>
          </p:cNvPr>
          <p:cNvSpPr txBox="1"/>
          <p:nvPr/>
        </p:nvSpPr>
        <p:spPr>
          <a:xfrm>
            <a:off x="1606196" y="4890404"/>
            <a:ext cx="4017915" cy="889090"/>
          </a:xfrm>
          <a:prstGeom prst="rect">
            <a:avLst/>
          </a:prstGeom>
          <a:noFill/>
        </p:spPr>
        <p:txBody>
          <a:bodyPr wrap="square">
            <a:spAutoFit/>
          </a:bodyPr>
          <a:lstStyle/>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在具有</a:t>
            </a:r>
            <a:r>
              <a:rPr lang="en-US" altLang="zh-CN" sz="1400" dirty="0">
                <a:solidFill>
                  <a:schemeClr val="tx1">
                    <a:lumMod val="75000"/>
                    <a:lumOff val="25000"/>
                  </a:schemeClr>
                </a:solidFill>
                <a:latin typeface="微软雅黑" panose="020B0503020204020204" charset="-122"/>
                <a:ea typeface="微软雅黑" panose="020B0503020204020204" charset="-122"/>
              </a:rPr>
              <a:t>500</a:t>
            </a:r>
            <a:r>
              <a:rPr lang="zh-CN" altLang="en-US" sz="1400" dirty="0">
                <a:solidFill>
                  <a:schemeClr val="tx1">
                    <a:lumMod val="75000"/>
                    <a:lumOff val="25000"/>
                  </a:schemeClr>
                </a:solidFill>
                <a:latin typeface="微软雅黑" panose="020B0503020204020204" charset="-122"/>
                <a:ea typeface="微软雅黑" panose="020B0503020204020204" charset="-122"/>
              </a:rPr>
              <a:t>个节点和</a:t>
            </a:r>
            <a:r>
              <a:rPr lang="en-US" altLang="zh-CN" sz="1400" dirty="0">
                <a:solidFill>
                  <a:schemeClr val="tx1">
                    <a:lumMod val="75000"/>
                    <a:lumOff val="25000"/>
                  </a:schemeClr>
                </a:solidFill>
                <a:latin typeface="微软雅黑" panose="020B0503020204020204" charset="-122"/>
                <a:ea typeface="微软雅黑" panose="020B0503020204020204" charset="-122"/>
              </a:rPr>
              <a:t>20</a:t>
            </a:r>
            <a:r>
              <a:rPr lang="zh-CN" altLang="en-US" sz="1400" dirty="0">
                <a:solidFill>
                  <a:schemeClr val="tx1">
                    <a:lumMod val="75000"/>
                    <a:lumOff val="25000"/>
                  </a:schemeClr>
                </a:solidFill>
                <a:latin typeface="微软雅黑" panose="020B0503020204020204" charset="-122"/>
                <a:ea typeface="微软雅黑" panose="020B0503020204020204" charset="-122"/>
              </a:rPr>
              <a:t>个机架的</a:t>
            </a:r>
            <a:r>
              <a:rPr lang="en-US" altLang="zh-CN" sz="1400" dirty="0">
                <a:solidFill>
                  <a:schemeClr val="tx1">
                    <a:lumMod val="75000"/>
                    <a:lumOff val="25000"/>
                  </a:schemeClr>
                </a:solidFill>
                <a:latin typeface="微软雅黑" panose="020B0503020204020204" charset="-122"/>
                <a:ea typeface="微软雅黑" panose="020B0503020204020204" charset="-122"/>
              </a:rPr>
              <a:t>DSS</a:t>
            </a:r>
            <a:r>
              <a:rPr lang="zh-CN" altLang="en-US" sz="1400" dirty="0">
                <a:solidFill>
                  <a:schemeClr val="tx1">
                    <a:lumMod val="75000"/>
                    <a:lumOff val="25000"/>
                  </a:schemeClr>
                </a:solidFill>
                <a:latin typeface="微软雅黑" panose="020B0503020204020204" charset="-122"/>
                <a:ea typeface="微软雅黑" panose="020B0503020204020204" charset="-122"/>
              </a:rPr>
              <a:t>中，随机分配</a:t>
            </a:r>
            <a:r>
              <a:rPr lang="en-US" altLang="zh-CN" sz="1400" dirty="0">
                <a:solidFill>
                  <a:schemeClr val="tx1">
                    <a:lumMod val="75000"/>
                    <a:lumOff val="25000"/>
                  </a:schemeClr>
                </a:solidFill>
                <a:latin typeface="微软雅黑" panose="020B0503020204020204" charset="-122"/>
                <a:ea typeface="微软雅黑" panose="020B0503020204020204" charset="-122"/>
              </a:rPr>
              <a:t>1000</a:t>
            </a:r>
            <a:r>
              <a:rPr lang="zh-CN" altLang="en-US" sz="1400" dirty="0">
                <a:solidFill>
                  <a:schemeClr val="tx1">
                    <a:lumMod val="75000"/>
                    <a:lumOff val="25000"/>
                  </a:schemeClr>
                </a:solidFill>
                <a:latin typeface="微软雅黑" panose="020B0503020204020204" charset="-122"/>
                <a:ea typeface="微软雅黑" panose="020B0503020204020204" charset="-122"/>
              </a:rPr>
              <a:t>条（</a:t>
            </a:r>
            <a:r>
              <a:rPr lang="en-US" altLang="zh-CN" sz="1400" dirty="0">
                <a:solidFill>
                  <a:schemeClr val="tx1">
                    <a:lumMod val="75000"/>
                    <a:lumOff val="25000"/>
                  </a:schemeClr>
                </a:solidFill>
                <a:latin typeface="微软雅黑" panose="020B0503020204020204" charset="-122"/>
                <a:ea typeface="微软雅黑" panose="020B0503020204020204" charset="-122"/>
              </a:rPr>
              <a:t>4</a:t>
            </a:r>
            <a:r>
              <a:rPr lang="zh-CN" altLang="en-US" sz="1400" dirty="0">
                <a:solidFill>
                  <a:schemeClr val="tx1">
                    <a:lumMod val="75000"/>
                    <a:lumOff val="25000"/>
                  </a:schemeClr>
                </a:solidFill>
                <a:latin typeface="微软雅黑" panose="020B0503020204020204" charset="-122"/>
                <a:ea typeface="微软雅黑" panose="020B0503020204020204" charset="-122"/>
              </a:rPr>
              <a:t>，</a:t>
            </a:r>
            <a:r>
              <a:rPr lang="en-US" altLang="zh-CN" sz="1400" dirty="0">
                <a:solidFill>
                  <a:schemeClr val="tx1">
                    <a:lumMod val="75000"/>
                    <a:lumOff val="25000"/>
                  </a:schemeClr>
                </a:solidFill>
                <a:latin typeface="微软雅黑" panose="020B0503020204020204" charset="-122"/>
                <a:ea typeface="微软雅黑" panose="020B0503020204020204" charset="-122"/>
              </a:rPr>
              <a:t>2</a:t>
            </a:r>
            <a:r>
              <a:rPr lang="zh-CN" altLang="en-US" sz="1400" dirty="0">
                <a:solidFill>
                  <a:schemeClr val="tx1">
                    <a:lumMod val="75000"/>
                    <a:lumOff val="25000"/>
                  </a:schemeClr>
                </a:solidFill>
                <a:latin typeface="微软雅黑" panose="020B0503020204020204" charset="-122"/>
                <a:ea typeface="微软雅黑" panose="020B0503020204020204" charset="-122"/>
              </a:rPr>
              <a:t>）代码的块分布的</a:t>
            </a:r>
            <a:r>
              <a:rPr lang="en-US" altLang="zh-CN" sz="1400" dirty="0">
                <a:solidFill>
                  <a:schemeClr val="tx1">
                    <a:lumMod val="75000"/>
                    <a:lumOff val="25000"/>
                  </a:schemeClr>
                </a:solidFill>
                <a:latin typeface="微软雅黑" panose="020B0503020204020204" charset="-122"/>
                <a:ea typeface="微软雅黑" panose="020B0503020204020204" charset="-122"/>
              </a:rPr>
              <a:t>CDF</a:t>
            </a:r>
            <a:r>
              <a:rPr lang="zh-CN" altLang="en-US" sz="1400" dirty="0">
                <a:solidFill>
                  <a:schemeClr val="tx1">
                    <a:lumMod val="75000"/>
                    <a:lumOff val="25000"/>
                  </a:schemeClr>
                </a:solidFill>
                <a:latin typeface="微软雅黑" panose="020B0503020204020204" charset="-122"/>
                <a:ea typeface="微软雅黑" panose="020B0503020204020204" charset="-122"/>
              </a:rPr>
              <a:t>图</a:t>
            </a:r>
          </a:p>
        </p:txBody>
      </p:sp>
    </p:spTree>
    <p:custDataLst>
      <p:tags r:id="rId1"/>
    </p:custDataLst>
    <p:extLst>
      <p:ext uri="{BB962C8B-B14F-4D97-AF65-F5344CB8AC3E}">
        <p14:creationId xmlns:p14="http://schemas.microsoft.com/office/powerpoint/2010/main" val="3100765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1155" y="325120"/>
            <a:ext cx="6527165" cy="1015365"/>
            <a:chOff x="1572" y="494"/>
            <a:chExt cx="10279"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1" name="矩形 10"/>
            <p:cNvSpPr/>
            <p:nvPr/>
          </p:nvSpPr>
          <p:spPr>
            <a:xfrm>
              <a:off x="3078" y="751"/>
              <a:ext cx="8773" cy="921"/>
            </a:xfrm>
            <a:prstGeom prst="rect">
              <a:avLst/>
            </a:prstGeom>
          </p:spPr>
          <p:txBody>
            <a:bodyPr wrap="none">
              <a:spAutoFit/>
            </a:bodyPr>
            <a:lstStyle/>
            <a:p>
              <a:r>
                <a:rPr lang="zh-CN" altLang="en-US" sz="3200" b="1" spc="300" dirty="0">
                  <a:latin typeface="微软雅黑" panose="020B0503020204020204" charset="-122"/>
                  <a:ea typeface="微软雅黑" panose="020B0503020204020204" charset="-122"/>
                </a:rPr>
                <a:t>问题分析之跨架流量不平衡</a:t>
              </a:r>
            </a:p>
          </p:txBody>
        </p:sp>
        <p:sp>
          <p:nvSpPr>
            <p:cNvPr id="29" name="文本框 28"/>
            <p:cNvSpPr txBox="1"/>
            <p:nvPr/>
          </p:nvSpPr>
          <p:spPr>
            <a:xfrm>
              <a:off x="3107" y="1365"/>
              <a:ext cx="5645" cy="580"/>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a:p>
              <a:r>
                <a:rPr lang="en-US" altLang="zh-CN" sz="900" spc="300" dirty="0">
                  <a:solidFill>
                    <a:schemeClr val="bg1">
                      <a:lumMod val="50000"/>
                    </a:schemeClr>
                  </a:solidFill>
                  <a:latin typeface="微软雅黑" panose="020B0503020204020204" charset="-122"/>
                  <a:ea typeface="微软雅黑" panose="020B0503020204020204" charset="-122"/>
                </a:rPr>
                <a:t>PLEASE ENTER THE TOPIC</a:t>
              </a:r>
            </a:p>
          </p:txBody>
        </p:sp>
      </p:grpSp>
      <p:sp>
        <p:nvSpPr>
          <p:cNvPr id="19" name="矩形: 圆角 18"/>
          <p:cNvSpPr/>
          <p:nvPr/>
        </p:nvSpPr>
        <p:spPr>
          <a:xfrm>
            <a:off x="977900" y="1479644"/>
            <a:ext cx="10236200" cy="4583430"/>
          </a:xfrm>
          <a:prstGeom prst="roundRect">
            <a:avLst>
              <a:gd name="adj" fmla="val 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sym typeface="+mn-lt"/>
            </a:endParaRPr>
          </a:p>
        </p:txBody>
      </p:sp>
      <p:sp>
        <p:nvSpPr>
          <p:cNvPr id="13" name="任意多边形: 形状 21"/>
          <p:cNvSpPr/>
          <p:nvPr/>
        </p:nvSpPr>
        <p:spPr>
          <a:xfrm>
            <a:off x="977900" y="2575560"/>
            <a:ext cx="1675765" cy="2781300"/>
          </a:xfrm>
          <a:custGeom>
            <a:avLst/>
            <a:gdLst>
              <a:gd name="connsiteX0" fmla="*/ 284837 w 1675487"/>
              <a:gd name="connsiteY0" fmla="*/ 0 h 2781300"/>
              <a:gd name="connsiteX1" fmla="*/ 1675487 w 1675487"/>
              <a:gd name="connsiteY1" fmla="*/ 1390650 h 2781300"/>
              <a:gd name="connsiteX2" fmla="*/ 284837 w 1675487"/>
              <a:gd name="connsiteY2" fmla="*/ 2781300 h 2781300"/>
              <a:gd name="connsiteX3" fmla="*/ 4573 w 1675487"/>
              <a:gd name="connsiteY3" fmla="*/ 2753047 h 2781300"/>
              <a:gd name="connsiteX4" fmla="*/ 0 w 1675487"/>
              <a:gd name="connsiteY4" fmla="*/ 2751872 h 2781300"/>
              <a:gd name="connsiteX5" fmla="*/ 0 w 1675487"/>
              <a:gd name="connsiteY5" fmla="*/ 29429 h 2781300"/>
              <a:gd name="connsiteX6" fmla="*/ 4573 w 1675487"/>
              <a:gd name="connsiteY6" fmla="*/ 28253 h 2781300"/>
              <a:gd name="connsiteX7" fmla="*/ 284837 w 1675487"/>
              <a:gd name="connsiteY7" fmla="*/ 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5487" h="2781300">
                <a:moveTo>
                  <a:pt x="284837" y="0"/>
                </a:moveTo>
                <a:cubicBezTo>
                  <a:pt x="1052872" y="0"/>
                  <a:pt x="1675487" y="622615"/>
                  <a:pt x="1675487" y="1390650"/>
                </a:cubicBezTo>
                <a:cubicBezTo>
                  <a:pt x="1675487" y="2158685"/>
                  <a:pt x="1052872" y="2781300"/>
                  <a:pt x="284837" y="2781300"/>
                </a:cubicBezTo>
                <a:cubicBezTo>
                  <a:pt x="188833" y="2781300"/>
                  <a:pt x="95101" y="2771572"/>
                  <a:pt x="4573" y="2753047"/>
                </a:cubicBezTo>
                <a:lnTo>
                  <a:pt x="0" y="2751872"/>
                </a:lnTo>
                <a:lnTo>
                  <a:pt x="0" y="29429"/>
                </a:lnTo>
                <a:lnTo>
                  <a:pt x="4573" y="28253"/>
                </a:lnTo>
                <a:cubicBezTo>
                  <a:pt x="95101" y="9729"/>
                  <a:pt x="188833" y="0"/>
                  <a:pt x="284837" y="0"/>
                </a:cubicBezTo>
                <a:close/>
              </a:path>
            </a:pathLst>
          </a:cu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sp>
        <p:nvSpPr>
          <p:cNvPr id="30" name="矩形 29"/>
          <p:cNvSpPr/>
          <p:nvPr/>
        </p:nvSpPr>
        <p:spPr>
          <a:xfrm>
            <a:off x="1065821" y="3167412"/>
            <a:ext cx="1242373" cy="2062103"/>
          </a:xfrm>
          <a:prstGeom prst="rect">
            <a:avLst/>
          </a:prstGeom>
        </p:spPr>
        <p:txBody>
          <a:bodyPr wrap="square">
            <a:spAutoFit/>
          </a:bodyPr>
          <a:lstStyle/>
          <a:p>
            <a:r>
              <a:rPr lang="zh-CN" altLang="en-US" sz="3200" b="1" spc="3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跨架流量不平衡</a:t>
            </a:r>
            <a:endParaRPr lang="zh-CN" sz="3200" b="1" spc="3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34" name="文本框 33"/>
          <p:cNvSpPr txBox="1"/>
          <p:nvPr/>
        </p:nvSpPr>
        <p:spPr>
          <a:xfrm>
            <a:off x="3200915" y="2875334"/>
            <a:ext cx="7354809" cy="2181751"/>
          </a:xfrm>
          <a:prstGeom prst="rect">
            <a:avLst/>
          </a:prstGeom>
          <a:noFill/>
        </p:spPr>
        <p:txBody>
          <a:bodyPr wrap="square">
            <a:spAutoFit/>
          </a:bodyPr>
          <a:lstStyle/>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在错误恢复过程中，替换节点和检索块的选择在负载平衡中也起着关键作用。如果替换节点聚集在一些机架上（例如</a:t>
            </a:r>
            <a:r>
              <a:rPr lang="en-US" altLang="zh-CN" sz="1400" dirty="0">
                <a:solidFill>
                  <a:schemeClr val="tx1">
                    <a:lumMod val="75000"/>
                    <a:lumOff val="25000"/>
                  </a:schemeClr>
                </a:solidFill>
                <a:latin typeface="微软雅黑" panose="020B0503020204020204" charset="-122"/>
                <a:ea typeface="微软雅黑" panose="020B0503020204020204" charset="-122"/>
              </a:rPr>
              <a:t>HDFS</a:t>
            </a:r>
            <a:r>
              <a:rPr lang="zh-CN" altLang="en-US" sz="1400" dirty="0">
                <a:solidFill>
                  <a:schemeClr val="tx1">
                    <a:lumMod val="75000"/>
                    <a:lumOff val="25000"/>
                  </a:schemeClr>
                </a:solidFill>
                <a:latin typeface="微软雅黑" panose="020B0503020204020204" charset="-122"/>
                <a:ea typeface="微软雅黑" panose="020B0503020204020204" charset="-122"/>
              </a:rPr>
              <a:t>选择附近的替换节点，导致替换节点在几个机架上），那么将检索到的数据读到替换节点的内存中，会大大增加这些机架上</a:t>
            </a:r>
            <a:r>
              <a:rPr lang="en-US" altLang="zh-CN" sz="1400" dirty="0" err="1">
                <a:solidFill>
                  <a:schemeClr val="tx1">
                    <a:lumMod val="75000"/>
                    <a:lumOff val="25000"/>
                  </a:schemeClr>
                </a:solidFill>
                <a:latin typeface="微软雅黑" panose="020B0503020204020204" charset="-122"/>
                <a:ea typeface="微软雅黑" panose="020B0503020204020204" charset="-122"/>
              </a:rPr>
              <a:t>ToR</a:t>
            </a:r>
            <a:r>
              <a:rPr lang="zh-CN" altLang="en-US" sz="1400" dirty="0">
                <a:solidFill>
                  <a:schemeClr val="tx1">
                    <a:lumMod val="75000"/>
                    <a:lumOff val="25000"/>
                  </a:schemeClr>
                </a:solidFill>
                <a:latin typeface="微软雅黑" panose="020B0503020204020204" charset="-122"/>
                <a:ea typeface="微软雅黑" panose="020B0503020204020204" charset="-122"/>
              </a:rPr>
              <a:t>的跨机架下行负载。如果检索到的数据块聚集在某些机架上，那么将从这些机架上读取大量的数据用于故障恢复，大大增加了这些机架上</a:t>
            </a:r>
            <a:r>
              <a:rPr lang="en-US" altLang="zh-CN" sz="1400" dirty="0" err="1">
                <a:solidFill>
                  <a:schemeClr val="tx1">
                    <a:lumMod val="75000"/>
                    <a:lumOff val="25000"/>
                  </a:schemeClr>
                </a:solidFill>
                <a:latin typeface="微软雅黑" panose="020B0503020204020204" charset="-122"/>
                <a:ea typeface="微软雅黑" panose="020B0503020204020204" charset="-122"/>
              </a:rPr>
              <a:t>ToR</a:t>
            </a:r>
            <a:r>
              <a:rPr lang="zh-CN" altLang="en-US" sz="1400" dirty="0">
                <a:solidFill>
                  <a:schemeClr val="tx1">
                    <a:lumMod val="75000"/>
                    <a:lumOff val="25000"/>
                  </a:schemeClr>
                </a:solidFill>
                <a:latin typeface="微软雅黑" panose="020B0503020204020204" charset="-122"/>
                <a:ea typeface="微软雅黑" panose="020B0503020204020204" charset="-122"/>
              </a:rPr>
              <a:t>的跨机架上行链路负载</a:t>
            </a:r>
          </a:p>
        </p:txBody>
      </p:sp>
      <p:pic>
        <p:nvPicPr>
          <p:cNvPr id="12" name="图片 11" descr="图书馆"/>
          <p:cNvPicPr>
            <a:picLocks noChangeAspect="1"/>
          </p:cNvPicPr>
          <p:nvPr/>
        </p:nvPicPr>
        <p:blipFill>
          <a:blip r:embed="rId3">
            <a:alphaModFix amt="25000"/>
          </a:blip>
          <a:stretch>
            <a:fillRect/>
          </a:stretch>
        </p:blipFill>
        <p:spPr>
          <a:xfrm>
            <a:off x="8452485" y="5777865"/>
            <a:ext cx="3739585" cy="1080000"/>
          </a:xfrm>
          <a:prstGeom prst="rect">
            <a:avLst/>
          </a:prstGeom>
        </p:spPr>
      </p:pic>
      <p:grpSp>
        <p:nvGrpSpPr>
          <p:cNvPr id="16" name="组合 15"/>
          <p:cNvGrpSpPr/>
          <p:nvPr userDrawn="1"/>
        </p:nvGrpSpPr>
        <p:grpSpPr>
          <a:xfrm>
            <a:off x="10289667" y="-801077"/>
            <a:ext cx="1902333" cy="2044520"/>
            <a:chOff x="8135783" y="-1669981"/>
            <a:chExt cx="4056217" cy="4359393"/>
          </a:xfrm>
        </p:grpSpPr>
        <p:sp>
          <p:nvSpPr>
            <p:cNvPr id="1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2627882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任意多边形: 形状 52"/>
          <p:cNvSpPr/>
          <p:nvPr/>
        </p:nvSpPr>
        <p:spPr>
          <a:xfrm flipH="1">
            <a:off x="4337050" y="0"/>
            <a:ext cx="7854950" cy="68580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gradFill flip="none">
            <a:gsLst>
              <a:gs pos="18000">
                <a:srgbClr val="25557A"/>
              </a:gs>
              <a:gs pos="35000">
                <a:srgbClr val="4FA1E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IMG_2579(20220922-170622)"/>
          <p:cNvPicPr/>
          <p:nvPr/>
        </p:nvPicPr>
        <p:blipFill>
          <a:blip r:embed="rId3"/>
          <a:srcRect l="-110" t="24800" r="27205"/>
          <a:stretch>
            <a:fillRect/>
          </a:stretch>
        </p:blipFill>
        <p:spPr>
          <a:xfrm>
            <a:off x="7152005" y="2797810"/>
            <a:ext cx="5039995" cy="4060825"/>
          </a:xfrm>
          <a:prstGeom prst="rect">
            <a:avLst/>
          </a:prstGeom>
        </p:spPr>
      </p:pic>
      <p:grpSp>
        <p:nvGrpSpPr>
          <p:cNvPr id="27" name="组合 26"/>
          <p:cNvGrpSpPr/>
          <p:nvPr/>
        </p:nvGrpSpPr>
        <p:grpSpPr>
          <a:xfrm>
            <a:off x="4896485" y="635"/>
            <a:ext cx="6939280" cy="6858000"/>
            <a:chOff x="7711" y="1"/>
            <a:chExt cx="10928" cy="10800"/>
          </a:xfrm>
        </p:grpSpPr>
        <p:sp>
          <p:nvSpPr>
            <p:cNvPr id="21" name="任意多边形: 形状 52"/>
            <p:cNvSpPr/>
            <p:nvPr/>
          </p:nvSpPr>
          <p:spPr>
            <a:xfrm flipV="1">
              <a:off x="7711" y="1"/>
              <a:ext cx="6416" cy="108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descr="校徽"/>
            <p:cNvPicPr>
              <a:picLocks noChangeAspect="1"/>
            </p:cNvPicPr>
            <p:nvPr/>
          </p:nvPicPr>
          <p:blipFill>
            <a:blip r:embed="rId4"/>
            <a:stretch>
              <a:fillRect/>
            </a:stretch>
          </p:blipFill>
          <p:spPr>
            <a:xfrm>
              <a:off x="16399" y="293"/>
              <a:ext cx="2240" cy="1701"/>
            </a:xfrm>
            <a:prstGeom prst="rect">
              <a:avLst/>
            </a:prstGeom>
          </p:spPr>
        </p:pic>
      </p:grpSp>
      <p:grpSp>
        <p:nvGrpSpPr>
          <p:cNvPr id="63" name="组合 62"/>
          <p:cNvGrpSpPr/>
          <p:nvPr/>
        </p:nvGrpSpPr>
        <p:grpSpPr>
          <a:xfrm rot="10800000">
            <a:off x="-28575" y="3744463"/>
            <a:ext cx="4737100" cy="5091168"/>
            <a:chOff x="8135783" y="-1669981"/>
            <a:chExt cx="4056217" cy="4359393"/>
          </a:xfrm>
        </p:grpSpPr>
        <p:sp>
          <p:nvSpPr>
            <p:cNvPr id="65"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直角三角形 63"/>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9" name="图片 18" descr="小招logo"/>
          <p:cNvPicPr>
            <a:picLocks noChangeAspect="1"/>
          </p:cNvPicPr>
          <p:nvPr/>
        </p:nvPicPr>
        <p:blipFill>
          <a:blip r:embed="rId5"/>
          <a:stretch>
            <a:fillRect/>
          </a:stretch>
        </p:blipFill>
        <p:spPr>
          <a:xfrm>
            <a:off x="10913745" y="6055995"/>
            <a:ext cx="1080000" cy="604432"/>
          </a:xfrm>
          <a:prstGeom prst="rect">
            <a:avLst/>
          </a:prstGeom>
        </p:spPr>
      </p:pic>
      <p:grpSp>
        <p:nvGrpSpPr>
          <p:cNvPr id="5" name="组合 4"/>
          <p:cNvGrpSpPr/>
          <p:nvPr/>
        </p:nvGrpSpPr>
        <p:grpSpPr>
          <a:xfrm>
            <a:off x="1981200" y="1901190"/>
            <a:ext cx="6291580" cy="2896235"/>
            <a:chOff x="1932" y="2994"/>
            <a:chExt cx="9908" cy="4561"/>
          </a:xfrm>
        </p:grpSpPr>
        <p:grpSp>
          <p:nvGrpSpPr>
            <p:cNvPr id="6" name="组合 5"/>
            <p:cNvGrpSpPr/>
            <p:nvPr/>
          </p:nvGrpSpPr>
          <p:grpSpPr>
            <a:xfrm>
              <a:off x="1932" y="2994"/>
              <a:ext cx="3242" cy="2179"/>
              <a:chOff x="2761095" y="2292169"/>
              <a:chExt cx="2058736" cy="1383665"/>
            </a:xfrm>
          </p:grpSpPr>
          <p:sp>
            <p:nvSpPr>
              <p:cNvPr id="7" name="矩形: 圆角 1"/>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sp>
            <p:nvSpPr>
              <p:cNvPr id="8" name="矩形: 圆角 6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sp>
            <p:nvSpPr>
              <p:cNvPr id="9" name="文本框 8"/>
              <p:cNvSpPr txBox="1"/>
              <p:nvPr/>
            </p:nvSpPr>
            <p:spPr>
              <a:xfrm>
                <a:off x="3020843" y="2292169"/>
                <a:ext cx="1798988" cy="1383665"/>
              </a:xfrm>
              <a:prstGeom prst="rect">
                <a:avLst/>
              </a:prstGeom>
              <a:noFill/>
            </p:spPr>
            <p:txBody>
              <a:bodyPr wrap="square" rtlCol="0">
                <a:spAutoFit/>
              </a:bodyPr>
              <a:lstStyle/>
              <a:p>
                <a:r>
                  <a:rPr lang="en-US" altLang="zh-CN" sz="8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0" name="矩形 9"/>
            <p:cNvSpPr/>
            <p:nvPr/>
          </p:nvSpPr>
          <p:spPr>
            <a:xfrm>
              <a:off x="4066" y="2994"/>
              <a:ext cx="2262" cy="2082"/>
            </a:xfrm>
            <a:prstGeom prst="rect">
              <a:avLst/>
            </a:prstGeom>
          </p:spPr>
          <p:txBody>
            <a:bodyPr wrap="none">
              <a:spAutoFit/>
            </a:bodyPr>
            <a:lstStyle/>
            <a:p>
              <a:r>
                <a:rPr lang="en-US" altLang="zh-CN" sz="8000" b="1" dirty="0">
                  <a:latin typeface="微软雅黑" panose="020B0503020204020204" charset="-122"/>
                  <a:ea typeface="微软雅黑" panose="020B0503020204020204" charset="-122"/>
                </a:rPr>
                <a:t>03</a:t>
              </a:r>
            </a:p>
          </p:txBody>
        </p:sp>
        <p:sp>
          <p:nvSpPr>
            <p:cNvPr id="11" name="矩形 10"/>
            <p:cNvSpPr/>
            <p:nvPr/>
          </p:nvSpPr>
          <p:spPr>
            <a:xfrm>
              <a:off x="2118" y="5546"/>
              <a:ext cx="5865" cy="1745"/>
            </a:xfrm>
            <a:prstGeom prst="rect">
              <a:avLst/>
            </a:prstGeom>
          </p:spPr>
          <p:txBody>
            <a:bodyPr wrap="none">
              <a:spAutoFit/>
            </a:bodyPr>
            <a:lstStyle/>
            <a:p>
              <a:r>
                <a:rPr lang="zh-CN" altLang="en-US" sz="6600" b="1" spc="300" dirty="0">
                  <a:latin typeface="微软雅黑" panose="020B0503020204020204" charset="-122"/>
                  <a:ea typeface="微软雅黑" panose="020B0503020204020204" charset="-122"/>
                </a:rPr>
                <a:t>解决方法</a:t>
              </a:r>
            </a:p>
          </p:txBody>
        </p:sp>
        <p:sp>
          <p:nvSpPr>
            <p:cNvPr id="12" name="文本框 11"/>
            <p:cNvSpPr txBox="1"/>
            <p:nvPr/>
          </p:nvSpPr>
          <p:spPr>
            <a:xfrm>
              <a:off x="2212" y="6975"/>
              <a:ext cx="9628" cy="580"/>
            </a:xfrm>
            <a:prstGeom prst="rect">
              <a:avLst/>
            </a:prstGeom>
            <a:noFill/>
          </p:spPr>
          <p:txBody>
            <a:bodyPr wrap="square">
              <a:spAutoFit/>
            </a:bodyPr>
            <a:lstStyle/>
            <a:p>
              <a:endParaRPr lang="en-US" altLang="zh-CN" sz="900" spc="600" dirty="0">
                <a:solidFill>
                  <a:schemeClr val="bg1">
                    <a:lumMod val="65000"/>
                  </a:schemeClr>
                </a:solidFill>
                <a:latin typeface="微软雅黑" panose="020B0503020204020204" charset="-122"/>
                <a:ea typeface="微软雅黑" panose="020B0503020204020204" charset="-122"/>
              </a:endParaRPr>
            </a:p>
            <a:p>
              <a:r>
                <a:rPr lang="en-US" altLang="zh-CN" sz="900" spc="600" dirty="0">
                  <a:solidFill>
                    <a:schemeClr val="bg1">
                      <a:lumMod val="65000"/>
                    </a:schemeClr>
                  </a:solidFill>
                  <a:latin typeface="微软雅黑" panose="020B0503020204020204" charset="-122"/>
                  <a:ea typeface="微软雅黑" panose="020B0503020204020204" charset="-122"/>
                </a:rPr>
                <a:t>PLEASE ENTER THE TOPIC</a:t>
              </a:r>
            </a:p>
          </p:txBody>
        </p:sp>
      </p:gr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WFjYWIyZjUwMTdmODQ5MGQwMGU3YWZkZjQxMjAxY2M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quot;width&quot;:8100}"/>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772</TotalTime>
  <Words>1312</Words>
  <Application>Microsoft Office PowerPoint</Application>
  <PresentationFormat>宽屏</PresentationFormat>
  <Paragraphs>119</Paragraphs>
  <Slides>16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微软雅黑</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吴帅</dc:creator>
  <cp:lastModifiedBy>吴帅</cp:lastModifiedBy>
  <cp:revision>179</cp:revision>
  <dcterms:created xsi:type="dcterms:W3CDTF">2019-06-19T02:08:00Z</dcterms:created>
  <dcterms:modified xsi:type="dcterms:W3CDTF">2022-12-21T23:56:43Z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0FA7266D02E942AAAA912ABFFAAB6B71</vt:lpwstr>
  </property>
</Properties>
</file>