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92" r:id="rId7"/>
    <p:sldId id="271" r:id="rId8"/>
    <p:sldId id="263" r:id="rId9"/>
    <p:sldId id="293" r:id="rId10"/>
    <p:sldId id="294" r:id="rId11"/>
    <p:sldId id="278" r:id="rId12"/>
    <p:sldId id="264" r:id="rId13"/>
    <p:sldId id="295" r:id="rId14"/>
    <p:sldId id="297" r:id="rId15"/>
    <p:sldId id="296" r:id="rId16"/>
    <p:sldId id="298" r:id="rId17"/>
    <p:sldId id="279" r:id="rId18"/>
    <p:sldId id="265" r:id="rId19"/>
    <p:sldId id="284" r:id="rId20"/>
    <p:sldId id="285" r:id="rId21"/>
    <p:sldId id="29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5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504843" y="43573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23777" y="2539955"/>
            <a:ext cx="9568223" cy="105413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rgbClr val="1C50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Geometric Partitioning: Explore the Boundary  of Optimal Erasure Code Repair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C50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702087" y="3594090"/>
            <a:ext cx="7279718" cy="0"/>
          </a:xfrm>
          <a:prstGeom prst="line">
            <a:avLst/>
          </a:prstGeom>
          <a:ln w="28575">
            <a:solidFill>
              <a:srgbClr val="1C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-1" y="1085407"/>
            <a:ext cx="2591077" cy="4151873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1C50A2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2491892" y="2588618"/>
            <a:ext cx="198368" cy="245114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852237" y="5051897"/>
            <a:ext cx="4487526" cy="370765"/>
            <a:chOff x="4654427" y="4718860"/>
            <a:chExt cx="3351790" cy="276971"/>
          </a:xfrm>
        </p:grpSpPr>
        <p:grpSp>
          <p:nvGrpSpPr>
            <p:cNvPr id="23" name="组合 22"/>
            <p:cNvGrpSpPr/>
            <p:nvPr/>
          </p:nvGrpSpPr>
          <p:grpSpPr>
            <a:xfrm>
              <a:off x="4654427" y="4718860"/>
              <a:ext cx="276971" cy="276971"/>
              <a:chOff x="3725237" y="4930504"/>
              <a:chExt cx="531780" cy="531780"/>
            </a:xfrm>
          </p:grpSpPr>
          <p:sp>
            <p:nvSpPr>
              <p:cNvPr id="25" name="圆角矩形 2"/>
              <p:cNvSpPr/>
              <p:nvPr/>
            </p:nvSpPr>
            <p:spPr>
              <a:xfrm>
                <a:off x="3725237" y="4930504"/>
                <a:ext cx="531780" cy="531780"/>
              </a:xfrm>
              <a:prstGeom prst="ellipse">
                <a:avLst/>
              </a:prstGeom>
              <a:solidFill>
                <a:srgbClr val="1C50A2"/>
              </a:solidFill>
              <a:ln w="25400" cap="flat" cmpd="sng" algn="ctr">
                <a:noFill/>
                <a:prstDash val="solid"/>
                <a:miter lim="800000"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student-graduation-cap-shape_52041"/>
              <p:cNvSpPr>
                <a:spLocks noChangeAspect="1"/>
              </p:cNvSpPr>
              <p:nvPr/>
            </p:nvSpPr>
            <p:spPr bwMode="auto">
              <a:xfrm>
                <a:off x="3875605" y="5054575"/>
                <a:ext cx="219840" cy="264806"/>
              </a:xfrm>
              <a:custGeom>
                <a:avLst/>
                <a:gdLst>
                  <a:gd name="connsiteX0" fmla="*/ 56671 w 279400"/>
                  <a:gd name="connsiteY0" fmla="*/ 192087 h 336550"/>
                  <a:gd name="connsiteX1" fmla="*/ 224047 w 279400"/>
                  <a:gd name="connsiteY1" fmla="*/ 192087 h 336550"/>
                  <a:gd name="connsiteX2" fmla="*/ 279400 w 279400"/>
                  <a:gd name="connsiteY2" fmla="*/ 247752 h 336550"/>
                  <a:gd name="connsiteX3" fmla="*/ 279400 w 279400"/>
                  <a:gd name="connsiteY3" fmla="*/ 336550 h 336550"/>
                  <a:gd name="connsiteX4" fmla="*/ 176602 w 279400"/>
                  <a:gd name="connsiteY4" fmla="*/ 336550 h 336550"/>
                  <a:gd name="connsiteX5" fmla="*/ 158151 w 279400"/>
                  <a:gd name="connsiteY5" fmla="*/ 245101 h 336550"/>
                  <a:gd name="connsiteX6" fmla="*/ 151562 w 279400"/>
                  <a:gd name="connsiteY6" fmla="*/ 239800 h 336550"/>
                  <a:gd name="connsiteX7" fmla="*/ 167377 w 279400"/>
                  <a:gd name="connsiteY7" fmla="*/ 213293 h 336550"/>
                  <a:gd name="connsiteX8" fmla="*/ 167377 w 279400"/>
                  <a:gd name="connsiteY8" fmla="*/ 209317 h 336550"/>
                  <a:gd name="connsiteX9" fmla="*/ 163423 w 279400"/>
                  <a:gd name="connsiteY9" fmla="*/ 207991 h 336550"/>
                  <a:gd name="connsiteX10" fmla="*/ 121249 w 279400"/>
                  <a:gd name="connsiteY10" fmla="*/ 207991 h 336550"/>
                  <a:gd name="connsiteX11" fmla="*/ 118613 w 279400"/>
                  <a:gd name="connsiteY11" fmla="*/ 209317 h 336550"/>
                  <a:gd name="connsiteX12" fmla="*/ 118613 w 279400"/>
                  <a:gd name="connsiteY12" fmla="*/ 213293 h 336550"/>
                  <a:gd name="connsiteX13" fmla="*/ 134429 w 279400"/>
                  <a:gd name="connsiteY13" fmla="*/ 239800 h 336550"/>
                  <a:gd name="connsiteX14" fmla="*/ 126521 w 279400"/>
                  <a:gd name="connsiteY14" fmla="*/ 245101 h 336550"/>
                  <a:gd name="connsiteX15" fmla="*/ 110706 w 279400"/>
                  <a:gd name="connsiteY15" fmla="*/ 336550 h 336550"/>
                  <a:gd name="connsiteX16" fmla="*/ 0 w 279400"/>
                  <a:gd name="connsiteY16" fmla="*/ 336550 h 336550"/>
                  <a:gd name="connsiteX17" fmla="*/ 0 w 279400"/>
                  <a:gd name="connsiteY17" fmla="*/ 247752 h 336550"/>
                  <a:gd name="connsiteX18" fmla="*/ 56671 w 279400"/>
                  <a:gd name="connsiteY18" fmla="*/ 192087 h 336550"/>
                  <a:gd name="connsiteX19" fmla="*/ 138907 w 279400"/>
                  <a:gd name="connsiteY19" fmla="*/ 0 h 336550"/>
                  <a:gd name="connsiteX20" fmla="*/ 219076 w 279400"/>
                  <a:gd name="connsiteY20" fmla="*/ 80169 h 336550"/>
                  <a:gd name="connsiteX21" fmla="*/ 138907 w 279400"/>
                  <a:gd name="connsiteY21" fmla="*/ 160338 h 336550"/>
                  <a:gd name="connsiteX22" fmla="*/ 58738 w 279400"/>
                  <a:gd name="connsiteY22" fmla="*/ 80169 h 336550"/>
                  <a:gd name="connsiteX23" fmla="*/ 138907 w 279400"/>
                  <a:gd name="connsiteY23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9400" h="336550">
                    <a:moveTo>
                      <a:pt x="56671" y="192087"/>
                    </a:moveTo>
                    <a:cubicBezTo>
                      <a:pt x="56671" y="192087"/>
                      <a:pt x="56671" y="192087"/>
                      <a:pt x="224047" y="192087"/>
                    </a:cubicBezTo>
                    <a:cubicBezTo>
                      <a:pt x="254360" y="192087"/>
                      <a:pt x="279400" y="217269"/>
                      <a:pt x="279400" y="247752"/>
                    </a:cubicBezTo>
                    <a:cubicBezTo>
                      <a:pt x="279400" y="247752"/>
                      <a:pt x="279400" y="247752"/>
                      <a:pt x="279400" y="336550"/>
                    </a:cubicBezTo>
                    <a:cubicBezTo>
                      <a:pt x="279400" y="336550"/>
                      <a:pt x="279400" y="336550"/>
                      <a:pt x="176602" y="336550"/>
                    </a:cubicBezTo>
                    <a:cubicBezTo>
                      <a:pt x="176602" y="336550"/>
                      <a:pt x="176602" y="336550"/>
                      <a:pt x="158151" y="245101"/>
                    </a:cubicBezTo>
                    <a:cubicBezTo>
                      <a:pt x="158151" y="242450"/>
                      <a:pt x="154197" y="239800"/>
                      <a:pt x="151562" y="239800"/>
                    </a:cubicBezTo>
                    <a:cubicBezTo>
                      <a:pt x="151562" y="239800"/>
                      <a:pt x="151562" y="239800"/>
                      <a:pt x="167377" y="213293"/>
                    </a:cubicBezTo>
                    <a:cubicBezTo>
                      <a:pt x="167377" y="211967"/>
                      <a:pt x="167377" y="210642"/>
                      <a:pt x="167377" y="209317"/>
                    </a:cubicBezTo>
                    <a:cubicBezTo>
                      <a:pt x="166059" y="207991"/>
                      <a:pt x="164741" y="207991"/>
                      <a:pt x="163423" y="207991"/>
                    </a:cubicBezTo>
                    <a:cubicBezTo>
                      <a:pt x="163423" y="207991"/>
                      <a:pt x="163423" y="207991"/>
                      <a:pt x="121249" y="207991"/>
                    </a:cubicBezTo>
                    <a:cubicBezTo>
                      <a:pt x="119931" y="207991"/>
                      <a:pt x="118613" y="207991"/>
                      <a:pt x="118613" y="209317"/>
                    </a:cubicBezTo>
                    <a:cubicBezTo>
                      <a:pt x="117296" y="210642"/>
                      <a:pt x="117296" y="211967"/>
                      <a:pt x="118613" y="213293"/>
                    </a:cubicBezTo>
                    <a:cubicBezTo>
                      <a:pt x="118613" y="213293"/>
                      <a:pt x="118613" y="213293"/>
                      <a:pt x="134429" y="239800"/>
                    </a:cubicBezTo>
                    <a:cubicBezTo>
                      <a:pt x="130475" y="239800"/>
                      <a:pt x="127839" y="242450"/>
                      <a:pt x="126521" y="245101"/>
                    </a:cubicBezTo>
                    <a:cubicBezTo>
                      <a:pt x="126521" y="245101"/>
                      <a:pt x="126521" y="245101"/>
                      <a:pt x="110706" y="336550"/>
                    </a:cubicBezTo>
                    <a:cubicBezTo>
                      <a:pt x="110706" y="336550"/>
                      <a:pt x="110706" y="336550"/>
                      <a:pt x="0" y="336550"/>
                    </a:cubicBezTo>
                    <a:cubicBezTo>
                      <a:pt x="0" y="336550"/>
                      <a:pt x="0" y="336550"/>
                      <a:pt x="0" y="247752"/>
                    </a:cubicBezTo>
                    <a:cubicBezTo>
                      <a:pt x="0" y="217269"/>
                      <a:pt x="25040" y="192087"/>
                      <a:pt x="56671" y="192087"/>
                    </a:cubicBezTo>
                    <a:close/>
                    <a:moveTo>
                      <a:pt x="138907" y="0"/>
                    </a:moveTo>
                    <a:cubicBezTo>
                      <a:pt x="183183" y="0"/>
                      <a:pt x="219076" y="35893"/>
                      <a:pt x="219076" y="80169"/>
                    </a:cubicBezTo>
                    <a:cubicBezTo>
                      <a:pt x="219076" y="124445"/>
                      <a:pt x="183183" y="160338"/>
                      <a:pt x="138907" y="160338"/>
                    </a:cubicBezTo>
                    <a:cubicBezTo>
                      <a:pt x="94631" y="160338"/>
                      <a:pt x="58738" y="124445"/>
                      <a:pt x="58738" y="80169"/>
                    </a:cubicBezTo>
                    <a:cubicBezTo>
                      <a:pt x="58738" y="35893"/>
                      <a:pt x="94631" y="0"/>
                      <a:pt x="13890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4" name="文本框 22"/>
            <p:cNvSpPr txBox="1"/>
            <p:nvPr/>
          </p:nvSpPr>
          <p:spPr>
            <a:xfrm>
              <a:off x="4949955" y="4733682"/>
              <a:ext cx="3056262" cy="252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汇报人：计算机科学与技术学院    </a:t>
              </a:r>
              <a:r>
                <a:rPr lang="zh-CN" altLang="en-US" sz="160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anose="020B0604020202020204"/>
                  <a:cs typeface="微软雅黑" panose="020B0503020204020204" pitchFamily="34" charset="-122"/>
                  <a:sym typeface="Arial" panose="020B0604020202020204" pitchFamily="34" charset="0"/>
                </a:rPr>
                <a:t>张嘉琪</a:t>
              </a:r>
              <a:endPara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39" y="1547439"/>
            <a:ext cx="1208620" cy="9961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959" y="1349164"/>
            <a:ext cx="4661511" cy="108064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BB5BC63-A801-47E0-BCED-22A208558AB9}"/>
              </a:ext>
            </a:extLst>
          </p:cNvPr>
          <p:cNvSpPr/>
          <p:nvPr/>
        </p:nvSpPr>
        <p:spPr>
          <a:xfrm>
            <a:off x="2557835" y="3632705"/>
            <a:ext cx="9568223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几何划分：探索最佳纠删码修复的极限</a:t>
            </a:r>
          </a:p>
        </p:txBody>
      </p:sp>
    </p:spTree>
    <p:extLst>
      <p:ext uri="{BB962C8B-B14F-4D97-AF65-F5344CB8AC3E}">
        <p14:creationId xmlns:p14="http://schemas.microsoft.com/office/powerpoint/2010/main" val="209158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问题提出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564D41-38F5-4E5E-8BEC-41B1D9E9BDAF}"/>
              </a:ext>
            </a:extLst>
          </p:cNvPr>
          <p:cNvSpPr txBox="1"/>
          <p:nvPr/>
        </p:nvSpPr>
        <p:spPr>
          <a:xfrm>
            <a:off x="1356773" y="5021349"/>
            <a:ext cx="84850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上图所示为不同数据块尺寸下的带宽和读取延迟。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可以看出，当选取固定的数据块尺寸，无法充分利用再生编码的性能。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64EFA68-9A5C-4272-88BC-52961221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857" y="896988"/>
            <a:ext cx="6657474" cy="376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6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18" y="1992284"/>
            <a:ext cx="12192518" cy="2375427"/>
            <a:chOff x="-135" y="2292"/>
            <a:chExt cx="14536" cy="2832"/>
          </a:xfrm>
        </p:grpSpPr>
        <p:sp>
          <p:nvSpPr>
            <p:cNvPr id="3" name="梯形 2"/>
            <p:cNvSpPr/>
            <p:nvPr/>
          </p:nvSpPr>
          <p:spPr>
            <a:xfrm rot="16200000">
              <a:off x="8795" y="-543"/>
              <a:ext cx="2707" cy="8504"/>
            </a:xfrm>
            <a:prstGeom prst="trapezoid">
              <a:avLst>
                <a:gd name="adj" fmla="val 16935"/>
              </a:avLst>
            </a:prstGeom>
            <a:solidFill>
              <a:srgbClr val="1C5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梯形 3"/>
            <p:cNvSpPr/>
            <p:nvPr/>
          </p:nvSpPr>
          <p:spPr>
            <a:xfrm rot="5400000">
              <a:off x="1474" y="683"/>
              <a:ext cx="2832" cy="6049"/>
            </a:xfrm>
            <a:prstGeom prst="trapezoid">
              <a:avLst>
                <a:gd name="adj" fmla="val 17865"/>
              </a:avLst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文本框 2"/>
            <p:cNvSpPr txBox="1"/>
            <p:nvPr/>
          </p:nvSpPr>
          <p:spPr>
            <a:xfrm>
              <a:off x="4404" y="3019"/>
              <a:ext cx="1040" cy="107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Part</a:t>
              </a: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528" y="3262"/>
              <a:ext cx="2367" cy="743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342900">
                <a:defRPr/>
              </a:pPr>
              <a:r>
                <a:rPr lang="zh-CN" altLang="en-US" sz="3600" b="1" dirty="0">
                  <a:solidFill>
                    <a:prstClr val="white"/>
                  </a:solidFill>
                  <a:latin typeface="Arial" panose="020B0604020202020204"/>
                </a:rPr>
                <a:t>几何划分</a:t>
              </a:r>
              <a:endParaRPr lang="en-US" altLang="zh-CN" sz="3600" b="1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0" y="2370062"/>
            <a:ext cx="2361101" cy="19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4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7" y="206003"/>
            <a:ext cx="2798379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几何划分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617FB8E-66F6-1835-71AE-D0324EBDCEE8}"/>
              </a:ext>
            </a:extLst>
          </p:cNvPr>
          <p:cNvSpPr txBox="1"/>
          <p:nvPr/>
        </p:nvSpPr>
        <p:spPr>
          <a:xfrm>
            <a:off x="1092078" y="1303310"/>
            <a:ext cx="956790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23263B"/>
                </a:solidFill>
                <a:latin typeface="-apple-system"/>
              </a:rPr>
              <a:t>         </a:t>
            </a:r>
            <a:r>
              <a:rPr lang="zh-CN" altLang="en-US" sz="2800" dirty="0">
                <a:solidFill>
                  <a:srgbClr val="23263B"/>
                </a:solidFill>
                <a:latin typeface="-apple-system"/>
              </a:rPr>
              <a:t>经过以上分析，我们可以自然地联想到可以</a:t>
            </a:r>
            <a:r>
              <a:rPr lang="zh-CN" altLang="en-US" sz="2800" b="1" dirty="0">
                <a:solidFill>
                  <a:srgbClr val="23263B"/>
                </a:solidFill>
                <a:latin typeface="-apple-system"/>
              </a:rPr>
              <a:t>针对不同的存储对象采取不同的数据块尺寸</a:t>
            </a:r>
            <a:r>
              <a:rPr lang="zh-CN" altLang="en-US" sz="2800" dirty="0">
                <a:solidFill>
                  <a:srgbClr val="23263B"/>
                </a:solidFill>
                <a:latin typeface="-apple-system"/>
              </a:rPr>
              <a:t>。但是，这样的做法也会有缺陷：当采取较大的数据块时，流水线效率就会降低；当采用较小的数据块时，修复效率会降低。</a:t>
            </a:r>
            <a:endParaRPr lang="en-US" altLang="zh-CN" sz="2800" dirty="0">
              <a:solidFill>
                <a:srgbClr val="23263B"/>
              </a:solidFill>
              <a:latin typeface="-apple-system"/>
            </a:endParaRPr>
          </a:p>
          <a:p>
            <a:pPr algn="l"/>
            <a:endParaRPr lang="en-US" altLang="zh-CN" sz="2800" b="0" i="0" dirty="0">
              <a:solidFill>
                <a:srgbClr val="23263B"/>
              </a:solidFill>
              <a:effectLst/>
              <a:latin typeface="-apple-system"/>
            </a:endParaRPr>
          </a:p>
          <a:p>
            <a:pPr algn="l"/>
            <a:r>
              <a:rPr lang="en-US" altLang="zh-CN" sz="2800" dirty="0">
                <a:solidFill>
                  <a:srgbClr val="23263B"/>
                </a:solidFill>
                <a:latin typeface="-apple-system"/>
              </a:rPr>
              <a:t>         </a:t>
            </a:r>
            <a:r>
              <a:rPr lang="zh-CN" altLang="en-US" sz="2800" dirty="0">
                <a:solidFill>
                  <a:srgbClr val="23263B"/>
                </a:solidFill>
                <a:latin typeface="-apple-system"/>
              </a:rPr>
              <a:t>于是，便有了几何划分</a:t>
            </a:r>
            <a:r>
              <a:rPr lang="en-US" altLang="zh-CN" sz="2800" dirty="0">
                <a:solidFill>
                  <a:srgbClr val="23263B"/>
                </a:solidFill>
                <a:latin typeface="-apple-system"/>
              </a:rPr>
              <a:t>(Geometric Partitioning)</a:t>
            </a:r>
            <a:r>
              <a:rPr lang="zh-CN" altLang="en-US" sz="2800" dirty="0">
                <a:solidFill>
                  <a:srgbClr val="23263B"/>
                </a:solidFill>
                <a:latin typeface="-apple-system"/>
              </a:rPr>
              <a:t>，它基于以下原则：如果一个对象能够被划分为大小不同的数据块，那么便可以采用较小的数据块，通过流水线来减小降级读取的时间；同时还可以采用较大的数据块来保持高效的顺序的读取能力。</a:t>
            </a:r>
            <a:endParaRPr lang="en-US" altLang="zh-CN" sz="2800" dirty="0">
              <a:solidFill>
                <a:srgbClr val="23263B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47549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7" y="206003"/>
            <a:ext cx="2798379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几何划分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B83DACA-F8F1-4B26-9EFF-456D75B8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688" y="723784"/>
            <a:ext cx="5974470" cy="3837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F677BCB-AD53-4D96-A0B1-DA5E7B7A8C35}"/>
                  </a:ext>
                </a:extLst>
              </p:cNvPr>
              <p:cNvSpPr txBox="1"/>
              <p:nvPr/>
            </p:nvSpPr>
            <p:spPr>
              <a:xfrm>
                <a:off x="775014" y="4816531"/>
                <a:ext cx="9291408" cy="1649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000" dirty="0">
                    <a:solidFill>
                      <a:srgbClr val="23263B"/>
                    </a:solidFill>
                    <a:latin typeface="-apple-system"/>
                  </a:rPr>
                  <a:t>         </a:t>
                </a:r>
                <a:r>
                  <a:rPr lang="zh-CN" altLang="en-US" sz="2000" dirty="0">
                    <a:solidFill>
                      <a:srgbClr val="23263B"/>
                    </a:solidFill>
                    <a:latin typeface="-apple-system"/>
                  </a:rPr>
                  <a:t>其具体做法如图所示。每个大小为</a:t>
                </a:r>
                <a:r>
                  <a:rPr lang="en-US" altLang="zh-CN" sz="2000" i="1" dirty="0">
                    <a:solidFill>
                      <a:srgbClr val="23263B"/>
                    </a:solidFill>
                    <a:latin typeface="-apple-system"/>
                  </a:rPr>
                  <a:t>S</a:t>
                </a:r>
                <a:r>
                  <a:rPr lang="zh-CN" altLang="en-US" sz="2000" dirty="0">
                    <a:solidFill>
                      <a:srgbClr val="23263B"/>
                    </a:solidFill>
                    <a:latin typeface="-apple-system"/>
                  </a:rPr>
                  <a:t>的对象，会被划分为大小不同的数据块，即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23263B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23263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23263B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solidFill>
                          <a:srgbClr val="23263B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solidFill>
                              <a:srgbClr val="23263B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rgbClr val="23263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23263B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23263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23263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23263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23263B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23263B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rgbClr val="23263B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2000" b="0" i="1" smtClean="0">
                                <a:solidFill>
                                  <a:srgbClr val="23263B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23263B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23263B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23263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23263B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23263B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rgbClr val="23263B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zh-CN" altLang="en-US" sz="2000" i="1">
                        <a:solidFill>
                          <a:srgbClr val="23263B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>
                    <a:solidFill>
                      <a:srgbClr val="23263B"/>
                    </a:solidFill>
                    <a:latin typeface="-apple-system"/>
                  </a:rPr>
                  <a:t>其中每个大小相等的数据块会被存储在一个</a:t>
                </a:r>
                <a:r>
                  <a:rPr lang="en-US" altLang="zh-CN" sz="2000" dirty="0">
                    <a:solidFill>
                      <a:srgbClr val="23263B"/>
                    </a:solidFill>
                    <a:latin typeface="-apple-system"/>
                  </a:rPr>
                  <a:t>bucket</a:t>
                </a:r>
                <a:r>
                  <a:rPr lang="zh-CN" altLang="en-US" sz="2000" dirty="0">
                    <a:solidFill>
                      <a:srgbClr val="23263B"/>
                    </a:solidFill>
                    <a:latin typeface="-apple-system"/>
                  </a:rPr>
                  <a:t>中，一个</a:t>
                </a:r>
                <a:r>
                  <a:rPr lang="en-US" altLang="zh-CN" sz="2000" dirty="0">
                    <a:solidFill>
                      <a:srgbClr val="23263B"/>
                    </a:solidFill>
                    <a:latin typeface="-apple-system"/>
                  </a:rPr>
                  <a:t>bucket</a:t>
                </a:r>
                <a:r>
                  <a:rPr lang="zh-CN" altLang="en-US" sz="2000" dirty="0">
                    <a:solidFill>
                      <a:srgbClr val="23263B"/>
                    </a:solidFill>
                    <a:latin typeface="-apple-system"/>
                  </a:rPr>
                  <a:t>就是一个磁盘上的大文件，包含了来自不同对象的大小相等的数据块。这些</a:t>
                </a:r>
                <a:r>
                  <a:rPr lang="en-US" altLang="zh-CN" sz="2000" dirty="0">
                    <a:solidFill>
                      <a:srgbClr val="23263B"/>
                    </a:solidFill>
                    <a:latin typeface="-apple-system"/>
                  </a:rPr>
                  <a:t>bucket</a:t>
                </a:r>
                <a:r>
                  <a:rPr lang="zh-CN" altLang="en-US" sz="2000" dirty="0">
                    <a:solidFill>
                      <a:srgbClr val="23263B"/>
                    </a:solidFill>
                    <a:latin typeface="-apple-system"/>
                  </a:rPr>
                  <a:t>的大小组成了一个几何序列。每</a:t>
                </a:r>
                <a:r>
                  <a:rPr lang="en-US" altLang="zh-CN" sz="2000" dirty="0" err="1">
                    <a:solidFill>
                      <a:srgbClr val="23263B"/>
                    </a:solidFill>
                    <a:latin typeface="-apple-system"/>
                  </a:rPr>
                  <a:t>k+r</a:t>
                </a:r>
                <a:r>
                  <a:rPr lang="zh-CN" altLang="en-US" sz="2000" dirty="0">
                    <a:solidFill>
                      <a:srgbClr val="23263B"/>
                    </a:solidFill>
                    <a:latin typeface="-apple-system"/>
                  </a:rPr>
                  <a:t>个磁盘上的</a:t>
                </a:r>
                <a:r>
                  <a:rPr lang="en-US" altLang="zh-CN" sz="2000" dirty="0">
                    <a:solidFill>
                      <a:srgbClr val="23263B"/>
                    </a:solidFill>
                    <a:latin typeface="-apple-system"/>
                  </a:rPr>
                  <a:t>buckets</a:t>
                </a:r>
                <a:r>
                  <a:rPr lang="zh-CN" altLang="en-US" sz="2000" dirty="0">
                    <a:solidFill>
                      <a:srgbClr val="23263B"/>
                    </a:solidFill>
                    <a:latin typeface="-apple-system"/>
                  </a:rPr>
                  <a:t>会采用再生编码，使其编码在一起。</a:t>
                </a:r>
                <a:r>
                  <a:rPr lang="en-US" altLang="zh-CN" sz="2000" dirty="0">
                    <a:solidFill>
                      <a:srgbClr val="23263B"/>
                    </a:solidFill>
                    <a:latin typeface="-apple-system"/>
                  </a:rPr>
                  <a:t>       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F677BCB-AD53-4D96-A0B1-DA5E7B7A8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4" y="4816531"/>
                <a:ext cx="9291408" cy="1649619"/>
              </a:xfrm>
              <a:prstGeom prst="rect">
                <a:avLst/>
              </a:prstGeom>
              <a:blipFill>
                <a:blip r:embed="rId3"/>
                <a:stretch>
                  <a:fillRect l="-656" t="-12546" r="-591" b="-5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14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7" y="206003"/>
            <a:ext cx="2798379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几何划分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35E409E-E580-4138-82DD-255C4DF5F4C7}"/>
                  </a:ext>
                </a:extLst>
              </p:cNvPr>
              <p:cNvSpPr txBox="1"/>
              <p:nvPr/>
            </p:nvSpPr>
            <p:spPr>
              <a:xfrm>
                <a:off x="1290942" y="4754476"/>
                <a:ext cx="982518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         </a:t>
                </a:r>
                <a:r>
                  <a:rPr lang="zh-CN" altLang="en-US" sz="2000" dirty="0"/>
                  <a:t>几何划分中，将每个对象的最前面一小部分进行截取，使得剩余部分是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的倍数，方便后续划分。而被截取部分则被存储在被称为</a:t>
                </a:r>
                <a:r>
                  <a:rPr lang="en-US" altLang="zh-CN" sz="2000" dirty="0"/>
                  <a:t>small-size-bucket</a:t>
                </a:r>
                <a:r>
                  <a:rPr lang="zh-CN" altLang="en-US" sz="2000" dirty="0"/>
                  <a:t>中。不同于先前所提到的</a:t>
                </a:r>
                <a:r>
                  <a:rPr lang="en-US" altLang="zh-CN" sz="2000" dirty="0"/>
                  <a:t>bucket</a:t>
                </a:r>
                <a:r>
                  <a:rPr lang="zh-CN" altLang="en-US" sz="2000" dirty="0"/>
                  <a:t>，它没有固定的数据块大小，不同对象存储在同一个</a:t>
                </a:r>
                <a:r>
                  <a:rPr lang="en-US" altLang="zh-CN" sz="2000" dirty="0"/>
                  <a:t>small-size-bucket</a:t>
                </a:r>
                <a:r>
                  <a:rPr lang="zh-CN" altLang="en-US" sz="2000" dirty="0"/>
                  <a:t>的部分是不同的。</a:t>
                </a:r>
                <a:endParaRPr lang="en-US" altLang="zh-CN" sz="2000" dirty="0"/>
              </a:p>
              <a:p>
                <a:r>
                  <a:rPr lang="zh-CN" altLang="en-US" sz="2000" dirty="0"/>
                  <a:t>        因为被截取的部分比较小，且是对象的前部，因此可以使降级读取立刻开始。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35E409E-E580-4138-82DD-255C4DF5F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942" y="4754476"/>
                <a:ext cx="9825182" cy="1631216"/>
              </a:xfrm>
              <a:prstGeom prst="rect">
                <a:avLst/>
              </a:prstGeom>
              <a:blipFill>
                <a:blip r:embed="rId2"/>
                <a:stretch>
                  <a:fillRect l="-682" t="-2612" r="-620" b="-5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C7636E24-4883-4D54-984C-8005AA55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645" y="739929"/>
            <a:ext cx="5974470" cy="38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58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7" y="206003"/>
            <a:ext cx="2798379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几何划分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5E409E-E580-4138-82DD-255C4DF5F4C7}"/>
              </a:ext>
            </a:extLst>
          </p:cNvPr>
          <p:cNvSpPr txBox="1"/>
          <p:nvPr/>
        </p:nvSpPr>
        <p:spPr>
          <a:xfrm>
            <a:off x="775013" y="832126"/>
            <a:ext cx="9321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具体划分过程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489591A-356B-41FA-BB8B-A18DBC8C9A79}"/>
                  </a:ext>
                </a:extLst>
              </p:cNvPr>
              <p:cNvSpPr txBox="1"/>
              <p:nvPr/>
            </p:nvSpPr>
            <p:spPr>
              <a:xfrm>
                <a:off x="1017713" y="1304929"/>
                <a:ext cx="932159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共有两轮遍历。第一轮，从初始的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/>
                  <a:t>开始，依次从剩余部分中划分出指数增长的数据块。直到剩余部分不够划分为一个数据块。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第二轮的初始部分是第一轮的剩余部分，采用贪心算法，每次都尝试从剩余部分中划分出最大的数据块。直到剩余部分小于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489591A-356B-41FA-BB8B-A18DBC8C9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13" y="1304929"/>
                <a:ext cx="9321598" cy="1569660"/>
              </a:xfrm>
              <a:prstGeom prst="rect">
                <a:avLst/>
              </a:prstGeom>
              <a:blipFill>
                <a:blip r:embed="rId2"/>
                <a:stretch>
                  <a:fillRect l="-392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22A3D54F-03DD-44BE-A23F-9B872E88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836" y="2738289"/>
            <a:ext cx="4522982" cy="41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1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7" y="206003"/>
            <a:ext cx="2798379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几何划分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5E409E-E580-4138-82DD-255C4DF5F4C7}"/>
              </a:ext>
            </a:extLst>
          </p:cNvPr>
          <p:cNvSpPr txBox="1"/>
          <p:nvPr/>
        </p:nvSpPr>
        <p:spPr>
          <a:xfrm>
            <a:off x="775013" y="832126"/>
            <a:ext cx="9321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修复过程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C618B79-1EF7-42DC-ACAC-8041A9AE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77" y="1411704"/>
            <a:ext cx="9584952" cy="478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43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18" y="1992284"/>
            <a:ext cx="12192518" cy="2375427"/>
            <a:chOff x="-135" y="2292"/>
            <a:chExt cx="14536" cy="2832"/>
          </a:xfrm>
        </p:grpSpPr>
        <p:sp>
          <p:nvSpPr>
            <p:cNvPr id="3" name="梯形 2"/>
            <p:cNvSpPr/>
            <p:nvPr/>
          </p:nvSpPr>
          <p:spPr>
            <a:xfrm rot="16200000">
              <a:off x="8795" y="-543"/>
              <a:ext cx="2707" cy="8504"/>
            </a:xfrm>
            <a:prstGeom prst="trapezoid">
              <a:avLst>
                <a:gd name="adj" fmla="val 16935"/>
              </a:avLst>
            </a:prstGeom>
            <a:solidFill>
              <a:srgbClr val="1C5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梯形 3"/>
            <p:cNvSpPr/>
            <p:nvPr/>
          </p:nvSpPr>
          <p:spPr>
            <a:xfrm rot="5400000">
              <a:off x="1474" y="683"/>
              <a:ext cx="2832" cy="6049"/>
            </a:xfrm>
            <a:prstGeom prst="trapezoid">
              <a:avLst>
                <a:gd name="adj" fmla="val 17865"/>
              </a:avLst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文本框 2"/>
            <p:cNvSpPr txBox="1"/>
            <p:nvPr/>
          </p:nvSpPr>
          <p:spPr>
            <a:xfrm>
              <a:off x="4404" y="3019"/>
              <a:ext cx="1040" cy="107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Part</a:t>
              </a: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534" y="3282"/>
              <a:ext cx="2367" cy="743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342900">
                <a:defRPr/>
              </a:pPr>
              <a:r>
                <a:rPr lang="zh-CN" altLang="en-US" sz="3600" b="1" dirty="0">
                  <a:solidFill>
                    <a:prstClr val="white"/>
                  </a:solidFill>
                  <a:latin typeface="Arial" panose="020B0604020202020204"/>
                </a:rPr>
                <a:t>实验分析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9" y="2325530"/>
            <a:ext cx="2361101" cy="19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0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实验分析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BAF099-D445-E8B9-F8CE-2791187D76F1}"/>
              </a:ext>
            </a:extLst>
          </p:cNvPr>
          <p:cNvSpPr txBox="1"/>
          <p:nvPr/>
        </p:nvSpPr>
        <p:spPr>
          <a:xfrm>
            <a:off x="1058700" y="1042200"/>
            <a:ext cx="94690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硬件情况介绍</a:t>
            </a:r>
            <a:endParaRPr lang="zh-CN" altLang="en-US" sz="2400" b="1" i="0" dirty="0">
              <a:solidFill>
                <a:srgbClr val="23263B"/>
              </a:solidFill>
              <a:effectLst/>
              <a:latin typeface="-apple-system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C249FE-CAE5-44EE-8BBE-DC726292AA0D}"/>
              </a:ext>
            </a:extLst>
          </p:cNvPr>
          <p:cNvSpPr txBox="1"/>
          <p:nvPr/>
        </p:nvSpPr>
        <p:spPr>
          <a:xfrm>
            <a:off x="1476170" y="1907883"/>
            <a:ext cx="946908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采用一个包含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个服务器的集群，每个服务器的配置均相同，如下所显示：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zh-CN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dual Intel Xeon E5 2643 v4 CPU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128GB 2133MHZ DDR4 RAM</a:t>
            </a:r>
            <a:endParaRPr lang="pt-BR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512GB SATA3 SSD</a:t>
            </a:r>
            <a:endParaRPr lang="pt-BR" altLang="zh-CN" sz="2000" b="0" i="0" u="none" strike="noStrike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6× 8TB 7200rpm SAS HDD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3263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r>
              <a:rPr lang="en-US" altLang="zh-CN" sz="2000" dirty="0">
                <a:solidFill>
                  <a:srgbClr val="23263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XFS</a:t>
            </a:r>
            <a:endParaRPr lang="zh-CN" altLang="en-US" sz="2000" b="0" i="0" dirty="0">
              <a:solidFill>
                <a:srgbClr val="23263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3F4DB2A-D41E-42A9-8197-A413D915B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90" y="5286983"/>
            <a:ext cx="11742822" cy="102994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FC6D918-8B57-4375-A1D3-FBCD28A0638D}"/>
              </a:ext>
            </a:extLst>
          </p:cNvPr>
          <p:cNvSpPr txBox="1"/>
          <p:nvPr/>
        </p:nvSpPr>
        <p:spPr>
          <a:xfrm>
            <a:off x="1092078" y="4556561"/>
            <a:ext cx="94690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23263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测试任务介绍</a:t>
            </a:r>
          </a:p>
        </p:txBody>
      </p:sp>
    </p:spTree>
    <p:extLst>
      <p:ext uri="{BB962C8B-B14F-4D97-AF65-F5344CB8AC3E}">
        <p14:creationId xmlns:p14="http://schemas.microsoft.com/office/powerpoint/2010/main" val="2056440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实验分析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EF2D2B9-9522-4DA2-B06B-2D36B896D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8" y="2086967"/>
            <a:ext cx="11989084" cy="3856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1C15B30-CE1C-4724-A3C5-0846F98FEEB9}"/>
                  </a:ext>
                </a:extLst>
              </p:cNvPr>
              <p:cNvSpPr txBox="1"/>
              <p:nvPr/>
            </p:nvSpPr>
            <p:spPr>
              <a:xfrm>
                <a:off x="1017713" y="1223145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的性能表现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1C15B30-CE1C-4724-A3C5-0846F98FE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13" y="1223145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l="-400" t="-12000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35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60208" y="838200"/>
            <a:ext cx="1527480" cy="1527480"/>
            <a:chOff x="1602769" y="143838"/>
            <a:chExt cx="1331936" cy="1331936"/>
          </a:xfrm>
        </p:grpSpPr>
        <p:sp>
          <p:nvSpPr>
            <p:cNvPr id="37" name="椭圆 36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solidFill>
              <a:srgbClr val="1C50A2"/>
            </a:solidFill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TextBox 145"/>
            <p:cNvSpPr txBox="1"/>
            <p:nvPr/>
          </p:nvSpPr>
          <p:spPr>
            <a:xfrm>
              <a:off x="1727996" y="465437"/>
              <a:ext cx="1189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</a:p>
          </p:txBody>
        </p:sp>
        <p:sp>
          <p:nvSpPr>
            <p:cNvPr id="39" name="TextBox 146"/>
            <p:cNvSpPr txBox="1"/>
            <p:nvPr/>
          </p:nvSpPr>
          <p:spPr>
            <a:xfrm>
              <a:off x="1638153" y="937949"/>
              <a:ext cx="1263808" cy="30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" name="Freeform 5"/>
          <p:cNvSpPr/>
          <p:nvPr/>
        </p:nvSpPr>
        <p:spPr bwMode="auto">
          <a:xfrm>
            <a:off x="0" y="3231393"/>
            <a:ext cx="12182603" cy="1446240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rgbClr val="1C50A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42240" y="5085878"/>
            <a:ext cx="2483028" cy="55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342900">
              <a:spcBef>
                <a:spcPct val="0"/>
              </a:spcBef>
              <a:buNone/>
              <a:defRPr/>
            </a:pPr>
            <a:r>
              <a:rPr lang="zh-CN" altLang="en-US" sz="1500" b="1" dirty="0">
                <a:solidFill>
                  <a:srgbClr val="1C50A2"/>
                </a:solidFill>
                <a:sym typeface="微软雅黑" panose="020B0503020204020204" pitchFamily="34" charset="-122"/>
              </a:rPr>
              <a:t>基本概念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1C50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546749" y="3452280"/>
            <a:ext cx="2067387" cy="32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问题提出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498661" y="4589623"/>
            <a:ext cx="2698689" cy="32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 defTabSz="342900">
              <a:spcBef>
                <a:spcPct val="0"/>
              </a:spcBef>
              <a:buNone/>
              <a:defRPr/>
            </a:pPr>
            <a:endParaRPr lang="zh-CN" altLang="en-US" sz="1500" b="1" dirty="0">
              <a:solidFill>
                <a:srgbClr val="1C50A2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84045" y="3889775"/>
            <a:ext cx="999420" cy="1001113"/>
            <a:chOff x="3437020" y="1033173"/>
            <a:chExt cx="863676" cy="865577"/>
          </a:xfrm>
        </p:grpSpPr>
        <p:sp>
          <p:nvSpPr>
            <p:cNvPr id="35" name="椭圆 34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1C50A2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77061" y="1269490"/>
              <a:ext cx="383594" cy="392941"/>
            </a:xfrm>
            <a:prstGeom prst="rect">
              <a:avLst/>
            </a:prstGeom>
          </p:spPr>
        </p:pic>
      </p:grp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9032864" y="4355212"/>
            <a:ext cx="2650452" cy="32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 defTabSz="342900">
              <a:spcBef>
                <a:spcPct val="0"/>
              </a:spcBef>
              <a:buNone/>
              <a:defRPr/>
            </a:pPr>
            <a:r>
              <a:rPr lang="zh-CN" altLang="en-US" sz="1500" b="1" dirty="0">
                <a:solidFill>
                  <a:srgbClr val="1C50A2"/>
                </a:solidFill>
                <a:sym typeface="微软雅黑" panose="020B0503020204020204" pitchFamily="34" charset="-122"/>
              </a:rPr>
              <a:t>实验分析</a:t>
            </a:r>
            <a:endParaRPr lang="en-US" altLang="zh-CN" sz="1500" b="1" dirty="0">
              <a:solidFill>
                <a:srgbClr val="1C50A2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080733" y="3954513"/>
            <a:ext cx="999420" cy="1001113"/>
            <a:chOff x="3437020" y="2074814"/>
            <a:chExt cx="863676" cy="865577"/>
          </a:xfrm>
          <a:solidFill>
            <a:srgbClr val="1C50A2"/>
          </a:solidFill>
        </p:grpSpPr>
        <p:sp>
          <p:nvSpPr>
            <p:cNvPr id="33" name="椭圆 32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09913" y="2331429"/>
              <a:ext cx="343966" cy="352346"/>
            </a:xfrm>
            <a:prstGeom prst="rect">
              <a:avLst/>
            </a:prstGeom>
            <a:grpFill/>
          </p:spPr>
        </p:pic>
      </p:grpSp>
      <p:sp>
        <p:nvSpPr>
          <p:cNvPr id="17" name="椭圆 16"/>
          <p:cNvSpPr>
            <a:spLocks noChangeArrowheads="1"/>
          </p:cNvSpPr>
          <p:nvPr/>
        </p:nvSpPr>
        <p:spPr bwMode="auto">
          <a:xfrm>
            <a:off x="6958236" y="2964447"/>
            <a:ext cx="999420" cy="1001112"/>
          </a:xfrm>
          <a:prstGeom prst="ellipse">
            <a:avLst/>
          </a:prstGeom>
          <a:solidFill>
            <a:srgbClr val="1C50A2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7269196" y="3222880"/>
            <a:ext cx="377499" cy="458013"/>
            <a:chOff x="2694" y="1931"/>
            <a:chExt cx="374" cy="454"/>
          </a:xfrm>
          <a:solidFill>
            <a:schemeClr val="bg1"/>
          </a:solidFill>
        </p:grpSpPr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2694" y="1931"/>
              <a:ext cx="374" cy="454"/>
            </a:xfrm>
            <a:custGeom>
              <a:avLst/>
              <a:gdLst>
                <a:gd name="T0" fmla="*/ 127 w 155"/>
                <a:gd name="T1" fmla="*/ 7 h 189"/>
                <a:gd name="T2" fmla="*/ 124 w 155"/>
                <a:gd name="T3" fmla="*/ 0 h 189"/>
                <a:gd name="T4" fmla="*/ 122 w 155"/>
                <a:gd name="T5" fmla="*/ 7 h 189"/>
                <a:gd name="T6" fmla="*/ 96 w 155"/>
                <a:gd name="T7" fmla="*/ 3 h 189"/>
                <a:gd name="T8" fmla="*/ 90 w 155"/>
                <a:gd name="T9" fmla="*/ 3 h 189"/>
                <a:gd name="T10" fmla="*/ 64 w 155"/>
                <a:gd name="T11" fmla="*/ 7 h 189"/>
                <a:gd name="T12" fmla="*/ 62 w 155"/>
                <a:gd name="T13" fmla="*/ 0 h 189"/>
                <a:gd name="T14" fmla="*/ 59 w 155"/>
                <a:gd name="T15" fmla="*/ 7 h 189"/>
                <a:gd name="T16" fmla="*/ 33 w 155"/>
                <a:gd name="T17" fmla="*/ 3 h 189"/>
                <a:gd name="T18" fmla="*/ 27 w 155"/>
                <a:gd name="T19" fmla="*/ 3 h 189"/>
                <a:gd name="T20" fmla="*/ 7 w 155"/>
                <a:gd name="T21" fmla="*/ 7 h 189"/>
                <a:gd name="T22" fmla="*/ 0 w 155"/>
                <a:gd name="T23" fmla="*/ 182 h 189"/>
                <a:gd name="T24" fmla="*/ 148 w 155"/>
                <a:gd name="T25" fmla="*/ 189 h 189"/>
                <a:gd name="T26" fmla="*/ 155 w 155"/>
                <a:gd name="T27" fmla="*/ 13 h 189"/>
                <a:gd name="T28" fmla="*/ 124 w 155"/>
                <a:gd name="T29" fmla="*/ 40 h 189"/>
                <a:gd name="T30" fmla="*/ 127 w 155"/>
                <a:gd name="T31" fmla="*/ 31 h 189"/>
                <a:gd name="T32" fmla="*/ 124 w 155"/>
                <a:gd name="T33" fmla="*/ 44 h 189"/>
                <a:gd name="T34" fmla="*/ 122 w 155"/>
                <a:gd name="T35" fmla="*/ 31 h 189"/>
                <a:gd name="T36" fmla="*/ 124 w 155"/>
                <a:gd name="T37" fmla="*/ 40 h 189"/>
                <a:gd name="T38" fmla="*/ 96 w 155"/>
                <a:gd name="T39" fmla="*/ 37 h 189"/>
                <a:gd name="T40" fmla="*/ 100 w 155"/>
                <a:gd name="T41" fmla="*/ 37 h 189"/>
                <a:gd name="T42" fmla="*/ 86 w 155"/>
                <a:gd name="T43" fmla="*/ 37 h 189"/>
                <a:gd name="T44" fmla="*/ 90 w 155"/>
                <a:gd name="T45" fmla="*/ 37 h 189"/>
                <a:gd name="T46" fmla="*/ 62 w 155"/>
                <a:gd name="T47" fmla="*/ 40 h 189"/>
                <a:gd name="T48" fmla="*/ 64 w 155"/>
                <a:gd name="T49" fmla="*/ 31 h 189"/>
                <a:gd name="T50" fmla="*/ 62 w 155"/>
                <a:gd name="T51" fmla="*/ 44 h 189"/>
                <a:gd name="T52" fmla="*/ 59 w 155"/>
                <a:gd name="T53" fmla="*/ 31 h 189"/>
                <a:gd name="T54" fmla="*/ 62 w 155"/>
                <a:gd name="T55" fmla="*/ 40 h 189"/>
                <a:gd name="T56" fmla="*/ 33 w 155"/>
                <a:gd name="T57" fmla="*/ 37 h 189"/>
                <a:gd name="T58" fmla="*/ 37 w 155"/>
                <a:gd name="T59" fmla="*/ 37 h 189"/>
                <a:gd name="T60" fmla="*/ 23 w 155"/>
                <a:gd name="T61" fmla="*/ 37 h 189"/>
                <a:gd name="T62" fmla="*/ 27 w 155"/>
                <a:gd name="T63" fmla="*/ 37 h 189"/>
                <a:gd name="T64" fmla="*/ 141 w 155"/>
                <a:gd name="T65" fmla="*/ 175 h 189"/>
                <a:gd name="T66" fmla="*/ 14 w 155"/>
                <a:gd name="T67" fmla="*/ 20 h 189"/>
                <a:gd name="T68" fmla="*/ 27 w 155"/>
                <a:gd name="T69" fmla="*/ 25 h 189"/>
                <a:gd name="T70" fmla="*/ 30 w 155"/>
                <a:gd name="T71" fmla="*/ 50 h 189"/>
                <a:gd name="T72" fmla="*/ 33 w 155"/>
                <a:gd name="T73" fmla="*/ 25 h 189"/>
                <a:gd name="T74" fmla="*/ 59 w 155"/>
                <a:gd name="T75" fmla="*/ 20 h 189"/>
                <a:gd name="T76" fmla="*/ 49 w 155"/>
                <a:gd name="T77" fmla="*/ 37 h 189"/>
                <a:gd name="T78" fmla="*/ 74 w 155"/>
                <a:gd name="T79" fmla="*/ 37 h 189"/>
                <a:gd name="T80" fmla="*/ 64 w 155"/>
                <a:gd name="T81" fmla="*/ 20 h 189"/>
                <a:gd name="T82" fmla="*/ 90 w 155"/>
                <a:gd name="T83" fmla="*/ 25 h 189"/>
                <a:gd name="T84" fmla="*/ 93 w 155"/>
                <a:gd name="T85" fmla="*/ 50 h 189"/>
                <a:gd name="T86" fmla="*/ 96 w 155"/>
                <a:gd name="T87" fmla="*/ 25 h 189"/>
                <a:gd name="T88" fmla="*/ 122 w 155"/>
                <a:gd name="T89" fmla="*/ 20 h 189"/>
                <a:gd name="T90" fmla="*/ 112 w 155"/>
                <a:gd name="T91" fmla="*/ 37 h 189"/>
                <a:gd name="T92" fmla="*/ 137 w 155"/>
                <a:gd name="T93" fmla="*/ 37 h 189"/>
                <a:gd name="T94" fmla="*/ 127 w 155"/>
                <a:gd name="T95" fmla="*/ 20 h 189"/>
                <a:gd name="T96" fmla="*/ 141 w 155"/>
                <a:gd name="T97" fmla="*/ 17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5" h="189">
                  <a:moveTo>
                    <a:pt x="148" y="7"/>
                  </a:moveTo>
                  <a:cubicBezTo>
                    <a:pt x="127" y="7"/>
                    <a:pt x="127" y="7"/>
                    <a:pt x="127" y="7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1"/>
                    <a:pt x="126" y="0"/>
                    <a:pt x="124" y="0"/>
                  </a:cubicBezTo>
                  <a:cubicBezTo>
                    <a:pt x="123" y="0"/>
                    <a:pt x="122" y="1"/>
                    <a:pt x="122" y="3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1"/>
                    <a:pt x="94" y="0"/>
                    <a:pt x="93" y="0"/>
                  </a:cubicBezTo>
                  <a:cubicBezTo>
                    <a:pt x="91" y="0"/>
                    <a:pt x="90" y="1"/>
                    <a:pt x="90" y="3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1"/>
                    <a:pt x="63" y="0"/>
                    <a:pt x="62" y="0"/>
                  </a:cubicBezTo>
                  <a:cubicBezTo>
                    <a:pt x="60" y="0"/>
                    <a:pt x="59" y="1"/>
                    <a:pt x="59" y="3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1"/>
                    <a:pt x="32" y="0"/>
                    <a:pt x="30" y="0"/>
                  </a:cubicBezTo>
                  <a:cubicBezTo>
                    <a:pt x="29" y="0"/>
                    <a:pt x="27" y="1"/>
                    <a:pt x="27" y="3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0" y="10"/>
                    <a:pt x="0" y="13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6"/>
                    <a:pt x="3" y="189"/>
                    <a:pt x="7" y="189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52" y="189"/>
                    <a:pt x="155" y="186"/>
                    <a:pt x="155" y="182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5" y="10"/>
                    <a:pt x="152" y="7"/>
                    <a:pt x="148" y="7"/>
                  </a:cubicBezTo>
                  <a:close/>
                  <a:moveTo>
                    <a:pt x="124" y="40"/>
                  </a:moveTo>
                  <a:cubicBezTo>
                    <a:pt x="126" y="40"/>
                    <a:pt x="127" y="39"/>
                    <a:pt x="127" y="37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30" y="32"/>
                    <a:pt x="131" y="35"/>
                    <a:pt x="131" y="37"/>
                  </a:cubicBezTo>
                  <a:cubicBezTo>
                    <a:pt x="131" y="41"/>
                    <a:pt x="128" y="44"/>
                    <a:pt x="124" y="44"/>
                  </a:cubicBezTo>
                  <a:cubicBezTo>
                    <a:pt x="120" y="44"/>
                    <a:pt x="117" y="41"/>
                    <a:pt x="117" y="37"/>
                  </a:cubicBezTo>
                  <a:cubicBezTo>
                    <a:pt x="117" y="34"/>
                    <a:pt x="119" y="32"/>
                    <a:pt x="122" y="3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39"/>
                    <a:pt x="123" y="40"/>
                    <a:pt x="124" y="40"/>
                  </a:cubicBezTo>
                  <a:close/>
                  <a:moveTo>
                    <a:pt x="93" y="40"/>
                  </a:moveTo>
                  <a:cubicBezTo>
                    <a:pt x="94" y="40"/>
                    <a:pt x="96" y="39"/>
                    <a:pt x="96" y="3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8" y="32"/>
                    <a:pt x="100" y="35"/>
                    <a:pt x="100" y="37"/>
                  </a:cubicBezTo>
                  <a:cubicBezTo>
                    <a:pt x="100" y="41"/>
                    <a:pt x="97" y="44"/>
                    <a:pt x="93" y="44"/>
                  </a:cubicBezTo>
                  <a:cubicBezTo>
                    <a:pt x="89" y="44"/>
                    <a:pt x="86" y="41"/>
                    <a:pt x="86" y="37"/>
                  </a:cubicBezTo>
                  <a:cubicBezTo>
                    <a:pt x="86" y="34"/>
                    <a:pt x="88" y="32"/>
                    <a:pt x="90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9"/>
                    <a:pt x="91" y="40"/>
                    <a:pt x="93" y="40"/>
                  </a:cubicBezTo>
                  <a:close/>
                  <a:moveTo>
                    <a:pt x="62" y="40"/>
                  </a:moveTo>
                  <a:cubicBezTo>
                    <a:pt x="63" y="40"/>
                    <a:pt x="64" y="39"/>
                    <a:pt x="64" y="37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7" y="32"/>
                    <a:pt x="69" y="35"/>
                    <a:pt x="69" y="37"/>
                  </a:cubicBezTo>
                  <a:cubicBezTo>
                    <a:pt x="69" y="41"/>
                    <a:pt x="65" y="44"/>
                    <a:pt x="62" y="44"/>
                  </a:cubicBezTo>
                  <a:cubicBezTo>
                    <a:pt x="58" y="44"/>
                    <a:pt x="54" y="41"/>
                    <a:pt x="54" y="37"/>
                  </a:cubicBezTo>
                  <a:cubicBezTo>
                    <a:pt x="54" y="34"/>
                    <a:pt x="56" y="32"/>
                    <a:pt x="59" y="31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9"/>
                    <a:pt x="60" y="40"/>
                    <a:pt x="62" y="40"/>
                  </a:cubicBezTo>
                  <a:close/>
                  <a:moveTo>
                    <a:pt x="30" y="40"/>
                  </a:moveTo>
                  <a:cubicBezTo>
                    <a:pt x="32" y="40"/>
                    <a:pt x="33" y="39"/>
                    <a:pt x="33" y="37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5" y="32"/>
                    <a:pt x="37" y="35"/>
                    <a:pt x="37" y="37"/>
                  </a:cubicBezTo>
                  <a:cubicBezTo>
                    <a:pt x="37" y="41"/>
                    <a:pt x="34" y="44"/>
                    <a:pt x="30" y="44"/>
                  </a:cubicBezTo>
                  <a:cubicBezTo>
                    <a:pt x="26" y="44"/>
                    <a:pt x="23" y="41"/>
                    <a:pt x="23" y="37"/>
                  </a:cubicBezTo>
                  <a:cubicBezTo>
                    <a:pt x="23" y="34"/>
                    <a:pt x="25" y="32"/>
                    <a:pt x="27" y="3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9"/>
                    <a:pt x="29" y="40"/>
                    <a:pt x="30" y="40"/>
                  </a:cubicBezTo>
                  <a:close/>
                  <a:moveTo>
                    <a:pt x="141" y="175"/>
                  </a:moveTo>
                  <a:cubicBezTo>
                    <a:pt x="14" y="175"/>
                    <a:pt x="14" y="175"/>
                    <a:pt x="14" y="175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6"/>
                    <a:pt x="18" y="31"/>
                    <a:pt x="18" y="37"/>
                  </a:cubicBezTo>
                  <a:cubicBezTo>
                    <a:pt x="18" y="44"/>
                    <a:pt x="23" y="50"/>
                    <a:pt x="30" y="50"/>
                  </a:cubicBezTo>
                  <a:cubicBezTo>
                    <a:pt x="37" y="50"/>
                    <a:pt x="43" y="44"/>
                    <a:pt x="43" y="37"/>
                  </a:cubicBezTo>
                  <a:cubicBezTo>
                    <a:pt x="43" y="31"/>
                    <a:pt x="39" y="26"/>
                    <a:pt x="33" y="25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3" y="26"/>
                    <a:pt x="49" y="31"/>
                    <a:pt x="49" y="37"/>
                  </a:cubicBezTo>
                  <a:cubicBezTo>
                    <a:pt x="49" y="44"/>
                    <a:pt x="55" y="50"/>
                    <a:pt x="62" y="50"/>
                  </a:cubicBezTo>
                  <a:cubicBezTo>
                    <a:pt x="68" y="50"/>
                    <a:pt x="74" y="44"/>
                    <a:pt x="74" y="37"/>
                  </a:cubicBezTo>
                  <a:cubicBezTo>
                    <a:pt x="74" y="31"/>
                    <a:pt x="70" y="26"/>
                    <a:pt x="64" y="25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5" y="26"/>
                    <a:pt x="80" y="31"/>
                    <a:pt x="80" y="37"/>
                  </a:cubicBezTo>
                  <a:cubicBezTo>
                    <a:pt x="80" y="44"/>
                    <a:pt x="86" y="50"/>
                    <a:pt x="93" y="50"/>
                  </a:cubicBezTo>
                  <a:cubicBezTo>
                    <a:pt x="100" y="50"/>
                    <a:pt x="105" y="44"/>
                    <a:pt x="105" y="37"/>
                  </a:cubicBezTo>
                  <a:cubicBezTo>
                    <a:pt x="105" y="31"/>
                    <a:pt x="101" y="26"/>
                    <a:pt x="96" y="25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16" y="26"/>
                    <a:pt x="112" y="31"/>
                    <a:pt x="112" y="37"/>
                  </a:cubicBezTo>
                  <a:cubicBezTo>
                    <a:pt x="112" y="44"/>
                    <a:pt x="117" y="50"/>
                    <a:pt x="124" y="50"/>
                  </a:cubicBezTo>
                  <a:cubicBezTo>
                    <a:pt x="131" y="50"/>
                    <a:pt x="137" y="44"/>
                    <a:pt x="137" y="37"/>
                  </a:cubicBezTo>
                  <a:cubicBezTo>
                    <a:pt x="137" y="31"/>
                    <a:pt x="133" y="26"/>
                    <a:pt x="127" y="25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41" y="20"/>
                    <a:pt x="141" y="20"/>
                    <a:pt x="141" y="20"/>
                  </a:cubicBezTo>
                  <a:lnTo>
                    <a:pt x="141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2820" y="2272"/>
              <a:ext cx="181" cy="12"/>
            </a:xfrm>
            <a:custGeom>
              <a:avLst/>
              <a:gdLst>
                <a:gd name="T0" fmla="*/ 73 w 75"/>
                <a:gd name="T1" fmla="*/ 0 h 5"/>
                <a:gd name="T2" fmla="*/ 2 w 75"/>
                <a:gd name="T3" fmla="*/ 0 h 5"/>
                <a:gd name="T4" fmla="*/ 0 w 75"/>
                <a:gd name="T5" fmla="*/ 3 h 5"/>
                <a:gd name="T6" fmla="*/ 2 w 75"/>
                <a:gd name="T7" fmla="*/ 5 h 5"/>
                <a:gd name="T8" fmla="*/ 73 w 75"/>
                <a:gd name="T9" fmla="*/ 5 h 5"/>
                <a:gd name="T10" fmla="*/ 75 w 75"/>
                <a:gd name="T11" fmla="*/ 3 h 5"/>
                <a:gd name="T12" fmla="*/ 73 w 7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">
                  <a:moveTo>
                    <a:pt x="7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4" y="5"/>
                    <a:pt x="75" y="4"/>
                    <a:pt x="75" y="3"/>
                  </a:cubicBezTo>
                  <a:cubicBezTo>
                    <a:pt x="75" y="1"/>
                    <a:pt x="74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2820" y="2190"/>
              <a:ext cx="181" cy="14"/>
            </a:xfrm>
            <a:custGeom>
              <a:avLst/>
              <a:gdLst>
                <a:gd name="T0" fmla="*/ 73 w 75"/>
                <a:gd name="T1" fmla="*/ 0 h 6"/>
                <a:gd name="T2" fmla="*/ 2 w 75"/>
                <a:gd name="T3" fmla="*/ 0 h 6"/>
                <a:gd name="T4" fmla="*/ 0 w 75"/>
                <a:gd name="T5" fmla="*/ 3 h 6"/>
                <a:gd name="T6" fmla="*/ 2 w 75"/>
                <a:gd name="T7" fmla="*/ 6 h 6"/>
                <a:gd name="T8" fmla="*/ 73 w 75"/>
                <a:gd name="T9" fmla="*/ 6 h 6"/>
                <a:gd name="T10" fmla="*/ 75 w 75"/>
                <a:gd name="T11" fmla="*/ 3 h 6"/>
                <a:gd name="T12" fmla="*/ 73 w 7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6">
                  <a:moveTo>
                    <a:pt x="7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4" y="6"/>
                    <a:pt x="75" y="5"/>
                    <a:pt x="75" y="3"/>
                  </a:cubicBezTo>
                  <a:cubicBezTo>
                    <a:pt x="75" y="2"/>
                    <a:pt x="74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2820" y="2111"/>
              <a:ext cx="181" cy="12"/>
            </a:xfrm>
            <a:custGeom>
              <a:avLst/>
              <a:gdLst>
                <a:gd name="T0" fmla="*/ 73 w 75"/>
                <a:gd name="T1" fmla="*/ 0 h 5"/>
                <a:gd name="T2" fmla="*/ 2 w 75"/>
                <a:gd name="T3" fmla="*/ 0 h 5"/>
                <a:gd name="T4" fmla="*/ 0 w 75"/>
                <a:gd name="T5" fmla="*/ 3 h 5"/>
                <a:gd name="T6" fmla="*/ 2 w 75"/>
                <a:gd name="T7" fmla="*/ 5 h 5"/>
                <a:gd name="T8" fmla="*/ 73 w 75"/>
                <a:gd name="T9" fmla="*/ 5 h 5"/>
                <a:gd name="T10" fmla="*/ 75 w 75"/>
                <a:gd name="T11" fmla="*/ 3 h 5"/>
                <a:gd name="T12" fmla="*/ 73 w 7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">
                  <a:moveTo>
                    <a:pt x="7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4" y="5"/>
                    <a:pt x="75" y="4"/>
                    <a:pt x="75" y="3"/>
                  </a:cubicBezTo>
                  <a:cubicBezTo>
                    <a:pt x="75" y="1"/>
                    <a:pt x="74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3" name="Freeform 9"/>
            <p:cNvSpPr/>
            <p:nvPr/>
          </p:nvSpPr>
          <p:spPr bwMode="auto">
            <a:xfrm>
              <a:off x="2755" y="2096"/>
              <a:ext cx="41" cy="41"/>
            </a:xfrm>
            <a:custGeom>
              <a:avLst/>
              <a:gdLst>
                <a:gd name="T0" fmla="*/ 15 w 17"/>
                <a:gd name="T1" fmla="*/ 0 h 17"/>
                <a:gd name="T2" fmla="*/ 3 w 17"/>
                <a:gd name="T3" fmla="*/ 0 h 17"/>
                <a:gd name="T4" fmla="*/ 0 w 17"/>
                <a:gd name="T5" fmla="*/ 3 h 17"/>
                <a:gd name="T6" fmla="*/ 0 w 17"/>
                <a:gd name="T7" fmla="*/ 15 h 17"/>
                <a:gd name="T8" fmla="*/ 3 w 17"/>
                <a:gd name="T9" fmla="*/ 17 h 17"/>
                <a:gd name="T10" fmla="*/ 15 w 17"/>
                <a:gd name="T11" fmla="*/ 17 h 17"/>
                <a:gd name="T12" fmla="*/ 17 w 17"/>
                <a:gd name="T13" fmla="*/ 15 h 17"/>
                <a:gd name="T14" fmla="*/ 17 w 17"/>
                <a:gd name="T15" fmla="*/ 3 h 17"/>
                <a:gd name="T16" fmla="*/ 15 w 1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1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3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7" y="16"/>
                    <a:pt x="17" y="1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6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4" name="Freeform 10"/>
            <p:cNvSpPr/>
            <p:nvPr/>
          </p:nvSpPr>
          <p:spPr bwMode="auto">
            <a:xfrm>
              <a:off x="2755" y="2176"/>
              <a:ext cx="41" cy="43"/>
            </a:xfrm>
            <a:custGeom>
              <a:avLst/>
              <a:gdLst>
                <a:gd name="T0" fmla="*/ 15 w 17"/>
                <a:gd name="T1" fmla="*/ 0 h 18"/>
                <a:gd name="T2" fmla="*/ 3 w 17"/>
                <a:gd name="T3" fmla="*/ 0 h 18"/>
                <a:gd name="T4" fmla="*/ 0 w 17"/>
                <a:gd name="T5" fmla="*/ 3 h 18"/>
                <a:gd name="T6" fmla="*/ 0 w 17"/>
                <a:gd name="T7" fmla="*/ 15 h 18"/>
                <a:gd name="T8" fmla="*/ 3 w 17"/>
                <a:gd name="T9" fmla="*/ 18 h 18"/>
                <a:gd name="T10" fmla="*/ 15 w 17"/>
                <a:gd name="T11" fmla="*/ 18 h 18"/>
                <a:gd name="T12" fmla="*/ 17 w 17"/>
                <a:gd name="T13" fmla="*/ 15 h 18"/>
                <a:gd name="T14" fmla="*/ 17 w 17"/>
                <a:gd name="T15" fmla="*/ 3 h 18"/>
                <a:gd name="T16" fmla="*/ 15 w 1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8">
                  <a:moveTo>
                    <a:pt x="1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8"/>
                    <a:pt x="3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8"/>
                    <a:pt x="17" y="17"/>
                    <a:pt x="17" y="1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6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5" name="Freeform 11"/>
            <p:cNvSpPr/>
            <p:nvPr/>
          </p:nvSpPr>
          <p:spPr bwMode="auto">
            <a:xfrm>
              <a:off x="2755" y="2257"/>
              <a:ext cx="41" cy="41"/>
            </a:xfrm>
            <a:custGeom>
              <a:avLst/>
              <a:gdLst>
                <a:gd name="T0" fmla="*/ 15 w 17"/>
                <a:gd name="T1" fmla="*/ 0 h 17"/>
                <a:gd name="T2" fmla="*/ 3 w 17"/>
                <a:gd name="T3" fmla="*/ 0 h 17"/>
                <a:gd name="T4" fmla="*/ 0 w 17"/>
                <a:gd name="T5" fmla="*/ 3 h 17"/>
                <a:gd name="T6" fmla="*/ 0 w 17"/>
                <a:gd name="T7" fmla="*/ 15 h 17"/>
                <a:gd name="T8" fmla="*/ 3 w 17"/>
                <a:gd name="T9" fmla="*/ 17 h 17"/>
                <a:gd name="T10" fmla="*/ 15 w 17"/>
                <a:gd name="T11" fmla="*/ 17 h 17"/>
                <a:gd name="T12" fmla="*/ 17 w 17"/>
                <a:gd name="T13" fmla="*/ 15 h 17"/>
                <a:gd name="T14" fmla="*/ 17 w 17"/>
                <a:gd name="T15" fmla="*/ 3 h 17"/>
                <a:gd name="T16" fmla="*/ 15 w 1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1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3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7" y="16"/>
                    <a:pt x="17" y="1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6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5" name="椭圆 14"/>
          <p:cNvSpPr>
            <a:spLocks noChangeArrowheads="1"/>
          </p:cNvSpPr>
          <p:nvPr/>
        </p:nvSpPr>
        <p:spPr bwMode="auto">
          <a:xfrm>
            <a:off x="9850340" y="3097685"/>
            <a:ext cx="999420" cy="1001113"/>
          </a:xfrm>
          <a:prstGeom prst="ellipse">
            <a:avLst/>
          </a:prstGeom>
          <a:solidFill>
            <a:srgbClr val="1C50A2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6" name="Freeform 9"/>
          <p:cNvSpPr>
            <a:spLocks noEditPoints="1"/>
          </p:cNvSpPr>
          <p:nvPr/>
        </p:nvSpPr>
        <p:spPr bwMode="auto">
          <a:xfrm>
            <a:off x="10125116" y="3425850"/>
            <a:ext cx="449867" cy="344782"/>
          </a:xfrm>
          <a:custGeom>
            <a:avLst/>
            <a:gdLst>
              <a:gd name="T0" fmla="*/ 16 w 104"/>
              <a:gd name="T1" fmla="*/ 2 h 79"/>
              <a:gd name="T2" fmla="*/ 27 w 104"/>
              <a:gd name="T3" fmla="*/ 4 h 79"/>
              <a:gd name="T4" fmla="*/ 19 w 104"/>
              <a:gd name="T5" fmla="*/ 48 h 79"/>
              <a:gd name="T6" fmla="*/ 4 w 104"/>
              <a:gd name="T7" fmla="*/ 45 h 79"/>
              <a:gd name="T8" fmla="*/ 16 w 104"/>
              <a:gd name="T9" fmla="*/ 2 h 79"/>
              <a:gd name="T10" fmla="*/ 18 w 104"/>
              <a:gd name="T11" fmla="*/ 65 h 79"/>
              <a:gd name="T12" fmla="*/ 16 w 104"/>
              <a:gd name="T13" fmla="*/ 72 h 79"/>
              <a:gd name="T14" fmla="*/ 101 w 104"/>
              <a:gd name="T15" fmla="*/ 72 h 79"/>
              <a:gd name="T16" fmla="*/ 104 w 104"/>
              <a:gd name="T17" fmla="*/ 72 h 79"/>
              <a:gd name="T18" fmla="*/ 104 w 104"/>
              <a:gd name="T19" fmla="*/ 68 h 79"/>
              <a:gd name="T20" fmla="*/ 104 w 104"/>
              <a:gd name="T21" fmla="*/ 26 h 79"/>
              <a:gd name="T22" fmla="*/ 104 w 104"/>
              <a:gd name="T23" fmla="*/ 24 h 79"/>
              <a:gd name="T24" fmla="*/ 103 w 104"/>
              <a:gd name="T25" fmla="*/ 23 h 79"/>
              <a:gd name="T26" fmla="*/ 90 w 104"/>
              <a:gd name="T27" fmla="*/ 10 h 79"/>
              <a:gd name="T28" fmla="*/ 89 w 104"/>
              <a:gd name="T29" fmla="*/ 9 h 79"/>
              <a:gd name="T30" fmla="*/ 87 w 104"/>
              <a:gd name="T31" fmla="*/ 9 h 79"/>
              <a:gd name="T32" fmla="*/ 31 w 104"/>
              <a:gd name="T33" fmla="*/ 9 h 79"/>
              <a:gd name="T34" fmla="*/ 31 w 104"/>
              <a:gd name="T35" fmla="*/ 17 h 79"/>
              <a:gd name="T36" fmla="*/ 84 w 104"/>
              <a:gd name="T37" fmla="*/ 17 h 79"/>
              <a:gd name="T38" fmla="*/ 83 w 104"/>
              <a:gd name="T39" fmla="*/ 28 h 79"/>
              <a:gd name="T40" fmla="*/ 83 w 104"/>
              <a:gd name="T41" fmla="*/ 30 h 79"/>
              <a:gd name="T42" fmla="*/ 85 w 104"/>
              <a:gd name="T43" fmla="*/ 30 h 79"/>
              <a:gd name="T44" fmla="*/ 97 w 104"/>
              <a:gd name="T45" fmla="*/ 29 h 79"/>
              <a:gd name="T46" fmla="*/ 97 w 104"/>
              <a:gd name="T47" fmla="*/ 65 h 79"/>
              <a:gd name="T48" fmla="*/ 18 w 104"/>
              <a:gd name="T49" fmla="*/ 65 h 79"/>
              <a:gd name="T50" fmla="*/ 95 w 104"/>
              <a:gd name="T51" fmla="*/ 26 h 79"/>
              <a:gd name="T52" fmla="*/ 86 w 104"/>
              <a:gd name="T53" fmla="*/ 26 h 79"/>
              <a:gd name="T54" fmla="*/ 87 w 104"/>
              <a:gd name="T55" fmla="*/ 18 h 79"/>
              <a:gd name="T56" fmla="*/ 95 w 104"/>
              <a:gd name="T57" fmla="*/ 26 h 79"/>
              <a:gd name="T58" fmla="*/ 32 w 104"/>
              <a:gd name="T59" fmla="*/ 43 h 79"/>
              <a:gd name="T60" fmla="*/ 74 w 104"/>
              <a:gd name="T61" fmla="*/ 43 h 79"/>
              <a:gd name="T62" fmla="*/ 74 w 104"/>
              <a:gd name="T63" fmla="*/ 45 h 79"/>
              <a:gd name="T64" fmla="*/ 32 w 104"/>
              <a:gd name="T65" fmla="*/ 45 h 79"/>
              <a:gd name="T66" fmla="*/ 32 w 104"/>
              <a:gd name="T67" fmla="*/ 43 h 79"/>
              <a:gd name="T68" fmla="*/ 32 w 104"/>
              <a:gd name="T69" fmla="*/ 32 h 79"/>
              <a:gd name="T70" fmla="*/ 71 w 104"/>
              <a:gd name="T71" fmla="*/ 32 h 79"/>
              <a:gd name="T72" fmla="*/ 71 w 104"/>
              <a:gd name="T73" fmla="*/ 35 h 79"/>
              <a:gd name="T74" fmla="*/ 32 w 104"/>
              <a:gd name="T75" fmla="*/ 35 h 79"/>
              <a:gd name="T76" fmla="*/ 32 w 104"/>
              <a:gd name="T77" fmla="*/ 32 h 79"/>
              <a:gd name="T78" fmla="*/ 32 w 104"/>
              <a:gd name="T79" fmla="*/ 22 h 79"/>
              <a:gd name="T80" fmla="*/ 71 w 104"/>
              <a:gd name="T81" fmla="*/ 22 h 79"/>
              <a:gd name="T82" fmla="*/ 71 w 104"/>
              <a:gd name="T83" fmla="*/ 25 h 79"/>
              <a:gd name="T84" fmla="*/ 32 w 104"/>
              <a:gd name="T85" fmla="*/ 25 h 79"/>
              <a:gd name="T86" fmla="*/ 32 w 104"/>
              <a:gd name="T87" fmla="*/ 22 h 79"/>
              <a:gd name="T88" fmla="*/ 3 w 104"/>
              <a:gd name="T89" fmla="*/ 66 h 79"/>
              <a:gd name="T90" fmla="*/ 9 w 104"/>
              <a:gd name="T91" fmla="*/ 68 h 79"/>
              <a:gd name="T92" fmla="*/ 9 w 104"/>
              <a:gd name="T93" fmla="*/ 74 h 79"/>
              <a:gd name="T94" fmla="*/ 5 w 104"/>
              <a:gd name="T95" fmla="*/ 79 h 79"/>
              <a:gd name="T96" fmla="*/ 2 w 104"/>
              <a:gd name="T97" fmla="*/ 78 h 79"/>
              <a:gd name="T98" fmla="*/ 0 w 104"/>
              <a:gd name="T99" fmla="*/ 72 h 79"/>
              <a:gd name="T100" fmla="*/ 3 w 104"/>
              <a:gd name="T101" fmla="*/ 66 h 79"/>
              <a:gd name="T102" fmla="*/ 4 w 104"/>
              <a:gd name="T103" fmla="*/ 48 h 79"/>
              <a:gd name="T104" fmla="*/ 2 w 104"/>
              <a:gd name="T105" fmla="*/ 65 h 79"/>
              <a:gd name="T106" fmla="*/ 12 w 104"/>
              <a:gd name="T107" fmla="*/ 67 h 79"/>
              <a:gd name="T108" fmla="*/ 17 w 104"/>
              <a:gd name="T109" fmla="*/ 51 h 79"/>
              <a:gd name="T110" fmla="*/ 4 w 104"/>
              <a:gd name="T111" fmla="*/ 4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4" h="79">
                <a:moveTo>
                  <a:pt x="16" y="2"/>
                </a:moveTo>
                <a:cubicBezTo>
                  <a:pt x="21" y="0"/>
                  <a:pt x="24" y="1"/>
                  <a:pt x="27" y="4"/>
                </a:cubicBezTo>
                <a:cubicBezTo>
                  <a:pt x="26" y="20"/>
                  <a:pt x="23" y="35"/>
                  <a:pt x="19" y="48"/>
                </a:cubicBezTo>
                <a:cubicBezTo>
                  <a:pt x="14" y="47"/>
                  <a:pt x="9" y="46"/>
                  <a:pt x="4" y="45"/>
                </a:cubicBezTo>
                <a:cubicBezTo>
                  <a:pt x="6" y="29"/>
                  <a:pt x="10" y="15"/>
                  <a:pt x="16" y="2"/>
                </a:cubicBezTo>
                <a:close/>
                <a:moveTo>
                  <a:pt x="18" y="65"/>
                </a:moveTo>
                <a:cubicBezTo>
                  <a:pt x="16" y="72"/>
                  <a:pt x="16" y="72"/>
                  <a:pt x="16" y="72"/>
                </a:cubicBezTo>
                <a:cubicBezTo>
                  <a:pt x="69" y="72"/>
                  <a:pt x="74" y="72"/>
                  <a:pt x="101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90" y="10"/>
                  <a:pt x="90" y="10"/>
                  <a:pt x="90" y="10"/>
                </a:cubicBezTo>
                <a:cubicBezTo>
                  <a:pt x="89" y="9"/>
                  <a:pt x="89" y="9"/>
                  <a:pt x="89" y="9"/>
                </a:cubicBezTo>
                <a:cubicBezTo>
                  <a:pt x="87" y="9"/>
                  <a:pt x="87" y="9"/>
                  <a:pt x="87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12"/>
                  <a:pt x="31" y="14"/>
                  <a:pt x="31" y="17"/>
                </a:cubicBezTo>
                <a:cubicBezTo>
                  <a:pt x="84" y="17"/>
                  <a:pt x="84" y="17"/>
                  <a:pt x="84" y="17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30"/>
                  <a:pt x="83" y="30"/>
                  <a:pt x="83" y="30"/>
                </a:cubicBezTo>
                <a:cubicBezTo>
                  <a:pt x="85" y="30"/>
                  <a:pt x="85" y="30"/>
                  <a:pt x="85" y="30"/>
                </a:cubicBezTo>
                <a:cubicBezTo>
                  <a:pt x="97" y="29"/>
                  <a:pt x="97" y="29"/>
                  <a:pt x="97" y="29"/>
                </a:cubicBezTo>
                <a:cubicBezTo>
                  <a:pt x="97" y="65"/>
                  <a:pt x="97" y="65"/>
                  <a:pt x="97" y="65"/>
                </a:cubicBezTo>
                <a:cubicBezTo>
                  <a:pt x="79" y="65"/>
                  <a:pt x="57" y="65"/>
                  <a:pt x="18" y="65"/>
                </a:cubicBezTo>
                <a:close/>
                <a:moveTo>
                  <a:pt x="95" y="26"/>
                </a:moveTo>
                <a:cubicBezTo>
                  <a:pt x="86" y="26"/>
                  <a:pt x="86" y="26"/>
                  <a:pt x="86" y="26"/>
                </a:cubicBezTo>
                <a:cubicBezTo>
                  <a:pt x="87" y="18"/>
                  <a:pt x="87" y="18"/>
                  <a:pt x="87" y="18"/>
                </a:cubicBezTo>
                <a:cubicBezTo>
                  <a:pt x="95" y="26"/>
                  <a:pt x="95" y="26"/>
                  <a:pt x="95" y="26"/>
                </a:cubicBezTo>
                <a:close/>
                <a:moveTo>
                  <a:pt x="32" y="43"/>
                </a:moveTo>
                <a:cubicBezTo>
                  <a:pt x="74" y="43"/>
                  <a:pt x="74" y="43"/>
                  <a:pt x="74" y="43"/>
                </a:cubicBezTo>
                <a:cubicBezTo>
                  <a:pt x="74" y="45"/>
                  <a:pt x="74" y="45"/>
                  <a:pt x="74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43"/>
                  <a:pt x="32" y="43"/>
                  <a:pt x="32" y="43"/>
                </a:cubicBezTo>
                <a:close/>
                <a:moveTo>
                  <a:pt x="32" y="32"/>
                </a:moveTo>
                <a:cubicBezTo>
                  <a:pt x="71" y="32"/>
                  <a:pt x="71" y="32"/>
                  <a:pt x="71" y="32"/>
                </a:cubicBezTo>
                <a:cubicBezTo>
                  <a:pt x="71" y="35"/>
                  <a:pt x="71" y="35"/>
                  <a:pt x="71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2"/>
                  <a:pt x="32" y="32"/>
                  <a:pt x="32" y="32"/>
                </a:cubicBezTo>
                <a:close/>
                <a:moveTo>
                  <a:pt x="32" y="22"/>
                </a:moveTo>
                <a:cubicBezTo>
                  <a:pt x="71" y="22"/>
                  <a:pt x="71" y="22"/>
                  <a:pt x="71" y="22"/>
                </a:cubicBezTo>
                <a:cubicBezTo>
                  <a:pt x="71" y="25"/>
                  <a:pt x="71" y="25"/>
                  <a:pt x="71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2"/>
                  <a:pt x="32" y="22"/>
                  <a:pt x="32" y="22"/>
                </a:cubicBezTo>
                <a:close/>
                <a:moveTo>
                  <a:pt x="3" y="66"/>
                </a:moveTo>
                <a:cubicBezTo>
                  <a:pt x="9" y="68"/>
                  <a:pt x="9" y="68"/>
                  <a:pt x="9" y="68"/>
                </a:cubicBezTo>
                <a:cubicBezTo>
                  <a:pt x="9" y="74"/>
                  <a:pt x="9" y="74"/>
                  <a:pt x="9" y="74"/>
                </a:cubicBezTo>
                <a:cubicBezTo>
                  <a:pt x="5" y="79"/>
                  <a:pt x="5" y="79"/>
                  <a:pt x="5" y="79"/>
                </a:cubicBezTo>
                <a:cubicBezTo>
                  <a:pt x="4" y="79"/>
                  <a:pt x="3" y="79"/>
                  <a:pt x="2" y="78"/>
                </a:cubicBezTo>
                <a:cubicBezTo>
                  <a:pt x="0" y="72"/>
                  <a:pt x="0" y="72"/>
                  <a:pt x="0" y="72"/>
                </a:cubicBezTo>
                <a:cubicBezTo>
                  <a:pt x="3" y="66"/>
                  <a:pt x="3" y="66"/>
                  <a:pt x="3" y="66"/>
                </a:cubicBezTo>
                <a:close/>
                <a:moveTo>
                  <a:pt x="4" y="48"/>
                </a:moveTo>
                <a:cubicBezTo>
                  <a:pt x="3" y="53"/>
                  <a:pt x="3" y="59"/>
                  <a:pt x="2" y="65"/>
                </a:cubicBezTo>
                <a:cubicBezTo>
                  <a:pt x="5" y="65"/>
                  <a:pt x="9" y="66"/>
                  <a:pt x="12" y="67"/>
                </a:cubicBezTo>
                <a:cubicBezTo>
                  <a:pt x="14" y="61"/>
                  <a:pt x="15" y="56"/>
                  <a:pt x="17" y="51"/>
                </a:cubicBezTo>
                <a:cubicBezTo>
                  <a:pt x="13" y="50"/>
                  <a:pt x="9" y="49"/>
                  <a:pt x="4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E61BB8-58A7-9AAE-28E3-250CD661A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719" y="2461687"/>
            <a:ext cx="2650452" cy="32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 defTabSz="342900">
              <a:spcBef>
                <a:spcPct val="0"/>
              </a:spcBef>
              <a:buNone/>
              <a:defRPr/>
            </a:pPr>
            <a:r>
              <a:rPr lang="zh-CN" altLang="en-US" sz="1500" b="1" dirty="0">
                <a:solidFill>
                  <a:srgbClr val="1C50A2"/>
                </a:solidFill>
                <a:sym typeface="微软雅黑" panose="020B0503020204020204" pitchFamily="34" charset="-122"/>
              </a:rPr>
              <a:t>几何划分</a:t>
            </a:r>
          </a:p>
        </p:txBody>
      </p:sp>
    </p:spTree>
    <p:extLst>
      <p:ext uri="{BB962C8B-B14F-4D97-AF65-F5344CB8AC3E}">
        <p14:creationId xmlns:p14="http://schemas.microsoft.com/office/powerpoint/2010/main" val="2470752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实验分析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45FD230-929D-4CAE-BB37-0088D1D1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13" y="1952657"/>
            <a:ext cx="10780294" cy="3713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08268AF-4E7A-4CF0-B6C8-4802FD898F13}"/>
                  </a:ext>
                </a:extLst>
              </p:cNvPr>
              <p:cNvSpPr txBox="1"/>
              <p:nvPr/>
            </p:nvSpPr>
            <p:spPr>
              <a:xfrm>
                <a:off x="1017713" y="1223145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的性能表现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08268AF-4E7A-4CF0-B6C8-4802FD898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13" y="1223145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l="-400" t="-12000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161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79251" y="2556805"/>
            <a:ext cx="8448214" cy="83869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000" b="1" dirty="0">
                <a:solidFill>
                  <a:srgbClr val="1C50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演示完毕，请多指教！</a:t>
            </a:r>
            <a:endParaRPr kumimoji="0" lang="zh-CN" altLang="en-US" sz="5000" b="1" i="0" u="none" strike="noStrike" kern="1200" cap="none" spc="0" normalizeH="0" baseline="0" noProof="0" dirty="0">
              <a:ln>
                <a:noFill/>
              </a:ln>
              <a:solidFill>
                <a:srgbClr val="1C50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957850" y="3546200"/>
            <a:ext cx="7279718" cy="0"/>
          </a:xfrm>
          <a:prstGeom prst="line">
            <a:avLst/>
          </a:prstGeom>
          <a:ln w="28575">
            <a:solidFill>
              <a:srgbClr val="1C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-1" y="1085407"/>
            <a:ext cx="2591077" cy="4151873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1C50A2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2491892" y="2588618"/>
            <a:ext cx="198368" cy="245114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969178" y="4199650"/>
            <a:ext cx="2227581" cy="425450"/>
            <a:chOff x="4654427" y="4718860"/>
            <a:chExt cx="1663809" cy="317821"/>
          </a:xfrm>
        </p:grpSpPr>
        <p:grpSp>
          <p:nvGrpSpPr>
            <p:cNvPr id="23" name="组合 22"/>
            <p:cNvGrpSpPr/>
            <p:nvPr/>
          </p:nvGrpSpPr>
          <p:grpSpPr>
            <a:xfrm>
              <a:off x="4654427" y="4718860"/>
              <a:ext cx="276971" cy="276971"/>
              <a:chOff x="3725237" y="4930504"/>
              <a:chExt cx="531780" cy="531780"/>
            </a:xfrm>
          </p:grpSpPr>
          <p:sp>
            <p:nvSpPr>
              <p:cNvPr id="25" name="圆角矩形 2"/>
              <p:cNvSpPr/>
              <p:nvPr/>
            </p:nvSpPr>
            <p:spPr>
              <a:xfrm>
                <a:off x="3725237" y="4930504"/>
                <a:ext cx="531780" cy="531780"/>
              </a:xfrm>
              <a:prstGeom prst="ellipse">
                <a:avLst/>
              </a:prstGeom>
              <a:solidFill>
                <a:srgbClr val="1C50A2"/>
              </a:solidFill>
              <a:ln w="25400" cap="flat" cmpd="sng" algn="ctr">
                <a:noFill/>
                <a:prstDash val="solid"/>
                <a:miter lim="800000"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student-graduation-cap-shape_52041"/>
              <p:cNvSpPr>
                <a:spLocks noChangeAspect="1"/>
              </p:cNvSpPr>
              <p:nvPr/>
            </p:nvSpPr>
            <p:spPr bwMode="auto">
              <a:xfrm>
                <a:off x="3875605" y="5054575"/>
                <a:ext cx="219840" cy="264806"/>
              </a:xfrm>
              <a:custGeom>
                <a:avLst/>
                <a:gdLst>
                  <a:gd name="connsiteX0" fmla="*/ 56671 w 279400"/>
                  <a:gd name="connsiteY0" fmla="*/ 192087 h 336550"/>
                  <a:gd name="connsiteX1" fmla="*/ 224047 w 279400"/>
                  <a:gd name="connsiteY1" fmla="*/ 192087 h 336550"/>
                  <a:gd name="connsiteX2" fmla="*/ 279400 w 279400"/>
                  <a:gd name="connsiteY2" fmla="*/ 247752 h 336550"/>
                  <a:gd name="connsiteX3" fmla="*/ 279400 w 279400"/>
                  <a:gd name="connsiteY3" fmla="*/ 336550 h 336550"/>
                  <a:gd name="connsiteX4" fmla="*/ 176602 w 279400"/>
                  <a:gd name="connsiteY4" fmla="*/ 336550 h 336550"/>
                  <a:gd name="connsiteX5" fmla="*/ 158151 w 279400"/>
                  <a:gd name="connsiteY5" fmla="*/ 245101 h 336550"/>
                  <a:gd name="connsiteX6" fmla="*/ 151562 w 279400"/>
                  <a:gd name="connsiteY6" fmla="*/ 239800 h 336550"/>
                  <a:gd name="connsiteX7" fmla="*/ 167377 w 279400"/>
                  <a:gd name="connsiteY7" fmla="*/ 213293 h 336550"/>
                  <a:gd name="connsiteX8" fmla="*/ 167377 w 279400"/>
                  <a:gd name="connsiteY8" fmla="*/ 209317 h 336550"/>
                  <a:gd name="connsiteX9" fmla="*/ 163423 w 279400"/>
                  <a:gd name="connsiteY9" fmla="*/ 207991 h 336550"/>
                  <a:gd name="connsiteX10" fmla="*/ 121249 w 279400"/>
                  <a:gd name="connsiteY10" fmla="*/ 207991 h 336550"/>
                  <a:gd name="connsiteX11" fmla="*/ 118613 w 279400"/>
                  <a:gd name="connsiteY11" fmla="*/ 209317 h 336550"/>
                  <a:gd name="connsiteX12" fmla="*/ 118613 w 279400"/>
                  <a:gd name="connsiteY12" fmla="*/ 213293 h 336550"/>
                  <a:gd name="connsiteX13" fmla="*/ 134429 w 279400"/>
                  <a:gd name="connsiteY13" fmla="*/ 239800 h 336550"/>
                  <a:gd name="connsiteX14" fmla="*/ 126521 w 279400"/>
                  <a:gd name="connsiteY14" fmla="*/ 245101 h 336550"/>
                  <a:gd name="connsiteX15" fmla="*/ 110706 w 279400"/>
                  <a:gd name="connsiteY15" fmla="*/ 336550 h 336550"/>
                  <a:gd name="connsiteX16" fmla="*/ 0 w 279400"/>
                  <a:gd name="connsiteY16" fmla="*/ 336550 h 336550"/>
                  <a:gd name="connsiteX17" fmla="*/ 0 w 279400"/>
                  <a:gd name="connsiteY17" fmla="*/ 247752 h 336550"/>
                  <a:gd name="connsiteX18" fmla="*/ 56671 w 279400"/>
                  <a:gd name="connsiteY18" fmla="*/ 192087 h 336550"/>
                  <a:gd name="connsiteX19" fmla="*/ 138907 w 279400"/>
                  <a:gd name="connsiteY19" fmla="*/ 0 h 336550"/>
                  <a:gd name="connsiteX20" fmla="*/ 219076 w 279400"/>
                  <a:gd name="connsiteY20" fmla="*/ 80169 h 336550"/>
                  <a:gd name="connsiteX21" fmla="*/ 138907 w 279400"/>
                  <a:gd name="connsiteY21" fmla="*/ 160338 h 336550"/>
                  <a:gd name="connsiteX22" fmla="*/ 58738 w 279400"/>
                  <a:gd name="connsiteY22" fmla="*/ 80169 h 336550"/>
                  <a:gd name="connsiteX23" fmla="*/ 138907 w 279400"/>
                  <a:gd name="connsiteY23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9400" h="336550">
                    <a:moveTo>
                      <a:pt x="56671" y="192087"/>
                    </a:moveTo>
                    <a:cubicBezTo>
                      <a:pt x="56671" y="192087"/>
                      <a:pt x="56671" y="192087"/>
                      <a:pt x="224047" y="192087"/>
                    </a:cubicBezTo>
                    <a:cubicBezTo>
                      <a:pt x="254360" y="192087"/>
                      <a:pt x="279400" y="217269"/>
                      <a:pt x="279400" y="247752"/>
                    </a:cubicBezTo>
                    <a:cubicBezTo>
                      <a:pt x="279400" y="247752"/>
                      <a:pt x="279400" y="247752"/>
                      <a:pt x="279400" y="336550"/>
                    </a:cubicBezTo>
                    <a:cubicBezTo>
                      <a:pt x="279400" y="336550"/>
                      <a:pt x="279400" y="336550"/>
                      <a:pt x="176602" y="336550"/>
                    </a:cubicBezTo>
                    <a:cubicBezTo>
                      <a:pt x="176602" y="336550"/>
                      <a:pt x="176602" y="336550"/>
                      <a:pt x="158151" y="245101"/>
                    </a:cubicBezTo>
                    <a:cubicBezTo>
                      <a:pt x="158151" y="242450"/>
                      <a:pt x="154197" y="239800"/>
                      <a:pt x="151562" y="239800"/>
                    </a:cubicBezTo>
                    <a:cubicBezTo>
                      <a:pt x="151562" y="239800"/>
                      <a:pt x="151562" y="239800"/>
                      <a:pt x="167377" y="213293"/>
                    </a:cubicBezTo>
                    <a:cubicBezTo>
                      <a:pt x="167377" y="211967"/>
                      <a:pt x="167377" y="210642"/>
                      <a:pt x="167377" y="209317"/>
                    </a:cubicBezTo>
                    <a:cubicBezTo>
                      <a:pt x="166059" y="207991"/>
                      <a:pt x="164741" y="207991"/>
                      <a:pt x="163423" y="207991"/>
                    </a:cubicBezTo>
                    <a:cubicBezTo>
                      <a:pt x="163423" y="207991"/>
                      <a:pt x="163423" y="207991"/>
                      <a:pt x="121249" y="207991"/>
                    </a:cubicBezTo>
                    <a:cubicBezTo>
                      <a:pt x="119931" y="207991"/>
                      <a:pt x="118613" y="207991"/>
                      <a:pt x="118613" y="209317"/>
                    </a:cubicBezTo>
                    <a:cubicBezTo>
                      <a:pt x="117296" y="210642"/>
                      <a:pt x="117296" y="211967"/>
                      <a:pt x="118613" y="213293"/>
                    </a:cubicBezTo>
                    <a:cubicBezTo>
                      <a:pt x="118613" y="213293"/>
                      <a:pt x="118613" y="213293"/>
                      <a:pt x="134429" y="239800"/>
                    </a:cubicBezTo>
                    <a:cubicBezTo>
                      <a:pt x="130475" y="239800"/>
                      <a:pt x="127839" y="242450"/>
                      <a:pt x="126521" y="245101"/>
                    </a:cubicBezTo>
                    <a:cubicBezTo>
                      <a:pt x="126521" y="245101"/>
                      <a:pt x="126521" y="245101"/>
                      <a:pt x="110706" y="336550"/>
                    </a:cubicBezTo>
                    <a:cubicBezTo>
                      <a:pt x="110706" y="336550"/>
                      <a:pt x="110706" y="336550"/>
                      <a:pt x="0" y="336550"/>
                    </a:cubicBezTo>
                    <a:cubicBezTo>
                      <a:pt x="0" y="336550"/>
                      <a:pt x="0" y="336550"/>
                      <a:pt x="0" y="247752"/>
                    </a:cubicBezTo>
                    <a:cubicBezTo>
                      <a:pt x="0" y="217269"/>
                      <a:pt x="25040" y="192087"/>
                      <a:pt x="56671" y="192087"/>
                    </a:cubicBezTo>
                    <a:close/>
                    <a:moveTo>
                      <a:pt x="138907" y="0"/>
                    </a:moveTo>
                    <a:cubicBezTo>
                      <a:pt x="183183" y="0"/>
                      <a:pt x="219076" y="35893"/>
                      <a:pt x="219076" y="80169"/>
                    </a:cubicBezTo>
                    <a:cubicBezTo>
                      <a:pt x="219076" y="124445"/>
                      <a:pt x="183183" y="160338"/>
                      <a:pt x="138907" y="160338"/>
                    </a:cubicBezTo>
                    <a:cubicBezTo>
                      <a:pt x="94631" y="160338"/>
                      <a:pt x="58738" y="124445"/>
                      <a:pt x="58738" y="80169"/>
                    </a:cubicBezTo>
                    <a:cubicBezTo>
                      <a:pt x="58738" y="35893"/>
                      <a:pt x="94631" y="0"/>
                      <a:pt x="13890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4" name="文本框 22"/>
            <p:cNvSpPr txBox="1"/>
            <p:nvPr/>
          </p:nvSpPr>
          <p:spPr>
            <a:xfrm>
              <a:off x="4925563" y="4806871"/>
              <a:ext cx="1392673" cy="22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汇报人：</a:t>
              </a:r>
              <a:r>
                <a:rPr lang="zh-CN" altLang="en-US" sz="1400" b="1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anose="020B0604020202020204"/>
                  <a:cs typeface="微软雅黑" panose="020B0503020204020204" pitchFamily="34" charset="-122"/>
                  <a:sym typeface="Arial" panose="020B0604020202020204" pitchFamily="34" charset="0"/>
                </a:rPr>
                <a:t>张嘉琪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51" y="1363049"/>
            <a:ext cx="1220927" cy="100631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31" y="1486993"/>
            <a:ext cx="2708736" cy="6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4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0" y="2018215"/>
            <a:ext cx="12192000" cy="2344420"/>
            <a:chOff x="1" y="2324"/>
            <a:chExt cx="14400" cy="2769"/>
          </a:xfrm>
        </p:grpSpPr>
        <p:sp>
          <p:nvSpPr>
            <p:cNvPr id="25" name="梯形 24"/>
            <p:cNvSpPr/>
            <p:nvPr/>
          </p:nvSpPr>
          <p:spPr>
            <a:xfrm rot="16200000">
              <a:off x="8795" y="-533"/>
              <a:ext cx="2707" cy="8504"/>
            </a:xfrm>
            <a:prstGeom prst="trapezoid">
              <a:avLst>
                <a:gd name="adj" fmla="val 16935"/>
              </a:avLst>
            </a:prstGeom>
            <a:solidFill>
              <a:srgbClr val="1C5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梯形 25"/>
            <p:cNvSpPr/>
            <p:nvPr/>
          </p:nvSpPr>
          <p:spPr>
            <a:xfrm rot="5400000">
              <a:off x="1573" y="752"/>
              <a:ext cx="2769" cy="5914"/>
            </a:xfrm>
            <a:prstGeom prst="trapezoid">
              <a:avLst>
                <a:gd name="adj" fmla="val 17865"/>
              </a:avLst>
            </a:prstGeom>
            <a:solidFill>
              <a:schemeClr val="bg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文本框 2"/>
            <p:cNvSpPr txBox="1"/>
            <p:nvPr/>
          </p:nvSpPr>
          <p:spPr>
            <a:xfrm>
              <a:off x="4204" y="3177"/>
              <a:ext cx="1031" cy="106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Part</a:t>
              </a: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283" y="3280"/>
              <a:ext cx="2345" cy="736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600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</a:rPr>
                <a:t>基本概念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3" y="2416995"/>
            <a:ext cx="2361101" cy="19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9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2414774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1027941" y="2039736"/>
            <a:ext cx="9355772" cy="366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分布式存储系统为了保证数据的安全性，会对数据进行冗余。常见的冗余方法有：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复制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(Replication-based)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纠删编码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(Erasure Codes)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复制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就是直接将要存储的对象的完整副本存储在另一个节点上；而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纠删编码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通过冗余编码，将存储对象分为多个数据块，使得数据块分散到各个节点上。当一个节点失效时，就可以通过其他的数据节点来产生新的节点。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172882" y="1523873"/>
            <a:ext cx="278314" cy="184462"/>
            <a:chOff x="9482595" y="2565731"/>
            <a:chExt cx="278384" cy="184511"/>
          </a:xfrm>
        </p:grpSpPr>
        <p:sp>
          <p:nvSpPr>
            <p:cNvPr id="17" name="椭圆 16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692D3250-83F8-495B-9F7B-CB6EDE112956}"/>
              </a:ext>
            </a:extLst>
          </p:cNvPr>
          <p:cNvSpPr txBox="1"/>
          <p:nvPr/>
        </p:nvSpPr>
        <p:spPr>
          <a:xfrm>
            <a:off x="636801" y="1010455"/>
            <a:ext cx="7002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分布式存储系统的冗余方法</a:t>
            </a:r>
          </a:p>
        </p:txBody>
      </p:sp>
    </p:spTree>
    <p:extLst>
      <p:ext uri="{BB962C8B-B14F-4D97-AF65-F5344CB8AC3E}">
        <p14:creationId xmlns:p14="http://schemas.microsoft.com/office/powerpoint/2010/main" val="168119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9">
            <a:extLst>
              <a:ext uri="{FF2B5EF4-FFF2-40B4-BE49-F238E27FC236}">
                <a16:creationId xmlns:a16="http://schemas.microsoft.com/office/drawing/2014/main" id="{7C22EFE5-09E8-F024-D2AB-A858B5DF1F03}"/>
              </a:ext>
            </a:extLst>
          </p:cNvPr>
          <p:cNvSpPr txBox="1"/>
          <p:nvPr/>
        </p:nvSpPr>
        <p:spPr>
          <a:xfrm>
            <a:off x="1020088" y="206003"/>
            <a:ext cx="2414774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69" name="文本框 25">
            <a:extLst>
              <a:ext uri="{FF2B5EF4-FFF2-40B4-BE49-F238E27FC236}">
                <a16:creationId xmlns:a16="http://schemas.microsoft.com/office/drawing/2014/main" id="{98CB55E4-02BF-54E5-5DBA-EA5A146493C8}"/>
              </a:ext>
            </a:extLst>
          </p:cNvPr>
          <p:cNvSpPr txBox="1"/>
          <p:nvPr/>
        </p:nvSpPr>
        <p:spPr>
          <a:xfrm>
            <a:off x="775013" y="965809"/>
            <a:ext cx="9355772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1065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常见纠删编码及其修复过程</a:t>
            </a:r>
          </a:p>
        </p:txBody>
      </p:sp>
      <p:sp>
        <p:nvSpPr>
          <p:cNvPr id="16" name="文本框 25">
            <a:extLst>
              <a:ext uri="{FF2B5EF4-FFF2-40B4-BE49-F238E27FC236}">
                <a16:creationId xmlns:a16="http://schemas.microsoft.com/office/drawing/2014/main" id="{C7B5E776-F5B5-41CA-93D4-98A74BECA194}"/>
              </a:ext>
            </a:extLst>
          </p:cNvPr>
          <p:cNvSpPr txBox="1"/>
          <p:nvPr/>
        </p:nvSpPr>
        <p:spPr>
          <a:xfrm>
            <a:off x="1320444" y="1705775"/>
            <a:ext cx="8898377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1065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 code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k,r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个数据块中产生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个校验块，因此一共需要存储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k+r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个数据块。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1065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修复过程：需要从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个节点中获取数据，用以产生新的节点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F5A1201-3D04-4C6D-BEDE-4A16F63B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90" y="3286576"/>
            <a:ext cx="6529136" cy="300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1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9">
            <a:extLst>
              <a:ext uri="{FF2B5EF4-FFF2-40B4-BE49-F238E27FC236}">
                <a16:creationId xmlns:a16="http://schemas.microsoft.com/office/drawing/2014/main" id="{7C22EFE5-09E8-F024-D2AB-A858B5DF1F03}"/>
              </a:ext>
            </a:extLst>
          </p:cNvPr>
          <p:cNvSpPr txBox="1"/>
          <p:nvPr/>
        </p:nvSpPr>
        <p:spPr>
          <a:xfrm>
            <a:off x="1020088" y="206003"/>
            <a:ext cx="2414774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69" name="文本框 25">
            <a:extLst>
              <a:ext uri="{FF2B5EF4-FFF2-40B4-BE49-F238E27FC236}">
                <a16:creationId xmlns:a16="http://schemas.microsoft.com/office/drawing/2014/main" id="{98CB55E4-02BF-54E5-5DBA-EA5A146493C8}"/>
              </a:ext>
            </a:extLst>
          </p:cNvPr>
          <p:cNvSpPr txBox="1"/>
          <p:nvPr/>
        </p:nvSpPr>
        <p:spPr>
          <a:xfrm>
            <a:off x="595070" y="948322"/>
            <a:ext cx="9355772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1065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常见纠删编码及其修复过程</a:t>
            </a:r>
          </a:p>
        </p:txBody>
      </p:sp>
      <p:sp>
        <p:nvSpPr>
          <p:cNvPr id="16" name="文本框 25">
            <a:extLst>
              <a:ext uri="{FF2B5EF4-FFF2-40B4-BE49-F238E27FC236}">
                <a16:creationId xmlns:a16="http://schemas.microsoft.com/office/drawing/2014/main" id="{C7B5E776-F5B5-41CA-93D4-98A74BECA194}"/>
              </a:ext>
            </a:extLst>
          </p:cNvPr>
          <p:cNvSpPr txBox="1"/>
          <p:nvPr/>
        </p:nvSpPr>
        <p:spPr>
          <a:xfrm>
            <a:off x="1124458" y="1513926"/>
            <a:ext cx="9820799" cy="1968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1065"/>
              </a:spcAft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RC(Regenerating codes)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：再生编码将每个节点上的数据块再划分为粒度更精细的子块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(sub-chunks)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。将一个节点所含的子块数量记为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1065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修复过程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：当一个节点失效时，只需要从其他节点读取出所需的子块即可恢复该节点。修复一个节点需要从每个节点读出的子块数记为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β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D15A93B-E013-4423-8FE1-2799B993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952" y="3587593"/>
            <a:ext cx="4511674" cy="29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2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18" y="1992284"/>
            <a:ext cx="12192518" cy="2375427"/>
            <a:chOff x="-135" y="2292"/>
            <a:chExt cx="14536" cy="2832"/>
          </a:xfrm>
        </p:grpSpPr>
        <p:sp>
          <p:nvSpPr>
            <p:cNvPr id="3" name="梯形 2"/>
            <p:cNvSpPr/>
            <p:nvPr/>
          </p:nvSpPr>
          <p:spPr>
            <a:xfrm rot="16200000">
              <a:off x="8795" y="-543"/>
              <a:ext cx="2707" cy="8504"/>
            </a:xfrm>
            <a:prstGeom prst="trapezoid">
              <a:avLst>
                <a:gd name="adj" fmla="val 16935"/>
              </a:avLst>
            </a:prstGeom>
            <a:solidFill>
              <a:srgbClr val="1C5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梯形 3"/>
            <p:cNvSpPr/>
            <p:nvPr/>
          </p:nvSpPr>
          <p:spPr>
            <a:xfrm rot="5400000">
              <a:off x="1474" y="683"/>
              <a:ext cx="2832" cy="6049"/>
            </a:xfrm>
            <a:prstGeom prst="trapezoid">
              <a:avLst>
                <a:gd name="adj" fmla="val 17865"/>
              </a:avLst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文本框 2"/>
            <p:cNvSpPr txBox="1"/>
            <p:nvPr/>
          </p:nvSpPr>
          <p:spPr>
            <a:xfrm>
              <a:off x="4404" y="3019"/>
              <a:ext cx="1040" cy="107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Part</a:t>
              </a: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60" y="3180"/>
              <a:ext cx="2367" cy="743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问题提出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03" y="2366556"/>
            <a:ext cx="2361101" cy="19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4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问题提出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886042-8975-465E-A171-2DE7D789E911}"/>
              </a:ext>
            </a:extLst>
          </p:cNvPr>
          <p:cNvSpPr txBox="1"/>
          <p:nvPr/>
        </p:nvSpPr>
        <p:spPr>
          <a:xfrm>
            <a:off x="775013" y="1180171"/>
            <a:ext cx="4531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数据块尺寸选取的影响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829A53-342D-4434-9CBE-C8E1B1856BEC}"/>
              </a:ext>
            </a:extLst>
          </p:cNvPr>
          <p:cNvSpPr txBox="1"/>
          <p:nvPr/>
        </p:nvSpPr>
        <p:spPr>
          <a:xfrm>
            <a:off x="1196350" y="2213811"/>
            <a:ext cx="91347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  使用再生编码时，数据在编码之前要先分成数据块，并且再生编码的修复只能是块级的。因此，我们无法在不导致读取放大的同时，在编码时使用较大的数据块，而在解码时采用尺寸较小的数据块。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         因此，数据块尺寸大小的选取需要仔细定夺。</a:t>
            </a:r>
          </a:p>
        </p:txBody>
      </p:sp>
    </p:spTree>
    <p:extLst>
      <p:ext uri="{BB962C8B-B14F-4D97-AF65-F5344CB8AC3E}">
        <p14:creationId xmlns:p14="http://schemas.microsoft.com/office/powerpoint/2010/main" val="279219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问题提出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CFBE7E-139B-4E67-A1F0-7CC8314C2B20}"/>
              </a:ext>
            </a:extLst>
          </p:cNvPr>
          <p:cNvSpPr txBox="1"/>
          <p:nvPr/>
        </p:nvSpPr>
        <p:spPr>
          <a:xfrm>
            <a:off x="636801" y="109693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采用较大的数据块尺寸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880A54-E649-4011-8010-3E416C2195EE}"/>
              </a:ext>
            </a:extLst>
          </p:cNvPr>
          <p:cNvSpPr txBox="1"/>
          <p:nvPr/>
        </p:nvSpPr>
        <p:spPr>
          <a:xfrm>
            <a:off x="1187115" y="1776624"/>
            <a:ext cx="93685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可以有效利用硬盘的带宽，同时能够有比较好的恢复效率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但当尺寸过大时，则会影响降级读取时间</a:t>
            </a:r>
            <a:r>
              <a:rPr lang="en-US" altLang="zh-CN" sz="2000" dirty="0"/>
              <a:t>(degraded read time)</a:t>
            </a:r>
            <a:r>
              <a:rPr lang="zh-CN" altLang="en-US" sz="2000" dirty="0"/>
              <a:t>。例如，当数据块比对象本身还要大时，就会导致读取放大并且增大降级读取时间。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259E3A-76E5-4F27-8FE8-A96086072CDF}"/>
              </a:ext>
            </a:extLst>
          </p:cNvPr>
          <p:cNvSpPr txBox="1"/>
          <p:nvPr/>
        </p:nvSpPr>
        <p:spPr>
          <a:xfrm>
            <a:off x="636801" y="334608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采用较小的数据块尺寸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3E98E0-7848-413D-9BEF-A08DBC5241BB}"/>
              </a:ext>
            </a:extLst>
          </p:cNvPr>
          <p:cNvSpPr txBox="1"/>
          <p:nvPr/>
        </p:nvSpPr>
        <p:spPr>
          <a:xfrm>
            <a:off x="1187115" y="3957526"/>
            <a:ext cx="89514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降级读取的两个过程修复</a:t>
            </a:r>
            <a:r>
              <a:rPr lang="en-US" altLang="zh-CN" sz="2000" dirty="0"/>
              <a:t>(repair)</a:t>
            </a:r>
            <a:r>
              <a:rPr lang="zh-CN" altLang="en-US" sz="2000" dirty="0"/>
              <a:t>和传输</a:t>
            </a:r>
            <a:r>
              <a:rPr lang="en-US" altLang="zh-CN" sz="2000" dirty="0"/>
              <a:t>(transfer)</a:t>
            </a:r>
            <a:r>
              <a:rPr lang="zh-CN" altLang="en-US" sz="2000" dirty="0"/>
              <a:t>，选取较小的数据块尺寸，存储对象会被分块，降级读取过程可以通过流水线技术来缩短整体。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8173FA2-9A90-4D7C-8EF4-33031E8C3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70" y="4741235"/>
            <a:ext cx="6408384" cy="170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95443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1025</Words>
  <Application>Microsoft Office PowerPoint</Application>
  <PresentationFormat>宽屏</PresentationFormat>
  <Paragraphs>76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-apple-system</vt:lpstr>
      <vt:lpstr>Helvetica Neue</vt:lpstr>
      <vt:lpstr>方正兰亭黑简体</vt:lpstr>
      <vt:lpstr>微软雅黑</vt:lpstr>
      <vt:lpstr>Arial</vt:lpstr>
      <vt:lpstr>Calibri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蓝色简洁毕业答辩</dc:title>
  <dc:creator>第一PPT</dc:creator>
  <cp:keywords>www.1ppt.com</cp:keywords>
  <dc:description>www.1ppt.com</dc:description>
  <cp:lastModifiedBy>张 嘉琪</cp:lastModifiedBy>
  <cp:revision>155</cp:revision>
  <dcterms:created xsi:type="dcterms:W3CDTF">2019-03-12T12:26:15Z</dcterms:created>
  <dcterms:modified xsi:type="dcterms:W3CDTF">2022-12-22T00:36:06Z</dcterms:modified>
</cp:coreProperties>
</file>