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7" r:id="rId6"/>
    <p:sldId id="281" r:id="rId7"/>
    <p:sldId id="269" r:id="rId8"/>
    <p:sldId id="284" r:id="rId9"/>
    <p:sldId id="295" r:id="rId10"/>
    <p:sldId id="296" r:id="rId11"/>
    <p:sldId id="298" r:id="rId12"/>
    <p:sldId id="299" r:id="rId13"/>
    <p:sldId id="300" r:id="rId14"/>
    <p:sldId id="301" r:id="rId15"/>
    <p:sldId id="302" r:id="rId16"/>
    <p:sldId id="303" r:id="rId17"/>
    <p:sldId id="304" r:id="rId18"/>
    <p:sldId id="271" r:id="rId19"/>
    <p:sldId id="305" r:id="rId20"/>
    <p:sldId id="306" r:id="rId21"/>
    <p:sldId id="307" r:id="rId22"/>
    <p:sldId id="308" r:id="rId23"/>
    <p:sldId id="309" r:id="rId24"/>
    <p:sldId id="272" r:id="rId25"/>
    <p:sldId id="268" r:id="rId26"/>
    <p:sldId id="311" r:id="rId27"/>
    <p:sldId id="312" r:id="rId28"/>
    <p:sldId id="313" r:id="rId29"/>
    <p:sldId id="314" r:id="rId30"/>
    <p:sldId id="264"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5FD"/>
    <a:srgbClr val="D9EBFF"/>
    <a:srgbClr val="4FA1E8"/>
    <a:srgbClr val="575053"/>
    <a:srgbClr val="25557A"/>
    <a:srgbClr val="F5F7F9"/>
    <a:srgbClr val="FFFFFF"/>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117.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9.xml"/><Relationship Id="rId3" Type="http://schemas.openxmlformats.org/officeDocument/2006/relationships/image" Target="../media/image12.png"/><Relationship Id="rId2" Type="http://schemas.openxmlformats.org/officeDocument/2006/relationships/tags" Target="../tags/tag7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14.png"/><Relationship Id="rId2" Type="http://schemas.openxmlformats.org/officeDocument/2006/relationships/tags" Target="../tags/tag8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image" Target="../media/image16.png"/><Relationship Id="rId4" Type="http://schemas.openxmlformats.org/officeDocument/2006/relationships/tags" Target="../tags/tag85.xml"/><Relationship Id="rId3" Type="http://schemas.openxmlformats.org/officeDocument/2006/relationships/image" Target="../media/image15.png"/><Relationship Id="rId2" Type="http://schemas.openxmlformats.org/officeDocument/2006/relationships/tags" Target="../tags/tag8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media/image18.png"/><Relationship Id="rId4" Type="http://schemas.openxmlformats.org/officeDocument/2006/relationships/tags" Target="../tags/tag89.xml"/><Relationship Id="rId3" Type="http://schemas.openxmlformats.org/officeDocument/2006/relationships/image" Target="../media/image17.png"/><Relationship Id="rId2" Type="http://schemas.openxmlformats.org/officeDocument/2006/relationships/tags" Target="../tags/tag8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3.xml"/><Relationship Id="rId3" Type="http://schemas.openxmlformats.org/officeDocument/2006/relationships/image" Target="../media/image19.png"/><Relationship Id="rId2" Type="http://schemas.openxmlformats.org/officeDocument/2006/relationships/tags" Target="../tags/tag9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image" Target="../media/image20.png"/><Relationship Id="rId2" Type="http://schemas.openxmlformats.org/officeDocument/2006/relationships/tags" Target="../tags/tag9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6.xml"/><Relationship Id="rId2" Type="http://schemas.openxmlformats.org/officeDocument/2006/relationships/image" Target="../media/image2.pn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8.xml"/><Relationship Id="rId3" Type="http://schemas.openxmlformats.org/officeDocument/2006/relationships/image" Target="../media/image22.png"/><Relationship Id="rId2" Type="http://schemas.openxmlformats.org/officeDocument/2006/relationships/tags" Target="../tags/tag9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0.xml"/><Relationship Id="rId3" Type="http://schemas.openxmlformats.org/officeDocument/2006/relationships/image" Target="../media/image23.png"/><Relationship Id="rId2" Type="http://schemas.openxmlformats.org/officeDocument/2006/relationships/tags" Target="../tags/tag9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image" Target="../media/image2.png"/><Relationship Id="rId1" Type="http://schemas.openxmlformats.org/officeDocument/2006/relationships/image" Target="../media/image24.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6.xml"/><Relationship Id="rId3" Type="http://schemas.openxmlformats.org/officeDocument/2006/relationships/image" Target="../media/image25.png"/><Relationship Id="rId2" Type="http://schemas.openxmlformats.org/officeDocument/2006/relationships/tags" Target="../tags/tag105.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8.xml"/><Relationship Id="rId3" Type="http://schemas.openxmlformats.org/officeDocument/2006/relationships/image" Target="../media/image26.png"/><Relationship Id="rId2" Type="http://schemas.openxmlformats.org/officeDocument/2006/relationships/tags" Target="../tags/tag107.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11.xml"/><Relationship Id="rId5" Type="http://schemas.openxmlformats.org/officeDocument/2006/relationships/image" Target="../media/image28.png"/><Relationship Id="rId4" Type="http://schemas.openxmlformats.org/officeDocument/2006/relationships/tags" Target="../tags/tag110.xml"/><Relationship Id="rId3" Type="http://schemas.openxmlformats.org/officeDocument/2006/relationships/image" Target="../media/image27.png"/><Relationship Id="rId2" Type="http://schemas.openxmlformats.org/officeDocument/2006/relationships/tags" Target="../tags/tag109.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3.xml"/><Relationship Id="rId3" Type="http://schemas.openxmlformats.org/officeDocument/2006/relationships/image" Target="../media/image29.png"/><Relationship Id="rId2" Type="http://schemas.openxmlformats.org/officeDocument/2006/relationships/tags" Target="../tags/tag11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5.xml"/><Relationship Id="rId3" Type="http://schemas.openxmlformats.org/officeDocument/2006/relationships/image" Target="../media/image30.png"/><Relationship Id="rId2" Type="http://schemas.openxmlformats.org/officeDocument/2006/relationships/tags" Target="../tags/tag114.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image" Target="../media/image2.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5.xml"/><Relationship Id="rId5" Type="http://schemas.openxmlformats.org/officeDocument/2006/relationships/image" Target="../media/image10.png"/><Relationship Id="rId4" Type="http://schemas.openxmlformats.org/officeDocument/2006/relationships/tags" Target="../tags/tag74.xml"/><Relationship Id="rId3" Type="http://schemas.openxmlformats.org/officeDocument/2006/relationships/image" Target="../media/image9.png"/><Relationship Id="rId2" Type="http://schemas.openxmlformats.org/officeDocument/2006/relationships/tags" Target="../tags/tag7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7.xml"/><Relationship Id="rId3" Type="http://schemas.openxmlformats.org/officeDocument/2006/relationships/image" Target="../media/image11.png"/><Relationship Id="rId2" Type="http://schemas.openxmlformats.org/officeDocument/2006/relationships/tags" Target="../tags/tag7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descr="1037"/>
          <p:cNvPicPr>
            <a:picLocks noChangeAspect="1"/>
          </p:cNvPicPr>
          <p:nvPr/>
        </p:nvPicPr>
        <p:blipFill>
          <a:blip r:embed="rId1">
            <a:alphaModFix amt="25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3540760"/>
            <a:chOff x="4143" y="4637"/>
            <a:chExt cx="12424" cy="5576"/>
          </a:xfrm>
        </p:grpSpPr>
        <p:sp>
          <p:nvSpPr>
            <p:cNvPr id="27" name="文本框 1"/>
            <p:cNvSpPr txBox="1"/>
            <p:nvPr/>
          </p:nvSpPr>
          <p:spPr>
            <a:xfrm>
              <a:off x="4143" y="4637"/>
              <a:ext cx="12424" cy="1501"/>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p>
              <a:pPr algn="ctr" rtl="0" eaLnBrk="1" fontAlgn="auto" latinLnBrk="0" hangingPunct="1"/>
              <a:r>
                <a:rPr sz="28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Calcspar: A Contract-Aware LSM Store for Cloud Storage with Low Latency Spikes</a:t>
              </a:r>
              <a:endParaRPr sz="28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7636" y="8530"/>
              <a:ext cx="5913" cy="1683"/>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ctr" rtl="0" eaLnBrk="1" fontAlgn="auto" latinLnBrk="0" hangingPunct="1">
                <a:lnSpc>
                  <a:spcPts val="1800"/>
                </a:lnSpc>
              </a:pPr>
              <a:r>
                <a:rPr lang="zh-CN" altLang="en-US"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汇报人丨陈飞宇</a:t>
              </a:r>
              <a:r>
                <a:rPr lang="en-US" altLang="zh-CN"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endParaRPr lang="en-US" altLang="zh-CN"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a:p>
              <a:pPr algn="ctr" rtl="0" eaLnBrk="1" fontAlgn="auto" latinLnBrk="0" hangingPunct="1">
                <a:lnSpc>
                  <a:spcPts val="1800"/>
                </a:lnSpc>
              </a:pPr>
              <a:r>
                <a:rPr lang="zh-CN" altLang="en-US"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学号丨</a:t>
              </a:r>
              <a:r>
                <a:rPr lang="en-US" altLang="zh-CN"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M202373922</a:t>
              </a:r>
              <a:endParaRPr lang="en-US" altLang="zh-CN"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a:p>
              <a:pPr algn="l" rtl="0" eaLnBrk="1" fontAlgn="auto" latinLnBrk="0" hangingPunct="1">
                <a:lnSpc>
                  <a:spcPts val="1800"/>
                </a:lnSpc>
              </a:pPr>
              <a:endParaRPr lang="en-US" altLang="zh-CN" sz="1600" b="1"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ctr" rtl="0" eaLnBrk="1" fontAlgn="auto" latinLnBrk="0" hangingPunct="1">
                <a:lnSpc>
                  <a:spcPts val="2000"/>
                </a:lnSpc>
              </a:pPr>
              <a:r>
                <a:rPr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https://www.usenix.org/conference/atc23/presentation/zhou</a:t>
              </a:r>
              <a:endParaRPr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8" name="图片 17" descr="校徽"/>
            <p:cNvPicPr>
              <a:picLocks noChangeAspect="1"/>
            </p:cNvPicPr>
            <p:nvPr/>
          </p:nvPicPr>
          <p:blipFill>
            <a:blip r:embed="rId2"/>
            <a:stretch>
              <a:fillRect/>
            </a:stretch>
          </p:blipFill>
          <p:spPr>
            <a:xfrm>
              <a:off x="16399" y="293"/>
              <a:ext cx="2240" cy="1701"/>
            </a:xfrm>
            <a:prstGeom prst="rect">
              <a:avLst/>
            </a:prstGeom>
          </p:spPr>
        </p:pic>
      </p:gr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2" name="图片 4"/>
          <p:cNvPicPr>
            <a:picLocks noChangeAspect="1"/>
          </p:cNvPicPr>
          <p:nvPr>
            <p:custDataLst>
              <p:tags r:id="rId2"/>
            </p:custDataLst>
          </p:nvPr>
        </p:nvPicPr>
        <p:blipFill>
          <a:blip r:embed="rId3"/>
          <a:stretch>
            <a:fillRect/>
          </a:stretch>
        </p:blipFill>
        <p:spPr>
          <a:xfrm>
            <a:off x="3013075" y="2342515"/>
            <a:ext cx="6165850" cy="3353435"/>
          </a:xfrm>
          <a:prstGeom prst="rect">
            <a:avLst/>
          </a:prstGeom>
          <a:noFill/>
          <a:ln>
            <a:noFill/>
          </a:ln>
        </p:spPr>
      </p:pic>
      <p:sp>
        <p:nvSpPr>
          <p:cNvPr id="3" name="文本框 2"/>
          <p:cNvSpPr txBox="1"/>
          <p:nvPr/>
        </p:nvSpPr>
        <p:spPr>
          <a:xfrm>
            <a:off x="4956175" y="1529715"/>
            <a:ext cx="4064000" cy="368300"/>
          </a:xfrm>
          <a:prstGeom prst="rect">
            <a:avLst/>
          </a:prstGeom>
          <a:noFill/>
        </p:spPr>
        <p:txBody>
          <a:bodyPr wrap="square" rtlCol="0">
            <a:spAutoFit/>
          </a:bodyPr>
          <a:p>
            <a:r>
              <a:rPr lang="zh-CN" altLang="en-US"/>
              <a:t>探究延迟尖峰出现的</a:t>
            </a:r>
            <a:r>
              <a:rPr lang="zh-CN" altLang="en-US"/>
              <a:t>原因</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2" name="图片 5"/>
          <p:cNvPicPr>
            <a:picLocks noChangeAspect="1"/>
          </p:cNvPicPr>
          <p:nvPr>
            <p:custDataLst>
              <p:tags r:id="rId2"/>
            </p:custDataLst>
          </p:nvPr>
        </p:nvPicPr>
        <p:blipFill>
          <a:blip r:embed="rId3"/>
          <a:stretch>
            <a:fillRect/>
          </a:stretch>
        </p:blipFill>
        <p:spPr>
          <a:xfrm>
            <a:off x="3053715" y="1727835"/>
            <a:ext cx="5772785" cy="2623820"/>
          </a:xfrm>
          <a:prstGeom prst="rect">
            <a:avLst/>
          </a:prstGeom>
          <a:noFill/>
          <a:ln>
            <a:noFill/>
          </a:ln>
        </p:spPr>
      </p:pic>
      <p:sp>
        <p:nvSpPr>
          <p:cNvPr id="100" name="文本框 99"/>
          <p:cNvSpPr txBox="1"/>
          <p:nvPr/>
        </p:nvSpPr>
        <p:spPr>
          <a:xfrm>
            <a:off x="3655695" y="1243330"/>
            <a:ext cx="5080000" cy="368300"/>
          </a:xfrm>
          <a:prstGeom prst="rect">
            <a:avLst/>
          </a:prstGeom>
          <a:noFill/>
          <a:ln w="9525">
            <a:noFill/>
          </a:ln>
        </p:spPr>
        <p:txBody>
          <a:bodyPr>
            <a:spAutoFit/>
          </a:bodyPr>
          <a:p>
            <a:pPr indent="0" algn="ctr"/>
            <a:r>
              <a:rPr lang="zh-CN" altLang="en-US" b="0"/>
              <a:t>线程数量与延迟的关系</a:t>
            </a:r>
            <a:endParaRPr lang="zh-CN" altLang="en-US" b="0">
              <a:latin typeface="Calibri" panose="020F0502020204030204" charset="0"/>
              <a:ea typeface="宋体" panose="02010600030101010101" pitchFamily="2" charset="-122"/>
            </a:endParaRPr>
          </a:p>
        </p:txBody>
      </p:sp>
      <p:sp>
        <p:nvSpPr>
          <p:cNvPr id="3" name="文本框 2"/>
          <p:cNvSpPr txBox="1"/>
          <p:nvPr/>
        </p:nvSpPr>
        <p:spPr>
          <a:xfrm>
            <a:off x="1650365" y="4754245"/>
            <a:ext cx="8956040" cy="1198880"/>
          </a:xfrm>
          <a:prstGeom prst="rect">
            <a:avLst/>
          </a:prstGeom>
          <a:noFill/>
          <a:ln w="9525">
            <a:noFill/>
          </a:ln>
        </p:spPr>
        <p:txBody>
          <a:bodyPr wrap="square">
            <a:spAutoFit/>
          </a:bodyPr>
          <a:p>
            <a:pPr algn="l">
              <a:buClrTx/>
              <a:buSzTx/>
              <a:buFontTx/>
            </a:pPr>
            <a:r>
              <a:rPr lang="zh-CN" altLang="en-US" b="0"/>
              <a:t>两条</a:t>
            </a:r>
            <a:r>
              <a:rPr lang="zh-CN" altLang="en-US" b="0"/>
              <a:t>规则：</a:t>
            </a:r>
            <a:endParaRPr lang="zh-CN" altLang="en-US" b="0"/>
          </a:p>
          <a:p>
            <a:pPr algn="l">
              <a:buClrTx/>
              <a:buSzTx/>
              <a:buFontTx/>
            </a:pPr>
            <a:r>
              <a:rPr lang="zh-CN" altLang="en-US" b="0"/>
              <a:t>1）当提交IOPS低于付费IOPS时，每个请求的延迟将在阈值附近，具体取决于EBS类型。</a:t>
            </a:r>
            <a:endParaRPr lang="zh-CN" altLang="en-US" b="0"/>
          </a:p>
          <a:p>
            <a:pPr algn="l">
              <a:buClrTx/>
              <a:buSzTx/>
              <a:buFontTx/>
            </a:pPr>
            <a:r>
              <a:rPr lang="zh-CN" altLang="en-US" b="0"/>
              <a:t>2） 当提交IOPS超过付费IOPS时，延迟（响应时间W）符合排队方程W=L/A，其中A为付费IOPS，L为线程数。</a:t>
            </a:r>
            <a:endParaRPr lang="zh-CN" altLang="en-US" b="0"/>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12" name="文本框 11"/>
          <p:cNvSpPr txBox="1"/>
          <p:nvPr/>
        </p:nvSpPr>
        <p:spPr>
          <a:xfrm>
            <a:off x="4064000" y="1340485"/>
            <a:ext cx="4064000" cy="368300"/>
          </a:xfrm>
          <a:prstGeom prst="rect">
            <a:avLst/>
          </a:prstGeom>
          <a:noFill/>
        </p:spPr>
        <p:txBody>
          <a:bodyPr wrap="square" rtlCol="0">
            <a:spAutoFit/>
          </a:bodyPr>
          <a:p>
            <a:r>
              <a:rPr lang="zh-CN" altLang="en-US"/>
              <a:t>估计的</a:t>
            </a:r>
            <a:r>
              <a:rPr lang="en-US" altLang="zh-CN"/>
              <a:t>EBS</a:t>
            </a:r>
            <a:r>
              <a:rPr lang="zh-CN" altLang="en-US"/>
              <a:t>延迟模型</a:t>
            </a:r>
            <a:endParaRPr lang="zh-CN" altLang="en-US"/>
          </a:p>
        </p:txBody>
      </p:sp>
      <p:pic>
        <p:nvPicPr>
          <p:cNvPr id="13" name="图片 6"/>
          <p:cNvPicPr>
            <a:picLocks noChangeAspect="1"/>
          </p:cNvPicPr>
          <p:nvPr>
            <p:custDataLst>
              <p:tags r:id="rId2"/>
            </p:custDataLst>
          </p:nvPr>
        </p:nvPicPr>
        <p:blipFill>
          <a:blip r:embed="rId3"/>
          <a:stretch>
            <a:fillRect/>
          </a:stretch>
        </p:blipFill>
        <p:spPr>
          <a:xfrm>
            <a:off x="784225" y="1994535"/>
            <a:ext cx="5903595" cy="3334385"/>
          </a:xfrm>
          <a:prstGeom prst="rect">
            <a:avLst/>
          </a:prstGeom>
          <a:noFill/>
          <a:ln>
            <a:noFill/>
          </a:ln>
        </p:spPr>
      </p:pic>
      <p:sp>
        <p:nvSpPr>
          <p:cNvPr id="100" name="文本框 99"/>
          <p:cNvSpPr txBox="1"/>
          <p:nvPr/>
        </p:nvSpPr>
        <p:spPr>
          <a:xfrm>
            <a:off x="6565265" y="2230120"/>
            <a:ext cx="4457700" cy="2408555"/>
          </a:xfrm>
          <a:prstGeom prst="rect">
            <a:avLst/>
          </a:prstGeom>
          <a:noFill/>
          <a:ln w="9525">
            <a:noFill/>
          </a:ln>
        </p:spPr>
        <p:txBody>
          <a:bodyPr>
            <a:noAutofit/>
          </a:bodyPr>
          <a:p>
            <a:pPr indent="0"/>
            <a:r>
              <a:rPr lang="en-US" b="0">
                <a:latin typeface="Calibri" panose="020F0502020204030204" charset="0"/>
                <a:ea typeface="宋体" panose="02010600030101010101" pitchFamily="2" charset="-122"/>
              </a:rPr>
              <a:t>EBS</a:t>
            </a:r>
            <a:r>
              <a:rPr lang="zh-CN" b="0">
                <a:latin typeface="Calibri" panose="020F0502020204030204" charset="0"/>
                <a:ea typeface="宋体" panose="02010600030101010101" pitchFamily="2" charset="-122"/>
              </a:rPr>
              <a:t>控制请求的响应速度，以管理</a:t>
            </a:r>
            <a:r>
              <a:rPr lang="en-US" b="0">
                <a:latin typeface="Calibri" panose="020F0502020204030204" charset="0"/>
                <a:ea typeface="宋体" panose="02010600030101010101" pitchFamily="2" charset="-122"/>
              </a:rPr>
              <a:t>I/O</a:t>
            </a:r>
            <a:r>
              <a:rPr lang="zh-CN" b="0">
                <a:latin typeface="Calibri" panose="020F0502020204030204" charset="0"/>
                <a:ea typeface="宋体" panose="02010600030101010101" pitchFamily="2" charset="-122"/>
              </a:rPr>
              <a:t>域的旋转。具体来说，我们使用“令牌”来描述</a:t>
            </a:r>
            <a:r>
              <a:rPr lang="en-US" b="0">
                <a:latin typeface="Calibri" panose="020F0502020204030204" charset="0"/>
                <a:ea typeface="宋体" panose="02010600030101010101" pitchFamily="2" charset="-122"/>
              </a:rPr>
              <a:t>EBS</a:t>
            </a:r>
            <a:r>
              <a:rPr lang="zh-CN" b="0">
                <a:latin typeface="Calibri" panose="020F0502020204030204" charset="0"/>
                <a:ea typeface="宋体" panose="02010600030101010101" pitchFamily="2" charset="-122"/>
              </a:rPr>
              <a:t>的速度控制机制。首先获取</a:t>
            </a:r>
            <a:r>
              <a:rPr lang="en-US" b="0">
                <a:latin typeface="Calibri" panose="020F0502020204030204" charset="0"/>
                <a:ea typeface="宋体" panose="02010600030101010101" pitchFamily="2" charset="-122"/>
              </a:rPr>
              <a:t>token bucket</a:t>
            </a:r>
            <a:r>
              <a:rPr lang="zh-CN" b="0">
                <a:latin typeface="Calibri" panose="020F0502020204030204" charset="0"/>
                <a:ea typeface="宋体" panose="02010600030101010101" pitchFamily="2" charset="-122"/>
              </a:rPr>
              <a:t>里面的</a:t>
            </a:r>
            <a:r>
              <a:rPr lang="en-US" b="0">
                <a:latin typeface="Calibri" panose="020F0502020204030204" charset="0"/>
                <a:ea typeface="宋体" panose="02010600030101010101" pitchFamily="2" charset="-122"/>
              </a:rPr>
              <a:t>token</a:t>
            </a:r>
            <a:r>
              <a:rPr lang="zh-CN" b="0">
                <a:latin typeface="Calibri" panose="020F0502020204030204" charset="0"/>
                <a:ea typeface="宋体" panose="02010600030101010101" pitchFamily="2" charset="-122"/>
              </a:rPr>
              <a:t>，获取完了之后再借</a:t>
            </a:r>
            <a:r>
              <a:rPr lang="en-US" b="0">
                <a:latin typeface="Calibri" panose="020F0502020204030204" charset="0"/>
                <a:ea typeface="宋体" panose="02010600030101010101" pitchFamily="2" charset="-122"/>
              </a:rPr>
              <a:t>borrowing pool</a:t>
            </a:r>
            <a:r>
              <a:rPr lang="zh-CN" b="0">
                <a:latin typeface="Calibri" panose="020F0502020204030204" charset="0"/>
                <a:ea typeface="宋体" panose="02010600030101010101" pitchFamily="2" charset="-122"/>
              </a:rPr>
              <a:t>里面的</a:t>
            </a:r>
            <a:r>
              <a:rPr lang="en-US" b="0">
                <a:latin typeface="Calibri" panose="020F0502020204030204" charset="0"/>
                <a:ea typeface="宋体" panose="02010600030101010101" pitchFamily="2" charset="-122"/>
              </a:rPr>
              <a:t>token</a:t>
            </a:r>
            <a:r>
              <a:rPr lang="zh-CN" b="0">
                <a:latin typeface="Calibri" panose="020F0502020204030204" charset="0"/>
                <a:ea typeface="宋体" panose="02010600030101010101" pitchFamily="2" charset="-122"/>
              </a:rPr>
              <a:t>。</a:t>
            </a:r>
            <a:endParaRPr lang="zh-CN" b="0">
              <a:latin typeface="Calibri" panose="020F0502020204030204" charset="0"/>
              <a:ea typeface="宋体" panose="02010600030101010101" pitchFamily="2" charset="-122"/>
            </a:endParaRPr>
          </a:p>
          <a:p>
            <a:pPr indent="0"/>
            <a:r>
              <a:rPr lang="zh-CN" altLang="en-US" b="0">
                <a:latin typeface="Calibri" panose="020F0502020204030204" charset="0"/>
                <a:ea typeface="宋体" panose="02010600030101010101" pitchFamily="2" charset="-122"/>
              </a:rPr>
              <a:t>主要分为</a:t>
            </a:r>
            <a:r>
              <a:rPr lang="zh-CN" altLang="en-US" b="0">
                <a:latin typeface="Calibri" panose="020F0502020204030204" charset="0"/>
                <a:ea typeface="宋体" panose="02010600030101010101" pitchFamily="2" charset="-122"/>
              </a:rPr>
              <a:t>四点。</a:t>
            </a:r>
            <a:endParaRPr lang="zh-CN" altLang="en-US" b="0">
              <a:latin typeface="Calibri" panose="020F0502020204030204" charset="0"/>
              <a:ea typeface="宋体" panose="02010600030101010101" pitchFamily="2" charset="-122"/>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12" name="图片 7"/>
          <p:cNvPicPr>
            <a:picLocks noChangeAspect="1"/>
          </p:cNvPicPr>
          <p:nvPr>
            <p:custDataLst>
              <p:tags r:id="rId2"/>
            </p:custDataLst>
          </p:nvPr>
        </p:nvPicPr>
        <p:blipFill>
          <a:blip r:embed="rId3"/>
          <a:stretch>
            <a:fillRect/>
          </a:stretch>
        </p:blipFill>
        <p:spPr>
          <a:xfrm>
            <a:off x="828040" y="2564130"/>
            <a:ext cx="5914390" cy="1736725"/>
          </a:xfrm>
          <a:prstGeom prst="rect">
            <a:avLst/>
          </a:prstGeom>
          <a:noFill/>
          <a:ln>
            <a:noFill/>
          </a:ln>
        </p:spPr>
      </p:pic>
      <p:sp>
        <p:nvSpPr>
          <p:cNvPr id="13" name="文本框 12"/>
          <p:cNvSpPr txBox="1"/>
          <p:nvPr/>
        </p:nvSpPr>
        <p:spPr>
          <a:xfrm>
            <a:off x="1117600" y="1779905"/>
            <a:ext cx="5335270" cy="368300"/>
          </a:xfrm>
          <a:prstGeom prst="rect">
            <a:avLst/>
          </a:prstGeom>
          <a:noFill/>
        </p:spPr>
        <p:txBody>
          <a:bodyPr wrap="square" rtlCol="0">
            <a:spAutoFit/>
          </a:bodyPr>
          <a:p>
            <a:r>
              <a:rPr lang="en-US" altLang="zh-CN"/>
              <a:t>RocksDB</a:t>
            </a:r>
            <a:r>
              <a:rPr lang="zh-CN" altLang="en-US"/>
              <a:t>的读请求需要跨越多个</a:t>
            </a:r>
            <a:r>
              <a:rPr lang="en-US" altLang="zh-CN"/>
              <a:t>Level</a:t>
            </a:r>
            <a:r>
              <a:rPr lang="zh-CN" altLang="en-US"/>
              <a:t>导致的问题</a:t>
            </a:r>
            <a:endParaRPr lang="zh-CN" altLang="en-US"/>
          </a:p>
        </p:txBody>
      </p:sp>
      <p:sp>
        <p:nvSpPr>
          <p:cNvPr id="100" name="文本框 99"/>
          <p:cNvSpPr txBox="1"/>
          <p:nvPr/>
        </p:nvSpPr>
        <p:spPr>
          <a:xfrm>
            <a:off x="5112385" y="962025"/>
            <a:ext cx="5080000" cy="368300"/>
          </a:xfrm>
          <a:prstGeom prst="rect">
            <a:avLst/>
          </a:prstGeom>
          <a:noFill/>
          <a:ln w="9525">
            <a:noFill/>
          </a:ln>
        </p:spPr>
        <p:txBody>
          <a:bodyPr>
            <a:spAutoFit/>
          </a:bodyPr>
          <a:p>
            <a:pPr indent="0"/>
            <a:r>
              <a:rPr lang="en-US" b="1">
                <a:latin typeface="Times New Roman" panose="02020603050405020304" charset="0"/>
                <a:ea typeface="宋体" panose="02010600030101010101" pitchFamily="2" charset="-122"/>
              </a:rPr>
              <a:t>RocksDB</a:t>
            </a:r>
            <a:r>
              <a:rPr lang="zh-CN" b="1">
                <a:ea typeface="宋体" panose="02010600030101010101" pitchFamily="2" charset="-122"/>
              </a:rPr>
              <a:t>性能模型</a:t>
            </a:r>
            <a:endParaRPr lang="zh-CN" altLang="en-US" b="1">
              <a:ea typeface="宋体" panose="02010600030101010101" pitchFamily="2" charset="-122"/>
            </a:endParaRPr>
          </a:p>
        </p:txBody>
      </p:sp>
      <p:pic>
        <p:nvPicPr>
          <p:cNvPr id="19" name="图片 8"/>
          <p:cNvPicPr>
            <a:picLocks noChangeAspect="1"/>
          </p:cNvPicPr>
          <p:nvPr>
            <p:custDataLst>
              <p:tags r:id="rId4"/>
            </p:custDataLst>
          </p:nvPr>
        </p:nvPicPr>
        <p:blipFill>
          <a:blip r:embed="rId5"/>
          <a:stretch>
            <a:fillRect/>
          </a:stretch>
        </p:blipFill>
        <p:spPr>
          <a:xfrm>
            <a:off x="6452870" y="2376805"/>
            <a:ext cx="4511675" cy="2714625"/>
          </a:xfrm>
          <a:prstGeom prst="rect">
            <a:avLst/>
          </a:prstGeom>
          <a:noFill/>
          <a:ln>
            <a:noFill/>
          </a:ln>
        </p:spPr>
      </p:pic>
      <p:sp>
        <p:nvSpPr>
          <p:cNvPr id="20" name="文本框 19"/>
          <p:cNvSpPr txBox="1"/>
          <p:nvPr>
            <p:custDataLst>
              <p:tags r:id="rId6"/>
            </p:custDataLst>
          </p:nvPr>
        </p:nvSpPr>
        <p:spPr>
          <a:xfrm>
            <a:off x="7769225" y="1731645"/>
            <a:ext cx="4064000" cy="645160"/>
          </a:xfrm>
          <a:prstGeom prst="rect">
            <a:avLst/>
          </a:prstGeom>
          <a:noFill/>
        </p:spPr>
        <p:txBody>
          <a:bodyPr wrap="square" rtlCol="0">
            <a:spAutoFit/>
          </a:bodyPr>
          <a:p>
            <a:r>
              <a:rPr lang="en-US" altLang="zh-CN"/>
              <a:t>IOPS</a:t>
            </a:r>
            <a:r>
              <a:rPr lang="zh-CN" altLang="en-US"/>
              <a:t>被浪费</a:t>
            </a:r>
            <a:endParaRPr lang="zh-CN" altLang="en-US"/>
          </a:p>
          <a:p>
            <a:endParaRPr lang="zh-CN" altLang="en-US"/>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12" name="图片 10"/>
          <p:cNvPicPr>
            <a:picLocks noChangeAspect="1"/>
          </p:cNvPicPr>
          <p:nvPr>
            <p:custDataLst>
              <p:tags r:id="rId2"/>
            </p:custDataLst>
          </p:nvPr>
        </p:nvPicPr>
        <p:blipFill>
          <a:blip r:embed="rId3"/>
          <a:stretch>
            <a:fillRect/>
          </a:stretch>
        </p:blipFill>
        <p:spPr>
          <a:xfrm>
            <a:off x="6186805" y="2495550"/>
            <a:ext cx="5196840" cy="2802890"/>
          </a:xfrm>
          <a:prstGeom prst="rect">
            <a:avLst/>
          </a:prstGeom>
          <a:noFill/>
          <a:ln>
            <a:noFill/>
          </a:ln>
        </p:spPr>
      </p:pic>
      <p:sp>
        <p:nvSpPr>
          <p:cNvPr id="13" name="文本框 12"/>
          <p:cNvSpPr txBox="1"/>
          <p:nvPr/>
        </p:nvSpPr>
        <p:spPr>
          <a:xfrm>
            <a:off x="8452485" y="1647825"/>
            <a:ext cx="4064000" cy="368300"/>
          </a:xfrm>
          <a:prstGeom prst="rect">
            <a:avLst/>
          </a:prstGeom>
          <a:noFill/>
        </p:spPr>
        <p:txBody>
          <a:bodyPr wrap="square" rtlCol="0">
            <a:spAutoFit/>
          </a:bodyPr>
          <a:p>
            <a:r>
              <a:rPr lang="zh-CN" altLang="en-US"/>
              <a:t>线程</a:t>
            </a:r>
            <a:r>
              <a:rPr lang="en-US" altLang="zh-CN"/>
              <a:t>IO</a:t>
            </a:r>
            <a:r>
              <a:rPr lang="zh-CN" altLang="en-US"/>
              <a:t>竞争</a:t>
            </a:r>
            <a:endParaRPr lang="zh-CN" altLang="en-US"/>
          </a:p>
        </p:txBody>
      </p:sp>
      <p:pic>
        <p:nvPicPr>
          <p:cNvPr id="21" name="图片 9"/>
          <p:cNvPicPr>
            <a:picLocks noChangeAspect="1"/>
          </p:cNvPicPr>
          <p:nvPr>
            <p:custDataLst>
              <p:tags r:id="rId4"/>
            </p:custDataLst>
          </p:nvPr>
        </p:nvPicPr>
        <p:blipFill>
          <a:blip r:embed="rId5"/>
          <a:stretch>
            <a:fillRect/>
          </a:stretch>
        </p:blipFill>
        <p:spPr>
          <a:xfrm>
            <a:off x="1117600" y="2644140"/>
            <a:ext cx="4171950" cy="2505075"/>
          </a:xfrm>
          <a:prstGeom prst="rect">
            <a:avLst/>
          </a:prstGeom>
          <a:noFill/>
          <a:ln>
            <a:noFill/>
          </a:ln>
        </p:spPr>
      </p:pic>
      <p:sp>
        <p:nvSpPr>
          <p:cNvPr id="22" name="文本框 21"/>
          <p:cNvSpPr txBox="1"/>
          <p:nvPr>
            <p:custDataLst>
              <p:tags r:id="rId6"/>
            </p:custDataLst>
          </p:nvPr>
        </p:nvSpPr>
        <p:spPr>
          <a:xfrm>
            <a:off x="1761490" y="1779905"/>
            <a:ext cx="4064000" cy="368300"/>
          </a:xfrm>
          <a:prstGeom prst="rect">
            <a:avLst/>
          </a:prstGeom>
          <a:noFill/>
        </p:spPr>
        <p:txBody>
          <a:bodyPr wrap="square" rtlCol="0">
            <a:spAutoFit/>
          </a:bodyPr>
          <a:p>
            <a:r>
              <a:rPr lang="en-US" altLang="zh-CN"/>
              <a:t>RocksDB</a:t>
            </a:r>
            <a:r>
              <a:rPr lang="zh-CN" altLang="en-US"/>
              <a:t>的读放大</a:t>
            </a:r>
            <a:endParaRPr lang="zh-CN" altLang="en-US"/>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13" name="图片 13"/>
          <p:cNvPicPr>
            <a:picLocks noChangeAspect="1"/>
          </p:cNvPicPr>
          <p:nvPr>
            <p:custDataLst>
              <p:tags r:id="rId2"/>
            </p:custDataLst>
          </p:nvPr>
        </p:nvPicPr>
        <p:blipFill>
          <a:blip r:embed="rId3"/>
          <a:stretch>
            <a:fillRect/>
          </a:stretch>
        </p:blipFill>
        <p:spPr>
          <a:xfrm>
            <a:off x="1212850" y="1511300"/>
            <a:ext cx="5657850" cy="4060190"/>
          </a:xfrm>
          <a:prstGeom prst="rect">
            <a:avLst/>
          </a:prstGeom>
          <a:noFill/>
          <a:ln>
            <a:noFill/>
          </a:ln>
        </p:spPr>
      </p:pic>
      <p:sp>
        <p:nvSpPr>
          <p:cNvPr id="100" name="文本框 99"/>
          <p:cNvSpPr txBox="1"/>
          <p:nvPr/>
        </p:nvSpPr>
        <p:spPr>
          <a:xfrm>
            <a:off x="6629400" y="1899920"/>
            <a:ext cx="4924425" cy="3279775"/>
          </a:xfrm>
          <a:prstGeom prst="rect">
            <a:avLst/>
          </a:prstGeom>
          <a:noFill/>
          <a:ln w="9525">
            <a:noFill/>
          </a:ln>
        </p:spPr>
        <p:txBody>
          <a:bodyPr>
            <a:noAutofit/>
          </a:bodyPr>
          <a:p>
            <a:pPr indent="0"/>
            <a:r>
              <a:rPr lang="zh-CN" b="1">
                <a:latin typeface="Calibri" panose="020F0502020204030204" charset="0"/>
                <a:ea typeface="宋体" panose="02010600030101010101" pitchFamily="2" charset="-122"/>
              </a:rPr>
              <a:t>大容量写入阻止</a:t>
            </a:r>
            <a:endParaRPr lang="zh-CN" b="1">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发送了一些写请求，同时保持读取</a:t>
            </a:r>
            <a:r>
              <a:rPr lang="en-US" b="0">
                <a:latin typeface="Calibri" panose="020F0502020204030204" charset="0"/>
                <a:ea typeface="宋体" panose="02010600030101010101" pitchFamily="2" charset="-122"/>
              </a:rPr>
              <a:t>QPS</a:t>
            </a:r>
            <a:r>
              <a:rPr lang="zh-CN" b="0">
                <a:latin typeface="Calibri" panose="020F0502020204030204" charset="0"/>
                <a:ea typeface="宋体" panose="02010600030101010101" pitchFamily="2" charset="-122"/>
              </a:rPr>
              <a:t>不变，以衡量写操作对用户读取请求的影响，结果如图</a:t>
            </a:r>
            <a:r>
              <a:rPr lang="en-US" b="0">
                <a:latin typeface="Calibri" panose="020F0502020204030204" charset="0"/>
                <a:ea typeface="宋体" panose="02010600030101010101" pitchFamily="2" charset="-122"/>
              </a:rPr>
              <a:t>10</a:t>
            </a:r>
            <a:r>
              <a:rPr lang="zh-CN" b="0">
                <a:latin typeface="Calibri" panose="020F0502020204030204" charset="0"/>
                <a:ea typeface="宋体" panose="02010600030101010101" pitchFamily="2" charset="-122"/>
              </a:rPr>
              <a:t>所示。在第</a:t>
            </a:r>
            <a:r>
              <a:rPr lang="en-US" b="0">
                <a:latin typeface="Calibri" panose="020F0502020204030204" charset="0"/>
                <a:ea typeface="宋体" panose="02010600030101010101" pitchFamily="2" charset="-122"/>
              </a:rPr>
              <a:t>70</a:t>
            </a:r>
            <a:r>
              <a:rPr lang="zh-CN" b="0">
                <a:latin typeface="Calibri" panose="020F0502020204030204" charset="0"/>
                <a:ea typeface="宋体" panose="02010600030101010101" pitchFamily="2" charset="-122"/>
              </a:rPr>
              <a:t>秒，</a:t>
            </a:r>
            <a:r>
              <a:rPr lang="en-US" b="0">
                <a:latin typeface="Calibri" panose="020F0502020204030204" charset="0"/>
                <a:ea typeface="宋体" panose="02010600030101010101" pitchFamily="2" charset="-122"/>
              </a:rPr>
              <a:t>RocksDB</a:t>
            </a:r>
            <a:r>
              <a:rPr lang="zh-CN" b="0">
                <a:latin typeface="Calibri" panose="020F0502020204030204" charset="0"/>
                <a:ea typeface="宋体" panose="02010600030101010101" pitchFamily="2" charset="-122"/>
              </a:rPr>
              <a:t>启动了压缩操作，占用了更多</a:t>
            </a:r>
            <a:r>
              <a:rPr lang="en-US" b="0">
                <a:latin typeface="Calibri" panose="020F0502020204030204" charset="0"/>
                <a:ea typeface="宋体" panose="02010600030101010101" pitchFamily="2" charset="-122"/>
              </a:rPr>
              <a:t>IOPS</a:t>
            </a:r>
            <a:r>
              <a:rPr lang="zh-CN" b="0">
                <a:latin typeface="Calibri" panose="020F0502020204030204" charset="0"/>
                <a:ea typeface="宋体" panose="02010600030101010101" pitchFamily="2" charset="-122"/>
              </a:rPr>
              <a:t>，导致用户的一些请求在队列中等待。因此，第</a:t>
            </a:r>
            <a:r>
              <a:rPr lang="en-US" b="0">
                <a:latin typeface="Calibri" panose="020F0502020204030204" charset="0"/>
                <a:ea typeface="宋体" panose="02010600030101010101" pitchFamily="2" charset="-122"/>
              </a:rPr>
              <a:t>99</a:t>
            </a:r>
            <a:r>
              <a:rPr lang="zh-CN" b="0">
                <a:latin typeface="Calibri" panose="020F0502020204030204" charset="0"/>
                <a:ea typeface="宋体" panose="02010600030101010101" pitchFamily="2" charset="-122"/>
              </a:rPr>
              <a:t>个百分位的延迟突发到</a:t>
            </a:r>
            <a:r>
              <a:rPr lang="en-US" b="0">
                <a:latin typeface="Calibri" panose="020F0502020204030204" charset="0"/>
                <a:ea typeface="宋体" panose="02010600030101010101" pitchFamily="2" charset="-122"/>
              </a:rPr>
              <a:t>40ms</a:t>
            </a:r>
            <a:r>
              <a:rPr lang="zh-CN" b="0">
                <a:latin typeface="Calibri" panose="020F0502020204030204" charset="0"/>
                <a:ea typeface="宋体" panose="02010600030101010101" pitchFamily="2" charset="-122"/>
              </a:rPr>
              <a:t>。其次，在第</a:t>
            </a:r>
            <a:r>
              <a:rPr lang="en-US" b="0">
                <a:latin typeface="Calibri" panose="020F0502020204030204" charset="0"/>
                <a:ea typeface="宋体" panose="02010600030101010101" pitchFamily="2" charset="-122"/>
              </a:rPr>
              <a:t>300</a:t>
            </a:r>
            <a:r>
              <a:rPr lang="zh-CN" b="0">
                <a:latin typeface="Calibri" panose="020F0502020204030204" charset="0"/>
                <a:ea typeface="宋体" panose="02010600030101010101" pitchFamily="2" charset="-122"/>
              </a:rPr>
              <a:t>秒，即使在低工作负载时期，</a:t>
            </a:r>
            <a:r>
              <a:rPr lang="en-US" b="0">
                <a:latin typeface="Calibri" panose="020F0502020204030204" charset="0"/>
                <a:ea typeface="宋体" panose="02010600030101010101" pitchFamily="2" charset="-122"/>
              </a:rPr>
              <a:t>RocksDB</a:t>
            </a:r>
            <a:r>
              <a:rPr lang="zh-CN" b="0">
                <a:latin typeface="Calibri" panose="020F0502020204030204" charset="0"/>
                <a:ea typeface="宋体" panose="02010600030101010101" pitchFamily="2" charset="-122"/>
              </a:rPr>
              <a:t>也会在内部启动一些压缩操作，从而阻塞用户请求，导致高延迟。</a:t>
            </a:r>
            <a:endParaRPr lang="zh-CN" altLang="en-US" b="0">
              <a:latin typeface="Calibri" panose="020F0502020204030204" charset="0"/>
              <a:ea typeface="宋体" panose="02010600030101010101" pitchFamily="2" charset="-122"/>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14" name="图片 14"/>
          <p:cNvPicPr>
            <a:picLocks noChangeAspect="1"/>
          </p:cNvPicPr>
          <p:nvPr>
            <p:custDataLst>
              <p:tags r:id="rId2"/>
            </p:custDataLst>
          </p:nvPr>
        </p:nvPicPr>
        <p:blipFill>
          <a:blip r:embed="rId3"/>
          <a:stretch>
            <a:fillRect/>
          </a:stretch>
        </p:blipFill>
        <p:spPr>
          <a:xfrm>
            <a:off x="2273300" y="2213610"/>
            <a:ext cx="6571615" cy="2741930"/>
          </a:xfrm>
          <a:prstGeom prst="rect">
            <a:avLst/>
          </a:prstGeom>
          <a:noFill/>
          <a:ln>
            <a:noFill/>
          </a:ln>
        </p:spPr>
      </p:pic>
      <p:sp>
        <p:nvSpPr>
          <p:cNvPr id="2" name="文本框 1"/>
          <p:cNvSpPr txBox="1"/>
          <p:nvPr/>
        </p:nvSpPr>
        <p:spPr>
          <a:xfrm>
            <a:off x="4930775" y="1568450"/>
            <a:ext cx="4064000" cy="645160"/>
          </a:xfrm>
          <a:prstGeom prst="rect">
            <a:avLst/>
          </a:prstGeom>
          <a:noFill/>
        </p:spPr>
        <p:txBody>
          <a:bodyPr wrap="square" rtlCol="0">
            <a:spAutoFit/>
          </a:bodyPr>
          <a:p>
            <a:r>
              <a:rPr lang="zh-CN" altLang="en-US"/>
              <a:t>性能和成本</a:t>
            </a:r>
            <a:endParaRPr lang="zh-CN" altLang="en-US"/>
          </a:p>
          <a:p>
            <a:endParaRPr lang="zh-CN" altLang="en-US"/>
          </a:p>
        </p:txBody>
      </p:sp>
      <p:sp>
        <p:nvSpPr>
          <p:cNvPr id="100" name="文本框 99"/>
          <p:cNvSpPr txBox="1"/>
          <p:nvPr/>
        </p:nvSpPr>
        <p:spPr>
          <a:xfrm>
            <a:off x="3268345" y="5124450"/>
            <a:ext cx="5080000" cy="645160"/>
          </a:xfrm>
          <a:prstGeom prst="rect">
            <a:avLst/>
          </a:prstGeom>
          <a:noFill/>
          <a:ln w="9525">
            <a:noFill/>
          </a:ln>
        </p:spPr>
        <p:txBody>
          <a:bodyPr>
            <a:spAutoFit/>
          </a:bodyPr>
          <a:p>
            <a:pPr indent="266700"/>
            <a:r>
              <a:rPr lang="zh-CN" b="0">
                <a:latin typeface="Calibri" panose="020F0502020204030204" charset="0"/>
                <a:ea typeface="宋体" panose="02010600030101010101" pitchFamily="2" charset="-122"/>
              </a:rPr>
              <a:t>随着成本的增加，尽管延迟似乎有所减少，但由于严重的资源浪费，吞吐量并没有提高。</a:t>
            </a:r>
            <a:endParaRPr lang="zh-CN" altLang="en-US" b="0">
              <a:latin typeface="Calibri" panose="020F0502020204030204" charset="0"/>
              <a:ea typeface="宋体" panose="02010600030101010101" pitchFamily="2" charset="-122"/>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8000">
                <a:srgbClr val="25557A"/>
              </a:gs>
              <a:gs pos="35000">
                <a:srgbClr val="4FA1E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IMG_2579(20220922-170622)"/>
          <p:cNvPicPr/>
          <p:nvPr/>
        </p:nvPicPr>
        <p:blipFill>
          <a:blip r:embed="rId1"/>
          <a:srcRect l="-110" t="24800" r="27205"/>
          <a:stretch>
            <a:fillRect/>
          </a:stretch>
        </p:blipFill>
        <p:spPr>
          <a:xfrm>
            <a:off x="7152005" y="2797810"/>
            <a:ext cx="5039995" cy="4060825"/>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1825625" y="1901190"/>
            <a:ext cx="5888990" cy="2727325"/>
            <a:chOff x="1932" y="2994"/>
            <a:chExt cx="9274" cy="4295"/>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0" name="矩形 9"/>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03</a:t>
              </a:r>
              <a:endParaRPr lang="en-US" altLang="zh-CN" sz="8000" b="1" dirty="0">
                <a:latin typeface="微软雅黑" panose="020B0503020204020204" charset="-122"/>
                <a:ea typeface="微软雅黑" panose="020B0503020204020204" charset="-122"/>
              </a:endParaRPr>
            </a:p>
          </p:txBody>
        </p:sp>
        <p:sp>
          <p:nvSpPr>
            <p:cNvPr id="11" name="矩形 10"/>
            <p:cNvSpPr/>
            <p:nvPr/>
          </p:nvSpPr>
          <p:spPr>
            <a:xfrm>
              <a:off x="2118" y="5546"/>
              <a:ext cx="9088" cy="1743"/>
            </a:xfrm>
            <a:prstGeom prst="rect">
              <a:avLst/>
            </a:prstGeom>
          </p:spPr>
          <p:txBody>
            <a:bodyPr wrap="none">
              <a:spAutoFit/>
            </a:bodyPr>
            <a:p>
              <a:pPr algn="just"/>
              <a:r>
                <a:rPr lang="en-US" altLang="zh-CN" sz="6600" b="1" spc="300" dirty="0">
                  <a:latin typeface="微软雅黑" panose="020B0503020204020204" charset="-122"/>
                  <a:ea typeface="微软雅黑" panose="020B0503020204020204" charset="-122"/>
                </a:rPr>
                <a:t>Calcspar</a:t>
              </a:r>
              <a:r>
                <a:rPr lang="zh-CN" altLang="en-US" sz="6600" b="1" spc="300" dirty="0">
                  <a:latin typeface="微软雅黑" panose="020B0503020204020204" charset="-122"/>
                  <a:ea typeface="微软雅黑" panose="020B0503020204020204" charset="-122"/>
                </a:rPr>
                <a:t>设计</a:t>
              </a:r>
              <a:endParaRPr lang="zh-CN" altLang="en-US" sz="6600" b="1" spc="300" dirty="0">
                <a:latin typeface="微软雅黑" panose="020B0503020204020204" charset="-122"/>
                <a:ea typeface="微软雅黑" panose="020B0503020204020204" charset="-122"/>
              </a:endParaRPr>
            </a:p>
          </p:txBody>
        </p:sp>
      </p:gr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4044950" cy="1015365"/>
            <a:chOff x="1572" y="494"/>
            <a:chExt cx="637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864" cy="919"/>
            </a:xfrm>
            <a:prstGeom prst="rect">
              <a:avLst/>
            </a:prstGeom>
          </p:spPr>
          <p:txBody>
            <a:bodyPr wrap="none">
              <a:spAutoFit/>
            </a:bodyPr>
            <a:p>
              <a:r>
                <a:rPr lang="en-US" altLang="zh-CN" sz="3200" b="1" spc="300" dirty="0">
                  <a:latin typeface="微软雅黑" panose="020B0503020204020204" charset="-122"/>
                  <a:ea typeface="微软雅黑" panose="020B0503020204020204" charset="-122"/>
                </a:rPr>
                <a:t>Calcspar</a:t>
              </a:r>
              <a:r>
                <a:rPr lang="zh-CN" altLang="en-US" sz="3200" b="1" spc="300" dirty="0">
                  <a:latin typeface="微软雅黑" panose="020B0503020204020204" charset="-122"/>
                  <a:ea typeface="微软雅黑" panose="020B0503020204020204" charset="-122"/>
                </a:rPr>
                <a:t>设计</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15" name="图片 15"/>
          <p:cNvPicPr>
            <a:picLocks noChangeAspect="1"/>
          </p:cNvPicPr>
          <p:nvPr>
            <p:custDataLst>
              <p:tags r:id="rId2"/>
            </p:custDataLst>
          </p:nvPr>
        </p:nvPicPr>
        <p:blipFill>
          <a:blip r:embed="rId3"/>
          <a:stretch>
            <a:fillRect/>
          </a:stretch>
        </p:blipFill>
        <p:spPr>
          <a:xfrm>
            <a:off x="930910" y="1597025"/>
            <a:ext cx="6137910" cy="3566795"/>
          </a:xfrm>
          <a:prstGeom prst="rect">
            <a:avLst/>
          </a:prstGeom>
          <a:noFill/>
          <a:ln>
            <a:noFill/>
          </a:ln>
        </p:spPr>
      </p:pic>
      <p:sp>
        <p:nvSpPr>
          <p:cNvPr id="3" name="文本框 2"/>
          <p:cNvSpPr txBox="1"/>
          <p:nvPr/>
        </p:nvSpPr>
        <p:spPr>
          <a:xfrm>
            <a:off x="7172325" y="1866900"/>
            <a:ext cx="4803140" cy="2306955"/>
          </a:xfrm>
          <a:prstGeom prst="rect">
            <a:avLst/>
          </a:prstGeom>
          <a:noFill/>
        </p:spPr>
        <p:txBody>
          <a:bodyPr wrap="square" rtlCol="0">
            <a:spAutoFit/>
          </a:bodyPr>
          <a:p>
            <a:r>
              <a:rPr lang="en-US" altLang="zh-CN"/>
              <a:t>·</a:t>
            </a:r>
            <a:r>
              <a:rPr lang="zh-CN" altLang="en-US"/>
              <a:t>EBS IOPS稳定器（IOPS Stabilizer for EBS）</a:t>
            </a:r>
            <a:endParaRPr lang="zh-CN" altLang="en-US"/>
          </a:p>
          <a:p>
            <a:endParaRPr lang="en-US" altLang="zh-CN"/>
          </a:p>
          <a:p>
            <a:r>
              <a:rPr lang="en-US" altLang="zh-CN"/>
              <a:t>·</a:t>
            </a:r>
            <a:r>
              <a:rPr lang="zh-CN" altLang="en-US"/>
              <a:t>感知拥塞的IOPS分配（Congestion-Aware IOPS Allocating）</a:t>
            </a:r>
            <a:endParaRPr lang="zh-CN" altLang="en-US"/>
          </a:p>
          <a:p>
            <a:endParaRPr lang="en-US" altLang="zh-CN"/>
          </a:p>
          <a:p>
            <a:r>
              <a:rPr lang="en-US" altLang="zh-CN"/>
              <a:t>·</a:t>
            </a:r>
            <a:r>
              <a:rPr lang="zh-CN" altLang="en-US"/>
              <a:t>波动感知缓存（Fluctuation-Aware Caching）</a:t>
            </a:r>
            <a:endParaRPr lang="zh-CN" altLang="en-US"/>
          </a:p>
          <a:p>
            <a:endParaRPr lang="en-US" altLang="zh-CN"/>
          </a:p>
          <a:p>
            <a:r>
              <a:rPr lang="en-US" altLang="zh-CN"/>
              <a:t>·</a:t>
            </a:r>
            <a:r>
              <a:rPr lang="zh-CN" altLang="en-US"/>
              <a:t>机会主义压实（Opportunistic Compaction）</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4044950" cy="1015365"/>
            <a:chOff x="1572" y="494"/>
            <a:chExt cx="637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864" cy="919"/>
            </a:xfrm>
            <a:prstGeom prst="rect">
              <a:avLst/>
            </a:prstGeom>
          </p:spPr>
          <p:txBody>
            <a:bodyPr wrap="none">
              <a:spAutoFit/>
            </a:bodyPr>
            <a:p>
              <a:r>
                <a:rPr lang="en-US" altLang="zh-CN" sz="3200" b="1" spc="300" dirty="0">
                  <a:latin typeface="微软雅黑" panose="020B0503020204020204" charset="-122"/>
                  <a:ea typeface="微软雅黑" panose="020B0503020204020204" charset="-122"/>
                </a:rPr>
                <a:t>Calcspar</a:t>
              </a:r>
              <a:r>
                <a:rPr lang="zh-CN" altLang="en-US" sz="3200" b="1" spc="300" dirty="0">
                  <a:latin typeface="微软雅黑" panose="020B0503020204020204" charset="-122"/>
                  <a:ea typeface="微软雅黑" panose="020B0503020204020204" charset="-122"/>
                </a:rPr>
                <a:t>设计</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100" name="文本框 99"/>
          <p:cNvSpPr txBox="1"/>
          <p:nvPr/>
        </p:nvSpPr>
        <p:spPr>
          <a:xfrm>
            <a:off x="1117600" y="1649095"/>
            <a:ext cx="5080000" cy="368300"/>
          </a:xfrm>
          <a:prstGeom prst="rect">
            <a:avLst/>
          </a:prstGeom>
          <a:noFill/>
          <a:ln w="9525">
            <a:noFill/>
          </a:ln>
        </p:spPr>
        <p:txBody>
          <a:bodyPr>
            <a:spAutoFit/>
          </a:bodyPr>
          <a:p>
            <a:pPr indent="0"/>
            <a:r>
              <a:rPr lang="en-US" b="1">
                <a:latin typeface="Calibri" panose="020F0502020204030204" charset="0"/>
                <a:ea typeface="宋体" panose="02010600030101010101" pitchFamily="2" charset="-122"/>
              </a:rPr>
              <a:t>EBS IOPS</a:t>
            </a:r>
            <a:r>
              <a:rPr lang="zh-CN" b="1">
                <a:latin typeface="Calibri" panose="020F0502020204030204" charset="0"/>
                <a:ea typeface="宋体" panose="02010600030101010101" pitchFamily="2" charset="-122"/>
              </a:rPr>
              <a:t>稳定器（</a:t>
            </a:r>
            <a:r>
              <a:rPr lang="en-US" b="1">
                <a:latin typeface="Calibri" panose="020F0502020204030204" charset="0"/>
                <a:ea typeface="宋体" panose="02010600030101010101" pitchFamily="2" charset="-122"/>
              </a:rPr>
              <a:t>IOPS Stabilizer for EBS</a:t>
            </a:r>
            <a:r>
              <a:rPr lang="zh-CN" b="1">
                <a:latin typeface="Calibri" panose="020F0502020204030204" charset="0"/>
                <a:ea typeface="宋体" panose="02010600030101010101" pitchFamily="2" charset="-122"/>
              </a:rPr>
              <a:t>）</a:t>
            </a:r>
            <a:endParaRPr lang="zh-CN" altLang="en-US" b="1">
              <a:latin typeface="Calibri" panose="020F0502020204030204" charset="0"/>
              <a:ea typeface="宋体" panose="02010600030101010101" pitchFamily="2" charset="-122"/>
            </a:endParaRPr>
          </a:p>
        </p:txBody>
      </p:sp>
      <p:pic>
        <p:nvPicPr>
          <p:cNvPr id="16" name="图片 16"/>
          <p:cNvPicPr>
            <a:picLocks noChangeAspect="1"/>
          </p:cNvPicPr>
          <p:nvPr>
            <p:custDataLst>
              <p:tags r:id="rId2"/>
            </p:custDataLst>
          </p:nvPr>
        </p:nvPicPr>
        <p:blipFill>
          <a:blip r:embed="rId3"/>
          <a:stretch>
            <a:fillRect/>
          </a:stretch>
        </p:blipFill>
        <p:spPr>
          <a:xfrm>
            <a:off x="450850" y="2741930"/>
            <a:ext cx="5790565" cy="2081530"/>
          </a:xfrm>
          <a:prstGeom prst="rect">
            <a:avLst/>
          </a:prstGeom>
          <a:noFill/>
          <a:ln>
            <a:noFill/>
          </a:ln>
        </p:spPr>
      </p:pic>
      <p:sp>
        <p:nvSpPr>
          <p:cNvPr id="2" name="文本框 1"/>
          <p:cNvSpPr txBox="1"/>
          <p:nvPr/>
        </p:nvSpPr>
        <p:spPr>
          <a:xfrm>
            <a:off x="6241415" y="2017395"/>
            <a:ext cx="5080000" cy="2306955"/>
          </a:xfrm>
          <a:prstGeom prst="rect">
            <a:avLst/>
          </a:prstGeom>
          <a:noFill/>
          <a:ln w="9525">
            <a:noFill/>
          </a:ln>
        </p:spPr>
        <p:txBody>
          <a:bodyPr>
            <a:spAutoFit/>
          </a:bodyPr>
          <a:p>
            <a:pPr indent="0"/>
            <a:r>
              <a:rPr lang="zh-CN" b="0">
                <a:latin typeface="Calibri" panose="020F0502020204030204" charset="0"/>
                <a:ea typeface="宋体" panose="02010600030101010101" pitchFamily="2" charset="-122"/>
              </a:rPr>
              <a:t>为了放置</a:t>
            </a:r>
            <a:r>
              <a:rPr lang="en-US" b="0">
                <a:latin typeface="Calibri" panose="020F0502020204030204" charset="0"/>
                <a:ea typeface="宋体" panose="02010600030101010101" pitchFamily="2" charset="-122"/>
              </a:rPr>
              <a:t>EBS</a:t>
            </a:r>
            <a:r>
              <a:rPr lang="zh-CN" b="0">
                <a:latin typeface="Calibri" panose="020F0502020204030204" charset="0"/>
                <a:ea typeface="宋体" panose="02010600030101010101" pitchFamily="2" charset="-122"/>
              </a:rPr>
              <a:t>进入透支状态从而导致应用程序无法撤回挂起的请求，所以</a:t>
            </a:r>
            <a:r>
              <a:rPr lang="en-US" b="0">
                <a:latin typeface="Calibri" panose="020F0502020204030204" charset="0"/>
                <a:ea typeface="宋体" panose="02010600030101010101" pitchFamily="2" charset="-122"/>
              </a:rPr>
              <a:t>Calcspar</a:t>
            </a:r>
            <a:r>
              <a:rPr lang="zh-CN" b="0">
                <a:latin typeface="Calibri" panose="020F0502020204030204" charset="0"/>
                <a:ea typeface="宋体" panose="02010600030101010101" pitchFamily="2" charset="-122"/>
              </a:rPr>
              <a:t>不是被动地检测意外的延迟峰值，而是通过仅提交具有最高优先级的请求来主动控制高负载期间的</a:t>
            </a:r>
            <a:r>
              <a:rPr lang="en-US" b="0">
                <a:latin typeface="Calibri" panose="020F0502020204030204" charset="0"/>
                <a:ea typeface="宋体" panose="02010600030101010101" pitchFamily="2" charset="-122"/>
              </a:rPr>
              <a:t>I/O</a:t>
            </a:r>
            <a:r>
              <a:rPr lang="zh-CN" b="0">
                <a:latin typeface="Calibri" panose="020F0502020204030204" charset="0"/>
                <a:ea typeface="宋体" panose="02010600030101010101" pitchFamily="2" charset="-122"/>
              </a:rPr>
              <a:t>数量。</a:t>
            </a:r>
            <a:endParaRPr lang="zh-CN" b="0">
              <a:latin typeface="Calibri" panose="020F0502020204030204" charset="0"/>
              <a:ea typeface="宋体" panose="02010600030101010101" pitchFamily="2" charset="-122"/>
            </a:endParaRPr>
          </a:p>
          <a:p>
            <a:pPr indent="0"/>
            <a:endParaRPr lang="zh-CN" altLang="en-US" b="0">
              <a:latin typeface="Calibri" panose="020F0502020204030204" charset="0"/>
              <a:ea typeface="宋体" panose="02010600030101010101" pitchFamily="2" charset="-122"/>
            </a:endParaRPr>
          </a:p>
          <a:p>
            <a:pPr indent="0"/>
            <a:r>
              <a:rPr lang="zh-CN" altLang="en-US" b="0">
                <a:latin typeface="Calibri" panose="020F0502020204030204" charset="0"/>
                <a:ea typeface="宋体" panose="02010600030101010101" pitchFamily="2" charset="-122"/>
              </a:rPr>
              <a:t>它调节请求速率以匹配EBS I/O预算，从而消除透支延迟峰值。其本质是向上层应用程序模仿EBS内部的令牌限速机制。</a:t>
            </a:r>
            <a:endParaRPr lang="zh-CN" altLang="en-US" b="0">
              <a:latin typeface="Calibri" panose="020F0502020204030204" charset="0"/>
              <a:ea typeface="宋体" panose="02010600030101010101" pitchFamily="2" charset="-122"/>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4679950" cy="3831590"/>
          </a:xfrm>
          <a:prstGeom prst="rect">
            <a:avLst/>
          </a:prstGeom>
          <a:gradFill>
            <a:gsLst>
              <a:gs pos="52000">
                <a:srgbClr val="25557A"/>
              </a:gs>
              <a:gs pos="100000">
                <a:srgbClr val="2D84B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610870" y="535305"/>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lnSpc>
                <a:spcPct val="150000"/>
              </a:lnSpc>
            </a:pPr>
            <a:r>
              <a:rPr lang="zh-CN" altLang="en-US" sz="8000" b="1"/>
              <a:t>目录</a:t>
            </a:r>
            <a:endParaRPr lang="zh-CN" altLang="en-US" sz="8000"/>
          </a:p>
          <a:p>
            <a:pPr algn="ctr" fontAlgn="auto">
              <a:lnSpc>
                <a:spcPct val="150000"/>
              </a:lnSpc>
            </a:pPr>
            <a:r>
              <a:rPr lang="en-US" altLang="zh-CN" sz="3200"/>
              <a:t>CONTENTS</a:t>
            </a:r>
            <a:endParaRPr lang="en-US" altLang="zh-CN" sz="3200"/>
          </a:p>
        </p:txBody>
      </p:sp>
      <p:grpSp>
        <p:nvGrpSpPr>
          <p:cNvPr id="16" name="组合 15"/>
          <p:cNvGrpSpPr/>
          <p:nvPr/>
        </p:nvGrpSpPr>
        <p:grpSpPr>
          <a:xfrm>
            <a:off x="5471795" y="1267460"/>
            <a:ext cx="4479925" cy="4323715"/>
            <a:chOff x="8183" y="1320"/>
            <a:chExt cx="7055" cy="6809"/>
          </a:xfrm>
        </p:grpSpPr>
        <p:sp>
          <p:nvSpPr>
            <p:cNvPr id="34" name="椭圆 33"/>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1</a:t>
              </a:r>
              <a:endParaRPr lang="en-US" altLang="zh-CN" sz="3200" b="1" dirty="0">
                <a:solidFill>
                  <a:srgbClr val="25557A"/>
                </a:solidFill>
                <a:latin typeface="微软雅黑" panose="020B0503020204020204" charset="-122"/>
                <a:ea typeface="微软雅黑" panose="020B0503020204020204" charset="-122"/>
              </a:endParaRPr>
            </a:p>
          </p:txBody>
        </p:sp>
        <p:sp>
          <p:nvSpPr>
            <p:cNvPr id="35" name="矩形 34"/>
            <p:cNvSpPr/>
            <p:nvPr/>
          </p:nvSpPr>
          <p:spPr>
            <a:xfrm>
              <a:off x="10046" y="1521"/>
              <a:ext cx="3775" cy="822"/>
            </a:xfrm>
            <a:prstGeom prst="rect">
              <a:avLst/>
            </a:prstGeom>
          </p:spPr>
          <p:txBody>
            <a:bodyPr wrap="square">
              <a:spAutoFit/>
            </a:bodyPr>
            <a:p>
              <a:r>
                <a:rPr lang="zh-CN" altLang="en-US" sz="2800" spc="300" dirty="0">
                  <a:latin typeface="+mn-ea"/>
                </a:rPr>
                <a:t>背景</a:t>
              </a:r>
              <a:endParaRPr lang="zh-CN" altLang="en-US" sz="2800" spc="300" dirty="0">
                <a:latin typeface="+mn-ea"/>
              </a:endParaRPr>
            </a:p>
          </p:txBody>
        </p:sp>
        <p:cxnSp>
          <p:nvCxnSpPr>
            <p:cNvPr id="36" name="直接连接符 35"/>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183" y="3175"/>
              <a:ext cx="7055" cy="1244"/>
              <a:chOff x="8183" y="3571"/>
              <a:chExt cx="7055" cy="1244"/>
            </a:xfrm>
          </p:grpSpPr>
          <p:sp>
            <p:nvSpPr>
              <p:cNvPr id="39" name="椭圆 38"/>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2</a:t>
                </a:r>
                <a:endParaRPr lang="en-US" altLang="zh-CN" sz="3200" b="1" dirty="0">
                  <a:solidFill>
                    <a:srgbClr val="25557A"/>
                  </a:solidFill>
                  <a:latin typeface="微软雅黑" panose="020B0503020204020204" charset="-122"/>
                  <a:ea typeface="微软雅黑" panose="020B0503020204020204" charset="-122"/>
                </a:endParaRPr>
              </a:p>
            </p:txBody>
          </p:sp>
          <p:sp>
            <p:nvSpPr>
              <p:cNvPr id="40" name="矩形 39"/>
              <p:cNvSpPr/>
              <p:nvPr/>
            </p:nvSpPr>
            <p:spPr>
              <a:xfrm>
                <a:off x="10044" y="3785"/>
                <a:ext cx="5194" cy="596"/>
              </a:xfrm>
              <a:prstGeom prst="rect">
                <a:avLst/>
              </a:prstGeom>
            </p:spPr>
            <p:txBody>
              <a:bodyPr wrap="square">
                <a:spAutoFit/>
              </a:bodyPr>
              <a:p>
                <a:r>
                  <a:rPr lang="zh-CN" altLang="en-US" sz="2800" spc="300" dirty="0">
                    <a:latin typeface="+mn-ea"/>
                  </a:rPr>
                  <a:t>挑战</a:t>
                </a:r>
                <a:r>
                  <a:rPr lang="zh-CN" altLang="en-US" sz="2800" spc="300" dirty="0">
                    <a:latin typeface="+mn-ea"/>
                  </a:rPr>
                  <a:t>和探究</a:t>
                </a:r>
                <a:r>
                  <a:rPr lang="zh-CN" altLang="en-US" sz="2800" spc="300" dirty="0">
                    <a:latin typeface="+mn-ea"/>
                  </a:rPr>
                  <a:t>问题</a:t>
                </a:r>
                <a:endParaRPr lang="zh-CN" altLang="en-US" sz="2800" spc="300" dirty="0">
                  <a:latin typeface="+mn-ea"/>
                </a:endParaRPr>
              </a:p>
            </p:txBody>
          </p:sp>
          <p:cxnSp>
            <p:nvCxnSpPr>
              <p:cNvPr id="41" name="直接连接符 40"/>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83" y="5030"/>
              <a:ext cx="6268" cy="1244"/>
              <a:chOff x="8183" y="5822"/>
              <a:chExt cx="6268" cy="1244"/>
            </a:xfrm>
          </p:grpSpPr>
          <p:sp>
            <p:nvSpPr>
              <p:cNvPr id="43" name="椭圆 42"/>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3</a:t>
                </a:r>
                <a:endParaRPr lang="en-US" altLang="zh-CN" sz="3200" b="1" dirty="0">
                  <a:solidFill>
                    <a:srgbClr val="25557A"/>
                  </a:solidFill>
                  <a:latin typeface="微软雅黑" panose="020B0503020204020204" charset="-122"/>
                  <a:ea typeface="微软雅黑" panose="020B0503020204020204" charset="-122"/>
                </a:endParaRPr>
              </a:p>
            </p:txBody>
          </p:sp>
          <p:sp>
            <p:nvSpPr>
              <p:cNvPr id="44" name="矩形 43"/>
              <p:cNvSpPr/>
              <p:nvPr/>
            </p:nvSpPr>
            <p:spPr>
              <a:xfrm>
                <a:off x="10044" y="6022"/>
                <a:ext cx="4407" cy="601"/>
              </a:xfrm>
              <a:prstGeom prst="rect">
                <a:avLst/>
              </a:prstGeom>
            </p:spPr>
            <p:txBody>
              <a:bodyPr wrap="square">
                <a:spAutoFit/>
              </a:bodyPr>
              <a:p>
                <a:r>
                  <a:rPr lang="en-US" altLang="zh-CN" sz="2800" spc="300" dirty="0">
                    <a:latin typeface="+mn-ea"/>
                  </a:rPr>
                  <a:t>Calcspar</a:t>
                </a:r>
                <a:r>
                  <a:rPr lang="zh-CN" altLang="en-US" sz="2800" spc="300" dirty="0">
                    <a:latin typeface="+mn-ea"/>
                  </a:rPr>
                  <a:t>设计</a:t>
                </a:r>
                <a:endParaRPr lang="zh-CN" altLang="en-US" sz="2800" spc="300" dirty="0">
                  <a:latin typeface="+mn-ea"/>
                </a:endParaRPr>
              </a:p>
            </p:txBody>
          </p:sp>
          <p:cxnSp>
            <p:nvCxnSpPr>
              <p:cNvPr id="45" name="直接连接符 44"/>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185" y="6885"/>
              <a:ext cx="5635" cy="1244"/>
              <a:chOff x="8186" y="8236"/>
              <a:chExt cx="5635" cy="1244"/>
            </a:xfrm>
          </p:grpSpPr>
          <p:sp>
            <p:nvSpPr>
              <p:cNvPr id="47" name="椭圆 46"/>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4</a:t>
                </a:r>
                <a:endParaRPr lang="en-US" altLang="zh-CN" sz="3200" b="1" dirty="0">
                  <a:solidFill>
                    <a:srgbClr val="25557A"/>
                  </a:solidFill>
                  <a:latin typeface="微软雅黑" panose="020B0503020204020204" charset="-122"/>
                  <a:ea typeface="微软雅黑" panose="020B0503020204020204" charset="-122"/>
                </a:endParaRPr>
              </a:p>
            </p:txBody>
          </p:sp>
          <p:sp>
            <p:nvSpPr>
              <p:cNvPr id="48" name="矩形 47"/>
              <p:cNvSpPr/>
              <p:nvPr/>
            </p:nvSpPr>
            <p:spPr>
              <a:xfrm>
                <a:off x="10046" y="8447"/>
                <a:ext cx="3775" cy="822"/>
              </a:xfrm>
              <a:prstGeom prst="rect">
                <a:avLst/>
              </a:prstGeom>
            </p:spPr>
            <p:txBody>
              <a:bodyPr wrap="square">
                <a:spAutoFit/>
              </a:bodyPr>
              <a:p>
                <a:r>
                  <a:rPr lang="zh-CN" altLang="en-US" sz="2800" spc="300" dirty="0">
                    <a:latin typeface="+mn-ea"/>
                  </a:rPr>
                  <a:t>实验测试</a:t>
                </a:r>
                <a:endParaRPr lang="zh-CN" altLang="en-US" sz="2800" spc="300" dirty="0">
                  <a:latin typeface="+mn-ea"/>
                </a:endParaRPr>
              </a:p>
            </p:txBody>
          </p:sp>
          <p:cxnSp>
            <p:nvCxnSpPr>
              <p:cNvPr id="49" name="直接连接符 48"/>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26" name="图片 25" descr="校史馆"/>
          <p:cNvPicPr>
            <a:picLocks noChangeAspect="1"/>
          </p:cNvPicPr>
          <p:nvPr/>
        </p:nvPicPr>
        <p:blipFill>
          <a:blip r:embed="rId1">
            <a:alphaModFix amt="25000"/>
          </a:blip>
          <a:stretch>
            <a:fillRect/>
          </a:stretch>
        </p:blipFill>
        <p:spPr>
          <a:xfrm>
            <a:off x="9255760" y="5777865"/>
            <a:ext cx="2905830"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8" name="图片 17" descr="校徽"/>
            <p:cNvPicPr>
              <a:picLocks noChangeAspect="1"/>
            </p:cNvPicPr>
            <p:nvPr/>
          </p:nvPicPr>
          <p:blipFill>
            <a:blip r:embed="rId2"/>
            <a:stretch>
              <a:fillRect/>
            </a:stretch>
          </p:blipFill>
          <p:spPr>
            <a:xfrm>
              <a:off x="16399" y="293"/>
              <a:ext cx="2240" cy="1701"/>
            </a:xfrm>
            <a:prstGeom prst="rect">
              <a:avLst/>
            </a:prstGeom>
          </p:spPr>
        </p:pic>
      </p:grpSp>
      <p:grpSp>
        <p:nvGrpSpPr>
          <p:cNvPr id="20" name="组合 19"/>
          <p:cNvGrpSpPr/>
          <p:nvPr/>
        </p:nvGrpSpPr>
        <p:grpSpPr>
          <a:xfrm>
            <a:off x="0" y="3738245"/>
            <a:ext cx="4679950" cy="3119755"/>
            <a:chOff x="0" y="5887"/>
            <a:chExt cx="7370" cy="4913"/>
          </a:xfrm>
        </p:grpSpPr>
        <p:pic>
          <p:nvPicPr>
            <p:cNvPr id="13" name="图片 12" descr="IMG_2578(20220922-170619)"/>
            <p:cNvPicPr>
              <a:picLocks noChangeAspect="1"/>
            </p:cNvPicPr>
            <p:nvPr/>
          </p:nvPicPr>
          <p:blipFill>
            <a:blip r:embed="rId3"/>
            <a:stretch>
              <a:fillRect/>
            </a:stretch>
          </p:blipFill>
          <p:spPr>
            <a:xfrm>
              <a:off x="0" y="5887"/>
              <a:ext cx="7370" cy="4913"/>
            </a:xfrm>
            <a:prstGeom prst="rect">
              <a:avLst/>
            </a:prstGeom>
          </p:spPr>
        </p:pic>
        <p:pic>
          <p:nvPicPr>
            <p:cNvPr id="19" name="图片 18" descr="小招logo"/>
            <p:cNvPicPr>
              <a:picLocks noChangeAspect="1"/>
            </p:cNvPicPr>
            <p:nvPr/>
          </p:nvPicPr>
          <p:blipFill>
            <a:blip r:embed="rId4"/>
            <a:stretch>
              <a:fillRect/>
            </a:stretch>
          </p:blipFill>
          <p:spPr>
            <a:xfrm>
              <a:off x="2834" y="9474"/>
              <a:ext cx="1701" cy="952"/>
            </a:xfrm>
            <a:prstGeom prst="rect">
              <a:avLst/>
            </a:prstGeom>
          </p:spPr>
        </p:pic>
      </p:gr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4044950" cy="1015365"/>
            <a:chOff x="1572" y="494"/>
            <a:chExt cx="637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864" cy="919"/>
            </a:xfrm>
            <a:prstGeom prst="rect">
              <a:avLst/>
            </a:prstGeom>
          </p:spPr>
          <p:txBody>
            <a:bodyPr wrap="none">
              <a:spAutoFit/>
            </a:bodyPr>
            <a:p>
              <a:r>
                <a:rPr lang="en-US" altLang="zh-CN" sz="3200" b="1" spc="300" dirty="0">
                  <a:latin typeface="微软雅黑" panose="020B0503020204020204" charset="-122"/>
                  <a:ea typeface="微软雅黑" panose="020B0503020204020204" charset="-122"/>
                </a:rPr>
                <a:t>Calcspar</a:t>
              </a:r>
              <a:r>
                <a:rPr lang="zh-CN" altLang="en-US" sz="3200" b="1" spc="300" dirty="0">
                  <a:latin typeface="微软雅黑" panose="020B0503020204020204" charset="-122"/>
                  <a:ea typeface="微软雅黑" panose="020B0503020204020204" charset="-122"/>
                </a:rPr>
                <a:t>设计</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100" name="文本框 99"/>
          <p:cNvSpPr txBox="1"/>
          <p:nvPr/>
        </p:nvSpPr>
        <p:spPr>
          <a:xfrm>
            <a:off x="2673985" y="1503045"/>
            <a:ext cx="6610985" cy="383540"/>
          </a:xfrm>
          <a:prstGeom prst="rect">
            <a:avLst/>
          </a:prstGeom>
          <a:noFill/>
          <a:ln w="9525">
            <a:noFill/>
          </a:ln>
        </p:spPr>
        <p:txBody>
          <a:bodyPr wrap="square">
            <a:spAutoFit/>
          </a:bodyPr>
          <a:p>
            <a:pPr indent="0"/>
            <a:r>
              <a:rPr lang="zh-CN" b="1">
                <a:latin typeface="Calibri" panose="020F0502020204030204" charset="0"/>
                <a:ea typeface="宋体" panose="02010600030101010101" pitchFamily="2" charset="-122"/>
              </a:rPr>
              <a:t>感知拥塞的</a:t>
            </a:r>
            <a:r>
              <a:rPr lang="en-US" b="1">
                <a:latin typeface="Calibri" panose="020F0502020204030204" charset="0"/>
                <a:ea typeface="宋体" panose="02010600030101010101" pitchFamily="2" charset="-122"/>
              </a:rPr>
              <a:t>IOPS</a:t>
            </a:r>
            <a:r>
              <a:rPr lang="zh-CN" b="1">
                <a:latin typeface="Calibri" panose="020F0502020204030204" charset="0"/>
                <a:ea typeface="宋体" panose="02010600030101010101" pitchFamily="2" charset="-122"/>
              </a:rPr>
              <a:t>分配（</a:t>
            </a:r>
            <a:r>
              <a:rPr lang="en-US" b="1">
                <a:latin typeface="Calibri" panose="020F0502020204030204" charset="0"/>
                <a:ea typeface="宋体" panose="02010600030101010101" pitchFamily="2" charset="-122"/>
              </a:rPr>
              <a:t>Congestion-Aware IOPS Allocating</a:t>
            </a:r>
            <a:r>
              <a:rPr lang="zh-CN" sz="1900" b="0">
                <a:solidFill>
                  <a:srgbClr val="000000"/>
                </a:solidFill>
                <a:ea typeface="宋体" panose="02010600030101010101" pitchFamily="2" charset="-122"/>
              </a:rPr>
              <a:t>）</a:t>
            </a:r>
            <a:endParaRPr lang="zh-CN" altLang="en-US" sz="1900" b="0">
              <a:solidFill>
                <a:srgbClr val="000000"/>
              </a:solidFill>
              <a:ea typeface="宋体" panose="02010600030101010101" pitchFamily="2" charset="-122"/>
            </a:endParaRPr>
          </a:p>
        </p:txBody>
      </p:sp>
      <p:sp>
        <p:nvSpPr>
          <p:cNvPr id="2" name="文本框 1"/>
          <p:cNvSpPr txBox="1"/>
          <p:nvPr/>
        </p:nvSpPr>
        <p:spPr>
          <a:xfrm>
            <a:off x="1844675" y="2317750"/>
            <a:ext cx="8736965" cy="922020"/>
          </a:xfrm>
          <a:prstGeom prst="rect">
            <a:avLst/>
          </a:prstGeom>
          <a:noFill/>
          <a:ln w="9525">
            <a:noFill/>
          </a:ln>
        </p:spPr>
        <p:txBody>
          <a:bodyPr wrap="square">
            <a:spAutoFit/>
          </a:bodyPr>
          <a:p>
            <a:pPr indent="0"/>
            <a:r>
              <a:rPr lang="en-US" b="0">
                <a:latin typeface="Calibri" panose="020F0502020204030204" charset="0"/>
                <a:ea typeface="宋体" panose="02010600030101010101" pitchFamily="2" charset="-122"/>
              </a:rPr>
              <a:t>Calcspar</a:t>
            </a:r>
            <a:r>
              <a:rPr lang="zh-CN" b="0">
                <a:latin typeface="Calibri" panose="020F0502020204030204" charset="0"/>
                <a:ea typeface="宋体" panose="02010600030101010101" pitchFamily="2" charset="-122"/>
              </a:rPr>
              <a:t>的第二个目标是消除由线程之间的请求拥塞引起的延迟峰值。</a:t>
            </a:r>
            <a:endParaRPr lang="zh-CN" b="0">
              <a:latin typeface="Calibri" panose="020F0502020204030204" charset="0"/>
              <a:ea typeface="宋体" panose="02010600030101010101" pitchFamily="2" charset="-122"/>
            </a:endParaRPr>
          </a:p>
          <a:p>
            <a:pPr indent="0"/>
            <a:r>
              <a:rPr lang="zh-CN" altLang="en-US" b="0">
                <a:latin typeface="Calibri" panose="020F0502020204030204" charset="0"/>
                <a:ea typeface="宋体" panose="02010600030101010101" pitchFamily="2" charset="-122"/>
              </a:rPr>
              <a:t>为了解决这个问题，Calcspar使用不同优先级的多队列以及时间窗口策略，以确保关键请求不会偶尔被阻止，并以尽最大努力的方式得到服务。</a:t>
            </a:r>
            <a:endParaRPr lang="zh-CN" altLang="en-US" b="0">
              <a:latin typeface="Calibri" panose="020F0502020204030204" charset="0"/>
              <a:ea typeface="宋体" panose="02010600030101010101" pitchFamily="2" charset="-122"/>
            </a:endParaRPr>
          </a:p>
        </p:txBody>
      </p:sp>
      <p:sp>
        <p:nvSpPr>
          <p:cNvPr id="3" name="文本框 2"/>
          <p:cNvSpPr txBox="1"/>
          <p:nvPr/>
        </p:nvSpPr>
        <p:spPr>
          <a:xfrm>
            <a:off x="1844675" y="3573780"/>
            <a:ext cx="8853170" cy="1198880"/>
          </a:xfrm>
          <a:prstGeom prst="rect">
            <a:avLst/>
          </a:prstGeom>
          <a:noFill/>
          <a:ln w="9525">
            <a:noFill/>
          </a:ln>
        </p:spPr>
        <p:txBody>
          <a:bodyPr wrap="square">
            <a:spAutoFit/>
          </a:bodyPr>
          <a:p>
            <a:pPr indent="0"/>
            <a:r>
              <a:rPr lang="zh-CN" b="0">
                <a:ea typeface="宋体" panose="02010600030101010101" pitchFamily="2" charset="-122"/>
              </a:rPr>
              <a:t>多优先级的多</a:t>
            </a:r>
            <a:r>
              <a:rPr lang="zh-CN" b="0">
                <a:latin typeface="Calibri" panose="020F0502020204030204" charset="0"/>
                <a:ea typeface="宋体" panose="02010600030101010101" pitchFamily="2" charset="-122"/>
              </a:rPr>
              <a:t>队列：根据动态时间窗口策略对不同的</a:t>
            </a:r>
            <a:r>
              <a:rPr lang="en-US" b="0">
                <a:latin typeface="Calibri" panose="020F0502020204030204" charset="0"/>
                <a:ea typeface="宋体" panose="02010600030101010101" pitchFamily="2" charset="-122"/>
              </a:rPr>
              <a:t>I/O</a:t>
            </a:r>
            <a:r>
              <a:rPr lang="zh-CN" b="0">
                <a:latin typeface="Calibri" panose="020F0502020204030204" charset="0"/>
                <a:ea typeface="宋体" panose="02010600030101010101" pitchFamily="2" charset="-122"/>
              </a:rPr>
              <a:t>请求进行分类并分配</a:t>
            </a:r>
            <a:r>
              <a:rPr lang="en-US" b="0">
                <a:latin typeface="Calibri" panose="020F0502020204030204" charset="0"/>
                <a:ea typeface="宋体" panose="02010600030101010101" pitchFamily="2" charset="-122"/>
              </a:rPr>
              <a:t>I/O</a:t>
            </a:r>
            <a:r>
              <a:rPr lang="zh-CN" b="0">
                <a:latin typeface="Calibri" panose="020F0502020204030204" charset="0"/>
                <a:ea typeface="宋体" panose="02010600030101010101" pitchFamily="2" charset="-122"/>
              </a:rPr>
              <a:t>令牌。</a:t>
            </a:r>
            <a:endParaRPr lang="zh-CN" b="0">
              <a:latin typeface="Calibri" panose="020F0502020204030204" charset="0"/>
              <a:ea typeface="宋体" panose="02010600030101010101" pitchFamily="2" charset="-122"/>
            </a:endParaRPr>
          </a:p>
          <a:p>
            <a:pPr indent="0"/>
            <a:r>
              <a:rPr lang="zh-CN" altLang="en-US" b="0">
                <a:latin typeface="Calibri" panose="020F0502020204030204" charset="0"/>
                <a:ea typeface="宋体" panose="02010600030101010101" pitchFamily="2" charset="-122"/>
              </a:rPr>
              <a:t>动态时间窗口策略：具体来说，Calcspar总是为高优先级队列分配一秒钟的时间窗口。对于其他队列，Calcspar根据前一秒分配的令牌，使用公式allocated_IOPS/Paid_IOPS动态调整其时间窗口大小。</a:t>
            </a:r>
            <a:endParaRPr lang="zh-CN" altLang="en-US" b="0">
              <a:latin typeface="Calibri" panose="020F0502020204030204" charset="0"/>
              <a:ea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4044950" cy="1015365"/>
            <a:chOff x="1572" y="494"/>
            <a:chExt cx="637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864" cy="919"/>
            </a:xfrm>
            <a:prstGeom prst="rect">
              <a:avLst/>
            </a:prstGeom>
          </p:spPr>
          <p:txBody>
            <a:bodyPr wrap="none">
              <a:spAutoFit/>
            </a:bodyPr>
            <a:p>
              <a:r>
                <a:rPr lang="en-US" altLang="zh-CN" sz="3200" b="1" spc="300" dirty="0">
                  <a:latin typeface="微软雅黑" panose="020B0503020204020204" charset="-122"/>
                  <a:ea typeface="微软雅黑" panose="020B0503020204020204" charset="-122"/>
                </a:rPr>
                <a:t>Calcspar</a:t>
              </a:r>
              <a:r>
                <a:rPr lang="zh-CN" altLang="en-US" sz="3200" b="1" spc="300" dirty="0">
                  <a:latin typeface="微软雅黑" panose="020B0503020204020204" charset="-122"/>
                  <a:ea typeface="微软雅黑" panose="020B0503020204020204" charset="-122"/>
                </a:rPr>
                <a:t>设计</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100" name="文本框 99"/>
          <p:cNvSpPr txBox="1"/>
          <p:nvPr/>
        </p:nvSpPr>
        <p:spPr>
          <a:xfrm>
            <a:off x="3556000" y="1443990"/>
            <a:ext cx="5080000" cy="368300"/>
          </a:xfrm>
          <a:prstGeom prst="rect">
            <a:avLst/>
          </a:prstGeom>
          <a:noFill/>
          <a:ln w="9525">
            <a:noFill/>
          </a:ln>
        </p:spPr>
        <p:txBody>
          <a:bodyPr>
            <a:spAutoFit/>
          </a:bodyPr>
          <a:p>
            <a:pPr indent="0"/>
            <a:r>
              <a:rPr lang="zh-CN" b="1">
                <a:latin typeface="Calibri" panose="020F0502020204030204" charset="0"/>
                <a:ea typeface="宋体" panose="02010600030101010101" pitchFamily="2" charset="-122"/>
              </a:rPr>
              <a:t>波动感知缓存（</a:t>
            </a:r>
            <a:r>
              <a:rPr lang="en-US" b="1">
                <a:latin typeface="Calibri" panose="020F0502020204030204" charset="0"/>
                <a:ea typeface="宋体" panose="02010600030101010101" pitchFamily="2" charset="-122"/>
              </a:rPr>
              <a:t>Fluctuation-Aware Caching</a:t>
            </a:r>
            <a:r>
              <a:rPr lang="zh-CN" b="1">
                <a:latin typeface="Calibri" panose="020F0502020204030204" charset="0"/>
                <a:ea typeface="宋体" panose="02010600030101010101" pitchFamily="2" charset="-122"/>
              </a:rPr>
              <a:t>）</a:t>
            </a:r>
            <a:endParaRPr lang="zh-CN" altLang="en-US" b="1">
              <a:latin typeface="Calibri" panose="020F0502020204030204" charset="0"/>
              <a:ea typeface="宋体" panose="02010600030101010101" pitchFamily="2" charset="-122"/>
            </a:endParaRPr>
          </a:p>
        </p:txBody>
      </p:sp>
      <p:sp>
        <p:nvSpPr>
          <p:cNvPr id="2" name="文本框 1"/>
          <p:cNvSpPr txBox="1"/>
          <p:nvPr/>
        </p:nvSpPr>
        <p:spPr>
          <a:xfrm>
            <a:off x="2150110" y="2381885"/>
            <a:ext cx="7814945" cy="2306955"/>
          </a:xfrm>
          <a:prstGeom prst="rect">
            <a:avLst/>
          </a:prstGeom>
          <a:noFill/>
          <a:ln w="9525">
            <a:noFill/>
          </a:ln>
        </p:spPr>
        <p:txBody>
          <a:bodyPr wrap="square">
            <a:spAutoFit/>
          </a:bodyPr>
          <a:p>
            <a:pPr indent="0"/>
            <a:r>
              <a:rPr lang="zh-CN" b="0">
                <a:ea typeface="宋体" panose="02010600030101010101" pitchFamily="2" charset="-122"/>
              </a:rPr>
              <a:t>热点感知主动预取：当工作负载较轻时，</a:t>
            </a:r>
            <a:r>
              <a:rPr lang="en-US" b="0">
                <a:latin typeface="Times New Roman" panose="02020603050405020304" charset="0"/>
                <a:ea typeface="宋体" panose="02010600030101010101" pitchFamily="2" charset="-122"/>
              </a:rPr>
              <a:t>Calcspar</a:t>
            </a:r>
            <a:r>
              <a:rPr lang="zh-CN" b="0">
                <a:ea typeface="宋体" panose="02010600030101010101" pitchFamily="2" charset="-122"/>
              </a:rPr>
              <a:t>会消耗空闲的付费</a:t>
            </a:r>
            <a:r>
              <a:rPr lang="en-US" b="0">
                <a:latin typeface="Times New Roman" panose="02020603050405020304" charset="0"/>
                <a:ea typeface="宋体" panose="02010600030101010101" pitchFamily="2" charset="-122"/>
              </a:rPr>
              <a:t>IOPS</a:t>
            </a:r>
            <a:r>
              <a:rPr lang="zh-CN" b="0">
                <a:ea typeface="宋体" panose="02010600030101010101" pitchFamily="2" charset="-122"/>
              </a:rPr>
              <a:t>，通过预取</a:t>
            </a:r>
            <a:r>
              <a:rPr lang="en-US" b="0">
                <a:latin typeface="Times New Roman" panose="02020603050405020304" charset="0"/>
                <a:ea typeface="宋体" panose="02010600030101010101" pitchFamily="2" charset="-122"/>
              </a:rPr>
              <a:t>SSTable</a:t>
            </a:r>
            <a:r>
              <a:rPr lang="zh-CN" b="0">
                <a:ea typeface="宋体" panose="02010600030101010101" pitchFamily="2" charset="-122"/>
              </a:rPr>
              <a:t>来换取更好的缓存命中率。</a:t>
            </a:r>
            <a:endParaRPr lang="zh-CN" b="0">
              <a:ea typeface="宋体" panose="02010600030101010101" pitchFamily="2" charset="-122"/>
            </a:endParaRPr>
          </a:p>
          <a:p>
            <a:pPr indent="0"/>
            <a:endParaRPr lang="zh-CN" altLang="en-US" b="0">
              <a:ea typeface="宋体" panose="02010600030101010101" pitchFamily="2" charset="-122"/>
            </a:endParaRPr>
          </a:p>
          <a:p>
            <a:pPr indent="0"/>
            <a:r>
              <a:rPr lang="zh-CN" altLang="en-US" b="0">
                <a:ea typeface="宋体" panose="02010600030101010101" pitchFamily="2" charset="-122"/>
              </a:rPr>
              <a:t>被动转移感知缓存：当工作负载繁重时，EBS延迟感知缓存应最大限度地减少其到EBS的I/O，同时提高空间效率。</a:t>
            </a:r>
            <a:endParaRPr lang="zh-CN" altLang="en-US" b="0">
              <a:ea typeface="宋体" panose="02010600030101010101" pitchFamily="2" charset="-122"/>
            </a:endParaRPr>
          </a:p>
          <a:p>
            <a:pPr indent="0"/>
            <a:endParaRPr lang="zh-CN" altLang="en-US" b="0">
              <a:ea typeface="宋体" panose="02010600030101010101" pitchFamily="2" charset="-122"/>
            </a:endParaRPr>
          </a:p>
          <a:p>
            <a:pPr indent="0"/>
            <a:r>
              <a:rPr lang="zh-CN" altLang="en-US" b="0">
                <a:ea typeface="宋体" panose="02010600030101010101" pitchFamily="2" charset="-122"/>
              </a:rPr>
              <a:t>缓存集成：Calcspar集成了上面介绍的两种缓存策略，并根据工作负载在它们之间切换。</a:t>
            </a:r>
            <a:endParaRPr lang="zh-CN" altLang="en-US" b="0">
              <a:ea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4044950" cy="1015365"/>
            <a:chOff x="1572" y="494"/>
            <a:chExt cx="637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864" cy="919"/>
            </a:xfrm>
            <a:prstGeom prst="rect">
              <a:avLst/>
            </a:prstGeom>
          </p:spPr>
          <p:txBody>
            <a:bodyPr wrap="none">
              <a:spAutoFit/>
            </a:bodyPr>
            <a:p>
              <a:r>
                <a:rPr lang="en-US" altLang="zh-CN" sz="3200" b="1" spc="300" dirty="0">
                  <a:latin typeface="微软雅黑" panose="020B0503020204020204" charset="-122"/>
                  <a:ea typeface="微软雅黑" panose="020B0503020204020204" charset="-122"/>
                </a:rPr>
                <a:t>Calcspar</a:t>
              </a:r>
              <a:r>
                <a:rPr lang="zh-CN" altLang="en-US" sz="3200" b="1" spc="300" dirty="0">
                  <a:latin typeface="微软雅黑" panose="020B0503020204020204" charset="-122"/>
                  <a:ea typeface="微软雅黑" panose="020B0503020204020204" charset="-122"/>
                </a:rPr>
                <a:t>设计</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100" name="文本框 99"/>
          <p:cNvSpPr txBox="1"/>
          <p:nvPr/>
        </p:nvSpPr>
        <p:spPr>
          <a:xfrm>
            <a:off x="3556000" y="1468120"/>
            <a:ext cx="5080000" cy="368300"/>
          </a:xfrm>
          <a:prstGeom prst="rect">
            <a:avLst/>
          </a:prstGeom>
          <a:noFill/>
          <a:ln w="9525">
            <a:noFill/>
          </a:ln>
        </p:spPr>
        <p:txBody>
          <a:bodyPr>
            <a:spAutoFit/>
          </a:bodyPr>
          <a:p>
            <a:pPr indent="0"/>
            <a:r>
              <a:rPr lang="zh-CN" b="1">
                <a:latin typeface="Calibri" panose="020F0502020204030204" charset="0"/>
                <a:ea typeface="宋体" panose="02010600030101010101" pitchFamily="2" charset="-122"/>
              </a:rPr>
              <a:t>机会主义压实（</a:t>
            </a:r>
            <a:r>
              <a:rPr lang="en-US" b="1">
                <a:latin typeface="Calibri" panose="020F0502020204030204" charset="0"/>
                <a:ea typeface="宋体" panose="02010600030101010101" pitchFamily="2" charset="-122"/>
                <a:cs typeface="Times New Roman" panose="02020603050405020304" charset="0"/>
              </a:rPr>
              <a:t>Opportunistic Compaction</a:t>
            </a:r>
            <a:r>
              <a:rPr lang="zh-CN" b="1">
                <a:latin typeface="Calibri" panose="020F0502020204030204" charset="0"/>
                <a:ea typeface="宋体" panose="02010600030101010101" pitchFamily="2" charset="-122"/>
              </a:rPr>
              <a:t>）</a:t>
            </a:r>
            <a:endParaRPr lang="zh-CN" altLang="en-US" b="1">
              <a:latin typeface="Calibri" panose="020F0502020204030204" charset="0"/>
              <a:ea typeface="宋体" panose="02010600030101010101" pitchFamily="2" charset="-122"/>
            </a:endParaRPr>
          </a:p>
        </p:txBody>
      </p:sp>
      <p:sp>
        <p:nvSpPr>
          <p:cNvPr id="2" name="文本框 1"/>
          <p:cNvSpPr txBox="1"/>
          <p:nvPr/>
        </p:nvSpPr>
        <p:spPr>
          <a:xfrm>
            <a:off x="2100580" y="2439670"/>
            <a:ext cx="7513955" cy="2584450"/>
          </a:xfrm>
          <a:prstGeom prst="rect">
            <a:avLst/>
          </a:prstGeom>
          <a:noFill/>
        </p:spPr>
        <p:txBody>
          <a:bodyPr wrap="square" rtlCol="0">
            <a:spAutoFit/>
          </a:bodyPr>
          <a:p>
            <a:r>
              <a:rPr lang="en-US" altLang="zh-CN"/>
              <a:t>  </a:t>
            </a:r>
            <a:r>
              <a:rPr lang="zh-CN">
                <a:ea typeface="宋体" panose="02010600030101010101" pitchFamily="2" charset="-122"/>
              </a:rPr>
              <a:t>  Calcspar的最后一个目标是修复LSM压缩I/O。</a:t>
            </a:r>
            <a:endParaRPr lang="zh-CN">
              <a:ea typeface="宋体" panose="02010600030101010101" pitchFamily="2" charset="-122"/>
            </a:endParaRPr>
          </a:p>
          <a:p>
            <a:endParaRPr lang="zh-CN">
              <a:ea typeface="宋体" panose="02010600030101010101" pitchFamily="2" charset="-122"/>
            </a:endParaRPr>
          </a:p>
          <a:p>
            <a:r>
              <a:rPr lang="zh-CN">
                <a:ea typeface="宋体" panose="02010600030101010101" pitchFamily="2" charset="-122"/>
              </a:rPr>
              <a:t>    在启动压缩后，其对至少两个SSTable的批量读取操作和对至少一个SSTable的写入操作将与用户I/O请求竞争。</a:t>
            </a:r>
            <a:endParaRPr lang="zh-CN">
              <a:ea typeface="宋体" panose="02010600030101010101" pitchFamily="2" charset="-122"/>
            </a:endParaRPr>
          </a:p>
          <a:p>
            <a:endParaRPr lang="zh-CN">
              <a:ea typeface="宋体" panose="02010600030101010101" pitchFamily="2" charset="-122"/>
            </a:endParaRPr>
          </a:p>
          <a:p>
            <a:r>
              <a:rPr lang="zh-CN">
                <a:ea typeface="宋体" panose="02010600030101010101" pitchFamily="2" charset="-122"/>
              </a:rPr>
              <a:t>    另一方面，LSM存储逐级检索键值对，并以写时复制的方式合并SSTables，为Calcspar提供了区分不同级别压缩作业I/O的机会，从而减轻了LSM压缩操作在付费IOPS方面的竞争。对于显著影响读取I/O放大的L0表，Calcspar优先对其进行压实。</a:t>
            </a:r>
            <a:endParaRPr lang="zh-CN">
              <a:ea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3000">
                <a:schemeClr val="accent1">
                  <a:lumMod val="20000"/>
                  <a:lumOff val="80000"/>
                </a:schemeClr>
              </a:gs>
              <a:gs pos="32000">
                <a:srgbClr val="E8F5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8ef560575b6fda9a338d8e32ac984ce"/>
          <p:cNvPicPr>
            <a:picLocks noChangeAspect="1"/>
          </p:cNvPicPr>
          <p:nvPr/>
        </p:nvPicPr>
        <p:blipFill>
          <a:blip r:embed="rId1"/>
          <a:srcRect l="22944" t="31121" r="23046"/>
          <a:stretch>
            <a:fillRect/>
          </a:stretch>
        </p:blipFill>
        <p:spPr>
          <a:xfrm>
            <a:off x="7357745" y="2891155"/>
            <a:ext cx="4834255" cy="3967480"/>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5" name="组合 4"/>
          <p:cNvGrpSpPr/>
          <p:nvPr/>
        </p:nvGrpSpPr>
        <p:grpSpPr>
          <a:xfrm>
            <a:off x="1981200" y="1901190"/>
            <a:ext cx="3806190" cy="2727325"/>
            <a:chOff x="1932" y="2994"/>
            <a:chExt cx="5994" cy="4295"/>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0" name="矩形 9"/>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04</a:t>
              </a:r>
              <a:endParaRPr lang="en-US" altLang="zh-CN" sz="8000" b="1" dirty="0">
                <a:latin typeface="微软雅黑" panose="020B0503020204020204" charset="-122"/>
                <a:ea typeface="微软雅黑" panose="020B0503020204020204" charset="-122"/>
              </a:endParaRPr>
            </a:p>
          </p:txBody>
        </p:sp>
        <p:sp>
          <p:nvSpPr>
            <p:cNvPr id="11" name="矩形 10"/>
            <p:cNvSpPr/>
            <p:nvPr/>
          </p:nvSpPr>
          <p:spPr>
            <a:xfrm>
              <a:off x="2118" y="5546"/>
              <a:ext cx="580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实验</a:t>
              </a:r>
              <a:r>
                <a:rPr lang="zh-CN" altLang="en-US" sz="6600" b="1" spc="300" dirty="0">
                  <a:latin typeface="微软雅黑" panose="020B0503020204020204" charset="-122"/>
                  <a:ea typeface="微软雅黑" panose="020B0503020204020204" charset="-122"/>
                </a:rPr>
                <a:t>评估</a:t>
              </a:r>
              <a:endParaRPr lang="zh-CN" altLang="en-US" sz="6600" b="1" spc="300" dirty="0">
                <a:latin typeface="微软雅黑" panose="020B0503020204020204" charset="-122"/>
                <a:ea typeface="微软雅黑" panose="020B0503020204020204" charset="-122"/>
              </a:endParaRPr>
            </a:p>
          </p:txBody>
        </p:sp>
      </p:gr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实验评估</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文本框 1"/>
          <p:cNvSpPr txBox="1"/>
          <p:nvPr/>
        </p:nvSpPr>
        <p:spPr>
          <a:xfrm>
            <a:off x="1389380" y="1711325"/>
            <a:ext cx="4064000" cy="2030095"/>
          </a:xfrm>
          <a:prstGeom prst="rect">
            <a:avLst/>
          </a:prstGeom>
          <a:noFill/>
        </p:spPr>
        <p:txBody>
          <a:bodyPr wrap="square" rtlCol="0">
            <a:spAutoFit/>
          </a:bodyPr>
          <a:p>
            <a:r>
              <a:rPr lang="zh-CN" altLang="en-US"/>
              <a:t>实验环境</a:t>
            </a:r>
            <a:endParaRPr lang="zh-CN" altLang="en-US"/>
          </a:p>
          <a:p>
            <a:r>
              <a:rPr lang="zh-CN" altLang="en-US"/>
              <a:t>测试平台：</a:t>
            </a:r>
            <a:r>
              <a:rPr lang="en-US" altLang="zh-CN"/>
              <a:t>AWS</a:t>
            </a:r>
            <a:endParaRPr lang="en-US" altLang="zh-CN"/>
          </a:p>
          <a:p>
            <a:r>
              <a:rPr lang="en-US" altLang="zh-CN"/>
              <a:t>EC2</a:t>
            </a:r>
            <a:r>
              <a:rPr lang="zh-CN" altLang="en-US"/>
              <a:t>实例：</a:t>
            </a:r>
            <a:r>
              <a:rPr lang="en-US" altLang="zh-CN"/>
              <a:t>m5d2xlarge</a:t>
            </a:r>
            <a:endParaRPr lang="en-US" altLang="zh-CN"/>
          </a:p>
          <a:p>
            <a:r>
              <a:rPr lang="en-US" altLang="zh-CN"/>
              <a:t>CPU:8*vCPU</a:t>
            </a:r>
            <a:endParaRPr lang="en-US" altLang="zh-CN"/>
          </a:p>
          <a:p>
            <a:r>
              <a:rPr lang="zh-CN" altLang="en-US"/>
              <a:t>内存：</a:t>
            </a:r>
            <a:r>
              <a:rPr lang="en-US" altLang="zh-CN"/>
              <a:t>32</a:t>
            </a:r>
            <a:r>
              <a:rPr lang="en-US" altLang="zh-CN"/>
              <a:t>GB</a:t>
            </a:r>
            <a:endParaRPr lang="en-US" altLang="zh-CN"/>
          </a:p>
          <a:p>
            <a:r>
              <a:rPr lang="en-US" altLang="zh-CN"/>
              <a:t>io2</a:t>
            </a:r>
            <a:r>
              <a:rPr lang="zh-CN" altLang="en-US"/>
              <a:t>存储卷：</a:t>
            </a:r>
            <a:r>
              <a:rPr lang="en-US" altLang="zh-CN"/>
              <a:t>100GB</a:t>
            </a:r>
            <a:r>
              <a:rPr lang="zh-CN" altLang="en-US"/>
              <a:t>容量和</a:t>
            </a:r>
            <a:r>
              <a:rPr lang="en-US" altLang="zh-CN"/>
              <a:t>1000</a:t>
            </a:r>
            <a:r>
              <a:rPr lang="en-US" altLang="zh-CN"/>
              <a:t>IOPS</a:t>
            </a:r>
            <a:endParaRPr lang="en-US" altLang="zh-CN"/>
          </a:p>
          <a:p>
            <a:r>
              <a:rPr lang="en-US" altLang="zh-CN"/>
              <a:t>Benchmarks</a:t>
            </a:r>
            <a:r>
              <a:rPr lang="zh-CN" altLang="en-US"/>
              <a:t>：</a:t>
            </a:r>
            <a:r>
              <a:rPr lang="en-US" altLang="zh-CN"/>
              <a:t>YCSB</a:t>
            </a:r>
            <a:r>
              <a:rPr lang="zh-CN" altLang="en-US"/>
              <a:t>和</a:t>
            </a:r>
            <a:r>
              <a:rPr lang="en-US" altLang="zh-CN"/>
              <a:t>Mixgraph</a:t>
            </a:r>
            <a:endParaRPr lang="en-US" altLang="zh-CN"/>
          </a:p>
        </p:txBody>
      </p:sp>
      <p:pic>
        <p:nvPicPr>
          <p:cNvPr id="17" name="图片 17"/>
          <p:cNvPicPr>
            <a:picLocks noChangeAspect="1"/>
          </p:cNvPicPr>
          <p:nvPr>
            <p:custDataLst>
              <p:tags r:id="rId2"/>
            </p:custDataLst>
          </p:nvPr>
        </p:nvPicPr>
        <p:blipFill>
          <a:blip r:embed="rId3"/>
          <a:stretch>
            <a:fillRect/>
          </a:stretch>
        </p:blipFill>
        <p:spPr>
          <a:xfrm>
            <a:off x="6096000" y="2734310"/>
            <a:ext cx="5401945" cy="1796415"/>
          </a:xfrm>
          <a:prstGeom prst="rect">
            <a:avLst/>
          </a:prstGeom>
          <a:noFill/>
          <a:ln>
            <a:noFill/>
          </a:ln>
        </p:spPr>
      </p:pic>
      <p:sp>
        <p:nvSpPr>
          <p:cNvPr id="3" name="文本框 2"/>
          <p:cNvSpPr txBox="1"/>
          <p:nvPr/>
        </p:nvSpPr>
        <p:spPr>
          <a:xfrm>
            <a:off x="1389380" y="4211955"/>
            <a:ext cx="4064000" cy="1198880"/>
          </a:xfrm>
          <a:prstGeom prst="rect">
            <a:avLst/>
          </a:prstGeom>
          <a:noFill/>
        </p:spPr>
        <p:txBody>
          <a:bodyPr wrap="square" rtlCol="0">
            <a:spAutoFit/>
          </a:bodyPr>
          <a:p>
            <a:r>
              <a:rPr lang="zh-CN" altLang="en-US"/>
              <a:t>测试对比对象（三种</a:t>
            </a:r>
            <a:r>
              <a:rPr lang="zh-CN" altLang="en-US"/>
              <a:t>先进的</a:t>
            </a:r>
            <a:r>
              <a:rPr lang="en-US" altLang="zh-CN"/>
              <a:t>KV Store</a:t>
            </a:r>
            <a:r>
              <a:rPr lang="zh-CN" altLang="en-US"/>
              <a:t>）</a:t>
            </a:r>
            <a:endParaRPr lang="zh-CN" altLang="en-US"/>
          </a:p>
          <a:p>
            <a:r>
              <a:rPr lang="zh-CN" altLang="en-US"/>
              <a:t>1.Autotuned RocksDB</a:t>
            </a:r>
            <a:endParaRPr lang="zh-CN" altLang="en-US"/>
          </a:p>
          <a:p>
            <a:r>
              <a:rPr lang="zh-CN" altLang="en-US"/>
              <a:t>2.SILK</a:t>
            </a:r>
            <a:endParaRPr lang="zh-CN" altLang="en-US"/>
          </a:p>
          <a:p>
            <a:r>
              <a:rPr lang="zh-CN" altLang="en-US"/>
              <a:t>3.CruiseDB</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实验评估</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文本框 1"/>
          <p:cNvSpPr txBox="1"/>
          <p:nvPr/>
        </p:nvSpPr>
        <p:spPr>
          <a:xfrm>
            <a:off x="3698240" y="1673225"/>
            <a:ext cx="4064000" cy="368300"/>
          </a:xfrm>
          <a:prstGeom prst="rect">
            <a:avLst/>
          </a:prstGeom>
          <a:noFill/>
        </p:spPr>
        <p:txBody>
          <a:bodyPr wrap="square" rtlCol="0">
            <a:spAutoFit/>
          </a:bodyPr>
          <a:p>
            <a:r>
              <a:rPr lang="en-US" altLang="zh-CN"/>
              <a:t>                        </a:t>
            </a:r>
            <a:r>
              <a:rPr lang="zh-CN" altLang="en-US"/>
              <a:t>测试</a:t>
            </a:r>
            <a:r>
              <a:rPr lang="zh-CN" altLang="en-US"/>
              <a:t>结果</a:t>
            </a:r>
            <a:endParaRPr lang="zh-CN" altLang="en-US"/>
          </a:p>
        </p:txBody>
      </p:sp>
      <p:pic>
        <p:nvPicPr>
          <p:cNvPr id="18" name="图片 18"/>
          <p:cNvPicPr>
            <a:picLocks noChangeAspect="1"/>
          </p:cNvPicPr>
          <p:nvPr>
            <p:custDataLst>
              <p:tags r:id="rId2"/>
            </p:custDataLst>
          </p:nvPr>
        </p:nvPicPr>
        <p:blipFill>
          <a:blip r:embed="rId3"/>
          <a:stretch>
            <a:fillRect/>
          </a:stretch>
        </p:blipFill>
        <p:spPr>
          <a:xfrm>
            <a:off x="1212850" y="2288540"/>
            <a:ext cx="9239250" cy="2541905"/>
          </a:xfrm>
          <a:prstGeom prst="rect">
            <a:avLst/>
          </a:prstGeom>
          <a:noFill/>
          <a:ln>
            <a:noFill/>
          </a:ln>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实验评估</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文本框 1"/>
          <p:cNvSpPr txBox="1"/>
          <p:nvPr/>
        </p:nvSpPr>
        <p:spPr>
          <a:xfrm>
            <a:off x="5293995" y="1243330"/>
            <a:ext cx="4064000" cy="368300"/>
          </a:xfrm>
          <a:prstGeom prst="rect">
            <a:avLst/>
          </a:prstGeom>
          <a:noFill/>
        </p:spPr>
        <p:txBody>
          <a:bodyPr wrap="square" rtlCol="0">
            <a:spAutoFit/>
          </a:bodyPr>
          <a:p>
            <a:r>
              <a:rPr lang="zh-CN" altLang="en-US"/>
              <a:t>测试结果</a:t>
            </a:r>
            <a:endParaRPr lang="zh-CN" altLang="en-US"/>
          </a:p>
        </p:txBody>
      </p:sp>
      <p:pic>
        <p:nvPicPr>
          <p:cNvPr id="19" name="图片 19"/>
          <p:cNvPicPr>
            <a:picLocks noChangeAspect="1"/>
          </p:cNvPicPr>
          <p:nvPr>
            <p:custDataLst>
              <p:tags r:id="rId2"/>
            </p:custDataLst>
          </p:nvPr>
        </p:nvPicPr>
        <p:blipFill>
          <a:blip r:embed="rId3"/>
          <a:stretch>
            <a:fillRect/>
          </a:stretch>
        </p:blipFill>
        <p:spPr>
          <a:xfrm>
            <a:off x="835025" y="2057400"/>
            <a:ext cx="4998720" cy="2080895"/>
          </a:xfrm>
          <a:prstGeom prst="rect">
            <a:avLst/>
          </a:prstGeom>
          <a:noFill/>
          <a:ln>
            <a:noFill/>
          </a:ln>
        </p:spPr>
      </p:pic>
      <p:pic>
        <p:nvPicPr>
          <p:cNvPr id="3" name="图片 20"/>
          <p:cNvPicPr>
            <a:picLocks noChangeAspect="1"/>
          </p:cNvPicPr>
          <p:nvPr>
            <p:custDataLst>
              <p:tags r:id="rId4"/>
            </p:custDataLst>
          </p:nvPr>
        </p:nvPicPr>
        <p:blipFill>
          <a:blip r:embed="rId5"/>
          <a:stretch>
            <a:fillRect/>
          </a:stretch>
        </p:blipFill>
        <p:spPr>
          <a:xfrm>
            <a:off x="6264275" y="2199640"/>
            <a:ext cx="5034915" cy="1939290"/>
          </a:xfrm>
          <a:prstGeom prst="rect">
            <a:avLst/>
          </a:prstGeom>
          <a:noFill/>
          <a:ln>
            <a:noFill/>
          </a:ln>
        </p:spPr>
      </p:pic>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实验评估</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 name="图片 21"/>
          <p:cNvPicPr>
            <a:picLocks noChangeAspect="1"/>
          </p:cNvPicPr>
          <p:nvPr>
            <p:custDataLst>
              <p:tags r:id="rId2"/>
            </p:custDataLst>
          </p:nvPr>
        </p:nvPicPr>
        <p:blipFill>
          <a:blip r:embed="rId3"/>
          <a:stretch>
            <a:fillRect/>
          </a:stretch>
        </p:blipFill>
        <p:spPr>
          <a:xfrm>
            <a:off x="3042285" y="2062480"/>
            <a:ext cx="6299200" cy="3546475"/>
          </a:xfrm>
          <a:prstGeom prst="rect">
            <a:avLst/>
          </a:prstGeom>
          <a:noFill/>
          <a:ln>
            <a:noFill/>
          </a:ln>
        </p:spPr>
      </p:pic>
      <p:sp>
        <p:nvSpPr>
          <p:cNvPr id="3" name="文本框 2"/>
          <p:cNvSpPr txBox="1"/>
          <p:nvPr/>
        </p:nvSpPr>
        <p:spPr>
          <a:xfrm>
            <a:off x="5617845" y="1646555"/>
            <a:ext cx="4064000" cy="368300"/>
          </a:xfrm>
          <a:prstGeom prst="rect">
            <a:avLst/>
          </a:prstGeom>
          <a:noFill/>
        </p:spPr>
        <p:txBody>
          <a:bodyPr wrap="square" rtlCol="0">
            <a:spAutoFit/>
          </a:bodyPr>
          <a:p>
            <a:r>
              <a:rPr lang="zh-CN" altLang="en-US"/>
              <a:t>测试</a:t>
            </a:r>
            <a:r>
              <a:rPr lang="zh-CN" altLang="en-US"/>
              <a:t>结果</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实验评估</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 name="图片 22"/>
          <p:cNvPicPr>
            <a:picLocks noChangeAspect="1"/>
          </p:cNvPicPr>
          <p:nvPr>
            <p:custDataLst>
              <p:tags r:id="rId2"/>
            </p:custDataLst>
          </p:nvPr>
        </p:nvPicPr>
        <p:blipFill>
          <a:blip r:embed="rId3"/>
          <a:stretch>
            <a:fillRect/>
          </a:stretch>
        </p:blipFill>
        <p:spPr>
          <a:xfrm>
            <a:off x="3028950" y="2261235"/>
            <a:ext cx="6134735" cy="2989580"/>
          </a:xfrm>
          <a:prstGeom prst="rect">
            <a:avLst/>
          </a:prstGeom>
          <a:noFill/>
          <a:ln>
            <a:noFill/>
          </a:ln>
        </p:spPr>
      </p:pic>
      <p:sp>
        <p:nvSpPr>
          <p:cNvPr id="4" name="文本框 3"/>
          <p:cNvSpPr txBox="1"/>
          <p:nvPr/>
        </p:nvSpPr>
        <p:spPr>
          <a:xfrm>
            <a:off x="5540375" y="1776095"/>
            <a:ext cx="4064000" cy="368300"/>
          </a:xfrm>
          <a:prstGeom prst="rect">
            <a:avLst/>
          </a:prstGeom>
          <a:noFill/>
        </p:spPr>
        <p:txBody>
          <a:bodyPr wrap="square" rtlCol="0">
            <a:spAutoFit/>
          </a:bodyPr>
          <a:p>
            <a:r>
              <a:rPr lang="zh-CN" altLang="en-US"/>
              <a:t>测试</a:t>
            </a:r>
            <a:r>
              <a:rPr lang="zh-CN" altLang="en-US"/>
              <a:t>结果</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1">
            <a:alphaModFix amt="30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2281555"/>
            <a:chOff x="4143" y="4637"/>
            <a:chExt cx="12424" cy="3593"/>
          </a:xfrm>
        </p:grpSpPr>
        <p:sp>
          <p:nvSpPr>
            <p:cNvPr id="27" name="文本框 1"/>
            <p:cNvSpPr txBox="1"/>
            <p:nvPr/>
          </p:nvSpPr>
          <p:spPr>
            <a:xfrm>
              <a:off x="4143" y="4637"/>
              <a:ext cx="12424" cy="1598"/>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p>
              <a:pPr algn="ctr" rtl="0" eaLnBrk="1" fontAlgn="auto" latinLnBrk="0" hangingPunct="1"/>
              <a:r>
                <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谢谢观看</a:t>
              </a:r>
              <a:endPar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9183" y="7733"/>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l" rtl="0" eaLnBrk="1" fontAlgn="auto" latinLnBrk="0" hangingPunct="1">
                <a:lnSpc>
                  <a:spcPts val="1800"/>
                </a:lnSpc>
              </a:pP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汇报人丨陈飞宇</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endPar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2" name="图片 11" descr="校徽"/>
            <p:cNvPicPr>
              <a:picLocks noChangeAspect="1"/>
            </p:cNvPicPr>
            <p:nvPr/>
          </p:nvPicPr>
          <p:blipFill>
            <a:blip r:embed="rId2"/>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5000">
                <a:srgbClr val="25557A"/>
              </a:gs>
              <a:gs pos="32000">
                <a:srgbClr val="2483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7" name="组合 26"/>
          <p:cNvGrpSpPr/>
          <p:nvPr/>
        </p:nvGrpSpPr>
        <p:grpSpPr>
          <a:xfrm>
            <a:off x="4896485" y="635"/>
            <a:ext cx="7295515" cy="6858000"/>
            <a:chOff x="7711" y="1"/>
            <a:chExt cx="11489" cy="10800"/>
          </a:xfrm>
        </p:grpSpPr>
        <p:pic>
          <p:nvPicPr>
            <p:cNvPr id="17" name="图片 16" descr="IMG_2580"/>
            <p:cNvPicPr>
              <a:picLocks noChangeAspect="1"/>
            </p:cNvPicPr>
            <p:nvPr/>
          </p:nvPicPr>
          <p:blipFill>
            <a:blip r:embed="rId1">
              <a:clrChange>
                <a:clrFrom>
                  <a:srgbClr val="006DBF">
                    <a:alpha val="100000"/>
                  </a:srgbClr>
                </a:clrFrom>
                <a:clrTo>
                  <a:srgbClr val="006DBF">
                    <a:alpha val="100000"/>
                    <a:alpha val="0"/>
                  </a:srgbClr>
                </a:clrTo>
              </a:clrChange>
            </a:blip>
            <a:stretch>
              <a:fillRect/>
            </a:stretch>
          </p:blipFill>
          <p:spPr>
            <a:xfrm>
              <a:off x="11840" y="2371"/>
              <a:ext cx="7360" cy="8429"/>
            </a:xfrm>
            <a:prstGeom prst="rect">
              <a:avLst/>
            </a:prstGeom>
          </p:spPr>
        </p:pic>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28" name="组合 27"/>
          <p:cNvGrpSpPr/>
          <p:nvPr/>
        </p:nvGrpSpPr>
        <p:grpSpPr>
          <a:xfrm>
            <a:off x="1981200" y="1901190"/>
            <a:ext cx="2791460" cy="2727325"/>
            <a:chOff x="1932" y="2994"/>
            <a:chExt cx="4396" cy="4295"/>
          </a:xfrm>
        </p:grpSpPr>
        <p:grpSp>
          <p:nvGrpSpPr>
            <p:cNvPr id="30" name="组合 29"/>
            <p:cNvGrpSpPr/>
            <p:nvPr/>
          </p:nvGrpSpPr>
          <p:grpSpPr>
            <a:xfrm>
              <a:off x="1932" y="2994"/>
              <a:ext cx="3242" cy="2179"/>
              <a:chOff x="2761095" y="2292169"/>
              <a:chExt cx="2058736" cy="1383665"/>
            </a:xfrm>
          </p:grpSpPr>
          <p:sp>
            <p:nvSpPr>
              <p:cNvPr id="2"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66"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3" name="文本框 2"/>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68" name="矩形 67"/>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01</a:t>
              </a:r>
              <a:endParaRPr lang="en-US" altLang="zh-CN" sz="8000" b="1" dirty="0">
                <a:latin typeface="微软雅黑" panose="020B0503020204020204" charset="-122"/>
                <a:ea typeface="微软雅黑" panose="020B0503020204020204" charset="-122"/>
              </a:endParaRPr>
            </a:p>
          </p:txBody>
        </p:sp>
        <p:sp>
          <p:nvSpPr>
            <p:cNvPr id="69" name="矩形 68"/>
            <p:cNvSpPr/>
            <p:nvPr/>
          </p:nvSpPr>
          <p:spPr>
            <a:xfrm>
              <a:off x="2118" y="5546"/>
              <a:ext cx="304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背景</a:t>
              </a:r>
              <a:endParaRPr lang="zh-CN" altLang="en-US" sz="6600" b="1" spc="300" dirty="0">
                <a:latin typeface="微软雅黑" panose="020B0503020204020204" charset="-122"/>
                <a:ea typeface="微软雅黑" panose="020B0503020204020204" charset="-122"/>
              </a:endParaRPr>
            </a:p>
          </p:txBody>
        </p:sp>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028190" cy="1015365"/>
            <a:chOff x="1572" y="494"/>
            <a:chExt cx="31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16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背景</a:t>
              </a:r>
              <a:endParaRPr lang="zh-CN" altLang="en-US" sz="3200" b="1" spc="300" dirty="0">
                <a:latin typeface="微软雅黑" panose="020B0503020204020204" charset="-122"/>
                <a:ea typeface="微软雅黑" panose="020B0503020204020204" charset="-122"/>
              </a:endParaRPr>
            </a:p>
          </p:txBody>
        </p:sp>
      </p:grpSp>
      <p:sp>
        <p:nvSpPr>
          <p:cNvPr id="19" name="矩形: 圆角 18"/>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169035" y="3429000"/>
            <a:ext cx="1071880" cy="1076325"/>
          </a:xfrm>
          <a:prstGeom prst="rect">
            <a:avLst/>
          </a:prstGeom>
        </p:spPr>
        <p:txBody>
          <a:bodyPr wrap="none">
            <a:spAutoFit/>
          </a:bodyPr>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现实</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场景</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rot="0">
            <a:off x="2890520" y="2061845"/>
            <a:ext cx="7985125" cy="1218069"/>
            <a:chOff x="3134969" y="2228849"/>
            <a:chExt cx="7984866" cy="1218247"/>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1</a:t>
              </a:r>
              <a:endParaRPr lang="en-US" altLang="zh-CN" sz="1600" dirty="0">
                <a:latin typeface="微软雅黑" panose="020B0503020204020204" charset="-122"/>
                <a:ea typeface="微软雅黑" panose="020B0503020204020204" charset="-122"/>
                <a:cs typeface="+mn-ea"/>
                <a:sym typeface="+mn-lt"/>
              </a:endParaRPr>
            </a:p>
          </p:txBody>
        </p:sp>
        <p:grpSp>
          <p:nvGrpSpPr>
            <p:cNvPr id="31" name="组合 30"/>
            <p:cNvGrpSpPr/>
            <p:nvPr/>
          </p:nvGrpSpPr>
          <p:grpSpPr>
            <a:xfrm>
              <a:off x="3765265" y="2243632"/>
              <a:ext cx="7354570" cy="1203464"/>
              <a:chOff x="7893455" y="4126834"/>
              <a:chExt cx="7354570" cy="1203464"/>
            </a:xfrm>
          </p:grpSpPr>
          <p:sp>
            <p:nvSpPr>
              <p:cNvPr id="32" name="矩形 31"/>
              <p:cNvSpPr/>
              <p:nvPr/>
            </p:nvSpPr>
            <p:spPr>
              <a:xfrm>
                <a:off x="7893455" y="4126834"/>
                <a:ext cx="3054251" cy="368354"/>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企业将数据转移到云</a:t>
                </a:r>
                <a:r>
                  <a:rPr lang="zh-CN" altLang="en-US" b="1" dirty="0">
                    <a:solidFill>
                      <a:srgbClr val="25557A"/>
                    </a:solidFill>
                    <a:latin typeface="微软雅黑" panose="020B0503020204020204" charset="-122"/>
                    <a:ea typeface="微软雅黑" panose="020B0503020204020204" charset="-122"/>
                    <a:cs typeface="+mn-ea"/>
                    <a:sym typeface="+mn-lt"/>
                  </a:rPr>
                  <a:t>上</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34" name="文本框 33"/>
              <p:cNvSpPr txBox="1"/>
              <p:nvPr/>
            </p:nvSpPr>
            <p:spPr>
              <a:xfrm>
                <a:off x="7893455" y="4377024"/>
                <a:ext cx="7354570" cy="953274"/>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由于云存储的先进功能和成本效益，越来越多的企业和组织将数据转移到了云上，比如Amazon Web Service（AWS）。</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35" name="组合 34"/>
          <p:cNvGrpSpPr/>
          <p:nvPr/>
        </p:nvGrpSpPr>
        <p:grpSpPr>
          <a:xfrm rot="0">
            <a:off x="3521075" y="3430905"/>
            <a:ext cx="7355205" cy="1218069"/>
            <a:chOff x="3134969" y="2228849"/>
            <a:chExt cx="7354946" cy="1218247"/>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2</a:t>
              </a:r>
              <a:endParaRPr lang="en-US" altLang="zh-CN" sz="1600" dirty="0">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a:off x="3765265" y="2243632"/>
              <a:ext cx="6724650" cy="1203464"/>
              <a:chOff x="7893455" y="4126834"/>
              <a:chExt cx="6724650" cy="1203464"/>
            </a:xfrm>
          </p:grpSpPr>
          <p:sp>
            <p:nvSpPr>
              <p:cNvPr id="38" name="矩形 37"/>
              <p:cNvSpPr/>
              <p:nvPr/>
            </p:nvSpPr>
            <p:spPr>
              <a:xfrm>
                <a:off x="7893455" y="4126834"/>
                <a:ext cx="4708359" cy="368354"/>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LSM KV存储在云应用程序中被广泛使用</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7893455" y="4377024"/>
                <a:ext cx="6724650" cy="953274"/>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基于LSM树的键值存储（LSM存储），如RocksDB、LevelDB、Bigtable、Dy-namo和TiDB，正在成为许多云应用程序的构建块。</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41" name="组合 40"/>
          <p:cNvGrpSpPr/>
          <p:nvPr/>
        </p:nvGrpSpPr>
        <p:grpSpPr>
          <a:xfrm rot="0">
            <a:off x="2890520" y="4800600"/>
            <a:ext cx="7985125" cy="786904"/>
            <a:chOff x="3134969" y="2228849"/>
            <a:chExt cx="7984866" cy="787019"/>
          </a:xfrm>
        </p:grpSpPr>
        <p:sp>
          <p:nvSpPr>
            <p:cNvPr id="28" name="椭圆 2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3</a:t>
              </a:r>
              <a:endParaRPr lang="en-US" altLang="zh-CN" sz="1600" dirty="0">
                <a:latin typeface="微软雅黑" panose="020B0503020204020204" charset="-122"/>
                <a:ea typeface="微软雅黑" panose="020B0503020204020204" charset="-122"/>
                <a:cs typeface="+mn-ea"/>
                <a:sym typeface="+mn-lt"/>
              </a:endParaRPr>
            </a:p>
          </p:txBody>
        </p:sp>
        <p:grpSp>
          <p:nvGrpSpPr>
            <p:cNvPr id="43" name="组合 42"/>
            <p:cNvGrpSpPr/>
            <p:nvPr/>
          </p:nvGrpSpPr>
          <p:grpSpPr>
            <a:xfrm>
              <a:off x="3765265" y="2243632"/>
              <a:ext cx="7354570" cy="772236"/>
              <a:chOff x="7893455" y="4126834"/>
              <a:chExt cx="7354570" cy="772236"/>
            </a:xfrm>
          </p:grpSpPr>
          <p:sp>
            <p:nvSpPr>
              <p:cNvPr id="44" name="矩形 43"/>
              <p:cNvSpPr/>
              <p:nvPr/>
            </p:nvSpPr>
            <p:spPr>
              <a:xfrm>
                <a:off x="7893455" y="4126834"/>
                <a:ext cx="4540103" cy="368354"/>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云存储弹性存储卷无法满足流量波动</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7893455" y="4377024"/>
                <a:ext cx="7354570" cy="522046"/>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增加IOPS预算花费大量时间如几个小时甚至是几天无法满足短期波动的工作负载变化。</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pic>
        <p:nvPicPr>
          <p:cNvPr id="12" name="图片 11"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2028190" cy="1015365"/>
            <a:chOff x="1572" y="494"/>
            <a:chExt cx="31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16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背景</a:t>
              </a:r>
              <a:endParaRPr lang="zh-CN" altLang="en-US" sz="3200" b="1" spc="300" dirty="0">
                <a:latin typeface="微软雅黑" panose="020B0503020204020204" charset="-122"/>
                <a:ea typeface="微软雅黑" panose="020B0503020204020204" charset="-122"/>
              </a:endParaRPr>
            </a:p>
          </p:txBody>
        </p:sp>
      </p:grpSp>
      <p:sp>
        <p:nvSpPr>
          <p:cNvPr id="19" name="矩形: 圆角 18"/>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169035" y="3429000"/>
            <a:ext cx="1071880" cy="1076325"/>
          </a:xfrm>
          <a:prstGeom prst="rect">
            <a:avLst/>
          </a:prstGeom>
        </p:spPr>
        <p:txBody>
          <a:bodyPr wrap="none">
            <a:spAutoFit/>
          </a:bodyPr>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现实</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场景</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rot="0">
            <a:off x="2890520" y="2061845"/>
            <a:ext cx="7985125" cy="786904"/>
            <a:chOff x="3134969" y="2228849"/>
            <a:chExt cx="7984866" cy="787019"/>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4</a:t>
              </a:r>
              <a:endParaRPr lang="en-US" altLang="zh-CN" sz="1600" dirty="0">
                <a:latin typeface="微软雅黑" panose="020B0503020204020204" charset="-122"/>
                <a:ea typeface="微软雅黑" panose="020B0503020204020204" charset="-122"/>
                <a:cs typeface="+mn-ea"/>
                <a:sym typeface="+mn-lt"/>
              </a:endParaRPr>
            </a:p>
          </p:txBody>
        </p:sp>
        <p:grpSp>
          <p:nvGrpSpPr>
            <p:cNvPr id="31" name="组合 30"/>
            <p:cNvGrpSpPr/>
            <p:nvPr/>
          </p:nvGrpSpPr>
          <p:grpSpPr>
            <a:xfrm>
              <a:off x="3765265" y="2243632"/>
              <a:ext cx="7354570" cy="772236"/>
              <a:chOff x="7893455" y="4126834"/>
              <a:chExt cx="7354570" cy="772236"/>
            </a:xfrm>
          </p:grpSpPr>
          <p:sp>
            <p:nvSpPr>
              <p:cNvPr id="32" name="矩形 31"/>
              <p:cNvSpPr/>
              <p:nvPr/>
            </p:nvSpPr>
            <p:spPr>
              <a:xfrm>
                <a:off x="7893455" y="4126834"/>
                <a:ext cx="5484952" cy="368354"/>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AWS EBS保证服务级别（SLA）的服务协议</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34" name="文本框 33"/>
              <p:cNvSpPr txBox="1"/>
              <p:nvPr/>
            </p:nvSpPr>
            <p:spPr>
              <a:xfrm>
                <a:off x="7893455" y="4377024"/>
                <a:ext cx="7354570" cy="522046"/>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当访问不超过付费</a:t>
                </a:r>
                <a:r>
                  <a:rPr lang="en-US" altLang="zh-CN" sz="1400" dirty="0">
                    <a:solidFill>
                      <a:schemeClr val="tx1">
                        <a:lumMod val="75000"/>
                        <a:lumOff val="25000"/>
                      </a:schemeClr>
                    </a:solidFill>
                    <a:latin typeface="微软雅黑" panose="020B0503020204020204" charset="-122"/>
                    <a:ea typeface="微软雅黑" panose="020B0503020204020204" charset="-122"/>
                  </a:rPr>
                  <a:t>IOPS</a:t>
                </a:r>
                <a:r>
                  <a:rPr lang="zh-CN" altLang="en-US" sz="1400" dirty="0">
                    <a:solidFill>
                      <a:schemeClr val="tx1">
                        <a:lumMod val="75000"/>
                        <a:lumOff val="25000"/>
                      </a:schemeClr>
                    </a:solidFill>
                    <a:latin typeface="微软雅黑" panose="020B0503020204020204" charset="-122"/>
                    <a:ea typeface="微软雅黑" panose="020B0503020204020204" charset="-122"/>
                  </a:rPr>
                  <a:t>时延迟在阈值内，超过付费</a:t>
                </a:r>
                <a:r>
                  <a:rPr lang="en-US" altLang="zh-CN" sz="1400" dirty="0">
                    <a:solidFill>
                      <a:schemeClr val="tx1">
                        <a:lumMod val="75000"/>
                        <a:lumOff val="25000"/>
                      </a:schemeClr>
                    </a:solidFill>
                    <a:latin typeface="微软雅黑" panose="020B0503020204020204" charset="-122"/>
                    <a:ea typeface="微软雅黑" panose="020B0503020204020204" charset="-122"/>
                  </a:rPr>
                  <a:t>IOPS</a:t>
                </a:r>
                <a:r>
                  <a:rPr lang="zh-CN" altLang="en-US" sz="1400" dirty="0">
                    <a:solidFill>
                      <a:schemeClr val="tx1">
                        <a:lumMod val="75000"/>
                        <a:lumOff val="25000"/>
                      </a:schemeClr>
                    </a:solidFill>
                    <a:latin typeface="微软雅黑" panose="020B0503020204020204" charset="-122"/>
                    <a:ea typeface="微软雅黑" panose="020B0503020204020204" charset="-122"/>
                  </a:rPr>
                  <a:t>时延迟大大</a:t>
                </a:r>
                <a:r>
                  <a:rPr lang="zh-CN" altLang="en-US" sz="1400" dirty="0">
                    <a:solidFill>
                      <a:schemeClr val="tx1">
                        <a:lumMod val="75000"/>
                        <a:lumOff val="25000"/>
                      </a:schemeClr>
                    </a:solidFill>
                    <a:latin typeface="微软雅黑" panose="020B0503020204020204" charset="-122"/>
                    <a:ea typeface="微软雅黑" panose="020B0503020204020204" charset="-122"/>
                  </a:rPr>
                  <a:t>增加。</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35" name="组合 34"/>
          <p:cNvGrpSpPr/>
          <p:nvPr/>
        </p:nvGrpSpPr>
        <p:grpSpPr>
          <a:xfrm rot="0">
            <a:off x="3521075" y="3430905"/>
            <a:ext cx="7355205" cy="786904"/>
            <a:chOff x="3134969" y="2228849"/>
            <a:chExt cx="7354946" cy="787019"/>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5</a:t>
              </a:r>
              <a:endParaRPr lang="en-US" altLang="zh-CN" sz="1600" dirty="0">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a:off x="3765265" y="2243632"/>
              <a:ext cx="6724650" cy="772236"/>
              <a:chOff x="7893455" y="4126834"/>
              <a:chExt cx="6724650" cy="772236"/>
            </a:xfrm>
          </p:grpSpPr>
          <p:sp>
            <p:nvSpPr>
              <p:cNvPr id="38" name="矩形 37"/>
              <p:cNvSpPr/>
              <p:nvPr/>
            </p:nvSpPr>
            <p:spPr>
              <a:xfrm>
                <a:off x="7893455" y="4126834"/>
                <a:ext cx="4708359" cy="368354"/>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IOPS有限影响到应用程序（RocksDB）</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7893455" y="4377024"/>
                <a:ext cx="6724650" cy="522046"/>
              </a:xfrm>
              <a:prstGeom prst="rect">
                <a:avLst/>
              </a:prstGeom>
              <a:noFill/>
            </p:spPr>
            <p:txBody>
              <a:bodyPr wrap="square">
                <a:spAutoFit/>
              </a:bodyPr>
              <a:p>
                <a:pPr>
                  <a:lnSpc>
                    <a:spcPct val="200000"/>
                  </a:lnSpc>
                </a:pPr>
                <a:r>
                  <a:rPr lang="en-US" altLang="zh-CN" sz="1400" dirty="0">
                    <a:solidFill>
                      <a:schemeClr val="tx1">
                        <a:lumMod val="75000"/>
                        <a:lumOff val="25000"/>
                      </a:schemeClr>
                    </a:solidFill>
                    <a:latin typeface="微软雅黑" panose="020B0503020204020204" charset="-122"/>
                    <a:ea typeface="微软雅黑" panose="020B0503020204020204" charset="-122"/>
                  </a:rPr>
                  <a:t>RocksDB</a:t>
                </a:r>
                <a:r>
                  <a:rPr lang="zh-CN" altLang="en-US" sz="1400" dirty="0">
                    <a:solidFill>
                      <a:schemeClr val="tx1">
                        <a:lumMod val="75000"/>
                        <a:lumOff val="25000"/>
                      </a:schemeClr>
                    </a:solidFill>
                    <a:latin typeface="微软雅黑" panose="020B0503020204020204" charset="-122"/>
                    <a:ea typeface="微软雅黑" panose="020B0503020204020204" charset="-122"/>
                  </a:rPr>
                  <a:t>内部的查找和压实操作会造成读放大从而影响用户</a:t>
                </a:r>
                <a:r>
                  <a:rPr lang="en-US" altLang="zh-CN" sz="1400" dirty="0">
                    <a:solidFill>
                      <a:schemeClr val="tx1">
                        <a:lumMod val="75000"/>
                        <a:lumOff val="25000"/>
                      </a:schemeClr>
                    </a:solidFill>
                    <a:latin typeface="微软雅黑" panose="020B0503020204020204" charset="-122"/>
                    <a:ea typeface="微软雅黑" panose="020B0503020204020204" charset="-122"/>
                  </a:rPr>
                  <a:t>IOPS</a:t>
                </a:r>
                <a:r>
                  <a:rPr lang="zh-CN" altLang="en-US" sz="1400" dirty="0">
                    <a:solidFill>
                      <a:schemeClr val="tx1">
                        <a:lumMod val="75000"/>
                        <a:lumOff val="25000"/>
                      </a:schemeClr>
                    </a:solidFill>
                    <a:latin typeface="微软雅黑" panose="020B0503020204020204" charset="-122"/>
                    <a:ea typeface="微软雅黑" panose="020B0503020204020204" charset="-122"/>
                  </a:rPr>
                  <a:t>。</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pic>
        <p:nvPicPr>
          <p:cNvPr id="12" name="图片 11"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5145"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0">
                <a:schemeClr val="accent1">
                  <a:lumMod val="20000"/>
                  <a:lumOff val="80000"/>
                </a:schemeClr>
              </a:gs>
              <a:gs pos="26000">
                <a:srgbClr val="D9EB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1.5"/>
          <p:cNvPicPr/>
          <p:nvPr>
            <p:custDataLst>
              <p:tags r:id="rId1"/>
            </p:custDataLst>
          </p:nvPr>
        </p:nvPicPr>
        <p:blipFill>
          <a:blip r:embed="rId2"/>
          <a:srcRect l="22403" t="1475" r="22481" b="58056"/>
          <a:stretch>
            <a:fillRect/>
          </a:stretch>
        </p:blipFill>
        <p:spPr>
          <a:xfrm flipH="1">
            <a:off x="7152005" y="2223135"/>
            <a:ext cx="5039995" cy="4634865"/>
          </a:xfrm>
          <a:prstGeom prst="rect">
            <a:avLst/>
          </a:prstGeom>
        </p:spPr>
      </p:pic>
      <p:pic>
        <p:nvPicPr>
          <p:cNvPr id="5" name="图片 4" descr="校徽"/>
          <p:cNvPicPr>
            <a:picLocks noChangeAspect="1"/>
          </p:cNvPicPr>
          <p:nvPr/>
        </p:nvPicPr>
        <p:blipFill>
          <a:blip r:embed="rId3"/>
          <a:stretch>
            <a:fillRect/>
          </a:stretch>
        </p:blipFill>
        <p:spPr>
          <a:xfrm>
            <a:off x="10413365" y="186055"/>
            <a:ext cx="1422400" cy="1080135"/>
          </a:xfrm>
          <a:prstGeom prst="rect">
            <a:avLst/>
          </a:prstGeom>
        </p:spPr>
      </p:pic>
      <p:sp>
        <p:nvSpPr>
          <p:cNvPr id="21" name="任意多边形: 形状 52"/>
          <p:cNvSpPr/>
          <p:nvPr/>
        </p:nvSpPr>
        <p:spPr>
          <a:xfrm flipV="1">
            <a:off x="4925060" y="0"/>
            <a:ext cx="407416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1981200" y="1901190"/>
            <a:ext cx="6435090" cy="2727325"/>
            <a:chOff x="1932" y="2994"/>
            <a:chExt cx="10134" cy="4295"/>
          </a:xfrm>
        </p:grpSpPr>
        <p:grpSp>
          <p:nvGrpSpPr>
            <p:cNvPr id="7" name="组合 6"/>
            <p:cNvGrpSpPr/>
            <p:nvPr/>
          </p:nvGrpSpPr>
          <p:grpSpPr>
            <a:xfrm>
              <a:off x="1932" y="2994"/>
              <a:ext cx="3242" cy="2179"/>
              <a:chOff x="2761095" y="2292169"/>
              <a:chExt cx="2058736" cy="1383665"/>
            </a:xfrm>
          </p:grpSpPr>
          <p:sp>
            <p:nvSpPr>
              <p:cNvPr id="8"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9"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02</a:t>
              </a:r>
              <a:endParaRPr lang="en-US" altLang="zh-CN" sz="8000" b="1" dirty="0">
                <a:latin typeface="微软雅黑" panose="020B0503020204020204" charset="-122"/>
                <a:ea typeface="微软雅黑" panose="020B0503020204020204" charset="-122"/>
              </a:endParaRPr>
            </a:p>
          </p:txBody>
        </p:sp>
        <p:sp>
          <p:nvSpPr>
            <p:cNvPr id="12" name="矩形 11"/>
            <p:cNvSpPr/>
            <p:nvPr/>
          </p:nvSpPr>
          <p:spPr>
            <a:xfrm>
              <a:off x="2118" y="5546"/>
              <a:ext cx="994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挑战和探究</a:t>
              </a:r>
              <a:r>
                <a:rPr lang="zh-CN" altLang="en-US" sz="6600" b="1" spc="300" dirty="0">
                  <a:latin typeface="微软雅黑" panose="020B0503020204020204" charset="-122"/>
                  <a:ea typeface="微软雅黑" panose="020B0503020204020204" charset="-122"/>
                </a:rPr>
                <a:t>问题</a:t>
              </a:r>
              <a:endParaRPr lang="zh-CN" altLang="en-US" sz="6600" b="1" spc="300" dirty="0">
                <a:latin typeface="微软雅黑" panose="020B0503020204020204" charset="-122"/>
                <a:ea typeface="微软雅黑" panose="020B0503020204020204" charset="-122"/>
              </a:endParaRPr>
            </a:p>
          </p:txBody>
        </p:sp>
      </p:gr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609600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b="1">
                <a:solidFill>
                  <a:schemeClr val="tx1"/>
                </a:solidFill>
                <a:latin typeface="微软雅黑" panose="020B0503020204020204" charset="-122"/>
                <a:ea typeface="微软雅黑" panose="020B0503020204020204" charset="-122"/>
                <a:sym typeface="+mn-ea"/>
              </a:rPr>
              <a:t>云存储卷的速度限制机制与LSM存储内部的多线程并发机制相冲突。</a:t>
            </a:r>
            <a:endParaRPr lang="zh-CN" altLang="en-US" sz="1400" b="1">
              <a:solidFill>
                <a:schemeClr val="tx1"/>
              </a:solidFill>
              <a:latin typeface="微软雅黑" panose="020B0503020204020204" charset="-122"/>
              <a:ea typeface="微软雅黑" panose="020B0503020204020204" charset="-122"/>
              <a:sym typeface="+mn-ea"/>
            </a:endParaRPr>
          </a:p>
        </p:txBody>
      </p:sp>
      <p:sp>
        <p:nvSpPr>
          <p:cNvPr id="58" name="矩形 57"/>
          <p:cNvSpPr/>
          <p:nvPr/>
        </p:nvSpPr>
        <p:spPr>
          <a:xfrm>
            <a:off x="165100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auto">
              <a:lnSpc>
                <a:spcPct val="150000"/>
              </a:lnSpc>
            </a:pPr>
            <a:r>
              <a:rPr lang="zh-CN" altLang="en-US" sz="1400" b="1">
                <a:solidFill>
                  <a:schemeClr val="tx1"/>
                </a:solidFill>
                <a:latin typeface="微软雅黑" panose="020B0503020204020204" charset="-122"/>
                <a:ea typeface="微软雅黑" panose="020B0503020204020204" charset="-122"/>
                <a:sym typeface="+mn-ea"/>
              </a:rPr>
              <a:t>读取请求的性能波动很大</a:t>
            </a:r>
            <a:endParaRPr lang="zh-CN" altLang="en-US" sz="1400" b="1">
              <a:solidFill>
                <a:schemeClr val="tx1"/>
              </a:solidFill>
              <a:latin typeface="微软雅黑" panose="020B0503020204020204" charset="-122"/>
              <a:ea typeface="微软雅黑" panose="020B0503020204020204" charset="-122"/>
              <a:sym typeface="+mn-ea"/>
            </a:endParaRPr>
          </a:p>
          <a:p>
            <a:pPr algn="l" fontAlgn="auto">
              <a:lnSpc>
                <a:spcPct val="150000"/>
              </a:lnSpc>
            </a:pPr>
            <a:r>
              <a:rPr lang="zh-CN" altLang="en-US" sz="1400">
                <a:solidFill>
                  <a:schemeClr val="tx1"/>
                </a:solidFill>
                <a:latin typeface="微软雅黑" panose="020B0503020204020204" charset="-122"/>
                <a:ea typeface="微软雅黑" panose="020B0503020204020204" charset="-122"/>
                <a:sym typeface="+mn-ea"/>
              </a:rPr>
              <a:t>因为云存储卷不够灵活，无法及时跟上不断变化的工作负载。</a:t>
            </a:r>
            <a:endParaRPr lang="zh-CN" altLang="en-US" sz="1400">
              <a:solidFill>
                <a:schemeClr val="tx1"/>
              </a:solidFill>
              <a:latin typeface="微软雅黑" panose="020B0503020204020204" charset="-122"/>
              <a:ea typeface="微软雅黑" panose="020B0503020204020204" charset="-122"/>
              <a:sym typeface="+mn-ea"/>
            </a:endParaRPr>
          </a:p>
        </p:txBody>
      </p:sp>
      <p:sp>
        <p:nvSpPr>
          <p:cNvPr id="56" name="矩形 55"/>
          <p:cNvSpPr/>
          <p:nvPr/>
        </p:nvSpPr>
        <p:spPr>
          <a:xfrm>
            <a:off x="3125470" y="1593215"/>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b="1">
                <a:solidFill>
                  <a:schemeClr val="tx1"/>
                </a:solidFill>
                <a:latin typeface="微软雅黑" panose="020B0503020204020204" charset="-122"/>
                <a:ea typeface="微软雅黑" panose="020B0503020204020204" charset="-122"/>
                <a:sym typeface="+mn-ea"/>
              </a:rPr>
              <a:t>LSM存储中的读取放大加强了工作负载的波动</a:t>
            </a:r>
            <a:endParaRPr lang="zh-CN" altLang="en-US" sz="1400" b="1">
              <a:solidFill>
                <a:schemeClr val="tx1"/>
              </a:solidFill>
              <a:latin typeface="微软雅黑" panose="020B0503020204020204" charset="-122"/>
              <a:ea typeface="微软雅黑" panose="020B0503020204020204" charset="-122"/>
              <a:sym typeface="+mn-ea"/>
            </a:endParaRPr>
          </a:p>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多级数据布局不可避免地会导致读取放大问题</a:t>
            </a:r>
            <a:endParaRPr lang="zh-CN" altLang="en-US" sz="1400">
              <a:solidFill>
                <a:schemeClr val="tx1"/>
              </a:solidFill>
              <a:latin typeface="微软雅黑" panose="020B0503020204020204" charset="-122"/>
              <a:ea typeface="微软雅黑" panose="020B0503020204020204" charset="-122"/>
              <a:sym typeface="+mn-ea"/>
            </a:endParaRPr>
          </a:p>
        </p:txBody>
      </p:sp>
      <p:sp>
        <p:nvSpPr>
          <p:cNvPr id="57" name="矩形 56"/>
          <p:cNvSpPr/>
          <p:nvPr/>
        </p:nvSpPr>
        <p:spPr>
          <a:xfrm>
            <a:off x="7581265" y="152019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b="1">
                <a:solidFill>
                  <a:schemeClr val="tx1"/>
                </a:solidFill>
                <a:latin typeface="微软雅黑" panose="020B0503020204020204" charset="-122"/>
                <a:ea typeface="微软雅黑" panose="020B0503020204020204" charset="-122"/>
                <a:sym typeface="+mn-ea"/>
              </a:rPr>
              <a:t>LSM存储的内部固有机制放大了对云存储卷读取延迟的损害。</a:t>
            </a:r>
            <a:endParaRPr lang="zh-CN" altLang="en-US" sz="1400" b="1">
              <a:solidFill>
                <a:schemeClr val="tx1"/>
              </a:solidFill>
              <a:latin typeface="微软雅黑" panose="020B0503020204020204" charset="-122"/>
              <a:ea typeface="微软雅黑" panose="020B0503020204020204" charset="-122"/>
              <a:sym typeface="+mn-ea"/>
            </a:endParaRPr>
          </a:p>
        </p:txBody>
      </p:sp>
      <p:grpSp>
        <p:nvGrpSpPr>
          <p:cNvPr id="6" name="组合 5"/>
          <p:cNvGrpSpPr/>
          <p:nvPr/>
        </p:nvGrpSpPr>
        <p:grpSpPr>
          <a:xfrm>
            <a:off x="351155" y="325120"/>
            <a:ext cx="2028190" cy="1015365"/>
            <a:chOff x="1572" y="494"/>
            <a:chExt cx="31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16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挑战</a:t>
              </a:r>
              <a:endParaRPr lang="zh-CN" altLang="en-US" sz="3200" b="1" spc="300" dirty="0">
                <a:latin typeface="微软雅黑" panose="020B0503020204020204" charset="-122"/>
                <a:ea typeface="微软雅黑" panose="020B0503020204020204" charset="-122"/>
              </a:endParaRPr>
            </a:p>
          </p:txBody>
        </p:sp>
      </p:grpSp>
      <p:cxnSp>
        <p:nvCxnSpPr>
          <p:cNvPr id="46" name="直接连接符 45"/>
          <p:cNvCxnSpPr/>
          <p:nvPr/>
        </p:nvCxnSpPr>
        <p:spPr>
          <a:xfrm>
            <a:off x="1627525"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95999"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25483" y="1595949"/>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81250" y="1518479"/>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2200" y="3680619"/>
            <a:ext cx="10007600"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flipH="1">
            <a:off x="5981599"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5" name="椭圆 14"/>
          <p:cNvSpPr/>
          <p:nvPr/>
        </p:nvSpPr>
        <p:spPr>
          <a:xfrm flipH="1">
            <a:off x="1525825"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6" name="椭圆 15"/>
          <p:cNvSpPr/>
          <p:nvPr/>
        </p:nvSpPr>
        <p:spPr>
          <a:xfrm flipH="1">
            <a:off x="7466857"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7" name="椭圆 16"/>
          <p:cNvSpPr/>
          <p:nvPr/>
        </p:nvSpPr>
        <p:spPr>
          <a:xfrm flipH="1">
            <a:off x="3011083"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8" name="椭圆 17"/>
          <p:cNvSpPr/>
          <p:nvPr/>
        </p:nvSpPr>
        <p:spPr>
          <a:xfrm flipH="1">
            <a:off x="8952115"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4" name="椭圆 23"/>
          <p:cNvSpPr/>
          <p:nvPr/>
        </p:nvSpPr>
        <p:spPr>
          <a:xfrm flipH="1">
            <a:off x="4496341"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5" name="椭圆 24"/>
          <p:cNvSpPr/>
          <p:nvPr/>
        </p:nvSpPr>
        <p:spPr>
          <a:xfrm flipH="1">
            <a:off x="10437374" y="356621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68" name="任意多边形: 形状 67"/>
          <p:cNvSpPr/>
          <p:nvPr/>
        </p:nvSpPr>
        <p:spPr>
          <a:xfrm>
            <a:off x="1268816" y="2316992"/>
            <a:ext cx="717418" cy="717418"/>
          </a:xfrm>
          <a:custGeom>
            <a:avLst/>
            <a:gdLst>
              <a:gd name="connsiteX0" fmla="*/ 380286 w 887324"/>
              <a:gd name="connsiteY0" fmla="*/ 221826 h 887324"/>
              <a:gd name="connsiteX1" fmla="*/ 402692 w 887324"/>
              <a:gd name="connsiteY1" fmla="*/ 231110 h 887324"/>
              <a:gd name="connsiteX2" fmla="*/ 581632 w 887324"/>
              <a:gd name="connsiteY2" fmla="*/ 410050 h 887324"/>
              <a:gd name="connsiteX3" fmla="*/ 581632 w 887324"/>
              <a:gd name="connsiteY3" fmla="*/ 477273 h 887324"/>
              <a:gd name="connsiteX4" fmla="*/ 402682 w 887324"/>
              <a:gd name="connsiteY4" fmla="*/ 656204 h 887324"/>
              <a:gd name="connsiteX5" fmla="*/ 380281 w 887324"/>
              <a:gd name="connsiteY5" fmla="*/ 665493 h 887324"/>
              <a:gd name="connsiteX6" fmla="*/ 357880 w 887324"/>
              <a:gd name="connsiteY6" fmla="*/ 656204 h 887324"/>
              <a:gd name="connsiteX7" fmla="*/ 357880 w 887324"/>
              <a:gd name="connsiteY7" fmla="*/ 611392 h 887324"/>
              <a:gd name="connsiteX8" fmla="*/ 525610 w 887324"/>
              <a:gd name="connsiteY8" fmla="*/ 443662 h 887324"/>
              <a:gd name="connsiteX9" fmla="*/ 357880 w 887324"/>
              <a:gd name="connsiteY9" fmla="*/ 275922 h 887324"/>
              <a:gd name="connsiteX10" fmla="*/ 357880 w 887324"/>
              <a:gd name="connsiteY10" fmla="*/ 231110 h 887324"/>
              <a:gd name="connsiteX11" fmla="*/ 380286 w 887324"/>
              <a:gd name="connsiteY11" fmla="*/ 221826 h 887324"/>
              <a:gd name="connsiteX12" fmla="*/ 443662 w 887324"/>
              <a:gd name="connsiteY12" fmla="*/ 63380 h 887324"/>
              <a:gd name="connsiteX13" fmla="*/ 63380 w 887324"/>
              <a:gd name="connsiteY13" fmla="*/ 443662 h 887324"/>
              <a:gd name="connsiteX14" fmla="*/ 443662 w 887324"/>
              <a:gd name="connsiteY14" fmla="*/ 823943 h 887324"/>
              <a:gd name="connsiteX15" fmla="*/ 823943 w 887324"/>
              <a:gd name="connsiteY15" fmla="*/ 443662 h 887324"/>
              <a:gd name="connsiteX16" fmla="*/ 443662 w 887324"/>
              <a:gd name="connsiteY16" fmla="*/ 63380 h 887324"/>
              <a:gd name="connsiteX17" fmla="*/ 443662 w 887324"/>
              <a:gd name="connsiteY17" fmla="*/ 0 h 887324"/>
              <a:gd name="connsiteX18" fmla="*/ 887324 w 887324"/>
              <a:gd name="connsiteY18" fmla="*/ 443662 h 887324"/>
              <a:gd name="connsiteX19" fmla="*/ 443662 w 887324"/>
              <a:gd name="connsiteY19" fmla="*/ 887324 h 887324"/>
              <a:gd name="connsiteX20" fmla="*/ 0 w 887324"/>
              <a:gd name="connsiteY20" fmla="*/ 443662 h 887324"/>
              <a:gd name="connsiteX21" fmla="*/ 443662 w 887324"/>
              <a:gd name="connsiteY21" fmla="*/ 0 h 88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7324" h="887324">
                <a:moveTo>
                  <a:pt x="380286" y="221826"/>
                </a:moveTo>
                <a:cubicBezTo>
                  <a:pt x="388394" y="221826"/>
                  <a:pt x="396503" y="224921"/>
                  <a:pt x="402692" y="231110"/>
                </a:cubicBezTo>
                <a:lnTo>
                  <a:pt x="581632" y="410050"/>
                </a:lnTo>
                <a:cubicBezTo>
                  <a:pt x="600171" y="428589"/>
                  <a:pt x="600171" y="458734"/>
                  <a:pt x="581632" y="477273"/>
                </a:cubicBezTo>
                <a:lnTo>
                  <a:pt x="402682" y="656204"/>
                </a:lnTo>
                <a:cubicBezTo>
                  <a:pt x="396503" y="662403"/>
                  <a:pt x="388392" y="665493"/>
                  <a:pt x="380281" y="665493"/>
                </a:cubicBezTo>
                <a:cubicBezTo>
                  <a:pt x="372170" y="665493"/>
                  <a:pt x="364060" y="662403"/>
                  <a:pt x="357880" y="656204"/>
                </a:cubicBezTo>
                <a:cubicBezTo>
                  <a:pt x="345501" y="643825"/>
                  <a:pt x="345501" y="623771"/>
                  <a:pt x="357880" y="611392"/>
                </a:cubicBezTo>
                <a:lnTo>
                  <a:pt x="525610" y="443662"/>
                </a:lnTo>
                <a:lnTo>
                  <a:pt x="357880" y="275922"/>
                </a:lnTo>
                <a:cubicBezTo>
                  <a:pt x="345501" y="263543"/>
                  <a:pt x="345501" y="243489"/>
                  <a:pt x="357880" y="231110"/>
                </a:cubicBezTo>
                <a:cubicBezTo>
                  <a:pt x="364070" y="224921"/>
                  <a:pt x="372178" y="221826"/>
                  <a:pt x="380286" y="221826"/>
                </a:cubicBezTo>
                <a:close/>
                <a:moveTo>
                  <a:pt x="443662" y="63380"/>
                </a:moveTo>
                <a:cubicBezTo>
                  <a:pt x="233972" y="63380"/>
                  <a:pt x="63380" y="233972"/>
                  <a:pt x="63380" y="443662"/>
                </a:cubicBezTo>
                <a:cubicBezTo>
                  <a:pt x="63380" y="653351"/>
                  <a:pt x="233972" y="823943"/>
                  <a:pt x="443662" y="823943"/>
                </a:cubicBezTo>
                <a:cubicBezTo>
                  <a:pt x="653351" y="823943"/>
                  <a:pt x="823943" y="653351"/>
                  <a:pt x="823943" y="443662"/>
                </a:cubicBezTo>
                <a:cubicBezTo>
                  <a:pt x="823943" y="233972"/>
                  <a:pt x="653351" y="63380"/>
                  <a:pt x="443662" y="63380"/>
                </a:cubicBezTo>
                <a:close/>
                <a:moveTo>
                  <a:pt x="443662" y="0"/>
                </a:moveTo>
                <a:cubicBezTo>
                  <a:pt x="688686" y="0"/>
                  <a:pt x="887324" y="198638"/>
                  <a:pt x="887324" y="443662"/>
                </a:cubicBezTo>
                <a:cubicBezTo>
                  <a:pt x="887324" y="688686"/>
                  <a:pt x="688686" y="887324"/>
                  <a:pt x="443662" y="887324"/>
                </a:cubicBezTo>
                <a:cubicBezTo>
                  <a:pt x="198638" y="887324"/>
                  <a:pt x="0" y="688686"/>
                  <a:pt x="0" y="443662"/>
                </a:cubicBezTo>
                <a:cubicBezTo>
                  <a:pt x="0" y="198638"/>
                  <a:pt x="198638" y="0"/>
                  <a:pt x="443662" y="0"/>
                </a:cubicBezTo>
                <a:close/>
              </a:path>
            </a:pathLst>
          </a:custGeom>
          <a:solidFill>
            <a:srgbClr val="32416B"/>
          </a:solidFill>
          <a:ln w="986" cap="flat">
            <a:noFill/>
            <a:prstDash val="solid"/>
            <a:miter/>
          </a:ln>
        </p:spPr>
        <p:txBody>
          <a:bodyPr rtlCol="0" anchor="ctr"/>
          <a:p>
            <a:endParaRPr lang="zh-CN" altLang="en-US">
              <a:ea typeface="思源黑体 CN Regular" panose="020B0500000000000000" pitchFamily="34" charset="-122"/>
            </a:endParaRPr>
          </a:p>
        </p:txBody>
      </p:sp>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 name="矩形 1"/>
          <p:cNvSpPr/>
          <p:nvPr>
            <p:custDataLst>
              <p:tags r:id="rId2"/>
            </p:custDataLst>
          </p:nvPr>
        </p:nvSpPr>
        <p:spPr>
          <a:xfrm>
            <a:off x="947166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b="1">
                <a:solidFill>
                  <a:schemeClr val="tx1"/>
                </a:solidFill>
                <a:latin typeface="微软雅黑" panose="020B0503020204020204" charset="-122"/>
                <a:ea typeface="微软雅黑" panose="020B0503020204020204" charset="-122"/>
                <a:sym typeface="+mn-ea"/>
              </a:rPr>
              <a:t>成本和性能之间的权衡使成本呈指数级增加。</a:t>
            </a:r>
            <a:endParaRPr lang="zh-CN" altLang="en-US" sz="1400" b="1">
              <a:solidFill>
                <a:schemeClr val="tx1"/>
              </a:solidFill>
              <a:latin typeface="微软雅黑" panose="020B0503020204020204" charset="-122"/>
              <a:ea typeface="微软雅黑" panose="020B0503020204020204" charset="-122"/>
              <a:sym typeface="+mn-ea"/>
            </a:endParaRPr>
          </a:p>
        </p:txBody>
      </p:sp>
      <p:cxnSp>
        <p:nvCxnSpPr>
          <p:cNvPr id="3" name="直接连接符 2"/>
          <p:cNvCxnSpPr/>
          <p:nvPr>
            <p:custDataLst>
              <p:tags r:id="rId3"/>
            </p:custDataLst>
          </p:nvPr>
        </p:nvCxnSpPr>
        <p:spPr>
          <a:xfrm>
            <a:off x="9471659"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12" name="图片 1"/>
          <p:cNvPicPr>
            <a:picLocks noChangeAspect="1"/>
          </p:cNvPicPr>
          <p:nvPr>
            <p:custDataLst>
              <p:tags r:id="rId2"/>
            </p:custDataLst>
          </p:nvPr>
        </p:nvPicPr>
        <p:blipFill>
          <a:blip r:embed="rId3"/>
          <a:stretch>
            <a:fillRect/>
          </a:stretch>
        </p:blipFill>
        <p:spPr>
          <a:xfrm>
            <a:off x="911225" y="2724785"/>
            <a:ext cx="5104130" cy="2070735"/>
          </a:xfrm>
          <a:prstGeom prst="rect">
            <a:avLst/>
          </a:prstGeom>
          <a:noFill/>
          <a:ln>
            <a:noFill/>
          </a:ln>
        </p:spPr>
      </p:pic>
      <p:pic>
        <p:nvPicPr>
          <p:cNvPr id="13" name="图片 2"/>
          <p:cNvPicPr>
            <a:picLocks noChangeAspect="1"/>
          </p:cNvPicPr>
          <p:nvPr>
            <p:custDataLst>
              <p:tags r:id="rId4"/>
            </p:custDataLst>
          </p:nvPr>
        </p:nvPicPr>
        <p:blipFill>
          <a:blip r:embed="rId5"/>
          <a:stretch>
            <a:fillRect/>
          </a:stretch>
        </p:blipFill>
        <p:spPr>
          <a:xfrm>
            <a:off x="6783070" y="2845435"/>
            <a:ext cx="4674235" cy="1871980"/>
          </a:xfrm>
          <a:prstGeom prst="rect">
            <a:avLst/>
          </a:prstGeom>
          <a:noFill/>
          <a:ln>
            <a:noFill/>
          </a:ln>
        </p:spPr>
      </p:pic>
      <p:sp>
        <p:nvSpPr>
          <p:cNvPr id="15" name="文本框 14"/>
          <p:cNvSpPr txBox="1"/>
          <p:nvPr/>
        </p:nvSpPr>
        <p:spPr>
          <a:xfrm>
            <a:off x="2323465" y="1918970"/>
            <a:ext cx="4064000" cy="645160"/>
          </a:xfrm>
          <a:prstGeom prst="rect">
            <a:avLst/>
          </a:prstGeom>
          <a:noFill/>
        </p:spPr>
        <p:txBody>
          <a:bodyPr wrap="square" rtlCol="0">
            <a:spAutoFit/>
          </a:bodyPr>
          <a:p>
            <a:r>
              <a:rPr lang="en-US" altLang="zh-CN"/>
              <a:t>IOPS</a:t>
            </a:r>
            <a:r>
              <a:rPr lang="zh-CN" altLang="en-US"/>
              <a:t>预算与成本</a:t>
            </a:r>
            <a:r>
              <a:rPr lang="zh-CN" altLang="en-US"/>
              <a:t>成正比</a:t>
            </a:r>
            <a:endParaRPr lang="zh-CN" altLang="en-US"/>
          </a:p>
          <a:p>
            <a:endParaRPr lang="zh-CN" altLang="en-US"/>
          </a:p>
        </p:txBody>
      </p:sp>
      <p:sp>
        <p:nvSpPr>
          <p:cNvPr id="18" name="文本框 17"/>
          <p:cNvSpPr txBox="1"/>
          <p:nvPr/>
        </p:nvSpPr>
        <p:spPr>
          <a:xfrm>
            <a:off x="7045325" y="1964055"/>
            <a:ext cx="4789805" cy="368300"/>
          </a:xfrm>
          <a:prstGeom prst="rect">
            <a:avLst/>
          </a:prstGeom>
          <a:noFill/>
        </p:spPr>
        <p:txBody>
          <a:bodyPr wrap="square" rtlCol="0">
            <a:spAutoFit/>
          </a:bodyPr>
          <a:p>
            <a:r>
              <a:rPr lang="zh-CN" altLang="en-US"/>
              <a:t>若</a:t>
            </a:r>
            <a:r>
              <a:rPr lang="en-US" altLang="zh-CN"/>
              <a:t>IO</a:t>
            </a:r>
            <a:r>
              <a:rPr lang="zh-CN" altLang="en-US"/>
              <a:t>数量超过付费</a:t>
            </a:r>
            <a:r>
              <a:rPr lang="en-US" altLang="zh-CN"/>
              <a:t>IOPS</a:t>
            </a:r>
            <a:r>
              <a:rPr lang="zh-CN" altLang="en-US"/>
              <a:t>时延会显著</a:t>
            </a:r>
            <a:r>
              <a:rPr lang="zh-CN" altLang="en-US"/>
              <a:t>增加</a:t>
            </a:r>
            <a:endParaRPr lang="zh-CN" altLang="en-US"/>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2917190" cy="1015365"/>
            <a:chOff x="1572" y="494"/>
            <a:chExt cx="45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问题研究</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pic>
        <p:nvPicPr>
          <p:cNvPr id="3" name="图片 3"/>
          <p:cNvPicPr>
            <a:picLocks noChangeAspect="1"/>
          </p:cNvPicPr>
          <p:nvPr>
            <p:custDataLst>
              <p:tags r:id="rId2"/>
            </p:custDataLst>
          </p:nvPr>
        </p:nvPicPr>
        <p:blipFill>
          <a:blip r:embed="rId3"/>
          <a:stretch>
            <a:fillRect/>
          </a:stretch>
        </p:blipFill>
        <p:spPr>
          <a:xfrm>
            <a:off x="2929890" y="2419350"/>
            <a:ext cx="5955665" cy="2904490"/>
          </a:xfrm>
          <a:prstGeom prst="rect">
            <a:avLst/>
          </a:prstGeom>
          <a:noFill/>
          <a:ln>
            <a:noFill/>
          </a:ln>
        </p:spPr>
      </p:pic>
      <p:sp>
        <p:nvSpPr>
          <p:cNvPr id="2" name="文本框 1"/>
          <p:cNvSpPr txBox="1"/>
          <p:nvPr/>
        </p:nvSpPr>
        <p:spPr>
          <a:xfrm>
            <a:off x="2929890" y="1618615"/>
            <a:ext cx="6548755" cy="645160"/>
          </a:xfrm>
          <a:prstGeom prst="rect">
            <a:avLst/>
          </a:prstGeom>
          <a:noFill/>
        </p:spPr>
        <p:txBody>
          <a:bodyPr wrap="square" rtlCol="0">
            <a:spAutoFit/>
          </a:bodyPr>
          <a:p>
            <a:r>
              <a:rPr lang="zh-CN" altLang="en-US"/>
              <a:t>超过</a:t>
            </a:r>
            <a:r>
              <a:rPr lang="en-US" altLang="zh-CN"/>
              <a:t>IOPS</a:t>
            </a:r>
            <a:r>
              <a:rPr lang="zh-CN" altLang="en-US"/>
              <a:t>预算时的时延与未超过</a:t>
            </a:r>
            <a:r>
              <a:rPr lang="en-US" altLang="zh-CN"/>
              <a:t>IOPS</a:t>
            </a:r>
            <a:r>
              <a:rPr lang="zh-CN" altLang="en-US"/>
              <a:t>预算时时延对比，超出预算时产生的时延远远大于未超出预算的</a:t>
            </a:r>
            <a:r>
              <a:rPr lang="zh-CN" altLang="en-US"/>
              <a:t>时延。</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COMMONDATA" val="eyJoZGlkIjoiOWFjYWIyZjUwMTdmODQ5MGQwMGU3YWZkZjQxMjAxY2MifQ=="/>
  <p:tag name="commondata" val="eyJoZGlkIjoiMzk0ZWM3YTk2YmI3NDgwZjhmM2FmMGFlYjdmNmNhZTU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UNIT_PLACING_PICTURE_USER_VIEWPORT" val="{&quot;height&quot;:10800,&quot;width&quot;:8100}"/>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2772</Words>
  <Application>WPS 演示</Application>
  <PresentationFormat>宽屏</PresentationFormat>
  <Paragraphs>289</Paragraphs>
  <Slides>29</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宋体</vt:lpstr>
      <vt:lpstr>Wingdings</vt:lpstr>
      <vt:lpstr>Wingdings</vt:lpstr>
      <vt:lpstr>微软雅黑</vt:lpstr>
      <vt:lpstr>Times New Roman</vt:lpstr>
      <vt:lpstr>思源黑体 CN Regular</vt:lpstr>
      <vt:lpstr>黑体</vt:lpstr>
      <vt:lpstr>思源黑体 CN Bold</vt:lpstr>
      <vt:lpstr>Lato Regular</vt:lpstr>
      <vt:lpstr>Segoe Print</vt:lpstr>
      <vt:lpstr>Lato Light</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啦啦啦</cp:lastModifiedBy>
  <cp:revision>163</cp:revision>
  <dcterms:created xsi:type="dcterms:W3CDTF">2019-06-19T02:08:00Z</dcterms:created>
  <dcterms:modified xsi:type="dcterms:W3CDTF">2023-11-26T12:41:01Z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0FA7266D02E942AAAA912ABFFAAB6B71</vt:lpwstr>
  </property>
</Properties>
</file>