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4.xml" ContentType="application/vnd.openxmlformats-officedocument.presentationml.notesSlide+xml"/>
  <Override PartName="/ppt/tags/tag12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</p:sldMasterIdLst>
  <p:notesMasterIdLst>
    <p:notesMasterId r:id="rId24"/>
  </p:notesMasterIdLst>
  <p:sldIdLst>
    <p:sldId id="256" r:id="rId3"/>
    <p:sldId id="379" r:id="rId4"/>
    <p:sldId id="357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00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E0D"/>
    <a:srgbClr val="DF2407"/>
    <a:srgbClr val="333333"/>
    <a:srgbClr val="FFFF99"/>
    <a:srgbClr val="0047A0"/>
    <a:srgbClr val="000097"/>
    <a:srgbClr val="3C3B6E"/>
    <a:srgbClr val="00B050"/>
    <a:srgbClr val="002B7F"/>
    <a:srgbClr val="395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4" autoAdjust="0"/>
    <p:restoredTop sz="84817" autoAdjust="0"/>
  </p:normalViewPr>
  <p:slideViewPr>
    <p:cSldViewPr snapToGrid="0">
      <p:cViewPr varScale="1">
        <p:scale>
          <a:sx n="91" d="100"/>
          <a:sy n="91" d="100"/>
        </p:scale>
        <p:origin x="64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07F0E-CFA2-469C-B7AB-00E34727888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D71B9-5DC8-45AE-948E-4B547A2B0C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1B9-5DC8-45AE-948E-4B547A2B0CE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目标：防止加载无效</a:t>
            </a:r>
            <a:r>
              <a:rPr lang="en-US" altLang="zh-CN" dirty="0"/>
              <a:t>walk</a:t>
            </a:r>
            <a:r>
              <a:rPr lang="zh-CN" altLang="en-US" dirty="0"/>
              <a:t>，加载更多可更新的</a:t>
            </a:r>
            <a:r>
              <a:rPr lang="en-US" altLang="zh-CN" dirty="0"/>
              <a:t>walks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1B9-5DC8-45AE-948E-4B547A2B0C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15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目标：防止加载无效</a:t>
            </a:r>
            <a:r>
              <a:rPr lang="en-US" altLang="zh-CN" dirty="0"/>
              <a:t>walk</a:t>
            </a:r>
            <a:r>
              <a:rPr lang="zh-CN" altLang="en-US" dirty="0"/>
              <a:t>，加载更多可更新的</a:t>
            </a:r>
            <a:r>
              <a:rPr lang="en-US" altLang="zh-CN" dirty="0"/>
              <a:t>walks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1B9-5DC8-45AE-948E-4B547A2B0C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21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1B9-5DC8-45AE-948E-4B547A2B0C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26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目标：防止加载无效</a:t>
            </a:r>
            <a:r>
              <a:rPr lang="en-US" altLang="zh-CN" dirty="0"/>
              <a:t>walk</a:t>
            </a:r>
            <a:r>
              <a:rPr lang="zh-CN" altLang="en-US" dirty="0"/>
              <a:t>，加载更多可更新的</a:t>
            </a:r>
            <a:r>
              <a:rPr lang="en-US" altLang="zh-CN" dirty="0"/>
              <a:t>walks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1B9-5DC8-45AE-948E-4B547A2B0C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90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目标：防止加载无效</a:t>
            </a:r>
            <a:r>
              <a:rPr lang="en-US" altLang="zh-CN" dirty="0"/>
              <a:t>walk</a:t>
            </a:r>
            <a:r>
              <a:rPr lang="zh-CN" altLang="en-US" dirty="0"/>
              <a:t>，加载更多可更新的</a:t>
            </a:r>
            <a:r>
              <a:rPr lang="en-US" altLang="zh-CN" dirty="0"/>
              <a:t>walks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1B9-5DC8-45AE-948E-4B547A2B0C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03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目标：防止加载无效</a:t>
            </a:r>
            <a:r>
              <a:rPr lang="en-US" altLang="zh-CN" dirty="0"/>
              <a:t>walk</a:t>
            </a:r>
            <a:r>
              <a:rPr lang="zh-CN" altLang="en-US" dirty="0"/>
              <a:t>，加载更多可更新的</a:t>
            </a:r>
            <a:r>
              <a:rPr lang="en-US" altLang="zh-CN" dirty="0"/>
              <a:t>walks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1B9-5DC8-45AE-948E-4B547A2B0C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91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目标：防止加载无效</a:t>
            </a:r>
            <a:r>
              <a:rPr lang="en-US" altLang="zh-CN" dirty="0"/>
              <a:t>walk</a:t>
            </a:r>
            <a:r>
              <a:rPr lang="zh-CN" altLang="en-US" dirty="0"/>
              <a:t>，加载更多可更新的</a:t>
            </a:r>
            <a:r>
              <a:rPr lang="en-US" altLang="zh-CN" dirty="0"/>
              <a:t>walks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1B9-5DC8-45AE-948E-4B547A2B0C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96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目标：防止加载无效</a:t>
            </a:r>
            <a:r>
              <a:rPr lang="en-US" altLang="zh-CN" dirty="0"/>
              <a:t>walk</a:t>
            </a:r>
            <a:r>
              <a:rPr lang="zh-CN" altLang="en-US" dirty="0"/>
              <a:t>，加载更多可更新的</a:t>
            </a:r>
            <a:r>
              <a:rPr lang="en-US" altLang="zh-CN" dirty="0"/>
              <a:t>walks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1B9-5DC8-45AE-948E-4B547A2B0C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11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目标：防止加载无效</a:t>
            </a:r>
            <a:r>
              <a:rPr lang="en-US" altLang="zh-CN" dirty="0"/>
              <a:t>walk</a:t>
            </a:r>
            <a:r>
              <a:rPr lang="zh-CN" altLang="en-US" dirty="0"/>
              <a:t>，加载更多可更新的</a:t>
            </a:r>
            <a:r>
              <a:rPr lang="en-US" altLang="zh-CN" dirty="0"/>
              <a:t>walks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1B9-5DC8-45AE-948E-4B547A2B0C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48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目标：防止加载无效</a:t>
            </a:r>
            <a:r>
              <a:rPr lang="en-US" altLang="zh-CN" dirty="0"/>
              <a:t>walk</a:t>
            </a:r>
            <a:r>
              <a:rPr lang="zh-CN" altLang="en-US" dirty="0"/>
              <a:t>，加载更多可更新的</a:t>
            </a:r>
            <a:r>
              <a:rPr lang="en-US" altLang="zh-CN" dirty="0"/>
              <a:t>walks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1B9-5DC8-45AE-948E-4B547A2B0C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44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目标：防止加载无效</a:t>
            </a:r>
            <a:r>
              <a:rPr lang="en-US" altLang="zh-CN" dirty="0"/>
              <a:t>walk</a:t>
            </a:r>
            <a:r>
              <a:rPr lang="zh-CN" altLang="en-US" dirty="0"/>
              <a:t>，加载更多可更新的</a:t>
            </a:r>
            <a:r>
              <a:rPr lang="en-US" altLang="zh-CN" dirty="0"/>
              <a:t>walks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1B9-5DC8-45AE-948E-4B547A2B0C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49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1B9-5DC8-45AE-948E-4B547A2B0CE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首先注意一下目前的挑战，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1B9-5DC8-45AE-948E-4B547A2B0CE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具体来讲就是将节点的连接信息，关联信息，社群信息，结构信息，联通信息转化为低维连续稠密的向量，来帮助后续的分类或者预测工作。</a:t>
            </a:r>
            <a:endParaRPr lang="en-US" altLang="zh-CN" dirty="0"/>
          </a:p>
          <a:p>
            <a:r>
              <a:rPr lang="zh-CN" altLang="en-US" dirty="0"/>
              <a:t>例如下图的图连接关系，图嵌入后转化为低维向量，在平面上可视化。</a:t>
            </a:r>
            <a:endParaRPr lang="en-US" altLang="zh-CN" dirty="0"/>
          </a:p>
          <a:p>
            <a:r>
              <a:rPr lang="zh-CN" altLang="en-US" dirty="0"/>
              <a:t>图数据和自然语言数据一样符合二八定律。</a:t>
            </a:r>
          </a:p>
          <a:p>
            <a:r>
              <a:rPr lang="zh-CN" altLang="en-US" dirty="0"/>
              <a:t>二八定律：</a:t>
            </a:r>
          </a:p>
          <a:p>
            <a:r>
              <a:rPr lang="zh-CN" altLang="en-US" dirty="0"/>
              <a:t>the or and等20%的高频词占总使用80%</a:t>
            </a:r>
          </a:p>
          <a:p>
            <a:r>
              <a:rPr lang="zh-CN" altLang="en-US" dirty="0"/>
              <a:t>高频访问的20%节点的访问量占总访问的80%</a:t>
            </a:r>
          </a:p>
          <a:p>
            <a:r>
              <a:rPr lang="zh-CN" altLang="en-US" dirty="0"/>
              <a:t>随机游走的重点在结构信息，与采样结果有关与具体节点信息无关，可以挖掘出邻近，局部，结构和死胡同的特征。在稀疏标注的场景上更有优势。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1B9-5DC8-45AE-948E-4B547A2B0C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37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1B9-5DC8-45AE-948E-4B547A2B0C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7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p</a:t>
            </a:r>
            <a:r>
              <a:rPr lang="zh-CN" altLang="en-US" dirty="0"/>
              <a:t>小则更容易返回，获得</a:t>
            </a:r>
            <a:r>
              <a:rPr lang="en-US" altLang="zh-CN" dirty="0"/>
              <a:t>DFS</a:t>
            </a:r>
            <a:r>
              <a:rPr lang="zh-CN" altLang="en-US" dirty="0"/>
              <a:t>的集群数据，</a:t>
            </a:r>
            <a:r>
              <a:rPr lang="en-US" altLang="zh-CN" dirty="0"/>
              <a:t>q</a:t>
            </a:r>
            <a:r>
              <a:rPr lang="zh-CN" altLang="en-US" dirty="0"/>
              <a:t>小则更容易走远，获得远端的数据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1B9-5DC8-45AE-948E-4B547A2B0C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90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目标：防止加载无效</a:t>
            </a:r>
            <a:r>
              <a:rPr lang="en-US" altLang="zh-CN" dirty="0"/>
              <a:t>walk</a:t>
            </a:r>
            <a:r>
              <a:rPr lang="zh-CN" altLang="en-US" dirty="0"/>
              <a:t>，加载更多可更新的</a:t>
            </a:r>
            <a:r>
              <a:rPr lang="en-US" altLang="zh-CN" dirty="0"/>
              <a:t>walks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1B9-5DC8-45AE-948E-4B547A2B0C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2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为什么要这样设计数据结构？ </a:t>
            </a:r>
            <a:r>
              <a:rPr lang="en-US" altLang="zh-CN" dirty="0"/>
              <a:t>1.</a:t>
            </a:r>
            <a:r>
              <a:rPr lang="zh-CN" altLang="en-US" dirty="0"/>
              <a:t>有利于直接判断</a:t>
            </a:r>
            <a:r>
              <a:rPr lang="en-US" altLang="zh-CN" dirty="0"/>
              <a:t>walk</a:t>
            </a:r>
            <a:r>
              <a:rPr lang="zh-CN" altLang="en-US" dirty="0"/>
              <a:t>是否是可更新的，跳过不可更新</a:t>
            </a:r>
            <a:r>
              <a:rPr lang="en-US" altLang="zh-CN" dirty="0"/>
              <a:t>walk</a:t>
            </a:r>
            <a:r>
              <a:rPr lang="zh-CN" altLang="en-US" dirty="0"/>
              <a:t> </a:t>
            </a:r>
            <a:r>
              <a:rPr lang="en-US" altLang="zh-CN" dirty="0"/>
              <a:t>2.</a:t>
            </a:r>
            <a:r>
              <a:rPr lang="zh-CN" altLang="en-US" dirty="0"/>
              <a:t>有利于后面利用</a:t>
            </a:r>
            <a:r>
              <a:rPr lang="en-US" altLang="zh-CN" dirty="0"/>
              <a:t>walk</a:t>
            </a:r>
            <a:r>
              <a:rPr lang="zh-CN" altLang="en-US" dirty="0"/>
              <a:t>矩阵计算最优块集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1B9-5DC8-45AE-948E-4B547A2B0C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93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目标：防止加载无效</a:t>
            </a:r>
            <a:r>
              <a:rPr lang="en-US" altLang="zh-CN" dirty="0"/>
              <a:t>walk</a:t>
            </a:r>
            <a:r>
              <a:rPr lang="zh-CN" altLang="en-US" dirty="0"/>
              <a:t>，加载更多可更新的</a:t>
            </a:r>
            <a:r>
              <a:rPr lang="en-US" altLang="zh-CN" dirty="0"/>
              <a:t>walks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1B9-5DC8-45AE-948E-4B547A2B0C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60.xml"/><Relationship Id="rId9" Type="http://schemas.openxmlformats.org/officeDocument/2006/relationships/tags" Target="../tags/tag6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103120"/>
          </a:xfrm>
        </p:spPr>
        <p:txBody>
          <a:bodyPr anchor="b">
            <a:normAutofit/>
          </a:bodyPr>
          <a:lstStyle>
            <a:lvl1pPr algn="ctr">
              <a:defRPr sz="4800" b="0"/>
            </a:lvl1pPr>
          </a:lstStyle>
          <a:p>
            <a:r>
              <a:rPr lang="zh-CN" altLang="en-US" dirty="0"/>
              <a:t>幻灯片主标题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57600"/>
            <a:ext cx="9144000" cy="18288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幻灯片副标题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F72D-8CCB-4525-9BAC-5660394D7A76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9AB2-DFD2-4DE4-9230-F77513BD6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8A10-F898-408C-BFC0-11C70CBB3AFF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9AB2-DFD2-4DE4-9230-F77513BD66D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835152" y="1281600"/>
            <a:ext cx="3474720" cy="23774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358640" y="1281600"/>
            <a:ext cx="3474720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7879080" y="1281600"/>
            <a:ext cx="3474720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1097280"/>
            <a:ext cx="10972800" cy="27432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81000" y="457200"/>
            <a:ext cx="365760" cy="365760"/>
            <a:chOff x="472440" y="457200"/>
            <a:chExt cx="365760" cy="365760"/>
          </a:xfrm>
          <a:solidFill>
            <a:srgbClr val="FF0033"/>
          </a:solidFill>
        </p:grpSpPr>
        <p:sp>
          <p:nvSpPr>
            <p:cNvPr id="20" name="Rectangle 19"/>
            <p:cNvSpPr/>
            <p:nvPr userDrawn="1"/>
          </p:nvSpPr>
          <p:spPr>
            <a:xfrm>
              <a:off x="472440" y="457200"/>
              <a:ext cx="182880" cy="3657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46760" y="457200"/>
              <a:ext cx="91440" cy="3657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ontent Placeholder 2"/>
          <p:cNvSpPr>
            <a:spLocks noGrp="1"/>
          </p:cNvSpPr>
          <p:nvPr>
            <p:ph sz="half" idx="16"/>
          </p:nvPr>
        </p:nvSpPr>
        <p:spPr>
          <a:xfrm>
            <a:off x="835200" y="3841200"/>
            <a:ext cx="3474720" cy="23774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17"/>
          </p:nvPr>
        </p:nvSpPr>
        <p:spPr>
          <a:xfrm>
            <a:off x="4359600" y="3841200"/>
            <a:ext cx="3474720" cy="23774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8"/>
          </p:nvPr>
        </p:nvSpPr>
        <p:spPr>
          <a:xfrm>
            <a:off x="7880400" y="3841200"/>
            <a:ext cx="3474720" cy="23774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486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80160"/>
            <a:ext cx="5157787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28800"/>
            <a:ext cx="5157787" cy="43891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80160"/>
            <a:ext cx="5183188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28800"/>
            <a:ext cx="5183188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9A6B-D7D3-4202-84A2-0250678D48CD}" type="datetime1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9AB2-DFD2-4DE4-9230-F77513BD66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09600" y="1097280"/>
            <a:ext cx="10972800" cy="27432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81000" y="457200"/>
            <a:ext cx="365760" cy="365760"/>
            <a:chOff x="472440" y="457200"/>
            <a:chExt cx="365760" cy="365760"/>
          </a:xfrm>
          <a:solidFill>
            <a:srgbClr val="FF0033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472440" y="457200"/>
              <a:ext cx="182880" cy="3657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46760" y="457200"/>
              <a:ext cx="91440" cy="3657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486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3749040"/>
            <a:ext cx="5157787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4206240"/>
            <a:ext cx="5157787" cy="21031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3749040"/>
            <a:ext cx="5183188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4206240"/>
            <a:ext cx="5183188" cy="2103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9A6B-D7D3-4202-84A2-0250678D48CD}" type="datetime1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9AB2-DFD2-4DE4-9230-F77513BD66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09600" y="1097280"/>
            <a:ext cx="10972800" cy="27432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81000" y="457200"/>
            <a:ext cx="365760" cy="365760"/>
            <a:chOff x="472440" y="457200"/>
            <a:chExt cx="365760" cy="365760"/>
          </a:xfrm>
          <a:solidFill>
            <a:srgbClr val="FF0033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472440" y="457200"/>
              <a:ext cx="182880" cy="3657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46760" y="457200"/>
              <a:ext cx="91440" cy="3657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2"/>
          <p:cNvSpPr>
            <a:spLocks noGrp="1"/>
          </p:cNvSpPr>
          <p:nvPr>
            <p:ph sz="half" idx="13"/>
          </p:nvPr>
        </p:nvSpPr>
        <p:spPr>
          <a:xfrm>
            <a:off x="838200" y="1280160"/>
            <a:ext cx="10515600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On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486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81600"/>
            <a:ext cx="5157787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000"/>
            <a:ext cx="5157787" cy="342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81600"/>
            <a:ext cx="5183188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000"/>
            <a:ext cx="5183188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9A6B-D7D3-4202-84A2-0250678D48CD}" type="datetime1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9AB2-DFD2-4DE4-9230-F77513BD66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09600" y="1097280"/>
            <a:ext cx="10972800" cy="27432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81000" y="457200"/>
            <a:ext cx="365760" cy="365760"/>
            <a:chOff x="472440" y="457200"/>
            <a:chExt cx="365760" cy="365760"/>
          </a:xfrm>
          <a:solidFill>
            <a:srgbClr val="FF0033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472440" y="457200"/>
              <a:ext cx="182880" cy="3657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46760" y="457200"/>
              <a:ext cx="91440" cy="3657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2"/>
          <p:cNvSpPr>
            <a:spLocks noGrp="1"/>
          </p:cNvSpPr>
          <p:nvPr>
            <p:ph sz="half" idx="13"/>
          </p:nvPr>
        </p:nvSpPr>
        <p:spPr>
          <a:xfrm>
            <a:off x="838200" y="5220000"/>
            <a:ext cx="10515600" cy="108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C257-0FFA-45F0-8A61-E9DDE175F6CD}" type="datetime1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9AB2-DFD2-4DE4-9230-F77513BD66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09600" y="1097280"/>
            <a:ext cx="10972800" cy="27432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81000" y="457200"/>
            <a:ext cx="365760" cy="365760"/>
            <a:chOff x="472440" y="457200"/>
            <a:chExt cx="365760" cy="365760"/>
          </a:xfrm>
          <a:solidFill>
            <a:srgbClr val="FF0033"/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472440" y="457200"/>
              <a:ext cx="182880" cy="3657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746760" y="457200"/>
              <a:ext cx="91440" cy="3657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1122-C4B6-4264-B937-B513529C26D7}" type="datetime1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9AB2-DFD2-4DE4-9230-F77513BD6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41C3-125A-4A10-A61F-00E6AC2D6730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9AB2-DFD2-4DE4-9230-F77513BD6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6169-150B-47A4-AC0F-5D00AC88014B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9AB2-DFD2-4DE4-9230-F77513BD6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3005-64E6-4171-8287-80BD8C6C8F0F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9AB2-DFD2-4DE4-9230-F77513BD66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09600" y="1097280"/>
            <a:ext cx="10972800" cy="27432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1000" y="457200"/>
            <a:ext cx="365760" cy="365760"/>
            <a:chOff x="472440" y="457200"/>
            <a:chExt cx="365760" cy="365760"/>
          </a:xfrm>
          <a:solidFill>
            <a:srgbClr val="FF0033"/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472440" y="457200"/>
              <a:ext cx="182880" cy="3657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46760" y="457200"/>
              <a:ext cx="91440" cy="3657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9B15-5A1F-4871-89A2-7B7D50AC280E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9AB2-DFD2-4DE4-9230-F77513BD6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7389-8584-4369-8F58-07E87FAD7A40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9AB2-DFD2-4DE4-9230-F77513BD66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097280"/>
            <a:ext cx="10972800" cy="27432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81000" y="457200"/>
            <a:ext cx="365760" cy="365760"/>
            <a:chOff x="472440" y="457200"/>
            <a:chExt cx="365760" cy="365760"/>
          </a:xfrm>
          <a:solidFill>
            <a:srgbClr val="FF0033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472440" y="457200"/>
              <a:ext cx="182880" cy="3657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746760" y="457200"/>
              <a:ext cx="91440" cy="3657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1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2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4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6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9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0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1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2"/>
            </p:custDataLst>
          </p:nvPr>
        </p:nvSpPr>
        <p:spPr>
          <a:xfrm>
            <a:off x="2273300" y="4438650"/>
            <a:ext cx="7589520" cy="661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单击编辑文本</a:t>
            </a: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3"/>
            </p:custDataLst>
          </p:nvPr>
        </p:nvSpPr>
        <p:spPr>
          <a:xfrm>
            <a:off x="2273935" y="1953895"/>
            <a:ext cx="8413115" cy="556260"/>
          </a:xfrm>
          <a:prstGeom prst="rect">
            <a:avLst/>
          </a:prstGeom>
          <a:noFill/>
        </p:spPr>
        <p:txBody>
          <a:bodyPr wrap="square" lIns="91440" tIns="45720" rIns="144145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273300" y="2510155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1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1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1165860" y="4138930"/>
            <a:ext cx="1375408" cy="195199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ju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000" b="0" i="0" u="none" strike="noStrike" kern="1200" cap="none" spc="0" normalizeH="0" baseline="0" noProof="1">
                <a:solidFill>
                  <a:schemeClr val="bg1">
                    <a:lumMod val="8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just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1166495" y="1793240"/>
            <a:ext cx="1375410" cy="212221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2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3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5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6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1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1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2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4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1" name="任意多边形 10"/>
          <p:cNvSpPr/>
          <p:nvPr>
            <p:custDataLst>
              <p:tags r:id="rId5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1"/>
            </p:custDataLst>
          </p:nvPr>
        </p:nvSpPr>
        <p:spPr>
          <a:xfrm>
            <a:off x="608330" y="397510"/>
            <a:ext cx="10968990" cy="58591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2"/>
            </p:custDataLst>
          </p:nvPr>
        </p:nvSpPr>
        <p:spPr>
          <a:xfrm>
            <a:off x="608330" y="1075690"/>
            <a:ext cx="10968990" cy="47180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2860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zh-CN" altLang="en-US" dirty="0"/>
              <a:t>章节主标题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章节副标题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AB2C-99F6-48DB-B6FD-31FBD11E31C5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9AB2-DFD2-4DE4-9230-F77513BD66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09600" y="4297680"/>
            <a:ext cx="10972800" cy="27432"/>
          </a:xfrm>
          <a:prstGeom prst="rect">
            <a:avLst/>
          </a:prstGeom>
          <a:solidFill>
            <a:srgbClr val="FF0033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1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3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4"/>
            </p:custDataLst>
          </p:nvPr>
        </p:nvSpPr>
        <p:spPr>
          <a:xfrm rot="10800000">
            <a:off x="5155565" y="3089275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5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6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7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8"/>
            </p:custDataLst>
          </p:nvPr>
        </p:nvSpPr>
        <p:spPr>
          <a:xfrm>
            <a:off x="10016490" y="357695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>
            <p:custDataLst>
              <p:tags r:id="rId9"/>
            </p:custDataLst>
          </p:nvPr>
        </p:nvSpPr>
        <p:spPr>
          <a:xfrm>
            <a:off x="10123170" y="368363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>
            <p:custDataLst>
              <p:tags r:id="rId10"/>
            </p:custDataLst>
          </p:nvPr>
        </p:nvSpPr>
        <p:spPr>
          <a:xfrm>
            <a:off x="10227310" y="377634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1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2"/>
            </p:custDataLst>
          </p:nvPr>
        </p:nvSpPr>
        <p:spPr>
          <a:xfrm>
            <a:off x="7466330" y="3648075"/>
            <a:ext cx="2365375" cy="667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2418715" y="1275715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09800" y="2624138"/>
            <a:ext cx="1097280" cy="1828800"/>
          </a:xfrm>
        </p:spPr>
        <p:txBody>
          <a:bodyPr vert="eaVert" anchor="ctr">
            <a:normAutofit/>
          </a:bodyPr>
          <a:lstStyle>
            <a:lvl1pPr algn="dist">
              <a:defRPr sz="4000" b="1">
                <a:solidFill>
                  <a:srgbClr val="333333"/>
                </a:solidFill>
              </a:defRPr>
            </a:lvl1pPr>
          </a:lstStyle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AB2C-99F6-48DB-B6FD-31FBD11E31C5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9AB2-DFD2-4DE4-9230-F77513BD66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307080" y="2166938"/>
            <a:ext cx="274320" cy="2743200"/>
          </a:xfrm>
          <a:prstGeom prst="rect">
            <a:avLst/>
          </a:prstGeom>
          <a:solidFill>
            <a:srgbClr val="CC0033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867400" y="1280160"/>
            <a:ext cx="5486400" cy="4937760"/>
          </a:xfrm>
        </p:spPr>
        <p:txBody>
          <a:bodyPr anchor="ctr">
            <a:normAutofit/>
          </a:bodyPr>
          <a:lstStyle>
            <a:lvl1pPr marL="342900" indent="-342900">
              <a:lnSpc>
                <a:spcPct val="150000"/>
              </a:lnSpc>
              <a:buFont typeface="+mj-lt"/>
              <a:buAutoNum type="arabicPeriod"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285750">
              <a:lnSpc>
                <a:spcPct val="150000"/>
              </a:lnSpc>
              <a:buFont typeface="微软雅黑" panose="020B0503020204020204" pitchFamily="34" charset="-122"/>
              <a:buChar char=" "/>
              <a:defRPr sz="18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257300" indent="-285750">
              <a:buFont typeface="微软雅黑" panose="020B0503020204020204" pitchFamily="34" charset="-122"/>
              <a:buChar char=" 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</a:lstStyle>
          <a:p>
            <a:pPr lvl="0"/>
            <a:r>
              <a:rPr lang="zh-CN" altLang="en-US" dirty="0"/>
              <a:t>章节副标题一</a:t>
            </a:r>
            <a:endParaRPr lang="en-US" altLang="zh-CN" dirty="0"/>
          </a:p>
          <a:p>
            <a:pPr lvl="1"/>
            <a:r>
              <a:rPr lang="zh-CN" altLang="en-US" dirty="0"/>
              <a:t>描述</a:t>
            </a:r>
            <a:endParaRPr lang="en-US" altLang="zh-CN" dirty="0"/>
          </a:p>
          <a:p>
            <a:pPr lvl="2"/>
            <a:r>
              <a:rPr lang="zh-CN" altLang="en-US" dirty="0"/>
              <a:t>描述</a:t>
            </a:r>
          </a:p>
          <a:p>
            <a:pPr lvl="0"/>
            <a:r>
              <a:rPr lang="zh-CN" altLang="en-US" dirty="0"/>
              <a:t>章节副标题二</a:t>
            </a:r>
          </a:p>
          <a:p>
            <a:pPr lvl="0"/>
            <a:r>
              <a:rPr lang="zh-CN" altLang="en-US" dirty="0"/>
              <a:t>章节副标题三</a:t>
            </a:r>
          </a:p>
          <a:p>
            <a:pPr lvl="0"/>
            <a:r>
              <a:rPr lang="zh-CN" altLang="en-US" dirty="0"/>
              <a:t>章节副标题四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0160"/>
            <a:ext cx="51816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0160"/>
            <a:ext cx="51816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8A10-F898-408C-BFC0-11C70CBB3AFF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9AB2-DFD2-4DE4-9230-F77513BD66D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09600" y="1097280"/>
            <a:ext cx="10972800" cy="27432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81000" y="457200"/>
            <a:ext cx="365760" cy="365760"/>
            <a:chOff x="472440" y="457200"/>
            <a:chExt cx="365760" cy="365760"/>
          </a:xfrm>
          <a:solidFill>
            <a:srgbClr val="FF0033"/>
          </a:solidFill>
        </p:grpSpPr>
        <p:sp>
          <p:nvSpPr>
            <p:cNvPr id="15" name="Rectangle 14"/>
            <p:cNvSpPr/>
            <p:nvPr userDrawn="1"/>
          </p:nvSpPr>
          <p:spPr>
            <a:xfrm>
              <a:off x="472440" y="457200"/>
              <a:ext cx="182880" cy="3657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46760" y="457200"/>
              <a:ext cx="91440" cy="3657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0160"/>
            <a:ext cx="10515600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8A10-F898-408C-BFC0-11C70CBB3AFF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9AB2-DFD2-4DE4-9230-F77513BD66D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835152" y="3840480"/>
            <a:ext cx="5184648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169152" y="3840480"/>
            <a:ext cx="5184648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609600" y="1097280"/>
            <a:ext cx="10972800" cy="27432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81000" y="457200"/>
            <a:ext cx="365760" cy="365760"/>
            <a:chOff x="472440" y="457200"/>
            <a:chExt cx="365760" cy="365760"/>
          </a:xfrm>
          <a:solidFill>
            <a:srgbClr val="FF0033"/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472440" y="457200"/>
              <a:ext cx="182880" cy="3657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46760" y="457200"/>
              <a:ext cx="91440" cy="3657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0160"/>
            <a:ext cx="10515600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8A10-F898-408C-BFC0-11C70CBB3AFF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9AB2-DFD2-4DE4-9230-F77513BD66D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835152" y="3840480"/>
            <a:ext cx="3474720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358640" y="3840480"/>
            <a:ext cx="3474720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7879080" y="3840480"/>
            <a:ext cx="3474720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1097280"/>
            <a:ext cx="10972800" cy="27432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81000" y="457200"/>
            <a:ext cx="365760" cy="365760"/>
            <a:chOff x="472440" y="457200"/>
            <a:chExt cx="365760" cy="365760"/>
          </a:xfrm>
          <a:solidFill>
            <a:srgbClr val="FF0033"/>
          </a:solidFill>
        </p:grpSpPr>
        <p:sp>
          <p:nvSpPr>
            <p:cNvPr id="20" name="Rectangle 19"/>
            <p:cNvSpPr/>
            <p:nvPr userDrawn="1"/>
          </p:nvSpPr>
          <p:spPr>
            <a:xfrm>
              <a:off x="472440" y="457200"/>
              <a:ext cx="182880" cy="3657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46760" y="457200"/>
              <a:ext cx="91440" cy="3657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0160"/>
            <a:ext cx="5184648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0160"/>
            <a:ext cx="5184648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8A10-F898-408C-BFC0-11C70CBB3AFF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9AB2-DFD2-4DE4-9230-F77513BD66D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835152" y="3840480"/>
            <a:ext cx="5184648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169152" y="3840480"/>
            <a:ext cx="5184648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609600" y="1097280"/>
            <a:ext cx="10972800" cy="27432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81000" y="457200"/>
            <a:ext cx="365760" cy="365760"/>
            <a:chOff x="472440" y="457200"/>
            <a:chExt cx="365760" cy="365760"/>
          </a:xfrm>
          <a:solidFill>
            <a:srgbClr val="FF0033"/>
          </a:solidFill>
        </p:grpSpPr>
        <p:sp>
          <p:nvSpPr>
            <p:cNvPr id="19" name="Rectangle 18"/>
            <p:cNvSpPr/>
            <p:nvPr userDrawn="1"/>
          </p:nvSpPr>
          <p:spPr>
            <a:xfrm>
              <a:off x="472440" y="457200"/>
              <a:ext cx="182880" cy="3657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46760" y="457200"/>
              <a:ext cx="91440" cy="3657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0160"/>
            <a:ext cx="5184648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0160"/>
            <a:ext cx="5184648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8A10-F898-408C-BFC0-11C70CBB3AFF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9AB2-DFD2-4DE4-9230-F77513BD66D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835152" y="3840480"/>
            <a:ext cx="3474720" cy="23774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358640" y="3840480"/>
            <a:ext cx="3474720" cy="23774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7879080" y="3840480"/>
            <a:ext cx="3474720" cy="23774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1097280"/>
            <a:ext cx="10972800" cy="27432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81000" y="457200"/>
            <a:ext cx="365760" cy="365760"/>
            <a:chOff x="472440" y="457200"/>
            <a:chExt cx="365760" cy="365760"/>
          </a:xfrm>
          <a:solidFill>
            <a:srgbClr val="FF0033"/>
          </a:solidFill>
        </p:grpSpPr>
        <p:sp>
          <p:nvSpPr>
            <p:cNvPr id="20" name="Rectangle 19"/>
            <p:cNvSpPr/>
            <p:nvPr userDrawn="1"/>
          </p:nvSpPr>
          <p:spPr>
            <a:xfrm>
              <a:off x="472440" y="457200"/>
              <a:ext cx="182880" cy="3657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46760" y="457200"/>
              <a:ext cx="91440" cy="3657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1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29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822960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80160"/>
            <a:ext cx="10515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一级列表</a:t>
            </a:r>
            <a:endParaRPr lang="en-US" dirty="0"/>
          </a:p>
          <a:p>
            <a:pPr lvl="1"/>
            <a:r>
              <a:rPr lang="zh-CN" altLang="en-US" dirty="0"/>
              <a:t>二级列表</a:t>
            </a:r>
            <a:endParaRPr lang="en-US" dirty="0"/>
          </a:p>
          <a:p>
            <a:pPr lvl="2"/>
            <a:r>
              <a:rPr lang="zh-CN" altLang="en-US" dirty="0"/>
              <a:t>三级列表</a:t>
            </a:r>
            <a:endParaRPr lang="en-US" dirty="0"/>
          </a:p>
          <a:p>
            <a:pPr lvl="3"/>
            <a:r>
              <a:rPr lang="zh-CN" altLang="en-US" dirty="0"/>
              <a:t>四级列表</a:t>
            </a:r>
            <a:endParaRPr lang="en-US" dirty="0"/>
          </a:p>
          <a:p>
            <a:pPr lvl="4"/>
            <a:r>
              <a:rPr lang="zh-CN" altLang="en-US" dirty="0"/>
              <a:t>五级列表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A3CE55-B3BA-432D-8B03-BCC16B9833C0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6179AB2-DFD2-4DE4-9230-F77513BD66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720840"/>
            <a:ext cx="6099048" cy="137160"/>
          </a:xfrm>
          <a:prstGeom prst="rect">
            <a:avLst/>
          </a:prstGeom>
          <a:solidFill>
            <a:srgbClr val="333333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099048" y="6720840"/>
            <a:ext cx="6089904" cy="137160"/>
          </a:xfrm>
          <a:prstGeom prst="rect">
            <a:avLst/>
          </a:prstGeom>
          <a:solidFill>
            <a:srgbClr val="FF0033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9144000" y="274320"/>
            <a:ext cx="2269230" cy="731520"/>
            <a:chOff x="5451822" y="2255670"/>
            <a:chExt cx="2836539" cy="914400"/>
          </a:xfrm>
        </p:grpSpPr>
        <p:pic>
          <p:nvPicPr>
            <p:cNvPr id="28" name="Picture 27" descr="A picture containing drawing, knife&#10;&#10;Description automatically generated"/>
            <p:cNvPicPr>
              <a:picLocks noChangeAspect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5504" y="2255670"/>
              <a:ext cx="1632857" cy="914400"/>
            </a:xfrm>
            <a:prstGeom prst="rect">
              <a:avLst/>
            </a:prstGeom>
          </p:spPr>
        </p:pic>
        <p:pic>
          <p:nvPicPr>
            <p:cNvPr id="26" name="Picture 25" descr="A close up of a sign&#10;&#10;Description automatically generated"/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1822" y="2255670"/>
              <a:ext cx="1203682" cy="9144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25000"/>
        </a:lnSpc>
        <a:spcBef>
          <a:spcPts val="1000"/>
        </a:spcBef>
        <a:buFont typeface="微软雅黑" panose="020B0503020204020204" pitchFamily="34" charset="-122"/>
        <a:buChar char="●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285750" algn="l" defTabSz="914400" rtl="0" eaLnBrk="1" latinLnBrk="0" hangingPunct="1">
        <a:lnSpc>
          <a:spcPct val="125000"/>
        </a:lnSpc>
        <a:spcBef>
          <a:spcPts val="500"/>
        </a:spcBef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257300" indent="-285750" algn="l" defTabSz="914400" rtl="0" eaLnBrk="1" latinLnBrk="0" hangingPunct="1">
        <a:lnSpc>
          <a:spcPct val="125000"/>
        </a:lnSpc>
        <a:spcBef>
          <a:spcPts val="500"/>
        </a:spcBef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428750" indent="-285750" algn="l" defTabSz="914400" rtl="0" eaLnBrk="1" latinLnBrk="0" hangingPunct="1">
        <a:lnSpc>
          <a:spcPct val="125000"/>
        </a:lnSpc>
        <a:spcBef>
          <a:spcPts val="500"/>
        </a:spcBef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885950" indent="-285750" algn="l" defTabSz="914400" rtl="0" eaLnBrk="1" latinLnBrk="0" hangingPunct="1">
        <a:lnSpc>
          <a:spcPct val="125000"/>
        </a:lnSpc>
        <a:spcBef>
          <a:spcPts val="500"/>
        </a:spcBef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838200" y="365126"/>
            <a:ext cx="10515600" cy="6226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838200" y="1237129"/>
            <a:ext cx="10515600" cy="49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slideLayout" Target="../slideLayouts/slideLayout22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image" Target="../media/image5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image" Target="../media/image4.png"/><Relationship Id="rId5" Type="http://schemas.openxmlformats.org/officeDocument/2006/relationships/tags" Target="../tags/tag118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117.xml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352345" y="4444958"/>
            <a:ext cx="9292995" cy="107138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分享人：汤贤林</a:t>
            </a:r>
            <a:endParaRPr lang="en-US" altLang="zh-CN" dirty="0"/>
          </a:p>
          <a:p>
            <a:r>
              <a:rPr lang="en-US" altLang="zh-CN" dirty="0"/>
              <a:t>2023.11.30</a:t>
            </a:r>
            <a:endParaRPr lang="zh-CN" altLang="en-US" dirty="0"/>
          </a:p>
        </p:txBody>
      </p:sp>
      <p:sp>
        <p:nvSpPr>
          <p:cNvPr id="6" name="标题 4"/>
          <p:cNvSpPr>
            <a:spLocks noGrp="1"/>
          </p:cNvSpPr>
          <p:nvPr>
            <p:ph type="ctrTitle"/>
          </p:nvPr>
        </p:nvSpPr>
        <p:spPr>
          <a:xfrm>
            <a:off x="-731740" y="1637186"/>
            <a:ext cx="13461167" cy="2304738"/>
          </a:xfrm>
        </p:spPr>
        <p:txBody>
          <a:bodyPr>
            <a:noAutofit/>
          </a:bodyPr>
          <a:lstStyle/>
          <a:p>
            <a:br>
              <a:rPr lang="en-US" altLang="zh-CN" sz="2800" b="1" dirty="0"/>
            </a:br>
            <a:r>
              <a:rPr lang="en-US" altLang="zh-CN" sz="3200" b="1" dirty="0" err="1">
                <a:solidFill>
                  <a:srgbClr val="EB7E0D"/>
                </a:solidFill>
              </a:rPr>
              <a:t>SOWalker</a:t>
            </a:r>
            <a:r>
              <a:rPr lang="en-US" altLang="zh-CN" sz="3200" b="1" dirty="0">
                <a:solidFill>
                  <a:srgbClr val="EB7E0D"/>
                </a:solidFill>
              </a:rPr>
              <a:t>: An I/O-Optimized Out-of-Core Graph </a:t>
            </a:r>
            <a:br>
              <a:rPr lang="en-US" altLang="zh-CN" sz="3200" b="1" dirty="0">
                <a:solidFill>
                  <a:srgbClr val="EB7E0D"/>
                </a:solidFill>
              </a:rPr>
            </a:br>
            <a:r>
              <a:rPr lang="en-US" altLang="zh-CN" sz="3200" b="1" dirty="0">
                <a:solidFill>
                  <a:srgbClr val="EB7E0D"/>
                </a:solidFill>
              </a:rPr>
              <a:t>Processing System for Second-Order Random Walks</a:t>
            </a:r>
            <a:br>
              <a:rPr lang="en-US" altLang="zh-CN" sz="2800" b="1" dirty="0">
                <a:solidFill>
                  <a:srgbClr val="EB7E0D"/>
                </a:solidFill>
              </a:rPr>
            </a:br>
            <a:br>
              <a:rPr lang="en-US" altLang="zh-CN" sz="2800" b="1" dirty="0"/>
            </a:br>
            <a:r>
              <a:rPr lang="en-US" altLang="zh-CN" sz="2800" b="1" dirty="0"/>
              <a:t>USENIX ATC 2023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Sans Normal" panose="00000500000000000000" charset="-122"/>
                <a:sym typeface="微软雅黑" panose="020B0503020204020204" pitchFamily="34" charset="-122"/>
              </a:rPr>
              <a:t>方法二 </a:t>
            </a:r>
            <a:r>
              <a:rPr lang="en-US" altLang="zh-CN" dirty="0">
                <a:solidFill>
                  <a:srgbClr val="FF0000"/>
                </a:solidFill>
              </a:rPr>
              <a:t>Benefit-aware I/O Model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2BC19F-EF0A-4499-BEEB-BFF04DCE5DC9}"/>
              </a:ext>
            </a:extLst>
          </p:cNvPr>
          <p:cNvSpPr txBox="1"/>
          <p:nvPr/>
        </p:nvSpPr>
        <p:spPr>
          <a:xfrm>
            <a:off x="838200" y="1401925"/>
            <a:ext cx="7348617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加载拥有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最多累计可更新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walk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的多个块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目标：提高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I/O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AA2BB0-867D-43E7-9BFF-775601FEE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85" y="2417465"/>
            <a:ext cx="10300229" cy="3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8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Sans Normal" panose="00000500000000000000" charset="-122"/>
                <a:sym typeface="微软雅黑" panose="020B0503020204020204" pitchFamily="34" charset="-122"/>
              </a:rPr>
              <a:t>方法二 </a:t>
            </a:r>
            <a:r>
              <a:rPr lang="en-US" altLang="zh-CN" dirty="0">
                <a:solidFill>
                  <a:srgbClr val="FF0000"/>
                </a:solidFill>
              </a:rPr>
              <a:t>Benefit-aware I/O Model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6572BC-B01D-4B0D-873F-DFE55E496DE2}"/>
              </a:ext>
            </a:extLst>
          </p:cNvPr>
          <p:cNvSpPr txBox="1"/>
          <p:nvPr/>
        </p:nvSpPr>
        <p:spPr>
          <a:xfrm>
            <a:off x="-612562" y="1114913"/>
            <a:ext cx="5257800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线性规划方法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准确但是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耗时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11AC57-0BD3-464D-9C0A-AE4665AD0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4818"/>
            <a:ext cx="3422826" cy="320056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9E8EA95-1C82-4E05-B474-B2F5C1B909E9}"/>
              </a:ext>
            </a:extLst>
          </p:cNvPr>
          <p:cNvSpPr txBox="1"/>
          <p:nvPr/>
        </p:nvSpPr>
        <p:spPr>
          <a:xfrm>
            <a:off x="4086962" y="1141294"/>
            <a:ext cx="5257800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启发式方法：模拟退火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有效且高效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1E26881-6CA9-4FD6-84C3-AD81CDF26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839" y="2064937"/>
            <a:ext cx="5162987" cy="42046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A8E2BAD-E3EF-44C2-831B-AF5103DBB0F8}"/>
              </a:ext>
            </a:extLst>
          </p:cNvPr>
          <p:cNvSpPr txBox="1"/>
          <p:nvPr/>
        </p:nvSpPr>
        <p:spPr>
          <a:xfrm>
            <a:off x="9067800" y="3067437"/>
            <a:ext cx="2964544" cy="2316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块集初始化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随机替换块集中一个块，然后计算块集中可更新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walk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数是否更优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更优或者以一定概率接受当前解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18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Sans Normal" panose="00000500000000000000" charset="-122"/>
                <a:sym typeface="微软雅黑" panose="020B0503020204020204" pitchFamily="34" charset="-122"/>
              </a:rPr>
              <a:t>二阶随机游走面临问题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2BC19F-EF0A-4499-BEEB-BFF04DCE5DC9}"/>
              </a:ext>
            </a:extLst>
          </p:cNvPr>
          <p:cNvSpPr txBox="1"/>
          <p:nvPr/>
        </p:nvSpPr>
        <p:spPr>
          <a:xfrm>
            <a:off x="601777" y="1581054"/>
            <a:ext cx="5046651" cy="419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问题：曾经以块为单位的控制方法在二阶随机游走上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walk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更新速度慢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比如左上角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walk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，当他走出块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时就会停止，如果他是走到了块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，实际上数据还在内存中还可以继续更新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walk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如果当前节点和上一个节点都在内存，可以继续更新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无法充分利用内存中其他节点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17B04A-EFA5-47BA-AAA9-1E2409434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428" y="1685835"/>
            <a:ext cx="5207268" cy="34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4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Sans Normal" panose="00000500000000000000" charset="-122"/>
                <a:sym typeface="微软雅黑" panose="020B0503020204020204" pitchFamily="34" charset="-122"/>
              </a:rPr>
              <a:t>方法三 </a:t>
            </a:r>
            <a:r>
              <a:rPr lang="en-US" altLang="zh-CN" dirty="0">
                <a:solidFill>
                  <a:srgbClr val="FF0000"/>
                </a:solidFill>
              </a:rPr>
              <a:t>Block Set-Oriented Walk Updating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0E9A3D-B479-4022-BE83-47C37C3D435E}"/>
              </a:ext>
            </a:extLst>
          </p:cNvPr>
          <p:cNvSpPr txBox="1"/>
          <p:nvPr/>
        </p:nvSpPr>
        <p:spPr>
          <a:xfrm>
            <a:off x="448420" y="1394119"/>
            <a:ext cx="849315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walk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更新策略：以块为单位的控制方法 改进为以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块集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为单位的控制方法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891BCA-4BBD-438F-AF6F-6D6A21FA9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803" y="2132591"/>
            <a:ext cx="4807197" cy="34164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EFB152E-D54A-4167-BD61-5203A3C1B0F3}"/>
              </a:ext>
            </a:extLst>
          </p:cNvPr>
          <p:cNvSpPr txBox="1"/>
          <p:nvPr/>
        </p:nvSpPr>
        <p:spPr>
          <a:xfrm>
            <a:off x="6479271" y="2729861"/>
            <a:ext cx="4870458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walk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在块集内，可以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跨越块连续移动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walk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可以尽可能多得移动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91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Sans Normal" panose="00000500000000000000" charset="-122"/>
                <a:sym typeface="微软雅黑" panose="020B0503020204020204" pitchFamily="34" charset="-122"/>
              </a:rPr>
              <a:t>实验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0E9A3D-B479-4022-BE83-47C37C3D435E}"/>
              </a:ext>
            </a:extLst>
          </p:cNvPr>
          <p:cNvSpPr txBox="1"/>
          <p:nvPr/>
        </p:nvSpPr>
        <p:spPr>
          <a:xfrm>
            <a:off x="448421" y="1394119"/>
            <a:ext cx="5498670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实验环境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32-core 2.10GHz Intel Xeon CPU E5-2620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128GB main memory and 3TB HDD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74D05E-04F8-45CE-8542-1A1EDD057B80}"/>
              </a:ext>
            </a:extLst>
          </p:cNvPr>
          <p:cNvSpPr txBox="1"/>
          <p:nvPr/>
        </p:nvSpPr>
        <p:spPr>
          <a:xfrm>
            <a:off x="5947090" y="1394118"/>
            <a:ext cx="5940109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Node2vec, second-order PageRank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GraphWalker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[ATC’20],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GraSorw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[VLDB’22]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96B3A6-284C-4578-A61E-E27D06CD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044" y="3058379"/>
            <a:ext cx="7746089" cy="350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35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pc="2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总体表现：执行耗时比较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0E9A3D-B479-4022-BE83-47C37C3D435E}"/>
              </a:ext>
            </a:extLst>
          </p:cNvPr>
          <p:cNvSpPr txBox="1"/>
          <p:nvPr/>
        </p:nvSpPr>
        <p:spPr>
          <a:xfrm>
            <a:off x="3349957" y="5237086"/>
            <a:ext cx="5492086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SOWalker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相比于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GraphWalker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加速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1.4-10.2×</a:t>
            </a:r>
          </a:p>
          <a:p>
            <a:pPr algn="ctr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SOWalker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相比于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GraSorw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1.2-5.7×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8AA7D5-FB84-4DCB-9D79-C8576B0CB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89" y="1302853"/>
            <a:ext cx="10147822" cy="39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54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pc="2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I/O</a:t>
            </a:r>
            <a:r>
              <a:rPr kumimoji="1" lang="zh-CN" altLang="en-US" spc="2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效率评估：</a:t>
            </a:r>
            <a:r>
              <a:rPr kumimoji="1" lang="en-US" altLang="zh-CN" spc="2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I/O</a:t>
            </a:r>
            <a:r>
              <a:rPr kumimoji="1" lang="zh-CN" altLang="en-US" spc="2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耗时比较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0E9A3D-B479-4022-BE83-47C37C3D435E}"/>
              </a:ext>
            </a:extLst>
          </p:cNvPr>
          <p:cNvSpPr txBox="1"/>
          <p:nvPr/>
        </p:nvSpPr>
        <p:spPr>
          <a:xfrm>
            <a:off x="3349957" y="5237086"/>
            <a:ext cx="5492086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SOWalker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I/O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耗时是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GraphWalker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5.8-41.3%</a:t>
            </a:r>
          </a:p>
          <a:p>
            <a:pPr algn="ctr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SOWalker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I/O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耗时是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GraSorw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7.5-72.9%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F4E85C-A662-446C-8D8A-3235C9DA4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41" y="1273221"/>
            <a:ext cx="10058917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90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pc="2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I/O</a:t>
            </a:r>
            <a:r>
              <a:rPr kumimoji="1" lang="zh-CN" altLang="en-US" spc="2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效率评估：</a:t>
            </a:r>
            <a:r>
              <a:rPr kumimoji="1" lang="en-US" altLang="zh-CN" spc="2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I/O</a:t>
            </a:r>
            <a:r>
              <a:rPr kumimoji="1" lang="zh-CN" altLang="en-US" spc="2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利用率比较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F23795-7260-459A-AE5F-C40E95146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969" y="1336145"/>
            <a:ext cx="8992062" cy="36133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6BC25CA-D518-4F2B-BBE6-D256606BC369}"/>
              </a:ext>
            </a:extLst>
          </p:cNvPr>
          <p:cNvSpPr txBox="1"/>
          <p:nvPr/>
        </p:nvSpPr>
        <p:spPr>
          <a:xfrm>
            <a:off x="1938608" y="5202335"/>
            <a:ext cx="8314784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SOWalker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相比于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GraphWalker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I/O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利用率增加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13.2-34.2×</a:t>
            </a:r>
          </a:p>
          <a:p>
            <a:pPr algn="ctr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SOWalker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相比于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GraSorw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I/O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利用率增加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2.3-26.4×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720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pc="2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块加载方法比较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3ACB91-3B3F-4E20-B617-A0E18D611A9F}"/>
              </a:ext>
            </a:extLst>
          </p:cNvPr>
          <p:cNvSpPr txBox="1"/>
          <p:nvPr/>
        </p:nvSpPr>
        <p:spPr>
          <a:xfrm>
            <a:off x="586723" y="2039217"/>
            <a:ext cx="5046651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Random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：随机选择加载进内存的块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Max-m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：根据块内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walk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数目选择最多的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：使用线性规划模型，获得最优解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：使用模拟退火方法获得较优解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7D16D6-E1C4-4140-A31A-5738384B4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317" y="1667670"/>
            <a:ext cx="6483683" cy="28639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BCDF267-2F9C-4E85-91BE-AB279344A966}"/>
              </a:ext>
            </a:extLst>
          </p:cNvPr>
          <p:cNvSpPr txBox="1"/>
          <p:nvPr/>
        </p:nvSpPr>
        <p:spPr>
          <a:xfrm>
            <a:off x="1995269" y="5284937"/>
            <a:ext cx="8201461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综合来看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Benefit-aware I/O model(BA)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可以有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的效果和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的运行时间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6759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pc="2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块和块集的比较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3ACB91-3B3F-4E20-B617-A0E18D611A9F}"/>
              </a:ext>
            </a:extLst>
          </p:cNvPr>
          <p:cNvSpPr txBox="1"/>
          <p:nvPr/>
        </p:nvSpPr>
        <p:spPr>
          <a:xfrm>
            <a:off x="600876" y="1306301"/>
            <a:ext cx="5495124" cy="4613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Walk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更新策略比较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Block-oriented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加载块时，加载块内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walk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数目最多的块，并且会加载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上一个节点所在的块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作为辅助块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以块为单位，使还在块内的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walk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尽可能多走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Block set-oriented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以块集为单位，使还在块集内的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walk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尽可能多走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可以跨越块连续移动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B37105-4E24-45B9-8F45-5B82FCFB1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474" y="1457458"/>
            <a:ext cx="5046651" cy="4376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2A1A8E1-56DE-43D6-8DF8-55238E1CAF55}"/>
              </a:ext>
            </a:extLst>
          </p:cNvPr>
          <p:cNvSpPr txBox="1"/>
          <p:nvPr/>
        </p:nvSpPr>
        <p:spPr>
          <a:xfrm>
            <a:off x="1995269" y="5690739"/>
            <a:ext cx="8201461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面向块集的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Walk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更新策略可以达到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的加速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955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CONTENTS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圆角矩形 2"/>
          <p:cNvSpPr/>
          <p:nvPr>
            <p:custDataLst>
              <p:tags r:id="rId4"/>
            </p:custDataLst>
          </p:nvPr>
        </p:nvSpPr>
        <p:spPr>
          <a:xfrm>
            <a:off x="4316413" y="1881505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5" name="序号"/>
          <p:cNvSpPr txBox="1"/>
          <p:nvPr>
            <p:custDataLst>
              <p:tags r:id="rId5"/>
            </p:custDataLst>
          </p:nvPr>
        </p:nvSpPr>
        <p:spPr>
          <a:xfrm>
            <a:off x="4316413" y="1885950"/>
            <a:ext cx="920115" cy="92329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Sans Normal" panose="00000500000000000000" charset="-122"/>
              </a:rPr>
              <a:t>01</a:t>
            </a:r>
          </a:p>
        </p:txBody>
      </p:sp>
      <p:sp>
        <p:nvSpPr>
          <p:cNvPr id="9" name="标题"/>
          <p:cNvSpPr txBox="1"/>
          <p:nvPr>
            <p:custDataLst>
              <p:tags r:id="rId6"/>
            </p:custDataLst>
          </p:nvPr>
        </p:nvSpPr>
        <p:spPr>
          <a:xfrm>
            <a:off x="5396864" y="1892319"/>
            <a:ext cx="3827145" cy="93408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Sans Normal" panose="00000500000000000000" charset="-122"/>
                <a:sym typeface="微软雅黑" panose="020B0503020204020204" pitchFamily="34" charset="-122"/>
              </a:rPr>
              <a:t>背景介绍</a:t>
            </a:r>
          </a:p>
        </p:txBody>
      </p:sp>
      <p:sp>
        <p:nvSpPr>
          <p:cNvPr id="10" name="圆角矩形 9"/>
          <p:cNvSpPr/>
          <p:nvPr>
            <p:custDataLst>
              <p:tags r:id="rId7"/>
            </p:custDataLst>
          </p:nvPr>
        </p:nvSpPr>
        <p:spPr>
          <a:xfrm>
            <a:off x="4316413" y="3131820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1" name="序号"/>
          <p:cNvSpPr txBox="1"/>
          <p:nvPr>
            <p:custDataLst>
              <p:tags r:id="rId8"/>
            </p:custDataLst>
          </p:nvPr>
        </p:nvSpPr>
        <p:spPr>
          <a:xfrm>
            <a:off x="4316413" y="3136265"/>
            <a:ext cx="920115" cy="923290"/>
          </a:xfrm>
          <a:prstGeom prst="ellipse">
            <a:avLst/>
          </a:prstGeom>
          <a:solidFill>
            <a:schemeClr val="accent2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Sans Normal" panose="00000500000000000000" charset="-122"/>
              </a:rPr>
              <a:t>02</a:t>
            </a:r>
          </a:p>
        </p:txBody>
      </p:sp>
      <p:sp>
        <p:nvSpPr>
          <p:cNvPr id="12" name="标题"/>
          <p:cNvSpPr txBox="1"/>
          <p:nvPr>
            <p:custDataLst>
              <p:tags r:id="rId9"/>
            </p:custDataLst>
          </p:nvPr>
        </p:nvSpPr>
        <p:spPr>
          <a:xfrm>
            <a:off x="5396865" y="3139440"/>
            <a:ext cx="3827145" cy="92773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Sans Normal" panose="00000500000000000000" charset="-122"/>
                <a:sym typeface="微软雅黑" panose="020B0503020204020204" pitchFamily="34" charset="-122"/>
              </a:rPr>
              <a:t>问题和方法</a:t>
            </a:r>
            <a:endParaRPr lang="en-US" altLang="zh-CN" sz="24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MiSans Normal" panose="00000500000000000000" charset="-122"/>
              <a:sym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10"/>
            </p:custDataLst>
          </p:nvPr>
        </p:nvSpPr>
        <p:spPr>
          <a:xfrm>
            <a:off x="4316413" y="4382135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7" name="序号"/>
          <p:cNvSpPr txBox="1"/>
          <p:nvPr>
            <p:custDataLst>
              <p:tags r:id="rId11"/>
            </p:custDataLst>
          </p:nvPr>
        </p:nvSpPr>
        <p:spPr>
          <a:xfrm>
            <a:off x="4316413" y="4386580"/>
            <a:ext cx="920115" cy="92329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Sans Normal" panose="00000500000000000000" charset="-122"/>
              </a:rPr>
              <a:t>03</a:t>
            </a:r>
          </a:p>
        </p:txBody>
      </p:sp>
      <p:sp>
        <p:nvSpPr>
          <p:cNvPr id="18" name="标题"/>
          <p:cNvSpPr txBox="1"/>
          <p:nvPr>
            <p:custDataLst>
              <p:tags r:id="rId12"/>
            </p:custDataLst>
          </p:nvPr>
        </p:nvSpPr>
        <p:spPr>
          <a:xfrm>
            <a:off x="5397499" y="4389755"/>
            <a:ext cx="3826510" cy="92583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Sans Normal" panose="00000500000000000000" charset="-122"/>
                <a:sym typeface="微软雅黑" panose="020B0503020204020204" pitchFamily="34" charset="-122"/>
              </a:rPr>
              <a:t>实验</a:t>
            </a:r>
            <a:endParaRPr lang="en-US" altLang="zh-CN" sz="24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MiSans Normal" panose="00000500000000000000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pc="2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结论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3ACB91-3B3F-4E20-B617-A0E18D611A9F}"/>
              </a:ext>
            </a:extLst>
          </p:cNvPr>
          <p:cNvSpPr txBox="1"/>
          <p:nvPr/>
        </p:nvSpPr>
        <p:spPr>
          <a:xfrm>
            <a:off x="600876" y="1306301"/>
            <a:ext cx="10993158" cy="4613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SOWalker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An I/O-Optimized Out-of-Core Graph Processing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Walk matrix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避免加载不可更新的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walks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Benefit-aware I/O model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加载拥有最多累计可更新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walk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的块集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Block set-oriented walk updating scheme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walk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在已加载块集内，可以跨越块连续移动，可以尽可能多得移动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与目前最先进的两个核外图计算系统相比有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10.2x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的加速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227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your attention!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Sans Normal" panose="00000500000000000000" charset="-122"/>
                <a:sym typeface="微软雅黑" panose="020B0503020204020204" pitchFamily="34" charset="-122"/>
              </a:rPr>
              <a:t>背景介绍 </a:t>
            </a:r>
            <a:r>
              <a:rPr kumimoji="1" lang="en-US" altLang="zh-CN" dirty="0"/>
              <a:t>I/O</a:t>
            </a:r>
            <a:r>
              <a:rPr kumimoji="1" lang="zh-CN" altLang="en-US" dirty="0"/>
              <a:t>栈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76B9CB89-EAB6-4720-B545-0A27F5641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3"/>
          <a:stretch/>
        </p:blipFill>
        <p:spPr bwMode="auto">
          <a:xfrm>
            <a:off x="0" y="1244906"/>
            <a:ext cx="12174756" cy="557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Sans Normal" panose="00000500000000000000" charset="-122"/>
                <a:sym typeface="微软雅黑" panose="020B0503020204020204" pitchFamily="34" charset="-122"/>
              </a:rPr>
              <a:t>背景介绍 </a:t>
            </a:r>
            <a:r>
              <a:rPr kumimoji="1" lang="zh-CN" altLang="en-US" sz="28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Sans Normal" panose="00000500000000000000" charset="-122"/>
                <a:sym typeface="微软雅黑" panose="020B0503020204020204" pitchFamily="34" charset="-122"/>
              </a:rPr>
              <a:t>随机游走背景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8F25CB-7087-4629-836D-F223E94BA37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278974" y="1432897"/>
            <a:ext cx="3308350" cy="579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图机器学习</a:t>
            </a:r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=NLP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40961C-77B0-42BC-A422-34385FCFAB8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278974" y="2268557"/>
            <a:ext cx="3308350" cy="579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图=文章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34AB1F-F261-4EAA-86B0-F32BADEFBA5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278974" y="3104217"/>
            <a:ext cx="3308350" cy="579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随机游走序列=句子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AFC5F4-5422-4A3A-8DDB-56346A68769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278974" y="3939877"/>
            <a:ext cx="3308350" cy="579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节点=单词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E7DF1D-38EB-401D-B207-4C12BE8B7D4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278974" y="4775537"/>
            <a:ext cx="3308350" cy="579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DeepWalk=Skip-Gram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A21529-70F0-4FF7-BFB0-FFEA0F4B005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278974" y="5611197"/>
            <a:ext cx="3308350" cy="579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图嵌入=词嵌入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2BC19F-EF0A-4499-BEEB-BFF04DCE5DC9}"/>
              </a:ext>
            </a:extLst>
          </p:cNvPr>
          <p:cNvSpPr txBox="1"/>
          <p:nvPr/>
        </p:nvSpPr>
        <p:spPr>
          <a:xfrm>
            <a:off x="604676" y="1377484"/>
            <a:ext cx="6147412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核心思想：随机游走序列=句子</a:t>
            </a:r>
            <a:endParaRPr lang="en-US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随机游走的优势：把自然语言的方法用在图数据挖掘上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随机游走解决的问题：</a:t>
            </a:r>
            <a:r>
              <a:rPr lang="zh-CN" altLang="en-US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有效提取信息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，解决图嵌入问题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A56CDE5-FEB0-4E9A-BD67-EA5945BB6E9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981401" y="3088063"/>
            <a:ext cx="4297573" cy="23948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96A1DA1-3FF8-46A6-8685-73FCDF2A63F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52310" y="2847677"/>
            <a:ext cx="3918585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6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Sans Normal" panose="00000500000000000000" charset="-122"/>
                <a:sym typeface="微软雅黑" panose="020B0503020204020204" pitchFamily="34" charset="-122"/>
              </a:rPr>
              <a:t>背景介绍 </a:t>
            </a:r>
            <a:r>
              <a:rPr kumimoji="1" lang="zh-CN" altLang="en-US" sz="28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Sans Normal" panose="00000500000000000000" charset="-122"/>
                <a:sym typeface="微软雅黑" panose="020B0503020204020204" pitchFamily="34" charset="-122"/>
              </a:rPr>
              <a:t>随机游走背景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2BC19F-EF0A-4499-BEEB-BFF04DCE5DC9}"/>
              </a:ext>
            </a:extLst>
          </p:cNvPr>
          <p:cNvSpPr txBox="1"/>
          <p:nvPr/>
        </p:nvSpPr>
        <p:spPr>
          <a:xfrm>
            <a:off x="604676" y="1377484"/>
            <a:ext cx="9982534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KDD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Billion-scale Commodity Embedding for E-commerce Recommendation in Alibaba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使用图嵌入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(Graph Embedding)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的方法来学习十亿级商品的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Embedding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E30BE9-A322-4FA6-BC0A-DD07038121F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97685" y="2746481"/>
            <a:ext cx="8596630" cy="333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Sans Normal" panose="00000500000000000000" charset="-122"/>
                <a:sym typeface="微软雅黑" panose="020B0503020204020204" pitchFamily="34" charset="-122"/>
              </a:rPr>
              <a:t>背景介绍 </a:t>
            </a:r>
            <a:r>
              <a:rPr kumimoji="1" lang="zh-CN" altLang="en-US" sz="28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Sans Normal" panose="00000500000000000000" charset="-122"/>
                <a:sym typeface="微软雅黑" panose="020B0503020204020204" pitchFamily="34" charset="-122"/>
              </a:rPr>
              <a:t>随机游走背景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2BC19F-EF0A-4499-BEEB-BFF04DCE5DC9}"/>
              </a:ext>
            </a:extLst>
          </p:cNvPr>
          <p:cNvSpPr txBox="1"/>
          <p:nvPr/>
        </p:nvSpPr>
        <p:spPr>
          <a:xfrm>
            <a:off x="604676" y="1377484"/>
            <a:ext cx="9982534" cy="2951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一阶随机游走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只依赖于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当前节点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比如</a:t>
            </a:r>
            <a:r>
              <a:rPr lang="en-US" altLang="zh-CN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DeepWalk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Personalized PageRank, </a:t>
            </a:r>
            <a:r>
              <a:rPr lang="en-US" altLang="zh-CN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SimRank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…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二阶随机游走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考虑上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一个节点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有利于建立高阶结构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比如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node2vec, second-order PageRank, second-order </a:t>
            </a:r>
            <a:r>
              <a:rPr lang="en-US" altLang="zh-CN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SimRank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…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C3B99A91-AE24-4CA6-B961-1382EF2F2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2" y="4329382"/>
            <a:ext cx="52482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C3D5DC-CB78-49F0-8700-D139FBC90E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60"/>
          <a:stretch/>
        </p:blipFill>
        <p:spPr>
          <a:xfrm>
            <a:off x="931481" y="4329382"/>
            <a:ext cx="5185377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6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Sans Normal" panose="00000500000000000000" charset="-122"/>
                <a:sym typeface="微软雅黑" panose="020B0503020204020204" pitchFamily="34" charset="-122"/>
              </a:rPr>
              <a:t>二阶随机游走面临问题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2BC19F-EF0A-4499-BEEB-BFF04DCE5DC9}"/>
              </a:ext>
            </a:extLst>
          </p:cNvPr>
          <p:cNvSpPr txBox="1"/>
          <p:nvPr/>
        </p:nvSpPr>
        <p:spPr>
          <a:xfrm>
            <a:off x="602099" y="4410363"/>
            <a:ext cx="8702445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一阶随机游走：当前节点在加载块中，可以直接更新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二阶随机游走：上一个节点可能不在加载块内，无法更新，需要额外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I/O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一阶随机游走的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walks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都可以更新，但二阶随机游走中只有两个可更新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Non-updatable walk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导致无效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walk I/O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8809A1-18CE-489D-897C-90DA0507C5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36"/>
          <a:stretch/>
        </p:blipFill>
        <p:spPr>
          <a:xfrm>
            <a:off x="602099" y="1390016"/>
            <a:ext cx="7550538" cy="27976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A77E5D-FFC7-4FA3-AC8F-1EDE9DA89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173" y="1318328"/>
            <a:ext cx="2661880" cy="2941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C8E0D6D-D13A-4637-8E76-CEB503FEDAB4}"/>
                  </a:ext>
                </a:extLst>
              </p:cNvPr>
              <p:cNvSpPr txBox="1"/>
              <p:nvPr/>
            </p:nvSpPr>
            <p:spPr>
              <a:xfrm>
                <a:off x="8604173" y="4172615"/>
                <a:ext cx="2975173" cy="576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/>
                        <m:t>Walk</m:t>
                      </m:r>
                      <m:r>
                        <m:rPr>
                          <m:nor/>
                        </m:rPr>
                        <a:rPr lang="zh-CN" altLang="en-US"/>
                        <m:t>利用率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/>
                            <m:t>可更新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walks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en-US"/>
                            <m:t>所有加载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walk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C8E0D6D-D13A-4637-8E76-CEB503FED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173" y="4172615"/>
                <a:ext cx="2975173" cy="576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6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Sans Normal" panose="00000500000000000000" charset="-122"/>
                <a:sym typeface="微软雅黑" panose="020B0503020204020204" pitchFamily="34" charset="-122"/>
              </a:rPr>
              <a:t>方法一 </a:t>
            </a:r>
            <a:r>
              <a:rPr lang="en-US" altLang="zh-CN" dirty="0">
                <a:solidFill>
                  <a:srgbClr val="FF0000"/>
                </a:solidFill>
              </a:rPr>
              <a:t>Walk Matrix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32BC19F-EF0A-4499-BEEB-BFF04DCE5DC9}"/>
                  </a:ext>
                </a:extLst>
              </p:cNvPr>
              <p:cNvSpPr txBox="1"/>
              <p:nvPr/>
            </p:nvSpPr>
            <p:spPr>
              <a:xfrm>
                <a:off x="551794" y="1392828"/>
                <a:ext cx="5215619" cy="1750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+mn-ea"/>
                          </a:rPr>
                          <m:t>𝑊</m:t>
                        </m:r>
                      </m:e>
                      <m:sub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+mn-ea"/>
                          </a:rPr>
                          <m:t>𝑖𝑗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+mn-ea"/>
                      </a:rPr>
                      <m:t>表示</m:t>
                    </m:r>
                  </m:oMath>
                </a14:m>
                <a:r>
                  <a:rPr lang="en-US" altLang="zh-CN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walk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上一个节点为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i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，当前节点为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j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判断</a:t>
                </a:r>
                <a:r>
                  <a:rPr lang="en-US" altLang="zh-CN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walk</a:t>
                </a:r>
                <a:r>
                  <a:rPr lang="zh-CN" altLang="en-US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是否可更新：</a:t>
                </a:r>
                <a:r>
                  <a:rPr lang="zh-CN" altLang="en-US" dirty="0"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当前节点和上一个节点都在内存中</a:t>
                </a:r>
                <a:endParaRPr lang="en-US" altLang="zh-CN" dirty="0">
                  <a:solidFill>
                    <a:srgbClr val="FF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对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walk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编码为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128bit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的数据</a:t>
                </a:r>
                <a:endParaRPr lang="en-US" altLang="zh-CN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32BC19F-EF0A-4499-BEEB-BFF04DCE5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94" y="1392828"/>
                <a:ext cx="5215619" cy="1750800"/>
              </a:xfrm>
              <a:prstGeom prst="rect">
                <a:avLst/>
              </a:prstGeom>
              <a:blipFill>
                <a:blip r:embed="rId3"/>
                <a:stretch>
                  <a:fillRect l="-819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73329C3-1001-41C0-834E-067FF51B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36" y="3873831"/>
            <a:ext cx="5886753" cy="281319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F5A4AB7-CC26-4FBC-A905-701A87B1E9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589" y="1109186"/>
            <a:ext cx="5126121" cy="538305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F3A9C0D-318E-4085-8F9A-15BEF2B467D9}"/>
              </a:ext>
            </a:extLst>
          </p:cNvPr>
          <p:cNvSpPr/>
          <p:nvPr/>
        </p:nvSpPr>
        <p:spPr>
          <a:xfrm>
            <a:off x="6924311" y="1493753"/>
            <a:ext cx="558413" cy="314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44ED22-A38E-42EF-AA9B-1D37F3094F70}"/>
              </a:ext>
            </a:extLst>
          </p:cNvPr>
          <p:cNvSpPr/>
          <p:nvPr/>
        </p:nvSpPr>
        <p:spPr>
          <a:xfrm>
            <a:off x="7322180" y="3271946"/>
            <a:ext cx="369948" cy="314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76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Sans Normal" panose="00000500000000000000" charset="-122"/>
                <a:sym typeface="微软雅黑" panose="020B0503020204020204" pitchFamily="34" charset="-122"/>
              </a:rPr>
              <a:t>二阶随机游走面临问题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2BC19F-EF0A-4499-BEEB-BFF04DCE5DC9}"/>
              </a:ext>
            </a:extLst>
          </p:cNvPr>
          <p:cNvSpPr txBox="1"/>
          <p:nvPr/>
        </p:nvSpPr>
        <p:spPr>
          <a:xfrm>
            <a:off x="601777" y="1581054"/>
            <a:ext cx="7348617" cy="4613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问题：二阶随机游走原本方法会加载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walk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上一个节点所在的块作为辅助块，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I/O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利用率低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GraphWalker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(ATC20)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加载块时，加载块内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walk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数目最多的块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以块为单位，使还在块内的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walk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尽可能多走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GraphWalker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上运行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DeepWalk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一阶随机游走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node2vec(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二阶随机游走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，得到右图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一阶上加载块内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walk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数目最多的块有效，但是二阶上不一定有效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C8E0D6D-D13A-4637-8E76-CEB503FEDAB4}"/>
                  </a:ext>
                </a:extLst>
              </p:cNvPr>
              <p:cNvSpPr txBox="1"/>
              <p:nvPr/>
            </p:nvSpPr>
            <p:spPr>
              <a:xfrm>
                <a:off x="8604172" y="4368610"/>
                <a:ext cx="2540760" cy="579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zh-CN" altLang="en-US"/>
                        <m:t>利用率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walk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步数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en-US"/>
                            <m:t>加载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边总数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C8E0D6D-D13A-4637-8E76-CEB503FED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172" y="4368610"/>
                <a:ext cx="2540760" cy="579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03010C1-761A-4363-A94A-F46107C7B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344" y="1141536"/>
            <a:ext cx="3960417" cy="299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90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mJkMTE5MjVmZjk0ZTcwZTExNTdlNmViMTdlMTkwNW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0314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30314"/>
  <p:tag name="KSO_WM_SLIDE_TYPE" val="contents"/>
  <p:tag name="KSO_WM_SLIDE_SUBTYPE" val="diag"/>
  <p:tag name="KSO_WM_SLIDE_LAYOUT" val="a_b_l"/>
  <p:tag name="KSO_WM_SLIDE_LAYOUT_CNT" val="1_1_1"/>
  <p:tag name="KSO_WM_SPECIAL_SOURCE" val="bdnull"/>
  <p:tag name="KSO_WM_DIAGRAM_GROUP_CODE" val="l1-1"/>
  <p:tag name="KSO_WM_SLIDE_DIAGTYPE" val="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314_4*b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DIAGRAM_GROUP_CODE" val="l1-1"/>
  <p:tag name="KSO_WM_UNIT_PRESET_TEXT" val="CONTENTS"/>
  <p:tag name="KSO_WM_UNIT_TEXT_FILL_FORE_SCHEMECOLOR_INDEX" val="14"/>
  <p:tag name="KSO_WM_UNIT_TEXT_FILL_TYPE" val="1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4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DIAGRAM_GROUP_CODE" val="l1-1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1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1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4*l_h_i*1_1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1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4*l_h_a*1_1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2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2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4*l_h_i*1_2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2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4*l_h_a*1_2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3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3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2"/>
  <p:tag name="KSO_WM_UNIT_ID" val="custom20230314_4*l_h_i*1_3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3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4*l_h_a*1_3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1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1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1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UNIT_TYPE" val="i"/>
  <p:tag name="KSO_WM_UNIT_INDEX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UNIT_TYPE" val="i"/>
  <p:tag name="KSO_WM_UNIT_INDEX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CONTENT_GROUP_TYPE" val="contentchip"/>
  <p:tag name="KSO_WM_UNIT_TYPE" val="i"/>
  <p:tag name="KSO_WM_UNIT_INDEX" val="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CONTENT_GROUP_TYPE" val="contentchip"/>
  <p:tag name="KSO_WM_UNIT_TYPE" val="i"/>
  <p:tag name="KSO_WM_UNIT_INDEX" val="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UNIT_CONTENT_GROUP_TYPE" val="contentchip"/>
  <p:tag name="KSO_WM_UNIT_TYPE" val="i"/>
  <p:tag name="KSO_WM_UNIT_INDEX" val="1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UNIT_TYPE" val="i"/>
  <p:tag name="KSO_WM_UNIT_INDEX" val="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02">
      <a:dk1>
        <a:srgbClr val="000000"/>
      </a:dk1>
      <a:lt1>
        <a:srgbClr val="FFFFFF"/>
      </a:lt1>
      <a:dk2>
        <a:srgbClr val="011163"/>
      </a:dk2>
      <a:lt2>
        <a:srgbClr val="F3F5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1356</Words>
  <Application>Microsoft Office PowerPoint</Application>
  <PresentationFormat>宽屏</PresentationFormat>
  <Paragraphs>168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Microsoft YaHei UI</vt:lpstr>
      <vt:lpstr>MiSans Heavy</vt:lpstr>
      <vt:lpstr>MiSans Normal</vt:lpstr>
      <vt:lpstr>微软雅黑</vt:lpstr>
      <vt:lpstr>Arial</vt:lpstr>
      <vt:lpstr>Calibri</vt:lpstr>
      <vt:lpstr>Cambria Math</vt:lpstr>
      <vt:lpstr>Wingdings</vt:lpstr>
      <vt:lpstr>Office Theme</vt:lpstr>
      <vt:lpstr>Office 主题</vt:lpstr>
      <vt:lpstr> SOWalker: An I/O-Optimized Out-of-Core Graph  Processing System for Second-Order Random Walks  USENIX ATC 2023</vt:lpstr>
      <vt:lpstr>目录</vt:lpstr>
      <vt:lpstr>背景介绍 I/O栈</vt:lpstr>
      <vt:lpstr>背景介绍 随机游走背景</vt:lpstr>
      <vt:lpstr>背景介绍 随机游走背景</vt:lpstr>
      <vt:lpstr>背景介绍 随机游走背景</vt:lpstr>
      <vt:lpstr>二阶随机游走面临问题</vt:lpstr>
      <vt:lpstr>方法一 Walk Matrix</vt:lpstr>
      <vt:lpstr>二阶随机游走面临问题</vt:lpstr>
      <vt:lpstr>方法二 Benefit-aware I/O Model</vt:lpstr>
      <vt:lpstr>方法二 Benefit-aware I/O Model</vt:lpstr>
      <vt:lpstr>二阶随机游走面临问题</vt:lpstr>
      <vt:lpstr>方法三 Block Set-Oriented Walk Updating</vt:lpstr>
      <vt:lpstr>实验</vt:lpstr>
      <vt:lpstr>总体表现：执行耗时比较</vt:lpstr>
      <vt:lpstr>I/O效率评估：I/O耗时比较</vt:lpstr>
      <vt:lpstr>I/O效率评估：I/O利用率比较</vt:lpstr>
      <vt:lpstr>块加载方法比较</vt:lpstr>
      <vt:lpstr>块和块集的比较</vt:lpstr>
      <vt:lpstr>结论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2021 论文讨论 周健</dc:title>
  <dc:creator>Jian Zhou</dc:creator>
  <cp:lastModifiedBy>xianlin tang</cp:lastModifiedBy>
  <cp:revision>489</cp:revision>
  <cp:lastPrinted>2023-10-18T12:26:00Z</cp:lastPrinted>
  <dcterms:created xsi:type="dcterms:W3CDTF">2020-08-26T20:03:00Z</dcterms:created>
  <dcterms:modified xsi:type="dcterms:W3CDTF">2023-11-29T09:21:52Z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B1C53937AD224235BDAE41B044A450DF_12</vt:lpwstr>
  </property>
  <property fmtid="{D5CDD505-2E9C-101B-9397-08002B2CF9AE}" pid="3" name="KSOProductBuildVer">
    <vt:lpwstr>2052-12.1.0.15712</vt:lpwstr>
  </property>
</Properties>
</file>