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811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5E6A6-1F87-478A-87C7-8BE9DD614820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1FDCB-606B-4D52-A5CA-0CFDF9D76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216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Load (inserting records), </a:t>
            </a:r>
          </a:p>
          <a:p>
            <a:r>
              <a:rPr lang="en-US" altLang="zh-CN" dirty="0"/>
              <a:t>A (50% reads, 50% writes), </a:t>
            </a:r>
          </a:p>
          <a:p>
            <a:r>
              <a:rPr lang="en-US" altLang="zh-CN" dirty="0"/>
              <a:t>B (95% reads, 5% writes), </a:t>
            </a:r>
          </a:p>
          <a:p>
            <a:r>
              <a:rPr lang="en-US" altLang="zh-CN" dirty="0"/>
              <a:t>C (100% reads), </a:t>
            </a:r>
          </a:p>
          <a:p>
            <a:r>
              <a:rPr lang="en-US" altLang="zh-CN" dirty="0"/>
              <a:t>D (95% reads, 5% writes), </a:t>
            </a:r>
          </a:p>
          <a:p>
            <a:r>
              <a:rPr lang="en-US" altLang="zh-CN" dirty="0"/>
              <a:t>and F (50% reads, 50% read-modify-writes);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1FDCB-606B-4D52-A5CA-0CFDF9D76B0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11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8073D-A047-4238-83E7-7E4C9AF58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1F610C-4094-4BCD-A3DD-B07060D49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D55B8A-C140-4FFB-AE1C-FA41945E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1C7C-54A4-498D-BC68-58FD8AB92E0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3BB40-2649-4843-A2F8-625128AC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1B7F2-2EA9-4429-B809-6431B6DC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682A-D039-4113-8B47-301BF2FE0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2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B175A-300E-47FB-872F-6DA760FD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00C601-4E07-4C91-B7C3-9245971DC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A1B45-4093-4A1D-A3AA-7BBA080D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1C7C-54A4-498D-BC68-58FD8AB92E0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FA1B1-17C7-400A-84B5-E4B26422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20ADFB-DEF9-4669-A9B8-FB090145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682A-D039-4113-8B47-301BF2FE0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3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5E12F7-E504-4DED-B7A1-776ECB186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7B6815-DB4A-49BC-AEB3-8749FCBD5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6AFC0-FB41-4FFF-8A21-9E3D8343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1C7C-54A4-498D-BC68-58FD8AB92E0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A2DDD-34FD-452D-B8C8-7B2529968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34F29A-905F-4A0F-8A0F-E6BBD9E9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682A-D039-4113-8B47-301BF2FE0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8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9C954-C915-4318-883E-F7E64DDD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BDFF4-9258-4568-B40D-6B22D566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50E6A-A7FC-4BC7-AC4B-D463D2D2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1C7C-54A4-498D-BC68-58FD8AB92E0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26117-3CF2-4FA7-BABA-3EE6857A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00BA9-5265-44F0-9EA2-5BB874CF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682A-D039-4113-8B47-301BF2FE0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94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4C80C-072B-4559-8399-08316C73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DF706D-D24F-44BE-9380-C79B490A5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D945E-0406-4ED3-8385-207C79BD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1C7C-54A4-498D-BC68-58FD8AB92E0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FAA33-D9CF-4684-A44F-D00633E9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38B38-F9F6-4B6E-AC42-A256628D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682A-D039-4113-8B47-301BF2FE0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16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CAB10-9363-4C1C-93D2-1DCD4C7E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37991-F48E-4127-A027-71439F3FC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DEC80A-2EAA-4786-A177-470A6A71F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E6047A-5394-4FFD-8B7E-84062B28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1C7C-54A4-498D-BC68-58FD8AB92E0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F96428-D38F-47F1-8F73-A890D6AF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B4EC59-DBD2-4393-A5F9-23FE8825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682A-D039-4113-8B47-301BF2FE0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07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B9BD2-A2E7-4C69-B7D2-5E26B2B9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489077-D5E0-4751-A524-510F1611E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0C01FE-CB37-4C28-8CF9-211BA58AE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913908-9842-4592-AFFE-B192B2CE6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EB204A-2960-4304-89B7-0833CD360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B07CF6-1C21-493B-BDCF-DBDECC80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1C7C-54A4-498D-BC68-58FD8AB92E0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7CF0F3-C520-40F1-8DAD-B694FB7B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8CD6E6-8CCC-4840-9BDB-F136D1D0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682A-D039-4113-8B47-301BF2FE0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0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6FA78-6B70-4CD2-A5FC-837264F8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D47CC3-C2E0-4F64-BD4C-B421FEDA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1C7C-54A4-498D-BC68-58FD8AB92E0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EFE5EA-45C2-4068-89AA-765DD7E3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7E403C-7A2A-456F-9987-82A74DB9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682A-D039-4113-8B47-301BF2FE0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22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B29FB4-2208-4378-88CC-59117D65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1C7C-54A4-498D-BC68-58FD8AB92E0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FAFF4D-E973-49C7-8CA1-B3D7EED0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C23BE2-E718-42A4-A2EB-CC7397E5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682A-D039-4113-8B47-301BF2FE0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86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7C196-A09F-475B-BCB1-C1DBF583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F1C38-255C-447A-9411-2584B1BB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D869A-A0B1-4959-B0CC-24279FB79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76393F-B540-4054-BB66-FD6F8358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1C7C-54A4-498D-BC68-58FD8AB92E0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FCEE3F-C3CA-4C64-B557-ED08AC01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0F0EBA-1ED0-4474-A94E-170741E5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682A-D039-4113-8B47-301BF2FE0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15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1A4C-35E7-4090-B37F-F0D07808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B12D5E-3F12-49C4-B0C2-2690A00AB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89CC66-D7A2-4545-8D6C-381751A8C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AE65FC-B62E-4D89-ACAB-CF2B70A5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1C7C-54A4-498D-BC68-58FD8AB92E0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D94B20-753F-4569-AE59-0CC8F11E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D4EFFF-F1B8-4B91-BB56-76DED777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682A-D039-4113-8B47-301BF2FE0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2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093C5B-C7DB-46F2-A792-6998DDB5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148839-76F8-4B50-8354-33C74C2A1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7CFE8-FD6C-47F0-BE28-EFA257C93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61C7C-54A4-498D-BC68-58FD8AB92E0E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074B5-5920-4150-94E3-46FFAD833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4A126-55D4-4BB9-8C43-AB7591FE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682A-D039-4113-8B47-301BF2FE0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24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687070"/>
            <a:ext cx="12191365" cy="625221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7515" y="2146935"/>
            <a:ext cx="105169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FarReach: Write-back Caching in Programmable Switches</a:t>
            </a:r>
            <a:endParaRPr lang="en-US" altLang="zh-CN" sz="3600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5293794" y="3894536"/>
            <a:ext cx="1443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charset="0"/>
                <a:ea typeface="微软雅黑" panose="020B0503020204020204" charset="-122"/>
              </a:rPr>
              <a:t>汇报人：孙纪涛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099284" y="3512186"/>
            <a:ext cx="1993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ea typeface="微软雅黑" panose="020B0503020204020204" charset="-122"/>
                <a:cs typeface="汉仪文黑-85W" panose="00020600040101010101" charset="-128"/>
              </a:rPr>
              <a:t>USENIX ATC</a:t>
            </a:r>
            <a:r>
              <a:rPr lang="zh-CN" altLang="en-US" dirty="0">
                <a:latin typeface="Times New Roman" panose="02020603050405020304" charset="0"/>
                <a:ea typeface="微软雅黑" panose="020B0503020204020204" charset="-122"/>
                <a:cs typeface="汉仪文黑-85W" panose="00020600040101010101" charset="-128"/>
              </a:rPr>
              <a:t>‘</a:t>
            </a:r>
            <a:r>
              <a:rPr lang="en-US" altLang="zh-CN" dirty="0">
                <a:latin typeface="Times New Roman" panose="02020603050405020304" charset="0"/>
                <a:ea typeface="微软雅黑" panose="020B0503020204020204" charset="-122"/>
                <a:cs typeface="汉仪文黑-85W" panose="00020600040101010101" charset="-128"/>
              </a:rPr>
              <a:t>23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汉仪文黑-85W" panose="00020600040101010101" charset="-128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12191365" cy="68961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7200" y="97858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of Reliability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762" y="1075766"/>
            <a:ext cx="7532901" cy="151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write-back policy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Cached records are latest yet not updated to servers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Latest in-switch records are lost after switch failures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70AD45-7819-48D3-A8DD-A12858A31149}"/>
              </a:ext>
            </a:extLst>
          </p:cNvPr>
          <p:cNvSpPr txBox="1"/>
          <p:nvPr/>
        </p:nvSpPr>
        <p:spPr>
          <a:xfrm>
            <a:off x="720761" y="2975538"/>
            <a:ext cx="7532901" cy="151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loads cached records for snapshots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Subsequent writes arrive at switch during snapshot generation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Updating cache records incurs inconsistent snapshots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742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12191365" cy="68961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1958" y="97858"/>
            <a:ext cx="6128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Crash-consistent Snapshot Generation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0762" y="1075766"/>
            <a:ext cx="10468606" cy="2783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original cached record for each first write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Controller replaces overwritten records for consistency</a:t>
            </a:r>
          </a:p>
          <a:p>
            <a:pPr>
              <a:lnSpc>
                <a:spcPct val="150000"/>
              </a:lnSpc>
            </a:pPr>
            <a:endParaRPr lang="en-US" altLang="zh-CN" sz="8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Two-phase algorithm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• Controller triggers snapshot generation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• Controller loads cached records and switch sends original ones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24B78D-2827-440A-B579-803C130F1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303" y="3826809"/>
            <a:ext cx="8809524" cy="29333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3995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12191365" cy="68961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7832" y="97858"/>
            <a:ext cx="3176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Zero-loss Recovery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762" y="1075766"/>
            <a:ext cx="7532901" cy="151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snapshot generation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Snapshot generation avoids data loss before the latest snapshot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Cached records after the latest snapshot are not protected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057C9F-855D-44C8-858B-CCDEF592793B}"/>
              </a:ext>
            </a:extLst>
          </p:cNvPr>
          <p:cNvSpPr txBox="1"/>
          <p:nvPr/>
        </p:nvSpPr>
        <p:spPr>
          <a:xfrm>
            <a:off x="720761" y="2671837"/>
            <a:ext cx="7532901" cy="151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Client-side record preservation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Clients preserve copies of cached records after the latest snapshot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Controller notifies clients to release the snapshotted records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CEA420-9D00-419E-AF08-F4929F56C4B9}"/>
              </a:ext>
            </a:extLst>
          </p:cNvPr>
          <p:cNvSpPr txBox="1"/>
          <p:nvPr/>
        </p:nvSpPr>
        <p:spPr>
          <a:xfrm>
            <a:off x="720761" y="4267908"/>
            <a:ext cx="7532901" cy="151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Replay-based recovery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Replay writes of the latest records to update servers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Replay admission decisions to recover in-switch cache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640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12191365" cy="68961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41495" y="97858"/>
            <a:ext cx="1909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762" y="1075766"/>
            <a:ext cx="7532901" cy="197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Simulate tens of servers by server rotation for server-side storage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Compile P4 in a Tofino switch for in-switch cache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Baselines: NoCache and NetCache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[Jin et al., SOSP’17]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E0F736-79B8-44DF-8E21-545994984FA4}"/>
              </a:ext>
            </a:extLst>
          </p:cNvPr>
          <p:cNvSpPr txBox="1"/>
          <p:nvPr/>
        </p:nvSpPr>
        <p:spPr>
          <a:xfrm>
            <a:off x="720761" y="3273534"/>
            <a:ext cx="7532901" cy="243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YCSB core workloads to evaluate throughput, latency, and scalability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Synthetic workloads to evaluate impact of different parameters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Performance of snapshot generation and crash recovery time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Hardware resource usage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150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12191365" cy="68961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95537" y="97858"/>
            <a:ext cx="3400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Analysis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0762" y="1075766"/>
            <a:ext cx="7532901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16 servers by server rotation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throughput especially for workload A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In-switch write-back cache reduces server-side load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4DC578-8912-4935-98EC-62E40D6E8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476" y="2871891"/>
            <a:ext cx="8419048" cy="3647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927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12191365" cy="68961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97642" y="97858"/>
            <a:ext cx="179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0762" y="1075766"/>
            <a:ext cx="7532901" cy="105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workload A (skewed and write-intensive)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Simulate 16 to 128 servers by server rotation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B0B23E-2DFA-42E1-B022-8D328C5D7EEB}"/>
              </a:ext>
            </a:extLst>
          </p:cNvPr>
          <p:cNvSpPr txBox="1"/>
          <p:nvPr/>
        </p:nvSpPr>
        <p:spPr>
          <a:xfrm>
            <a:off x="720762" y="2128426"/>
            <a:ext cx="7532901" cy="105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gain is up to 6.6× under 128 simulated servers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In-switch write-back cache balances server-side load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F969164-9277-4780-87C0-280F3B995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333" y="3257255"/>
            <a:ext cx="8933333" cy="32952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63657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12191365" cy="68961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52274" y="97858"/>
            <a:ext cx="5887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Snapshot Generation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0762" y="1075766"/>
            <a:ext cx="7532901" cy="105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workload patterns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Bandwidth includes snapshot generation and cache management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63D49B-0EC2-4ED8-914A-6EF9D9D740EE}"/>
              </a:ext>
            </a:extLst>
          </p:cNvPr>
          <p:cNvSpPr txBox="1"/>
          <p:nvPr/>
        </p:nvSpPr>
        <p:spPr>
          <a:xfrm>
            <a:off x="720762" y="2128426"/>
            <a:ext cx="753290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throughput and limited control-plane bandwidth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B695EB-3ECC-4FDE-9512-D452AE340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33" y="2753673"/>
            <a:ext cx="11333333" cy="37238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7015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12191365" cy="68961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41495" y="97858"/>
            <a:ext cx="1909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762" y="1701408"/>
            <a:ext cx="8960649" cy="197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FarReach, a fast, available, and reliable in-switch write-back cache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Non-blocking cache admission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Available cache eviction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Crash-consistent snapshot generation with zero-loss recovery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E0F736-79B8-44DF-8E21-545994984FA4}"/>
              </a:ext>
            </a:extLst>
          </p:cNvPr>
          <p:cNvSpPr txBox="1"/>
          <p:nvPr/>
        </p:nvSpPr>
        <p:spPr>
          <a:xfrm>
            <a:off x="720762" y="3851920"/>
            <a:ext cx="753290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Tofino switch evaluation on YCSB and synthetic workloads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402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12191365" cy="68961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29502" y="83820"/>
            <a:ext cx="453299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Writes in Key-value Stores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761" y="1075766"/>
            <a:ext cx="9197789" cy="151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Writes dominate in production key-value storage workloads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of Twitter’s Twemcache clusters are write-intensive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Facebook’s RocksDB for AI services has 92.5% of read-modify-writes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B34D4F-C9A8-4F35-B1B8-10491DDF8875}"/>
              </a:ext>
            </a:extLst>
          </p:cNvPr>
          <p:cNvSpPr txBox="1"/>
          <p:nvPr/>
        </p:nvSpPr>
        <p:spPr>
          <a:xfrm>
            <a:off x="720760" y="2816334"/>
            <a:ext cx="9197789" cy="151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for high write performance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round-trip latencies in transmission, queuing, and 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 introduces imbalanced server loads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12191365" cy="68961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29502" y="83820"/>
            <a:ext cx="453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In-switch Write-back Cache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0761" y="1075766"/>
            <a:ext cx="5952755" cy="2529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switches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help improve write performance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OS controls multi-pipeline data plane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pipeline has multiple stages with stateful memory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11D23F-BB29-42CE-AD60-37D6395C6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619" y="878195"/>
            <a:ext cx="5952381" cy="4800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B937A12-3825-4B34-B9AA-EF3B27989FD2}"/>
              </a:ext>
            </a:extLst>
          </p:cNvPr>
          <p:cNvSpPr txBox="1"/>
          <p:nvPr/>
        </p:nvSpPr>
        <p:spPr>
          <a:xfrm>
            <a:off x="720761" y="3605754"/>
            <a:ext cx="5952381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Write-back policy: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caches  popular write records in switch without immediately updating servers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430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12191365" cy="68961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15151" y="97858"/>
            <a:ext cx="1961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762" y="1075766"/>
            <a:ext cx="7532901" cy="151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challenge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Scarce switch resources require offloading cache management to controller → high controller-to-switch latency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B902D1-C243-45C6-9195-7FAE77C620F1}"/>
              </a:ext>
            </a:extLst>
          </p:cNvPr>
          <p:cNvSpPr txBox="1"/>
          <p:nvPr/>
        </p:nvSpPr>
        <p:spPr>
          <a:xfrm>
            <a:off x="720761" y="2753585"/>
            <a:ext cx="7901871" cy="151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challenge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Synchronization between switch and servers is required to keep latest records available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F61E12-073A-4642-B601-AF5971E44742}"/>
              </a:ext>
            </a:extLst>
          </p:cNvPr>
          <p:cNvSpPr txBox="1"/>
          <p:nvPr/>
        </p:nvSpPr>
        <p:spPr>
          <a:xfrm>
            <a:off x="720760" y="4431404"/>
            <a:ext cx="8519493" cy="105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challenge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Latest records may be lost in switch failures under write-back caching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284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12191365" cy="68961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4400" y="97858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overview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762" y="1075766"/>
            <a:ext cx="7532901" cy="1982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FarReach architecture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In-switch cache absorbs writes with cache hits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performs cache management through switch 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Carefully co-design control and data planes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612F40-4A73-4BBD-9164-D2E52BCD8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46" y="3093475"/>
            <a:ext cx="10952381" cy="366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705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12191365" cy="68961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7811" y="97858"/>
            <a:ext cx="4716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of Cache Admission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762" y="1075766"/>
            <a:ext cx="7532901" cy="197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a request triggers cache admission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Subsequent writes arrive at switch before admission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Blocking subsequent writes undermines I/O performance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Absorbing subsequent writes in switch undermines availability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3F756C-9939-4DA6-B703-45A1867FE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81" y="3093475"/>
            <a:ext cx="10095238" cy="366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629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12191365" cy="68961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3116" y="97858"/>
            <a:ext cx="5245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Non-blocking Cache Admission 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762" y="1075766"/>
            <a:ext cx="7532901" cy="197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subsequent writes in server without blocking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admitted record as “outdated” as server is latest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Conservatively forward subsequent reads to server for availability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admitted record as “latest” as early as possible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555B02-0E80-486F-8CF2-59AC5633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19" y="3169666"/>
            <a:ext cx="10504762" cy="35904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149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12191365" cy="68961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38337" y="97858"/>
            <a:ext cx="4315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of Cache Eviction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762" y="1075766"/>
            <a:ext cx="7532901" cy="151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write-back policy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Evicted record is latest yet not updated to server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loads evicted record to server for persistent storage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70AD45-7819-48D3-A8DD-A12858A31149}"/>
              </a:ext>
            </a:extLst>
          </p:cNvPr>
          <p:cNvSpPr txBox="1"/>
          <p:nvPr/>
        </p:nvSpPr>
        <p:spPr>
          <a:xfrm>
            <a:off x="720761" y="2975538"/>
            <a:ext cx="7532901" cy="151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Subsequent writes arrive at switch during cache eviction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without synchronization undermines availability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by controller incurs large overhead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473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12191365" cy="68961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6674" y="97858"/>
            <a:ext cx="4058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Cache Eviction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762" y="1075766"/>
            <a:ext cx="10468606" cy="243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additional in-switch metadata to evicted record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evicted record as “to-be-evicted”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evicted record to server before removing it from switch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“to-be-evicted” record as “outdated” and forward writes to server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reads by switch if “latest” or server if “outdated”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2F71E6-9B8D-413F-B92A-D03037D04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238" y="3626809"/>
            <a:ext cx="9009524" cy="31333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61157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730</Words>
  <Application>Microsoft Office PowerPoint</Application>
  <PresentationFormat>宽屏</PresentationFormat>
  <Paragraphs>110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Titto Sun</dc:creator>
  <cp:lastModifiedBy>Titto Sun</cp:lastModifiedBy>
  <cp:revision>107</cp:revision>
  <dcterms:created xsi:type="dcterms:W3CDTF">2023-11-22T08:32:25Z</dcterms:created>
  <dcterms:modified xsi:type="dcterms:W3CDTF">2023-11-30T02:18:01Z</dcterms:modified>
</cp:coreProperties>
</file>