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57" r:id="rId3"/>
    <p:sldId id="262" r:id="rId4"/>
    <p:sldId id="263" r:id="rId5"/>
    <p:sldId id="343" r:id="rId6"/>
    <p:sldId id="344" r:id="rId7"/>
    <p:sldId id="302" r:id="rId8"/>
    <p:sldId id="303" r:id="rId9"/>
    <p:sldId id="268" r:id="rId10"/>
    <p:sldId id="307" r:id="rId11"/>
    <p:sldId id="269" r:id="rId12"/>
    <p:sldId id="270" r:id="rId13"/>
    <p:sldId id="271" r:id="rId14"/>
    <p:sldId id="301" r:id="rId15"/>
    <p:sldId id="300" r:id="rId16"/>
    <p:sldId id="299" r:id="rId17"/>
    <p:sldId id="275" r:id="rId18"/>
    <p:sldId id="276" r:id="rId19"/>
    <p:sldId id="298" r:id="rId20"/>
    <p:sldId id="297" r:id="rId21"/>
    <p:sldId id="296" r:id="rId22"/>
    <p:sldId id="294" r:id="rId23"/>
    <p:sldId id="295" r:id="rId24"/>
    <p:sldId id="293" r:id="rId25"/>
    <p:sldId id="292" r:id="rId26"/>
    <p:sldId id="291" r:id="rId27"/>
    <p:sldId id="290" r:id="rId28"/>
    <p:sldId id="288" r:id="rId29"/>
    <p:sldId id="289" r:id="rId30"/>
    <p:sldId id="341" r:id="rId31"/>
    <p:sldId id="345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322" r:id="rId42"/>
    <p:sldId id="323" r:id="rId43"/>
    <p:sldId id="324" r:id="rId44"/>
    <p:sldId id="325" r:id="rId45"/>
    <p:sldId id="326" r:id="rId46"/>
    <p:sldId id="327" r:id="rId47"/>
    <p:sldId id="328" r:id="rId48"/>
    <p:sldId id="329" r:id="rId49"/>
    <p:sldId id="330" r:id="rId50"/>
    <p:sldId id="331" r:id="rId51"/>
    <p:sldId id="332" r:id="rId52"/>
    <p:sldId id="333" r:id="rId53"/>
    <p:sldId id="334" r:id="rId54"/>
    <p:sldId id="335" r:id="rId55"/>
    <p:sldId id="336" r:id="rId56"/>
    <p:sldId id="337" r:id="rId57"/>
    <p:sldId id="338" r:id="rId58"/>
    <p:sldId id="339" r:id="rId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8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D1B38-A8B1-4525-8BB8-70FF295FAFC1}" type="doc">
      <dgm:prSet loTypeId="urn:microsoft.com/office/officeart/2005/8/layout/chart3" loCatId="relationship" qsTypeId="urn:microsoft.com/office/officeart/2005/8/quickstyle/simple2" qsCatId="simple" csTypeId="urn:microsoft.com/office/officeart/2005/8/colors/colorful4" csCatId="colorful" phldr="1"/>
      <dgm:spPr/>
    </dgm:pt>
    <dgm:pt modelId="{7D30AE7F-167E-410D-B1B7-729CF6A37FA0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Java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1B28121-4FF1-46DF-8F00-244D7E1B08F4}" type="parTrans" cxnId="{3A64AFDC-94E3-4921-A18A-E507F025ED03}">
      <dgm:prSet/>
      <dgm:spPr/>
      <dgm:t>
        <a:bodyPr/>
        <a:lstStyle/>
        <a:p>
          <a:endParaRPr lang="zh-CN" altLang="en-US"/>
        </a:p>
      </dgm:t>
    </dgm:pt>
    <dgm:pt modelId="{DF51B96D-F1D1-4D80-BB18-3527A16AEE27}" type="sibTrans" cxnId="{3A64AFDC-94E3-4921-A18A-E507F025ED03}">
      <dgm:prSet/>
      <dgm:spPr/>
      <dgm:t>
        <a:bodyPr/>
        <a:lstStyle/>
        <a:p>
          <a:endParaRPr lang="zh-CN" altLang="en-US"/>
        </a:p>
      </dgm:t>
    </dgm:pt>
    <dgm:pt modelId="{014A15AF-26E6-4464-AAF6-E377E3D3E795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GEM5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F43DCABB-C718-4B8D-A325-A7789F595A84}" type="parTrans" cxnId="{B8512812-EA8A-47AB-8B8D-ADCA9CA59B9B}">
      <dgm:prSet/>
      <dgm:spPr/>
      <dgm:t>
        <a:bodyPr/>
        <a:lstStyle/>
        <a:p>
          <a:endParaRPr lang="zh-CN" altLang="en-US"/>
        </a:p>
      </dgm:t>
    </dgm:pt>
    <dgm:pt modelId="{29DFF254-2E57-4E21-A02A-8C8D8AB2BE8B}" type="sibTrans" cxnId="{B8512812-EA8A-47AB-8B8D-ADCA9CA59B9B}">
      <dgm:prSet/>
      <dgm:spPr/>
      <dgm:t>
        <a:bodyPr/>
        <a:lstStyle/>
        <a:p>
          <a:endParaRPr lang="zh-CN" altLang="en-US"/>
        </a:p>
      </dgm:t>
    </dgm:pt>
    <dgm:pt modelId="{82D4A342-7755-429C-9A55-ADD80D844FFA}">
      <dgm:prSet phldrT="[文本]"/>
      <dgm:spPr/>
      <dgm:t>
        <a:bodyPr/>
        <a:lstStyle/>
        <a:p>
          <a:r>
            <a: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MAME</a:t>
          </a:r>
          <a:endParaRPr lang="zh-CN" altLang="en-US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C6713429-3C39-4D2C-BA2F-449D091BB6E7}" type="parTrans" cxnId="{CA2ABAA6-B566-4DD4-B2DF-E6BBF3D2AA59}">
      <dgm:prSet/>
      <dgm:spPr/>
      <dgm:t>
        <a:bodyPr/>
        <a:lstStyle/>
        <a:p>
          <a:endParaRPr lang="zh-CN" altLang="en-US"/>
        </a:p>
      </dgm:t>
    </dgm:pt>
    <dgm:pt modelId="{01AE5A1F-6A90-4987-ADA6-FA80CB4BB94D}" type="sibTrans" cxnId="{CA2ABAA6-B566-4DD4-B2DF-E6BBF3D2AA59}">
      <dgm:prSet/>
      <dgm:spPr/>
      <dgm:t>
        <a:bodyPr/>
        <a:lstStyle/>
        <a:p>
          <a:endParaRPr lang="zh-CN" altLang="en-US"/>
        </a:p>
      </dgm:t>
    </dgm:pt>
    <dgm:pt modelId="{AB9B95B1-9DB1-470D-B14D-45669F0A8A6F}" type="pres">
      <dgm:prSet presAssocID="{E8BD1B38-A8B1-4525-8BB8-70FF295FAFC1}" presName="compositeShape" presStyleCnt="0">
        <dgm:presLayoutVars>
          <dgm:chMax val="7"/>
          <dgm:dir/>
          <dgm:resizeHandles val="exact"/>
        </dgm:presLayoutVars>
      </dgm:prSet>
      <dgm:spPr/>
    </dgm:pt>
    <dgm:pt modelId="{F27D04D4-F1BE-44B7-BB14-9A81AB15DE43}" type="pres">
      <dgm:prSet presAssocID="{E8BD1B38-A8B1-4525-8BB8-70FF295FAFC1}" presName="wedge1" presStyleLbl="node1" presStyleIdx="0" presStyleCnt="3"/>
      <dgm:spPr/>
    </dgm:pt>
    <dgm:pt modelId="{BBB7CE96-72D1-4BC4-AC2B-859254DA4C7B}" type="pres">
      <dgm:prSet presAssocID="{E8BD1B38-A8B1-4525-8BB8-70FF295FAFC1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4A46136-7F75-4F3E-89A5-16BC7C480107}" type="pres">
      <dgm:prSet presAssocID="{E8BD1B38-A8B1-4525-8BB8-70FF295FAFC1}" presName="wedge2" presStyleLbl="node1" presStyleIdx="1" presStyleCnt="3"/>
      <dgm:spPr/>
    </dgm:pt>
    <dgm:pt modelId="{BF005FD3-CDBB-49C1-94C6-7F6B6868FDA1}" type="pres">
      <dgm:prSet presAssocID="{E8BD1B38-A8B1-4525-8BB8-70FF295FAFC1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F87CC588-1FE8-40AF-9B20-165CB4726169}" type="pres">
      <dgm:prSet presAssocID="{E8BD1B38-A8B1-4525-8BB8-70FF295FAFC1}" presName="wedge3" presStyleLbl="node1" presStyleIdx="2" presStyleCnt="3"/>
      <dgm:spPr/>
    </dgm:pt>
    <dgm:pt modelId="{B10010CC-5C01-4202-9341-7037D7B95F80}" type="pres">
      <dgm:prSet presAssocID="{E8BD1B38-A8B1-4525-8BB8-70FF295FAFC1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3140707-8991-4F8E-B2C6-C5BDCD46843C}" type="presOf" srcId="{014A15AF-26E6-4464-AAF6-E377E3D3E795}" destId="{D4A46136-7F75-4F3E-89A5-16BC7C480107}" srcOrd="0" destOrd="0" presId="urn:microsoft.com/office/officeart/2005/8/layout/chart3"/>
    <dgm:cxn modelId="{B8512812-EA8A-47AB-8B8D-ADCA9CA59B9B}" srcId="{E8BD1B38-A8B1-4525-8BB8-70FF295FAFC1}" destId="{014A15AF-26E6-4464-AAF6-E377E3D3E795}" srcOrd="1" destOrd="0" parTransId="{F43DCABB-C718-4B8D-A325-A7789F595A84}" sibTransId="{29DFF254-2E57-4E21-A02A-8C8D8AB2BE8B}"/>
    <dgm:cxn modelId="{67561D39-95DE-4FF6-8C2F-C7E19FAE3D87}" type="presOf" srcId="{7D30AE7F-167E-410D-B1B7-729CF6A37FA0}" destId="{BBB7CE96-72D1-4BC4-AC2B-859254DA4C7B}" srcOrd="1" destOrd="0" presId="urn:microsoft.com/office/officeart/2005/8/layout/chart3"/>
    <dgm:cxn modelId="{F0214882-2FC2-4BF5-BFA8-0AEFA1E27630}" type="presOf" srcId="{82D4A342-7755-429C-9A55-ADD80D844FFA}" destId="{F87CC588-1FE8-40AF-9B20-165CB4726169}" srcOrd="0" destOrd="0" presId="urn:microsoft.com/office/officeart/2005/8/layout/chart3"/>
    <dgm:cxn modelId="{CA2ABAA6-B566-4DD4-B2DF-E6BBF3D2AA59}" srcId="{E8BD1B38-A8B1-4525-8BB8-70FF295FAFC1}" destId="{82D4A342-7755-429C-9A55-ADD80D844FFA}" srcOrd="2" destOrd="0" parTransId="{C6713429-3C39-4D2C-BA2F-449D091BB6E7}" sibTransId="{01AE5A1F-6A90-4987-ADA6-FA80CB4BB94D}"/>
    <dgm:cxn modelId="{41393FB6-45BA-44E0-AFE4-7EDD2F1D84A1}" type="presOf" srcId="{014A15AF-26E6-4464-AAF6-E377E3D3E795}" destId="{BF005FD3-CDBB-49C1-94C6-7F6B6868FDA1}" srcOrd="1" destOrd="0" presId="urn:microsoft.com/office/officeart/2005/8/layout/chart3"/>
    <dgm:cxn modelId="{062E7FCC-4834-459D-96C8-89CE8EB3C8B2}" type="presOf" srcId="{E8BD1B38-A8B1-4525-8BB8-70FF295FAFC1}" destId="{AB9B95B1-9DB1-470D-B14D-45669F0A8A6F}" srcOrd="0" destOrd="0" presId="urn:microsoft.com/office/officeart/2005/8/layout/chart3"/>
    <dgm:cxn modelId="{E2D7FCCE-EB6F-4602-91FD-624EA3E571DD}" type="presOf" srcId="{82D4A342-7755-429C-9A55-ADD80D844FFA}" destId="{B10010CC-5C01-4202-9341-7037D7B95F80}" srcOrd="1" destOrd="0" presId="urn:microsoft.com/office/officeart/2005/8/layout/chart3"/>
    <dgm:cxn modelId="{3A64AFDC-94E3-4921-A18A-E507F025ED03}" srcId="{E8BD1B38-A8B1-4525-8BB8-70FF295FAFC1}" destId="{7D30AE7F-167E-410D-B1B7-729CF6A37FA0}" srcOrd="0" destOrd="0" parTransId="{11B28121-4FF1-46DF-8F00-244D7E1B08F4}" sibTransId="{DF51B96D-F1D1-4D80-BB18-3527A16AEE27}"/>
    <dgm:cxn modelId="{EEBBB8E7-8B94-4D35-AE01-70C92070213A}" type="presOf" srcId="{7D30AE7F-167E-410D-B1B7-729CF6A37FA0}" destId="{F27D04D4-F1BE-44B7-BB14-9A81AB15DE43}" srcOrd="0" destOrd="0" presId="urn:microsoft.com/office/officeart/2005/8/layout/chart3"/>
    <dgm:cxn modelId="{5BF8FECE-128C-4E27-BC89-D25810CE2B59}" type="presParOf" srcId="{AB9B95B1-9DB1-470D-B14D-45669F0A8A6F}" destId="{F27D04D4-F1BE-44B7-BB14-9A81AB15DE43}" srcOrd="0" destOrd="0" presId="urn:microsoft.com/office/officeart/2005/8/layout/chart3"/>
    <dgm:cxn modelId="{DD9CFCA5-AAC7-4ED9-86AB-1E0E2F6B6CBC}" type="presParOf" srcId="{AB9B95B1-9DB1-470D-B14D-45669F0A8A6F}" destId="{BBB7CE96-72D1-4BC4-AC2B-859254DA4C7B}" srcOrd="1" destOrd="0" presId="urn:microsoft.com/office/officeart/2005/8/layout/chart3"/>
    <dgm:cxn modelId="{1213AF0C-D860-49A1-BEE8-2C9D08E714F9}" type="presParOf" srcId="{AB9B95B1-9DB1-470D-B14D-45669F0A8A6F}" destId="{D4A46136-7F75-4F3E-89A5-16BC7C480107}" srcOrd="2" destOrd="0" presId="urn:microsoft.com/office/officeart/2005/8/layout/chart3"/>
    <dgm:cxn modelId="{0D23456E-92CD-412F-ACD3-3438D4C5524D}" type="presParOf" srcId="{AB9B95B1-9DB1-470D-B14D-45669F0A8A6F}" destId="{BF005FD3-CDBB-49C1-94C6-7F6B6868FDA1}" srcOrd="3" destOrd="0" presId="urn:microsoft.com/office/officeart/2005/8/layout/chart3"/>
    <dgm:cxn modelId="{5932B2BF-BAA2-4C6E-AA03-F71A4115782C}" type="presParOf" srcId="{AB9B95B1-9DB1-470D-B14D-45669F0A8A6F}" destId="{F87CC588-1FE8-40AF-9B20-165CB4726169}" srcOrd="4" destOrd="0" presId="urn:microsoft.com/office/officeart/2005/8/layout/chart3"/>
    <dgm:cxn modelId="{7C41DB7E-3E57-49C2-A976-900916887DA7}" type="presParOf" srcId="{AB9B95B1-9DB1-470D-B14D-45669F0A8A6F}" destId="{B10010CC-5C01-4202-9341-7037D7B95F80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D04D4-F1BE-44B7-BB14-9A81AB15DE43}">
      <dsp:nvSpPr>
        <dsp:cNvPr id="0" name=""/>
        <dsp:cNvSpPr/>
      </dsp:nvSpPr>
      <dsp:spPr>
        <a:xfrm>
          <a:off x="292751" y="194399"/>
          <a:ext cx="2419200" cy="2419200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Java</a:t>
          </a:r>
          <a:endParaRPr lang="zh-CN" altLang="en-US" sz="19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1608048" y="640799"/>
        <a:ext cx="820800" cy="806400"/>
      </dsp:txXfrm>
    </dsp:sp>
    <dsp:sp modelId="{D4A46136-7F75-4F3E-89A5-16BC7C480107}">
      <dsp:nvSpPr>
        <dsp:cNvPr id="0" name=""/>
        <dsp:cNvSpPr/>
      </dsp:nvSpPr>
      <dsp:spPr>
        <a:xfrm>
          <a:off x="168047" y="266400"/>
          <a:ext cx="2419200" cy="2419200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5197846"/>
            <a:satOff val="-23984"/>
            <a:lumOff val="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GEM5</a:t>
          </a:r>
          <a:endParaRPr lang="zh-CN" altLang="en-US" sz="19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830448" y="1792800"/>
        <a:ext cx="1094400" cy="748800"/>
      </dsp:txXfrm>
    </dsp:sp>
    <dsp:sp modelId="{F87CC588-1FE8-40AF-9B20-165CB4726169}">
      <dsp:nvSpPr>
        <dsp:cNvPr id="0" name=""/>
        <dsp:cNvSpPr/>
      </dsp:nvSpPr>
      <dsp:spPr>
        <a:xfrm>
          <a:off x="168047" y="266400"/>
          <a:ext cx="2419200" cy="2419200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10395692"/>
            <a:satOff val="-47968"/>
            <a:lumOff val="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9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MAME</a:t>
          </a:r>
          <a:endParaRPr lang="zh-CN" altLang="en-US" sz="19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427247" y="741600"/>
        <a:ext cx="820800" cy="8064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A38B-B670-42C4-AECA-F26E06CFF6E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88354-011B-476D-BE77-BB4DFD67BF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3729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5E1476C-AC43-4F6B-8AF7-33548C2F1D9F}" type="slidenum">
              <a:rPr lang="zh-CN" altLang="en-US" sz="1200">
                <a:ea typeface="SimSun" panose="02010600030101010101" pitchFamily="2" charset="-122"/>
              </a:rPr>
              <a:pPr eaLnBrk="1" hangingPunct="1"/>
              <a:t>9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527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7F408D7-278A-4B71-A226-37D54F235B8A}" type="slidenum">
              <a:rPr lang="zh-CN" altLang="en-US" sz="1200">
                <a:ea typeface="SimSun" panose="02010600030101010101" pitchFamily="2" charset="-122"/>
              </a:rPr>
              <a:pPr eaLnBrk="1" hangingPunct="1"/>
              <a:t>11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83772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80DE445-873B-4792-AE8B-F70352CC6009}" type="slidenum">
              <a:rPr lang="zh-CN" altLang="en-US" sz="1200">
                <a:ea typeface="SimSun" panose="02010600030101010101" pitchFamily="2" charset="-122"/>
              </a:rPr>
              <a:pPr eaLnBrk="1" hangingPunct="1"/>
              <a:t>12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162576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Hardware and low-level systems software change quickly</a:t>
            </a:r>
          </a:p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High-level software (middleware, applications) changes more slowly</a:t>
            </a:r>
          </a:p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104A7B5-67FE-4219-8258-DBB1E9917442}" type="slidenum">
              <a:rPr lang="zh-CN" altLang="en-US" sz="1200">
                <a:ea typeface="SimSun" panose="02010600030101010101" pitchFamily="2" charset="-122"/>
              </a:rPr>
              <a:pPr eaLnBrk="1" hangingPunct="1"/>
              <a:t>13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9713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ea typeface="SimSun" panose="02010600030101010101" pitchFamily="2" charset="-122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EA6910B-334D-4F15-BE62-8798290DA662}" type="slidenum">
              <a:rPr lang="zh-CN" altLang="en-US" sz="1200">
                <a:ea typeface="SimSun" panose="02010600030101010101" pitchFamily="2" charset="-122"/>
              </a:rPr>
              <a:pPr eaLnBrk="1" hangingPunct="1"/>
              <a:t>17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066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ea typeface="SimSun" panose="02010600030101010101" pitchFamily="2" charset="-122"/>
              </a:rPr>
              <a:t>Or sitting and waiting until the next spike in demand</a:t>
            </a:r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9BDC409-8388-4C78-A882-C025B07F380E}" type="slidenum">
              <a:rPr lang="zh-CN" altLang="en-US" sz="1200">
                <a:ea typeface="SimSun" panose="02010600030101010101" pitchFamily="2" charset="-122"/>
              </a:rPr>
              <a:pPr eaLnBrk="1" hangingPunct="1"/>
              <a:t>18</a:t>
            </a:fld>
            <a:endParaRPr lang="en-US" altLang="zh-CN" sz="120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55892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系统中发挥了根目录的切换工作，同时带来了系统的安全性等好处。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change root directory (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更改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root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目录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系统中，系统默认的目录结构都是以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`/`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，即是以根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(root)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开始的。而在使用 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chroot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之后，系统的目录结构将以指定的位置作为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`/`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位置。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/>
              <a:t>http://www.ibm.com/developerworks/cn/linux/l-cn-chroot/index.html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569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 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的缩写，是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内核提供的一种可以限制、记录、隔离进程组（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process 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）所使用的物理资源（如：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cpu,memory,IO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等等）的机制。最初由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的工程师提出，后来被整合进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Linux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内核。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也是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为实现虚拟化所使用的资源管理手段，可以说没有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cgroups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就没有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LXC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247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Stony brook </a:t>
            </a:r>
            <a:r>
              <a:rPr lang="en-US" altLang="zh-CN" dirty="0" err="1"/>
              <a:t>fsl</a:t>
            </a:r>
            <a:r>
              <a:rPr lang="en-US" altLang="zh-CN" dirty="0"/>
              <a:t> &amp; </a:t>
            </a:r>
            <a:r>
              <a:rPr lang="en-US" altLang="zh-CN" dirty="0" err="1"/>
              <a:t>Erez</a:t>
            </a:r>
            <a:r>
              <a:rPr lang="en-US" altLang="zh-CN" baseline="0" dirty="0"/>
              <a:t> </a:t>
            </a:r>
            <a:r>
              <a:rPr lang="en-US" altLang="zh-CN" dirty="0" err="1"/>
              <a:t>Zadok</a:t>
            </a:r>
            <a:endParaRPr lang="en-US" altLang="zh-CN" dirty="0"/>
          </a:p>
          <a:p>
            <a:r>
              <a:rPr lang="en-US" altLang="zh-CN" dirty="0"/>
              <a:t>http://www.fsl.cs.stonybrook.edu/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88354-011B-476D-BE77-BB4DFD67BF48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77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450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95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81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5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3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77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265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587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541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02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8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90BD5-1E1C-4C30-A502-83AE4551E3F9}" type="datetimeFigureOut">
              <a:rPr lang="zh-CN" altLang="en-US" smtClean="0"/>
              <a:t>2017/9/21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3C1238-79D6-4603-8859-07F57D0015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14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黑体" panose="02010609060101010101" pitchFamily="49" charset="-122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1.jpeg"/><Relationship Id="rId7" Type="http://schemas.openxmlformats.org/officeDocument/2006/relationships/diagramLayout" Target="../diagrams/layout1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6" Type="http://schemas.openxmlformats.org/officeDocument/2006/relationships/diagramData" Target="../diagrams/data1.xml"/><Relationship Id="rId5" Type="http://schemas.openxmlformats.org/officeDocument/2006/relationships/image" Target="../media/image13.png"/><Relationship Id="rId10" Type="http://schemas.microsoft.com/office/2007/relationships/diagramDrawing" Target="../diagrams/drawing1.xml"/><Relationship Id="rId4" Type="http://schemas.openxmlformats.org/officeDocument/2006/relationships/image" Target="../media/image12.jpeg"/><Relationship Id="rId9" Type="http://schemas.openxmlformats.org/officeDocument/2006/relationships/diagramColors" Target="../diagrams/colors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zshi@hust.edu.cn" TargetMode="External"/><Relationship Id="rId2" Type="http://schemas.openxmlformats.org/officeDocument/2006/relationships/hyperlink" Target="https://github.com/cs210-566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e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ocallinuxexpo.org/sites/default/files/presentations/Jerome-Scale11x%20LXC%20Talk.pdf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allinuxexpo.org/sites/default/files/presentations/Jerome-Scale11x%20LXC%20Talk.pdf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ocallinuxexpo.org/sites/default/files/presentations/Jerome-Scale11x%20LXC%20Talk.pdf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dboxie.com/" TargetMode="External"/><Relationship Id="rId2" Type="http://schemas.openxmlformats.org/officeDocument/2006/relationships/hyperlink" Target="https://icoresoftware.com/index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m-utils.org/docs/unionfs-tr/figures/stacking_fanout.png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docker.com/engine/installation/linux/ubuntulinux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docker.com/" TargetMode="External"/><Relationship Id="rId7" Type="http://schemas.openxmlformats.org/officeDocument/2006/relationships/image" Target="../media/image51.jpe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hyperlink" Target="https://pypi.python.org/pypi/pandas" TargetMode="External"/><Relationship Id="rId4" Type="http://schemas.openxmlformats.org/officeDocument/2006/relationships/hyperlink" Target="https://store.docker.com/community/images/tailordev/pandas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数据中心技术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施展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武汉光电国家实验室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2017-09-14, 09-15, 09-21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155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什么是虚拟机？</a:t>
            </a:r>
          </a:p>
        </p:txBody>
      </p:sp>
      <p:pic>
        <p:nvPicPr>
          <p:cNvPr id="2050" name="Picture 2" descr="http://www.ben.cbccinc.com/MAME/cabinet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800000"/>
            <a:ext cx="2880000" cy="4576890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2" name="Picture 4" descr="http://www.emulab.it/covers/mame_dvd_1_bi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31" y="4140000"/>
            <a:ext cx="3780000" cy="2546524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pic>
        <p:nvPicPr>
          <p:cNvPr id="2054" name="Picture 6" descr="https://www.research.ibm.com/compsci/project_spotlight/plansoft/jvm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720000"/>
            <a:ext cx="3600000" cy="27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arm.com/assets/images/gem5_ARM_Streamline_-Timeli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000" y="3600000"/>
            <a:ext cx="3600000" cy="284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图示 2"/>
          <p:cNvGraphicFramePr/>
          <p:nvPr>
            <p:extLst>
              <p:ext uri="{D42A27DB-BD31-4B8C-83A1-F6EECF244321}">
                <p14:modId xmlns:p14="http://schemas.microsoft.com/office/powerpoint/2010/main" val="741403955"/>
              </p:ext>
            </p:extLst>
          </p:nvPr>
        </p:nvGraphicFramePr>
        <p:xfrm>
          <a:off x="3600000" y="2340000"/>
          <a:ext cx="2880000" cy="288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1414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27D04D4-F1BE-44B7-BB14-9A81AB15DE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graphicEl>
                                              <a:dgm id="{F27D04D4-F1BE-44B7-BB14-9A81AB15DE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A46136-7F75-4F3E-89A5-16BC7C4801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graphicEl>
                                              <a:dgm id="{D4A46136-7F75-4F3E-89A5-16BC7C4801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87CC588-1FE8-40AF-9B20-165CB4726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graphicEl>
                                              <a:dgm id="{F87CC588-1FE8-40AF-9B20-165CB47261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 uiExpand="1">
        <p:bldSub>
          <a:bldDgm bld="one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038"/>
            <a:ext cx="9144000" cy="605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隔离</a:t>
            </a:r>
          </a:p>
        </p:txBody>
      </p:sp>
    </p:spTree>
    <p:extLst>
      <p:ext uri="{BB962C8B-B14F-4D97-AF65-F5344CB8AC3E}">
        <p14:creationId xmlns:p14="http://schemas.microsoft.com/office/powerpoint/2010/main" val="78312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1788"/>
            <a:ext cx="9144000" cy="569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封装</a:t>
            </a:r>
          </a:p>
        </p:txBody>
      </p:sp>
    </p:spTree>
    <p:extLst>
      <p:ext uri="{BB962C8B-B14F-4D97-AF65-F5344CB8AC3E}">
        <p14:creationId xmlns:p14="http://schemas.microsoft.com/office/powerpoint/2010/main" val="3323141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0350"/>
            <a:ext cx="9144000" cy="564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zh-CN" altLang="en-US" dirty="0">
                <a:solidFill>
                  <a:srgbClr val="FF0000"/>
                </a:solidFill>
              </a:rPr>
              <a:t>兼容</a:t>
            </a:r>
          </a:p>
        </p:txBody>
      </p:sp>
    </p:spTree>
    <p:extLst>
      <p:ext uri="{BB962C8B-B14F-4D97-AF65-F5344CB8AC3E}">
        <p14:creationId xmlns:p14="http://schemas.microsoft.com/office/powerpoint/2010/main" val="3080074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5450" y="1449388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00" y="1800000"/>
            <a:ext cx="8094663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3240000"/>
            <a:ext cx="7875588" cy="108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000" y="4680000"/>
            <a:ext cx="8312150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80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</a:t>
            </a:r>
            <a:r>
              <a:rPr lang="en-US" altLang="zh-CN" dirty="0">
                <a:solidFill>
                  <a:srgbClr val="FF0000"/>
                </a:solidFill>
              </a:rPr>
              <a:t>legacy software</a:t>
            </a:r>
            <a:r>
              <a:rPr lang="en-US" altLang="zh-CN" dirty="0"/>
              <a:t> on non-legacy hardware</a:t>
            </a:r>
          </a:p>
          <a:p>
            <a:r>
              <a:rPr lang="en-US" altLang="zh-CN" dirty="0"/>
              <a:t>Run </a:t>
            </a:r>
            <a:r>
              <a:rPr lang="en-US" altLang="zh-CN" dirty="0">
                <a:solidFill>
                  <a:srgbClr val="FF0000"/>
                </a:solidFill>
              </a:rPr>
              <a:t>multiple operating systems</a:t>
            </a:r>
            <a:r>
              <a:rPr lang="en-US" altLang="zh-CN" dirty="0"/>
              <a:t> on the same hardware</a:t>
            </a:r>
          </a:p>
          <a:p>
            <a:r>
              <a:rPr lang="en-US" altLang="zh-CN" dirty="0"/>
              <a:t>Create </a:t>
            </a:r>
            <a:r>
              <a:rPr lang="en-US" altLang="zh-CN" dirty="0">
                <a:solidFill>
                  <a:srgbClr val="FF0000"/>
                </a:solidFill>
              </a:rPr>
              <a:t>a manageable upgrade path</a:t>
            </a:r>
          </a:p>
          <a:p>
            <a:r>
              <a:rPr lang="en-US" altLang="zh-CN" dirty="0"/>
              <a:t>Manage outages (expected and unexpected) </a:t>
            </a:r>
            <a:r>
              <a:rPr lang="en-US" altLang="zh-CN" dirty="0">
                <a:solidFill>
                  <a:srgbClr val="FF0000"/>
                </a:solidFill>
              </a:rPr>
              <a:t>dynamically</a:t>
            </a:r>
          </a:p>
        </p:txBody>
      </p:sp>
    </p:spTree>
    <p:extLst>
      <p:ext uri="{BB962C8B-B14F-4D97-AF65-F5344CB8AC3E}">
        <p14:creationId xmlns:p14="http://schemas.microsoft.com/office/powerpoint/2010/main" val="56849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Reduce costs by </a:t>
            </a:r>
            <a:r>
              <a:rPr lang="en-US" altLang="zh-CN" b="1" dirty="0">
                <a:solidFill>
                  <a:srgbClr val="FF0000"/>
                </a:solidFill>
              </a:rPr>
              <a:t>consolidating </a:t>
            </a:r>
            <a:r>
              <a:rPr lang="zh-CN" altLang="en-US" b="1" dirty="0">
                <a:solidFill>
                  <a:srgbClr val="FF0000"/>
                </a:solidFill>
              </a:rPr>
              <a:t>整合</a:t>
            </a:r>
            <a:r>
              <a:rPr lang="en-US" altLang="zh-CN" dirty="0"/>
              <a:t> services onto the fewest number of physical machines</a:t>
            </a:r>
            <a:endParaRPr lang="zh-CN" altLang="en-US" dirty="0"/>
          </a:p>
        </p:txBody>
      </p:sp>
      <p:pic>
        <p:nvPicPr>
          <p:cNvPr id="4" name="Picture 4" descr="serverconsolid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819400"/>
            <a:ext cx="4038600" cy="256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67000" y="5410200"/>
            <a:ext cx="348807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1200" dirty="0">
                <a:ea typeface="SimSun" panose="02010600030101010101" pitchFamily="2" charset="-122"/>
                <a:cs typeface="Times New Roman" panose="02020603050405020304" pitchFamily="18" charset="0"/>
              </a:rPr>
              <a:t>http://www.vmware.com/img/serverconsolidation.jpg</a:t>
            </a:r>
          </a:p>
        </p:txBody>
      </p:sp>
    </p:spTree>
    <p:extLst>
      <p:ext uri="{BB962C8B-B14F-4D97-AF65-F5344CB8AC3E}">
        <p14:creationId xmlns:p14="http://schemas.microsoft.com/office/powerpoint/2010/main" val="50317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Non-Virtualized Data Centers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53340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/>
              <a:t>Too many servers/cores for too little work</a:t>
            </a:r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en-US" altLang="zh-CN" dirty="0"/>
              <a:t>High costs and infrastructure needs</a:t>
            </a:r>
          </a:p>
          <a:p>
            <a:pPr lvl="1"/>
            <a:r>
              <a:rPr lang="zh-CN" altLang="en-US" sz="2200" dirty="0"/>
              <a:t>维护 </a:t>
            </a:r>
            <a:r>
              <a:rPr lang="en-US" altLang="zh-CN" sz="2200" dirty="0"/>
              <a:t>Maintenance</a:t>
            </a:r>
          </a:p>
          <a:p>
            <a:pPr lvl="1"/>
            <a:r>
              <a:rPr lang="zh-CN" altLang="en-US" sz="2200" dirty="0"/>
              <a:t>网络 </a:t>
            </a:r>
            <a:r>
              <a:rPr lang="en-US" altLang="zh-CN" sz="2200" dirty="0"/>
              <a:t>Networking</a:t>
            </a:r>
          </a:p>
          <a:p>
            <a:pPr lvl="1"/>
            <a:r>
              <a:rPr lang="zh-CN" altLang="en-US" sz="2200" dirty="0"/>
              <a:t>空间 </a:t>
            </a:r>
            <a:r>
              <a:rPr lang="en-US" altLang="zh-CN" sz="2200" dirty="0"/>
              <a:t>Floor space</a:t>
            </a:r>
          </a:p>
          <a:p>
            <a:pPr lvl="1"/>
            <a:r>
              <a:rPr lang="zh-CN" altLang="en-US" sz="2200" dirty="0"/>
              <a:t>冷却 </a:t>
            </a:r>
            <a:r>
              <a:rPr lang="en-US" altLang="zh-CN" sz="2200" dirty="0"/>
              <a:t>Cooling</a:t>
            </a:r>
          </a:p>
          <a:p>
            <a:pPr lvl="1"/>
            <a:r>
              <a:rPr lang="zh-CN" altLang="en-US" sz="2200" dirty="0"/>
              <a:t>能耗 </a:t>
            </a:r>
            <a:r>
              <a:rPr lang="en-US" altLang="zh-CN" sz="2200" dirty="0"/>
              <a:t>Power</a:t>
            </a:r>
          </a:p>
          <a:p>
            <a:pPr lvl="1"/>
            <a:r>
              <a:rPr lang="zh-CN" altLang="en-US" sz="2200" dirty="0"/>
              <a:t>容灾 </a:t>
            </a:r>
            <a:r>
              <a:rPr lang="en-US" altLang="zh-CN" sz="2200" dirty="0"/>
              <a:t>Disaster Recovery</a:t>
            </a:r>
            <a:endParaRPr lang="zh-CN" altLang="en-US" dirty="0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725" y="4386263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000" y="1980001"/>
            <a:ext cx="3204000" cy="215010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0000" y="1980000"/>
            <a:ext cx="3204000" cy="215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5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Dynamic Data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0689"/>
            <a:ext cx="8188325" cy="4680000"/>
          </a:xfrm>
        </p:spPr>
        <p:txBody>
          <a:bodyPr>
            <a:normAutofit/>
          </a:bodyPr>
          <a:lstStyle/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Virtualization helps us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break the “one service per server”</a:t>
            </a:r>
            <a:r>
              <a:rPr lang="en-US" altLang="zh-CN" sz="2800" dirty="0">
                <a:ea typeface="SimSun" panose="02010600030101010101" pitchFamily="2" charset="-122"/>
              </a:rPr>
              <a:t> model</a:t>
            </a:r>
          </a:p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Consolidate many services into a fewer number of machines when workload is low,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reducing costs</a:t>
            </a:r>
          </a:p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Conversely, as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demand for a particular service</a:t>
            </a:r>
            <a:r>
              <a:rPr lang="en-US" altLang="zh-CN" sz="2800" dirty="0">
                <a:ea typeface="SimSun" panose="02010600030101010101" pitchFamily="2" charset="-122"/>
              </a:rPr>
              <a:t> increases, we can shift more virtual machines to run that service</a:t>
            </a:r>
          </a:p>
          <a:p>
            <a:pPr algn="l"/>
            <a:r>
              <a:rPr lang="en-US" altLang="zh-CN" sz="2800" dirty="0">
                <a:ea typeface="SimSun" panose="02010600030101010101" pitchFamily="2" charset="-122"/>
              </a:rPr>
              <a:t>We can build a data center with fewer total resources, since </a:t>
            </a:r>
            <a:r>
              <a:rPr lang="en-US" altLang="zh-CN" sz="2800" dirty="0">
                <a:solidFill>
                  <a:srgbClr val="FF0000"/>
                </a:solidFill>
                <a:ea typeface="SimSun" panose="02010600030101010101" pitchFamily="2" charset="-122"/>
              </a:rPr>
              <a:t>resources are used as needed</a:t>
            </a:r>
            <a:r>
              <a:rPr lang="en-US" altLang="zh-CN" sz="2800" dirty="0">
                <a:ea typeface="SimSun" panose="02010600030101010101" pitchFamily="2" charset="-122"/>
              </a:rPr>
              <a:t> instead of being dedicated to single services </a:t>
            </a:r>
          </a:p>
        </p:txBody>
      </p:sp>
    </p:spTree>
    <p:extLst>
      <p:ext uri="{BB962C8B-B14F-4D97-AF65-F5344CB8AC3E}">
        <p14:creationId xmlns:p14="http://schemas.microsoft.com/office/powerpoint/2010/main" val="88887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VM workload multiplexing</a:t>
            </a:r>
            <a:endParaRPr lang="zh-CN" altLang="en-US" dirty="0"/>
          </a:p>
        </p:txBody>
      </p:sp>
      <p:sp>
        <p:nvSpPr>
          <p:cNvPr id="4" name="Line 6"/>
          <p:cNvSpPr>
            <a:spLocks noChangeShapeType="1"/>
          </p:cNvSpPr>
          <p:nvPr/>
        </p:nvSpPr>
        <p:spPr bwMode="auto">
          <a:xfrm>
            <a:off x="762000" y="3061230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Line 7"/>
          <p:cNvSpPr>
            <a:spLocks noChangeShapeType="1"/>
          </p:cNvSpPr>
          <p:nvPr/>
        </p:nvSpPr>
        <p:spPr bwMode="auto">
          <a:xfrm flipV="1">
            <a:off x="762000" y="1769005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762000" y="193728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Freeform 9"/>
          <p:cNvSpPr>
            <a:spLocks/>
          </p:cNvSpPr>
          <p:nvPr/>
        </p:nvSpPr>
        <p:spPr bwMode="auto">
          <a:xfrm>
            <a:off x="914400" y="1894418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838200" y="1494368"/>
            <a:ext cx="2209800" cy="274637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Separate VM sizing</a:t>
            </a:r>
          </a:p>
        </p:txBody>
      </p:sp>
      <p:sp>
        <p:nvSpPr>
          <p:cNvPr id="9" name="Line 11"/>
          <p:cNvSpPr>
            <a:spLocks noChangeShapeType="1"/>
          </p:cNvSpPr>
          <p:nvPr/>
        </p:nvSpPr>
        <p:spPr bwMode="auto">
          <a:xfrm>
            <a:off x="779463" y="4545543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 flipV="1">
            <a:off x="779463" y="3250143"/>
            <a:ext cx="0" cy="12954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779463" y="3489855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Freeform 14"/>
          <p:cNvSpPr>
            <a:spLocks/>
          </p:cNvSpPr>
          <p:nvPr/>
        </p:nvSpPr>
        <p:spPr bwMode="auto">
          <a:xfrm>
            <a:off x="974725" y="3486680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3657600" y="3216805"/>
            <a:ext cx="914400" cy="304800"/>
          </a:xfrm>
          <a:custGeom>
            <a:avLst/>
            <a:gdLst>
              <a:gd name="T0" fmla="*/ 685800 w 21600"/>
              <a:gd name="T1" fmla="*/ 0 h 21600"/>
              <a:gd name="T2" fmla="*/ 0 w 21600"/>
              <a:gd name="T3" fmla="*/ 152400 h 21600"/>
              <a:gd name="T4" fmla="*/ 685800 w 21600"/>
              <a:gd name="T5" fmla="*/ 304800 h 21600"/>
              <a:gd name="T6" fmla="*/ 914400 w 21600"/>
              <a:gd name="T7" fmla="*/ 1524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gradFill rotWithShape="1">
            <a:gsLst>
              <a:gs pos="0">
                <a:srgbClr val="0066FF"/>
              </a:gs>
              <a:gs pos="50000">
                <a:srgbClr val="A3D1FF"/>
              </a:gs>
              <a:gs pos="100000">
                <a:srgbClr val="0066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Line 16"/>
          <p:cNvSpPr>
            <a:spLocks noChangeShapeType="1"/>
          </p:cNvSpPr>
          <p:nvPr/>
        </p:nvSpPr>
        <p:spPr bwMode="auto">
          <a:xfrm>
            <a:off x="4876800" y="4283605"/>
            <a:ext cx="25908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4876800" y="1692805"/>
            <a:ext cx="0" cy="25908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6" name="Line 18"/>
          <p:cNvSpPr>
            <a:spLocks noChangeShapeType="1"/>
          </p:cNvSpPr>
          <p:nvPr/>
        </p:nvSpPr>
        <p:spPr bwMode="auto">
          <a:xfrm>
            <a:off x="4876800" y="2330980"/>
            <a:ext cx="2438400" cy="0"/>
          </a:xfrm>
          <a:prstGeom prst="line">
            <a:avLst/>
          </a:prstGeom>
          <a:noFill/>
          <a:ln w="25400">
            <a:pattFill prst="trellis">
              <a:fgClr>
                <a:srgbClr val="00FF00"/>
              </a:fgClr>
              <a:bgClr>
                <a:schemeClr val="accent2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ctr">
            <a:spAutoFit/>
          </a:bodyPr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" name="Freeform 19"/>
          <p:cNvSpPr>
            <a:spLocks/>
          </p:cNvSpPr>
          <p:nvPr/>
        </p:nvSpPr>
        <p:spPr bwMode="auto">
          <a:xfrm>
            <a:off x="5029200" y="3113618"/>
            <a:ext cx="2286000" cy="1093787"/>
          </a:xfrm>
          <a:custGeom>
            <a:avLst/>
            <a:gdLst>
              <a:gd name="T0" fmla="*/ 0 w 1440"/>
              <a:gd name="T1" fmla="*/ 1093787 h 689"/>
              <a:gd name="T2" fmla="*/ 182563 w 1440"/>
              <a:gd name="T3" fmla="*/ 146050 h 689"/>
              <a:gd name="T4" fmla="*/ 365125 w 1440"/>
              <a:gd name="T5" fmla="*/ 579437 h 689"/>
              <a:gd name="T6" fmla="*/ 457200 w 1440"/>
              <a:gd name="T7" fmla="*/ 303212 h 689"/>
              <a:gd name="T8" fmla="*/ 549275 w 1440"/>
              <a:gd name="T9" fmla="*/ 857250 h 689"/>
              <a:gd name="T10" fmla="*/ 685800 w 1440"/>
              <a:gd name="T11" fmla="*/ 857250 h 689"/>
              <a:gd name="T12" fmla="*/ 731838 w 1440"/>
              <a:gd name="T13" fmla="*/ 658812 h 689"/>
              <a:gd name="T14" fmla="*/ 777875 w 1440"/>
              <a:gd name="T15" fmla="*/ 1054100 h 689"/>
              <a:gd name="T16" fmla="*/ 868363 w 1440"/>
              <a:gd name="T17" fmla="*/ 777875 h 689"/>
              <a:gd name="T18" fmla="*/ 944563 w 1440"/>
              <a:gd name="T19" fmla="*/ 858837 h 689"/>
              <a:gd name="T20" fmla="*/ 960438 w 1440"/>
              <a:gd name="T21" fmla="*/ 223837 h 689"/>
              <a:gd name="T22" fmla="*/ 1143000 w 1440"/>
              <a:gd name="T23" fmla="*/ 422275 h 689"/>
              <a:gd name="T24" fmla="*/ 1279525 w 1440"/>
              <a:gd name="T25" fmla="*/ 342900 h 689"/>
              <a:gd name="T26" fmla="*/ 1325563 w 1440"/>
              <a:gd name="T27" fmla="*/ 66675 h 689"/>
              <a:gd name="T28" fmla="*/ 1385888 w 1440"/>
              <a:gd name="T29" fmla="*/ 744537 h 689"/>
              <a:gd name="T30" fmla="*/ 1508125 w 1440"/>
              <a:gd name="T31" fmla="*/ 461962 h 689"/>
              <a:gd name="T32" fmla="*/ 1722438 w 1440"/>
              <a:gd name="T33" fmla="*/ 311150 h 689"/>
              <a:gd name="T34" fmla="*/ 1951038 w 1440"/>
              <a:gd name="T35" fmla="*/ 935037 h 689"/>
              <a:gd name="T36" fmla="*/ 2133600 w 1440"/>
              <a:gd name="T37" fmla="*/ 774700 h 689"/>
              <a:gd name="T38" fmla="*/ 2224088 w 1440"/>
              <a:gd name="T39" fmla="*/ 630237 h 689"/>
              <a:gd name="T40" fmla="*/ 2286000 w 1440"/>
              <a:gd name="T41" fmla="*/ 263525 h 68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0" h="689">
                <a:moveTo>
                  <a:pt x="0" y="689"/>
                </a:moveTo>
                <a:cubicBezTo>
                  <a:pt x="38" y="417"/>
                  <a:pt x="77" y="146"/>
                  <a:pt x="115" y="92"/>
                </a:cubicBezTo>
                <a:cubicBezTo>
                  <a:pt x="154" y="38"/>
                  <a:pt x="202" y="349"/>
                  <a:pt x="230" y="365"/>
                </a:cubicBezTo>
                <a:cubicBezTo>
                  <a:pt x="259" y="382"/>
                  <a:pt x="269" y="162"/>
                  <a:pt x="288" y="191"/>
                </a:cubicBezTo>
                <a:cubicBezTo>
                  <a:pt x="307" y="220"/>
                  <a:pt x="322" y="482"/>
                  <a:pt x="346" y="540"/>
                </a:cubicBezTo>
                <a:cubicBezTo>
                  <a:pt x="370" y="598"/>
                  <a:pt x="413" y="561"/>
                  <a:pt x="432" y="540"/>
                </a:cubicBezTo>
                <a:cubicBezTo>
                  <a:pt x="451" y="519"/>
                  <a:pt x="451" y="394"/>
                  <a:pt x="461" y="415"/>
                </a:cubicBezTo>
                <a:cubicBezTo>
                  <a:pt x="470" y="436"/>
                  <a:pt x="476" y="651"/>
                  <a:pt x="490" y="664"/>
                </a:cubicBezTo>
                <a:cubicBezTo>
                  <a:pt x="504" y="677"/>
                  <a:pt x="530" y="510"/>
                  <a:pt x="547" y="490"/>
                </a:cubicBezTo>
                <a:cubicBezTo>
                  <a:pt x="564" y="470"/>
                  <a:pt x="585" y="599"/>
                  <a:pt x="595" y="541"/>
                </a:cubicBezTo>
                <a:cubicBezTo>
                  <a:pt x="605" y="483"/>
                  <a:pt x="584" y="187"/>
                  <a:pt x="605" y="141"/>
                </a:cubicBezTo>
                <a:cubicBezTo>
                  <a:pt x="626" y="95"/>
                  <a:pt x="687" y="254"/>
                  <a:pt x="720" y="266"/>
                </a:cubicBezTo>
                <a:cubicBezTo>
                  <a:pt x="753" y="278"/>
                  <a:pt x="787" y="253"/>
                  <a:pt x="806" y="216"/>
                </a:cubicBezTo>
                <a:cubicBezTo>
                  <a:pt x="825" y="179"/>
                  <a:pt x="824" y="0"/>
                  <a:pt x="835" y="42"/>
                </a:cubicBezTo>
                <a:cubicBezTo>
                  <a:pt x="846" y="84"/>
                  <a:pt x="854" y="428"/>
                  <a:pt x="873" y="469"/>
                </a:cubicBezTo>
                <a:cubicBezTo>
                  <a:pt x="892" y="510"/>
                  <a:pt x="915" y="336"/>
                  <a:pt x="950" y="291"/>
                </a:cubicBezTo>
                <a:cubicBezTo>
                  <a:pt x="985" y="246"/>
                  <a:pt x="1039" y="146"/>
                  <a:pt x="1085" y="196"/>
                </a:cubicBezTo>
                <a:cubicBezTo>
                  <a:pt x="1131" y="246"/>
                  <a:pt x="1186" y="541"/>
                  <a:pt x="1229" y="589"/>
                </a:cubicBezTo>
                <a:cubicBezTo>
                  <a:pt x="1272" y="637"/>
                  <a:pt x="1315" y="520"/>
                  <a:pt x="1344" y="488"/>
                </a:cubicBezTo>
                <a:cubicBezTo>
                  <a:pt x="1373" y="456"/>
                  <a:pt x="1385" y="451"/>
                  <a:pt x="1401" y="397"/>
                </a:cubicBezTo>
                <a:cubicBezTo>
                  <a:pt x="1417" y="343"/>
                  <a:pt x="1432" y="214"/>
                  <a:pt x="1440" y="16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5029200" y="1494368"/>
            <a:ext cx="2209800" cy="274637"/>
          </a:xfrm>
          <a:prstGeom prst="rect">
            <a:avLst/>
          </a:prstGeom>
          <a:ln/>
          <a:extLst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dirty="0">
                <a:solidFill>
                  <a:schemeClr val="bg1"/>
                </a:solidFill>
                <a:latin typeface="Times New Roman" charset="0"/>
                <a:ea typeface="ＭＳ Ｐゴシック" charset="0"/>
                <a:cs typeface="SimSun" charset="0"/>
              </a:rPr>
              <a:t>VM multiplexing</a:t>
            </a:r>
          </a:p>
        </p:txBody>
      </p:sp>
      <p:sp>
        <p:nvSpPr>
          <p:cNvPr id="19" name="Freeform 21"/>
          <p:cNvSpPr>
            <a:spLocks/>
          </p:cNvSpPr>
          <p:nvPr/>
        </p:nvSpPr>
        <p:spPr bwMode="auto">
          <a:xfrm>
            <a:off x="5029200" y="2351618"/>
            <a:ext cx="2308225" cy="860425"/>
          </a:xfrm>
          <a:custGeom>
            <a:avLst/>
            <a:gdLst>
              <a:gd name="T0" fmla="*/ 0 w 1454"/>
              <a:gd name="T1" fmla="*/ 271463 h 542"/>
              <a:gd name="T2" fmla="*/ 236538 w 1454"/>
              <a:gd name="T3" fmla="*/ 11113 h 542"/>
              <a:gd name="T4" fmla="*/ 381000 w 1454"/>
              <a:gd name="T5" fmla="*/ 207963 h 542"/>
              <a:gd name="T6" fmla="*/ 449263 w 1454"/>
              <a:gd name="T7" fmla="*/ 177800 h 542"/>
              <a:gd name="T8" fmla="*/ 571500 w 1454"/>
              <a:gd name="T9" fmla="*/ 239713 h 542"/>
              <a:gd name="T10" fmla="*/ 647700 w 1454"/>
              <a:gd name="T11" fmla="*/ 615950 h 542"/>
              <a:gd name="T12" fmla="*/ 688975 w 1454"/>
              <a:gd name="T13" fmla="*/ 692150 h 542"/>
              <a:gd name="T14" fmla="*/ 762000 w 1454"/>
              <a:gd name="T15" fmla="*/ 604838 h 542"/>
              <a:gd name="T16" fmla="*/ 785813 w 1454"/>
              <a:gd name="T17" fmla="*/ 806450 h 542"/>
              <a:gd name="T18" fmla="*/ 825500 w 1454"/>
              <a:gd name="T19" fmla="*/ 811213 h 542"/>
              <a:gd name="T20" fmla="*/ 846138 w 1454"/>
              <a:gd name="T21" fmla="*/ 762000 h 542"/>
              <a:gd name="T22" fmla="*/ 952500 w 1454"/>
              <a:gd name="T23" fmla="*/ 215900 h 542"/>
              <a:gd name="T24" fmla="*/ 1112838 w 1454"/>
              <a:gd name="T25" fmla="*/ 169863 h 542"/>
              <a:gd name="T26" fmla="*/ 1295400 w 1454"/>
              <a:gd name="T27" fmla="*/ 215900 h 542"/>
              <a:gd name="T28" fmla="*/ 1379538 w 1454"/>
              <a:gd name="T29" fmla="*/ 525463 h 542"/>
              <a:gd name="T30" fmla="*/ 1485900 w 1454"/>
              <a:gd name="T31" fmla="*/ 544513 h 542"/>
              <a:gd name="T32" fmla="*/ 1714500 w 1454"/>
              <a:gd name="T33" fmla="*/ 284163 h 542"/>
              <a:gd name="T34" fmla="*/ 1997075 w 1454"/>
              <a:gd name="T35" fmla="*/ 588963 h 542"/>
              <a:gd name="T36" fmla="*/ 2133600 w 1454"/>
              <a:gd name="T37" fmla="*/ 501650 h 542"/>
              <a:gd name="T38" fmla="*/ 2209800 w 1454"/>
              <a:gd name="T39" fmla="*/ 536575 h 542"/>
              <a:gd name="T40" fmla="*/ 2308225 w 1454"/>
              <a:gd name="T41" fmla="*/ 398463 h 542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4" h="542">
                <a:moveTo>
                  <a:pt x="0" y="171"/>
                </a:moveTo>
                <a:cubicBezTo>
                  <a:pt x="25" y="144"/>
                  <a:pt x="109" y="14"/>
                  <a:pt x="149" y="7"/>
                </a:cubicBezTo>
                <a:cubicBezTo>
                  <a:pt x="189" y="0"/>
                  <a:pt x="218" y="114"/>
                  <a:pt x="240" y="131"/>
                </a:cubicBezTo>
                <a:cubicBezTo>
                  <a:pt x="262" y="148"/>
                  <a:pt x="263" y="109"/>
                  <a:pt x="283" y="112"/>
                </a:cubicBezTo>
                <a:cubicBezTo>
                  <a:pt x="303" y="115"/>
                  <a:pt x="339" y="105"/>
                  <a:pt x="360" y="151"/>
                </a:cubicBezTo>
                <a:cubicBezTo>
                  <a:pt x="381" y="197"/>
                  <a:pt x="396" y="341"/>
                  <a:pt x="408" y="388"/>
                </a:cubicBezTo>
                <a:cubicBezTo>
                  <a:pt x="420" y="435"/>
                  <a:pt x="422" y="437"/>
                  <a:pt x="434" y="436"/>
                </a:cubicBezTo>
                <a:cubicBezTo>
                  <a:pt x="446" y="435"/>
                  <a:pt x="470" y="369"/>
                  <a:pt x="480" y="381"/>
                </a:cubicBezTo>
                <a:cubicBezTo>
                  <a:pt x="490" y="393"/>
                  <a:pt x="488" y="486"/>
                  <a:pt x="495" y="508"/>
                </a:cubicBezTo>
                <a:cubicBezTo>
                  <a:pt x="502" y="530"/>
                  <a:pt x="514" y="516"/>
                  <a:pt x="520" y="511"/>
                </a:cubicBezTo>
                <a:cubicBezTo>
                  <a:pt x="526" y="506"/>
                  <a:pt x="520" y="542"/>
                  <a:pt x="533" y="480"/>
                </a:cubicBezTo>
                <a:cubicBezTo>
                  <a:pt x="546" y="418"/>
                  <a:pt x="572" y="198"/>
                  <a:pt x="600" y="136"/>
                </a:cubicBezTo>
                <a:cubicBezTo>
                  <a:pt x="628" y="74"/>
                  <a:pt x="665" y="107"/>
                  <a:pt x="701" y="107"/>
                </a:cubicBezTo>
                <a:cubicBezTo>
                  <a:pt x="737" y="107"/>
                  <a:pt x="788" y="99"/>
                  <a:pt x="816" y="136"/>
                </a:cubicBezTo>
                <a:cubicBezTo>
                  <a:pt x="844" y="173"/>
                  <a:pt x="849" y="296"/>
                  <a:pt x="869" y="331"/>
                </a:cubicBezTo>
                <a:cubicBezTo>
                  <a:pt x="889" y="366"/>
                  <a:pt x="901" y="368"/>
                  <a:pt x="936" y="343"/>
                </a:cubicBezTo>
                <a:cubicBezTo>
                  <a:pt x="971" y="318"/>
                  <a:pt x="1026" y="174"/>
                  <a:pt x="1080" y="179"/>
                </a:cubicBezTo>
                <a:cubicBezTo>
                  <a:pt x="1134" y="184"/>
                  <a:pt x="1214" y="348"/>
                  <a:pt x="1258" y="371"/>
                </a:cubicBezTo>
                <a:cubicBezTo>
                  <a:pt x="1302" y="394"/>
                  <a:pt x="1322" y="321"/>
                  <a:pt x="1344" y="316"/>
                </a:cubicBezTo>
                <a:cubicBezTo>
                  <a:pt x="1366" y="311"/>
                  <a:pt x="1374" y="349"/>
                  <a:pt x="1392" y="338"/>
                </a:cubicBezTo>
                <a:cubicBezTo>
                  <a:pt x="1410" y="327"/>
                  <a:pt x="1441" y="269"/>
                  <a:pt x="1454" y="251"/>
                </a:cubicBezTo>
              </a:path>
            </a:pathLst>
          </a:custGeom>
          <a:noFill/>
          <a:ln w="31750" cap="flat" cmpd="sng">
            <a:solidFill>
              <a:srgbClr val="339966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sp>
        <p:nvSpPr>
          <p:cNvPr id="20" name="Freeform 22"/>
          <p:cNvSpPr>
            <a:spLocks/>
          </p:cNvSpPr>
          <p:nvPr/>
        </p:nvSpPr>
        <p:spPr bwMode="auto">
          <a:xfrm>
            <a:off x="5029200" y="3175530"/>
            <a:ext cx="2309813" cy="803275"/>
          </a:xfrm>
          <a:custGeom>
            <a:avLst/>
            <a:gdLst>
              <a:gd name="T0" fmla="*/ 0 w 1455"/>
              <a:gd name="T1" fmla="*/ 127000 h 506"/>
              <a:gd name="T2" fmla="*/ 190500 w 1455"/>
              <a:gd name="T3" fmla="*/ 746125 h 506"/>
              <a:gd name="T4" fmla="*/ 322263 w 1455"/>
              <a:gd name="T5" fmla="*/ 468313 h 506"/>
              <a:gd name="T6" fmla="*/ 414338 w 1455"/>
              <a:gd name="T7" fmla="*/ 192088 h 506"/>
              <a:gd name="T8" fmla="*/ 587375 w 1455"/>
              <a:gd name="T9" fmla="*/ 46038 h 506"/>
              <a:gd name="T10" fmla="*/ 647700 w 1455"/>
              <a:gd name="T11" fmla="*/ 471488 h 506"/>
              <a:gd name="T12" fmla="*/ 688975 w 1455"/>
              <a:gd name="T13" fmla="*/ 547688 h 506"/>
              <a:gd name="T14" fmla="*/ 739775 w 1455"/>
              <a:gd name="T15" fmla="*/ 669925 h 506"/>
              <a:gd name="T16" fmla="*/ 785813 w 1455"/>
              <a:gd name="T17" fmla="*/ 661988 h 506"/>
              <a:gd name="T18" fmla="*/ 825500 w 1455"/>
              <a:gd name="T19" fmla="*/ 666750 h 506"/>
              <a:gd name="T20" fmla="*/ 846138 w 1455"/>
              <a:gd name="T21" fmla="*/ 617538 h 506"/>
              <a:gd name="T22" fmla="*/ 1028700 w 1455"/>
              <a:gd name="T23" fmla="*/ 357188 h 506"/>
              <a:gd name="T24" fmla="*/ 1100138 w 1455"/>
              <a:gd name="T25" fmla="*/ 311150 h 506"/>
              <a:gd name="T26" fmla="*/ 1265238 w 1455"/>
              <a:gd name="T27" fmla="*/ 690563 h 506"/>
              <a:gd name="T28" fmla="*/ 1395413 w 1455"/>
              <a:gd name="T29" fmla="*/ 522288 h 506"/>
              <a:gd name="T30" fmla="*/ 1465263 w 1455"/>
              <a:gd name="T31" fmla="*/ 350838 h 506"/>
              <a:gd name="T32" fmla="*/ 1662113 w 1455"/>
              <a:gd name="T33" fmla="*/ 433388 h 506"/>
              <a:gd name="T34" fmla="*/ 1912938 w 1455"/>
              <a:gd name="T35" fmla="*/ 312738 h 506"/>
              <a:gd name="T36" fmla="*/ 2133600 w 1455"/>
              <a:gd name="T37" fmla="*/ 357188 h 506"/>
              <a:gd name="T38" fmla="*/ 2181225 w 1455"/>
              <a:gd name="T39" fmla="*/ 519113 h 506"/>
              <a:gd name="T40" fmla="*/ 2309813 w 1455"/>
              <a:gd name="T41" fmla="*/ 342900 h 50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55" h="506">
                <a:moveTo>
                  <a:pt x="0" y="80"/>
                </a:moveTo>
                <a:cubicBezTo>
                  <a:pt x="20" y="144"/>
                  <a:pt x="86" y="434"/>
                  <a:pt x="120" y="470"/>
                </a:cubicBezTo>
                <a:cubicBezTo>
                  <a:pt x="154" y="506"/>
                  <a:pt x="179" y="353"/>
                  <a:pt x="203" y="295"/>
                </a:cubicBezTo>
                <a:cubicBezTo>
                  <a:pt x="227" y="237"/>
                  <a:pt x="233" y="165"/>
                  <a:pt x="261" y="121"/>
                </a:cubicBezTo>
                <a:cubicBezTo>
                  <a:pt x="289" y="77"/>
                  <a:pt x="346" y="0"/>
                  <a:pt x="370" y="29"/>
                </a:cubicBezTo>
                <a:cubicBezTo>
                  <a:pt x="394" y="58"/>
                  <a:pt x="397" y="244"/>
                  <a:pt x="408" y="297"/>
                </a:cubicBezTo>
                <a:cubicBezTo>
                  <a:pt x="419" y="350"/>
                  <a:pt x="424" y="324"/>
                  <a:pt x="434" y="345"/>
                </a:cubicBezTo>
                <a:cubicBezTo>
                  <a:pt x="444" y="366"/>
                  <a:pt x="456" y="410"/>
                  <a:pt x="466" y="422"/>
                </a:cubicBezTo>
                <a:cubicBezTo>
                  <a:pt x="476" y="434"/>
                  <a:pt x="486" y="417"/>
                  <a:pt x="495" y="417"/>
                </a:cubicBezTo>
                <a:cubicBezTo>
                  <a:pt x="504" y="417"/>
                  <a:pt x="514" y="425"/>
                  <a:pt x="520" y="420"/>
                </a:cubicBezTo>
                <a:cubicBezTo>
                  <a:pt x="526" y="415"/>
                  <a:pt x="512" y="421"/>
                  <a:pt x="533" y="389"/>
                </a:cubicBezTo>
                <a:cubicBezTo>
                  <a:pt x="554" y="357"/>
                  <a:pt x="621" y="257"/>
                  <a:pt x="648" y="225"/>
                </a:cubicBezTo>
                <a:cubicBezTo>
                  <a:pt x="675" y="193"/>
                  <a:pt x="668" y="161"/>
                  <a:pt x="693" y="196"/>
                </a:cubicBezTo>
                <a:cubicBezTo>
                  <a:pt x="718" y="231"/>
                  <a:pt x="766" y="413"/>
                  <a:pt x="797" y="435"/>
                </a:cubicBezTo>
                <a:cubicBezTo>
                  <a:pt x="828" y="457"/>
                  <a:pt x="858" y="365"/>
                  <a:pt x="879" y="329"/>
                </a:cubicBezTo>
                <a:cubicBezTo>
                  <a:pt x="900" y="293"/>
                  <a:pt x="895" y="230"/>
                  <a:pt x="923" y="221"/>
                </a:cubicBezTo>
                <a:cubicBezTo>
                  <a:pt x="951" y="212"/>
                  <a:pt x="1000" y="277"/>
                  <a:pt x="1047" y="273"/>
                </a:cubicBezTo>
                <a:cubicBezTo>
                  <a:pt x="1094" y="269"/>
                  <a:pt x="1156" y="205"/>
                  <a:pt x="1205" y="197"/>
                </a:cubicBezTo>
                <a:cubicBezTo>
                  <a:pt x="1254" y="189"/>
                  <a:pt x="1316" y="203"/>
                  <a:pt x="1344" y="225"/>
                </a:cubicBezTo>
                <a:cubicBezTo>
                  <a:pt x="1372" y="247"/>
                  <a:pt x="1356" y="328"/>
                  <a:pt x="1374" y="327"/>
                </a:cubicBezTo>
                <a:cubicBezTo>
                  <a:pt x="1392" y="326"/>
                  <a:pt x="1438" y="239"/>
                  <a:pt x="1455" y="216"/>
                </a:cubicBezTo>
              </a:path>
            </a:pathLst>
          </a:custGeom>
          <a:noFill/>
          <a:ln w="12700" cap="flat" cmpd="sng">
            <a:solidFill>
              <a:srgbClr val="3399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8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pPr>
              <a:defRPr/>
            </a:pPr>
            <a:endParaRPr lang="en-US"/>
          </a:p>
        </p:txBody>
      </p:sp>
      <p:grpSp>
        <p:nvGrpSpPr>
          <p:cNvPr id="21" name="Group 23"/>
          <p:cNvGrpSpPr>
            <a:grpSpLocks/>
          </p:cNvGrpSpPr>
          <p:nvPr/>
        </p:nvGrpSpPr>
        <p:grpSpPr bwMode="auto">
          <a:xfrm>
            <a:off x="3657600" y="1997605"/>
            <a:ext cx="5257800" cy="2636838"/>
            <a:chOff x="2304" y="1104"/>
            <a:chExt cx="3312" cy="1661"/>
          </a:xfrm>
        </p:grpSpPr>
        <p:grpSp>
          <p:nvGrpSpPr>
            <p:cNvPr id="22" name="Group 24"/>
            <p:cNvGrpSpPr>
              <a:grpSpLocks/>
            </p:cNvGrpSpPr>
            <p:nvPr/>
          </p:nvGrpSpPr>
          <p:grpSpPr bwMode="auto">
            <a:xfrm>
              <a:off x="3279" y="1104"/>
              <a:ext cx="926" cy="849"/>
              <a:chOff x="3423" y="1152"/>
              <a:chExt cx="926" cy="849"/>
            </a:xfrm>
          </p:grpSpPr>
          <p:sp>
            <p:nvSpPr>
              <p:cNvPr id="24" name="AutoShape 25"/>
              <p:cNvSpPr>
                <a:spLocks noChangeArrowheads="1"/>
              </p:cNvSpPr>
              <p:nvPr/>
            </p:nvSpPr>
            <p:spPr bwMode="auto">
              <a:xfrm>
                <a:off x="4105" y="1834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5" name="AutoShape 26"/>
              <p:cNvSpPr>
                <a:spLocks noChangeArrowheads="1"/>
              </p:cNvSpPr>
              <p:nvPr/>
            </p:nvSpPr>
            <p:spPr bwMode="auto">
              <a:xfrm>
                <a:off x="3628" y="1857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6" name="AutoShape 27"/>
              <p:cNvSpPr>
                <a:spLocks noChangeArrowheads="1"/>
              </p:cNvSpPr>
              <p:nvPr/>
            </p:nvSpPr>
            <p:spPr bwMode="auto">
              <a:xfrm>
                <a:off x="3423" y="1301"/>
                <a:ext cx="96" cy="144"/>
              </a:xfrm>
              <a:prstGeom prst="star4">
                <a:avLst>
                  <a:gd name="adj" fmla="val 12500"/>
                </a:avLst>
              </a:prstGeom>
              <a:solidFill>
                <a:schemeClr val="accent1"/>
              </a:solidFill>
              <a:ln w="12700">
                <a:solidFill>
                  <a:srgbClr val="FF0066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>
                  <a:defRPr/>
                </a:pPr>
                <a:endParaRPr lang="en-US"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7" name="Text Box 28"/>
              <p:cNvSpPr txBox="1">
                <a:spLocks noChangeArrowheads="1"/>
              </p:cNvSpPr>
              <p:nvPr/>
            </p:nvSpPr>
            <p:spPr bwMode="auto">
              <a:xfrm>
                <a:off x="4224" y="1824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1</a:t>
                </a:r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3504" y="1824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2</a:t>
                </a:r>
              </a:p>
            </p:txBody>
          </p:sp>
          <p:sp>
            <p:nvSpPr>
              <p:cNvPr id="29" name="Text Box 30"/>
              <p:cNvSpPr txBox="1">
                <a:spLocks noChangeArrowheads="1"/>
              </p:cNvSpPr>
              <p:nvPr/>
            </p:nvSpPr>
            <p:spPr bwMode="auto">
              <a:xfrm>
                <a:off x="3504" y="1152"/>
                <a:ext cx="125" cy="1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>
                  <a:defRPr/>
                </a:pPr>
                <a:r>
                  <a:rPr lang="en-US" altLang="zh-CN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s</a:t>
                </a:r>
                <a:r>
                  <a:rPr lang="en-US" altLang="zh-CN" baseline="-25000">
                    <a:solidFill>
                      <a:srgbClr val="FF3399"/>
                    </a:solidFill>
                    <a:latin typeface="Times New Roman" charset="0"/>
                    <a:ea typeface="ＭＳ Ｐゴシック" charset="0"/>
                    <a:cs typeface="SimSun" charset="0"/>
                  </a:rPr>
                  <a:t>3</a:t>
                </a:r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304" y="2592"/>
              <a:ext cx="331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We expect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3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&lt;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1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+ s</a:t>
              </a:r>
              <a:r>
                <a:rPr lang="en-US" altLang="zh-CN" b="1" i="1" baseline="-25000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2. </a:t>
              </a:r>
              <a:r>
                <a:rPr lang="en-US" altLang="zh-CN" b="1" i="1" dirty="0">
                  <a:solidFill>
                    <a:srgbClr val="FF0066"/>
                  </a:solidFill>
                  <a:latin typeface="Times New Roman" charset="0"/>
                  <a:ea typeface="ＭＳ Ｐゴシック" charset="0"/>
                  <a:cs typeface="SimSun" charset="0"/>
                </a:rPr>
                <a:t> Benefit of multiplexing !</a:t>
              </a:r>
              <a:endParaRPr lang="el-GR" b="1" i="1" dirty="0">
                <a:solidFill>
                  <a:srgbClr val="FF0066"/>
                </a:solidFill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380442"/>
            <a:ext cx="7886700" cy="2418291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工作负载复用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Multiplex VMs’ workload on same physical server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Aggregate multiple workload. Estimate total capacity need based on aggregated workload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Performance level of each VM be preserved</a:t>
            </a:r>
          </a:p>
        </p:txBody>
      </p:sp>
    </p:spTree>
    <p:extLst>
      <p:ext uri="{BB962C8B-B14F-4D97-AF65-F5344CB8AC3E}">
        <p14:creationId xmlns:p14="http://schemas.microsoft.com/office/powerpoint/2010/main" val="211083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基本信息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施展</a:t>
            </a:r>
            <a:r>
              <a:rPr lang="zh-CN" altLang="en-US" sz="2000" dirty="0"/>
              <a:t> 副研究员，武汉光电国家实验室，存储部，</a:t>
            </a:r>
            <a:r>
              <a:rPr lang="en-US" altLang="zh-CN" sz="2000" dirty="0"/>
              <a:t>F309</a:t>
            </a:r>
            <a:endParaRPr lang="en-US" altLang="zh-CN" dirty="0"/>
          </a:p>
          <a:p>
            <a:r>
              <a:rPr lang="zh-CN" altLang="en-US" dirty="0"/>
              <a:t>课程公务</a:t>
            </a:r>
            <a:r>
              <a:rPr lang="zh-CN" altLang="en-US" sz="2000" dirty="0"/>
              <a:t> 每周五上午</a:t>
            </a:r>
            <a:r>
              <a:rPr lang="en-US" altLang="zh-CN" sz="2000" dirty="0"/>
              <a:t>08:30-10:00</a:t>
            </a:r>
            <a:endParaRPr lang="en-US" altLang="zh-CN" dirty="0"/>
          </a:p>
          <a:p>
            <a:r>
              <a:rPr lang="zh-CN" altLang="en-US" dirty="0"/>
              <a:t>课程主页 </a:t>
            </a:r>
            <a:r>
              <a:rPr lang="en-US" altLang="zh-CN" sz="2000" dirty="0">
                <a:hlinkClick r:id="rId2"/>
              </a:rPr>
              <a:t>https://github.com/cs210-566</a:t>
            </a:r>
            <a:endParaRPr lang="en-US" altLang="zh-CN" dirty="0"/>
          </a:p>
          <a:p>
            <a:r>
              <a:rPr lang="zh-CN" altLang="en-US" dirty="0"/>
              <a:t>联系方式</a:t>
            </a:r>
            <a:r>
              <a:rPr lang="zh-CN" altLang="en-US" sz="2000" dirty="0"/>
              <a:t> </a:t>
            </a:r>
            <a:r>
              <a:rPr lang="en-US" altLang="zh-CN" sz="2000" dirty="0">
                <a:hlinkClick r:id="rId3"/>
              </a:rPr>
              <a:t>zshi@hust.edu.cn</a:t>
            </a:r>
            <a:r>
              <a:rPr lang="zh-CN" altLang="en-US" sz="2000" dirty="0"/>
              <a:t> </a:t>
            </a:r>
            <a:r>
              <a:rPr lang="en-US" altLang="zh-CN" sz="2000" dirty="0"/>
              <a:t>13971459597</a:t>
            </a:r>
          </a:p>
          <a:p>
            <a:r>
              <a:rPr lang="zh-CN" altLang="en-US" dirty="0"/>
              <a:t>参考书</a:t>
            </a:r>
            <a:endParaRPr lang="en-US" altLang="zh-CN" dirty="0"/>
          </a:p>
          <a:p>
            <a:pPr lvl="1"/>
            <a:r>
              <a:rPr lang="zh-CN" altLang="en-US" sz="1400" dirty="0"/>
              <a:t>云计算与分布式系统</a:t>
            </a:r>
            <a:r>
              <a:rPr lang="en-US" altLang="zh-CN" sz="1400" dirty="0"/>
              <a:t>——</a:t>
            </a:r>
            <a:r>
              <a:rPr lang="zh-CN" altLang="en-US" sz="1400" dirty="0"/>
              <a:t>从并行处理到物联网，机械工业出版社，</a:t>
            </a:r>
            <a:r>
              <a:rPr lang="en-US" altLang="zh-CN" sz="1400" dirty="0"/>
              <a:t>2012</a:t>
            </a:r>
          </a:p>
          <a:p>
            <a:pPr lvl="1"/>
            <a:r>
              <a:rPr lang="zh-CN" altLang="en-US" sz="1400" dirty="0"/>
              <a:t>云计算</a:t>
            </a:r>
            <a:r>
              <a:rPr lang="en-US" altLang="zh-CN" sz="1400" dirty="0"/>
              <a:t>——</a:t>
            </a:r>
            <a:r>
              <a:rPr lang="zh-CN" altLang="en-US" sz="1400" dirty="0"/>
              <a:t>概念、技术与架构，机械工业出版社，</a:t>
            </a:r>
            <a:r>
              <a:rPr lang="en-US" altLang="zh-CN" sz="1400" dirty="0"/>
              <a:t>2014</a:t>
            </a:r>
          </a:p>
          <a:p>
            <a:pPr lvl="1"/>
            <a:r>
              <a:rPr lang="en-US" altLang="zh-CN" sz="1400" dirty="0"/>
              <a:t>Barroso, </a:t>
            </a:r>
            <a:r>
              <a:rPr lang="en-US" altLang="zh-CN" sz="1400" dirty="0" err="1"/>
              <a:t>Clidaras</a:t>
            </a:r>
            <a:r>
              <a:rPr lang="en-US" altLang="zh-CN" sz="1400" dirty="0"/>
              <a:t>, and </a:t>
            </a:r>
            <a:r>
              <a:rPr lang="en-US" altLang="zh-CN" sz="1400" dirty="0" err="1"/>
              <a:t>Holzle</a:t>
            </a:r>
            <a:r>
              <a:rPr lang="en-US" altLang="zh-CN" sz="1400" dirty="0"/>
              <a:t>, “The Datacenter as a Computer: An Introduction to the Design of Warehouse-Scale Machines, Second Edition.”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353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虚拟机管理器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4183199"/>
            <a:ext cx="7886700" cy="19937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dirty="0"/>
              <a:t>Java </a:t>
            </a:r>
            <a:r>
              <a:rPr lang="zh-CN" altLang="en-US" dirty="0"/>
              <a:t>虚拟机？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显然不是，</a:t>
            </a:r>
            <a:r>
              <a:rPr lang="en-US" altLang="zh-CN" dirty="0"/>
              <a:t>Java </a:t>
            </a:r>
            <a:r>
              <a:rPr lang="zh-CN" altLang="en-US" dirty="0"/>
              <a:t>虚拟机以及各类高级语言虚拟机目标不在于模拟各类机器部件设备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虚拟机管理器需要从 </a:t>
            </a:r>
            <a:r>
              <a:rPr lang="en-US" altLang="zh-CN" dirty="0"/>
              <a:t>CPU </a:t>
            </a:r>
            <a:r>
              <a:rPr lang="zh-CN" altLang="en-US" dirty="0"/>
              <a:t>指令层面准确模拟各种硬件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7" y="1440000"/>
            <a:ext cx="9001125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20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两种</a:t>
            </a:r>
            <a:r>
              <a:rPr lang="en-US" altLang="zh-CN" dirty="0"/>
              <a:t> “</a:t>
            </a:r>
            <a:r>
              <a:rPr lang="zh-CN" altLang="en-US" dirty="0"/>
              <a:t>虚拟机</a:t>
            </a:r>
            <a:r>
              <a:rPr lang="en-US" altLang="zh-CN" dirty="0"/>
              <a:t>”</a:t>
            </a:r>
            <a:r>
              <a:rPr lang="zh-CN" altLang="en-US" dirty="0"/>
              <a:t> </a:t>
            </a:r>
            <a:r>
              <a:rPr lang="zh-CN" altLang="en-US" sz="2500" dirty="0"/>
              <a:t>虚拟机管理器与进程虚拟机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450446"/>
            <a:ext cx="6953250" cy="2924175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320000"/>
            <a:ext cx="4588932" cy="2353733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500" dirty="0"/>
              <a:t>Process VM </a:t>
            </a:r>
            <a:r>
              <a:rPr lang="zh-CN" altLang="en-US" sz="2500" dirty="0"/>
              <a:t>进程虚拟机</a:t>
            </a:r>
            <a:endParaRPr lang="en-US" altLang="zh-CN" sz="2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程序编译为 </a:t>
            </a:r>
            <a:r>
              <a:rPr lang="en-US" altLang="zh-CN" sz="1500" dirty="0"/>
              <a:t>Intermediate Code </a:t>
            </a:r>
            <a:r>
              <a:rPr lang="zh-CN" altLang="en-US" sz="1500" dirty="0"/>
              <a:t>中间代码交由“</a:t>
            </a:r>
            <a:r>
              <a:rPr lang="en-US" altLang="zh-CN" sz="1500" dirty="0"/>
              <a:t>Runtime</a:t>
            </a:r>
            <a:r>
              <a:rPr lang="zh-CN" altLang="en-US" sz="1500" dirty="0"/>
              <a:t>运行时”执行</a:t>
            </a:r>
            <a:endParaRPr lang="en-US" altLang="zh-CN" sz="1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为编程语言提供“跨平台</a:t>
            </a:r>
            <a:r>
              <a:rPr lang="en-US" altLang="zh-CN" sz="1500" dirty="0"/>
              <a:t>/</a:t>
            </a:r>
            <a:r>
              <a:rPr lang="zh-CN" altLang="en-US" sz="1500" dirty="0"/>
              <a:t>平台无关”特性</a:t>
            </a:r>
            <a:endParaRPr lang="en-US" altLang="zh-CN" sz="1500" dirty="0"/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CN" sz="1500" dirty="0"/>
              <a:t>Java VM, Python VM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4588932" y="4320000"/>
            <a:ext cx="4555067" cy="2353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500" dirty="0"/>
              <a:t>VM Monitor </a:t>
            </a:r>
            <a:r>
              <a:rPr lang="zh-CN" altLang="en-US" sz="2500" dirty="0"/>
              <a:t>虚拟机管理器</a:t>
            </a:r>
            <a:endParaRPr lang="en-US" altLang="zh-CN" sz="2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用于模拟另外一套硬件指令集的特殊软件层</a:t>
            </a:r>
            <a:endParaRPr lang="en-US" altLang="zh-CN" sz="15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zh-CN" altLang="en-US" sz="1500" dirty="0"/>
              <a:t>足以支持一整套操作系统及其应用软件运行</a:t>
            </a:r>
            <a:endParaRPr lang="en-US" altLang="zh-CN" sz="1500" dirty="0"/>
          </a:p>
          <a:p>
            <a:pPr lvl="2">
              <a:lnSpc>
                <a:spcPct val="140000"/>
              </a:lnSpc>
              <a:spcBef>
                <a:spcPts val="0"/>
              </a:spcBef>
            </a:pPr>
            <a:r>
              <a:rPr lang="en-US" altLang="zh-CN" sz="1500" dirty="0"/>
              <a:t>VMWare, </a:t>
            </a:r>
            <a:r>
              <a:rPr lang="en-US" altLang="zh-CN" sz="1500" dirty="0" err="1"/>
              <a:t>VirtualBox</a:t>
            </a:r>
            <a:r>
              <a:rPr lang="en-US" altLang="zh-CN" sz="1500" dirty="0"/>
              <a:t>, Hyper-V</a:t>
            </a:r>
            <a:endParaRPr lang="zh-CN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2023645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Three Virtualization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全虚拟化 </a:t>
            </a:r>
            <a:r>
              <a:rPr lang="en-US" altLang="zh-CN" dirty="0"/>
              <a:t>Full Virtualization</a:t>
            </a:r>
          </a:p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半虚拟化 </a:t>
            </a:r>
            <a:r>
              <a:rPr lang="en-US" altLang="zh-CN" dirty="0" err="1"/>
              <a:t>Paravirtualization</a:t>
            </a:r>
            <a:endParaRPr lang="en-US" altLang="zh-CN" dirty="0"/>
          </a:p>
          <a:p>
            <a:pPr marL="395288" lvl="1" indent="-342900">
              <a:lnSpc>
                <a:spcPct val="13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硬件辅助虚拟化 </a:t>
            </a:r>
            <a:r>
              <a:rPr lang="en-US" altLang="zh-CN" dirty="0"/>
              <a:t>Hardware-Assisted Virtualization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722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Everything is virtualized</a:t>
            </a:r>
          </a:p>
          <a:p>
            <a:r>
              <a:rPr lang="en-US" altLang="zh-CN" dirty="0"/>
              <a:t>Full hardware emulation</a:t>
            </a:r>
          </a:p>
          <a:p>
            <a:r>
              <a:rPr lang="en-US" altLang="zh-CN" dirty="0"/>
              <a:t>Emulation = latency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3420000"/>
            <a:ext cx="4358311" cy="3240000"/>
          </a:xfrm>
          <a:prstGeom prst="rect">
            <a:avLst/>
          </a:prstGeom>
        </p:spPr>
      </p:pic>
      <p:pic>
        <p:nvPicPr>
          <p:cNvPr id="6" name="Picture 2" descr="Lets_Get_Virtual_Drawing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1800000"/>
            <a:ext cx="2819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07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Privileged Instructions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Privileged instructions: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kernel and device driver access to system hardware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Trapped and emulated by VMM</a:t>
            </a:r>
            <a:endParaRPr lang="zh-CN" altLang="en-US" dirty="0"/>
          </a:p>
        </p:txBody>
      </p:sp>
      <p:pic>
        <p:nvPicPr>
          <p:cNvPr id="4" name="Picture 2" descr="Lets_Get_Virtual_Drawing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0" y="3600000"/>
            <a:ext cx="4320000" cy="2771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33338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 Virtualization </a:t>
            </a:r>
            <a:r>
              <a:rPr lang="en-US" altLang="zh-CN" sz="3200" i="1" dirty="0"/>
              <a:t>Pros and Cons</a:t>
            </a:r>
            <a:endParaRPr lang="zh-CN" altLang="en-US" i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Pros</a:t>
            </a:r>
          </a:p>
          <a:p>
            <a:pPr lvl="1"/>
            <a:r>
              <a:rPr lang="en-US" altLang="zh-CN" dirty="0"/>
              <a:t>Disaster recovery, failover</a:t>
            </a:r>
          </a:p>
          <a:p>
            <a:pPr lvl="1"/>
            <a:r>
              <a:rPr lang="en-US" altLang="zh-CN" dirty="0"/>
              <a:t>Virtual appliance deployment</a:t>
            </a:r>
          </a:p>
          <a:p>
            <a:pPr lvl="1"/>
            <a:r>
              <a:rPr lang="en-US" altLang="zh-CN" dirty="0"/>
              <a:t>Legacy code on non-legacy hardware</a:t>
            </a:r>
          </a:p>
          <a:p>
            <a:r>
              <a:rPr lang="en-US" altLang="zh-CN" b="1" dirty="0"/>
              <a:t>Cons</a:t>
            </a:r>
            <a:r>
              <a:rPr lang="en-US" altLang="zh-CN" dirty="0"/>
              <a:t> – </a:t>
            </a:r>
            <a:r>
              <a:rPr lang="en-US" altLang="zh-CN" dirty="0">
                <a:solidFill>
                  <a:srgbClr val="FF0000"/>
                </a:solidFill>
              </a:rPr>
              <a:t>LATENCY</a:t>
            </a:r>
            <a:r>
              <a:rPr lang="en-US" altLang="zh-CN" dirty="0"/>
              <a:t> of core four resources</a:t>
            </a:r>
          </a:p>
          <a:p>
            <a:pPr lvl="1"/>
            <a:r>
              <a:rPr lang="en-US" altLang="zh-CN" dirty="0"/>
              <a:t>RAM performance reduced 25% to 75%</a:t>
            </a:r>
          </a:p>
          <a:p>
            <a:pPr lvl="1"/>
            <a:r>
              <a:rPr lang="en-US" altLang="zh-CN" dirty="0"/>
              <a:t>Disk I/O degraded from 5% to 20%</a:t>
            </a:r>
          </a:p>
          <a:p>
            <a:pPr lvl="1"/>
            <a:r>
              <a:rPr lang="en-US" altLang="zh-CN" dirty="0"/>
              <a:t>Network performance decreased up to 10%</a:t>
            </a:r>
          </a:p>
          <a:p>
            <a:pPr lvl="1"/>
            <a:r>
              <a:rPr lang="en-US" altLang="zh-CN" dirty="0"/>
              <a:t>CPU privileged instruction dings nearing 1% to 7%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4810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Paravirtualization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or system devices are virtualization aware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b="1" dirty="0"/>
              <a:t>Requirements</a:t>
            </a:r>
            <a:r>
              <a:rPr lang="en-US" altLang="zh-CN" dirty="0"/>
              <a:t>: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OS level -- </a:t>
            </a:r>
            <a:r>
              <a:rPr lang="en-US" altLang="zh-CN" dirty="0">
                <a:solidFill>
                  <a:srgbClr val="FF0000"/>
                </a:solidFill>
              </a:rPr>
              <a:t>recompiled</a:t>
            </a:r>
            <a:r>
              <a:rPr lang="en-US" altLang="zh-CN" dirty="0"/>
              <a:t> kernel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Device level – </a:t>
            </a:r>
            <a:r>
              <a:rPr lang="en-US" altLang="zh-CN" dirty="0" err="1"/>
              <a:t>paravirtualized</a:t>
            </a:r>
            <a:r>
              <a:rPr lang="en-US" altLang="zh-CN" dirty="0"/>
              <a:t> or “enlightened” device drivers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00" y="4320000"/>
            <a:ext cx="31337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55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Paravirtualization</a:t>
            </a:r>
            <a:r>
              <a:rPr lang="en-US" altLang="zh-CN" dirty="0"/>
              <a:t> </a:t>
            </a:r>
            <a:r>
              <a:rPr lang="en-US" altLang="zh-CN" sz="3200" i="1" dirty="0">
                <a:solidFill>
                  <a:prstClr val="black"/>
                </a:solidFill>
              </a:rPr>
              <a:t>Pros and Cons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zh-CN" b="1" dirty="0"/>
              <a:t>Pros</a:t>
            </a:r>
            <a:r>
              <a:rPr lang="en-US" altLang="zh-CN" dirty="0"/>
              <a:t>: fast!</a:t>
            </a:r>
          </a:p>
          <a:p>
            <a:pPr>
              <a:lnSpc>
                <a:spcPct val="130000"/>
              </a:lnSpc>
            </a:pPr>
            <a:r>
              <a:rPr lang="en-US" altLang="zh-CN" b="1" dirty="0"/>
              <a:t>Cons</a:t>
            </a:r>
            <a:r>
              <a:rPr lang="en-US" altLang="zh-CN" dirty="0"/>
              <a:t>: requires </a:t>
            </a:r>
            <a:r>
              <a:rPr lang="en-US" altLang="zh-CN" b="1" i="1" dirty="0">
                <a:solidFill>
                  <a:srgbClr val="FF0000"/>
                </a:solidFill>
              </a:rPr>
              <a:t>a specially modified guest OS</a:t>
            </a:r>
            <a:r>
              <a:rPr lang="en-US" altLang="zh-CN" dirty="0"/>
              <a:t>, thus precludes the ability to run off-the-shelf and legacy OS in para-virtual environments.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1796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Hardware-assisted 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154312" cy="4351338"/>
          </a:xfrm>
        </p:spPr>
        <p:txBody>
          <a:bodyPr>
            <a:normAutofit/>
          </a:bodyPr>
          <a:lstStyle/>
          <a:p>
            <a:r>
              <a:rPr lang="en-US" altLang="zh-CN" sz="2500" dirty="0"/>
              <a:t>Server hardware is virtualization aware</a:t>
            </a:r>
          </a:p>
          <a:p>
            <a:r>
              <a:rPr lang="en-US" altLang="zh-CN" sz="2500" dirty="0"/>
              <a:t>Hypervisor and VMM load at</a:t>
            </a:r>
            <a:br>
              <a:rPr lang="en-US" altLang="zh-CN" sz="2500" dirty="0"/>
            </a:br>
            <a:r>
              <a:rPr lang="en-US" altLang="zh-CN" sz="2500" dirty="0"/>
              <a:t>privilege Ring-1 (firmware)</a:t>
            </a:r>
          </a:p>
          <a:p>
            <a:pPr>
              <a:lnSpc>
                <a:spcPct val="130000"/>
              </a:lnSpc>
            </a:pPr>
            <a:r>
              <a:rPr lang="en-US" altLang="zh-CN" sz="2500" dirty="0"/>
              <a:t>Removes CPU emulation bottleneck</a:t>
            </a:r>
          </a:p>
          <a:p>
            <a:r>
              <a:rPr lang="en-US" altLang="zh-CN" sz="2500" dirty="0"/>
              <a:t>Memory virtualization coming in quad core AMD and Intel CPUs</a:t>
            </a:r>
          </a:p>
          <a:p>
            <a:endParaRPr lang="zh-CN" altLang="en-US" sz="2500" dirty="0"/>
          </a:p>
        </p:txBody>
      </p:sp>
      <p:pic>
        <p:nvPicPr>
          <p:cNvPr id="4" name="Picture 2" descr="Lets_Get_Virtual_Drawing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000" y="1800000"/>
            <a:ext cx="308610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2376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Evolution of Software solutions*</a:t>
            </a:r>
            <a:endParaRPr lang="zh-CN" altLang="en-US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2435225" y="5722938"/>
            <a:ext cx="4024313" cy="358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235 h 21600"/>
              <a:gd name="T14" fmla="*/ 19672 w 21600"/>
              <a:gd name="T15" fmla="*/ 17365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8429" y="0"/>
                </a:moveTo>
                <a:lnTo>
                  <a:pt x="18429" y="4235"/>
                </a:lnTo>
                <a:lnTo>
                  <a:pt x="3375" y="4235"/>
                </a:lnTo>
                <a:lnTo>
                  <a:pt x="3375" y="17365"/>
                </a:lnTo>
                <a:lnTo>
                  <a:pt x="18429" y="17365"/>
                </a:lnTo>
                <a:lnTo>
                  <a:pt x="18429" y="21600"/>
                </a:lnTo>
                <a:lnTo>
                  <a:pt x="21600" y="10800"/>
                </a:lnTo>
                <a:lnTo>
                  <a:pt x="18429" y="0"/>
                </a:lnTo>
                <a:close/>
              </a:path>
              <a:path w="21600" h="21600">
                <a:moveTo>
                  <a:pt x="1350" y="4235"/>
                </a:moveTo>
                <a:lnTo>
                  <a:pt x="1350" y="17365"/>
                </a:lnTo>
                <a:lnTo>
                  <a:pt x="2700" y="17365"/>
                </a:lnTo>
                <a:lnTo>
                  <a:pt x="2700" y="4235"/>
                </a:lnTo>
                <a:lnTo>
                  <a:pt x="1350" y="4235"/>
                </a:lnTo>
                <a:close/>
              </a:path>
              <a:path w="21600" h="21600">
                <a:moveTo>
                  <a:pt x="0" y="4235"/>
                </a:moveTo>
                <a:lnTo>
                  <a:pt x="0" y="17365"/>
                </a:lnTo>
                <a:lnTo>
                  <a:pt x="675" y="17365"/>
                </a:lnTo>
                <a:lnTo>
                  <a:pt x="675" y="4235"/>
                </a:lnTo>
                <a:lnTo>
                  <a:pt x="0" y="4235"/>
                </a:lnTo>
                <a:close/>
              </a:path>
            </a:pathLst>
          </a:cu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600">
                <a:ea typeface="SimSun" panose="02010600030101010101" pitchFamily="2" charset="-122"/>
              </a:rPr>
              <a:t>Time</a:t>
            </a:r>
          </a:p>
        </p:txBody>
      </p:sp>
      <p:grpSp>
        <p:nvGrpSpPr>
          <p:cNvPr id="5" name="Group 105"/>
          <p:cNvGrpSpPr>
            <a:grpSpLocks/>
          </p:cNvGrpSpPr>
          <p:nvPr/>
        </p:nvGrpSpPr>
        <p:grpSpPr bwMode="auto">
          <a:xfrm>
            <a:off x="919163" y="3729038"/>
            <a:ext cx="1446212" cy="1909762"/>
            <a:chOff x="718" y="2320"/>
            <a:chExt cx="911" cy="1203"/>
          </a:xfrm>
        </p:grpSpPr>
        <p:sp>
          <p:nvSpPr>
            <p:cNvPr id="6" name="Rectangle 50"/>
            <p:cNvSpPr>
              <a:spLocks noChangeArrowheads="1"/>
            </p:cNvSpPr>
            <p:nvPr/>
          </p:nvSpPr>
          <p:spPr bwMode="auto">
            <a:xfrm>
              <a:off x="718" y="2607"/>
              <a:ext cx="910" cy="22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ea typeface="SimSun" panose="02010600030101010101" pitchFamily="2" charset="-122"/>
                </a:rPr>
                <a:t>Dynamic Translation</a:t>
              </a:r>
            </a:p>
          </p:txBody>
        </p:sp>
        <p:sp>
          <p:nvSpPr>
            <p:cNvPr id="7" name="Rectangle 54"/>
            <p:cNvSpPr>
              <a:spLocks noChangeArrowheads="1"/>
            </p:cNvSpPr>
            <p:nvPr/>
          </p:nvSpPr>
          <p:spPr bwMode="auto">
            <a:xfrm>
              <a:off x="718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</a:t>
              </a:r>
            </a:p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Machine</a:t>
              </a:r>
            </a:p>
          </p:txBody>
        </p:sp>
        <p:grpSp>
          <p:nvGrpSpPr>
            <p:cNvPr id="8" name="Group 58"/>
            <p:cNvGrpSpPr>
              <a:grpSpLocks/>
            </p:cNvGrpSpPr>
            <p:nvPr/>
          </p:nvGrpSpPr>
          <p:grpSpPr bwMode="auto">
            <a:xfrm>
              <a:off x="719" y="3140"/>
              <a:ext cx="908" cy="383"/>
              <a:chOff x="-1524" y="3245"/>
              <a:chExt cx="908" cy="383"/>
            </a:xfrm>
          </p:grpSpPr>
          <p:sp>
            <p:nvSpPr>
              <p:cNvPr id="12" name="Rectangle 59"/>
              <p:cNvSpPr>
                <a:spLocks noChangeArrowheads="1"/>
              </p:cNvSpPr>
              <p:nvPr/>
            </p:nvSpPr>
            <p:spPr bwMode="auto">
              <a:xfrm>
                <a:off x="-1524" y="3245"/>
                <a:ext cx="908" cy="383"/>
              </a:xfrm>
              <a:prstGeom prst="rect">
                <a:avLst/>
              </a:prstGeom>
              <a:solidFill>
                <a:srgbClr val="EAEAE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b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zh-CN" sz="1200">
                    <a:ea typeface="SimSun" panose="02010600030101010101" pitchFamily="2" charset="-122"/>
                  </a:rPr>
                  <a:t>Hardware</a:t>
                </a:r>
              </a:p>
            </p:txBody>
          </p:sp>
          <p:pic>
            <p:nvPicPr>
              <p:cNvPr id="13" name="Picture 60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-2525752">
                <a:off x="-1511" y="3347"/>
                <a:ext cx="259" cy="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" name="Picture 61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244" y="3311"/>
                <a:ext cx="144" cy="1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5" name="Picture 6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78" y="3311"/>
                <a:ext cx="150" cy="12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508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6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05" y="3318"/>
                <a:ext cx="167" cy="11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9" name="Rectangle 64"/>
            <p:cNvSpPr>
              <a:spLocks noChangeArrowheads="1"/>
            </p:cNvSpPr>
            <p:nvPr/>
          </p:nvSpPr>
          <p:spPr bwMode="auto">
            <a:xfrm>
              <a:off x="719" y="2874"/>
              <a:ext cx="910" cy="22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400">
                  <a:solidFill>
                    <a:schemeClr val="bg1"/>
                  </a:solidFill>
                  <a:ea typeface="SimSun" panose="02010600030101010101" pitchFamily="2" charset="-122"/>
                </a:rPr>
                <a:t>Operating System</a:t>
              </a:r>
            </a:p>
          </p:txBody>
        </p:sp>
        <p:sp>
          <p:nvSpPr>
            <p:cNvPr id="10" name="Rectangle 67"/>
            <p:cNvSpPr>
              <a:spLocks noChangeArrowheads="1"/>
            </p:cNvSpPr>
            <p:nvPr/>
          </p:nvSpPr>
          <p:spPr bwMode="auto">
            <a:xfrm>
              <a:off x="1279" y="2320"/>
              <a:ext cx="349" cy="258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</a:t>
              </a:r>
            </a:p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Machine</a:t>
              </a:r>
            </a:p>
          </p:txBody>
        </p:sp>
        <p:sp>
          <p:nvSpPr>
            <p:cNvPr id="11" name="Rectangle 68"/>
            <p:cNvSpPr>
              <a:spLocks noChangeArrowheads="1"/>
            </p:cNvSpPr>
            <p:nvPr/>
          </p:nvSpPr>
          <p:spPr bwMode="auto">
            <a:xfrm>
              <a:off x="997" y="2429"/>
              <a:ext cx="349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>
                  <a:ea typeface="SimSun" panose="02010600030101010101" pitchFamily="2" charset="-122"/>
                </a:rPr>
                <a:t>…</a:t>
              </a:r>
            </a:p>
          </p:txBody>
        </p:sp>
      </p:grpSp>
      <p:sp>
        <p:nvSpPr>
          <p:cNvPr id="17" name="Rectangle 80"/>
          <p:cNvSpPr>
            <a:spLocks noChangeArrowheads="1"/>
          </p:cNvSpPr>
          <p:nvPr/>
        </p:nvSpPr>
        <p:spPr bwMode="auto">
          <a:xfrm>
            <a:off x="3765550" y="4497388"/>
            <a:ext cx="1444625" cy="5016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Hypervisor</a:t>
            </a:r>
          </a:p>
        </p:txBody>
      </p:sp>
      <p:grpSp>
        <p:nvGrpSpPr>
          <p:cNvPr id="18" name="Group 81"/>
          <p:cNvGrpSpPr>
            <a:grpSpLocks/>
          </p:cNvGrpSpPr>
          <p:nvPr/>
        </p:nvGrpSpPr>
        <p:grpSpPr bwMode="auto">
          <a:xfrm>
            <a:off x="3767138" y="5030788"/>
            <a:ext cx="1441450" cy="608012"/>
            <a:chOff x="-1524" y="3245"/>
            <a:chExt cx="908" cy="383"/>
          </a:xfrm>
        </p:grpSpPr>
        <p:sp>
          <p:nvSpPr>
            <p:cNvPr id="19" name="Rectangle 82"/>
            <p:cNvSpPr>
              <a:spLocks noChangeArrowheads="1"/>
            </p:cNvSpPr>
            <p:nvPr/>
          </p:nvSpPr>
          <p:spPr bwMode="auto">
            <a:xfrm>
              <a:off x="-1524" y="3245"/>
              <a:ext cx="908" cy="383"/>
            </a:xfrm>
            <a:prstGeom prst="rect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b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200">
                  <a:ea typeface="SimSun" panose="02010600030101010101" pitchFamily="2" charset="-122"/>
                </a:rPr>
                <a:t>Hardware</a:t>
              </a:r>
            </a:p>
          </p:txBody>
        </p:sp>
        <p:pic>
          <p:nvPicPr>
            <p:cNvPr id="20" name="Picture 8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2525752">
              <a:off x="-1511" y="3347"/>
              <a:ext cx="259" cy="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84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244" y="3311"/>
              <a:ext cx="144" cy="1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8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078" y="3311"/>
              <a:ext cx="15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Picture 8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905" y="3318"/>
              <a:ext cx="16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4" name="Group 87"/>
          <p:cNvGrpSpPr>
            <a:grpSpLocks/>
          </p:cNvGrpSpPr>
          <p:nvPr/>
        </p:nvGrpSpPr>
        <p:grpSpPr bwMode="auto">
          <a:xfrm>
            <a:off x="4779963" y="4095750"/>
            <a:ext cx="430212" cy="357188"/>
            <a:chOff x="-995" y="1967"/>
            <a:chExt cx="271" cy="225"/>
          </a:xfrm>
        </p:grpSpPr>
        <p:sp>
          <p:nvSpPr>
            <p:cNvPr id="25" name="Rectangle 88"/>
            <p:cNvSpPr>
              <a:spLocks noChangeArrowheads="1"/>
            </p:cNvSpPr>
            <p:nvPr/>
          </p:nvSpPr>
          <p:spPr bwMode="auto">
            <a:xfrm>
              <a:off x="-995" y="1967"/>
              <a:ext cx="270" cy="21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VM</a:t>
              </a:r>
            </a:p>
          </p:txBody>
        </p:sp>
        <p:sp>
          <p:nvSpPr>
            <p:cNvPr id="26" name="Rectangle 89"/>
            <p:cNvSpPr>
              <a:spLocks noChangeArrowheads="1"/>
            </p:cNvSpPr>
            <p:nvPr/>
          </p:nvSpPr>
          <p:spPr bwMode="auto">
            <a:xfrm>
              <a:off x="-995" y="2124"/>
              <a:ext cx="271" cy="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</p:grpSp>
      <p:grpSp>
        <p:nvGrpSpPr>
          <p:cNvPr id="27" name="Group 90"/>
          <p:cNvGrpSpPr>
            <a:grpSpLocks/>
          </p:cNvGrpSpPr>
          <p:nvPr/>
        </p:nvGrpSpPr>
        <p:grpSpPr bwMode="auto">
          <a:xfrm>
            <a:off x="3765550" y="4095750"/>
            <a:ext cx="430213" cy="357188"/>
            <a:chOff x="-1325" y="1967"/>
            <a:chExt cx="271" cy="225"/>
          </a:xfrm>
        </p:grpSpPr>
        <p:sp>
          <p:nvSpPr>
            <p:cNvPr id="28" name="Rectangle 91"/>
            <p:cNvSpPr>
              <a:spLocks noChangeArrowheads="1"/>
            </p:cNvSpPr>
            <p:nvPr/>
          </p:nvSpPr>
          <p:spPr bwMode="auto">
            <a:xfrm>
              <a:off x="-1325" y="1967"/>
              <a:ext cx="270" cy="216"/>
            </a:xfrm>
            <a:prstGeom prst="rect">
              <a:avLst/>
            </a:prstGeom>
            <a:solidFill>
              <a:srgbClr val="EAEAEA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VM</a:t>
              </a:r>
            </a:p>
          </p:txBody>
        </p:sp>
        <p:sp>
          <p:nvSpPr>
            <p:cNvPr id="29" name="Rectangle 92"/>
            <p:cNvSpPr>
              <a:spLocks noChangeArrowheads="1"/>
            </p:cNvSpPr>
            <p:nvPr/>
          </p:nvSpPr>
          <p:spPr bwMode="auto">
            <a:xfrm>
              <a:off x="-1325" y="2124"/>
              <a:ext cx="271" cy="68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</p:grpSp>
      <p:sp>
        <p:nvSpPr>
          <p:cNvPr id="30" name="Rectangle 20"/>
          <p:cNvSpPr>
            <a:spLocks noChangeArrowheads="1"/>
          </p:cNvSpPr>
          <p:nvPr/>
        </p:nvSpPr>
        <p:spPr bwMode="auto">
          <a:xfrm>
            <a:off x="6519863" y="4943475"/>
            <a:ext cx="1441450" cy="695325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Hardware</a:t>
            </a:r>
          </a:p>
        </p:txBody>
      </p:sp>
      <p:pic>
        <p:nvPicPr>
          <p:cNvPr id="31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2525752">
            <a:off x="6540500" y="5192713"/>
            <a:ext cx="411163" cy="9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2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363" y="5135563"/>
            <a:ext cx="228600" cy="20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888" y="5135563"/>
            <a:ext cx="238125" cy="204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525" y="5146675"/>
            <a:ext cx="265113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96"/>
          <p:cNvSpPr>
            <a:spLocks noChangeArrowheads="1"/>
          </p:cNvSpPr>
          <p:nvPr/>
        </p:nvSpPr>
        <p:spPr bwMode="auto">
          <a:xfrm>
            <a:off x="6530975" y="4968875"/>
            <a:ext cx="1422400" cy="1079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zh-CN" altLang="en-US" sz="1200">
              <a:ea typeface="SimSun" panose="02010600030101010101" pitchFamily="2" charset="-122"/>
            </a:endParaRPr>
          </a:p>
        </p:txBody>
      </p:sp>
      <p:sp>
        <p:nvSpPr>
          <p:cNvPr id="36" name="Rectangle 99"/>
          <p:cNvSpPr>
            <a:spLocks noChangeArrowheads="1"/>
          </p:cNvSpPr>
          <p:nvPr/>
        </p:nvSpPr>
        <p:spPr bwMode="auto">
          <a:xfrm>
            <a:off x="6516688" y="4249738"/>
            <a:ext cx="554037" cy="4095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Virtual</a:t>
            </a:r>
          </a:p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Machine</a:t>
            </a:r>
          </a:p>
        </p:txBody>
      </p:sp>
      <p:sp>
        <p:nvSpPr>
          <p:cNvPr id="37" name="Rectangle 100"/>
          <p:cNvSpPr>
            <a:spLocks noChangeArrowheads="1"/>
          </p:cNvSpPr>
          <p:nvPr/>
        </p:nvSpPr>
        <p:spPr bwMode="auto">
          <a:xfrm>
            <a:off x="7407275" y="4249738"/>
            <a:ext cx="554038" cy="409575"/>
          </a:xfrm>
          <a:prstGeom prst="rect">
            <a:avLst/>
          </a:prstGeom>
          <a:solidFill>
            <a:srgbClr val="EAEAEA"/>
          </a:solidFill>
          <a:ln w="12700">
            <a:solidFill>
              <a:schemeClr val="bg1"/>
            </a:solidFill>
            <a:miter lim="800000"/>
            <a:headEnd/>
            <a:tailEnd/>
          </a:ln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Virtual</a:t>
            </a:r>
          </a:p>
          <a:p>
            <a:pPr eaLnBrk="1" hangingPunct="1"/>
            <a:r>
              <a:rPr lang="en-US" altLang="zh-CN" sz="1000">
                <a:ea typeface="SimSun" panose="02010600030101010101" pitchFamily="2" charset="-122"/>
              </a:rPr>
              <a:t>Machine</a:t>
            </a:r>
          </a:p>
        </p:txBody>
      </p:sp>
      <p:sp>
        <p:nvSpPr>
          <p:cNvPr id="38" name="Rectangle 101"/>
          <p:cNvSpPr>
            <a:spLocks noChangeArrowheads="1"/>
          </p:cNvSpPr>
          <p:nvPr/>
        </p:nvSpPr>
        <p:spPr bwMode="auto">
          <a:xfrm>
            <a:off x="6959600" y="4422775"/>
            <a:ext cx="554038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…</a:t>
            </a:r>
          </a:p>
        </p:txBody>
      </p:sp>
      <p:grpSp>
        <p:nvGrpSpPr>
          <p:cNvPr id="39" name="Group 104"/>
          <p:cNvGrpSpPr>
            <a:grpSpLocks/>
          </p:cNvGrpSpPr>
          <p:nvPr/>
        </p:nvGrpSpPr>
        <p:grpSpPr bwMode="auto">
          <a:xfrm>
            <a:off x="7318375" y="5949950"/>
            <a:ext cx="1385888" cy="227013"/>
            <a:chOff x="-1664" y="3123"/>
            <a:chExt cx="873" cy="143"/>
          </a:xfrm>
        </p:grpSpPr>
        <p:sp>
          <p:nvSpPr>
            <p:cNvPr id="40" name="Rectangle 102"/>
            <p:cNvSpPr>
              <a:spLocks noChangeArrowheads="1"/>
            </p:cNvSpPr>
            <p:nvPr/>
          </p:nvSpPr>
          <p:spPr bwMode="auto">
            <a:xfrm>
              <a:off x="-1664" y="3140"/>
              <a:ext cx="137" cy="10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508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zh-CN" altLang="en-US" sz="1200">
                <a:ea typeface="SimSun" panose="02010600030101010101" pitchFamily="2" charset="-122"/>
              </a:endParaRPr>
            </a:p>
          </p:txBody>
        </p:sp>
        <p:sp>
          <p:nvSpPr>
            <p:cNvPr id="41" name="Rectangle 103"/>
            <p:cNvSpPr>
              <a:spLocks noChangeArrowheads="1"/>
            </p:cNvSpPr>
            <p:nvPr/>
          </p:nvSpPr>
          <p:spPr bwMode="auto">
            <a:xfrm>
              <a:off x="-1516" y="3123"/>
              <a:ext cx="725" cy="1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Virtualization Logic</a:t>
              </a:r>
            </a:p>
          </p:txBody>
        </p:sp>
      </p:grpSp>
      <p:sp>
        <p:nvSpPr>
          <p:cNvPr id="42" name="Rectangle 108"/>
          <p:cNvSpPr>
            <a:spLocks noChangeArrowheads="1"/>
          </p:cNvSpPr>
          <p:nvPr/>
        </p:nvSpPr>
        <p:spPr bwMode="auto">
          <a:xfrm>
            <a:off x="6516688" y="4679950"/>
            <a:ext cx="1444625" cy="2127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 sz="1200">
                <a:ea typeface="SimSun" panose="02010600030101010101" pitchFamily="2" charset="-122"/>
              </a:rPr>
              <a:t>Hypervisor</a:t>
            </a:r>
          </a:p>
        </p:txBody>
      </p:sp>
      <p:sp>
        <p:nvSpPr>
          <p:cNvPr id="43" name="Rectangle 109"/>
          <p:cNvSpPr>
            <a:spLocks noChangeArrowheads="1"/>
          </p:cNvSpPr>
          <p:nvPr/>
        </p:nvSpPr>
        <p:spPr bwMode="auto">
          <a:xfrm>
            <a:off x="4195763" y="4181475"/>
            <a:ext cx="554037" cy="19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b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zh-CN"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44" name="TextBox 46"/>
          <p:cNvSpPr txBox="1">
            <a:spLocks noChangeArrowheads="1"/>
          </p:cNvSpPr>
          <p:nvPr/>
        </p:nvSpPr>
        <p:spPr bwMode="auto">
          <a:xfrm>
            <a:off x="180000" y="6300000"/>
            <a:ext cx="540000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dirty="0">
                <a:ea typeface="SimSun" panose="02010600030101010101" pitchFamily="2" charset="-122"/>
              </a:rPr>
              <a:t>*</a:t>
            </a:r>
            <a:r>
              <a:rPr lang="en-US" altLang="zh-CN" dirty="0">
                <a:ea typeface="SimSun" panose="02010600030101010101" pitchFamily="2" charset="-122"/>
              </a:rPr>
              <a:t>This slide is from </a:t>
            </a:r>
            <a:r>
              <a:rPr lang="en-US" altLang="ja-JP" dirty="0"/>
              <a:t>Intel® Corporation</a:t>
            </a:r>
          </a:p>
          <a:p>
            <a:pPr eaLnBrk="1" hangingPunct="1"/>
            <a:endParaRPr lang="zh-CN" altLang="en-US" dirty="0">
              <a:ea typeface="SimSun" panose="02010600030101010101" pitchFamily="2" charset="-122"/>
            </a:endParaRPr>
          </a:p>
        </p:txBody>
      </p:sp>
      <p:sp>
        <p:nvSpPr>
          <p:cNvPr id="45" name="Rectangle 3"/>
          <p:cNvSpPr>
            <a:spLocks noChangeArrowheads="1"/>
          </p:cNvSpPr>
          <p:nvPr/>
        </p:nvSpPr>
        <p:spPr bwMode="auto">
          <a:xfrm>
            <a:off x="36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1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st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Full virtualization (Binary rewriting)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Software Based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 and Microsoft</a:t>
            </a:r>
          </a:p>
        </p:txBody>
      </p:sp>
      <p:sp>
        <p:nvSpPr>
          <p:cNvPr id="46" name="Rectangle 5"/>
          <p:cNvSpPr>
            <a:spLocks noChangeArrowheads="1"/>
          </p:cNvSpPr>
          <p:nvPr/>
        </p:nvSpPr>
        <p:spPr bwMode="auto">
          <a:xfrm>
            <a:off x="612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3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rd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Silicon-based (Hardware-assisted)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Unmodified guest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 and Xen on virtualization-aware hardware platforms</a:t>
            </a:r>
          </a:p>
        </p:txBody>
      </p:sp>
      <p:sp>
        <p:nvSpPr>
          <p:cNvPr id="47" name="Rectangle 6"/>
          <p:cNvSpPr>
            <a:spLocks noChangeArrowheads="1"/>
          </p:cNvSpPr>
          <p:nvPr/>
        </p:nvSpPr>
        <p:spPr bwMode="auto">
          <a:xfrm>
            <a:off x="3240000" y="1800000"/>
            <a:ext cx="2880000" cy="21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indent="0" algn="l" eaLnBrk="1" hangingPunct="1">
              <a:spcBef>
                <a:spcPct val="20000"/>
              </a:spcBef>
            </a:pP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2</a:t>
            </a:r>
            <a:r>
              <a:rPr lang="en-US" altLang="zh-CN" sz="2000" baseline="30000" dirty="0">
                <a:solidFill>
                  <a:srgbClr val="0660A9"/>
                </a:solidFill>
                <a:ea typeface="SimSun" panose="02010600030101010101" pitchFamily="2" charset="-122"/>
              </a:rPr>
              <a:t>nd</a:t>
            </a:r>
            <a:r>
              <a:rPr lang="en-US" altLang="zh-CN" sz="2000" dirty="0">
                <a:solidFill>
                  <a:srgbClr val="0660A9"/>
                </a:solidFill>
                <a:ea typeface="SimSun" panose="02010600030101010101" pitchFamily="2" charset="-122"/>
              </a:rPr>
              <a:t> Generation: Para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Cooperative virtualization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Modified guest</a:t>
            </a:r>
          </a:p>
          <a:p>
            <a:pPr eaLnBrk="1" hangingPunct="1"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en-US" altLang="zh-CN" sz="1800" dirty="0">
                <a:solidFill>
                  <a:srgbClr val="0660A9"/>
                </a:solidFill>
                <a:ea typeface="SimSun" panose="02010600030101010101" pitchFamily="2" charset="-122"/>
              </a:rPr>
              <a:t>VMware, Xen</a:t>
            </a:r>
          </a:p>
        </p:txBody>
      </p:sp>
    </p:spTree>
    <p:extLst>
      <p:ext uri="{BB962C8B-B14F-4D97-AF65-F5344CB8AC3E}">
        <p14:creationId xmlns:p14="http://schemas.microsoft.com/office/powerpoint/2010/main" val="2947412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课程计划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910633"/>
              </p:ext>
            </p:extLst>
          </p:nvPr>
        </p:nvGraphicFramePr>
        <p:xfrm>
          <a:off x="720000" y="1332000"/>
          <a:ext cx="7920000" cy="540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课程总体介绍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09-07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背景技术与基础环境概述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09-08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虚拟化、容器技术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虚拟化、容器编排技术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分布式对象存储技术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09-29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监控与管理技术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论文、实验讲解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分组讨论论文、汇报实验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10-19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10-26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10-27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11-02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zh-CN" altLang="en-US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完成实验，课程总结，编写报告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11-03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750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11-10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右箭头 2"/>
          <p:cNvSpPr/>
          <p:nvPr/>
        </p:nvSpPr>
        <p:spPr>
          <a:xfrm>
            <a:off x="360000" y="1980000"/>
            <a:ext cx="360000" cy="360000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049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87B4-17AB-4316-8410-3044FF93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DA900D-AF87-46A8-80EF-3C87AD89E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所需材料</a:t>
            </a:r>
            <a:endParaRPr lang="en-US" altLang="zh-CN" dirty="0"/>
          </a:p>
          <a:p>
            <a:pPr lvl="1"/>
            <a:r>
              <a:rPr lang="en-US" altLang="zh-CN" dirty="0"/>
              <a:t>VirtualBox(All)/</a:t>
            </a:r>
            <a:r>
              <a:rPr lang="en-US" altLang="zh-CN" dirty="0" err="1"/>
              <a:t>HyperV</a:t>
            </a:r>
            <a:r>
              <a:rPr lang="en-US" altLang="zh-CN" dirty="0"/>
              <a:t>(Windows10)/Parallels(MacOS)</a:t>
            </a:r>
          </a:p>
          <a:p>
            <a:pPr lvl="1"/>
            <a:r>
              <a:rPr lang="en-US" altLang="zh-CN" dirty="0"/>
              <a:t>Vagrant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7293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487B4-17AB-4316-8410-3044FF93C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A542687-0EEF-4A02-988E-339F8CAE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54631E5-CBFB-4186-824B-C1B1BA4D7831}"/>
              </a:ext>
            </a:extLst>
          </p:cNvPr>
          <p:cNvSpPr/>
          <p:nvPr/>
        </p:nvSpPr>
        <p:spPr>
          <a:xfrm>
            <a:off x="360000" y="4320000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 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3CDE30-4036-48ED-BE95-63B8986D02F0}"/>
              </a:ext>
            </a:extLst>
          </p:cNvPr>
          <p:cNvSpPr/>
          <p:nvPr/>
        </p:nvSpPr>
        <p:spPr>
          <a:xfrm>
            <a:off x="2520000" y="4320000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 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7D0DA1F-D9A5-4FD5-B8F8-3CC37D624234}"/>
              </a:ext>
            </a:extLst>
          </p:cNvPr>
          <p:cNvSpPr/>
          <p:nvPr/>
        </p:nvSpPr>
        <p:spPr>
          <a:xfrm>
            <a:off x="4680000" y="4320000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 3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1087FFF-6704-4A87-BE94-55D140EA6374}"/>
              </a:ext>
            </a:extLst>
          </p:cNvPr>
          <p:cNvSpPr/>
          <p:nvPr/>
        </p:nvSpPr>
        <p:spPr>
          <a:xfrm>
            <a:off x="6840000" y="4320000"/>
            <a:ext cx="2160000" cy="216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Host 4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0563CA-A726-431F-88C2-B2FB08EFECCD}"/>
              </a:ext>
            </a:extLst>
          </p:cNvPr>
          <p:cNvSpPr/>
          <p:nvPr/>
        </p:nvSpPr>
        <p:spPr>
          <a:xfrm>
            <a:off x="720000" y="3960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A2C04F-8791-4903-9D26-0981573265BD}"/>
              </a:ext>
            </a:extLst>
          </p:cNvPr>
          <p:cNvSpPr/>
          <p:nvPr/>
        </p:nvSpPr>
        <p:spPr>
          <a:xfrm>
            <a:off x="1440000" y="3960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7BD0C0-2C62-49E9-9935-AC323B56236E}"/>
              </a:ext>
            </a:extLst>
          </p:cNvPr>
          <p:cNvSpPr/>
          <p:nvPr/>
        </p:nvSpPr>
        <p:spPr>
          <a:xfrm>
            <a:off x="2880000" y="395965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E4BD28-A89D-45D2-8D26-D37499B7682C}"/>
              </a:ext>
            </a:extLst>
          </p:cNvPr>
          <p:cNvSpPr/>
          <p:nvPr/>
        </p:nvSpPr>
        <p:spPr>
          <a:xfrm>
            <a:off x="3600000" y="395965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275AAB1-6D9B-4B9E-87E5-AB21A43746F5}"/>
              </a:ext>
            </a:extLst>
          </p:cNvPr>
          <p:cNvSpPr/>
          <p:nvPr/>
        </p:nvSpPr>
        <p:spPr>
          <a:xfrm>
            <a:off x="5040000" y="3960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2F2574-E588-48B3-A6A5-7865DE55C6FB}"/>
              </a:ext>
            </a:extLst>
          </p:cNvPr>
          <p:cNvSpPr/>
          <p:nvPr/>
        </p:nvSpPr>
        <p:spPr>
          <a:xfrm>
            <a:off x="5760000" y="3960000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001E6EF-2C84-4606-A473-63EC8AB510B5}"/>
              </a:ext>
            </a:extLst>
          </p:cNvPr>
          <p:cNvSpPr/>
          <p:nvPr/>
        </p:nvSpPr>
        <p:spPr>
          <a:xfrm>
            <a:off x="7200000" y="395965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7BFA04F-7E68-4D04-88D4-8A82FE89CC02}"/>
              </a:ext>
            </a:extLst>
          </p:cNvPr>
          <p:cNvSpPr/>
          <p:nvPr/>
        </p:nvSpPr>
        <p:spPr>
          <a:xfrm>
            <a:off x="7920000" y="3959655"/>
            <a:ext cx="720000" cy="72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E05388F-7A1F-4A31-B13C-073EF7941537}"/>
              </a:ext>
            </a:extLst>
          </p:cNvPr>
          <p:cNvSpPr/>
          <p:nvPr/>
        </p:nvSpPr>
        <p:spPr>
          <a:xfrm>
            <a:off x="720000" y="2520000"/>
            <a:ext cx="7920000" cy="26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GBE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27E2E0B-C506-4F5D-9B82-37D35C1E0CA8}"/>
              </a:ext>
            </a:extLst>
          </p:cNvPr>
          <p:cNvSpPr/>
          <p:nvPr/>
        </p:nvSpPr>
        <p:spPr>
          <a:xfrm>
            <a:off x="720000" y="3240000"/>
            <a:ext cx="7920000" cy="26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10GBE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01D20A-17EA-4448-B58A-702DC20A4676}"/>
              </a:ext>
            </a:extLst>
          </p:cNvPr>
          <p:cNvSpPr/>
          <p:nvPr/>
        </p:nvSpPr>
        <p:spPr>
          <a:xfrm>
            <a:off x="720000" y="2520000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91124-CEE0-4332-BAD7-878877BC56C4}"/>
              </a:ext>
            </a:extLst>
          </p:cNvPr>
          <p:cNvSpPr/>
          <p:nvPr/>
        </p:nvSpPr>
        <p:spPr>
          <a:xfrm>
            <a:off x="2880000" y="2519655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2152053-D62F-4C73-87E0-5FF5E1426AE2}"/>
              </a:ext>
            </a:extLst>
          </p:cNvPr>
          <p:cNvSpPr/>
          <p:nvPr/>
        </p:nvSpPr>
        <p:spPr>
          <a:xfrm>
            <a:off x="5040000" y="2520000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0E44C938-CC06-4B5B-916E-59B8C33AAAD0}"/>
              </a:ext>
            </a:extLst>
          </p:cNvPr>
          <p:cNvSpPr/>
          <p:nvPr/>
        </p:nvSpPr>
        <p:spPr>
          <a:xfrm>
            <a:off x="7200000" y="2519655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NIC1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827780D-E429-404D-8B92-FA466F84D3CF}"/>
              </a:ext>
            </a:extLst>
          </p:cNvPr>
          <p:cNvSpPr/>
          <p:nvPr/>
        </p:nvSpPr>
        <p:spPr>
          <a:xfrm>
            <a:off x="1444029" y="3238103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6022F333-9275-4D84-847D-B759E8C684C7}"/>
              </a:ext>
            </a:extLst>
          </p:cNvPr>
          <p:cNvSpPr/>
          <p:nvPr/>
        </p:nvSpPr>
        <p:spPr>
          <a:xfrm>
            <a:off x="3604029" y="3238103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D458929-170E-4BEC-88CD-9FF43FE42BFB}"/>
              </a:ext>
            </a:extLst>
          </p:cNvPr>
          <p:cNvSpPr/>
          <p:nvPr/>
        </p:nvSpPr>
        <p:spPr>
          <a:xfrm>
            <a:off x="5764029" y="3238103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31DE0C6D-C13C-48D2-A70F-8E1AFD630056}"/>
              </a:ext>
            </a:extLst>
          </p:cNvPr>
          <p:cNvSpPr/>
          <p:nvPr/>
        </p:nvSpPr>
        <p:spPr>
          <a:xfrm>
            <a:off x="7924029" y="3238103"/>
            <a:ext cx="720000" cy="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NIC2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ED312F9-5C49-40B4-9124-0580FB04B87F}"/>
              </a:ext>
            </a:extLst>
          </p:cNvPr>
          <p:cNvCxnSpPr>
            <a:stCxn id="10" idx="0"/>
            <a:endCxn id="22" idx="2"/>
          </p:cNvCxnSpPr>
          <p:nvPr/>
        </p:nvCxnSpPr>
        <p:spPr>
          <a:xfrm flipV="1">
            <a:off x="1080000" y="2790000"/>
            <a:ext cx="0" cy="117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07C7740E-E602-4378-B3A3-F167FA9A54DB}"/>
              </a:ext>
            </a:extLst>
          </p:cNvPr>
          <p:cNvCxnSpPr>
            <a:cxnSpLocks/>
            <a:stCxn id="12" idx="0"/>
            <a:endCxn id="23" idx="2"/>
          </p:cNvCxnSpPr>
          <p:nvPr/>
        </p:nvCxnSpPr>
        <p:spPr>
          <a:xfrm flipV="1">
            <a:off x="3240000" y="2789655"/>
            <a:ext cx="0" cy="117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CE51A6CF-3BF0-4831-9F6D-3568621CD83F}"/>
              </a:ext>
            </a:extLst>
          </p:cNvPr>
          <p:cNvCxnSpPr>
            <a:cxnSpLocks/>
            <a:stCxn id="14" idx="0"/>
            <a:endCxn id="24" idx="2"/>
          </p:cNvCxnSpPr>
          <p:nvPr/>
        </p:nvCxnSpPr>
        <p:spPr>
          <a:xfrm flipV="1">
            <a:off x="5400000" y="2790000"/>
            <a:ext cx="0" cy="117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77D827D7-6813-4501-A2EF-E2ECF84DAC60}"/>
              </a:ext>
            </a:extLst>
          </p:cNvPr>
          <p:cNvCxnSpPr>
            <a:cxnSpLocks/>
            <a:stCxn id="16" idx="0"/>
            <a:endCxn id="25" idx="2"/>
          </p:cNvCxnSpPr>
          <p:nvPr/>
        </p:nvCxnSpPr>
        <p:spPr>
          <a:xfrm flipV="1">
            <a:off x="7560000" y="2789655"/>
            <a:ext cx="0" cy="1170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E55FBB6-4E44-4E50-9039-3C16E6CA93CA}"/>
              </a:ext>
            </a:extLst>
          </p:cNvPr>
          <p:cNvCxnSpPr>
            <a:cxnSpLocks/>
            <a:stCxn id="11" idx="0"/>
            <a:endCxn id="26" idx="2"/>
          </p:cNvCxnSpPr>
          <p:nvPr/>
        </p:nvCxnSpPr>
        <p:spPr>
          <a:xfrm flipV="1">
            <a:off x="1800000" y="3508103"/>
            <a:ext cx="4029" cy="45189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3E1B151-2879-49B4-AF67-C1729F7FF000}"/>
              </a:ext>
            </a:extLst>
          </p:cNvPr>
          <p:cNvCxnSpPr>
            <a:cxnSpLocks/>
            <a:stCxn id="13" idx="0"/>
            <a:endCxn id="27" idx="2"/>
          </p:cNvCxnSpPr>
          <p:nvPr/>
        </p:nvCxnSpPr>
        <p:spPr>
          <a:xfrm flipV="1">
            <a:off x="3960000" y="3508103"/>
            <a:ext cx="4029" cy="45155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6EFFDD04-F2E5-4A94-8723-ECD8F1B2DB5E}"/>
              </a:ext>
            </a:extLst>
          </p:cNvPr>
          <p:cNvCxnSpPr>
            <a:cxnSpLocks/>
            <a:stCxn id="15" idx="0"/>
            <a:endCxn id="28" idx="2"/>
          </p:cNvCxnSpPr>
          <p:nvPr/>
        </p:nvCxnSpPr>
        <p:spPr>
          <a:xfrm flipV="1">
            <a:off x="6120000" y="3508103"/>
            <a:ext cx="4029" cy="451897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0DE25D86-3CAE-49AC-A5F5-53A80A094F53}"/>
              </a:ext>
            </a:extLst>
          </p:cNvPr>
          <p:cNvCxnSpPr>
            <a:cxnSpLocks/>
            <a:stCxn id="17" idx="0"/>
            <a:endCxn id="29" idx="2"/>
          </p:cNvCxnSpPr>
          <p:nvPr/>
        </p:nvCxnSpPr>
        <p:spPr>
          <a:xfrm flipV="1">
            <a:off x="8280000" y="3508103"/>
            <a:ext cx="4029" cy="451552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3" name="矩形 52">
            <a:extLst>
              <a:ext uri="{FF2B5EF4-FFF2-40B4-BE49-F238E27FC236}">
                <a16:creationId xmlns:a16="http://schemas.microsoft.com/office/drawing/2014/main" id="{BCB46D46-6410-4F74-9500-6EF02D0C040C}"/>
              </a:ext>
            </a:extLst>
          </p:cNvPr>
          <p:cNvSpPr/>
          <p:nvPr/>
        </p:nvSpPr>
        <p:spPr>
          <a:xfrm>
            <a:off x="54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0699E72F-F30C-425E-99A3-BFF216F9EFAE}"/>
              </a:ext>
            </a:extLst>
          </p:cNvPr>
          <p:cNvSpPr/>
          <p:nvPr/>
        </p:nvSpPr>
        <p:spPr>
          <a:xfrm>
            <a:off x="90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56BFA896-2CE6-4D2B-AE3D-D209A13835DE}"/>
              </a:ext>
            </a:extLst>
          </p:cNvPr>
          <p:cNvSpPr/>
          <p:nvPr/>
        </p:nvSpPr>
        <p:spPr>
          <a:xfrm>
            <a:off x="198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VM30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37A673F-6CBD-4EEA-B04A-C8CC945C0232}"/>
              </a:ext>
            </a:extLst>
          </p:cNvPr>
          <p:cNvSpPr/>
          <p:nvPr/>
        </p:nvSpPr>
        <p:spPr>
          <a:xfrm>
            <a:off x="1440000" y="4860000"/>
            <a:ext cx="360000" cy="7200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5A71ECC-A1FE-4B82-9CD1-6EEFFC238095}"/>
              </a:ext>
            </a:extLst>
          </p:cNvPr>
          <p:cNvSpPr/>
          <p:nvPr/>
        </p:nvSpPr>
        <p:spPr>
          <a:xfrm>
            <a:off x="270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VM31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48FA547E-9C27-4A10-947D-104572F2F8AB}"/>
              </a:ext>
            </a:extLst>
          </p:cNvPr>
          <p:cNvSpPr/>
          <p:nvPr/>
        </p:nvSpPr>
        <p:spPr>
          <a:xfrm>
            <a:off x="306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VM32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9EEC94CB-6291-4774-A781-117970F8DD53}"/>
              </a:ext>
            </a:extLst>
          </p:cNvPr>
          <p:cNvSpPr/>
          <p:nvPr/>
        </p:nvSpPr>
        <p:spPr>
          <a:xfrm>
            <a:off x="414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VM60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633444D-502C-49B6-8920-F3B6A8F9AA55}"/>
              </a:ext>
            </a:extLst>
          </p:cNvPr>
          <p:cNvSpPr/>
          <p:nvPr/>
        </p:nvSpPr>
        <p:spPr>
          <a:xfrm>
            <a:off x="3600000" y="4853644"/>
            <a:ext cx="360000" cy="7200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1D25A9C-D92E-47BD-B92A-2BE0996250E6}"/>
              </a:ext>
            </a:extLst>
          </p:cNvPr>
          <p:cNvSpPr/>
          <p:nvPr/>
        </p:nvSpPr>
        <p:spPr>
          <a:xfrm>
            <a:off x="486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VM61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60334EC3-83F8-47A4-B1B8-224FD030C5E0}"/>
              </a:ext>
            </a:extLst>
          </p:cNvPr>
          <p:cNvSpPr/>
          <p:nvPr/>
        </p:nvSpPr>
        <p:spPr>
          <a:xfrm>
            <a:off x="522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VM62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49F408E3-4B8E-4AC3-9B70-65A58E0C7BE5}"/>
              </a:ext>
            </a:extLst>
          </p:cNvPr>
          <p:cNvSpPr/>
          <p:nvPr/>
        </p:nvSpPr>
        <p:spPr>
          <a:xfrm>
            <a:off x="6300000" y="4860000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VM90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BE8396B-2E58-495D-B573-922CA710F263}"/>
              </a:ext>
            </a:extLst>
          </p:cNvPr>
          <p:cNvSpPr/>
          <p:nvPr/>
        </p:nvSpPr>
        <p:spPr>
          <a:xfrm>
            <a:off x="5760000" y="4860000"/>
            <a:ext cx="360000" cy="7200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78018F20-96DE-4CD6-A601-E13FDB6381DC}"/>
              </a:ext>
            </a:extLst>
          </p:cNvPr>
          <p:cNvSpPr/>
          <p:nvPr/>
        </p:nvSpPr>
        <p:spPr>
          <a:xfrm>
            <a:off x="702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VM91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3AE766B-4C1D-4969-B089-64CE83FBB01E}"/>
              </a:ext>
            </a:extLst>
          </p:cNvPr>
          <p:cNvSpPr/>
          <p:nvPr/>
        </p:nvSpPr>
        <p:spPr>
          <a:xfrm>
            <a:off x="738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VM92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77A19EBF-3F07-42EA-9E82-3BAC745536F1}"/>
              </a:ext>
            </a:extLst>
          </p:cNvPr>
          <p:cNvSpPr/>
          <p:nvPr/>
        </p:nvSpPr>
        <p:spPr>
          <a:xfrm>
            <a:off x="8460000" y="4853644"/>
            <a:ext cx="360000" cy="720000"/>
          </a:xfrm>
          <a:prstGeom prst="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VM120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E64737BB-1F3A-435B-AB06-60FD16E8C1C7}"/>
              </a:ext>
            </a:extLst>
          </p:cNvPr>
          <p:cNvSpPr/>
          <p:nvPr/>
        </p:nvSpPr>
        <p:spPr>
          <a:xfrm>
            <a:off x="7920000" y="4853644"/>
            <a:ext cx="360000" cy="720000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027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ucouranton.files.wordpress.com/2014/06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0"/>
            <a:ext cx="24003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什么是容器？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 container (Linux Container) at its core is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an </a:t>
            </a:r>
            <a:r>
              <a:rPr lang="en-US" altLang="zh-CN" dirty="0">
                <a:solidFill>
                  <a:srgbClr val="FF0000"/>
                </a:solidFill>
              </a:rPr>
              <a:t>allocation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portioning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assignment</a:t>
            </a:r>
            <a:r>
              <a:rPr lang="en-US" altLang="zh-CN" dirty="0"/>
              <a:t> of host (compute) resources</a:t>
            </a:r>
          </a:p>
          <a:p>
            <a:pPr lvl="2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such as CPU Shares, Network I/O, Bandwidth, Block I/O, and Memory (RAM)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so that kernel level constructs may </a:t>
            </a:r>
            <a:r>
              <a:rPr lang="en-US" altLang="zh-CN" dirty="0">
                <a:solidFill>
                  <a:srgbClr val="FF0000"/>
                </a:solidFill>
              </a:rPr>
              <a:t>jail-off, isolate or “contain”</a:t>
            </a:r>
            <a:r>
              <a:rPr lang="en-US" altLang="zh-CN" dirty="0"/>
              <a:t> these protected resources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so that specific running services (processes) and namespaces may </a:t>
            </a:r>
            <a:r>
              <a:rPr lang="en-US" altLang="zh-CN" dirty="0">
                <a:solidFill>
                  <a:srgbClr val="FF0000"/>
                </a:solidFill>
              </a:rPr>
              <a:t>solely utilize them without interfering with the rest of the system</a:t>
            </a:r>
            <a:r>
              <a:rPr lang="en-US" altLang="zh-CN" dirty="0"/>
              <a:t>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These processes could be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lightweight Linux hosts based on a Linux image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multiple web severs and applications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 single subsystem like a database backend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 single process such as </a:t>
            </a:r>
            <a:r>
              <a:rPr lang="en-US" altLang="zh-CN" i="1" dirty="0"/>
              <a:t>echo “Hello”</a:t>
            </a:r>
            <a:r>
              <a:rPr lang="en-US" altLang="zh-CN" dirty="0"/>
              <a:t> with little to no overhead.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39926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aucouranton.files.wordpress.com/2014/06/untitl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700" y="0"/>
            <a:ext cx="2400300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什么是容器？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Containers have been around for over 15 years, so why is there an influx of attention for containers?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As compute hardware architectures become more elastic, potent, and dense, it becomes possible to run many applications at scale while </a:t>
            </a:r>
            <a:r>
              <a:rPr lang="en-US" altLang="zh-CN" dirty="0">
                <a:solidFill>
                  <a:srgbClr val="FF0000"/>
                </a:solidFill>
              </a:rPr>
              <a:t>lowering TCO</a:t>
            </a:r>
            <a:r>
              <a:rPr lang="en-US" altLang="zh-CN" dirty="0"/>
              <a:t>, eliminating the </a:t>
            </a:r>
            <a:r>
              <a:rPr lang="en-US" altLang="zh-CN" dirty="0">
                <a:solidFill>
                  <a:srgbClr val="FF0000"/>
                </a:solidFill>
              </a:rPr>
              <a:t>redundant Kernel and Guest OS code</a:t>
            </a:r>
            <a:r>
              <a:rPr lang="en-US" altLang="zh-CN" dirty="0"/>
              <a:t> typically used in a hypervisor-based deployment.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This is attractive enough but also has benefits such as eliminating </a:t>
            </a:r>
            <a:r>
              <a:rPr lang="en-US" altLang="zh-CN" dirty="0">
                <a:solidFill>
                  <a:srgbClr val="FF0000"/>
                </a:solidFill>
              </a:rPr>
              <a:t>performance penalties</a:t>
            </a:r>
            <a:r>
              <a:rPr lang="en-US" altLang="zh-CN" dirty="0"/>
              <a:t>, increase </a:t>
            </a:r>
            <a:r>
              <a:rPr lang="en-US" altLang="zh-CN" dirty="0">
                <a:solidFill>
                  <a:srgbClr val="FF0000"/>
                </a:solidFill>
              </a:rPr>
              <a:t>visibility</a:t>
            </a:r>
            <a:r>
              <a:rPr lang="en-US" altLang="zh-CN" dirty="0"/>
              <a:t> and decrease </a:t>
            </a:r>
            <a:r>
              <a:rPr lang="en-US" altLang="zh-CN" dirty="0">
                <a:solidFill>
                  <a:srgbClr val="FF0000"/>
                </a:solidFill>
              </a:rPr>
              <a:t>difficulty of debug and management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3600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之于虚拟机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两种技术主要目标有所不同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虚拟化为基础设施服务与应用程序的结合提供</a:t>
            </a:r>
            <a:r>
              <a:rPr lang="zh-CN" altLang="en-US" dirty="0">
                <a:solidFill>
                  <a:srgbClr val="FF0000"/>
                </a:solidFill>
              </a:rPr>
              <a:t>抽象</a:t>
            </a:r>
            <a:endParaRPr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dirty="0"/>
              <a:t>容器允许在轻量化软件环境中干净</a:t>
            </a:r>
            <a:r>
              <a:rPr lang="zh-CN" altLang="en-US" dirty="0">
                <a:solidFill>
                  <a:srgbClr val="FF0000"/>
                </a:solidFill>
              </a:rPr>
              <a:t>隔离</a:t>
            </a:r>
            <a:r>
              <a:rPr lang="zh-CN" altLang="en-US" dirty="0"/>
              <a:t>，是主要的服务提供方法。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4098" name="Picture 2" descr="https://aucouranton.files.wordpress.com/2014/06/screen-shot-2014-06-13-at-9-18-11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" y="4038849"/>
            <a:ext cx="3780000" cy="207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ucouranton.files.wordpress.com/2014/06/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4851" y="3691076"/>
            <a:ext cx="3240000" cy="276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078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够快！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000" y="2340000"/>
            <a:ext cx="7920000" cy="3631407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3"/>
              </a:rPr>
              <a:t>http://www.socallinuxexpo.org/sites/default/files/presentations/Jerome-Scale11x LXC Talk.pdf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67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够轻！</a:t>
            </a:r>
            <a:endParaRPr lang="en-US" altLang="zh-CN" dirty="0"/>
          </a:p>
          <a:p>
            <a:pPr lvl="1"/>
            <a:r>
              <a:rPr lang="en-US" altLang="zh-CN" dirty="0"/>
              <a:t>On a typical physical server, with average compute resources, you can easily run:</a:t>
            </a:r>
          </a:p>
          <a:p>
            <a:pPr lvl="2"/>
            <a:r>
              <a:rPr lang="en-US" altLang="zh-CN" dirty="0"/>
              <a:t>10-100 virtual machines</a:t>
            </a:r>
          </a:p>
          <a:p>
            <a:pPr lvl="2"/>
            <a:r>
              <a:rPr lang="en-US" altLang="zh-CN" dirty="0"/>
              <a:t>100-1000 containers</a:t>
            </a:r>
          </a:p>
          <a:p>
            <a:pPr lvl="1"/>
            <a:r>
              <a:rPr lang="en-US" altLang="zh-CN" dirty="0"/>
              <a:t>On disk, containers can be very light.</a:t>
            </a:r>
          </a:p>
          <a:p>
            <a:pPr lvl="1"/>
            <a:r>
              <a:rPr lang="en-US" altLang="zh-CN" dirty="0"/>
              <a:t>A few MB — even without fancy storage.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http://www.socallinuxexpo.org/sites/default/files/presentations/Jerome-Scale11x LXC Talk.pdf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244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为什么？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够“虚”！</a:t>
            </a:r>
            <a:endParaRPr lang="en-US" altLang="zh-CN" dirty="0"/>
          </a:p>
          <a:p>
            <a:pPr lvl="1"/>
            <a:r>
              <a:rPr lang="en-US" altLang="zh-CN" dirty="0"/>
              <a:t>Each container has:</a:t>
            </a:r>
          </a:p>
          <a:p>
            <a:pPr lvl="2"/>
            <a:r>
              <a:rPr lang="en-US" altLang="zh-CN" dirty="0"/>
              <a:t>its own </a:t>
            </a:r>
            <a:r>
              <a:rPr lang="en-US" altLang="zh-CN" dirty="0">
                <a:solidFill>
                  <a:srgbClr val="FF0000"/>
                </a:solidFill>
              </a:rPr>
              <a:t>network interface</a:t>
            </a:r>
            <a:r>
              <a:rPr lang="en-US" altLang="zh-CN" dirty="0"/>
              <a:t> (and IP address)</a:t>
            </a:r>
          </a:p>
          <a:p>
            <a:pPr lvl="3"/>
            <a:r>
              <a:rPr lang="en-US" altLang="zh-CN" dirty="0"/>
              <a:t>can be bridged, routed... just like $</a:t>
            </a:r>
            <a:r>
              <a:rPr lang="en-US" altLang="zh-CN" dirty="0" err="1"/>
              <a:t>your_favorite_vm</a:t>
            </a:r>
            <a:endParaRPr lang="en-US" altLang="zh-CN" dirty="0"/>
          </a:p>
          <a:p>
            <a:pPr lvl="2"/>
            <a:r>
              <a:rPr lang="en-US" altLang="zh-CN" dirty="0"/>
              <a:t>its own </a:t>
            </a:r>
            <a:r>
              <a:rPr lang="en-US" altLang="zh-CN" dirty="0">
                <a:solidFill>
                  <a:srgbClr val="FF0000"/>
                </a:solidFill>
              </a:rPr>
              <a:t>filesystem</a:t>
            </a:r>
          </a:p>
          <a:p>
            <a:pPr lvl="3"/>
            <a:r>
              <a:rPr lang="en-US" altLang="zh-CN" dirty="0" err="1"/>
              <a:t>Debian</a:t>
            </a:r>
            <a:r>
              <a:rPr lang="en-US" altLang="zh-CN" dirty="0"/>
              <a:t> host can run Fedora container (&amp;vice-versa)</a:t>
            </a:r>
          </a:p>
          <a:p>
            <a:pPr lvl="2"/>
            <a:r>
              <a:rPr lang="en-US" altLang="zh-CN" dirty="0"/>
              <a:t>isolation (</a:t>
            </a:r>
            <a:r>
              <a:rPr lang="en-US" altLang="zh-CN" dirty="0">
                <a:solidFill>
                  <a:srgbClr val="FF0000"/>
                </a:solidFill>
              </a:rPr>
              <a:t>security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container A &amp; B can't harm (or even see) each other</a:t>
            </a:r>
          </a:p>
          <a:p>
            <a:pPr lvl="2"/>
            <a:r>
              <a:rPr lang="en-US" altLang="zh-CN" dirty="0"/>
              <a:t>isolation (</a:t>
            </a:r>
            <a:r>
              <a:rPr lang="en-US" altLang="zh-CN" dirty="0">
                <a:solidFill>
                  <a:srgbClr val="FF0000"/>
                </a:solidFill>
              </a:rPr>
              <a:t>resource usage</a:t>
            </a:r>
            <a:r>
              <a:rPr lang="en-US" altLang="zh-CN" dirty="0"/>
              <a:t>)</a:t>
            </a:r>
          </a:p>
          <a:p>
            <a:pPr lvl="3"/>
            <a:r>
              <a:rPr lang="en-US" altLang="zh-CN" dirty="0"/>
              <a:t>soft &amp; hard quotas for RAM, CPU, I/O...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http://www.socallinuxexpo.org/sites/default/files/presentations/Jerome-Scale11x LXC Talk.pdf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242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能干啥？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zh-CN" dirty="0"/>
              <a:t>Some of the main business drivers and strategic reasons to use containers are: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Ability to easily run and accommodate </a:t>
            </a:r>
            <a:r>
              <a:rPr lang="en-US" altLang="zh-CN" dirty="0">
                <a:solidFill>
                  <a:srgbClr val="FF0000"/>
                </a:solidFill>
              </a:rPr>
              <a:t>legacy applications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Performance</a:t>
            </a:r>
            <a:r>
              <a:rPr lang="en-US" altLang="zh-CN" dirty="0"/>
              <a:t> benefits of running on bare-metal, no overhead of hypervisor</a:t>
            </a:r>
          </a:p>
          <a:p>
            <a:pPr lvl="1">
              <a:lnSpc>
                <a:spcPct val="13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Higher density and utilization</a:t>
            </a:r>
            <a:r>
              <a:rPr lang="en-US" altLang="zh-CN" dirty="0"/>
              <a:t> for resources in the datacenter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Adoption for new technologies is accelerated, put in </a:t>
            </a:r>
            <a:r>
              <a:rPr lang="en-US" altLang="zh-CN" dirty="0">
                <a:solidFill>
                  <a:srgbClr val="FF0000"/>
                </a:solidFill>
              </a:rPr>
              <a:t>isolated secure</a:t>
            </a:r>
            <a:r>
              <a:rPr lang="en-US" altLang="zh-CN" dirty="0"/>
              <a:t> containers</a:t>
            </a:r>
          </a:p>
          <a:p>
            <a:pPr lvl="1">
              <a:lnSpc>
                <a:spcPct val="130000"/>
              </a:lnSpc>
            </a:pPr>
            <a:r>
              <a:rPr lang="en-US" altLang="zh-CN" dirty="0"/>
              <a:t>Reduce “</a:t>
            </a:r>
            <a:r>
              <a:rPr lang="en-US" altLang="zh-CN" dirty="0">
                <a:solidFill>
                  <a:srgbClr val="FF0000"/>
                </a:solidFill>
              </a:rPr>
              <a:t>shipping</a:t>
            </a:r>
            <a:r>
              <a:rPr lang="en-US" altLang="zh-CN" dirty="0"/>
              <a:t>” pains; code is easily streamlined to customers, fast.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0" y="6480000"/>
            <a:ext cx="9144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https://aucouranton.com/2014/06/13/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linux­-containers-­parallels­lxc-­openvz­-docker-­and­-more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180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能干啥？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170" name="Picture 2" descr="https://blog.docker.com/media/2015/09/docker-hub-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132513"/>
            <a:ext cx="78676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092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讲座内容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虚拟化技术</a:t>
            </a:r>
            <a:endParaRPr lang="en-US" altLang="zh-CN" dirty="0"/>
          </a:p>
          <a:p>
            <a:pPr lvl="1"/>
            <a:r>
              <a:rPr lang="zh-CN" altLang="en-US" sz="2500" dirty="0"/>
              <a:t>基础概念、关键技术</a:t>
            </a:r>
            <a:endParaRPr lang="en-US" altLang="zh-CN" sz="2500" dirty="0"/>
          </a:p>
          <a:p>
            <a:pPr lvl="1"/>
            <a:r>
              <a:rPr lang="en-US" altLang="zh-CN" sz="2500" i="1" dirty="0"/>
              <a:t>KVM/QEMU, XEN</a:t>
            </a:r>
          </a:p>
          <a:p>
            <a:pPr lvl="1"/>
            <a:r>
              <a:rPr lang="en-US" altLang="zh-CN" sz="2500" i="1" dirty="0"/>
              <a:t>VirtualBox</a:t>
            </a:r>
          </a:p>
          <a:p>
            <a:r>
              <a:rPr lang="zh-CN" altLang="en-US" dirty="0"/>
              <a:t>容器技术</a:t>
            </a:r>
            <a:endParaRPr lang="en-US" altLang="zh-CN" dirty="0"/>
          </a:p>
          <a:p>
            <a:pPr lvl="1"/>
            <a:r>
              <a:rPr lang="zh-CN" altLang="en-US" sz="2500" dirty="0"/>
              <a:t>基础概念、关键技术</a:t>
            </a:r>
            <a:endParaRPr lang="en-US" altLang="zh-CN" sz="2500" dirty="0"/>
          </a:p>
          <a:p>
            <a:pPr lvl="1"/>
            <a:r>
              <a:rPr lang="en-US" altLang="zh-CN" sz="2500" i="1" dirty="0"/>
              <a:t>Docker, LXC/LXD, RKT</a:t>
            </a:r>
          </a:p>
          <a:p>
            <a:r>
              <a:rPr lang="zh-CN" altLang="en-US" dirty="0"/>
              <a:t>虚拟机与容器编排</a:t>
            </a:r>
            <a:endParaRPr lang="en-US" altLang="zh-CN" dirty="0"/>
          </a:p>
          <a:p>
            <a:pPr lvl="1"/>
            <a:r>
              <a:rPr lang="en-US" altLang="zh-CN" i="1" dirty="0"/>
              <a:t>Vagrant</a:t>
            </a:r>
          </a:p>
          <a:p>
            <a:pPr lvl="1"/>
            <a:r>
              <a:rPr lang="en-US" altLang="zh-CN" i="1" dirty="0"/>
              <a:t>docker-compose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21735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LxC</a:t>
            </a:r>
            <a:r>
              <a:rPr lang="en-US" altLang="zh-CN" dirty="0"/>
              <a:t> ( Linux Containers )</a:t>
            </a:r>
          </a:p>
          <a:p>
            <a:pPr lvl="1"/>
            <a:r>
              <a:rPr lang="en-US" altLang="zh-CN" dirty="0"/>
              <a:t>0.1.0 releases in 2008</a:t>
            </a:r>
          </a:p>
          <a:p>
            <a:pPr lvl="1"/>
            <a:r>
              <a:rPr lang="en-US" altLang="zh-CN" dirty="0"/>
              <a:t>Works with general vanilla Linux kernels off the shelf.</a:t>
            </a:r>
          </a:p>
          <a:p>
            <a:pPr lvl="1"/>
            <a:r>
              <a:rPr lang="en-US" altLang="zh-CN" dirty="0"/>
              <a:t>GNU GPLv2 License</a:t>
            </a:r>
          </a:p>
          <a:p>
            <a:pPr lvl="1"/>
            <a:r>
              <a:rPr lang="en-US" altLang="zh-CN" dirty="0"/>
              <a:t>Used as a “container engine” in Docker</a:t>
            </a:r>
          </a:p>
          <a:p>
            <a:pPr lvl="1"/>
            <a:r>
              <a:rPr lang="en-US" altLang="zh-CN" dirty="0"/>
              <a:t>Google App Engine utilizes an LXC-like technology</a:t>
            </a:r>
          </a:p>
          <a:p>
            <a:pPr lvl="2"/>
            <a:r>
              <a:rPr lang="en-US" altLang="zh-CN" dirty="0">
                <a:solidFill>
                  <a:schemeClr val="bg1">
                    <a:lumMod val="85000"/>
                  </a:schemeClr>
                </a:solidFill>
              </a:rPr>
              <a:t>Borg </a:t>
            </a:r>
            <a:r>
              <a:rPr lang="zh-CN" altLang="en-US" dirty="0">
                <a:solidFill>
                  <a:schemeClr val="bg1">
                    <a:lumMod val="85000"/>
                  </a:schemeClr>
                </a:solidFill>
              </a:rPr>
              <a:t>与谷歌早期架构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pPr lvl="1"/>
            <a:r>
              <a:rPr lang="en-US" altLang="zh-CN" dirty="0" err="1"/>
              <a:t>Parellels</a:t>
            </a:r>
            <a:r>
              <a:rPr lang="en-US" altLang="zh-CN" dirty="0"/>
              <a:t> </a:t>
            </a:r>
            <a:r>
              <a:rPr lang="en-US" altLang="zh-CN" dirty="0" err="1"/>
              <a:t>Virtouzzo</a:t>
            </a:r>
            <a:r>
              <a:rPr lang="en-US" altLang="zh-CN" dirty="0"/>
              <a:t> utilizes LXC</a:t>
            </a:r>
          </a:p>
          <a:p>
            <a:pPr lvl="1"/>
            <a:r>
              <a:rPr lang="en-US" altLang="zh-CN" strike="sngStrike" dirty="0"/>
              <a:t>Rackspace Cloud Databases utilize LXC</a:t>
            </a:r>
          </a:p>
          <a:p>
            <a:pPr lvl="1"/>
            <a:r>
              <a:rPr lang="en-US" altLang="zh-CN" dirty="0" err="1"/>
              <a:t>Heroku</a:t>
            </a:r>
            <a:r>
              <a:rPr lang="en-US" altLang="zh-CN" dirty="0"/>
              <a:t> (Application Deployment Platform) utilize LXC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0380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Warden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Developed by Cloud Foundry as an orchestration layer to create application containers. Initially said working with </a:t>
            </a:r>
            <a:r>
              <a:rPr lang="en-US" altLang="zh-CN" dirty="0" err="1"/>
              <a:t>LxC</a:t>
            </a:r>
            <a:r>
              <a:rPr lang="en-US" altLang="zh-CN" dirty="0"/>
              <a:t> was “too troublesome”.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(Comparison) Warden and Docker both orchestrate containers controlling the subsystems like </a:t>
            </a:r>
            <a:r>
              <a:rPr lang="en-US" altLang="zh-CN" dirty="0" err="1"/>
              <a:t>linux</a:t>
            </a:r>
            <a:r>
              <a:rPr lang="en-US" altLang="zh-CN" dirty="0"/>
              <a:t> </a:t>
            </a:r>
            <a:r>
              <a:rPr lang="en-US" altLang="zh-CN" dirty="0" err="1"/>
              <a:t>cgroups</a:t>
            </a:r>
            <a:r>
              <a:rPr lang="en-US" altLang="zh-CN" dirty="0"/>
              <a:t>, namespaces and security.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Solaris Containers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 “non-</a:t>
            </a:r>
            <a:r>
              <a:rPr lang="en-US" altLang="zh-CN" dirty="0" err="1"/>
              <a:t>linux</a:t>
            </a:r>
            <a:r>
              <a:rPr lang="en-US" altLang="zh-CN" dirty="0"/>
              <a:t>” containerization mechanism. Differ from “true” </a:t>
            </a:r>
            <a:r>
              <a:rPr lang="en-US" altLang="zh-CN" dirty="0" err="1"/>
              <a:t>linux</a:t>
            </a:r>
            <a:r>
              <a:rPr lang="en-US" altLang="zh-CN" dirty="0"/>
              <a:t> systems of the mainline kernel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Utilizes “Zones” as a construct for partitioning system resources. Zones are an enhanced </a:t>
            </a:r>
            <a:r>
              <a:rPr lang="en-US" altLang="zh-CN" i="1" dirty="0" err="1"/>
              <a:t>chroot</a:t>
            </a:r>
            <a:r>
              <a:rPr lang="en-US" altLang="zh-CN" dirty="0"/>
              <a:t> mechanism that adds additional features like ones included in ZFS that allow snapshotting and cloning.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Zones are commonly compared to FreeBSD Jails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578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(Free) BSD Jails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Also “Non-Linux” containerization mechanism. Differ from “true” Linux systems of the mainline kernel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Also an “enhanced </a:t>
            </a:r>
            <a:r>
              <a:rPr lang="en-US" altLang="zh-CN" dirty="0" err="1"/>
              <a:t>chroot</a:t>
            </a:r>
            <a:r>
              <a:rPr lang="en-US" altLang="zh-CN" dirty="0"/>
              <a:t>”-like mechanism where not only does it use </a:t>
            </a:r>
            <a:r>
              <a:rPr lang="en-US" altLang="zh-CN" dirty="0" err="1"/>
              <a:t>chroot</a:t>
            </a:r>
            <a:r>
              <a:rPr lang="en-US" altLang="zh-CN" dirty="0"/>
              <a:t> to segregate the file system but it also does the same for users, processes and networks.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Linux V-Server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GNU GPL v2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Patched kernel to enable OS-level virtualization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Partitions of CPU, Memory, Network, Filesystem are called “Security Contexts” which uses a </a:t>
            </a:r>
            <a:r>
              <a:rPr lang="en-US" altLang="zh-CN" dirty="0" err="1"/>
              <a:t>chroot</a:t>
            </a:r>
            <a:r>
              <a:rPr lang="en-US" altLang="zh-CN" dirty="0"/>
              <a:t>-like mechanism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Utilizes </a:t>
            </a:r>
            <a:r>
              <a:rPr lang="en-US" altLang="zh-CN" dirty="0" err="1"/>
              <a:t>CoW</a:t>
            </a:r>
            <a:r>
              <a:rPr lang="en-US" altLang="zh-CN" dirty="0"/>
              <a:t> (Copy on Write) file systems to save storage space.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416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有哪些？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/>
              <a:t>iCore</a:t>
            </a:r>
            <a:r>
              <a:rPr lang="en-US" altLang="zh-CN" sz="2000" dirty="0"/>
              <a:t> Virtual Accounts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A Free Windows XP container solution.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Provides OS-level isolated computing environments for XP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>
                <a:hlinkClick r:id="rId2"/>
              </a:rPr>
              <a:t>https://icoresoftware.com/index.html</a:t>
            </a:r>
            <a:r>
              <a:rPr lang="en-US" altLang="zh-CN" sz="1800" dirty="0"/>
              <a:t> (obsolete!)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sz="2000" dirty="0" err="1"/>
              <a:t>Sandboxie</a:t>
            </a:r>
            <a:endParaRPr lang="en-US" altLang="zh-CN" sz="20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Developed by </a:t>
            </a:r>
            <a:r>
              <a:rPr lang="en-US" altLang="zh-CN" sz="1800" dirty="0" err="1"/>
              <a:t>Invincea</a:t>
            </a:r>
            <a:r>
              <a:rPr lang="en-US" altLang="zh-CN" sz="1800" dirty="0"/>
              <a:t> for Windows XP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/>
              <a:t>“Sandboxes”, like a container, are created for isolated environments.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sz="1800" dirty="0">
                <a:hlinkClick r:id="rId3"/>
              </a:rPr>
              <a:t>http://www.sandboxie.com/</a:t>
            </a:r>
            <a:r>
              <a:rPr lang="en-US" altLang="zh-CN" sz="1800" dirty="0"/>
              <a:t> </a:t>
            </a:r>
            <a:endParaRPr lang="zh-CN" altLang="en-US" sz="1800" dirty="0"/>
          </a:p>
        </p:txBody>
      </p:sp>
      <p:pic>
        <p:nvPicPr>
          <p:cNvPr id="9218" name="Picture 2" descr="http://www.sandboxie.com/img/NewGui/MainWindow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630" y="5043292"/>
            <a:ext cx="4448696" cy="1730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341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开源的应用容器引擎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让开发者打包应用以及依赖包到一个可移植的容器中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然后发布到任何流行的 </a:t>
            </a:r>
            <a:r>
              <a:rPr lang="en-US" altLang="zh-CN" dirty="0"/>
              <a:t>Linux </a:t>
            </a:r>
            <a:r>
              <a:rPr lang="zh-CN" altLang="en-US" dirty="0"/>
              <a:t>机器上</a:t>
            </a:r>
            <a:endParaRPr lang="en-US" altLang="zh-CN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完全使用沙箱机制</a:t>
            </a:r>
            <a:endParaRPr lang="en-US" altLang="zh-CN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相互之间不会有任何接口 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类似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iPhone/Android </a:t>
            </a:r>
            <a:r>
              <a:rPr lang="zh-CN" altLang="en-US" sz="1800" dirty="0">
                <a:solidFill>
                  <a:schemeClr val="bg1">
                    <a:lumMod val="65000"/>
                  </a:schemeClr>
                </a:solidFill>
              </a:rPr>
              <a:t>的 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app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dirty="0"/>
              <a:t>几乎没有性能开销，可以很容易地在机器和数据中心中运行。</a:t>
            </a:r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87420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/>
              <a:t>3</a:t>
            </a:r>
            <a:r>
              <a:rPr lang="zh-CN" altLang="en-US" sz="2000" dirty="0"/>
              <a:t>部分组成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server which is a type of long-running program called a </a:t>
            </a:r>
            <a:r>
              <a:rPr lang="en-US" altLang="zh-CN" sz="1800" dirty="0">
                <a:solidFill>
                  <a:srgbClr val="FF0000"/>
                </a:solidFill>
              </a:rPr>
              <a:t>daemon</a:t>
            </a:r>
            <a:r>
              <a:rPr lang="en-US" altLang="zh-CN" sz="1800" dirty="0"/>
              <a:t> process.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</a:t>
            </a:r>
            <a:r>
              <a:rPr lang="en-US" altLang="zh-CN" sz="1800" dirty="0">
                <a:solidFill>
                  <a:srgbClr val="FF0000"/>
                </a:solidFill>
              </a:rPr>
              <a:t>REST API</a:t>
            </a:r>
            <a:r>
              <a:rPr lang="en-US" altLang="zh-CN" sz="1800" dirty="0"/>
              <a:t> which specifies interfaces that programs can use to talk to the daemon and instruct it what to do.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A command line interface (</a:t>
            </a:r>
            <a:r>
              <a:rPr lang="en-US" altLang="zh-CN" sz="1800" dirty="0">
                <a:solidFill>
                  <a:srgbClr val="FF0000"/>
                </a:solidFill>
              </a:rPr>
              <a:t>CLI</a:t>
            </a:r>
            <a:r>
              <a:rPr lang="en-US" altLang="zh-CN" sz="1800" dirty="0"/>
              <a:t>) client.</a:t>
            </a:r>
            <a:endParaRPr lang="zh-CN" altLang="en-US" sz="1800" dirty="0"/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Docker Engine Components Flo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113" y="3621431"/>
            <a:ext cx="4136082" cy="3236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0014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主流实现</a:t>
            </a:r>
          </a:p>
        </p:txBody>
      </p:sp>
      <p:pic>
        <p:nvPicPr>
          <p:cNvPr id="3074" name="Picture 2" descr="http://2yj23r14cytosbxol4cavq337g.wpengine.netdna-cdn.com/wp-content/uploads/2014/12/dock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739" y="357102"/>
            <a:ext cx="3960000" cy="134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" y="1800000"/>
            <a:ext cx="9000000" cy="4868948"/>
          </a:xfrm>
          <a:prstGeom prst="rect">
            <a:avLst/>
          </a:prstGeom>
        </p:spPr>
      </p:pic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架构</a:t>
            </a:r>
          </a:p>
        </p:txBody>
      </p:sp>
    </p:spTree>
    <p:extLst>
      <p:ext uri="{BB962C8B-B14F-4D97-AF65-F5344CB8AC3E}">
        <p14:creationId xmlns:p14="http://schemas.microsoft.com/office/powerpoint/2010/main" val="31315141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146" name="Picture 2" descr="http://blog.docker.com/media/Screen-Shot-2014-09-16-at-6.26.20-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720000"/>
            <a:ext cx="9000000" cy="563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丰富生态</a:t>
            </a:r>
          </a:p>
        </p:txBody>
      </p:sp>
    </p:spTree>
    <p:extLst>
      <p:ext uri="{BB962C8B-B14F-4D97-AF65-F5344CB8AC3E}">
        <p14:creationId xmlns:p14="http://schemas.microsoft.com/office/powerpoint/2010/main" val="5351060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Sysjail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A </a:t>
            </a:r>
            <a:r>
              <a:rPr lang="en-US" altLang="zh-CN" dirty="0" err="1"/>
              <a:t>userspace</a:t>
            </a:r>
            <a:r>
              <a:rPr lang="en-US" altLang="zh-CN" dirty="0"/>
              <a:t> virtualization tool developed for Open BSD systems. Much like the </a:t>
            </a:r>
            <a:r>
              <a:rPr lang="en-US" altLang="zh-CN" dirty="0" err="1"/>
              <a:t>FreeBSS</a:t>
            </a:r>
            <a:r>
              <a:rPr lang="en-US" altLang="zh-CN" dirty="0"/>
              <a:t> “jail”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Chroot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Kernel level function that allows a program to run in a host system in its own root </a:t>
            </a:r>
            <a:r>
              <a:rPr lang="en-US" altLang="zh-CN" dirty="0" err="1"/>
              <a:t>filesytem</a:t>
            </a:r>
            <a:r>
              <a:rPr lang="en-US" altLang="zh-CN" dirty="0"/>
              <a:t>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 err="1">
                <a:solidFill>
                  <a:srgbClr val="FF0000"/>
                </a:solidFill>
              </a:rPr>
              <a:t>Cgroups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Developed in 2006, used initially by Google Search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Unified in </a:t>
            </a:r>
            <a:r>
              <a:rPr lang="en-US" altLang="zh-CN" dirty="0" err="1"/>
              <a:t>linux</a:t>
            </a:r>
            <a:r>
              <a:rPr lang="en-US" altLang="zh-CN" dirty="0"/>
              <a:t> kernel by 2013.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b="1" dirty="0">
                <a:solidFill>
                  <a:srgbClr val="FF0000"/>
                </a:solidFill>
              </a:rPr>
              <a:t>Namespaces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Construct that allows partitioning and isolation of different resources so that they are only available to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the processes in the container. Namespaces are Network (NET), UTS(hostname), PROC(process id), MNT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(mount), IPC and User (Security </a:t>
            </a:r>
            <a:r>
              <a:rPr lang="en-US" altLang="zh-CN" dirty="0" err="1"/>
              <a:t>Seperation</a:t>
            </a:r>
            <a:r>
              <a:rPr lang="en-US" altLang="zh-CN" dirty="0"/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en-US" altLang="zh-CN" dirty="0" err="1"/>
              <a:t>Libcontainer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Written in Go programming language and developed by </a:t>
            </a:r>
            <a:r>
              <a:rPr lang="en-US" altLang="zh-CN" dirty="0" err="1"/>
              <a:t>dotCloud</a:t>
            </a:r>
            <a:r>
              <a:rPr lang="en-US" altLang="zh-CN" dirty="0"/>
              <a:t>/Docker it is a native Go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dirty="0"/>
              <a:t>implementation of “</a:t>
            </a:r>
            <a:r>
              <a:rPr lang="en-US" altLang="zh-CN" dirty="0" err="1"/>
              <a:t>lxc</a:t>
            </a:r>
            <a:r>
              <a:rPr lang="en-US" altLang="zh-CN" dirty="0"/>
              <a:t>-like” control over </a:t>
            </a:r>
            <a:r>
              <a:rPr lang="en-US" altLang="zh-CN" dirty="0" err="1"/>
              <a:t>cgroups</a:t>
            </a:r>
            <a:r>
              <a:rPr lang="en-US" altLang="zh-CN" dirty="0"/>
              <a:t> and namespaces.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624398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7410" name="Picture 2" descr="http://cdn.linuxaria.com/wp-content/uploads/2014/01/chroot-ori1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899" y="2158445"/>
            <a:ext cx="6072768" cy="3270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1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虚拟化简史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A17FA52-7163-4965-880F-F262247B41C3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4085439"/>
            <a:ext cx="41148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Efficiency</a:t>
            </a:r>
          </a:p>
          <a:p>
            <a:pPr lvl="1"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Innocuous instructions should execute directly on the hardware</a:t>
            </a:r>
          </a:p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Resource control</a:t>
            </a:r>
          </a:p>
          <a:p>
            <a:pPr lvl="1"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Executed programs may not affect the system resources</a:t>
            </a:r>
          </a:p>
          <a:p>
            <a:pPr>
              <a:lnSpc>
                <a:spcPct val="80000"/>
              </a:lnSpc>
            </a:pPr>
            <a:r>
              <a:rPr lang="en-US" altLang="zh-CN" sz="1700">
                <a:ea typeface="宋体" panose="02010600030101010101" pitchFamily="2" charset="-122"/>
              </a:rPr>
              <a:t>Equivalence</a:t>
            </a:r>
          </a:p>
          <a:p>
            <a:pPr lvl="1">
              <a:lnSpc>
                <a:spcPct val="80000"/>
              </a:lnSpc>
            </a:pPr>
            <a:r>
              <a:rPr lang="en-US" altLang="zh-CN" sz="1200">
                <a:ea typeface="宋体" panose="02010600030101010101" pitchFamily="2" charset="-122"/>
              </a:rPr>
              <a:t>The behavior of a program executing under the VMM should be the same as if the program were executed directly on the hardware (except possibly for timing and resource availability)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65ACC0D-39D9-4264-8C26-BD6A87168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570839"/>
            <a:ext cx="3081338" cy="4287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Box 5">
            <a:extLst>
              <a:ext uri="{FF2B5EF4-FFF2-40B4-BE49-F238E27FC236}">
                <a16:creationId xmlns:a16="http://schemas.microsoft.com/office/drawing/2014/main" id="{E4B06586-1F57-4F96-A03F-B072E7F81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990439"/>
            <a:ext cx="42656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Communications of the ACM, vol 17, no 7, 1974, pp.412-421</a:t>
            </a: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6EBE3734-465A-4610-9D4C-0F462A48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313" y="1647039"/>
            <a:ext cx="1514475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Box 8">
            <a:extLst>
              <a:ext uri="{FF2B5EF4-FFF2-40B4-BE49-F238E27FC236}">
                <a16:creationId xmlns:a16="http://schemas.microsoft.com/office/drawing/2014/main" id="{ABA8D13E-8F86-444C-9CAF-0F0775F70F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628239"/>
            <a:ext cx="3613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“an </a:t>
            </a:r>
            <a:r>
              <a:rPr lang="en-US" altLang="zh-CN" sz="1200" i="1"/>
              <a:t>efficient, isolated duplicate</a:t>
            </a:r>
            <a:r>
              <a:rPr lang="en-US" altLang="zh-CN" sz="1200"/>
              <a:t> of the real machine”</a:t>
            </a:r>
          </a:p>
        </p:txBody>
      </p:sp>
    </p:spTree>
    <p:extLst>
      <p:ext uri="{BB962C8B-B14F-4D97-AF65-F5344CB8AC3E}">
        <p14:creationId xmlns:p14="http://schemas.microsoft.com/office/powerpoint/2010/main" val="113259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6386" name="Picture 2" descr="http://img4.07net01.com/upload/images/2016/04/14/10208814125336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" y="1800000"/>
            <a:ext cx="9000000" cy="4846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99568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技术基础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endParaRPr lang="zh-CN" altLang="en-US" dirty="0"/>
          </a:p>
        </p:txBody>
      </p:sp>
      <p:pic>
        <p:nvPicPr>
          <p:cNvPr id="18434" name="Picture 2" descr="http://www.am-utils.org/docs/unionfs-tr/figures/stacking_fan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000" y="1825624"/>
            <a:ext cx="4962525" cy="3886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矩形 5"/>
          <p:cNvSpPr/>
          <p:nvPr/>
        </p:nvSpPr>
        <p:spPr>
          <a:xfrm>
            <a:off x="1800000" y="6480000"/>
            <a:ext cx="720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4"/>
              </a:rPr>
              <a:t>http://www.am-utils.org/docs/unionfs-tr/figures/stacking_fanout.png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5142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干货 </a:t>
            </a:r>
            <a:r>
              <a:rPr lang="en-US" altLang="zh-CN" dirty="0"/>
              <a:t>(</a:t>
            </a:r>
            <a:r>
              <a:rPr lang="zh-CN" altLang="en-US" dirty="0"/>
              <a:t>干活</a:t>
            </a:r>
            <a:r>
              <a:rPr lang="en-US" altLang="zh-CN" dirty="0"/>
              <a:t>) </a:t>
            </a:r>
            <a:r>
              <a:rPr lang="zh-CN" altLang="en-US" dirty="0"/>
              <a:t>时间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检查内核 </a:t>
            </a:r>
            <a:r>
              <a:rPr lang="en-US" altLang="zh-CN" dirty="0"/>
              <a:t>&gt; 3.10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uname</a:t>
            </a:r>
            <a:r>
              <a:rPr lang="en-US" altLang="zh-CN" i="1" dirty="0"/>
              <a:t> -r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3.11.0-15-generic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更新系统源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update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确保支持 </a:t>
            </a:r>
            <a:r>
              <a:rPr lang="en-US" altLang="zh-CN" dirty="0"/>
              <a:t>https </a:t>
            </a:r>
            <a:r>
              <a:rPr lang="zh-CN" altLang="en-US" dirty="0"/>
              <a:t>源，有根证书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install apt-transport-https ca-certificates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dirty="0"/>
              <a:t>收 </a:t>
            </a:r>
            <a:r>
              <a:rPr lang="en-US" altLang="zh-CN" dirty="0" err="1"/>
              <a:t>docker</a:t>
            </a:r>
            <a:r>
              <a:rPr lang="en-US" altLang="zh-CN" dirty="0"/>
              <a:t> </a:t>
            </a:r>
            <a:r>
              <a:rPr lang="zh-CN" altLang="en-US" dirty="0"/>
              <a:t>安装源证书</a:t>
            </a:r>
            <a:endParaRPr lang="en-US" altLang="zh-CN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apt-key </a:t>
            </a:r>
            <a:r>
              <a:rPr lang="en-US" altLang="zh-CN" i="1" dirty="0" err="1"/>
              <a:t>adv</a:t>
            </a:r>
            <a:r>
              <a:rPr lang="en-US" altLang="zh-CN" i="1" dirty="0"/>
              <a:t> --</a:t>
            </a:r>
            <a:r>
              <a:rPr lang="en-US" altLang="zh-CN" i="1" dirty="0" err="1"/>
              <a:t>keyserver</a:t>
            </a:r>
            <a:r>
              <a:rPr lang="en-US" altLang="zh-CN" i="1" dirty="0"/>
              <a:t> hkp://ha.pool.sks-keyservers.net:80 --</a:t>
            </a:r>
            <a:r>
              <a:rPr lang="en-US" altLang="zh-CN" i="1" dirty="0" err="1"/>
              <a:t>recv</a:t>
            </a:r>
            <a:r>
              <a:rPr lang="en-US" altLang="zh-CN" i="1" dirty="0"/>
              <a:t>-keys 58118E89F3A912897C070ADBF76221572C52609D</a:t>
            </a:r>
            <a:endParaRPr lang="zh-CN" altLang="en-US" i="1" dirty="0"/>
          </a:p>
        </p:txBody>
      </p:sp>
      <p:sp>
        <p:nvSpPr>
          <p:cNvPr id="6" name="矩形 5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7543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/>
              <a:t>添加</a:t>
            </a:r>
            <a:r>
              <a:rPr lang="en-US" altLang="zh-CN" sz="2500" dirty="0" err="1"/>
              <a:t>docker</a:t>
            </a:r>
            <a:r>
              <a:rPr lang="zh-CN" altLang="en-US" sz="2500" dirty="0"/>
              <a:t>安装源</a:t>
            </a: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500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US" altLang="zh-CN" sz="24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i="1" dirty="0"/>
              <a:t>$ echo "&lt;REPO&gt;" | </a:t>
            </a:r>
            <a:r>
              <a:rPr lang="en-US" altLang="zh-CN" sz="2000" i="1" dirty="0" err="1"/>
              <a:t>sudo</a:t>
            </a:r>
            <a:r>
              <a:rPr lang="en-US" altLang="zh-CN" sz="2000" i="1" dirty="0"/>
              <a:t> tee /</a:t>
            </a:r>
            <a:r>
              <a:rPr lang="en-US" altLang="zh-CN" sz="2000" i="1" dirty="0" err="1"/>
              <a:t>etc</a:t>
            </a:r>
            <a:r>
              <a:rPr lang="en-US" altLang="zh-CN" sz="2000" i="1" dirty="0"/>
              <a:t>/apt/</a:t>
            </a:r>
            <a:r>
              <a:rPr lang="en-US" altLang="zh-CN" sz="2000" i="1" dirty="0" err="1"/>
              <a:t>sources.list.d</a:t>
            </a:r>
            <a:r>
              <a:rPr lang="en-US" altLang="zh-CN" sz="2000" i="1" dirty="0"/>
              <a:t>/</a:t>
            </a:r>
            <a:r>
              <a:rPr lang="en-US" altLang="zh-CN" sz="2000" i="1" dirty="0" err="1"/>
              <a:t>docker.list</a:t>
            </a:r>
            <a:endParaRPr lang="en-US" altLang="zh-CN" sz="2000" i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500" dirty="0"/>
              <a:t>更新、确认</a:t>
            </a:r>
            <a:endParaRPr lang="en-US" altLang="zh-CN" sz="25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i="1" dirty="0"/>
              <a:t>$ </a:t>
            </a:r>
            <a:r>
              <a:rPr lang="en-US" altLang="zh-CN" sz="2000" i="1" dirty="0" err="1"/>
              <a:t>sudo</a:t>
            </a:r>
            <a:r>
              <a:rPr lang="en-US" altLang="zh-CN" sz="2000" i="1" dirty="0"/>
              <a:t> apt-get update &amp; $ apt-cache policy </a:t>
            </a:r>
            <a:r>
              <a:rPr lang="en-US" altLang="zh-CN" sz="2000" i="1" dirty="0" err="1"/>
              <a:t>docker</a:t>
            </a:r>
            <a:r>
              <a:rPr lang="en-US" altLang="zh-CN" sz="2000" i="1" dirty="0"/>
              <a:t>-engine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 apt-get install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linux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-image-extra-$(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uname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 -r) </a:t>
            </a:r>
            <a:r>
              <a:rPr lang="en-US" altLang="zh-CN" sz="2000" dirty="0" err="1">
                <a:solidFill>
                  <a:schemeClr val="bg1">
                    <a:lumMod val="75000"/>
                  </a:schemeClr>
                </a:solidFill>
              </a:rPr>
              <a:t>linux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-image-extra-virtual (AUFS 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相关辅助软件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zh-CN" altLang="en-US" sz="24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720000" y="2340000"/>
          <a:ext cx="7681278" cy="1828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6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43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Ubuntu version</a:t>
                      </a:r>
                      <a:endParaRPr lang="en-US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Repository</a:t>
                      </a:r>
                      <a:endParaRPr lang="en-US" b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Precise 12.04 (LTS)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ubuntu-precise main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Trusty 14.04 (LTS)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ubuntu-trusty main</a:t>
                      </a:r>
                      <a:endParaRPr lang="pl-PL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Wily 15.10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ubuntu-wily main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Xenial 16.04 (LTS)</a:t>
                      </a:r>
                      <a:endParaRPr lang="en-US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deb https://apt.dockerproject.org/repo </a:t>
                      </a:r>
                      <a:r>
                        <a:rPr lang="en-US" dirty="0" err="1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ubuntu-xenial</a:t>
                      </a:r>
                      <a:r>
                        <a:rPr lang="en-US" dirty="0">
                          <a:effectLst/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 main</a:t>
                      </a:r>
                      <a:endParaRPr lang="en-US" dirty="0">
                        <a:solidFill>
                          <a:srgbClr val="222222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616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/>
              <a:t>安装</a:t>
            </a:r>
            <a:endParaRPr lang="en-US" altLang="zh-CN" sz="29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apt-get install </a:t>
            </a:r>
            <a:r>
              <a:rPr lang="en-US" altLang="zh-CN" i="1" dirty="0" err="1"/>
              <a:t>docker</a:t>
            </a:r>
            <a:r>
              <a:rPr lang="en-US" altLang="zh-CN" i="1" dirty="0"/>
              <a:t>-engine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apt-get upgrade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docker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-engine (</a:t>
            </a:r>
            <a:r>
              <a:rPr lang="zh-CN" altLang="en-US" i="1" dirty="0">
                <a:solidFill>
                  <a:schemeClr val="bg1">
                    <a:lumMod val="75000"/>
                  </a:schemeClr>
                </a:solidFill>
              </a:rPr>
              <a:t>升级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/>
              <a:t>开服务 </a:t>
            </a:r>
            <a:r>
              <a:rPr lang="en-US" altLang="zh-CN" sz="2900" dirty="0"/>
              <a:t>(</a:t>
            </a:r>
            <a:r>
              <a:rPr lang="zh-CN" altLang="en-US" sz="2900" dirty="0"/>
              <a:t>守护进程</a:t>
            </a:r>
            <a:r>
              <a:rPr lang="en-US" altLang="zh-CN" sz="2900" dirty="0"/>
              <a:t>)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service </a:t>
            </a:r>
            <a:r>
              <a:rPr lang="en-US" altLang="zh-CN" i="1" dirty="0" err="1"/>
              <a:t>docker</a:t>
            </a:r>
            <a:r>
              <a:rPr lang="en-US" altLang="zh-CN" i="1" dirty="0"/>
              <a:t> start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$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sudo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systemctl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enable </a:t>
            </a:r>
            <a:r>
              <a:rPr lang="en-US" altLang="zh-CN" i="1" dirty="0" err="1">
                <a:solidFill>
                  <a:schemeClr val="bg1">
                    <a:lumMod val="75000"/>
                  </a:schemeClr>
                </a:solidFill>
              </a:rPr>
              <a:t>docker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 (</a:t>
            </a:r>
            <a:r>
              <a:rPr lang="zh-CN" altLang="en-US" i="1" dirty="0">
                <a:solidFill>
                  <a:schemeClr val="bg1">
                    <a:lumMod val="75000"/>
                  </a:schemeClr>
                </a:solidFill>
              </a:rPr>
              <a:t>开机运行</a:t>
            </a:r>
            <a:r>
              <a:rPr lang="en-US" altLang="zh-CN" i="1" dirty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dirty="0"/>
              <a:t>走起</a:t>
            </a:r>
            <a:endParaRPr lang="en-US" altLang="zh-CN" sz="2900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 $ </a:t>
            </a:r>
            <a:r>
              <a:rPr lang="en-US" altLang="zh-CN" i="1" dirty="0" err="1"/>
              <a:t>sudo</a:t>
            </a:r>
            <a:r>
              <a:rPr lang="en-US" altLang="zh-CN" i="1" dirty="0"/>
              <a:t> </a:t>
            </a:r>
            <a:r>
              <a:rPr lang="en-US" altLang="zh-CN" i="1" dirty="0" err="1"/>
              <a:t>docker</a:t>
            </a:r>
            <a:r>
              <a:rPr lang="en-US" altLang="zh-CN" i="1" dirty="0"/>
              <a:t> run hello-world</a:t>
            </a:r>
          </a:p>
          <a:p>
            <a:pPr>
              <a:lnSpc>
                <a:spcPct val="140000"/>
              </a:lnSpc>
              <a:spcBef>
                <a:spcPts val="0"/>
              </a:spcBef>
            </a:pPr>
            <a:r>
              <a:rPr lang="zh-CN" altLang="en-US" sz="2900" i="1" dirty="0"/>
              <a:t>免 </a:t>
            </a:r>
            <a:r>
              <a:rPr lang="en-US" altLang="zh-CN" sz="2900" i="1" dirty="0" err="1"/>
              <a:t>sudo</a:t>
            </a:r>
            <a:endParaRPr lang="en-US" altLang="zh-CN" sz="2900" i="1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$ </a:t>
            </a:r>
            <a:r>
              <a:rPr lang="en-US" altLang="zh-CN" i="1" dirty="0" err="1"/>
              <a:t>sudo</a:t>
            </a:r>
            <a:r>
              <a:rPr lang="en-US" altLang="zh-CN" i="1" dirty="0"/>
              <a:t> </a:t>
            </a:r>
            <a:r>
              <a:rPr lang="en-US" altLang="zh-CN" i="1" dirty="0" err="1"/>
              <a:t>groupadd</a:t>
            </a:r>
            <a:r>
              <a:rPr lang="en-US" altLang="zh-CN" i="1" dirty="0"/>
              <a:t> </a:t>
            </a:r>
            <a:r>
              <a:rPr lang="en-US" altLang="zh-CN" i="1" dirty="0" err="1"/>
              <a:t>docker</a:t>
            </a:r>
            <a:endParaRPr lang="en-US" altLang="zh-CN" i="1" dirty="0"/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de-DE" altLang="zh-CN" i="1" dirty="0"/>
              <a:t>$ sudo usermod -aG docker $USER</a:t>
            </a:r>
          </a:p>
          <a:p>
            <a:pPr lvl="1">
              <a:lnSpc>
                <a:spcPct val="140000"/>
              </a:lnSpc>
              <a:spcBef>
                <a:spcPts val="0"/>
              </a:spcBef>
            </a:pPr>
            <a:r>
              <a:rPr lang="en-US" altLang="zh-CN" i="1" dirty="0"/>
              <a:t>Log out and log back in.</a:t>
            </a:r>
          </a:p>
        </p:txBody>
      </p:sp>
      <p:sp>
        <p:nvSpPr>
          <p:cNvPr id="6" name="矩形 5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2998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卸载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sudo</a:t>
            </a:r>
            <a:r>
              <a:rPr lang="en-US" altLang="zh-CN" sz="1800" i="1" dirty="0"/>
              <a:t> apt-get purge </a:t>
            </a:r>
            <a:r>
              <a:rPr lang="en-US" altLang="zh-CN" sz="1800" i="1" dirty="0" err="1"/>
              <a:t>docker</a:t>
            </a:r>
            <a:r>
              <a:rPr lang="en-US" altLang="zh-CN" sz="1800" i="1" dirty="0"/>
              <a:t>-engine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或者随依赖一起清除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sudo</a:t>
            </a:r>
            <a:r>
              <a:rPr lang="en-US" altLang="zh-CN" sz="1800" i="1" dirty="0"/>
              <a:t> apt-get </a:t>
            </a:r>
            <a:r>
              <a:rPr lang="en-US" altLang="zh-CN" sz="1800" i="1" dirty="0" err="1"/>
              <a:t>autoremove</a:t>
            </a:r>
            <a:r>
              <a:rPr lang="en-US" altLang="zh-CN" sz="1800" i="1" dirty="0"/>
              <a:t> --purge </a:t>
            </a:r>
            <a:r>
              <a:rPr lang="en-US" altLang="zh-CN" sz="1800" i="1" dirty="0" err="1"/>
              <a:t>docker</a:t>
            </a:r>
            <a:r>
              <a:rPr lang="en-US" altLang="zh-CN" sz="1800" i="1" dirty="0"/>
              <a:t>-engine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2000" dirty="0"/>
              <a:t>然后删除所有用户数据：所创建容器、卷、配置</a:t>
            </a:r>
            <a:endParaRPr lang="en-US" altLang="zh-CN" sz="2000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1800" i="1" dirty="0"/>
              <a:t>$ </a:t>
            </a:r>
            <a:r>
              <a:rPr lang="en-US" altLang="zh-CN" sz="1800" i="1" dirty="0" err="1"/>
              <a:t>rm</a:t>
            </a:r>
            <a:r>
              <a:rPr lang="en-US" altLang="zh-CN" sz="1800" i="1" dirty="0"/>
              <a:t> -</a:t>
            </a:r>
            <a:r>
              <a:rPr lang="en-US" altLang="zh-CN" sz="1800" i="1" dirty="0" err="1"/>
              <a:t>rf</a:t>
            </a:r>
            <a:r>
              <a:rPr lang="en-US" altLang="zh-CN" sz="1800" i="1" dirty="0"/>
              <a:t> /</a:t>
            </a:r>
            <a:r>
              <a:rPr lang="en-US" altLang="zh-CN" sz="1800" i="1" dirty="0" err="1"/>
              <a:t>var</a:t>
            </a:r>
            <a:r>
              <a:rPr lang="en-US" altLang="zh-CN" sz="1800" i="1" dirty="0"/>
              <a:t>/lib/</a:t>
            </a:r>
            <a:r>
              <a:rPr lang="en-US" altLang="zh-CN" sz="1800" i="1" dirty="0" err="1"/>
              <a:t>docker</a:t>
            </a:r>
            <a:endParaRPr lang="zh-CN" altLang="en-US" sz="1800" i="1" dirty="0"/>
          </a:p>
        </p:txBody>
      </p:sp>
      <p:sp>
        <p:nvSpPr>
          <p:cNvPr id="4" name="矩形 3"/>
          <p:cNvSpPr/>
          <p:nvPr/>
        </p:nvSpPr>
        <p:spPr>
          <a:xfrm>
            <a:off x="2520000" y="6480000"/>
            <a:ext cx="6480000" cy="3600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参考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hlinkClick r:id="rId2"/>
              </a:rPr>
              <a:t>https://docs.docker.com/engine/installation/linux/ubuntulinux/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4899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发掘一下</a:t>
            </a:r>
            <a:endParaRPr lang="en-US" altLang="zh-CN" dirty="0">
              <a:hlinkClick r:id="rId2"/>
            </a:endParaRPr>
          </a:p>
          <a:p>
            <a:pPr lvl="1"/>
            <a:r>
              <a:rPr lang="en-US" altLang="zh-CN" dirty="0">
                <a:hlinkClick r:id="rId2"/>
              </a:rPr>
              <a:t>https://hub.docker.com/</a:t>
            </a:r>
            <a:endParaRPr lang="en-US" altLang="zh-CN" dirty="0"/>
          </a:p>
          <a:p>
            <a:pPr lvl="1"/>
            <a:r>
              <a:rPr lang="en-US" altLang="zh-CN" dirty="0">
                <a:hlinkClick r:id="rId3"/>
              </a:rPr>
              <a:t>https://store.docker.com/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试一试 </a:t>
            </a:r>
            <a:r>
              <a:rPr lang="en-US" altLang="zh-CN" dirty="0"/>
              <a:t>Pandas</a:t>
            </a:r>
            <a:r>
              <a:rPr lang="zh-CN" altLang="en-US" dirty="0"/>
              <a:t>，与直接部署比较</a:t>
            </a:r>
            <a:endParaRPr lang="en-US" altLang="zh-CN" dirty="0"/>
          </a:p>
          <a:p>
            <a:pPr lvl="1"/>
            <a:r>
              <a:rPr lang="en-US" altLang="zh-CN" sz="2000" dirty="0">
                <a:hlinkClick r:id="rId4"/>
              </a:rPr>
              <a:t>https://store.docker.com/community/images/tailordev/pandas</a:t>
            </a:r>
            <a:r>
              <a:rPr lang="en-US" altLang="zh-CN" sz="2000" dirty="0"/>
              <a:t> </a:t>
            </a:r>
          </a:p>
          <a:p>
            <a:pPr lvl="1"/>
            <a:r>
              <a:rPr lang="en-US" altLang="zh-CN" sz="2000" dirty="0">
                <a:hlinkClick r:id="rId5"/>
              </a:rPr>
              <a:t>https://pypi.python.org/pypi/pandas</a:t>
            </a:r>
            <a:r>
              <a:rPr lang="en-US" altLang="zh-CN" sz="2000" dirty="0"/>
              <a:t> </a:t>
            </a:r>
          </a:p>
          <a:p>
            <a:pPr lvl="1"/>
            <a:endParaRPr lang="zh-CN" altLang="en-US" dirty="0"/>
          </a:p>
        </p:txBody>
      </p:sp>
      <p:pic>
        <p:nvPicPr>
          <p:cNvPr id="8194" name="Picture 2" descr="https://www.docker.com/sites/default/files/Icon-Cloud-white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840" y="3926910"/>
            <a:ext cx="2659523" cy="277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www.dataschool.io/content/images/2016/05/python_pandas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9477" y="4233025"/>
            <a:ext cx="3562350" cy="18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04161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Pandas Dependencies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setuptools</a:t>
            </a:r>
            <a:endParaRPr lang="en-US" altLang="zh-CN" dirty="0"/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NumPy</a:t>
            </a:r>
            <a:r>
              <a:rPr lang="en-US" altLang="zh-CN" dirty="0"/>
              <a:t>: 1.7.1 or higher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python-</a:t>
            </a:r>
            <a:r>
              <a:rPr lang="en-US" altLang="zh-CN" dirty="0" err="1"/>
              <a:t>dateutil</a:t>
            </a:r>
            <a:r>
              <a:rPr lang="en-US" altLang="zh-CN" dirty="0"/>
              <a:t>: 1.5 or higher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pytz</a:t>
            </a:r>
            <a:r>
              <a:rPr lang="en-US" altLang="zh-CN" dirty="0"/>
              <a:t>: Needed for time zone support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Recommended Dependencies (for performance)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numexpr</a:t>
            </a:r>
            <a:r>
              <a:rPr lang="en-US" altLang="zh-CN" dirty="0"/>
              <a:t>: for accelerating certain numerical operations. </a:t>
            </a:r>
            <a:r>
              <a:rPr lang="en-US" altLang="zh-CN" dirty="0" err="1"/>
              <a:t>numexpr</a:t>
            </a:r>
            <a:r>
              <a:rPr lang="en-US" altLang="zh-CN" dirty="0"/>
              <a:t> uses multiple cores as well as smart chunking and caching to achieve large speedups. If installed, must be Version 2.1 or higher (excluding a buggy 2.4.4). Version 2.4.6 or higher is highly recommended.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bottleneck: for accelerating certain types of nan evaluations. bottleneck uses specialized </a:t>
            </a:r>
            <a:r>
              <a:rPr lang="en-US" altLang="zh-CN" dirty="0" err="1"/>
              <a:t>cython</a:t>
            </a:r>
            <a:r>
              <a:rPr lang="en-US" altLang="zh-CN" dirty="0"/>
              <a:t> routines to achieve large speedups.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Optional Dependencies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Cython</a:t>
            </a:r>
            <a:r>
              <a:rPr lang="en-US" altLang="zh-CN" dirty="0"/>
              <a:t>: Only necessary to build development version. Version 0.19.1 or higher.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SciPy</a:t>
            </a:r>
            <a:r>
              <a:rPr lang="en-US" altLang="zh-CN" dirty="0"/>
              <a:t>: miscellaneous statistical functions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xarray</a:t>
            </a:r>
            <a:r>
              <a:rPr lang="en-US" altLang="zh-CN" dirty="0"/>
              <a:t>: pandas like handling for &gt; 2 dims, needed for converting Panels to </a:t>
            </a:r>
            <a:r>
              <a:rPr lang="en-US" altLang="zh-CN" dirty="0" err="1"/>
              <a:t>xarray</a:t>
            </a:r>
            <a:r>
              <a:rPr lang="en-US" altLang="zh-CN" dirty="0"/>
              <a:t> objects. Version 0.7.0 or higher is recommended.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 err="1"/>
              <a:t>PyTables</a:t>
            </a:r>
            <a:r>
              <a:rPr lang="en-US" altLang="zh-CN" dirty="0"/>
              <a:t>: necessary for HDF5-based storage. Version 3.0.0 or higher required, Version 3.2.1 or higher highly recommended.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… 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26799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后续内容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泛读相关论文</a:t>
            </a:r>
            <a:r>
              <a:rPr lang="zh-CN" altLang="en-US" sz="2000" dirty="0"/>
              <a:t> 选篇精读</a:t>
            </a:r>
            <a:endParaRPr lang="en-US" altLang="zh-CN" dirty="0"/>
          </a:p>
          <a:p>
            <a:r>
              <a:rPr lang="zh-CN" altLang="en-US" dirty="0"/>
              <a:t>勤练实验技术</a:t>
            </a:r>
            <a:r>
              <a:rPr lang="zh-CN" altLang="en-US" sz="2000" dirty="0"/>
              <a:t> </a:t>
            </a:r>
            <a:r>
              <a:rPr lang="en-US" altLang="zh-CN" sz="2000" dirty="0"/>
              <a:t>Linux, </a:t>
            </a:r>
            <a:r>
              <a:rPr lang="en-US" altLang="zh-CN" sz="2000" dirty="0" err="1"/>
              <a:t>Git</a:t>
            </a:r>
            <a:r>
              <a:rPr lang="en-US" altLang="zh-CN" sz="2000" dirty="0"/>
              <a:t>, SSH, Python, OpenStack, Docker …</a:t>
            </a:r>
            <a:endParaRPr lang="en-US" altLang="zh-CN" dirty="0"/>
          </a:p>
          <a:p>
            <a:r>
              <a:rPr lang="zh-CN" altLang="en-US" dirty="0"/>
              <a:t>范文</a:t>
            </a:r>
            <a:endParaRPr lang="en-US" altLang="zh-CN" dirty="0"/>
          </a:p>
          <a:p>
            <a:pPr lvl="1"/>
            <a:r>
              <a:rPr lang="en-US" altLang="zh-CN" dirty="0"/>
              <a:t>Customizable SLO and Its Near-Precise Enforcement for Storage Bandwidth[J]. ACM Transactions on Storage (TOS), 2017, 13(1): 6:1–6:25.</a:t>
            </a:r>
          </a:p>
          <a:p>
            <a:pPr lvl="1"/>
            <a:r>
              <a:rPr lang="en-US" altLang="zh-CN" dirty="0"/>
              <a:t>PSLO: enforcing the </a:t>
            </a:r>
            <a:r>
              <a:rPr lang="en-US" altLang="zh-CN" dirty="0" err="1"/>
              <a:t>Xth</a:t>
            </a:r>
            <a:r>
              <a:rPr lang="en-US" altLang="zh-CN" dirty="0"/>
              <a:t> percentile latency and throughput SLOs for consolidated VM storage[C]//Proceedings of the Eleventh European Conference on Computer Systems. London, United Kingdom: ACM, 2016: 1–14.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0676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虚拟化简史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45B9945-3D85-485C-BFA6-FFB7AA6C18AD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4899171"/>
            <a:ext cx="60198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Concurrent execution of multiple production operating systems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Testing and development of experimental systems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Adoption of new systems with continued use of legacy systems 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Ability to accommodate applications requiring special-purpose OS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Introduced notions of “handshake” and “virtual-equals-real mode” to allow sharing of resource control information with CP</a:t>
            </a:r>
          </a:p>
          <a:p>
            <a:pPr>
              <a:lnSpc>
                <a:spcPct val="80000"/>
              </a:lnSpc>
            </a:pPr>
            <a:r>
              <a:rPr lang="en-US" altLang="zh-CN" sz="1400">
                <a:ea typeface="宋体" panose="02010600030101010101" pitchFamily="2" charset="-122"/>
              </a:rPr>
              <a:t>Leveraged ability to co-design hardware, VMM, and guestOS</a:t>
            </a:r>
          </a:p>
        </p:txBody>
      </p:sp>
      <p:pic>
        <p:nvPicPr>
          <p:cNvPr id="14" name="Picture 4">
            <a:extLst>
              <a:ext uri="{FF2B5EF4-FFF2-40B4-BE49-F238E27FC236}">
                <a16:creationId xmlns:a16="http://schemas.microsoft.com/office/drawing/2014/main" id="{7278F99B-28F9-4F16-926A-965F34CA8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470171"/>
            <a:ext cx="5900738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>
            <a:extLst>
              <a:ext uri="{FF2B5EF4-FFF2-40B4-BE49-F238E27FC236}">
                <a16:creationId xmlns:a16="http://schemas.microsoft.com/office/drawing/2014/main" id="{63220D0B-0D33-430F-B383-D8B59ACA6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65771"/>
            <a:ext cx="2000250" cy="1931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6">
            <a:extLst>
              <a:ext uri="{FF2B5EF4-FFF2-40B4-BE49-F238E27FC236}">
                <a16:creationId xmlns:a16="http://schemas.microsoft.com/office/drawing/2014/main" id="{CDD23C67-2B8D-45A0-9C69-8460F5F59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3984771"/>
            <a:ext cx="36877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200"/>
              <a:t>IBM Systems Journal, vol. 18, no. 1, 1979, pp. 4-17.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9ECAADD1-CFDB-48D0-9199-060BD552E7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003571"/>
            <a:ext cx="248761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52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虚拟化 </a:t>
            </a:r>
            <a:r>
              <a:rPr lang="en-US" altLang="zh-CN" dirty="0"/>
              <a:t>Virtualization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5814483" cy="4351338"/>
          </a:xfrm>
        </p:spPr>
        <p:txBody>
          <a:bodyPr/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Virtualization deals with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 “extending or replacing an existing interface so as to mimic the behavior of another system”</a:t>
            </a:r>
          </a:p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system examples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Private Network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Memory</a:t>
            </a:r>
          </a:p>
          <a:p>
            <a:pPr lvl="1">
              <a:lnSpc>
                <a:spcPct val="130000"/>
              </a:lnSpc>
              <a:spcBef>
                <a:spcPts val="0"/>
              </a:spcBef>
            </a:pPr>
            <a:r>
              <a:rPr lang="en-US" altLang="zh-CN" dirty="0"/>
              <a:t>Virtual Machine </a:t>
            </a:r>
            <a:endParaRPr lang="zh-CN" altLang="en-US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297" y="2699809"/>
            <a:ext cx="2009775" cy="2116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://media.techeblog.com/images/mimic-octopu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387" y="1921932"/>
            <a:ext cx="2736849" cy="36491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304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2913"/>
            <a:ext cx="9144000" cy="580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从物理机开始</a:t>
            </a:r>
          </a:p>
        </p:txBody>
      </p:sp>
    </p:spTree>
    <p:extLst>
      <p:ext uri="{BB962C8B-B14F-4D97-AF65-F5344CB8AC3E}">
        <p14:creationId xmlns:p14="http://schemas.microsoft.com/office/powerpoint/2010/main" val="1502623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138"/>
            <a:ext cx="9144000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360000"/>
            <a:ext cx="9000000" cy="10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什么是虚拟机？</a:t>
            </a:r>
          </a:p>
        </p:txBody>
      </p:sp>
    </p:spTree>
    <p:extLst>
      <p:ext uri="{BB962C8B-B14F-4D97-AF65-F5344CB8AC3E}">
        <p14:creationId xmlns:p14="http://schemas.microsoft.com/office/powerpoint/2010/main" val="252109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492</TotalTime>
  <Words>3064</Words>
  <Application>Microsoft Office PowerPoint</Application>
  <PresentationFormat>全屏显示(4:3)</PresentationFormat>
  <Paragraphs>494</Paragraphs>
  <Slides>58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ＭＳ Ｐゴシック</vt:lpstr>
      <vt:lpstr>ＭＳ Ｐゴシック</vt:lpstr>
      <vt:lpstr>黑体</vt:lpstr>
      <vt:lpstr>宋体</vt:lpstr>
      <vt:lpstr>宋体</vt:lpstr>
      <vt:lpstr>Arial</vt:lpstr>
      <vt:lpstr>Calibri</vt:lpstr>
      <vt:lpstr>Times New Roman</vt:lpstr>
      <vt:lpstr>Wingdings</vt:lpstr>
      <vt:lpstr>Office 主题</vt:lpstr>
      <vt:lpstr>数据中心技术</vt:lpstr>
      <vt:lpstr>基本信息</vt:lpstr>
      <vt:lpstr>课程计划</vt:lpstr>
      <vt:lpstr>讲座内容</vt:lpstr>
      <vt:lpstr>虚拟化简史</vt:lpstr>
      <vt:lpstr>虚拟化简史</vt:lpstr>
      <vt:lpstr>虚拟化 Virtualization</vt:lpstr>
      <vt:lpstr>从物理机开始</vt:lpstr>
      <vt:lpstr>什么是虚拟机？</vt:lpstr>
      <vt:lpstr>什么是虚拟机？</vt:lpstr>
      <vt:lpstr>实现隔离</vt:lpstr>
      <vt:lpstr>实现封装</vt:lpstr>
      <vt:lpstr>实现兼容</vt:lpstr>
      <vt:lpstr>用途</vt:lpstr>
      <vt:lpstr>用途</vt:lpstr>
      <vt:lpstr>用途</vt:lpstr>
      <vt:lpstr>Non-Virtualized Data Centers</vt:lpstr>
      <vt:lpstr>Dynamic Data Center</vt:lpstr>
      <vt:lpstr>VM workload multiplexing</vt:lpstr>
      <vt:lpstr>虚拟机管理器</vt:lpstr>
      <vt:lpstr>两种 “虚拟机” 虚拟机管理器与进程虚拟机</vt:lpstr>
      <vt:lpstr>Three Virtualization Approaches</vt:lpstr>
      <vt:lpstr>Full Virtualization</vt:lpstr>
      <vt:lpstr>Privileged Instructions</vt:lpstr>
      <vt:lpstr>Full Virtualization Pros and Cons</vt:lpstr>
      <vt:lpstr>Paravirtualization</vt:lpstr>
      <vt:lpstr>Paravirtualization Pros and Cons</vt:lpstr>
      <vt:lpstr>Hardware-assisted Virtualization</vt:lpstr>
      <vt:lpstr>Evolution of Software solutions*</vt:lpstr>
      <vt:lpstr>实践</vt:lpstr>
      <vt:lpstr>实践</vt:lpstr>
      <vt:lpstr>什么是容器？</vt:lpstr>
      <vt:lpstr>什么是容器？</vt:lpstr>
      <vt:lpstr>之于虚拟机</vt:lpstr>
      <vt:lpstr>为什么？</vt:lpstr>
      <vt:lpstr>为什么？</vt:lpstr>
      <vt:lpstr>为什么？</vt:lpstr>
      <vt:lpstr>能干啥？</vt:lpstr>
      <vt:lpstr>能干啥？</vt:lpstr>
      <vt:lpstr>有哪些？</vt:lpstr>
      <vt:lpstr>有哪些？</vt:lpstr>
      <vt:lpstr>有哪些？</vt:lpstr>
      <vt:lpstr>有哪些？</vt:lpstr>
      <vt:lpstr>主流实现</vt:lpstr>
      <vt:lpstr>主流实现</vt:lpstr>
      <vt:lpstr>主流实现</vt:lpstr>
      <vt:lpstr>丰富生态</vt:lpstr>
      <vt:lpstr>技术基础</vt:lpstr>
      <vt:lpstr>技术基础</vt:lpstr>
      <vt:lpstr>技术基础</vt:lpstr>
      <vt:lpstr>技术基础</vt:lpstr>
      <vt:lpstr>干货 (干活) 时间</vt:lpstr>
      <vt:lpstr>实践</vt:lpstr>
      <vt:lpstr>实践</vt:lpstr>
      <vt:lpstr>实践</vt:lpstr>
      <vt:lpstr>实践</vt:lpstr>
      <vt:lpstr>实践</vt:lpstr>
      <vt:lpstr>后续内容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数据中心技术</dc:title>
  <dc:creator>Zhan Shi</dc:creator>
  <cp:lastModifiedBy>Zhan Shi</cp:lastModifiedBy>
  <cp:revision>55</cp:revision>
  <dcterms:created xsi:type="dcterms:W3CDTF">2016-11-06T22:55:39Z</dcterms:created>
  <dcterms:modified xsi:type="dcterms:W3CDTF">2017-09-21T00:47:07Z</dcterms:modified>
</cp:coreProperties>
</file>