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1" r:id="rId5"/>
    <p:sldId id="267" r:id="rId6"/>
    <p:sldId id="276" r:id="rId7"/>
    <p:sldId id="268" r:id="rId8"/>
    <p:sldId id="269" r:id="rId9"/>
    <p:sldId id="270" r:id="rId10"/>
    <p:sldId id="271" r:id="rId11"/>
    <p:sldId id="274" r:id="rId12"/>
    <p:sldId id="275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5BB42-E084-4589-8E08-AB8D6D3139A0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6B78-9295-4BFE-A443-589B91E82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7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buntu-cloud.archive.canonical.com/ubuntu/" TargetMode="External"/><Relationship Id="rId2" Type="http://schemas.openxmlformats.org/officeDocument/2006/relationships/hyperlink" Target="http://docs.openstack.org/newton/install-guide-ubuntu/environment-packag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getstarted/linux_install_hel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s.hust.edu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2016-11-11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定个小目标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云平台软件所需环境</a:t>
            </a:r>
            <a:endParaRPr lang="en-US" altLang="zh-CN" dirty="0" smtClean="0"/>
          </a:p>
          <a:p>
            <a:pPr lvl="1"/>
            <a:r>
              <a:rPr lang="en-US" altLang="zh-CN" dirty="0"/>
              <a:t>OpenStack </a:t>
            </a:r>
            <a:r>
              <a:rPr lang="en-US" altLang="zh-CN" sz="1200" i="1" dirty="0">
                <a:hlinkClick r:id="rId2"/>
              </a:rPr>
              <a:t>http://</a:t>
            </a:r>
            <a:r>
              <a:rPr lang="en-US" altLang="zh-CN" sz="1200" i="1" dirty="0" smtClean="0">
                <a:hlinkClick r:id="rId2"/>
              </a:rPr>
              <a:t>docs.openstack.org/newton/install-guide-ubuntu/environment-packages.html</a:t>
            </a:r>
            <a:endParaRPr lang="en-US" altLang="zh-CN" i="1" dirty="0" smtClean="0"/>
          </a:p>
          <a:p>
            <a:pPr lvl="2"/>
            <a:r>
              <a:rPr lang="en-US" altLang="zh-CN" dirty="0" smtClean="0"/>
              <a:t>Ubuntu Cloud Archive </a:t>
            </a:r>
            <a:r>
              <a:rPr lang="en-US" altLang="zh-CN" sz="1200" i="1" dirty="0" smtClean="0">
                <a:hlinkClick r:id="rId3"/>
              </a:rPr>
              <a:t>http</a:t>
            </a:r>
            <a:r>
              <a:rPr lang="en-US" altLang="zh-CN" sz="1200" i="1" dirty="0">
                <a:hlinkClick r:id="rId3"/>
              </a:rPr>
              <a:t>://ubuntu-cloud.archive.canonical.com/ubuntu</a:t>
            </a:r>
            <a:r>
              <a:rPr lang="en-US" altLang="zh-CN" sz="1200" i="1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建立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工程环境 </a:t>
            </a:r>
            <a:r>
              <a:rPr lang="zh-CN" altLang="en-US" sz="1200" i="1" dirty="0" smtClean="0">
                <a:solidFill>
                  <a:schemeClr val="bg1">
                    <a:lumMod val="65000"/>
                  </a:schemeClr>
                </a:solidFill>
              </a:rPr>
              <a:t>包管理器 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pip, </a:t>
            </a:r>
            <a:r>
              <a:rPr lang="zh-CN" altLang="en-US" sz="1200" i="1" dirty="0" smtClean="0">
                <a:solidFill>
                  <a:schemeClr val="bg1">
                    <a:lumMod val="65000"/>
                  </a:schemeClr>
                </a:solidFill>
              </a:rPr>
              <a:t>命令行解释器 </a:t>
            </a:r>
            <a:r>
              <a:rPr lang="en-US" altLang="zh-CN" sz="1200" i="1" dirty="0" err="1" smtClean="0">
                <a:solidFill>
                  <a:schemeClr val="bg1">
                    <a:lumMod val="65000"/>
                  </a:schemeClr>
                </a:solidFill>
              </a:rPr>
              <a:t>ipython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zh-CN" altLang="en-US" dirty="0"/>
              <a:t>学术</a:t>
            </a:r>
            <a:r>
              <a:rPr lang="zh-CN" altLang="en-US" dirty="0" smtClean="0"/>
              <a:t>环境 </a:t>
            </a:r>
            <a:r>
              <a:rPr lang="zh-CN" altLang="en-US" sz="1200" i="1" dirty="0" smtClean="0">
                <a:solidFill>
                  <a:schemeClr val="bg1">
                    <a:lumMod val="65000"/>
                  </a:schemeClr>
                </a:solidFill>
              </a:rPr>
              <a:t>科研程序库 </a:t>
            </a:r>
            <a:r>
              <a:rPr lang="en-US" altLang="zh-CN" sz="1200" i="1" dirty="0" err="1" smtClean="0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200" i="1" dirty="0" err="1" smtClean="0">
                <a:solidFill>
                  <a:schemeClr val="bg1">
                    <a:lumMod val="65000"/>
                  </a:schemeClr>
                </a:solidFill>
              </a:rPr>
              <a:t>matplotlib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200" i="1" dirty="0" err="1" smtClean="0">
                <a:solidFill>
                  <a:schemeClr val="bg1">
                    <a:lumMod val="65000"/>
                  </a:schemeClr>
                </a:solidFill>
              </a:rPr>
              <a:t>jupyter</a:t>
            </a:r>
            <a:r>
              <a:rPr lang="en-US" altLang="zh-CN" sz="1200" i="1" dirty="0" smtClean="0">
                <a:solidFill>
                  <a:schemeClr val="bg1">
                    <a:lumMod val="65000"/>
                  </a:schemeClr>
                </a:solidFill>
              </a:rPr>
              <a:t>, notebook, pandas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zh-CN" altLang="en-US" dirty="0"/>
              <a:t>两套网络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docs.openstack.org/newton/install-guide-ubuntu/_images/networklay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4140000"/>
            <a:ext cx="308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4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定个小目标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92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云平台软件所需环境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</a:t>
            </a:r>
          </a:p>
          <a:p>
            <a:pPr lvl="2"/>
            <a:r>
              <a:rPr lang="zh-CN" altLang="en-US" dirty="0" smtClean="0"/>
              <a:t>一站式安装脚本</a:t>
            </a:r>
            <a:endParaRPr lang="en-US" altLang="zh-CN" dirty="0" smtClean="0"/>
          </a:p>
          <a:p>
            <a:pPr lvl="3"/>
            <a:r>
              <a:rPr lang="zh-CN" altLang="en-US" sz="1200" i="1" dirty="0" smtClean="0"/>
              <a:t>有没有 </a:t>
            </a:r>
            <a:r>
              <a:rPr lang="en-US" altLang="zh-CN" sz="1200" i="1" dirty="0" smtClean="0"/>
              <a:t>curl</a:t>
            </a:r>
            <a:r>
              <a:rPr lang="zh-CN" altLang="en-US" sz="1200" i="1" dirty="0" smtClean="0"/>
              <a:t>？可能需要安装</a:t>
            </a:r>
            <a:endParaRPr lang="en-US" altLang="zh-CN" sz="1200" i="1" dirty="0" smtClean="0"/>
          </a:p>
          <a:p>
            <a:pPr lvl="3"/>
            <a:r>
              <a:rPr lang="en-US" altLang="zh-CN" sz="1200" i="1" dirty="0"/>
              <a:t>curl -</a:t>
            </a:r>
            <a:r>
              <a:rPr lang="en-US" altLang="zh-CN" sz="1200" i="1" dirty="0" err="1"/>
              <a:t>fsSL</a:t>
            </a:r>
            <a:r>
              <a:rPr lang="en-US" altLang="zh-CN" sz="1200" i="1" dirty="0"/>
              <a:t> https://get.docker.com/ | </a:t>
            </a:r>
            <a:r>
              <a:rPr lang="en-US" altLang="zh-CN" sz="1200" i="1" dirty="0" err="1" smtClean="0"/>
              <a:t>sh</a:t>
            </a:r>
            <a:r>
              <a:rPr lang="en-US" altLang="zh-CN" sz="1200" i="1" dirty="0" smtClean="0"/>
              <a:t> </a:t>
            </a:r>
            <a:r>
              <a:rPr lang="zh-CN" altLang="en-US" sz="1200" i="1" dirty="0" smtClean="0"/>
              <a:t>或需</a:t>
            </a:r>
            <a:endParaRPr lang="en-US" altLang="zh-CN" sz="1200" i="1" dirty="0" smtClean="0"/>
          </a:p>
          <a:p>
            <a:pPr lvl="3"/>
            <a:r>
              <a:rPr lang="en-US" altLang="zh-CN" sz="1200" i="1" dirty="0"/>
              <a:t>curl -</a:t>
            </a:r>
            <a:r>
              <a:rPr lang="en-US" altLang="zh-CN" sz="1200" i="1" dirty="0" err="1"/>
              <a:t>fsSL</a:t>
            </a:r>
            <a:r>
              <a:rPr lang="en-US" altLang="zh-CN" sz="1200" i="1" dirty="0"/>
              <a:t> https://get.docker.com/gpg |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apt-key add </a:t>
            </a:r>
            <a:r>
              <a:rPr lang="en-US" altLang="zh-CN" sz="1200" i="1" dirty="0" smtClean="0"/>
              <a:t>–</a:t>
            </a:r>
          </a:p>
          <a:p>
            <a:pPr lvl="3"/>
            <a:r>
              <a:rPr lang="en-US" altLang="zh-CN" sz="1200" i="1" dirty="0">
                <a:hlinkClick r:id="rId2"/>
              </a:rPr>
              <a:t>https://docs.docker.com/engine/getstarted/linux_install_help</a:t>
            </a:r>
            <a:r>
              <a:rPr lang="en-US" altLang="zh-CN" sz="1200" i="1" dirty="0" smtClean="0">
                <a:hlinkClick r:id="rId2"/>
              </a:rPr>
              <a:t>/</a:t>
            </a:r>
            <a:r>
              <a:rPr lang="en-US" altLang="zh-CN" sz="12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81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定个小目标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392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云平台软件所需环境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Docker</a:t>
            </a:r>
          </a:p>
          <a:p>
            <a:pPr lvl="2"/>
            <a:r>
              <a:rPr lang="zh-CN" altLang="en-US" dirty="0" smtClean="0"/>
              <a:t>包管理器</a:t>
            </a:r>
            <a:endParaRPr lang="en-US" altLang="zh-CN" dirty="0" smtClean="0"/>
          </a:p>
          <a:p>
            <a:pPr lvl="3"/>
            <a:r>
              <a:rPr lang="zh-CN" altLang="en-US" sz="1200" i="1" dirty="0" smtClean="0"/>
              <a:t>确认内核版本足够 </a:t>
            </a:r>
            <a:r>
              <a:rPr lang="en-US" altLang="zh-CN" sz="1200" i="1" dirty="0" smtClean="0"/>
              <a:t>(&gt;3.10)</a:t>
            </a:r>
          </a:p>
          <a:p>
            <a:pPr lvl="3"/>
            <a:r>
              <a:rPr lang="zh-CN" altLang="en-US" sz="1200" i="1" dirty="0"/>
              <a:t>使用</a:t>
            </a:r>
            <a:r>
              <a:rPr lang="zh-CN" altLang="en-US" sz="1200" i="1" dirty="0" smtClean="0"/>
              <a:t>安全源</a:t>
            </a:r>
            <a:endParaRPr lang="en-US" altLang="zh-CN" sz="1200" i="1" dirty="0" smtClean="0"/>
          </a:p>
          <a:p>
            <a:pPr lvl="4"/>
            <a:r>
              <a:rPr lang="en-US" altLang="zh-CN" sz="1200" i="1" dirty="0" err="1" smtClean="0"/>
              <a:t>sudo</a:t>
            </a:r>
            <a:r>
              <a:rPr lang="en-US" altLang="zh-CN" sz="1200" i="1" dirty="0" smtClean="0"/>
              <a:t> </a:t>
            </a:r>
            <a:r>
              <a:rPr lang="en-US" altLang="zh-CN" sz="1200" i="1" dirty="0"/>
              <a:t>apt-get install apt-transport-https </a:t>
            </a:r>
            <a:r>
              <a:rPr lang="en-US" altLang="zh-CN" sz="1200" i="1" dirty="0" smtClean="0"/>
              <a:t>ca-certificates</a:t>
            </a:r>
          </a:p>
          <a:p>
            <a:pPr lvl="4"/>
            <a:r>
              <a:rPr lang="en-US" altLang="zh-CN" sz="1200" i="1" dirty="0" err="1"/>
              <a:t>sudo</a:t>
            </a:r>
            <a:r>
              <a:rPr lang="en-US" altLang="zh-CN" sz="1200" i="1" dirty="0"/>
              <a:t> apt-key </a:t>
            </a:r>
            <a:r>
              <a:rPr lang="en-US" altLang="zh-CN" sz="1200" i="1" dirty="0" err="1"/>
              <a:t>adv</a:t>
            </a:r>
            <a:r>
              <a:rPr lang="en-US" altLang="zh-CN" sz="1200" i="1" dirty="0"/>
              <a:t> --</a:t>
            </a:r>
            <a:r>
              <a:rPr lang="en-US" altLang="zh-CN" sz="1200" i="1" dirty="0" err="1"/>
              <a:t>keyserver</a:t>
            </a:r>
            <a:r>
              <a:rPr lang="en-US" altLang="zh-CN" sz="1200" i="1" dirty="0"/>
              <a:t> hkp://p80.pool.sks-keyservers.net:80 --</a:t>
            </a:r>
            <a:r>
              <a:rPr lang="en-US" altLang="zh-CN" sz="1200" i="1" dirty="0" err="1"/>
              <a:t>recv</a:t>
            </a:r>
            <a:r>
              <a:rPr lang="en-US" altLang="zh-CN" sz="1200" i="1" dirty="0"/>
              <a:t>-keys 58118E89F3A912897C070ADBF76221572C52609D</a:t>
            </a:r>
          </a:p>
          <a:p>
            <a:pPr lvl="3"/>
            <a:r>
              <a:rPr lang="zh-CN" altLang="en-US" sz="1200" i="1" dirty="0" smtClean="0"/>
              <a:t>添加源</a:t>
            </a:r>
            <a:endParaRPr lang="en-US" altLang="zh-CN" sz="1200" i="1" dirty="0" smtClean="0"/>
          </a:p>
          <a:p>
            <a:pPr lvl="4"/>
            <a:r>
              <a:rPr lang="en-US" altLang="zh-CN" sz="1200" i="1" dirty="0" err="1"/>
              <a:t>Xenial</a:t>
            </a:r>
            <a:r>
              <a:rPr lang="en-US" altLang="zh-CN" sz="1200" i="1" dirty="0"/>
              <a:t> 16.04 (LTS</a:t>
            </a:r>
            <a:r>
              <a:rPr lang="en-US" altLang="zh-CN" sz="1200" i="1" dirty="0" smtClean="0"/>
              <a:t>): deb </a:t>
            </a:r>
            <a:r>
              <a:rPr lang="en-US" altLang="zh-CN" sz="1200" i="1" dirty="0"/>
              <a:t>https://apt.dockerproject.org/repo </a:t>
            </a:r>
            <a:r>
              <a:rPr lang="en-US" altLang="zh-CN" sz="1200" i="1" dirty="0" err="1"/>
              <a:t>ubuntu-xenial</a:t>
            </a:r>
            <a:r>
              <a:rPr lang="en-US" altLang="zh-CN" sz="1200" i="1" dirty="0"/>
              <a:t> main</a:t>
            </a:r>
          </a:p>
          <a:p>
            <a:pPr lvl="4"/>
            <a:r>
              <a:rPr lang="en-US" altLang="zh-CN" sz="1200" i="1" dirty="0" smtClean="0"/>
              <a:t>echo </a:t>
            </a:r>
            <a:r>
              <a:rPr lang="en-US" altLang="zh-CN" sz="1200" i="1" dirty="0"/>
              <a:t>"&lt;REPO&gt;" |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tee /</a:t>
            </a:r>
            <a:r>
              <a:rPr lang="en-US" altLang="zh-CN" sz="1200" i="1" dirty="0" err="1" smtClean="0"/>
              <a:t>etc</a:t>
            </a:r>
            <a:r>
              <a:rPr lang="en-US" altLang="zh-CN" sz="1200" i="1" dirty="0" smtClean="0"/>
              <a:t>/apt/</a:t>
            </a:r>
            <a:r>
              <a:rPr lang="en-US" altLang="zh-CN" sz="1200" i="1" dirty="0" err="1" smtClean="0"/>
              <a:t>sources.list.d</a:t>
            </a:r>
            <a:r>
              <a:rPr lang="en-US" altLang="zh-CN" sz="1200" i="1" dirty="0" smtClean="0"/>
              <a:t>/</a:t>
            </a:r>
            <a:r>
              <a:rPr lang="en-US" altLang="zh-CN" sz="1200" i="1" dirty="0" err="1" smtClean="0"/>
              <a:t>docker.list</a:t>
            </a:r>
            <a:r>
              <a:rPr lang="en-US" altLang="zh-CN" sz="1200" i="1" dirty="0"/>
              <a:t>;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apt-get update</a:t>
            </a:r>
          </a:p>
          <a:p>
            <a:pPr lvl="3"/>
            <a:r>
              <a:rPr lang="zh-CN" altLang="en-US" sz="1200" i="1" dirty="0" smtClean="0"/>
              <a:t>安装依赖包 </a:t>
            </a:r>
            <a:r>
              <a:rPr lang="en-US" altLang="zh-CN" sz="1200" i="1" dirty="0" err="1" smtClean="0"/>
              <a:t>sudo</a:t>
            </a:r>
            <a:r>
              <a:rPr lang="en-US" altLang="zh-CN" sz="1200" i="1" dirty="0" smtClean="0"/>
              <a:t> </a:t>
            </a:r>
            <a:r>
              <a:rPr lang="en-US" altLang="zh-CN" sz="1200" i="1" dirty="0"/>
              <a:t>apt-get install </a:t>
            </a:r>
            <a:r>
              <a:rPr lang="en-US" altLang="zh-CN" sz="1200" i="1" dirty="0" err="1"/>
              <a:t>linux</a:t>
            </a:r>
            <a:r>
              <a:rPr lang="en-US" altLang="zh-CN" sz="1200" i="1" dirty="0"/>
              <a:t>-image-extra-$(</a:t>
            </a:r>
            <a:r>
              <a:rPr lang="en-US" altLang="zh-CN" sz="1200" i="1" dirty="0" err="1"/>
              <a:t>uname</a:t>
            </a:r>
            <a:r>
              <a:rPr lang="en-US" altLang="zh-CN" sz="1200" i="1" dirty="0"/>
              <a:t> -r) </a:t>
            </a:r>
            <a:r>
              <a:rPr lang="en-US" altLang="zh-CN" sz="1200" i="1" dirty="0" err="1" smtClean="0"/>
              <a:t>linux</a:t>
            </a:r>
            <a:r>
              <a:rPr lang="en-US" altLang="zh-CN" sz="1200" i="1" dirty="0" smtClean="0"/>
              <a:t>-image-extra-virtual</a:t>
            </a:r>
          </a:p>
          <a:p>
            <a:pPr lvl="3"/>
            <a:r>
              <a:rPr lang="zh-CN" altLang="en-US" sz="1200" i="1" dirty="0" smtClean="0"/>
              <a:t>确认安装包 </a:t>
            </a:r>
            <a:r>
              <a:rPr lang="en-US" altLang="zh-CN" sz="1200" i="1" dirty="0"/>
              <a:t>apt-cache policy </a:t>
            </a:r>
            <a:r>
              <a:rPr lang="en-US" altLang="zh-CN" sz="1200" i="1" dirty="0" err="1" smtClean="0"/>
              <a:t>docker</a:t>
            </a:r>
            <a:r>
              <a:rPr lang="en-US" altLang="zh-CN" sz="1200" i="1" dirty="0" smtClean="0"/>
              <a:t>-engine</a:t>
            </a:r>
          </a:p>
          <a:p>
            <a:pPr lvl="3"/>
            <a:r>
              <a:rPr lang="zh-CN" altLang="en-US" sz="1200" i="1" dirty="0"/>
              <a:t>走</a:t>
            </a:r>
            <a:r>
              <a:rPr lang="zh-CN" altLang="en-US" sz="1200" i="1" dirty="0" smtClean="0"/>
              <a:t>起</a:t>
            </a:r>
            <a:endParaRPr lang="en-US" altLang="zh-CN" sz="1200" i="1" dirty="0" smtClean="0"/>
          </a:p>
          <a:p>
            <a:pPr lvl="4"/>
            <a:r>
              <a:rPr lang="en-US" altLang="zh-CN" sz="1200" i="1" dirty="0" smtClean="0"/>
              <a:t>$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apt-get install </a:t>
            </a:r>
            <a:r>
              <a:rPr lang="en-US" altLang="zh-CN" sz="1200" i="1" dirty="0" err="1"/>
              <a:t>docker</a:t>
            </a:r>
            <a:r>
              <a:rPr lang="en-US" altLang="zh-CN" sz="1200" i="1" dirty="0"/>
              <a:t>-engine</a:t>
            </a:r>
          </a:p>
          <a:p>
            <a:pPr lvl="4"/>
            <a:r>
              <a:rPr lang="en-US" altLang="zh-CN" sz="1200" i="1" dirty="0" smtClean="0"/>
              <a:t>$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service </a:t>
            </a:r>
            <a:r>
              <a:rPr lang="en-US" altLang="zh-CN" sz="1200" i="1" dirty="0" err="1"/>
              <a:t>docker</a:t>
            </a:r>
            <a:r>
              <a:rPr lang="en-US" altLang="zh-CN" sz="1200" i="1" dirty="0"/>
              <a:t> start</a:t>
            </a:r>
          </a:p>
          <a:p>
            <a:pPr lvl="4"/>
            <a:r>
              <a:rPr lang="en-US" altLang="zh-CN" sz="1200" i="1" dirty="0" smtClean="0"/>
              <a:t>$ </a:t>
            </a:r>
            <a:r>
              <a:rPr lang="en-US" altLang="zh-CN" sz="1200" i="1" dirty="0" err="1"/>
              <a:t>sudo</a:t>
            </a:r>
            <a:r>
              <a:rPr lang="en-US" altLang="zh-CN" sz="1200" i="1" dirty="0"/>
              <a:t> </a:t>
            </a:r>
            <a:r>
              <a:rPr lang="en-US" altLang="zh-CN" sz="1200" i="1" dirty="0" err="1"/>
              <a:t>docker</a:t>
            </a:r>
            <a:r>
              <a:rPr lang="en-US" altLang="zh-CN" sz="1200" i="1" dirty="0"/>
              <a:t> run hello-world</a:t>
            </a:r>
          </a:p>
          <a:p>
            <a:pPr lvl="3"/>
            <a:r>
              <a:rPr lang="en-US" altLang="zh-CN" sz="1200" i="1" dirty="0" smtClean="0">
                <a:hlinkClick r:id="rId2"/>
              </a:rPr>
              <a:t>https</a:t>
            </a:r>
            <a:r>
              <a:rPr lang="en-US" altLang="zh-CN" sz="1200" i="1" dirty="0">
                <a:hlinkClick r:id="rId2"/>
              </a:rPr>
              <a:t>://docs.docker.com/engine/installation/linux/ubuntulinux</a:t>
            </a:r>
            <a:r>
              <a:rPr lang="en-US" altLang="zh-CN" sz="1200" i="1" dirty="0" smtClean="0">
                <a:hlinkClick r:id="rId2"/>
              </a:rPr>
              <a:t>/</a:t>
            </a:r>
            <a:r>
              <a:rPr lang="en-US" altLang="zh-CN" sz="1200" i="1" dirty="0" smtClean="0"/>
              <a:t> 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9540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r>
              <a:rPr lang="zh-CN" altLang="en-US" sz="2000" dirty="0" smtClean="0"/>
              <a:t>，列表下周给出</a:t>
            </a:r>
            <a:endParaRPr lang="en-US" altLang="zh-CN" dirty="0"/>
          </a:p>
          <a:p>
            <a:r>
              <a:rPr lang="zh-CN" altLang="en-US" dirty="0" smtClean="0"/>
              <a:t>勤练实验技术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Linux,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, SSH, Python, OpenStack, Docker …</a:t>
            </a:r>
            <a:endParaRPr lang="en-US" altLang="zh-CN" dirty="0" smtClean="0"/>
          </a:p>
          <a:p>
            <a:r>
              <a:rPr lang="zh-CN" altLang="en-US" dirty="0" smtClean="0"/>
              <a:t>讲解数据中心关键技术：虚拟机与容器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课程公务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14:30-15:30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github.com/cs210-566</a:t>
            </a:r>
            <a:r>
              <a:rPr lang="en-US" altLang="zh-CN" sz="2000" dirty="0" smtClean="0"/>
              <a:t>  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13971459597</a:t>
            </a: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sz="1400" dirty="0" smtClean="0"/>
              <a:t>云计算与分布式系统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从并行处理到物联网，机械工业出版社，</a:t>
            </a:r>
            <a:r>
              <a:rPr lang="en-US" altLang="zh-CN" sz="1400" dirty="0" smtClean="0"/>
              <a:t>2012</a:t>
            </a:r>
          </a:p>
          <a:p>
            <a:pPr lvl="1"/>
            <a:r>
              <a:rPr lang="zh-CN" altLang="en-US" sz="1400" dirty="0"/>
              <a:t>云</a:t>
            </a:r>
            <a:r>
              <a:rPr lang="zh-CN" altLang="en-US" sz="1400" dirty="0" smtClean="0"/>
              <a:t>计算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概念、技术与架构，机械工业出版社，</a:t>
            </a:r>
            <a:r>
              <a:rPr lang="en-US" altLang="zh-CN" sz="1400" dirty="0" smtClean="0"/>
              <a:t>2014</a:t>
            </a:r>
          </a:p>
          <a:p>
            <a:pPr lvl="1"/>
            <a:r>
              <a:rPr lang="en-US" altLang="zh-CN" sz="1400" dirty="0" smtClean="0"/>
              <a:t>Barroso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</a:t>
            </a:r>
            <a:r>
              <a:rPr lang="en-US" altLang="zh-CN" sz="1400" dirty="0" smtClean="0"/>
              <a:t>Warehouse-Scale </a:t>
            </a:r>
            <a:r>
              <a:rPr lang="en-US" altLang="zh-CN" sz="1400" dirty="0"/>
              <a:t>Machines, Second Edition</a:t>
            </a:r>
            <a:r>
              <a:rPr lang="en-US" altLang="zh-CN" sz="1400" dirty="0" smtClean="0"/>
              <a:t>.”, 2013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91645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62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5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讲解实验环境</a:t>
            </a:r>
            <a:endParaRPr lang="en-US" altLang="zh-CN" dirty="0" smtClean="0"/>
          </a:p>
          <a:p>
            <a:pPr lvl="1"/>
            <a:r>
              <a:rPr lang="zh-CN" altLang="en-US" dirty="0"/>
              <a:t>国家光电</a:t>
            </a:r>
            <a:r>
              <a:rPr lang="zh-CN" altLang="en-US" dirty="0" smtClean="0"/>
              <a:t>实验室</a:t>
            </a:r>
            <a:r>
              <a:rPr lang="en-US" altLang="zh-CN" dirty="0" smtClean="0"/>
              <a:t>F310</a:t>
            </a:r>
            <a:r>
              <a:rPr lang="zh-CN" altLang="en-US" dirty="0" smtClean="0"/>
              <a:t>机房</a:t>
            </a:r>
            <a:endParaRPr lang="en-US" altLang="zh-CN" dirty="0" smtClean="0"/>
          </a:p>
          <a:p>
            <a:r>
              <a:rPr lang="zh-CN" altLang="en-US" dirty="0" smtClean="0"/>
              <a:t>掌握使用方法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为数据中心实际部署平台软件做好必要准备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OpenStack, Docker</a:t>
            </a:r>
          </a:p>
          <a:p>
            <a:pPr lvl="1"/>
            <a:r>
              <a:rPr lang="zh-CN" altLang="en-US" dirty="0" smtClean="0"/>
              <a:t>熟悉运行、维护、使用基础工具与方法</a:t>
            </a:r>
            <a:endParaRPr lang="en-US" altLang="zh-CN" dirty="0" smtClean="0"/>
          </a:p>
          <a:p>
            <a:pPr lvl="2"/>
            <a:r>
              <a:rPr lang="en-US" altLang="zh-CN" i="1" dirty="0" smtClean="0"/>
              <a:t>Linux, Bash, VM, Container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800000"/>
            <a:ext cx="5400000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99998" y="6300000"/>
            <a:ext cx="432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服务器集群已经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就位 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国家光电实验室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F310)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0000" y="2700000"/>
            <a:ext cx="3240000" cy="25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空心弧 7"/>
          <p:cNvSpPr/>
          <p:nvPr/>
        </p:nvSpPr>
        <p:spPr>
          <a:xfrm rot="5400000" flipH="1">
            <a:off x="5220000" y="4680000"/>
            <a:ext cx="1080000" cy="1080000"/>
          </a:xfrm>
          <a:prstGeom prst="blockArc">
            <a:avLst>
              <a:gd name="adj1" fmla="val 10800000"/>
              <a:gd name="adj2" fmla="val 16219502"/>
              <a:gd name="adj3" fmla="val 48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760000" y="5220000"/>
            <a:ext cx="0" cy="514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94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1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8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5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2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9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6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83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00000" y="43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4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21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8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75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020000" y="3240000"/>
            <a:ext cx="3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29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6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83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100000" y="32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660000" y="5220000"/>
            <a:ext cx="1260000" cy="3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60000" y="4985359"/>
            <a:ext cx="1260000" cy="234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20000" y="4680000"/>
            <a:ext cx="1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59999" y="3780000"/>
            <a:ext cx="18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68000" y="342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UPS</a:t>
            </a:r>
            <a:endParaRPr lang="zh-CN" altLang="en-US" sz="1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940000" y="2700000"/>
            <a:ext cx="1260000" cy="3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80000" y="2700000"/>
            <a:ext cx="1260000" cy="3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5759999" y="180000"/>
            <a:ext cx="2880000" cy="2340000"/>
          </a:xfrm>
          <a:prstGeom prst="wedgeRectCallout">
            <a:avLst>
              <a:gd name="adj1" fmla="val 925"/>
              <a:gd name="adj2" fmla="val 849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80000" y="180000"/>
            <a:ext cx="1259999" cy="23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 switch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 switch</a:t>
            </a:r>
            <a:endParaRPr lang="en-US" altLang="zh-CN" sz="10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hostname: N1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hostname: N2</a:t>
            </a:r>
          </a:p>
          <a:p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KVM</a:t>
            </a:r>
          </a:p>
          <a:p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05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hostname</a:t>
            </a:r>
            <a:r>
              <a:rPr lang="en-US" altLang="zh-CN" sz="105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N9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(10U reserved)</a:t>
            </a:r>
          </a:p>
          <a:p>
            <a:endParaRPr lang="zh-CN" altLang="en-US" sz="10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6867" y="414000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UPS</a:t>
            </a:r>
            <a:endParaRPr lang="zh-CN" altLang="en-US" sz="1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00" y="252000"/>
            <a:ext cx="16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99998" y="6300000"/>
            <a:ext cx="432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服务器集群已经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就位 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国家光电实验室</a:t>
            </a:r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F310)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0000"/>
            <a:ext cx="3600000" cy="48000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1440000"/>
            <a:ext cx="3600000" cy="4800000"/>
          </a:xfrm>
          <a:prstGeom prst="rect">
            <a:avLst/>
          </a:prstGeom>
        </p:spPr>
      </p:pic>
      <p:sp>
        <p:nvSpPr>
          <p:cNvPr id="36" name="矩形标注 35"/>
          <p:cNvSpPr/>
          <p:nvPr/>
        </p:nvSpPr>
        <p:spPr>
          <a:xfrm>
            <a:off x="180000" y="1800000"/>
            <a:ext cx="1080000" cy="540000"/>
          </a:xfrm>
          <a:prstGeom prst="wedgeRectCallout">
            <a:avLst>
              <a:gd name="adj1" fmla="val 138310"/>
              <a:gd name="adj2" fmla="val 179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控制机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0000" y="4500000"/>
            <a:ext cx="108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C/S servers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00000" y="27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799998" y="32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799998" y="378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799998" y="41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799998" y="45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260000" y="4860000"/>
            <a:ext cx="9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1799998" y="54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799998" y="576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799998" y="2700000"/>
            <a:ext cx="0" cy="306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标注 36"/>
          <p:cNvSpPr/>
          <p:nvPr/>
        </p:nvSpPr>
        <p:spPr>
          <a:xfrm>
            <a:off x="180000" y="3240000"/>
            <a:ext cx="1080000" cy="540000"/>
          </a:xfrm>
          <a:prstGeom prst="wedgeRectCallout">
            <a:avLst>
              <a:gd name="adj1" fmla="val 129262"/>
              <a:gd name="adj2" fmla="val -11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切换器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KVM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标注 51"/>
          <p:cNvSpPr/>
          <p:nvPr/>
        </p:nvSpPr>
        <p:spPr>
          <a:xfrm>
            <a:off x="7560000" y="1807458"/>
            <a:ext cx="1080000" cy="540000"/>
          </a:xfrm>
          <a:prstGeom prst="wedgeRectCallout">
            <a:avLst>
              <a:gd name="adj1" fmla="val -120267"/>
              <a:gd name="adj2" fmla="val -278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管理交换机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千兆</a:t>
            </a:r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 switch</a:t>
            </a:r>
            <a:endParaRPr lang="zh-CN" altLang="en-US" sz="10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标注 52"/>
          <p:cNvSpPr/>
          <p:nvPr/>
        </p:nvSpPr>
        <p:spPr>
          <a:xfrm>
            <a:off x="7560000" y="2520000"/>
            <a:ext cx="1080000" cy="540000"/>
          </a:xfrm>
          <a:prstGeom prst="wedgeRectCallout">
            <a:avLst>
              <a:gd name="adj1" fmla="val -99673"/>
              <a:gd name="adj2" fmla="val -644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服务交换机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万兆</a:t>
            </a:r>
            <a:r>
              <a:rPr lang="en-US" altLang="zh-CN" sz="105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 switch</a:t>
            </a:r>
            <a:endParaRPr lang="zh-CN" altLang="en-US" sz="10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定个小目标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如果现在就要部署云主机，还应该做些什么？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img.taopic.com/uploads/allimg/130507/240383-13050FA5383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2880000"/>
            <a:ext cx="3600000" cy="31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定个小目标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建立一套完整云平台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 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装配 </a:t>
            </a:r>
            <a:r>
              <a:rPr lang="en-US" altLang="zh-CN" dirty="0" smtClean="0"/>
              <a:t>OpenStack</a:t>
            </a:r>
          </a:p>
          <a:p>
            <a:pPr lvl="1"/>
            <a:r>
              <a:rPr lang="zh-CN" altLang="en-US" dirty="0" smtClean="0"/>
              <a:t>部署 </a:t>
            </a:r>
            <a:r>
              <a:rPr lang="en-US" altLang="zh-CN" dirty="0" smtClean="0"/>
              <a:t>Docker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 descr="http://images3.wikia.nocookie.net/__cb20100501010657/uncyclopedia/images/thumb/1/12/Elephant_fridge.png/320px-Elephant_f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780000"/>
            <a:ext cx="4320000" cy="256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3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成败在于细节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熟悉集群，为建立一套完整云平台做准备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Linux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远程连接主机、远程执行命令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检查服务器状态</a:t>
            </a:r>
            <a:r>
              <a:rPr lang="en-US" altLang="zh-CN" dirty="0" smtClean="0"/>
              <a:t>:</a:t>
            </a:r>
          </a:p>
          <a:p>
            <a:pPr lvl="3">
              <a:lnSpc>
                <a:spcPct val="120000"/>
              </a:lnSpc>
            </a:pPr>
            <a:r>
              <a:rPr lang="zh-CN" altLang="en-US" dirty="0"/>
              <a:t>内核</a:t>
            </a:r>
            <a:r>
              <a:rPr lang="zh-CN" altLang="en-US" dirty="0" smtClean="0"/>
              <a:t>版本、时间、网络、进程、设备、磁盘、文件系统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en-US" altLang="zh-CN" sz="1500" i="1" dirty="0" err="1" smtClean="0">
                <a:solidFill>
                  <a:schemeClr val="bg1">
                    <a:lumMod val="65000"/>
                  </a:schemeClr>
                </a:solidFill>
              </a:rPr>
              <a:t>uname</a:t>
            </a:r>
            <a:r>
              <a:rPr lang="en-US" altLang="zh-CN" sz="1500" i="1" dirty="0" smtClean="0">
                <a:solidFill>
                  <a:schemeClr val="bg1">
                    <a:lumMod val="65000"/>
                  </a:schemeClr>
                </a:solidFill>
              </a:rPr>
              <a:t>, date, </a:t>
            </a:r>
            <a:r>
              <a:rPr lang="en-US" altLang="zh-CN" sz="1500" i="1" dirty="0" err="1" smtClean="0">
                <a:solidFill>
                  <a:schemeClr val="bg1">
                    <a:lumMod val="65000"/>
                  </a:schemeClr>
                </a:solidFill>
              </a:rPr>
              <a:t>ifconfig</a:t>
            </a:r>
            <a:r>
              <a:rPr lang="en-US" altLang="zh-CN" sz="15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500" i="1" dirty="0" err="1" smtClean="0">
                <a:solidFill>
                  <a:schemeClr val="bg1">
                    <a:lumMod val="65000"/>
                  </a:schemeClr>
                </a:solidFill>
              </a:rPr>
              <a:t>ps</a:t>
            </a:r>
            <a:r>
              <a:rPr lang="en-US" altLang="zh-CN" sz="1500" i="1" dirty="0" smtClean="0">
                <a:solidFill>
                  <a:schemeClr val="bg1">
                    <a:lumMod val="65000"/>
                  </a:schemeClr>
                </a:solidFill>
              </a:rPr>
              <a:t>, /proc, /dev, </a:t>
            </a:r>
            <a:r>
              <a:rPr lang="en-US" altLang="zh-CN" sz="1500" i="1" dirty="0" err="1" smtClean="0">
                <a:solidFill>
                  <a:schemeClr val="bg1">
                    <a:lumMod val="65000"/>
                  </a:schemeClr>
                </a:solidFill>
              </a:rPr>
              <a:t>df</a:t>
            </a:r>
            <a:r>
              <a:rPr lang="en-US" altLang="zh-CN" sz="1500" i="1" dirty="0" smtClean="0">
                <a:solidFill>
                  <a:schemeClr val="bg1">
                    <a:lumMod val="65000"/>
                  </a:schemeClr>
                </a:solidFill>
              </a:rPr>
              <a:t>, du, mount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代码、脚本、配置管理初步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习惯用版本管理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git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bitbucket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熟练掌握</a:t>
            </a:r>
            <a:r>
              <a:rPr lang="zh-CN" altLang="en-US" dirty="0"/>
              <a:t>文本操作</a:t>
            </a:r>
            <a:r>
              <a:rPr lang="zh-CN" altLang="en-US" dirty="0" smtClean="0"/>
              <a:t> 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cat, head, tail, grep,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sed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awk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cut, paste, join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今后可学习一两套批量部署工具</a:t>
            </a:r>
            <a:r>
              <a:rPr lang="en-US" altLang="zh-CN" dirty="0" smtClean="0"/>
              <a:t>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ansible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puppet,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cfengine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添加和更新软件安装源</a:t>
            </a:r>
            <a:endParaRPr lang="en-US" altLang="zh-CN" dirty="0" smtClean="0"/>
          </a:p>
          <a:p>
            <a:pPr lvl="3">
              <a:lnSpc>
                <a:spcPct val="120000"/>
              </a:lnSpc>
            </a:pPr>
            <a:r>
              <a:rPr lang="zh-CN" altLang="en-US" dirty="0"/>
              <a:t>想一想，</a:t>
            </a:r>
            <a:r>
              <a:rPr lang="zh-CN" altLang="en-US" dirty="0" smtClean="0"/>
              <a:t>怎样提高效率？</a:t>
            </a:r>
            <a:r>
              <a:rPr lang="zh-CN" altLang="en-US" sz="1500" i="1" dirty="0" smtClean="0">
                <a:solidFill>
                  <a:schemeClr val="bg1">
                    <a:lumMod val="65000"/>
                  </a:schemeClr>
                </a:solidFill>
              </a:rPr>
              <a:t>学校源 </a:t>
            </a:r>
            <a:r>
              <a:rPr lang="en-US" altLang="zh-CN" sz="1500" i="1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http://mirrors.hust.edu.cn</a:t>
            </a:r>
            <a:r>
              <a:rPr lang="en-US" altLang="zh-CN" sz="1500" i="1" dirty="0" smtClean="0">
                <a:solidFill>
                  <a:schemeClr val="bg1">
                    <a:lumMod val="65000"/>
                  </a:schemeClr>
                </a:solidFill>
                <a:hlinkClick r:id="rId2"/>
              </a:rPr>
              <a:t>/</a:t>
            </a:r>
            <a:r>
              <a:rPr lang="zh-CN" altLang="en-US" sz="1500" i="1" dirty="0" smtClean="0">
                <a:solidFill>
                  <a:schemeClr val="bg1">
                    <a:lumMod val="65000"/>
                  </a:schemeClr>
                </a:solidFill>
              </a:rPr>
              <a:t>、本地源</a:t>
            </a:r>
            <a:endParaRPr lang="en-US" altLang="zh-CN" sz="15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集群时间同步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ntp</a:t>
            </a:r>
            <a:r>
              <a:rPr lang="en-US" altLang="zh-CN" sz="1400" i="1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sz="1400" i="1" dirty="0" err="1" smtClean="0">
                <a:solidFill>
                  <a:schemeClr val="bg1">
                    <a:lumMod val="65000"/>
                  </a:schemeClr>
                </a:solidFill>
              </a:rPr>
              <a:t>chrony</a:t>
            </a:r>
            <a:endParaRPr lang="en-US" altLang="zh-CN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zh-CN" altLang="en-US" dirty="0" smtClean="0"/>
              <a:t>想一想，不同步会如何？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699</Words>
  <Application>Microsoft Office PowerPoint</Application>
  <PresentationFormat>全屏显示(4:3)</PresentationFormat>
  <Paragraphs>156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讲座内容</vt:lpstr>
      <vt:lpstr>实验环境</vt:lpstr>
      <vt:lpstr>实验环境</vt:lpstr>
      <vt:lpstr>定个小目标</vt:lpstr>
      <vt:lpstr>定个小目标</vt:lpstr>
      <vt:lpstr>成败在于细节</vt:lpstr>
      <vt:lpstr>定个小目标</vt:lpstr>
      <vt:lpstr>定个小目标</vt:lpstr>
      <vt:lpstr>定个小目标</vt:lpstr>
      <vt:lpstr>后续内容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75</cp:revision>
  <dcterms:created xsi:type="dcterms:W3CDTF">2016-11-06T22:55:39Z</dcterms:created>
  <dcterms:modified xsi:type="dcterms:W3CDTF">2016-11-11T01:32:51Z</dcterms:modified>
</cp:coreProperties>
</file>