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62" r:id="rId4"/>
    <p:sldId id="263" r:id="rId5"/>
    <p:sldId id="302" r:id="rId6"/>
    <p:sldId id="303" r:id="rId7"/>
    <p:sldId id="268" r:id="rId8"/>
    <p:sldId id="307" r:id="rId9"/>
    <p:sldId id="269" r:id="rId10"/>
    <p:sldId id="270" r:id="rId11"/>
    <p:sldId id="271" r:id="rId12"/>
    <p:sldId id="301" r:id="rId13"/>
    <p:sldId id="300" r:id="rId14"/>
    <p:sldId id="299" r:id="rId15"/>
    <p:sldId id="275" r:id="rId16"/>
    <p:sldId id="276" r:id="rId17"/>
    <p:sldId id="298" r:id="rId18"/>
    <p:sldId id="297" r:id="rId19"/>
    <p:sldId id="296" r:id="rId20"/>
    <p:sldId id="294" r:id="rId21"/>
    <p:sldId id="295" r:id="rId22"/>
    <p:sldId id="293" r:id="rId23"/>
    <p:sldId id="292" r:id="rId24"/>
    <p:sldId id="291" r:id="rId25"/>
    <p:sldId id="290" r:id="rId26"/>
    <p:sldId id="288" r:id="rId27"/>
    <p:sldId id="289" r:id="rId28"/>
    <p:sldId id="264" r:id="rId29"/>
    <p:sldId id="265" r:id="rId30"/>
    <p:sldId id="311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BD1B38-A8B1-4525-8BB8-70FF295FAFC1}" type="doc">
      <dgm:prSet loTypeId="urn:microsoft.com/office/officeart/2005/8/layout/chart3" loCatId="relationship" qsTypeId="urn:microsoft.com/office/officeart/2005/8/quickstyle/simple2" qsCatId="simple" csTypeId="urn:microsoft.com/office/officeart/2005/8/colors/colorful4" csCatId="colorful" phldr="1"/>
      <dgm:spPr/>
    </dgm:pt>
    <dgm:pt modelId="{7D30AE7F-167E-410D-B1B7-729CF6A37FA0}">
      <dgm:prSet phldrT="[文本]"/>
      <dgm:spPr/>
      <dgm:t>
        <a:bodyPr/>
        <a:lstStyle/>
        <a:p>
          <a:r>
            <a: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Java</a:t>
          </a:r>
          <a:endParaRPr lang="zh-CN" altLang="en-US" dirty="0"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11B28121-4FF1-46DF-8F00-244D7E1B08F4}" type="parTrans" cxnId="{3A64AFDC-94E3-4921-A18A-E507F025ED03}">
      <dgm:prSet/>
      <dgm:spPr/>
      <dgm:t>
        <a:bodyPr/>
        <a:lstStyle/>
        <a:p>
          <a:endParaRPr lang="zh-CN" altLang="en-US"/>
        </a:p>
      </dgm:t>
    </dgm:pt>
    <dgm:pt modelId="{DF51B96D-F1D1-4D80-BB18-3527A16AEE27}" type="sibTrans" cxnId="{3A64AFDC-94E3-4921-A18A-E507F025ED03}">
      <dgm:prSet/>
      <dgm:spPr/>
      <dgm:t>
        <a:bodyPr/>
        <a:lstStyle/>
        <a:p>
          <a:endParaRPr lang="zh-CN" altLang="en-US"/>
        </a:p>
      </dgm:t>
    </dgm:pt>
    <dgm:pt modelId="{014A15AF-26E6-4464-AAF6-E377E3D3E795}">
      <dgm:prSet phldrT="[文本]"/>
      <dgm:spPr/>
      <dgm:t>
        <a:bodyPr/>
        <a:lstStyle/>
        <a:p>
          <a:r>
            <a: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GEM5</a:t>
          </a:r>
          <a:endParaRPr lang="zh-CN" altLang="en-US" dirty="0"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F43DCABB-C718-4B8D-A325-A7789F595A84}" type="parTrans" cxnId="{B8512812-EA8A-47AB-8B8D-ADCA9CA59B9B}">
      <dgm:prSet/>
      <dgm:spPr/>
      <dgm:t>
        <a:bodyPr/>
        <a:lstStyle/>
        <a:p>
          <a:endParaRPr lang="zh-CN" altLang="en-US"/>
        </a:p>
      </dgm:t>
    </dgm:pt>
    <dgm:pt modelId="{29DFF254-2E57-4E21-A02A-8C8D8AB2BE8B}" type="sibTrans" cxnId="{B8512812-EA8A-47AB-8B8D-ADCA9CA59B9B}">
      <dgm:prSet/>
      <dgm:spPr/>
      <dgm:t>
        <a:bodyPr/>
        <a:lstStyle/>
        <a:p>
          <a:endParaRPr lang="zh-CN" altLang="en-US"/>
        </a:p>
      </dgm:t>
    </dgm:pt>
    <dgm:pt modelId="{82D4A342-7755-429C-9A55-ADD80D844FFA}">
      <dgm:prSet phldrT="[文本]"/>
      <dgm:spPr/>
      <dgm:t>
        <a:bodyPr/>
        <a:lstStyle/>
        <a:p>
          <a:r>
            <a: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MAME</a:t>
          </a:r>
          <a:endParaRPr lang="zh-CN" altLang="en-US" dirty="0"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C6713429-3C39-4D2C-BA2F-449D091BB6E7}" type="parTrans" cxnId="{CA2ABAA6-B566-4DD4-B2DF-E6BBF3D2AA59}">
      <dgm:prSet/>
      <dgm:spPr/>
      <dgm:t>
        <a:bodyPr/>
        <a:lstStyle/>
        <a:p>
          <a:endParaRPr lang="zh-CN" altLang="en-US"/>
        </a:p>
      </dgm:t>
    </dgm:pt>
    <dgm:pt modelId="{01AE5A1F-6A90-4987-ADA6-FA80CB4BB94D}" type="sibTrans" cxnId="{CA2ABAA6-B566-4DD4-B2DF-E6BBF3D2AA59}">
      <dgm:prSet/>
      <dgm:spPr/>
      <dgm:t>
        <a:bodyPr/>
        <a:lstStyle/>
        <a:p>
          <a:endParaRPr lang="zh-CN" altLang="en-US"/>
        </a:p>
      </dgm:t>
    </dgm:pt>
    <dgm:pt modelId="{AB9B95B1-9DB1-470D-B14D-45669F0A8A6F}" type="pres">
      <dgm:prSet presAssocID="{E8BD1B38-A8B1-4525-8BB8-70FF295FAFC1}" presName="compositeShape" presStyleCnt="0">
        <dgm:presLayoutVars>
          <dgm:chMax val="7"/>
          <dgm:dir/>
          <dgm:resizeHandles val="exact"/>
        </dgm:presLayoutVars>
      </dgm:prSet>
      <dgm:spPr/>
    </dgm:pt>
    <dgm:pt modelId="{F27D04D4-F1BE-44B7-BB14-9A81AB15DE43}" type="pres">
      <dgm:prSet presAssocID="{E8BD1B38-A8B1-4525-8BB8-70FF295FAFC1}" presName="wedge1" presStyleLbl="node1" presStyleIdx="0" presStyleCnt="3"/>
      <dgm:spPr/>
      <dgm:t>
        <a:bodyPr/>
        <a:lstStyle/>
        <a:p>
          <a:endParaRPr lang="zh-CN" altLang="en-US"/>
        </a:p>
      </dgm:t>
    </dgm:pt>
    <dgm:pt modelId="{BBB7CE96-72D1-4BC4-AC2B-859254DA4C7B}" type="pres">
      <dgm:prSet presAssocID="{E8BD1B38-A8B1-4525-8BB8-70FF295FAFC1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A46136-7F75-4F3E-89A5-16BC7C480107}" type="pres">
      <dgm:prSet presAssocID="{E8BD1B38-A8B1-4525-8BB8-70FF295FAFC1}" presName="wedge2" presStyleLbl="node1" presStyleIdx="1" presStyleCnt="3"/>
      <dgm:spPr/>
      <dgm:t>
        <a:bodyPr/>
        <a:lstStyle/>
        <a:p>
          <a:endParaRPr lang="zh-CN" altLang="en-US"/>
        </a:p>
      </dgm:t>
    </dgm:pt>
    <dgm:pt modelId="{BF005FD3-CDBB-49C1-94C6-7F6B6868FDA1}" type="pres">
      <dgm:prSet presAssocID="{E8BD1B38-A8B1-4525-8BB8-70FF295FAFC1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7CC588-1FE8-40AF-9B20-165CB4726169}" type="pres">
      <dgm:prSet presAssocID="{E8BD1B38-A8B1-4525-8BB8-70FF295FAFC1}" presName="wedge3" presStyleLbl="node1" presStyleIdx="2" presStyleCnt="3"/>
      <dgm:spPr/>
      <dgm:t>
        <a:bodyPr/>
        <a:lstStyle/>
        <a:p>
          <a:endParaRPr lang="zh-CN" altLang="en-US"/>
        </a:p>
      </dgm:t>
    </dgm:pt>
    <dgm:pt modelId="{B10010CC-5C01-4202-9341-7037D7B95F80}" type="pres">
      <dgm:prSet presAssocID="{E8BD1B38-A8B1-4525-8BB8-70FF295FAFC1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62E7FCC-4834-459D-96C8-89CE8EB3C8B2}" type="presOf" srcId="{E8BD1B38-A8B1-4525-8BB8-70FF295FAFC1}" destId="{AB9B95B1-9DB1-470D-B14D-45669F0A8A6F}" srcOrd="0" destOrd="0" presId="urn:microsoft.com/office/officeart/2005/8/layout/chart3"/>
    <dgm:cxn modelId="{E2D7FCCE-EB6F-4602-91FD-624EA3E571DD}" type="presOf" srcId="{82D4A342-7755-429C-9A55-ADD80D844FFA}" destId="{B10010CC-5C01-4202-9341-7037D7B95F80}" srcOrd="1" destOrd="0" presId="urn:microsoft.com/office/officeart/2005/8/layout/chart3"/>
    <dgm:cxn modelId="{F0214882-2FC2-4BF5-BFA8-0AEFA1E27630}" type="presOf" srcId="{82D4A342-7755-429C-9A55-ADD80D844FFA}" destId="{F87CC588-1FE8-40AF-9B20-165CB4726169}" srcOrd="0" destOrd="0" presId="urn:microsoft.com/office/officeart/2005/8/layout/chart3"/>
    <dgm:cxn modelId="{23140707-8991-4F8E-B2C6-C5BDCD46843C}" type="presOf" srcId="{014A15AF-26E6-4464-AAF6-E377E3D3E795}" destId="{D4A46136-7F75-4F3E-89A5-16BC7C480107}" srcOrd="0" destOrd="0" presId="urn:microsoft.com/office/officeart/2005/8/layout/chart3"/>
    <dgm:cxn modelId="{3A64AFDC-94E3-4921-A18A-E507F025ED03}" srcId="{E8BD1B38-A8B1-4525-8BB8-70FF295FAFC1}" destId="{7D30AE7F-167E-410D-B1B7-729CF6A37FA0}" srcOrd="0" destOrd="0" parTransId="{11B28121-4FF1-46DF-8F00-244D7E1B08F4}" sibTransId="{DF51B96D-F1D1-4D80-BB18-3527A16AEE27}"/>
    <dgm:cxn modelId="{41393FB6-45BA-44E0-AFE4-7EDD2F1D84A1}" type="presOf" srcId="{014A15AF-26E6-4464-AAF6-E377E3D3E795}" destId="{BF005FD3-CDBB-49C1-94C6-7F6B6868FDA1}" srcOrd="1" destOrd="0" presId="urn:microsoft.com/office/officeart/2005/8/layout/chart3"/>
    <dgm:cxn modelId="{CA2ABAA6-B566-4DD4-B2DF-E6BBF3D2AA59}" srcId="{E8BD1B38-A8B1-4525-8BB8-70FF295FAFC1}" destId="{82D4A342-7755-429C-9A55-ADD80D844FFA}" srcOrd="2" destOrd="0" parTransId="{C6713429-3C39-4D2C-BA2F-449D091BB6E7}" sibTransId="{01AE5A1F-6A90-4987-ADA6-FA80CB4BB94D}"/>
    <dgm:cxn modelId="{67561D39-95DE-4FF6-8C2F-C7E19FAE3D87}" type="presOf" srcId="{7D30AE7F-167E-410D-B1B7-729CF6A37FA0}" destId="{BBB7CE96-72D1-4BC4-AC2B-859254DA4C7B}" srcOrd="1" destOrd="0" presId="urn:microsoft.com/office/officeart/2005/8/layout/chart3"/>
    <dgm:cxn modelId="{B8512812-EA8A-47AB-8B8D-ADCA9CA59B9B}" srcId="{E8BD1B38-A8B1-4525-8BB8-70FF295FAFC1}" destId="{014A15AF-26E6-4464-AAF6-E377E3D3E795}" srcOrd="1" destOrd="0" parTransId="{F43DCABB-C718-4B8D-A325-A7789F595A84}" sibTransId="{29DFF254-2E57-4E21-A02A-8C8D8AB2BE8B}"/>
    <dgm:cxn modelId="{EEBBB8E7-8B94-4D35-AE01-70C92070213A}" type="presOf" srcId="{7D30AE7F-167E-410D-B1B7-729CF6A37FA0}" destId="{F27D04D4-F1BE-44B7-BB14-9A81AB15DE43}" srcOrd="0" destOrd="0" presId="urn:microsoft.com/office/officeart/2005/8/layout/chart3"/>
    <dgm:cxn modelId="{5BF8FECE-128C-4E27-BC89-D25810CE2B59}" type="presParOf" srcId="{AB9B95B1-9DB1-470D-B14D-45669F0A8A6F}" destId="{F27D04D4-F1BE-44B7-BB14-9A81AB15DE43}" srcOrd="0" destOrd="0" presId="urn:microsoft.com/office/officeart/2005/8/layout/chart3"/>
    <dgm:cxn modelId="{DD9CFCA5-AAC7-4ED9-86AB-1E0E2F6B6CBC}" type="presParOf" srcId="{AB9B95B1-9DB1-470D-B14D-45669F0A8A6F}" destId="{BBB7CE96-72D1-4BC4-AC2B-859254DA4C7B}" srcOrd="1" destOrd="0" presId="urn:microsoft.com/office/officeart/2005/8/layout/chart3"/>
    <dgm:cxn modelId="{1213AF0C-D860-49A1-BEE8-2C9D08E714F9}" type="presParOf" srcId="{AB9B95B1-9DB1-470D-B14D-45669F0A8A6F}" destId="{D4A46136-7F75-4F3E-89A5-16BC7C480107}" srcOrd="2" destOrd="0" presId="urn:microsoft.com/office/officeart/2005/8/layout/chart3"/>
    <dgm:cxn modelId="{0D23456E-92CD-412F-ACD3-3438D4C5524D}" type="presParOf" srcId="{AB9B95B1-9DB1-470D-B14D-45669F0A8A6F}" destId="{BF005FD3-CDBB-49C1-94C6-7F6B6868FDA1}" srcOrd="3" destOrd="0" presId="urn:microsoft.com/office/officeart/2005/8/layout/chart3"/>
    <dgm:cxn modelId="{5932B2BF-BAA2-4C6E-AA03-F71A4115782C}" type="presParOf" srcId="{AB9B95B1-9DB1-470D-B14D-45669F0A8A6F}" destId="{F87CC588-1FE8-40AF-9B20-165CB4726169}" srcOrd="4" destOrd="0" presId="urn:microsoft.com/office/officeart/2005/8/layout/chart3"/>
    <dgm:cxn modelId="{7C41DB7E-3E57-49C2-A976-900916887DA7}" type="presParOf" srcId="{AB9B95B1-9DB1-470D-B14D-45669F0A8A6F}" destId="{B10010CC-5C01-4202-9341-7037D7B95F80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43A38B-B670-42C4-AECA-F26E06CFF6E9}" type="datetimeFigureOut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88354-011B-476D-BE77-BB4DFD67B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729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5E1476C-AC43-4F6B-8AF7-33548C2F1D9F}" type="slidenum">
              <a:rPr lang="zh-CN" altLang="en-US" sz="1200">
                <a:ea typeface="SimSun" panose="02010600030101010101" pitchFamily="2" charset="-122"/>
              </a:rPr>
              <a:pPr eaLnBrk="1" hangingPunct="1"/>
              <a:t>7</a:t>
            </a:fld>
            <a:endParaRPr lang="en-US" altLang="zh-CN" sz="120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5272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7F408D7-278A-4B71-A226-37D54F235B8A}" type="slidenum">
              <a:rPr lang="zh-CN" altLang="en-US" sz="1200">
                <a:ea typeface="SimSun" panose="02010600030101010101" pitchFamily="2" charset="-122"/>
              </a:rPr>
              <a:pPr eaLnBrk="1" hangingPunct="1"/>
              <a:t>9</a:t>
            </a:fld>
            <a:endParaRPr lang="en-US" altLang="zh-CN" sz="120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3772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80DE445-873B-4792-AE8B-F70352CC6009}" type="slidenum">
              <a:rPr lang="zh-CN" altLang="en-US" sz="1200">
                <a:ea typeface="SimSun" panose="02010600030101010101" pitchFamily="2" charset="-122"/>
              </a:rPr>
              <a:pPr eaLnBrk="1" hangingPunct="1"/>
              <a:t>10</a:t>
            </a:fld>
            <a:endParaRPr lang="en-US" altLang="zh-CN" sz="120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6257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>
                <a:ea typeface="SimSun" panose="02010600030101010101" pitchFamily="2" charset="-122"/>
              </a:rPr>
              <a:t>Hardware and low-level systems software change quickly</a:t>
            </a:r>
          </a:p>
          <a:p>
            <a:pPr eaLnBrk="1" hangingPunct="1"/>
            <a:r>
              <a:rPr lang="en-US" altLang="zh-CN" smtClean="0">
                <a:ea typeface="SimSun" panose="02010600030101010101" pitchFamily="2" charset="-122"/>
              </a:rPr>
              <a:t>High-level software (middleware, applications) changes more slowly</a:t>
            </a:r>
          </a:p>
          <a:p>
            <a:endParaRPr lang="zh-CN" altLang="en-US" smtClean="0">
              <a:ea typeface="SimSun" panose="02010600030101010101" pitchFamily="2" charset="-122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104A7B5-67FE-4219-8258-DBB1E9917442}" type="slidenum">
              <a:rPr lang="zh-CN" altLang="en-US" sz="1200">
                <a:ea typeface="SimSun" panose="02010600030101010101" pitchFamily="2" charset="-122"/>
              </a:rPr>
              <a:pPr eaLnBrk="1" hangingPunct="1"/>
              <a:t>11</a:t>
            </a:fld>
            <a:endParaRPr lang="en-US" altLang="zh-CN" sz="120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9713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EA6910B-334D-4F15-BE62-8798290DA662}" type="slidenum">
              <a:rPr lang="zh-CN" altLang="en-US" sz="1200">
                <a:ea typeface="SimSun" panose="02010600030101010101" pitchFamily="2" charset="-122"/>
              </a:rPr>
              <a:pPr eaLnBrk="1" hangingPunct="1"/>
              <a:t>15</a:t>
            </a:fld>
            <a:endParaRPr lang="en-US" altLang="zh-CN" sz="120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0066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Or sitting and waiting until the next spike in demand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9BDC409-8388-4C78-A882-C025B07F380E}" type="slidenum">
              <a:rPr lang="zh-CN" altLang="en-US" sz="1200">
                <a:ea typeface="SimSun" panose="02010600030101010101" pitchFamily="2" charset="-122"/>
              </a:rPr>
              <a:pPr eaLnBrk="1" hangingPunct="1"/>
              <a:t>16</a:t>
            </a:fld>
            <a:endParaRPr lang="en-US" altLang="zh-CN" sz="120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5589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502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495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81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68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378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77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265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587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541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002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82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90BD5-1E1C-4C30-A502-83AE4551E3F9}" type="datetimeFigureOut">
              <a:rPr lang="zh-CN" altLang="en-US" smtClean="0"/>
              <a:t>2016/11/16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140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zshi@hust.edu.cn&#65292;13971459597" TargetMode="External"/><Relationship Id="rId2" Type="http://schemas.openxmlformats.org/officeDocument/2006/relationships/hyperlink" Target="http://cs210-566.github.i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image" Target="../media/image26.png"/><Relationship Id="rId7" Type="http://schemas.openxmlformats.org/officeDocument/2006/relationships/image" Target="../media/image30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6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diagramData" Target="../diagrams/data1.xml"/><Relationship Id="rId5" Type="http://schemas.openxmlformats.org/officeDocument/2006/relationships/image" Target="../media/image8.png"/><Relationship Id="rId10" Type="http://schemas.microsoft.com/office/2007/relationships/diagramDrawing" Target="../diagrams/drawing1.xml"/><Relationship Id="rId4" Type="http://schemas.openxmlformats.org/officeDocument/2006/relationships/image" Target="../media/image7.jpeg"/><Relationship Id="rId9" Type="http://schemas.openxmlformats.org/officeDocument/2006/relationships/diagramColors" Target="../diagrams/colors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数据中心技术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施展</a:t>
            </a: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武汉光电国家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实验室</a:t>
            </a: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2016-11-16, 11-18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15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1788"/>
            <a:ext cx="9144000" cy="569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360000"/>
            <a:ext cx="9000000" cy="10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  <a:r>
              <a:rPr lang="zh-CN" altLang="en-US" dirty="0" smtClean="0">
                <a:solidFill>
                  <a:srgbClr val="FF0000"/>
                </a:solidFill>
              </a:rPr>
              <a:t>封装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14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350"/>
            <a:ext cx="9144000" cy="564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360000"/>
            <a:ext cx="9000000" cy="10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  <a:r>
              <a:rPr lang="zh-CN" altLang="en-US" dirty="0" smtClean="0">
                <a:solidFill>
                  <a:srgbClr val="FF0000"/>
                </a:solidFill>
              </a:rPr>
              <a:t>兼容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07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450" y="1449388"/>
            <a:ext cx="2009775" cy="211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1800000"/>
            <a:ext cx="8094663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00" y="3240000"/>
            <a:ext cx="7875588" cy="108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00" y="4680000"/>
            <a:ext cx="831215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80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Run legacy software on non-legacy hardware</a:t>
            </a:r>
          </a:p>
          <a:p>
            <a:r>
              <a:rPr lang="en-US" altLang="zh-CN" dirty="0"/>
              <a:t>Run multiple operating systems on the same hardware</a:t>
            </a:r>
          </a:p>
          <a:p>
            <a:r>
              <a:rPr lang="en-US" altLang="zh-CN" dirty="0"/>
              <a:t>Create a manageable upgrade path</a:t>
            </a:r>
          </a:p>
          <a:p>
            <a:r>
              <a:rPr lang="en-US" altLang="zh-CN" dirty="0"/>
              <a:t>Manage outages (expected and unexpected) dynamically</a:t>
            </a:r>
          </a:p>
        </p:txBody>
      </p:sp>
    </p:spTree>
    <p:extLst>
      <p:ext uri="{BB962C8B-B14F-4D97-AF65-F5344CB8AC3E}">
        <p14:creationId xmlns:p14="http://schemas.microsoft.com/office/powerpoint/2010/main" val="56849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Reduce costs by </a:t>
            </a:r>
            <a:r>
              <a:rPr lang="en-US" altLang="zh-CN" b="1" dirty="0" smtClean="0">
                <a:solidFill>
                  <a:srgbClr val="FF0000"/>
                </a:solidFill>
              </a:rPr>
              <a:t>consolidating </a:t>
            </a:r>
            <a:r>
              <a:rPr lang="zh-CN" altLang="en-US" b="1" dirty="0" smtClean="0">
                <a:solidFill>
                  <a:srgbClr val="FF0000"/>
                </a:solidFill>
              </a:rPr>
              <a:t>整合</a:t>
            </a:r>
            <a:r>
              <a:rPr lang="en-US" altLang="zh-CN" dirty="0" smtClean="0"/>
              <a:t> </a:t>
            </a:r>
            <a:r>
              <a:rPr lang="en-US" altLang="zh-CN" dirty="0"/>
              <a:t>services onto the fewest number of physical machines</a:t>
            </a:r>
            <a:endParaRPr lang="zh-CN" altLang="en-US" dirty="0"/>
          </a:p>
        </p:txBody>
      </p:sp>
      <p:pic>
        <p:nvPicPr>
          <p:cNvPr id="4" name="Picture 4" descr="serverconsolid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819400"/>
            <a:ext cx="4038600" cy="256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667000" y="5410200"/>
            <a:ext cx="348807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ea typeface="SimSun" panose="02010600030101010101" pitchFamily="2" charset="-122"/>
                <a:cs typeface="Times New Roman" panose="02020603050405020304" pitchFamily="18" charset="0"/>
              </a:rPr>
              <a:t>http://www.vmware.com/img/serverconsolidation.jpg</a:t>
            </a:r>
          </a:p>
        </p:txBody>
      </p:sp>
    </p:spTree>
    <p:extLst>
      <p:ext uri="{BB962C8B-B14F-4D97-AF65-F5344CB8AC3E}">
        <p14:creationId xmlns:p14="http://schemas.microsoft.com/office/powerpoint/2010/main" val="50317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Non-virtualized Data Centers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Too many servers/cores for too little work</a:t>
            </a:r>
          </a:p>
          <a:p>
            <a:pPr algn="l"/>
            <a:endParaRPr lang="en-US" altLang="zh-CN" dirty="0" smtClean="0"/>
          </a:p>
          <a:p>
            <a:pPr algn="l"/>
            <a:endParaRPr lang="en-US" altLang="zh-CN" dirty="0"/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r>
              <a:rPr lang="en-US" altLang="zh-CN" dirty="0" smtClean="0"/>
              <a:t>High costs and infrastructure needs</a:t>
            </a:r>
          </a:p>
          <a:p>
            <a:pPr lvl="1"/>
            <a:r>
              <a:rPr lang="zh-CN" altLang="en-US" sz="2200" dirty="0" smtClean="0"/>
              <a:t>维护 </a:t>
            </a:r>
            <a:r>
              <a:rPr lang="en-US" altLang="zh-CN" sz="2200" dirty="0" smtClean="0"/>
              <a:t>Maintenance</a:t>
            </a:r>
          </a:p>
          <a:p>
            <a:pPr lvl="1"/>
            <a:r>
              <a:rPr lang="zh-CN" altLang="en-US" sz="2200" dirty="0" smtClean="0"/>
              <a:t>网络 </a:t>
            </a:r>
            <a:r>
              <a:rPr lang="en-US" altLang="zh-CN" sz="2200" dirty="0" smtClean="0"/>
              <a:t>Networking</a:t>
            </a:r>
          </a:p>
          <a:p>
            <a:pPr lvl="1"/>
            <a:r>
              <a:rPr lang="zh-CN" altLang="en-US" sz="2200" dirty="0" smtClean="0"/>
              <a:t>空间 </a:t>
            </a:r>
            <a:r>
              <a:rPr lang="en-US" altLang="zh-CN" sz="2200" dirty="0" smtClean="0"/>
              <a:t>Floor space</a:t>
            </a:r>
          </a:p>
          <a:p>
            <a:pPr lvl="1"/>
            <a:r>
              <a:rPr lang="zh-CN" altLang="en-US" sz="2200" dirty="0" smtClean="0"/>
              <a:t>冷却 </a:t>
            </a:r>
            <a:r>
              <a:rPr lang="en-US" altLang="zh-CN" sz="2200" dirty="0" smtClean="0"/>
              <a:t>Cooling</a:t>
            </a:r>
          </a:p>
          <a:p>
            <a:pPr lvl="1"/>
            <a:r>
              <a:rPr lang="zh-CN" altLang="en-US" sz="2200" dirty="0" smtClean="0"/>
              <a:t>能耗 </a:t>
            </a:r>
            <a:r>
              <a:rPr lang="en-US" altLang="zh-CN" sz="2200" dirty="0" smtClean="0"/>
              <a:t>Power</a:t>
            </a:r>
          </a:p>
          <a:p>
            <a:pPr lvl="1"/>
            <a:r>
              <a:rPr lang="zh-CN" altLang="en-US" sz="2200" dirty="0" smtClean="0"/>
              <a:t>容灾 </a:t>
            </a:r>
            <a:r>
              <a:rPr lang="en-US" altLang="zh-CN" sz="2200" dirty="0" smtClean="0"/>
              <a:t>Disaster Recovery</a:t>
            </a:r>
            <a:endParaRPr lang="zh-CN" altLang="en-US" dirty="0" smtClean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725" y="4386263"/>
            <a:ext cx="2009775" cy="211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000" y="1980001"/>
            <a:ext cx="3204000" cy="215010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0000" y="1980000"/>
            <a:ext cx="3204000" cy="215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55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anose="02010600030101010101" pitchFamily="2" charset="-122"/>
              </a:rPr>
              <a:t>Dynamic Data Center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0689"/>
            <a:ext cx="8188325" cy="468000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>
                <a:ea typeface="SimSun" panose="02010600030101010101" pitchFamily="2" charset="-122"/>
              </a:rPr>
              <a:t>Virtualization helps us break the “one service per server” model</a:t>
            </a:r>
          </a:p>
          <a:p>
            <a:pPr algn="l"/>
            <a:r>
              <a:rPr lang="en-US" altLang="zh-CN" sz="2800" dirty="0" smtClean="0">
                <a:ea typeface="SimSun" panose="02010600030101010101" pitchFamily="2" charset="-122"/>
              </a:rPr>
              <a:t>Consolidate many services into a fewer number of machines when workload is low, reducing costs</a:t>
            </a:r>
          </a:p>
          <a:p>
            <a:pPr algn="l"/>
            <a:r>
              <a:rPr lang="en-US" altLang="zh-CN" sz="2800" dirty="0" smtClean="0">
                <a:ea typeface="SimSun" panose="02010600030101010101" pitchFamily="2" charset="-122"/>
              </a:rPr>
              <a:t>Conversely, as demand for a particular service increases, we can shift more virtual machines to run that service</a:t>
            </a:r>
          </a:p>
          <a:p>
            <a:pPr algn="l"/>
            <a:r>
              <a:rPr lang="en-US" altLang="zh-CN" sz="2800" dirty="0" smtClean="0">
                <a:ea typeface="SimSun" panose="02010600030101010101" pitchFamily="2" charset="-122"/>
              </a:rPr>
              <a:t>We can build a data center with fewer total resources, since resources are used as needed instead of being dedicated to single services </a:t>
            </a:r>
          </a:p>
        </p:txBody>
      </p:sp>
    </p:spTree>
    <p:extLst>
      <p:ext uri="{BB962C8B-B14F-4D97-AF65-F5344CB8AC3E}">
        <p14:creationId xmlns:p14="http://schemas.microsoft.com/office/powerpoint/2010/main" val="88887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VM workload multiplexing</a:t>
            </a:r>
            <a:endParaRPr lang="zh-CN" altLang="en-US" dirty="0"/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762000" y="3061230"/>
            <a:ext cx="25908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V="1">
            <a:off x="762000" y="1769005"/>
            <a:ext cx="0" cy="12954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762000" y="1937280"/>
            <a:ext cx="2438400" cy="0"/>
          </a:xfrm>
          <a:prstGeom prst="line">
            <a:avLst/>
          </a:prstGeom>
          <a:noFill/>
          <a:ln w="25400">
            <a:pattFill prst="trellis">
              <a:fgClr>
                <a:srgbClr val="00FF00"/>
              </a:fgClr>
              <a:bgClr>
                <a:schemeClr val="accent2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914400" y="1894418"/>
            <a:ext cx="2286000" cy="1093787"/>
          </a:xfrm>
          <a:custGeom>
            <a:avLst/>
            <a:gdLst>
              <a:gd name="T0" fmla="*/ 0 w 1440"/>
              <a:gd name="T1" fmla="*/ 1093787 h 689"/>
              <a:gd name="T2" fmla="*/ 182563 w 1440"/>
              <a:gd name="T3" fmla="*/ 146050 h 689"/>
              <a:gd name="T4" fmla="*/ 365125 w 1440"/>
              <a:gd name="T5" fmla="*/ 579437 h 689"/>
              <a:gd name="T6" fmla="*/ 457200 w 1440"/>
              <a:gd name="T7" fmla="*/ 303212 h 689"/>
              <a:gd name="T8" fmla="*/ 549275 w 1440"/>
              <a:gd name="T9" fmla="*/ 857250 h 689"/>
              <a:gd name="T10" fmla="*/ 685800 w 1440"/>
              <a:gd name="T11" fmla="*/ 857250 h 689"/>
              <a:gd name="T12" fmla="*/ 731838 w 1440"/>
              <a:gd name="T13" fmla="*/ 658812 h 689"/>
              <a:gd name="T14" fmla="*/ 777875 w 1440"/>
              <a:gd name="T15" fmla="*/ 1054100 h 689"/>
              <a:gd name="T16" fmla="*/ 868363 w 1440"/>
              <a:gd name="T17" fmla="*/ 777875 h 689"/>
              <a:gd name="T18" fmla="*/ 944563 w 1440"/>
              <a:gd name="T19" fmla="*/ 858837 h 689"/>
              <a:gd name="T20" fmla="*/ 960438 w 1440"/>
              <a:gd name="T21" fmla="*/ 223837 h 689"/>
              <a:gd name="T22" fmla="*/ 1143000 w 1440"/>
              <a:gd name="T23" fmla="*/ 422275 h 689"/>
              <a:gd name="T24" fmla="*/ 1279525 w 1440"/>
              <a:gd name="T25" fmla="*/ 342900 h 689"/>
              <a:gd name="T26" fmla="*/ 1325563 w 1440"/>
              <a:gd name="T27" fmla="*/ 66675 h 689"/>
              <a:gd name="T28" fmla="*/ 1385888 w 1440"/>
              <a:gd name="T29" fmla="*/ 744537 h 689"/>
              <a:gd name="T30" fmla="*/ 1508125 w 1440"/>
              <a:gd name="T31" fmla="*/ 461962 h 689"/>
              <a:gd name="T32" fmla="*/ 1722438 w 1440"/>
              <a:gd name="T33" fmla="*/ 311150 h 689"/>
              <a:gd name="T34" fmla="*/ 1951038 w 1440"/>
              <a:gd name="T35" fmla="*/ 935037 h 689"/>
              <a:gd name="T36" fmla="*/ 2133600 w 1440"/>
              <a:gd name="T37" fmla="*/ 774700 h 689"/>
              <a:gd name="T38" fmla="*/ 2224088 w 1440"/>
              <a:gd name="T39" fmla="*/ 630237 h 689"/>
              <a:gd name="T40" fmla="*/ 2286000 w 1440"/>
              <a:gd name="T41" fmla="*/ 263525 h 68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440" h="689">
                <a:moveTo>
                  <a:pt x="0" y="689"/>
                </a:moveTo>
                <a:cubicBezTo>
                  <a:pt x="38" y="417"/>
                  <a:pt x="77" y="146"/>
                  <a:pt x="115" y="92"/>
                </a:cubicBezTo>
                <a:cubicBezTo>
                  <a:pt x="154" y="38"/>
                  <a:pt x="202" y="349"/>
                  <a:pt x="230" y="365"/>
                </a:cubicBezTo>
                <a:cubicBezTo>
                  <a:pt x="259" y="382"/>
                  <a:pt x="269" y="162"/>
                  <a:pt x="288" y="191"/>
                </a:cubicBezTo>
                <a:cubicBezTo>
                  <a:pt x="307" y="220"/>
                  <a:pt x="322" y="482"/>
                  <a:pt x="346" y="540"/>
                </a:cubicBezTo>
                <a:cubicBezTo>
                  <a:pt x="370" y="598"/>
                  <a:pt x="413" y="561"/>
                  <a:pt x="432" y="540"/>
                </a:cubicBezTo>
                <a:cubicBezTo>
                  <a:pt x="451" y="519"/>
                  <a:pt x="451" y="394"/>
                  <a:pt x="461" y="415"/>
                </a:cubicBezTo>
                <a:cubicBezTo>
                  <a:pt x="470" y="436"/>
                  <a:pt x="476" y="651"/>
                  <a:pt x="490" y="664"/>
                </a:cubicBezTo>
                <a:cubicBezTo>
                  <a:pt x="504" y="677"/>
                  <a:pt x="530" y="510"/>
                  <a:pt x="547" y="490"/>
                </a:cubicBezTo>
                <a:cubicBezTo>
                  <a:pt x="564" y="470"/>
                  <a:pt x="585" y="599"/>
                  <a:pt x="595" y="541"/>
                </a:cubicBezTo>
                <a:cubicBezTo>
                  <a:pt x="605" y="483"/>
                  <a:pt x="584" y="187"/>
                  <a:pt x="605" y="141"/>
                </a:cubicBezTo>
                <a:cubicBezTo>
                  <a:pt x="626" y="95"/>
                  <a:pt x="687" y="254"/>
                  <a:pt x="720" y="266"/>
                </a:cubicBezTo>
                <a:cubicBezTo>
                  <a:pt x="753" y="278"/>
                  <a:pt x="787" y="253"/>
                  <a:pt x="806" y="216"/>
                </a:cubicBezTo>
                <a:cubicBezTo>
                  <a:pt x="825" y="179"/>
                  <a:pt x="824" y="0"/>
                  <a:pt x="835" y="42"/>
                </a:cubicBezTo>
                <a:cubicBezTo>
                  <a:pt x="846" y="84"/>
                  <a:pt x="854" y="428"/>
                  <a:pt x="873" y="469"/>
                </a:cubicBezTo>
                <a:cubicBezTo>
                  <a:pt x="892" y="510"/>
                  <a:pt x="915" y="336"/>
                  <a:pt x="950" y="291"/>
                </a:cubicBezTo>
                <a:cubicBezTo>
                  <a:pt x="985" y="246"/>
                  <a:pt x="1039" y="146"/>
                  <a:pt x="1085" y="196"/>
                </a:cubicBezTo>
                <a:cubicBezTo>
                  <a:pt x="1131" y="246"/>
                  <a:pt x="1186" y="541"/>
                  <a:pt x="1229" y="589"/>
                </a:cubicBezTo>
                <a:cubicBezTo>
                  <a:pt x="1272" y="637"/>
                  <a:pt x="1315" y="520"/>
                  <a:pt x="1344" y="488"/>
                </a:cubicBezTo>
                <a:cubicBezTo>
                  <a:pt x="1373" y="456"/>
                  <a:pt x="1385" y="451"/>
                  <a:pt x="1401" y="397"/>
                </a:cubicBezTo>
                <a:cubicBezTo>
                  <a:pt x="1417" y="343"/>
                  <a:pt x="1432" y="214"/>
                  <a:pt x="1440" y="166"/>
                </a:cubicBezTo>
              </a:path>
            </a:pathLst>
          </a:custGeom>
          <a:noFill/>
          <a:ln w="31750" cap="flat" cmpd="sng">
            <a:solidFill>
              <a:srgbClr val="339966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838200" y="1494368"/>
            <a:ext cx="2209800" cy="274637"/>
          </a:xfrm>
          <a:prstGeom prst="rect">
            <a:avLst/>
          </a:prstGeom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dirty="0">
                <a:solidFill>
                  <a:schemeClr val="bg1"/>
                </a:solidFill>
                <a:latin typeface="Times New Roman" charset="0"/>
                <a:ea typeface="ＭＳ Ｐゴシック" charset="0"/>
                <a:cs typeface="SimSun" charset="0"/>
              </a:rPr>
              <a:t>Separate VM sizing</a:t>
            </a: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779463" y="4545543"/>
            <a:ext cx="25908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V="1">
            <a:off x="779463" y="3250143"/>
            <a:ext cx="0" cy="12954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779463" y="3489855"/>
            <a:ext cx="2438400" cy="0"/>
          </a:xfrm>
          <a:prstGeom prst="line">
            <a:avLst/>
          </a:prstGeom>
          <a:noFill/>
          <a:ln w="25400">
            <a:pattFill prst="trellis">
              <a:fgClr>
                <a:srgbClr val="00FF00"/>
              </a:fgClr>
              <a:bgClr>
                <a:schemeClr val="accent2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Freeform 14"/>
          <p:cNvSpPr>
            <a:spLocks/>
          </p:cNvSpPr>
          <p:nvPr/>
        </p:nvSpPr>
        <p:spPr bwMode="auto">
          <a:xfrm>
            <a:off x="974725" y="3486680"/>
            <a:ext cx="2309813" cy="803275"/>
          </a:xfrm>
          <a:custGeom>
            <a:avLst/>
            <a:gdLst>
              <a:gd name="T0" fmla="*/ 0 w 1455"/>
              <a:gd name="T1" fmla="*/ 127000 h 506"/>
              <a:gd name="T2" fmla="*/ 190500 w 1455"/>
              <a:gd name="T3" fmla="*/ 746125 h 506"/>
              <a:gd name="T4" fmla="*/ 322263 w 1455"/>
              <a:gd name="T5" fmla="*/ 468313 h 506"/>
              <a:gd name="T6" fmla="*/ 414338 w 1455"/>
              <a:gd name="T7" fmla="*/ 192088 h 506"/>
              <a:gd name="T8" fmla="*/ 587375 w 1455"/>
              <a:gd name="T9" fmla="*/ 46038 h 506"/>
              <a:gd name="T10" fmla="*/ 647700 w 1455"/>
              <a:gd name="T11" fmla="*/ 471488 h 506"/>
              <a:gd name="T12" fmla="*/ 688975 w 1455"/>
              <a:gd name="T13" fmla="*/ 547688 h 506"/>
              <a:gd name="T14" fmla="*/ 739775 w 1455"/>
              <a:gd name="T15" fmla="*/ 669925 h 506"/>
              <a:gd name="T16" fmla="*/ 785813 w 1455"/>
              <a:gd name="T17" fmla="*/ 661988 h 506"/>
              <a:gd name="T18" fmla="*/ 825500 w 1455"/>
              <a:gd name="T19" fmla="*/ 666750 h 506"/>
              <a:gd name="T20" fmla="*/ 846138 w 1455"/>
              <a:gd name="T21" fmla="*/ 617538 h 506"/>
              <a:gd name="T22" fmla="*/ 1028700 w 1455"/>
              <a:gd name="T23" fmla="*/ 357188 h 506"/>
              <a:gd name="T24" fmla="*/ 1100138 w 1455"/>
              <a:gd name="T25" fmla="*/ 311150 h 506"/>
              <a:gd name="T26" fmla="*/ 1265238 w 1455"/>
              <a:gd name="T27" fmla="*/ 690563 h 506"/>
              <a:gd name="T28" fmla="*/ 1395413 w 1455"/>
              <a:gd name="T29" fmla="*/ 522288 h 506"/>
              <a:gd name="T30" fmla="*/ 1465263 w 1455"/>
              <a:gd name="T31" fmla="*/ 350838 h 506"/>
              <a:gd name="T32" fmla="*/ 1662113 w 1455"/>
              <a:gd name="T33" fmla="*/ 433388 h 506"/>
              <a:gd name="T34" fmla="*/ 1912938 w 1455"/>
              <a:gd name="T35" fmla="*/ 312738 h 506"/>
              <a:gd name="T36" fmla="*/ 2133600 w 1455"/>
              <a:gd name="T37" fmla="*/ 357188 h 506"/>
              <a:gd name="T38" fmla="*/ 2181225 w 1455"/>
              <a:gd name="T39" fmla="*/ 519113 h 506"/>
              <a:gd name="T40" fmla="*/ 2309813 w 1455"/>
              <a:gd name="T41" fmla="*/ 342900 h 50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455" h="506">
                <a:moveTo>
                  <a:pt x="0" y="80"/>
                </a:moveTo>
                <a:cubicBezTo>
                  <a:pt x="20" y="144"/>
                  <a:pt x="86" y="434"/>
                  <a:pt x="120" y="470"/>
                </a:cubicBezTo>
                <a:cubicBezTo>
                  <a:pt x="154" y="506"/>
                  <a:pt x="179" y="353"/>
                  <a:pt x="203" y="295"/>
                </a:cubicBezTo>
                <a:cubicBezTo>
                  <a:pt x="227" y="237"/>
                  <a:pt x="233" y="165"/>
                  <a:pt x="261" y="121"/>
                </a:cubicBezTo>
                <a:cubicBezTo>
                  <a:pt x="289" y="77"/>
                  <a:pt x="346" y="0"/>
                  <a:pt x="370" y="29"/>
                </a:cubicBezTo>
                <a:cubicBezTo>
                  <a:pt x="394" y="58"/>
                  <a:pt x="397" y="244"/>
                  <a:pt x="408" y="297"/>
                </a:cubicBezTo>
                <a:cubicBezTo>
                  <a:pt x="419" y="350"/>
                  <a:pt x="424" y="324"/>
                  <a:pt x="434" y="345"/>
                </a:cubicBezTo>
                <a:cubicBezTo>
                  <a:pt x="444" y="366"/>
                  <a:pt x="456" y="410"/>
                  <a:pt x="466" y="422"/>
                </a:cubicBezTo>
                <a:cubicBezTo>
                  <a:pt x="476" y="434"/>
                  <a:pt x="486" y="417"/>
                  <a:pt x="495" y="417"/>
                </a:cubicBezTo>
                <a:cubicBezTo>
                  <a:pt x="504" y="417"/>
                  <a:pt x="514" y="425"/>
                  <a:pt x="520" y="420"/>
                </a:cubicBezTo>
                <a:cubicBezTo>
                  <a:pt x="526" y="415"/>
                  <a:pt x="512" y="421"/>
                  <a:pt x="533" y="389"/>
                </a:cubicBezTo>
                <a:cubicBezTo>
                  <a:pt x="554" y="357"/>
                  <a:pt x="621" y="257"/>
                  <a:pt x="648" y="225"/>
                </a:cubicBezTo>
                <a:cubicBezTo>
                  <a:pt x="675" y="193"/>
                  <a:pt x="668" y="161"/>
                  <a:pt x="693" y="196"/>
                </a:cubicBezTo>
                <a:cubicBezTo>
                  <a:pt x="718" y="231"/>
                  <a:pt x="766" y="413"/>
                  <a:pt x="797" y="435"/>
                </a:cubicBezTo>
                <a:cubicBezTo>
                  <a:pt x="828" y="457"/>
                  <a:pt x="858" y="365"/>
                  <a:pt x="879" y="329"/>
                </a:cubicBezTo>
                <a:cubicBezTo>
                  <a:pt x="900" y="293"/>
                  <a:pt x="895" y="230"/>
                  <a:pt x="923" y="221"/>
                </a:cubicBezTo>
                <a:cubicBezTo>
                  <a:pt x="951" y="212"/>
                  <a:pt x="1000" y="277"/>
                  <a:pt x="1047" y="273"/>
                </a:cubicBezTo>
                <a:cubicBezTo>
                  <a:pt x="1094" y="269"/>
                  <a:pt x="1156" y="205"/>
                  <a:pt x="1205" y="197"/>
                </a:cubicBezTo>
                <a:cubicBezTo>
                  <a:pt x="1254" y="189"/>
                  <a:pt x="1316" y="203"/>
                  <a:pt x="1344" y="225"/>
                </a:cubicBezTo>
                <a:cubicBezTo>
                  <a:pt x="1372" y="247"/>
                  <a:pt x="1356" y="328"/>
                  <a:pt x="1374" y="327"/>
                </a:cubicBezTo>
                <a:cubicBezTo>
                  <a:pt x="1392" y="326"/>
                  <a:pt x="1438" y="239"/>
                  <a:pt x="1455" y="216"/>
                </a:cubicBezTo>
              </a:path>
            </a:pathLst>
          </a:custGeom>
          <a:noFill/>
          <a:ln w="31750" cap="flat" cmpd="sng">
            <a:solidFill>
              <a:srgbClr val="339966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AutoShape 15"/>
          <p:cNvSpPr>
            <a:spLocks noChangeArrowheads="1"/>
          </p:cNvSpPr>
          <p:nvPr/>
        </p:nvSpPr>
        <p:spPr bwMode="auto">
          <a:xfrm>
            <a:off x="3657600" y="3216805"/>
            <a:ext cx="914400" cy="304800"/>
          </a:xfrm>
          <a:custGeom>
            <a:avLst/>
            <a:gdLst>
              <a:gd name="T0" fmla="*/ 685800 w 21600"/>
              <a:gd name="T1" fmla="*/ 0 h 21600"/>
              <a:gd name="T2" fmla="*/ 0 w 21600"/>
              <a:gd name="T3" fmla="*/ 152400 h 21600"/>
              <a:gd name="T4" fmla="*/ 685800 w 21600"/>
              <a:gd name="T5" fmla="*/ 304800 h 21600"/>
              <a:gd name="T6" fmla="*/ 914400 w 21600"/>
              <a:gd name="T7" fmla="*/ 1524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gradFill rotWithShape="1">
            <a:gsLst>
              <a:gs pos="0">
                <a:srgbClr val="0066FF"/>
              </a:gs>
              <a:gs pos="50000">
                <a:srgbClr val="A3D1FF"/>
              </a:gs>
              <a:gs pos="100000">
                <a:srgbClr val="0066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4876800" y="4283605"/>
            <a:ext cx="25908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 flipV="1">
            <a:off x="4876800" y="1692805"/>
            <a:ext cx="0" cy="25908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>
            <a:off x="4876800" y="2330980"/>
            <a:ext cx="2438400" cy="0"/>
          </a:xfrm>
          <a:prstGeom prst="line">
            <a:avLst/>
          </a:prstGeom>
          <a:noFill/>
          <a:ln w="25400">
            <a:pattFill prst="trellis">
              <a:fgClr>
                <a:srgbClr val="00FF00"/>
              </a:fgClr>
              <a:bgClr>
                <a:schemeClr val="accent2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Freeform 19"/>
          <p:cNvSpPr>
            <a:spLocks/>
          </p:cNvSpPr>
          <p:nvPr/>
        </p:nvSpPr>
        <p:spPr bwMode="auto">
          <a:xfrm>
            <a:off x="5029200" y="3113618"/>
            <a:ext cx="2286000" cy="1093787"/>
          </a:xfrm>
          <a:custGeom>
            <a:avLst/>
            <a:gdLst>
              <a:gd name="T0" fmla="*/ 0 w 1440"/>
              <a:gd name="T1" fmla="*/ 1093787 h 689"/>
              <a:gd name="T2" fmla="*/ 182563 w 1440"/>
              <a:gd name="T3" fmla="*/ 146050 h 689"/>
              <a:gd name="T4" fmla="*/ 365125 w 1440"/>
              <a:gd name="T5" fmla="*/ 579437 h 689"/>
              <a:gd name="T6" fmla="*/ 457200 w 1440"/>
              <a:gd name="T7" fmla="*/ 303212 h 689"/>
              <a:gd name="T8" fmla="*/ 549275 w 1440"/>
              <a:gd name="T9" fmla="*/ 857250 h 689"/>
              <a:gd name="T10" fmla="*/ 685800 w 1440"/>
              <a:gd name="T11" fmla="*/ 857250 h 689"/>
              <a:gd name="T12" fmla="*/ 731838 w 1440"/>
              <a:gd name="T13" fmla="*/ 658812 h 689"/>
              <a:gd name="T14" fmla="*/ 777875 w 1440"/>
              <a:gd name="T15" fmla="*/ 1054100 h 689"/>
              <a:gd name="T16" fmla="*/ 868363 w 1440"/>
              <a:gd name="T17" fmla="*/ 777875 h 689"/>
              <a:gd name="T18" fmla="*/ 944563 w 1440"/>
              <a:gd name="T19" fmla="*/ 858837 h 689"/>
              <a:gd name="T20" fmla="*/ 960438 w 1440"/>
              <a:gd name="T21" fmla="*/ 223837 h 689"/>
              <a:gd name="T22" fmla="*/ 1143000 w 1440"/>
              <a:gd name="T23" fmla="*/ 422275 h 689"/>
              <a:gd name="T24" fmla="*/ 1279525 w 1440"/>
              <a:gd name="T25" fmla="*/ 342900 h 689"/>
              <a:gd name="T26" fmla="*/ 1325563 w 1440"/>
              <a:gd name="T27" fmla="*/ 66675 h 689"/>
              <a:gd name="T28" fmla="*/ 1385888 w 1440"/>
              <a:gd name="T29" fmla="*/ 744537 h 689"/>
              <a:gd name="T30" fmla="*/ 1508125 w 1440"/>
              <a:gd name="T31" fmla="*/ 461962 h 689"/>
              <a:gd name="T32" fmla="*/ 1722438 w 1440"/>
              <a:gd name="T33" fmla="*/ 311150 h 689"/>
              <a:gd name="T34" fmla="*/ 1951038 w 1440"/>
              <a:gd name="T35" fmla="*/ 935037 h 689"/>
              <a:gd name="T36" fmla="*/ 2133600 w 1440"/>
              <a:gd name="T37" fmla="*/ 774700 h 689"/>
              <a:gd name="T38" fmla="*/ 2224088 w 1440"/>
              <a:gd name="T39" fmla="*/ 630237 h 689"/>
              <a:gd name="T40" fmla="*/ 2286000 w 1440"/>
              <a:gd name="T41" fmla="*/ 263525 h 68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440" h="689">
                <a:moveTo>
                  <a:pt x="0" y="689"/>
                </a:moveTo>
                <a:cubicBezTo>
                  <a:pt x="38" y="417"/>
                  <a:pt x="77" y="146"/>
                  <a:pt x="115" y="92"/>
                </a:cubicBezTo>
                <a:cubicBezTo>
                  <a:pt x="154" y="38"/>
                  <a:pt x="202" y="349"/>
                  <a:pt x="230" y="365"/>
                </a:cubicBezTo>
                <a:cubicBezTo>
                  <a:pt x="259" y="382"/>
                  <a:pt x="269" y="162"/>
                  <a:pt x="288" y="191"/>
                </a:cubicBezTo>
                <a:cubicBezTo>
                  <a:pt x="307" y="220"/>
                  <a:pt x="322" y="482"/>
                  <a:pt x="346" y="540"/>
                </a:cubicBezTo>
                <a:cubicBezTo>
                  <a:pt x="370" y="598"/>
                  <a:pt x="413" y="561"/>
                  <a:pt x="432" y="540"/>
                </a:cubicBezTo>
                <a:cubicBezTo>
                  <a:pt x="451" y="519"/>
                  <a:pt x="451" y="394"/>
                  <a:pt x="461" y="415"/>
                </a:cubicBezTo>
                <a:cubicBezTo>
                  <a:pt x="470" y="436"/>
                  <a:pt x="476" y="651"/>
                  <a:pt x="490" y="664"/>
                </a:cubicBezTo>
                <a:cubicBezTo>
                  <a:pt x="504" y="677"/>
                  <a:pt x="530" y="510"/>
                  <a:pt x="547" y="490"/>
                </a:cubicBezTo>
                <a:cubicBezTo>
                  <a:pt x="564" y="470"/>
                  <a:pt x="585" y="599"/>
                  <a:pt x="595" y="541"/>
                </a:cubicBezTo>
                <a:cubicBezTo>
                  <a:pt x="605" y="483"/>
                  <a:pt x="584" y="187"/>
                  <a:pt x="605" y="141"/>
                </a:cubicBezTo>
                <a:cubicBezTo>
                  <a:pt x="626" y="95"/>
                  <a:pt x="687" y="254"/>
                  <a:pt x="720" y="266"/>
                </a:cubicBezTo>
                <a:cubicBezTo>
                  <a:pt x="753" y="278"/>
                  <a:pt x="787" y="253"/>
                  <a:pt x="806" y="216"/>
                </a:cubicBezTo>
                <a:cubicBezTo>
                  <a:pt x="825" y="179"/>
                  <a:pt x="824" y="0"/>
                  <a:pt x="835" y="42"/>
                </a:cubicBezTo>
                <a:cubicBezTo>
                  <a:pt x="846" y="84"/>
                  <a:pt x="854" y="428"/>
                  <a:pt x="873" y="469"/>
                </a:cubicBezTo>
                <a:cubicBezTo>
                  <a:pt x="892" y="510"/>
                  <a:pt x="915" y="336"/>
                  <a:pt x="950" y="291"/>
                </a:cubicBezTo>
                <a:cubicBezTo>
                  <a:pt x="985" y="246"/>
                  <a:pt x="1039" y="146"/>
                  <a:pt x="1085" y="196"/>
                </a:cubicBezTo>
                <a:cubicBezTo>
                  <a:pt x="1131" y="246"/>
                  <a:pt x="1186" y="541"/>
                  <a:pt x="1229" y="589"/>
                </a:cubicBezTo>
                <a:cubicBezTo>
                  <a:pt x="1272" y="637"/>
                  <a:pt x="1315" y="520"/>
                  <a:pt x="1344" y="488"/>
                </a:cubicBezTo>
                <a:cubicBezTo>
                  <a:pt x="1373" y="456"/>
                  <a:pt x="1385" y="451"/>
                  <a:pt x="1401" y="397"/>
                </a:cubicBezTo>
                <a:cubicBezTo>
                  <a:pt x="1417" y="343"/>
                  <a:pt x="1432" y="214"/>
                  <a:pt x="1440" y="166"/>
                </a:cubicBezTo>
              </a:path>
            </a:pathLst>
          </a:custGeom>
          <a:noFill/>
          <a:ln w="12700" cap="flat" cmpd="sng">
            <a:solidFill>
              <a:srgbClr val="3399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/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5029200" y="1494368"/>
            <a:ext cx="2209800" cy="274637"/>
          </a:xfrm>
          <a:prstGeom prst="rect">
            <a:avLst/>
          </a:prstGeom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dirty="0">
                <a:solidFill>
                  <a:schemeClr val="bg1"/>
                </a:solidFill>
                <a:latin typeface="Times New Roman" charset="0"/>
                <a:ea typeface="ＭＳ Ｐゴシック" charset="0"/>
                <a:cs typeface="SimSun" charset="0"/>
              </a:rPr>
              <a:t>VM multiplexing</a:t>
            </a:r>
          </a:p>
        </p:txBody>
      </p:sp>
      <p:sp>
        <p:nvSpPr>
          <p:cNvPr id="19" name="Freeform 21"/>
          <p:cNvSpPr>
            <a:spLocks/>
          </p:cNvSpPr>
          <p:nvPr/>
        </p:nvSpPr>
        <p:spPr bwMode="auto">
          <a:xfrm>
            <a:off x="5029200" y="2351618"/>
            <a:ext cx="2308225" cy="860425"/>
          </a:xfrm>
          <a:custGeom>
            <a:avLst/>
            <a:gdLst>
              <a:gd name="T0" fmla="*/ 0 w 1454"/>
              <a:gd name="T1" fmla="*/ 271463 h 542"/>
              <a:gd name="T2" fmla="*/ 236538 w 1454"/>
              <a:gd name="T3" fmla="*/ 11113 h 542"/>
              <a:gd name="T4" fmla="*/ 381000 w 1454"/>
              <a:gd name="T5" fmla="*/ 207963 h 542"/>
              <a:gd name="T6" fmla="*/ 449263 w 1454"/>
              <a:gd name="T7" fmla="*/ 177800 h 542"/>
              <a:gd name="T8" fmla="*/ 571500 w 1454"/>
              <a:gd name="T9" fmla="*/ 239713 h 542"/>
              <a:gd name="T10" fmla="*/ 647700 w 1454"/>
              <a:gd name="T11" fmla="*/ 615950 h 542"/>
              <a:gd name="T12" fmla="*/ 688975 w 1454"/>
              <a:gd name="T13" fmla="*/ 692150 h 542"/>
              <a:gd name="T14" fmla="*/ 762000 w 1454"/>
              <a:gd name="T15" fmla="*/ 604838 h 542"/>
              <a:gd name="T16" fmla="*/ 785813 w 1454"/>
              <a:gd name="T17" fmla="*/ 806450 h 542"/>
              <a:gd name="T18" fmla="*/ 825500 w 1454"/>
              <a:gd name="T19" fmla="*/ 811213 h 542"/>
              <a:gd name="T20" fmla="*/ 846138 w 1454"/>
              <a:gd name="T21" fmla="*/ 762000 h 542"/>
              <a:gd name="T22" fmla="*/ 952500 w 1454"/>
              <a:gd name="T23" fmla="*/ 215900 h 542"/>
              <a:gd name="T24" fmla="*/ 1112838 w 1454"/>
              <a:gd name="T25" fmla="*/ 169863 h 542"/>
              <a:gd name="T26" fmla="*/ 1295400 w 1454"/>
              <a:gd name="T27" fmla="*/ 215900 h 542"/>
              <a:gd name="T28" fmla="*/ 1379538 w 1454"/>
              <a:gd name="T29" fmla="*/ 525463 h 542"/>
              <a:gd name="T30" fmla="*/ 1485900 w 1454"/>
              <a:gd name="T31" fmla="*/ 544513 h 542"/>
              <a:gd name="T32" fmla="*/ 1714500 w 1454"/>
              <a:gd name="T33" fmla="*/ 284163 h 542"/>
              <a:gd name="T34" fmla="*/ 1997075 w 1454"/>
              <a:gd name="T35" fmla="*/ 588963 h 542"/>
              <a:gd name="T36" fmla="*/ 2133600 w 1454"/>
              <a:gd name="T37" fmla="*/ 501650 h 542"/>
              <a:gd name="T38" fmla="*/ 2209800 w 1454"/>
              <a:gd name="T39" fmla="*/ 536575 h 542"/>
              <a:gd name="T40" fmla="*/ 2308225 w 1454"/>
              <a:gd name="T41" fmla="*/ 398463 h 542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454" h="542">
                <a:moveTo>
                  <a:pt x="0" y="171"/>
                </a:moveTo>
                <a:cubicBezTo>
                  <a:pt x="25" y="144"/>
                  <a:pt x="109" y="14"/>
                  <a:pt x="149" y="7"/>
                </a:cubicBezTo>
                <a:cubicBezTo>
                  <a:pt x="189" y="0"/>
                  <a:pt x="218" y="114"/>
                  <a:pt x="240" y="131"/>
                </a:cubicBezTo>
                <a:cubicBezTo>
                  <a:pt x="262" y="148"/>
                  <a:pt x="263" y="109"/>
                  <a:pt x="283" y="112"/>
                </a:cubicBezTo>
                <a:cubicBezTo>
                  <a:pt x="303" y="115"/>
                  <a:pt x="339" y="105"/>
                  <a:pt x="360" y="151"/>
                </a:cubicBezTo>
                <a:cubicBezTo>
                  <a:pt x="381" y="197"/>
                  <a:pt x="396" y="341"/>
                  <a:pt x="408" y="388"/>
                </a:cubicBezTo>
                <a:cubicBezTo>
                  <a:pt x="420" y="435"/>
                  <a:pt x="422" y="437"/>
                  <a:pt x="434" y="436"/>
                </a:cubicBezTo>
                <a:cubicBezTo>
                  <a:pt x="446" y="435"/>
                  <a:pt x="470" y="369"/>
                  <a:pt x="480" y="381"/>
                </a:cubicBezTo>
                <a:cubicBezTo>
                  <a:pt x="490" y="393"/>
                  <a:pt x="488" y="486"/>
                  <a:pt x="495" y="508"/>
                </a:cubicBezTo>
                <a:cubicBezTo>
                  <a:pt x="502" y="530"/>
                  <a:pt x="514" y="516"/>
                  <a:pt x="520" y="511"/>
                </a:cubicBezTo>
                <a:cubicBezTo>
                  <a:pt x="526" y="506"/>
                  <a:pt x="520" y="542"/>
                  <a:pt x="533" y="480"/>
                </a:cubicBezTo>
                <a:cubicBezTo>
                  <a:pt x="546" y="418"/>
                  <a:pt x="572" y="198"/>
                  <a:pt x="600" y="136"/>
                </a:cubicBezTo>
                <a:cubicBezTo>
                  <a:pt x="628" y="74"/>
                  <a:pt x="665" y="107"/>
                  <a:pt x="701" y="107"/>
                </a:cubicBezTo>
                <a:cubicBezTo>
                  <a:pt x="737" y="107"/>
                  <a:pt x="788" y="99"/>
                  <a:pt x="816" y="136"/>
                </a:cubicBezTo>
                <a:cubicBezTo>
                  <a:pt x="844" y="173"/>
                  <a:pt x="849" y="296"/>
                  <a:pt x="869" y="331"/>
                </a:cubicBezTo>
                <a:cubicBezTo>
                  <a:pt x="889" y="366"/>
                  <a:pt x="901" y="368"/>
                  <a:pt x="936" y="343"/>
                </a:cubicBezTo>
                <a:cubicBezTo>
                  <a:pt x="971" y="318"/>
                  <a:pt x="1026" y="174"/>
                  <a:pt x="1080" y="179"/>
                </a:cubicBezTo>
                <a:cubicBezTo>
                  <a:pt x="1134" y="184"/>
                  <a:pt x="1214" y="348"/>
                  <a:pt x="1258" y="371"/>
                </a:cubicBezTo>
                <a:cubicBezTo>
                  <a:pt x="1302" y="394"/>
                  <a:pt x="1322" y="321"/>
                  <a:pt x="1344" y="316"/>
                </a:cubicBezTo>
                <a:cubicBezTo>
                  <a:pt x="1366" y="311"/>
                  <a:pt x="1374" y="349"/>
                  <a:pt x="1392" y="338"/>
                </a:cubicBezTo>
                <a:cubicBezTo>
                  <a:pt x="1410" y="327"/>
                  <a:pt x="1441" y="269"/>
                  <a:pt x="1454" y="251"/>
                </a:cubicBezTo>
              </a:path>
            </a:pathLst>
          </a:custGeom>
          <a:noFill/>
          <a:ln w="31750" cap="flat" cmpd="sng">
            <a:solidFill>
              <a:srgbClr val="339966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/>
          </a:p>
        </p:txBody>
      </p:sp>
      <p:sp>
        <p:nvSpPr>
          <p:cNvPr id="20" name="Freeform 22"/>
          <p:cNvSpPr>
            <a:spLocks/>
          </p:cNvSpPr>
          <p:nvPr/>
        </p:nvSpPr>
        <p:spPr bwMode="auto">
          <a:xfrm>
            <a:off x="5029200" y="3175530"/>
            <a:ext cx="2309813" cy="803275"/>
          </a:xfrm>
          <a:custGeom>
            <a:avLst/>
            <a:gdLst>
              <a:gd name="T0" fmla="*/ 0 w 1455"/>
              <a:gd name="T1" fmla="*/ 127000 h 506"/>
              <a:gd name="T2" fmla="*/ 190500 w 1455"/>
              <a:gd name="T3" fmla="*/ 746125 h 506"/>
              <a:gd name="T4" fmla="*/ 322263 w 1455"/>
              <a:gd name="T5" fmla="*/ 468313 h 506"/>
              <a:gd name="T6" fmla="*/ 414338 w 1455"/>
              <a:gd name="T7" fmla="*/ 192088 h 506"/>
              <a:gd name="T8" fmla="*/ 587375 w 1455"/>
              <a:gd name="T9" fmla="*/ 46038 h 506"/>
              <a:gd name="T10" fmla="*/ 647700 w 1455"/>
              <a:gd name="T11" fmla="*/ 471488 h 506"/>
              <a:gd name="T12" fmla="*/ 688975 w 1455"/>
              <a:gd name="T13" fmla="*/ 547688 h 506"/>
              <a:gd name="T14" fmla="*/ 739775 w 1455"/>
              <a:gd name="T15" fmla="*/ 669925 h 506"/>
              <a:gd name="T16" fmla="*/ 785813 w 1455"/>
              <a:gd name="T17" fmla="*/ 661988 h 506"/>
              <a:gd name="T18" fmla="*/ 825500 w 1455"/>
              <a:gd name="T19" fmla="*/ 666750 h 506"/>
              <a:gd name="T20" fmla="*/ 846138 w 1455"/>
              <a:gd name="T21" fmla="*/ 617538 h 506"/>
              <a:gd name="T22" fmla="*/ 1028700 w 1455"/>
              <a:gd name="T23" fmla="*/ 357188 h 506"/>
              <a:gd name="T24" fmla="*/ 1100138 w 1455"/>
              <a:gd name="T25" fmla="*/ 311150 h 506"/>
              <a:gd name="T26" fmla="*/ 1265238 w 1455"/>
              <a:gd name="T27" fmla="*/ 690563 h 506"/>
              <a:gd name="T28" fmla="*/ 1395413 w 1455"/>
              <a:gd name="T29" fmla="*/ 522288 h 506"/>
              <a:gd name="T30" fmla="*/ 1465263 w 1455"/>
              <a:gd name="T31" fmla="*/ 350838 h 506"/>
              <a:gd name="T32" fmla="*/ 1662113 w 1455"/>
              <a:gd name="T33" fmla="*/ 433388 h 506"/>
              <a:gd name="T34" fmla="*/ 1912938 w 1455"/>
              <a:gd name="T35" fmla="*/ 312738 h 506"/>
              <a:gd name="T36" fmla="*/ 2133600 w 1455"/>
              <a:gd name="T37" fmla="*/ 357188 h 506"/>
              <a:gd name="T38" fmla="*/ 2181225 w 1455"/>
              <a:gd name="T39" fmla="*/ 519113 h 506"/>
              <a:gd name="T40" fmla="*/ 2309813 w 1455"/>
              <a:gd name="T41" fmla="*/ 342900 h 50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455" h="506">
                <a:moveTo>
                  <a:pt x="0" y="80"/>
                </a:moveTo>
                <a:cubicBezTo>
                  <a:pt x="20" y="144"/>
                  <a:pt x="86" y="434"/>
                  <a:pt x="120" y="470"/>
                </a:cubicBezTo>
                <a:cubicBezTo>
                  <a:pt x="154" y="506"/>
                  <a:pt x="179" y="353"/>
                  <a:pt x="203" y="295"/>
                </a:cubicBezTo>
                <a:cubicBezTo>
                  <a:pt x="227" y="237"/>
                  <a:pt x="233" y="165"/>
                  <a:pt x="261" y="121"/>
                </a:cubicBezTo>
                <a:cubicBezTo>
                  <a:pt x="289" y="77"/>
                  <a:pt x="346" y="0"/>
                  <a:pt x="370" y="29"/>
                </a:cubicBezTo>
                <a:cubicBezTo>
                  <a:pt x="394" y="58"/>
                  <a:pt x="397" y="244"/>
                  <a:pt x="408" y="297"/>
                </a:cubicBezTo>
                <a:cubicBezTo>
                  <a:pt x="419" y="350"/>
                  <a:pt x="424" y="324"/>
                  <a:pt x="434" y="345"/>
                </a:cubicBezTo>
                <a:cubicBezTo>
                  <a:pt x="444" y="366"/>
                  <a:pt x="456" y="410"/>
                  <a:pt x="466" y="422"/>
                </a:cubicBezTo>
                <a:cubicBezTo>
                  <a:pt x="476" y="434"/>
                  <a:pt x="486" y="417"/>
                  <a:pt x="495" y="417"/>
                </a:cubicBezTo>
                <a:cubicBezTo>
                  <a:pt x="504" y="417"/>
                  <a:pt x="514" y="425"/>
                  <a:pt x="520" y="420"/>
                </a:cubicBezTo>
                <a:cubicBezTo>
                  <a:pt x="526" y="415"/>
                  <a:pt x="512" y="421"/>
                  <a:pt x="533" y="389"/>
                </a:cubicBezTo>
                <a:cubicBezTo>
                  <a:pt x="554" y="357"/>
                  <a:pt x="621" y="257"/>
                  <a:pt x="648" y="225"/>
                </a:cubicBezTo>
                <a:cubicBezTo>
                  <a:pt x="675" y="193"/>
                  <a:pt x="668" y="161"/>
                  <a:pt x="693" y="196"/>
                </a:cubicBezTo>
                <a:cubicBezTo>
                  <a:pt x="718" y="231"/>
                  <a:pt x="766" y="413"/>
                  <a:pt x="797" y="435"/>
                </a:cubicBezTo>
                <a:cubicBezTo>
                  <a:pt x="828" y="457"/>
                  <a:pt x="858" y="365"/>
                  <a:pt x="879" y="329"/>
                </a:cubicBezTo>
                <a:cubicBezTo>
                  <a:pt x="900" y="293"/>
                  <a:pt x="895" y="230"/>
                  <a:pt x="923" y="221"/>
                </a:cubicBezTo>
                <a:cubicBezTo>
                  <a:pt x="951" y="212"/>
                  <a:pt x="1000" y="277"/>
                  <a:pt x="1047" y="273"/>
                </a:cubicBezTo>
                <a:cubicBezTo>
                  <a:pt x="1094" y="269"/>
                  <a:pt x="1156" y="205"/>
                  <a:pt x="1205" y="197"/>
                </a:cubicBezTo>
                <a:cubicBezTo>
                  <a:pt x="1254" y="189"/>
                  <a:pt x="1316" y="203"/>
                  <a:pt x="1344" y="225"/>
                </a:cubicBezTo>
                <a:cubicBezTo>
                  <a:pt x="1372" y="247"/>
                  <a:pt x="1356" y="328"/>
                  <a:pt x="1374" y="327"/>
                </a:cubicBezTo>
                <a:cubicBezTo>
                  <a:pt x="1392" y="326"/>
                  <a:pt x="1438" y="239"/>
                  <a:pt x="1455" y="216"/>
                </a:cubicBezTo>
              </a:path>
            </a:pathLst>
          </a:custGeom>
          <a:noFill/>
          <a:ln w="12700" cap="flat" cmpd="sng">
            <a:solidFill>
              <a:srgbClr val="3399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/>
          </a:p>
        </p:txBody>
      </p:sp>
      <p:grpSp>
        <p:nvGrpSpPr>
          <p:cNvPr id="21" name="Group 23"/>
          <p:cNvGrpSpPr>
            <a:grpSpLocks/>
          </p:cNvGrpSpPr>
          <p:nvPr/>
        </p:nvGrpSpPr>
        <p:grpSpPr bwMode="auto">
          <a:xfrm>
            <a:off x="3657600" y="1997605"/>
            <a:ext cx="5257800" cy="2636838"/>
            <a:chOff x="2304" y="1104"/>
            <a:chExt cx="3312" cy="1661"/>
          </a:xfrm>
        </p:grpSpPr>
        <p:grpSp>
          <p:nvGrpSpPr>
            <p:cNvPr id="22" name="Group 24"/>
            <p:cNvGrpSpPr>
              <a:grpSpLocks/>
            </p:cNvGrpSpPr>
            <p:nvPr/>
          </p:nvGrpSpPr>
          <p:grpSpPr bwMode="auto">
            <a:xfrm>
              <a:off x="3279" y="1104"/>
              <a:ext cx="926" cy="849"/>
              <a:chOff x="3423" y="1152"/>
              <a:chExt cx="926" cy="849"/>
            </a:xfrm>
          </p:grpSpPr>
          <p:sp>
            <p:nvSpPr>
              <p:cNvPr id="24" name="AutoShape 25"/>
              <p:cNvSpPr>
                <a:spLocks noChangeArrowheads="1"/>
              </p:cNvSpPr>
              <p:nvPr/>
            </p:nvSpPr>
            <p:spPr bwMode="auto">
              <a:xfrm>
                <a:off x="4105" y="1834"/>
                <a:ext cx="96" cy="144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12700">
                <a:solidFill>
                  <a:srgbClr val="FF006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5" name="AutoShape 26"/>
              <p:cNvSpPr>
                <a:spLocks noChangeArrowheads="1"/>
              </p:cNvSpPr>
              <p:nvPr/>
            </p:nvSpPr>
            <p:spPr bwMode="auto">
              <a:xfrm>
                <a:off x="3628" y="1857"/>
                <a:ext cx="96" cy="144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12700">
                <a:solidFill>
                  <a:srgbClr val="FF006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" name="AutoShape 27"/>
              <p:cNvSpPr>
                <a:spLocks noChangeArrowheads="1"/>
              </p:cNvSpPr>
              <p:nvPr/>
            </p:nvSpPr>
            <p:spPr bwMode="auto">
              <a:xfrm>
                <a:off x="3423" y="1301"/>
                <a:ext cx="96" cy="144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12700">
                <a:solidFill>
                  <a:srgbClr val="FF006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" name="Text Box 28"/>
              <p:cNvSpPr txBox="1">
                <a:spLocks noChangeArrowheads="1"/>
              </p:cNvSpPr>
              <p:nvPr/>
            </p:nvSpPr>
            <p:spPr bwMode="auto">
              <a:xfrm>
                <a:off x="4224" y="1824"/>
                <a:ext cx="12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>
                    <a:solidFill>
                      <a:srgbClr val="FF3399"/>
                    </a:solidFill>
                    <a:latin typeface="Times New Roman" charset="0"/>
                    <a:ea typeface="ＭＳ Ｐゴシック" charset="0"/>
                    <a:cs typeface="SimSun" charset="0"/>
                  </a:rPr>
                  <a:t>s</a:t>
                </a:r>
                <a:r>
                  <a:rPr lang="en-US" altLang="zh-CN" baseline="-25000">
                    <a:solidFill>
                      <a:srgbClr val="FF3399"/>
                    </a:solidFill>
                    <a:latin typeface="Times New Roman" charset="0"/>
                    <a:ea typeface="ＭＳ Ｐゴシック" charset="0"/>
                    <a:cs typeface="SimSun" charset="0"/>
                  </a:rPr>
                  <a:t>1</a:t>
                </a:r>
              </a:p>
            </p:txBody>
          </p:sp>
          <p:sp>
            <p:nvSpPr>
              <p:cNvPr id="28" name="Text Box 29"/>
              <p:cNvSpPr txBox="1">
                <a:spLocks noChangeArrowheads="1"/>
              </p:cNvSpPr>
              <p:nvPr/>
            </p:nvSpPr>
            <p:spPr bwMode="auto">
              <a:xfrm>
                <a:off x="3504" y="1824"/>
                <a:ext cx="12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>
                    <a:solidFill>
                      <a:srgbClr val="FF3399"/>
                    </a:solidFill>
                    <a:latin typeface="Times New Roman" charset="0"/>
                    <a:ea typeface="ＭＳ Ｐゴシック" charset="0"/>
                    <a:cs typeface="SimSun" charset="0"/>
                  </a:rPr>
                  <a:t>s</a:t>
                </a:r>
                <a:r>
                  <a:rPr lang="en-US" altLang="zh-CN" baseline="-25000">
                    <a:solidFill>
                      <a:srgbClr val="FF3399"/>
                    </a:solidFill>
                    <a:latin typeface="Times New Roman" charset="0"/>
                    <a:ea typeface="ＭＳ Ｐゴシック" charset="0"/>
                    <a:cs typeface="SimSun" charset="0"/>
                  </a:rPr>
                  <a:t>2</a:t>
                </a:r>
              </a:p>
            </p:txBody>
          </p:sp>
          <p:sp>
            <p:nvSpPr>
              <p:cNvPr id="29" name="Text Box 30"/>
              <p:cNvSpPr txBox="1">
                <a:spLocks noChangeArrowheads="1"/>
              </p:cNvSpPr>
              <p:nvPr/>
            </p:nvSpPr>
            <p:spPr bwMode="auto">
              <a:xfrm>
                <a:off x="3504" y="1152"/>
                <a:ext cx="12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>
                    <a:solidFill>
                      <a:srgbClr val="FF3399"/>
                    </a:solidFill>
                    <a:latin typeface="Times New Roman" charset="0"/>
                    <a:ea typeface="ＭＳ Ｐゴシック" charset="0"/>
                    <a:cs typeface="SimSun" charset="0"/>
                  </a:rPr>
                  <a:t>s</a:t>
                </a:r>
                <a:r>
                  <a:rPr lang="en-US" altLang="zh-CN" baseline="-25000">
                    <a:solidFill>
                      <a:srgbClr val="FF3399"/>
                    </a:solidFill>
                    <a:latin typeface="Times New Roman" charset="0"/>
                    <a:ea typeface="ＭＳ Ｐゴシック" charset="0"/>
                    <a:cs typeface="SimSun" charset="0"/>
                  </a:rPr>
                  <a:t>3</a:t>
                </a:r>
              </a:p>
            </p:txBody>
          </p:sp>
        </p:grpSp>
        <p:sp>
          <p:nvSpPr>
            <p:cNvPr id="23" name="Text Box 31"/>
            <p:cNvSpPr txBox="1">
              <a:spLocks noChangeArrowheads="1"/>
            </p:cNvSpPr>
            <p:nvPr/>
          </p:nvSpPr>
          <p:spPr bwMode="auto">
            <a:xfrm>
              <a:off x="2304" y="2592"/>
              <a:ext cx="33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 i="1" dirty="0">
                  <a:solidFill>
                    <a:srgbClr val="FF0066"/>
                  </a:solidFill>
                  <a:latin typeface="Times New Roman" charset="0"/>
                  <a:ea typeface="ＭＳ Ｐゴシック" charset="0"/>
                  <a:cs typeface="SimSun" charset="0"/>
                </a:rPr>
                <a:t>We expect s</a:t>
              </a:r>
              <a:r>
                <a:rPr lang="en-US" altLang="zh-CN" b="1" i="1" baseline="-25000" dirty="0">
                  <a:solidFill>
                    <a:srgbClr val="FF0066"/>
                  </a:solidFill>
                  <a:latin typeface="Times New Roman" charset="0"/>
                  <a:ea typeface="ＭＳ Ｐゴシック" charset="0"/>
                  <a:cs typeface="SimSun" charset="0"/>
                </a:rPr>
                <a:t>3</a:t>
              </a:r>
              <a:r>
                <a:rPr lang="en-US" altLang="zh-CN" b="1" i="1" dirty="0">
                  <a:solidFill>
                    <a:srgbClr val="FF0066"/>
                  </a:solidFill>
                  <a:latin typeface="Times New Roman" charset="0"/>
                  <a:ea typeface="ＭＳ Ｐゴシック" charset="0"/>
                  <a:cs typeface="SimSun" charset="0"/>
                </a:rPr>
                <a:t> &lt; s</a:t>
              </a:r>
              <a:r>
                <a:rPr lang="en-US" altLang="zh-CN" b="1" i="1" baseline="-25000" dirty="0">
                  <a:solidFill>
                    <a:srgbClr val="FF0066"/>
                  </a:solidFill>
                  <a:latin typeface="Times New Roman" charset="0"/>
                  <a:ea typeface="ＭＳ Ｐゴシック" charset="0"/>
                  <a:cs typeface="SimSun" charset="0"/>
                </a:rPr>
                <a:t>1</a:t>
              </a:r>
              <a:r>
                <a:rPr lang="en-US" altLang="zh-CN" b="1" i="1" dirty="0">
                  <a:solidFill>
                    <a:srgbClr val="FF0066"/>
                  </a:solidFill>
                  <a:latin typeface="Times New Roman" charset="0"/>
                  <a:ea typeface="ＭＳ Ｐゴシック" charset="0"/>
                  <a:cs typeface="SimSun" charset="0"/>
                </a:rPr>
                <a:t> + s</a:t>
              </a:r>
              <a:r>
                <a:rPr lang="en-US" altLang="zh-CN" b="1" i="1" baseline="-25000" dirty="0">
                  <a:solidFill>
                    <a:srgbClr val="FF0066"/>
                  </a:solidFill>
                  <a:latin typeface="Times New Roman" charset="0"/>
                  <a:ea typeface="ＭＳ Ｐゴシック" charset="0"/>
                  <a:cs typeface="SimSun" charset="0"/>
                </a:rPr>
                <a:t>2. </a:t>
              </a:r>
              <a:r>
                <a:rPr lang="en-US" altLang="zh-CN" b="1" i="1" dirty="0">
                  <a:solidFill>
                    <a:srgbClr val="FF0066"/>
                  </a:solidFill>
                  <a:latin typeface="Times New Roman" charset="0"/>
                  <a:ea typeface="ＭＳ Ｐゴシック" charset="0"/>
                  <a:cs typeface="SimSun" charset="0"/>
                </a:rPr>
                <a:t> Benefit of multiplexing !</a:t>
              </a:r>
              <a:endParaRPr lang="el-GR" b="1" i="1" dirty="0">
                <a:solidFill>
                  <a:srgbClr val="FF0066"/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380442"/>
            <a:ext cx="7886700" cy="241829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/>
              <a:t>工作负载复用</a:t>
            </a:r>
            <a:endParaRPr lang="en-US" altLang="zh-CN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dirty="0"/>
              <a:t>Multiplex VMs’ workload on same physical server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dirty="0"/>
              <a:t>Aggregate multiple workload. Estimate total capacity need based on aggregated workload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dirty="0"/>
              <a:t>Performance level of each VM be </a:t>
            </a:r>
            <a:r>
              <a:rPr lang="en-US" altLang="zh-CN" dirty="0" smtClean="0"/>
              <a:t>preserved</a:t>
            </a:r>
          </a:p>
        </p:txBody>
      </p:sp>
    </p:spTree>
    <p:extLst>
      <p:ext uri="{BB962C8B-B14F-4D97-AF65-F5344CB8AC3E}">
        <p14:creationId xmlns:p14="http://schemas.microsoft.com/office/powerpoint/2010/main" val="211083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虚拟机管理器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183199"/>
            <a:ext cx="7886700" cy="199376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 smtClean="0"/>
              <a:t>Java </a:t>
            </a:r>
            <a:r>
              <a:rPr lang="zh-CN" altLang="en-US" dirty="0" smtClean="0"/>
              <a:t>虚拟机？</a:t>
            </a:r>
            <a:endParaRPr lang="en-US" altLang="zh-CN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/>
              <a:t>显然不是，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虚拟机以及各类高级语言虚拟机目标不在于模拟各类机器部件设备</a:t>
            </a:r>
            <a:endParaRPr lang="en-US" altLang="zh-CN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/>
              <a:t>虚拟机管理器需要从 </a:t>
            </a:r>
            <a:r>
              <a:rPr lang="en-US" altLang="zh-CN" dirty="0" smtClean="0"/>
              <a:t>CPU </a:t>
            </a:r>
            <a:r>
              <a:rPr lang="zh-CN" altLang="en-US" dirty="0" smtClean="0"/>
              <a:t>指令层面准确模拟各种硬件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" y="1440000"/>
            <a:ext cx="900112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20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两种</a:t>
            </a:r>
            <a:r>
              <a:rPr lang="en-US" altLang="zh-CN" dirty="0"/>
              <a:t> </a:t>
            </a:r>
            <a:r>
              <a:rPr lang="en-US" altLang="zh-CN" dirty="0" smtClean="0"/>
              <a:t>“</a:t>
            </a:r>
            <a:r>
              <a:rPr lang="zh-CN" altLang="en-US" dirty="0" smtClean="0"/>
              <a:t>虚拟机</a:t>
            </a:r>
            <a:r>
              <a:rPr lang="en-US" altLang="zh-CN" dirty="0" smtClean="0"/>
              <a:t>”</a:t>
            </a:r>
            <a:r>
              <a:rPr lang="zh-CN" altLang="en-US" dirty="0" smtClean="0"/>
              <a:t> </a:t>
            </a:r>
            <a:r>
              <a:rPr lang="zh-CN" altLang="en-US" sz="2500" dirty="0" smtClean="0"/>
              <a:t>虚拟机管理器与进程虚拟机</a:t>
            </a:r>
            <a:endParaRPr lang="zh-CN" altLang="en-US" sz="25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1450446"/>
            <a:ext cx="6953250" cy="2924175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4320000"/>
            <a:ext cx="4588932" cy="2353733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sz="2500" dirty="0" smtClean="0"/>
              <a:t>Process VM </a:t>
            </a:r>
            <a:r>
              <a:rPr lang="zh-CN" altLang="en-US" sz="2500" dirty="0" smtClean="0"/>
              <a:t>进程虚拟机</a:t>
            </a:r>
            <a:endParaRPr lang="en-US" altLang="zh-CN" sz="2500" dirty="0" smtClean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zh-CN" altLang="en-US" sz="1500" dirty="0" smtClean="0"/>
              <a:t>程序编译为 </a:t>
            </a:r>
            <a:r>
              <a:rPr lang="en-US" altLang="zh-CN" sz="1500" dirty="0" smtClean="0"/>
              <a:t>Intermediate Code </a:t>
            </a:r>
            <a:r>
              <a:rPr lang="zh-CN" altLang="en-US" sz="1500" dirty="0" smtClean="0"/>
              <a:t>中间代码交由“</a:t>
            </a:r>
            <a:r>
              <a:rPr lang="en-US" altLang="zh-CN" sz="1500" dirty="0" smtClean="0"/>
              <a:t>Runtime</a:t>
            </a:r>
            <a:r>
              <a:rPr lang="zh-CN" altLang="en-US" sz="1500" dirty="0" smtClean="0"/>
              <a:t>运行时”执行</a:t>
            </a:r>
            <a:endParaRPr lang="en-US" altLang="zh-CN" sz="1500" dirty="0" smtClean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zh-CN" altLang="en-US" sz="1500" dirty="0" smtClean="0"/>
              <a:t>为编程语言提供“跨平台</a:t>
            </a:r>
            <a:r>
              <a:rPr lang="en-US" altLang="zh-CN" sz="1500" dirty="0" smtClean="0"/>
              <a:t>/</a:t>
            </a:r>
            <a:r>
              <a:rPr lang="zh-CN" altLang="en-US" sz="1500" dirty="0" smtClean="0"/>
              <a:t>平台无关”特性</a:t>
            </a:r>
            <a:endParaRPr lang="en-US" altLang="zh-CN" sz="1500" dirty="0" smtClean="0"/>
          </a:p>
          <a:p>
            <a:pPr lvl="2">
              <a:lnSpc>
                <a:spcPct val="140000"/>
              </a:lnSpc>
              <a:spcBef>
                <a:spcPts val="0"/>
              </a:spcBef>
            </a:pPr>
            <a:r>
              <a:rPr lang="en-US" altLang="zh-CN" sz="1500" dirty="0" smtClean="0"/>
              <a:t>Java VM, Python VM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88932" y="4320000"/>
            <a:ext cx="4555067" cy="2353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sz="2500" dirty="0" smtClean="0"/>
              <a:t>VM Monitor </a:t>
            </a:r>
            <a:r>
              <a:rPr lang="zh-CN" altLang="en-US" sz="2500" dirty="0" smtClean="0"/>
              <a:t>虚拟机管理器</a:t>
            </a:r>
            <a:endParaRPr lang="en-US" altLang="zh-CN" sz="2500" dirty="0" smtClean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zh-CN" altLang="en-US" sz="1500" dirty="0" smtClean="0"/>
              <a:t>用于模拟另外一套硬件指令集的特殊软件层</a:t>
            </a:r>
            <a:endParaRPr lang="en-US" altLang="zh-CN" sz="1500" dirty="0" smtClean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zh-CN" altLang="en-US" sz="1500" dirty="0" smtClean="0"/>
              <a:t>足以支持一整套操作系统及其应用软件运行</a:t>
            </a:r>
            <a:endParaRPr lang="en-US" altLang="zh-CN" sz="1500" dirty="0" smtClean="0"/>
          </a:p>
          <a:p>
            <a:pPr lvl="2">
              <a:lnSpc>
                <a:spcPct val="140000"/>
              </a:lnSpc>
              <a:spcBef>
                <a:spcPts val="0"/>
              </a:spcBef>
            </a:pPr>
            <a:r>
              <a:rPr lang="en-US" altLang="zh-CN" sz="1500" dirty="0" smtClean="0"/>
              <a:t>VMWare, </a:t>
            </a:r>
            <a:r>
              <a:rPr lang="en-US" altLang="zh-CN" sz="1500" dirty="0" err="1" smtClean="0"/>
              <a:t>VirtualBox</a:t>
            </a:r>
            <a:r>
              <a:rPr lang="en-US" altLang="zh-CN" sz="1500" dirty="0" smtClean="0"/>
              <a:t>, Hyper-V</a:t>
            </a:r>
            <a:endParaRPr lang="zh-CN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20236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施展</a:t>
            </a:r>
            <a:r>
              <a:rPr lang="zh-CN" altLang="en-US" sz="2000" dirty="0" smtClean="0"/>
              <a:t> 副研究员，武汉光电国家实验室，存储部，</a:t>
            </a:r>
            <a:r>
              <a:rPr lang="en-US" altLang="zh-CN" sz="2000" dirty="0" smtClean="0"/>
              <a:t>F309</a:t>
            </a:r>
            <a:endParaRPr lang="en-US" altLang="zh-CN" dirty="0" smtClean="0"/>
          </a:p>
          <a:p>
            <a:r>
              <a:rPr lang="zh-CN" altLang="en-US" dirty="0" smtClean="0"/>
              <a:t>课程办公时间</a:t>
            </a:r>
            <a:r>
              <a:rPr lang="zh-CN" altLang="en-US" sz="2000" dirty="0" smtClean="0"/>
              <a:t> 每周五下午</a:t>
            </a:r>
            <a:r>
              <a:rPr lang="en-US" altLang="zh-CN" sz="2000" dirty="0" smtClean="0"/>
              <a:t>14:00-15:00</a:t>
            </a:r>
            <a:endParaRPr lang="en-US" altLang="zh-CN" dirty="0" smtClean="0"/>
          </a:p>
          <a:p>
            <a:r>
              <a:rPr lang="zh-CN" altLang="en-US" dirty="0" smtClean="0"/>
              <a:t>课程主页 </a:t>
            </a:r>
            <a:r>
              <a:rPr lang="en-US" altLang="zh-CN" sz="2000" dirty="0" smtClean="0">
                <a:hlinkClick r:id="rId2"/>
              </a:rPr>
              <a:t>http://cs210-566.github.io</a:t>
            </a:r>
            <a:endParaRPr lang="en-US" altLang="zh-CN" dirty="0" smtClean="0"/>
          </a:p>
          <a:p>
            <a:r>
              <a:rPr lang="zh-CN" altLang="en-US" dirty="0" smtClean="0"/>
              <a:t>联系方式</a:t>
            </a:r>
            <a:r>
              <a:rPr lang="zh-CN" altLang="en-US" sz="2000" dirty="0" smtClean="0"/>
              <a:t> </a:t>
            </a:r>
            <a:r>
              <a:rPr lang="en-US" altLang="zh-CN" sz="2000" dirty="0" smtClean="0">
                <a:hlinkClick r:id="rId3"/>
              </a:rPr>
              <a:t>zshi@hust.edu.cn</a:t>
            </a:r>
            <a:r>
              <a:rPr lang="zh-CN" altLang="en-US" sz="2000" dirty="0" smtClean="0">
                <a:hlinkClick r:id="rId3"/>
              </a:rPr>
              <a:t>，</a:t>
            </a:r>
            <a:r>
              <a:rPr lang="en-US" altLang="zh-CN" sz="2000" dirty="0" smtClean="0">
                <a:hlinkClick r:id="rId3"/>
              </a:rPr>
              <a:t>13971459597</a:t>
            </a:r>
            <a:endParaRPr lang="en-US" altLang="zh-CN" sz="2000" dirty="0" smtClean="0"/>
          </a:p>
          <a:p>
            <a:r>
              <a:rPr lang="zh-CN" altLang="en-US" dirty="0" smtClean="0"/>
              <a:t>参考书</a:t>
            </a:r>
            <a:endParaRPr lang="en-US" altLang="zh-CN" dirty="0" smtClean="0"/>
          </a:p>
          <a:p>
            <a:pPr lvl="1"/>
            <a:r>
              <a:rPr lang="en-US" altLang="zh-CN" sz="1400" dirty="0"/>
              <a:t>Barroso, </a:t>
            </a:r>
            <a:r>
              <a:rPr lang="en-US" altLang="zh-CN" sz="1400" dirty="0" err="1"/>
              <a:t>Clidaras</a:t>
            </a:r>
            <a:r>
              <a:rPr lang="en-US" altLang="zh-CN" sz="1400" dirty="0"/>
              <a:t>, and </a:t>
            </a:r>
            <a:r>
              <a:rPr lang="en-US" altLang="zh-CN" sz="1400" dirty="0" err="1"/>
              <a:t>Holzle</a:t>
            </a:r>
            <a:r>
              <a:rPr lang="en-US" altLang="zh-CN" sz="1400" dirty="0"/>
              <a:t>, “The Datacenter as a Computer: An Introduction to the Design of Warehouse-Scale Machines, Second Edition.”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435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Thee Virtualization Approaches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5288" lvl="1" indent="-342900">
              <a:lnSpc>
                <a:spcPct val="13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 smtClean="0"/>
              <a:t>全虚拟化 </a:t>
            </a:r>
            <a:r>
              <a:rPr lang="en-US" altLang="zh-CN" dirty="0" smtClean="0"/>
              <a:t>Full </a:t>
            </a:r>
            <a:r>
              <a:rPr lang="en-US" altLang="zh-CN" dirty="0"/>
              <a:t>Virtualization</a:t>
            </a:r>
          </a:p>
          <a:p>
            <a:pPr marL="395288" lvl="1" indent="-342900">
              <a:lnSpc>
                <a:spcPct val="13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 smtClean="0"/>
              <a:t>半虚拟化 </a:t>
            </a:r>
            <a:r>
              <a:rPr lang="en-US" altLang="zh-CN" dirty="0" err="1" smtClean="0"/>
              <a:t>Paravirtualization</a:t>
            </a:r>
            <a:endParaRPr lang="en-US" altLang="zh-CN" dirty="0"/>
          </a:p>
          <a:p>
            <a:pPr marL="395288" lvl="1" indent="-342900">
              <a:lnSpc>
                <a:spcPct val="13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 smtClean="0"/>
              <a:t>硬件辅助虚拟化 </a:t>
            </a:r>
            <a:r>
              <a:rPr lang="en-US" altLang="zh-CN" dirty="0" smtClean="0"/>
              <a:t>Hardware-Assisted </a:t>
            </a:r>
            <a:r>
              <a:rPr lang="en-US" altLang="zh-CN" dirty="0"/>
              <a:t>Virtualization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7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Full Virtualization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Everything is virtualized</a:t>
            </a:r>
          </a:p>
          <a:p>
            <a:r>
              <a:rPr lang="en-US" altLang="zh-CN" dirty="0"/>
              <a:t>Full hardware emulation</a:t>
            </a:r>
          </a:p>
          <a:p>
            <a:r>
              <a:rPr lang="en-US" altLang="zh-CN" dirty="0"/>
              <a:t>Emulation = latency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3420000"/>
            <a:ext cx="4358311" cy="3240000"/>
          </a:xfrm>
          <a:prstGeom prst="rect">
            <a:avLst/>
          </a:prstGeom>
        </p:spPr>
      </p:pic>
      <p:pic>
        <p:nvPicPr>
          <p:cNvPr id="6" name="Picture 2" descr="Lets_Get_Virtual_Drawing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000" y="1800000"/>
            <a:ext cx="2819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10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Privileged Instructions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Privileged </a:t>
            </a:r>
            <a:r>
              <a:rPr lang="en-US" altLang="zh-CN" dirty="0" smtClean="0"/>
              <a:t>instructions: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 smtClean="0"/>
              <a:t>OS </a:t>
            </a:r>
            <a:r>
              <a:rPr lang="en-US" altLang="zh-CN" dirty="0"/>
              <a:t>kernel and device driver access to system hardware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Trapped and emulated by VMM</a:t>
            </a:r>
            <a:endParaRPr lang="zh-CN" altLang="en-US" dirty="0"/>
          </a:p>
        </p:txBody>
      </p:sp>
      <p:pic>
        <p:nvPicPr>
          <p:cNvPr id="4" name="Picture 2" descr="Lets_Get_Virtual_Drawin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000" y="3600000"/>
            <a:ext cx="4320000" cy="2771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333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Full Virtualization </a:t>
            </a:r>
            <a:r>
              <a:rPr lang="en-US" altLang="zh-CN" sz="3200" i="1" dirty="0" smtClean="0"/>
              <a:t>Pros </a:t>
            </a:r>
            <a:r>
              <a:rPr lang="en-US" altLang="zh-CN" sz="3200" i="1" dirty="0"/>
              <a:t>and </a:t>
            </a:r>
            <a:r>
              <a:rPr lang="en-US" altLang="zh-CN" sz="3200" i="1" dirty="0" smtClean="0"/>
              <a:t>Cons</a:t>
            </a:r>
            <a:endParaRPr lang="zh-CN" altLang="en-US" i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Pros</a:t>
            </a:r>
          </a:p>
          <a:p>
            <a:pPr lvl="1"/>
            <a:r>
              <a:rPr lang="en-US" altLang="zh-CN" dirty="0"/>
              <a:t>Disaster recovery, failover</a:t>
            </a:r>
          </a:p>
          <a:p>
            <a:pPr lvl="1"/>
            <a:r>
              <a:rPr lang="en-US" altLang="zh-CN" dirty="0"/>
              <a:t>Virtual appliance deployment</a:t>
            </a:r>
          </a:p>
          <a:p>
            <a:pPr lvl="1"/>
            <a:r>
              <a:rPr lang="en-US" altLang="zh-CN" dirty="0"/>
              <a:t>Legacy code on non-legacy hardware</a:t>
            </a:r>
          </a:p>
          <a:p>
            <a:r>
              <a:rPr lang="en-US" altLang="zh-CN" b="1" dirty="0"/>
              <a:t>Cons</a:t>
            </a:r>
            <a:r>
              <a:rPr lang="en-US" altLang="zh-CN" dirty="0"/>
              <a:t> – </a:t>
            </a:r>
            <a:r>
              <a:rPr lang="en-US" altLang="zh-CN" dirty="0">
                <a:solidFill>
                  <a:srgbClr val="FF0000"/>
                </a:solidFill>
              </a:rPr>
              <a:t>LATENCY</a:t>
            </a:r>
            <a:r>
              <a:rPr lang="en-US" altLang="zh-CN" dirty="0"/>
              <a:t> of core four resources</a:t>
            </a:r>
          </a:p>
          <a:p>
            <a:pPr lvl="1"/>
            <a:r>
              <a:rPr lang="en-US" altLang="zh-CN" dirty="0"/>
              <a:t>RAM performance reduced 25% to 75%</a:t>
            </a:r>
          </a:p>
          <a:p>
            <a:pPr lvl="1"/>
            <a:r>
              <a:rPr lang="en-US" altLang="zh-CN" dirty="0"/>
              <a:t>Disk I/O degraded from 5% to 20%</a:t>
            </a:r>
          </a:p>
          <a:p>
            <a:pPr lvl="1"/>
            <a:r>
              <a:rPr lang="en-US" altLang="zh-CN" dirty="0"/>
              <a:t>Network performance decreased up to 10%</a:t>
            </a:r>
          </a:p>
          <a:p>
            <a:pPr lvl="1"/>
            <a:r>
              <a:rPr lang="en-US" altLang="zh-CN" dirty="0"/>
              <a:t>CPU privileged instruction dings nearing 1% to 7%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148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Paravirtualization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OS or system devices are virtualization aware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b="1" dirty="0"/>
              <a:t>Requirements</a:t>
            </a:r>
            <a:r>
              <a:rPr lang="en-US" altLang="zh-CN" dirty="0"/>
              <a:t>: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OS level </a:t>
            </a:r>
            <a:r>
              <a:rPr lang="en-US" altLang="zh-CN" dirty="0" smtClean="0"/>
              <a:t>-- </a:t>
            </a:r>
            <a:r>
              <a:rPr lang="en-US" altLang="zh-CN" dirty="0">
                <a:solidFill>
                  <a:srgbClr val="FF0000"/>
                </a:solidFill>
              </a:rPr>
              <a:t>recompiled</a:t>
            </a:r>
            <a:r>
              <a:rPr lang="en-US" altLang="zh-CN" dirty="0"/>
              <a:t> kernel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Device level – </a:t>
            </a:r>
            <a:r>
              <a:rPr lang="en-US" altLang="zh-CN" dirty="0" err="1"/>
              <a:t>paravirtualized</a:t>
            </a:r>
            <a:r>
              <a:rPr lang="en-US" altLang="zh-CN" dirty="0"/>
              <a:t> or “enlightened” device drivers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00" y="4320000"/>
            <a:ext cx="313372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05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Paravirtualization</a:t>
            </a:r>
            <a:r>
              <a:rPr lang="en-US" altLang="zh-CN" dirty="0" smtClean="0"/>
              <a:t> </a:t>
            </a:r>
            <a:r>
              <a:rPr lang="en-US" altLang="zh-CN" sz="3200" i="1" dirty="0">
                <a:solidFill>
                  <a:prstClr val="black"/>
                </a:solidFill>
              </a:rPr>
              <a:t>Pros and Cons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b="1" dirty="0" smtClean="0"/>
              <a:t>Pros</a:t>
            </a:r>
            <a:r>
              <a:rPr lang="en-US" altLang="zh-CN" dirty="0" smtClean="0"/>
              <a:t>: fast!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b="1" dirty="0" smtClean="0"/>
              <a:t>Cons</a:t>
            </a:r>
            <a:r>
              <a:rPr lang="en-US" altLang="zh-CN" dirty="0" smtClean="0"/>
              <a:t>: </a:t>
            </a:r>
            <a:r>
              <a:rPr lang="en-US" altLang="zh-CN" dirty="0"/>
              <a:t>requires </a:t>
            </a:r>
            <a:r>
              <a:rPr lang="en-US" altLang="zh-CN" b="1" i="1" dirty="0">
                <a:solidFill>
                  <a:srgbClr val="FF0000"/>
                </a:solidFill>
              </a:rPr>
              <a:t>a specially modified guest OS</a:t>
            </a:r>
            <a:r>
              <a:rPr lang="en-US" altLang="zh-CN" dirty="0"/>
              <a:t>, thus precludes the ability to run off-the-shelf and legacy OS in </a:t>
            </a:r>
            <a:r>
              <a:rPr lang="en-US" altLang="zh-CN" dirty="0" smtClean="0"/>
              <a:t>para-virtual environments.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179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Hardware-assisted Virtualization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5154312" cy="4351338"/>
          </a:xfrm>
        </p:spPr>
        <p:txBody>
          <a:bodyPr>
            <a:normAutofit/>
          </a:bodyPr>
          <a:lstStyle/>
          <a:p>
            <a:r>
              <a:rPr lang="en-US" altLang="zh-CN" sz="2500" dirty="0"/>
              <a:t>Server hardware is virtualization aware</a:t>
            </a:r>
          </a:p>
          <a:p>
            <a:r>
              <a:rPr lang="en-US" altLang="zh-CN" sz="2500" dirty="0"/>
              <a:t>Hypervisor and VMM load at</a:t>
            </a:r>
            <a:br>
              <a:rPr lang="en-US" altLang="zh-CN" sz="2500" dirty="0"/>
            </a:br>
            <a:r>
              <a:rPr lang="en-US" altLang="zh-CN" sz="2500" dirty="0"/>
              <a:t>privilege </a:t>
            </a:r>
            <a:r>
              <a:rPr lang="en-US" altLang="zh-CN" sz="2500" dirty="0" smtClean="0"/>
              <a:t>Ring-1 </a:t>
            </a:r>
            <a:r>
              <a:rPr lang="en-US" altLang="zh-CN" sz="2500" dirty="0"/>
              <a:t>(firmware)</a:t>
            </a:r>
          </a:p>
          <a:p>
            <a:pPr>
              <a:lnSpc>
                <a:spcPct val="130000"/>
              </a:lnSpc>
            </a:pPr>
            <a:r>
              <a:rPr lang="en-US" altLang="zh-CN" sz="2500" dirty="0"/>
              <a:t>Removes CPU emulation bottleneck</a:t>
            </a:r>
          </a:p>
          <a:p>
            <a:r>
              <a:rPr lang="en-US" altLang="zh-CN" sz="2500" dirty="0"/>
              <a:t>Memory virtualization coming in </a:t>
            </a:r>
            <a:r>
              <a:rPr lang="en-US" altLang="zh-CN" sz="2500" dirty="0" smtClean="0"/>
              <a:t>quad core </a:t>
            </a:r>
            <a:r>
              <a:rPr lang="en-US" altLang="zh-CN" sz="2500" dirty="0"/>
              <a:t>AMD and Intel CPUs</a:t>
            </a:r>
          </a:p>
          <a:p>
            <a:endParaRPr lang="zh-CN" altLang="en-US" sz="2500" dirty="0"/>
          </a:p>
        </p:txBody>
      </p:sp>
      <p:pic>
        <p:nvPicPr>
          <p:cNvPr id="4" name="Picture 2" descr="Lets_Get_Virtual_Drawing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000" y="1800000"/>
            <a:ext cx="308610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237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Evolution of Software solutions*</a:t>
            </a:r>
            <a:endParaRPr lang="zh-CN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2435225" y="5722938"/>
            <a:ext cx="4024313" cy="358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235 h 21600"/>
              <a:gd name="T14" fmla="*/ 19672 w 21600"/>
              <a:gd name="T15" fmla="*/ 1736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8429" y="0"/>
                </a:moveTo>
                <a:lnTo>
                  <a:pt x="18429" y="4235"/>
                </a:lnTo>
                <a:lnTo>
                  <a:pt x="3375" y="4235"/>
                </a:lnTo>
                <a:lnTo>
                  <a:pt x="3375" y="17365"/>
                </a:lnTo>
                <a:lnTo>
                  <a:pt x="18429" y="17365"/>
                </a:lnTo>
                <a:lnTo>
                  <a:pt x="18429" y="21600"/>
                </a:lnTo>
                <a:lnTo>
                  <a:pt x="21600" y="10800"/>
                </a:lnTo>
                <a:lnTo>
                  <a:pt x="18429" y="0"/>
                </a:lnTo>
                <a:close/>
              </a:path>
              <a:path w="21600" h="21600">
                <a:moveTo>
                  <a:pt x="1350" y="4235"/>
                </a:moveTo>
                <a:lnTo>
                  <a:pt x="1350" y="17365"/>
                </a:lnTo>
                <a:lnTo>
                  <a:pt x="2700" y="17365"/>
                </a:lnTo>
                <a:lnTo>
                  <a:pt x="2700" y="4235"/>
                </a:lnTo>
                <a:lnTo>
                  <a:pt x="1350" y="4235"/>
                </a:lnTo>
                <a:close/>
              </a:path>
              <a:path w="21600" h="21600">
                <a:moveTo>
                  <a:pt x="0" y="4235"/>
                </a:moveTo>
                <a:lnTo>
                  <a:pt x="0" y="17365"/>
                </a:lnTo>
                <a:lnTo>
                  <a:pt x="675" y="17365"/>
                </a:lnTo>
                <a:lnTo>
                  <a:pt x="675" y="4235"/>
                </a:lnTo>
                <a:lnTo>
                  <a:pt x="0" y="4235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600">
                <a:ea typeface="SimSun" panose="02010600030101010101" pitchFamily="2" charset="-122"/>
              </a:rPr>
              <a:t>Time</a:t>
            </a:r>
          </a:p>
        </p:txBody>
      </p:sp>
      <p:grpSp>
        <p:nvGrpSpPr>
          <p:cNvPr id="5" name="Group 105"/>
          <p:cNvGrpSpPr>
            <a:grpSpLocks/>
          </p:cNvGrpSpPr>
          <p:nvPr/>
        </p:nvGrpSpPr>
        <p:grpSpPr bwMode="auto">
          <a:xfrm>
            <a:off x="919163" y="3729038"/>
            <a:ext cx="1446212" cy="1909762"/>
            <a:chOff x="718" y="2320"/>
            <a:chExt cx="911" cy="1203"/>
          </a:xfrm>
        </p:grpSpPr>
        <p:sp>
          <p:nvSpPr>
            <p:cNvPr id="6" name="Rectangle 50"/>
            <p:cNvSpPr>
              <a:spLocks noChangeArrowheads="1"/>
            </p:cNvSpPr>
            <p:nvPr/>
          </p:nvSpPr>
          <p:spPr bwMode="auto">
            <a:xfrm>
              <a:off x="718" y="2607"/>
              <a:ext cx="910" cy="225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200">
                  <a:ea typeface="SimSun" panose="02010600030101010101" pitchFamily="2" charset="-122"/>
                </a:rPr>
                <a:t>Dynamic Translation</a:t>
              </a:r>
            </a:p>
          </p:txBody>
        </p:sp>
        <p:sp>
          <p:nvSpPr>
            <p:cNvPr id="7" name="Rectangle 54"/>
            <p:cNvSpPr>
              <a:spLocks noChangeArrowheads="1"/>
            </p:cNvSpPr>
            <p:nvPr/>
          </p:nvSpPr>
          <p:spPr bwMode="auto">
            <a:xfrm>
              <a:off x="718" y="2320"/>
              <a:ext cx="349" cy="258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000">
                  <a:ea typeface="SimSun" panose="02010600030101010101" pitchFamily="2" charset="-122"/>
                </a:rPr>
                <a:t>Virtual</a:t>
              </a:r>
            </a:p>
            <a:p>
              <a:pPr eaLnBrk="1" hangingPunct="1"/>
              <a:r>
                <a:rPr lang="en-US" altLang="zh-CN" sz="1000">
                  <a:ea typeface="SimSun" panose="02010600030101010101" pitchFamily="2" charset="-122"/>
                </a:rPr>
                <a:t>Machine</a:t>
              </a:r>
            </a:p>
          </p:txBody>
        </p:sp>
        <p:grpSp>
          <p:nvGrpSpPr>
            <p:cNvPr id="8" name="Group 58"/>
            <p:cNvGrpSpPr>
              <a:grpSpLocks/>
            </p:cNvGrpSpPr>
            <p:nvPr/>
          </p:nvGrpSpPr>
          <p:grpSpPr bwMode="auto">
            <a:xfrm>
              <a:off x="719" y="3140"/>
              <a:ext cx="908" cy="383"/>
              <a:chOff x="-1524" y="3245"/>
              <a:chExt cx="908" cy="383"/>
            </a:xfrm>
          </p:grpSpPr>
          <p:sp>
            <p:nvSpPr>
              <p:cNvPr id="12" name="Rectangle 59"/>
              <p:cNvSpPr>
                <a:spLocks noChangeArrowheads="1"/>
              </p:cNvSpPr>
              <p:nvPr/>
            </p:nvSpPr>
            <p:spPr bwMode="auto">
              <a:xfrm>
                <a:off x="-1524" y="3245"/>
                <a:ext cx="908" cy="383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508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b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zh-CN" sz="1200">
                    <a:ea typeface="SimSun" panose="02010600030101010101" pitchFamily="2" charset="-122"/>
                  </a:rPr>
                  <a:t>Hardware</a:t>
                </a:r>
              </a:p>
            </p:txBody>
          </p:sp>
          <p:pic>
            <p:nvPicPr>
              <p:cNvPr id="13" name="Picture 60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-2525752">
                <a:off x="-1511" y="3347"/>
                <a:ext cx="259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Picture 6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244" y="3311"/>
                <a:ext cx="144" cy="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08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6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078" y="3311"/>
                <a:ext cx="150" cy="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08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" name="Picture 6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905" y="3318"/>
                <a:ext cx="167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9" name="Rectangle 64"/>
            <p:cNvSpPr>
              <a:spLocks noChangeArrowheads="1"/>
            </p:cNvSpPr>
            <p:nvPr/>
          </p:nvSpPr>
          <p:spPr bwMode="auto">
            <a:xfrm>
              <a:off x="719" y="2874"/>
              <a:ext cx="910" cy="22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chemeClr val="bg1"/>
                  </a:solidFill>
                  <a:ea typeface="SimSun" panose="02010600030101010101" pitchFamily="2" charset="-122"/>
                </a:rPr>
                <a:t>Operating System</a:t>
              </a:r>
            </a:p>
          </p:txBody>
        </p:sp>
        <p:sp>
          <p:nvSpPr>
            <p:cNvPr id="10" name="Rectangle 67"/>
            <p:cNvSpPr>
              <a:spLocks noChangeArrowheads="1"/>
            </p:cNvSpPr>
            <p:nvPr/>
          </p:nvSpPr>
          <p:spPr bwMode="auto">
            <a:xfrm>
              <a:off x="1279" y="2320"/>
              <a:ext cx="349" cy="258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000">
                  <a:ea typeface="SimSun" panose="02010600030101010101" pitchFamily="2" charset="-122"/>
                </a:rPr>
                <a:t>Virtual</a:t>
              </a:r>
            </a:p>
            <a:p>
              <a:pPr eaLnBrk="1" hangingPunct="1"/>
              <a:r>
                <a:rPr lang="en-US" altLang="zh-CN" sz="1000">
                  <a:ea typeface="SimSun" panose="02010600030101010101" pitchFamily="2" charset="-122"/>
                </a:rPr>
                <a:t>Machine</a:t>
              </a:r>
            </a:p>
          </p:txBody>
        </p:sp>
        <p:sp>
          <p:nvSpPr>
            <p:cNvPr id="11" name="Rectangle 68"/>
            <p:cNvSpPr>
              <a:spLocks noChangeArrowheads="1"/>
            </p:cNvSpPr>
            <p:nvPr/>
          </p:nvSpPr>
          <p:spPr bwMode="auto">
            <a:xfrm>
              <a:off x="997" y="2429"/>
              <a:ext cx="34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>
                  <a:ea typeface="SimSun" panose="02010600030101010101" pitchFamily="2" charset="-122"/>
                </a:rPr>
                <a:t>…</a:t>
              </a:r>
            </a:p>
          </p:txBody>
        </p:sp>
      </p:grpSp>
      <p:sp>
        <p:nvSpPr>
          <p:cNvPr id="17" name="Rectangle 80"/>
          <p:cNvSpPr>
            <a:spLocks noChangeArrowheads="1"/>
          </p:cNvSpPr>
          <p:nvPr/>
        </p:nvSpPr>
        <p:spPr bwMode="auto">
          <a:xfrm>
            <a:off x="3765550" y="4497388"/>
            <a:ext cx="1444625" cy="5016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200">
                <a:ea typeface="SimSun" panose="02010600030101010101" pitchFamily="2" charset="-122"/>
              </a:rPr>
              <a:t>Hypervisor</a:t>
            </a:r>
          </a:p>
        </p:txBody>
      </p:sp>
      <p:grpSp>
        <p:nvGrpSpPr>
          <p:cNvPr id="18" name="Group 81"/>
          <p:cNvGrpSpPr>
            <a:grpSpLocks/>
          </p:cNvGrpSpPr>
          <p:nvPr/>
        </p:nvGrpSpPr>
        <p:grpSpPr bwMode="auto">
          <a:xfrm>
            <a:off x="3767138" y="5030788"/>
            <a:ext cx="1441450" cy="608012"/>
            <a:chOff x="-1524" y="3245"/>
            <a:chExt cx="908" cy="383"/>
          </a:xfrm>
        </p:grpSpPr>
        <p:sp>
          <p:nvSpPr>
            <p:cNvPr id="19" name="Rectangle 82"/>
            <p:cNvSpPr>
              <a:spLocks noChangeArrowheads="1"/>
            </p:cNvSpPr>
            <p:nvPr/>
          </p:nvSpPr>
          <p:spPr bwMode="auto">
            <a:xfrm>
              <a:off x="-1524" y="3245"/>
              <a:ext cx="908" cy="383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200">
                  <a:ea typeface="SimSun" panose="02010600030101010101" pitchFamily="2" charset="-122"/>
                </a:rPr>
                <a:t>Hardware</a:t>
              </a:r>
            </a:p>
          </p:txBody>
        </p:sp>
        <p:pic>
          <p:nvPicPr>
            <p:cNvPr id="20" name="Picture 8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2525752">
              <a:off x="-1511" y="3347"/>
              <a:ext cx="259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8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44" y="3311"/>
              <a:ext cx="144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8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78" y="3311"/>
              <a:ext cx="150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8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05" y="3318"/>
              <a:ext cx="16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4" name="Group 87"/>
          <p:cNvGrpSpPr>
            <a:grpSpLocks/>
          </p:cNvGrpSpPr>
          <p:nvPr/>
        </p:nvGrpSpPr>
        <p:grpSpPr bwMode="auto">
          <a:xfrm>
            <a:off x="4779963" y="4095750"/>
            <a:ext cx="430212" cy="357188"/>
            <a:chOff x="-995" y="1967"/>
            <a:chExt cx="271" cy="225"/>
          </a:xfrm>
        </p:grpSpPr>
        <p:sp>
          <p:nvSpPr>
            <p:cNvPr id="25" name="Rectangle 88"/>
            <p:cNvSpPr>
              <a:spLocks noChangeArrowheads="1"/>
            </p:cNvSpPr>
            <p:nvPr/>
          </p:nvSpPr>
          <p:spPr bwMode="auto">
            <a:xfrm>
              <a:off x="-995" y="1967"/>
              <a:ext cx="270" cy="216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000">
                  <a:ea typeface="SimSun" panose="02010600030101010101" pitchFamily="2" charset="-122"/>
                </a:rPr>
                <a:t>VM</a:t>
              </a:r>
            </a:p>
          </p:txBody>
        </p:sp>
        <p:sp>
          <p:nvSpPr>
            <p:cNvPr id="26" name="Rectangle 89"/>
            <p:cNvSpPr>
              <a:spLocks noChangeArrowheads="1"/>
            </p:cNvSpPr>
            <p:nvPr/>
          </p:nvSpPr>
          <p:spPr bwMode="auto">
            <a:xfrm>
              <a:off x="-995" y="2124"/>
              <a:ext cx="271" cy="6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200">
                <a:ea typeface="SimSun" panose="02010600030101010101" pitchFamily="2" charset="-122"/>
              </a:endParaRPr>
            </a:p>
          </p:txBody>
        </p:sp>
      </p:grpSp>
      <p:grpSp>
        <p:nvGrpSpPr>
          <p:cNvPr id="27" name="Group 90"/>
          <p:cNvGrpSpPr>
            <a:grpSpLocks/>
          </p:cNvGrpSpPr>
          <p:nvPr/>
        </p:nvGrpSpPr>
        <p:grpSpPr bwMode="auto">
          <a:xfrm>
            <a:off x="3765550" y="4095750"/>
            <a:ext cx="430213" cy="357188"/>
            <a:chOff x="-1325" y="1967"/>
            <a:chExt cx="271" cy="225"/>
          </a:xfrm>
        </p:grpSpPr>
        <p:sp>
          <p:nvSpPr>
            <p:cNvPr id="28" name="Rectangle 91"/>
            <p:cNvSpPr>
              <a:spLocks noChangeArrowheads="1"/>
            </p:cNvSpPr>
            <p:nvPr/>
          </p:nvSpPr>
          <p:spPr bwMode="auto">
            <a:xfrm>
              <a:off x="-1325" y="1967"/>
              <a:ext cx="270" cy="216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000">
                  <a:ea typeface="SimSun" panose="02010600030101010101" pitchFamily="2" charset="-122"/>
                </a:rPr>
                <a:t>VM</a:t>
              </a:r>
            </a:p>
          </p:txBody>
        </p:sp>
        <p:sp>
          <p:nvSpPr>
            <p:cNvPr id="29" name="Rectangle 92"/>
            <p:cNvSpPr>
              <a:spLocks noChangeArrowheads="1"/>
            </p:cNvSpPr>
            <p:nvPr/>
          </p:nvSpPr>
          <p:spPr bwMode="auto">
            <a:xfrm>
              <a:off x="-1325" y="2124"/>
              <a:ext cx="271" cy="6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200">
                <a:ea typeface="SimSun" panose="02010600030101010101" pitchFamily="2" charset="-122"/>
              </a:endParaRPr>
            </a:p>
          </p:txBody>
        </p:sp>
      </p:grpSp>
      <p:sp>
        <p:nvSpPr>
          <p:cNvPr id="30" name="Rectangle 20"/>
          <p:cNvSpPr>
            <a:spLocks noChangeArrowheads="1"/>
          </p:cNvSpPr>
          <p:nvPr/>
        </p:nvSpPr>
        <p:spPr bwMode="auto">
          <a:xfrm>
            <a:off x="6519863" y="4943475"/>
            <a:ext cx="1441450" cy="69532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200">
                <a:ea typeface="SimSun" panose="02010600030101010101" pitchFamily="2" charset="-122"/>
              </a:rPr>
              <a:t>Hardware</a:t>
            </a:r>
          </a:p>
        </p:txBody>
      </p:sp>
      <p:pic>
        <p:nvPicPr>
          <p:cNvPr id="31" name="Picture 2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525752">
            <a:off x="6540500" y="5192713"/>
            <a:ext cx="41116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363" y="5135563"/>
            <a:ext cx="22860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888" y="5135563"/>
            <a:ext cx="238125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525" y="5146675"/>
            <a:ext cx="2651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ectangle 96"/>
          <p:cNvSpPr>
            <a:spLocks noChangeArrowheads="1"/>
          </p:cNvSpPr>
          <p:nvPr/>
        </p:nvSpPr>
        <p:spPr bwMode="auto">
          <a:xfrm>
            <a:off x="6530975" y="4968875"/>
            <a:ext cx="1422400" cy="1079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 sz="1200">
              <a:ea typeface="SimSun" panose="02010600030101010101" pitchFamily="2" charset="-122"/>
            </a:endParaRPr>
          </a:p>
        </p:txBody>
      </p:sp>
      <p:sp>
        <p:nvSpPr>
          <p:cNvPr id="36" name="Rectangle 99"/>
          <p:cNvSpPr>
            <a:spLocks noChangeArrowheads="1"/>
          </p:cNvSpPr>
          <p:nvPr/>
        </p:nvSpPr>
        <p:spPr bwMode="auto">
          <a:xfrm>
            <a:off x="6516688" y="4249738"/>
            <a:ext cx="554037" cy="409575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000">
                <a:ea typeface="SimSun" panose="02010600030101010101" pitchFamily="2" charset="-122"/>
              </a:rPr>
              <a:t>Virtual</a:t>
            </a:r>
          </a:p>
          <a:p>
            <a:pPr eaLnBrk="1" hangingPunct="1"/>
            <a:r>
              <a:rPr lang="en-US" altLang="zh-CN" sz="1000">
                <a:ea typeface="SimSun" panose="02010600030101010101" pitchFamily="2" charset="-122"/>
              </a:rPr>
              <a:t>Machine</a:t>
            </a:r>
          </a:p>
        </p:txBody>
      </p:sp>
      <p:sp>
        <p:nvSpPr>
          <p:cNvPr id="37" name="Rectangle 100"/>
          <p:cNvSpPr>
            <a:spLocks noChangeArrowheads="1"/>
          </p:cNvSpPr>
          <p:nvPr/>
        </p:nvSpPr>
        <p:spPr bwMode="auto">
          <a:xfrm>
            <a:off x="7407275" y="4249738"/>
            <a:ext cx="554038" cy="409575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000">
                <a:ea typeface="SimSun" panose="02010600030101010101" pitchFamily="2" charset="-122"/>
              </a:rPr>
              <a:t>Virtual</a:t>
            </a:r>
          </a:p>
          <a:p>
            <a:pPr eaLnBrk="1" hangingPunct="1"/>
            <a:r>
              <a:rPr lang="en-US" altLang="zh-CN" sz="1000">
                <a:ea typeface="SimSun" panose="02010600030101010101" pitchFamily="2" charset="-122"/>
              </a:rPr>
              <a:t>Machine</a:t>
            </a:r>
          </a:p>
        </p:txBody>
      </p:sp>
      <p:sp>
        <p:nvSpPr>
          <p:cNvPr id="38" name="Rectangle 101"/>
          <p:cNvSpPr>
            <a:spLocks noChangeArrowheads="1"/>
          </p:cNvSpPr>
          <p:nvPr/>
        </p:nvSpPr>
        <p:spPr bwMode="auto">
          <a:xfrm>
            <a:off x="6959600" y="4422775"/>
            <a:ext cx="55403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…</a:t>
            </a:r>
          </a:p>
        </p:txBody>
      </p:sp>
      <p:grpSp>
        <p:nvGrpSpPr>
          <p:cNvPr id="39" name="Group 104"/>
          <p:cNvGrpSpPr>
            <a:grpSpLocks/>
          </p:cNvGrpSpPr>
          <p:nvPr/>
        </p:nvGrpSpPr>
        <p:grpSpPr bwMode="auto">
          <a:xfrm>
            <a:off x="7318375" y="5949950"/>
            <a:ext cx="1385888" cy="227013"/>
            <a:chOff x="-1664" y="3123"/>
            <a:chExt cx="873" cy="143"/>
          </a:xfrm>
        </p:grpSpPr>
        <p:sp>
          <p:nvSpPr>
            <p:cNvPr id="40" name="Rectangle 102"/>
            <p:cNvSpPr>
              <a:spLocks noChangeArrowheads="1"/>
            </p:cNvSpPr>
            <p:nvPr/>
          </p:nvSpPr>
          <p:spPr bwMode="auto">
            <a:xfrm>
              <a:off x="-1664" y="3140"/>
              <a:ext cx="137" cy="10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200">
                <a:ea typeface="SimSun" panose="02010600030101010101" pitchFamily="2" charset="-122"/>
              </a:endParaRPr>
            </a:p>
          </p:txBody>
        </p:sp>
        <p:sp>
          <p:nvSpPr>
            <p:cNvPr id="41" name="Rectangle 103"/>
            <p:cNvSpPr>
              <a:spLocks noChangeArrowheads="1"/>
            </p:cNvSpPr>
            <p:nvPr/>
          </p:nvSpPr>
          <p:spPr bwMode="auto">
            <a:xfrm>
              <a:off x="-1516" y="3123"/>
              <a:ext cx="725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000">
                  <a:ea typeface="SimSun" panose="02010600030101010101" pitchFamily="2" charset="-122"/>
                </a:rPr>
                <a:t>Virtualization Logic</a:t>
              </a:r>
            </a:p>
          </p:txBody>
        </p:sp>
      </p:grpSp>
      <p:sp>
        <p:nvSpPr>
          <p:cNvPr id="42" name="Rectangle 108"/>
          <p:cNvSpPr>
            <a:spLocks noChangeArrowheads="1"/>
          </p:cNvSpPr>
          <p:nvPr/>
        </p:nvSpPr>
        <p:spPr bwMode="auto">
          <a:xfrm>
            <a:off x="6516688" y="4679950"/>
            <a:ext cx="1444625" cy="2127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200">
                <a:ea typeface="SimSun" panose="02010600030101010101" pitchFamily="2" charset="-122"/>
              </a:rPr>
              <a:t>Hypervisor</a:t>
            </a:r>
          </a:p>
        </p:txBody>
      </p:sp>
      <p:sp>
        <p:nvSpPr>
          <p:cNvPr id="43" name="Rectangle 109"/>
          <p:cNvSpPr>
            <a:spLocks noChangeArrowheads="1"/>
          </p:cNvSpPr>
          <p:nvPr/>
        </p:nvSpPr>
        <p:spPr bwMode="auto">
          <a:xfrm>
            <a:off x="4195763" y="4181475"/>
            <a:ext cx="5540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…</a:t>
            </a:r>
          </a:p>
        </p:txBody>
      </p:sp>
      <p:sp>
        <p:nvSpPr>
          <p:cNvPr id="44" name="TextBox 46"/>
          <p:cNvSpPr txBox="1">
            <a:spLocks noChangeArrowheads="1"/>
          </p:cNvSpPr>
          <p:nvPr/>
        </p:nvSpPr>
        <p:spPr bwMode="auto">
          <a:xfrm>
            <a:off x="180000" y="6300000"/>
            <a:ext cx="540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dirty="0">
                <a:ea typeface="SimSun" panose="02010600030101010101" pitchFamily="2" charset="-122"/>
              </a:rPr>
              <a:t>*</a:t>
            </a:r>
            <a:r>
              <a:rPr lang="en-US" altLang="zh-CN" dirty="0">
                <a:ea typeface="SimSun" panose="02010600030101010101" pitchFamily="2" charset="-122"/>
              </a:rPr>
              <a:t>This slide is from </a:t>
            </a:r>
            <a:r>
              <a:rPr lang="en-US" altLang="ja-JP" dirty="0"/>
              <a:t>Intel® Corporation</a:t>
            </a:r>
          </a:p>
          <a:p>
            <a:pPr eaLnBrk="1" hangingPunct="1"/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360000" y="1800000"/>
            <a:ext cx="2880000" cy="21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indent="0" algn="l" eaLnBrk="1" hangingPunct="1">
              <a:spcBef>
                <a:spcPct val="20000"/>
              </a:spcBef>
            </a:pPr>
            <a:r>
              <a:rPr lang="en-US" altLang="zh-CN" sz="2000" dirty="0">
                <a:solidFill>
                  <a:srgbClr val="0660A9"/>
                </a:solidFill>
                <a:ea typeface="SimSun" panose="02010600030101010101" pitchFamily="2" charset="-122"/>
              </a:rPr>
              <a:t>1</a:t>
            </a:r>
            <a:r>
              <a:rPr lang="en-US" altLang="zh-CN" sz="2000" baseline="30000" dirty="0">
                <a:solidFill>
                  <a:srgbClr val="0660A9"/>
                </a:solidFill>
                <a:ea typeface="SimSun" panose="02010600030101010101" pitchFamily="2" charset="-122"/>
              </a:rPr>
              <a:t>st</a:t>
            </a:r>
            <a:r>
              <a:rPr lang="en-US" altLang="zh-CN" sz="2000" dirty="0">
                <a:solidFill>
                  <a:srgbClr val="0660A9"/>
                </a:solidFill>
                <a:ea typeface="SimSun" panose="02010600030101010101" pitchFamily="2" charset="-122"/>
              </a:rPr>
              <a:t> Generation: Full virtualization (Binary rewriting)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0660A9"/>
                </a:solidFill>
                <a:ea typeface="SimSun" panose="02010600030101010101" pitchFamily="2" charset="-122"/>
              </a:rPr>
              <a:t>Software Based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0660A9"/>
                </a:solidFill>
                <a:ea typeface="SimSun" panose="02010600030101010101" pitchFamily="2" charset="-122"/>
              </a:rPr>
              <a:t>VMware and Microsoft</a:t>
            </a:r>
          </a:p>
        </p:txBody>
      </p:sp>
      <p:sp>
        <p:nvSpPr>
          <p:cNvPr id="46" name="Rectangle 5"/>
          <p:cNvSpPr>
            <a:spLocks noChangeArrowheads="1"/>
          </p:cNvSpPr>
          <p:nvPr/>
        </p:nvSpPr>
        <p:spPr bwMode="auto">
          <a:xfrm>
            <a:off x="6120000" y="1800000"/>
            <a:ext cx="2880000" cy="21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indent="0" algn="l" eaLnBrk="1" hangingPunct="1">
              <a:spcBef>
                <a:spcPct val="20000"/>
              </a:spcBef>
            </a:pPr>
            <a:r>
              <a:rPr lang="en-US" altLang="zh-CN" sz="2000" dirty="0">
                <a:solidFill>
                  <a:srgbClr val="0660A9"/>
                </a:solidFill>
                <a:ea typeface="SimSun" panose="02010600030101010101" pitchFamily="2" charset="-122"/>
              </a:rPr>
              <a:t>3</a:t>
            </a:r>
            <a:r>
              <a:rPr lang="en-US" altLang="zh-CN" sz="2000" baseline="30000" dirty="0">
                <a:solidFill>
                  <a:srgbClr val="0660A9"/>
                </a:solidFill>
                <a:ea typeface="SimSun" panose="02010600030101010101" pitchFamily="2" charset="-122"/>
              </a:rPr>
              <a:t>rd</a:t>
            </a:r>
            <a:r>
              <a:rPr lang="en-US" altLang="zh-CN" sz="2000" dirty="0">
                <a:solidFill>
                  <a:srgbClr val="0660A9"/>
                </a:solidFill>
                <a:ea typeface="SimSun" panose="02010600030101010101" pitchFamily="2" charset="-122"/>
              </a:rPr>
              <a:t> Generation: Silicon-based (Hardware-assisted) virtualization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0660A9"/>
                </a:solidFill>
                <a:ea typeface="SimSun" panose="02010600030101010101" pitchFamily="2" charset="-122"/>
              </a:rPr>
              <a:t>Unmodified guest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0660A9"/>
                </a:solidFill>
                <a:ea typeface="SimSun" panose="02010600030101010101" pitchFamily="2" charset="-122"/>
              </a:rPr>
              <a:t>VMware and Xen on virtualization-aware hardware platforms</a:t>
            </a:r>
          </a:p>
        </p:txBody>
      </p:sp>
      <p:sp>
        <p:nvSpPr>
          <p:cNvPr id="47" name="Rectangle 6"/>
          <p:cNvSpPr>
            <a:spLocks noChangeArrowheads="1"/>
          </p:cNvSpPr>
          <p:nvPr/>
        </p:nvSpPr>
        <p:spPr bwMode="auto">
          <a:xfrm>
            <a:off x="3240000" y="1800000"/>
            <a:ext cx="2880000" cy="21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indent="0" algn="l" eaLnBrk="1" hangingPunct="1">
              <a:spcBef>
                <a:spcPct val="20000"/>
              </a:spcBef>
            </a:pPr>
            <a:r>
              <a:rPr lang="en-US" altLang="zh-CN" sz="2000" dirty="0">
                <a:solidFill>
                  <a:srgbClr val="0660A9"/>
                </a:solidFill>
                <a:ea typeface="SimSun" panose="02010600030101010101" pitchFamily="2" charset="-122"/>
              </a:rPr>
              <a:t>2</a:t>
            </a:r>
            <a:r>
              <a:rPr lang="en-US" altLang="zh-CN" sz="2000" baseline="30000" dirty="0">
                <a:solidFill>
                  <a:srgbClr val="0660A9"/>
                </a:solidFill>
                <a:ea typeface="SimSun" panose="02010600030101010101" pitchFamily="2" charset="-122"/>
              </a:rPr>
              <a:t>nd</a:t>
            </a:r>
            <a:r>
              <a:rPr lang="en-US" altLang="zh-CN" sz="2000" dirty="0">
                <a:solidFill>
                  <a:srgbClr val="0660A9"/>
                </a:solidFill>
                <a:ea typeface="SimSun" panose="02010600030101010101" pitchFamily="2" charset="-122"/>
              </a:rPr>
              <a:t> Generation: </a:t>
            </a:r>
            <a:r>
              <a:rPr lang="en-US" altLang="zh-CN" sz="2000" dirty="0" smtClean="0">
                <a:solidFill>
                  <a:srgbClr val="0660A9"/>
                </a:solidFill>
                <a:ea typeface="SimSun" panose="02010600030101010101" pitchFamily="2" charset="-122"/>
              </a:rPr>
              <a:t>Para virtualization</a:t>
            </a:r>
            <a:endParaRPr lang="en-US" altLang="zh-CN" sz="2000" dirty="0">
              <a:solidFill>
                <a:srgbClr val="0660A9"/>
              </a:solidFill>
              <a:ea typeface="SimSun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0660A9"/>
                </a:solidFill>
                <a:ea typeface="SimSun" panose="02010600030101010101" pitchFamily="2" charset="-122"/>
              </a:rPr>
              <a:t>Cooperative virtualization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0660A9"/>
                </a:solidFill>
                <a:ea typeface="SimSun" panose="02010600030101010101" pitchFamily="2" charset="-122"/>
              </a:rPr>
              <a:t>Modified guest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0660A9"/>
                </a:solidFill>
                <a:ea typeface="SimSun" panose="02010600030101010101" pitchFamily="2" charset="-122"/>
              </a:rPr>
              <a:t>VMware, Xen</a:t>
            </a:r>
          </a:p>
        </p:txBody>
      </p:sp>
    </p:spTree>
    <p:extLst>
      <p:ext uri="{BB962C8B-B14F-4D97-AF65-F5344CB8AC3E}">
        <p14:creationId xmlns:p14="http://schemas.microsoft.com/office/powerpoint/2010/main" val="294741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后续内容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泛读相关论文</a:t>
            </a:r>
            <a:r>
              <a:rPr lang="zh-CN" altLang="en-US" sz="2000" dirty="0"/>
              <a:t> 选篇</a:t>
            </a:r>
            <a:r>
              <a:rPr lang="zh-CN" altLang="en-US" sz="2000" dirty="0" smtClean="0"/>
              <a:t>精读</a:t>
            </a:r>
            <a:endParaRPr lang="en-US" altLang="zh-CN" dirty="0"/>
          </a:p>
          <a:p>
            <a:r>
              <a:rPr lang="zh-CN" altLang="en-US" dirty="0" smtClean="0"/>
              <a:t>勤练实验技术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Linux, 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, SSH, Python, OpenStack, Docker …</a:t>
            </a:r>
            <a:endParaRPr lang="en-US" altLang="zh-CN" dirty="0" smtClean="0"/>
          </a:p>
          <a:p>
            <a:r>
              <a:rPr lang="zh-CN" altLang="en-US" dirty="0" smtClean="0"/>
              <a:t>讲解数据中心关键技术：容器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248834" y="324433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背景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248834" y="324433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背景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168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论文列表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lnSpc>
                <a:spcPct val="14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dirty="0" smtClean="0"/>
              <a:t>MASHTIZADEH </a:t>
            </a:r>
            <a:r>
              <a:rPr lang="en-US" altLang="zh-CN" dirty="0"/>
              <a:t>A J, CAI M, TARASUK-LEVIN G</a:t>
            </a:r>
            <a:r>
              <a:rPr lang="zh-CN" altLang="en-US" dirty="0"/>
              <a:t>等</a:t>
            </a:r>
            <a:r>
              <a:rPr lang="en-US" altLang="zh-CN" dirty="0"/>
              <a:t>. </a:t>
            </a:r>
            <a:r>
              <a:rPr lang="en-US" altLang="zh-CN" dirty="0" err="1"/>
              <a:t>XvMotion</a:t>
            </a:r>
            <a:r>
              <a:rPr lang="en-US" altLang="zh-CN" dirty="0"/>
              <a:t>: Unified Virtual Machine Migration over Long Distance[C]//2014 USENIX Annual Technical Conference (USENIX ATC 14). Philadelphia, PA: USENIX Association, 2014: 97–108</a:t>
            </a:r>
            <a:r>
              <a:rPr lang="en-US" altLang="zh-CN" dirty="0" smtClean="0"/>
              <a:t>.</a:t>
            </a:r>
          </a:p>
          <a:p>
            <a:pPr marL="514350" indent="-514350">
              <a:lnSpc>
                <a:spcPct val="14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dirty="0" smtClean="0"/>
              <a:t>KIVITY </a:t>
            </a:r>
            <a:r>
              <a:rPr lang="en-US" altLang="zh-CN" dirty="0"/>
              <a:t>A, LAOR D, COSTA G</a:t>
            </a:r>
            <a:r>
              <a:rPr lang="zh-CN" altLang="en-US" dirty="0"/>
              <a:t>等</a:t>
            </a:r>
            <a:r>
              <a:rPr lang="en-US" altLang="zh-CN" dirty="0"/>
              <a:t>. </a:t>
            </a:r>
            <a:r>
              <a:rPr lang="en-US" altLang="zh-CN" dirty="0" err="1"/>
              <a:t>OSv</a:t>
            </a:r>
            <a:r>
              <a:rPr lang="en-US" altLang="zh-CN" dirty="0"/>
              <a:t>—Optimizing the Operating System for Virtual Machines[C]//2014 USENIX Annual Technical Conference (USENIX ATC 14). Philadelphia, PA: USENIX Association, 2014: 61–72</a:t>
            </a:r>
            <a:r>
              <a:rPr lang="en-US" altLang="zh-CN" dirty="0" smtClean="0"/>
              <a:t>.</a:t>
            </a:r>
          </a:p>
          <a:p>
            <a:pPr marL="514350" indent="-514350">
              <a:lnSpc>
                <a:spcPct val="14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dirty="0" smtClean="0"/>
              <a:t>FU </a:t>
            </a:r>
            <a:r>
              <a:rPr lang="en-US" altLang="zh-CN" dirty="0"/>
              <a:t>Y, ZENG J, LIN Z. HYPERSHELL: A Practical Hypervisor Layer Guest OS Shell for Automated In-VM Management[C]//2014 USENIX Annual Technical Conference (USENIX ATC 14). Philadelphia, PA: USENIX Association, 2014: 85–96</a:t>
            </a:r>
            <a:r>
              <a:rPr lang="en-US" altLang="zh-CN" dirty="0" smtClean="0"/>
              <a:t>.</a:t>
            </a:r>
          </a:p>
          <a:p>
            <a:pPr marL="514350" indent="-514350">
              <a:lnSpc>
                <a:spcPct val="14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dirty="0" smtClean="0"/>
              <a:t>DING </a:t>
            </a:r>
            <a:r>
              <a:rPr lang="en-US" altLang="zh-CN" dirty="0"/>
              <a:t>X, GIBBONS P B, KOZUCH M A</a:t>
            </a:r>
            <a:r>
              <a:rPr lang="zh-CN" altLang="en-US" dirty="0"/>
              <a:t>等</a:t>
            </a:r>
            <a:r>
              <a:rPr lang="en-US" altLang="zh-CN" dirty="0"/>
              <a:t>. Gleaner: Mitigating the Blocked-Waiter Wakeup Problem for Virtualized Multicore Applications[C]//2014 USENIX Annual Technical Conference (USENIX ATC 14). Philadelphia, PA: USENIX Association, 2014: 73–84.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560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课程计划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218225"/>
              </p:ext>
            </p:extLst>
          </p:nvPr>
        </p:nvGraphicFramePr>
        <p:xfrm>
          <a:off x="720000" y="1332000"/>
          <a:ext cx="7920000" cy="540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0000"/>
                <a:gridCol w="6300000"/>
                <a:gridCol w="1080000"/>
              </a:tblGrid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课程总体介绍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11-09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基础环境与技术讲解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11-11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400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虚拟化、容器技术</a:t>
                      </a:r>
                      <a:endParaRPr lang="zh-CN" altLang="en-US" sz="1400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11-16</a:t>
                      </a:r>
                      <a:endParaRPr lang="zh-CN" altLang="en-US" sz="1400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400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11-18</a:t>
                      </a:r>
                      <a:endParaRPr lang="zh-CN" altLang="en-US" sz="1400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分布式对象存储技术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11-23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软件定义网络技术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11-25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论文讨论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11-30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12-02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12-07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12-09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实验讲解、操作、问题分析、课后实践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12-14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12-16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12-21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12-23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完成实验，课程总结，编写报告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12-28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12-30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右箭头 2"/>
          <p:cNvSpPr/>
          <p:nvPr/>
        </p:nvSpPr>
        <p:spPr>
          <a:xfrm>
            <a:off x="360000" y="1980000"/>
            <a:ext cx="360000" cy="3600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80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论文列表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lnSpc>
                <a:spcPct val="140000"/>
              </a:lnSpc>
              <a:spcBef>
                <a:spcPts val="0"/>
              </a:spcBef>
              <a:buFont typeface="+mj-lt"/>
              <a:buAutoNum type="arabicPeriod" startAt="5"/>
            </a:pPr>
            <a:r>
              <a:rPr lang="en-US" altLang="zh-CN" dirty="0" smtClean="0"/>
              <a:t>MAGAKI </a:t>
            </a:r>
            <a:r>
              <a:rPr lang="en-US" altLang="zh-CN" dirty="0"/>
              <a:t>I, KHAZRAEE M, GUTIERREZ L V</a:t>
            </a:r>
            <a:r>
              <a:rPr lang="zh-CN" altLang="en-US" dirty="0"/>
              <a:t>等</a:t>
            </a:r>
            <a:r>
              <a:rPr lang="en-US" altLang="zh-CN" dirty="0"/>
              <a:t>. ASIC Clouds: Specializing the Datacenter[C]//2016 ACM/IEEE 43rd Annual International Symposium on Computer Architecture (ISCA). 2016: 178–190</a:t>
            </a:r>
            <a:r>
              <a:rPr lang="en-US" altLang="zh-CN" dirty="0" smtClean="0"/>
              <a:t>.</a:t>
            </a:r>
          </a:p>
          <a:p>
            <a:pPr marL="514350" indent="-514350">
              <a:lnSpc>
                <a:spcPct val="140000"/>
              </a:lnSpc>
              <a:spcBef>
                <a:spcPts val="0"/>
              </a:spcBef>
              <a:buFont typeface="+mj-lt"/>
              <a:buAutoNum type="arabicPeriod" startAt="5"/>
            </a:pPr>
            <a:r>
              <a:rPr lang="en-US" altLang="zh-CN" dirty="0" smtClean="0"/>
              <a:t>DALL </a:t>
            </a:r>
            <a:r>
              <a:rPr lang="en-US" altLang="zh-CN" dirty="0"/>
              <a:t>C, LI S W, LIM J T</a:t>
            </a:r>
            <a:r>
              <a:rPr lang="zh-CN" altLang="en-US" dirty="0"/>
              <a:t>等</a:t>
            </a:r>
            <a:r>
              <a:rPr lang="en-US" altLang="zh-CN" dirty="0"/>
              <a:t>. ARM Virtualization: Performance and Architectural Implications[C]//2016 ACM/IEEE 43rd Annual International Symposium on Computer Architecture (ISCA). 2016: 304–316</a:t>
            </a:r>
            <a:r>
              <a:rPr lang="en-US" altLang="zh-CN" dirty="0" smtClean="0"/>
              <a:t>.</a:t>
            </a:r>
          </a:p>
          <a:p>
            <a:pPr marL="514350" indent="-514350">
              <a:lnSpc>
                <a:spcPct val="140000"/>
              </a:lnSpc>
              <a:spcBef>
                <a:spcPts val="0"/>
              </a:spcBef>
              <a:buFont typeface="+mj-lt"/>
              <a:buAutoNum type="arabicPeriod" startAt="5"/>
            </a:pPr>
            <a:r>
              <a:rPr lang="en-US" altLang="zh-CN" dirty="0" smtClean="0"/>
              <a:t>LO </a:t>
            </a:r>
            <a:r>
              <a:rPr lang="en-US" altLang="zh-CN" dirty="0"/>
              <a:t>D, CHENG L, GOVINDARAJU R</a:t>
            </a:r>
            <a:r>
              <a:rPr lang="zh-CN" altLang="en-US" dirty="0"/>
              <a:t>等</a:t>
            </a:r>
            <a:r>
              <a:rPr lang="en-US" altLang="zh-CN" dirty="0"/>
              <a:t>. Heracles: Improving resource efficiency at scale[C]//2015 ACM/IEEE 42nd Annual International Symposium on Computer Architecture (ISCA). 2015: 450–462</a:t>
            </a:r>
            <a:r>
              <a:rPr lang="en-US" altLang="zh-CN" dirty="0" smtClean="0"/>
              <a:t>.</a:t>
            </a:r>
          </a:p>
          <a:p>
            <a:pPr marL="514350" indent="-514350">
              <a:lnSpc>
                <a:spcPct val="140000"/>
              </a:lnSpc>
              <a:spcBef>
                <a:spcPts val="0"/>
              </a:spcBef>
              <a:buFont typeface="+mj-lt"/>
              <a:buAutoNum type="arabicPeriod" startAt="5"/>
            </a:pPr>
            <a:r>
              <a:rPr lang="en-US" altLang="zh-CN" dirty="0" smtClean="0"/>
              <a:t>LI </a:t>
            </a:r>
            <a:r>
              <a:rPr lang="en-US" altLang="zh-CN" dirty="0"/>
              <a:t>W, XIA Y, CHEN H</a:t>
            </a:r>
            <a:r>
              <a:rPr lang="zh-CN" altLang="en-US" dirty="0"/>
              <a:t>等</a:t>
            </a:r>
            <a:r>
              <a:rPr lang="en-US" altLang="zh-CN" dirty="0"/>
              <a:t>. Reducing world switches in virtualized environment with flexible cross-world calls[C]//2015 ACM/IEEE 42nd Annual International Symposium on Computer Architecture (ISCA). 2015: 375–387</a:t>
            </a:r>
            <a:r>
              <a:rPr lang="en-US" altLang="zh-CN" dirty="0" smtClean="0"/>
              <a:t>.</a:t>
            </a:r>
          </a:p>
          <a:p>
            <a:pPr marL="514350" indent="-514350">
              <a:lnSpc>
                <a:spcPct val="140000"/>
              </a:lnSpc>
              <a:spcBef>
                <a:spcPts val="0"/>
              </a:spcBef>
              <a:buFont typeface="+mj-lt"/>
              <a:buAutoNum type="arabicPeriod" startAt="5"/>
            </a:pPr>
            <a:r>
              <a:rPr lang="en-US" altLang="zh-CN" dirty="0" smtClean="0"/>
              <a:t>PUTNAM </a:t>
            </a:r>
            <a:r>
              <a:rPr lang="en-US" altLang="zh-CN" dirty="0"/>
              <a:t>A, CAULFIELD A M, CHUNG E S</a:t>
            </a:r>
            <a:r>
              <a:rPr lang="zh-CN" altLang="en-US" dirty="0"/>
              <a:t>等</a:t>
            </a:r>
            <a:r>
              <a:rPr lang="en-US" altLang="zh-CN" dirty="0"/>
              <a:t>. A reconfigurable fabric for accelerating large-scale datacenter services[C]//2014 ACM/IEEE 41st International Symposium on Computer Architecture (ISCA). 2014: 13–24.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997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讲座内容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虚拟化技术</a:t>
            </a:r>
            <a:endParaRPr lang="en-US" altLang="zh-CN" dirty="0" smtClean="0"/>
          </a:p>
          <a:p>
            <a:pPr lvl="1"/>
            <a:r>
              <a:rPr lang="zh-CN" altLang="en-US" sz="2500" dirty="0"/>
              <a:t>基础</a:t>
            </a:r>
            <a:r>
              <a:rPr lang="zh-CN" altLang="en-US" sz="2500" dirty="0" smtClean="0"/>
              <a:t>概念、关键技术</a:t>
            </a:r>
            <a:endParaRPr lang="en-US" altLang="zh-CN" sz="2500" dirty="0" smtClean="0"/>
          </a:p>
          <a:p>
            <a:pPr lvl="1"/>
            <a:r>
              <a:rPr lang="en-US" altLang="zh-CN" sz="2500" i="1" dirty="0" smtClean="0"/>
              <a:t>KVM/QEMU</a:t>
            </a:r>
            <a:r>
              <a:rPr lang="en-US" altLang="zh-CN" sz="2500" i="1" dirty="0"/>
              <a:t>, XEN, </a:t>
            </a:r>
            <a:r>
              <a:rPr lang="en-US" altLang="zh-CN" sz="2500" i="1" dirty="0" err="1"/>
              <a:t>VirtualBox</a:t>
            </a:r>
            <a:endParaRPr lang="en-US" altLang="zh-CN" sz="2500" i="1" dirty="0"/>
          </a:p>
          <a:p>
            <a:r>
              <a:rPr lang="zh-CN" altLang="en-US" dirty="0" smtClean="0"/>
              <a:t>容器技术</a:t>
            </a:r>
            <a:endParaRPr lang="en-US" altLang="zh-CN" dirty="0" smtClean="0"/>
          </a:p>
          <a:p>
            <a:pPr lvl="1"/>
            <a:r>
              <a:rPr lang="zh-CN" altLang="en-US" sz="2500" dirty="0"/>
              <a:t>基础概念、关键技术</a:t>
            </a:r>
            <a:endParaRPr lang="en-US" altLang="zh-CN" sz="2500" dirty="0"/>
          </a:p>
          <a:p>
            <a:pPr lvl="1"/>
            <a:r>
              <a:rPr lang="en-US" altLang="zh-CN" sz="2500" i="1" dirty="0" smtClean="0"/>
              <a:t>Docker</a:t>
            </a:r>
            <a:r>
              <a:rPr lang="en-US" altLang="zh-CN" sz="2500" i="1" dirty="0"/>
              <a:t>, LXC/LXD, RKT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217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虚拟化 </a:t>
            </a:r>
            <a:r>
              <a:rPr lang="en-US" altLang="zh-CN" dirty="0" smtClean="0"/>
              <a:t>Virtualization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5814483" cy="4351338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Virtualization deals </a:t>
            </a:r>
            <a:r>
              <a:rPr lang="en-US" altLang="zh-CN" dirty="0" smtClean="0"/>
              <a:t>with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 smtClean="0"/>
              <a:t> </a:t>
            </a:r>
            <a:r>
              <a:rPr lang="en-US" altLang="zh-CN" dirty="0"/>
              <a:t>“extending or replacing an existing interface so as to mimic the behavior of another system”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dirty="0" smtClean="0"/>
              <a:t>Virtual </a:t>
            </a:r>
            <a:r>
              <a:rPr lang="en-US" altLang="zh-CN" dirty="0"/>
              <a:t>system </a:t>
            </a:r>
            <a:r>
              <a:rPr lang="en-US" altLang="zh-CN" dirty="0" smtClean="0"/>
              <a:t>examples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 smtClean="0"/>
              <a:t>Virtual </a:t>
            </a:r>
            <a:r>
              <a:rPr lang="en-US" altLang="zh-CN" dirty="0"/>
              <a:t>P</a:t>
            </a:r>
            <a:r>
              <a:rPr lang="en-US" altLang="zh-CN" dirty="0" smtClean="0"/>
              <a:t>rivate Network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 smtClean="0"/>
              <a:t>Virtual Memory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 smtClean="0"/>
              <a:t>Virtual Machine </a:t>
            </a:r>
            <a:endParaRPr lang="zh-CN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297" y="2699809"/>
            <a:ext cx="2009775" cy="211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media.techeblog.com/images/mimic-octopu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387" y="1921932"/>
            <a:ext cx="2736849" cy="364913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30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2913"/>
            <a:ext cx="9144000" cy="580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0" y="360000"/>
            <a:ext cx="9000000" cy="10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 smtClean="0"/>
              <a:t>从物理机开始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262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1138"/>
            <a:ext cx="9144000" cy="605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0" y="360000"/>
            <a:ext cx="9000000" cy="10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什么是虚拟机？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109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什么是虚拟机？</a:t>
            </a:r>
          </a:p>
        </p:txBody>
      </p:sp>
      <p:pic>
        <p:nvPicPr>
          <p:cNvPr id="2050" name="Picture 2" descr="http://www.ben.cbccinc.com/MAME/cabinet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800000"/>
            <a:ext cx="2880000" cy="4576890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52" name="Picture 4" descr="http://www.emulab.it/covers/mame_dvd_1_bi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531" y="4140000"/>
            <a:ext cx="3780000" cy="2546524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54" name="Picture 6" descr="https://www.research.ibm.com/compsci/project_spotlight/plansoft/jv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00" y="720000"/>
            <a:ext cx="3600000" cy="27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arm.com/assets/images/gem5_ARM_Streamline_-Timelin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00" y="3600000"/>
            <a:ext cx="3600000" cy="284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741403955"/>
              </p:ext>
            </p:extLst>
          </p:nvPr>
        </p:nvGraphicFramePr>
        <p:xfrm>
          <a:off x="3600000" y="2340000"/>
          <a:ext cx="2880000" cy="28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4148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27D04D4-F1BE-44B7-BB14-9A81AB15DE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graphicEl>
                                              <a:dgm id="{F27D04D4-F1BE-44B7-BB14-9A81AB15DE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4A46136-7F75-4F3E-89A5-16BC7C4801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graphicEl>
                                              <a:dgm id="{D4A46136-7F75-4F3E-89A5-16BC7C4801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87CC588-1FE8-40AF-9B20-165CB47261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graphicEl>
                                              <a:dgm id="{F87CC588-1FE8-40AF-9B20-165CB47261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3038"/>
            <a:ext cx="9144000" cy="605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360000"/>
            <a:ext cx="9000000" cy="10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  <a:r>
              <a:rPr lang="zh-CN" altLang="en-US" dirty="0" smtClean="0">
                <a:solidFill>
                  <a:srgbClr val="FF0000"/>
                </a:solidFill>
              </a:rPr>
              <a:t>隔离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12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246</TotalTime>
  <Words>1205</Words>
  <Application>Microsoft Office PowerPoint</Application>
  <PresentationFormat>全屏显示(4:3)</PresentationFormat>
  <Paragraphs>221</Paragraphs>
  <Slides>30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0" baseType="lpstr">
      <vt:lpstr>ＭＳ Ｐゴシック</vt:lpstr>
      <vt:lpstr>ＭＳ Ｐゴシック</vt:lpstr>
      <vt:lpstr>黑体</vt:lpstr>
      <vt:lpstr>SimSun</vt:lpstr>
      <vt:lpstr>SimSun</vt:lpstr>
      <vt:lpstr>Arial</vt:lpstr>
      <vt:lpstr>Calibri</vt:lpstr>
      <vt:lpstr>Times New Roman</vt:lpstr>
      <vt:lpstr>Wingdings</vt:lpstr>
      <vt:lpstr>Office 主题</vt:lpstr>
      <vt:lpstr>数据中心技术</vt:lpstr>
      <vt:lpstr>基本信息</vt:lpstr>
      <vt:lpstr>课程计划</vt:lpstr>
      <vt:lpstr>讲座内容</vt:lpstr>
      <vt:lpstr>虚拟化 Virtualization</vt:lpstr>
      <vt:lpstr>从物理机开始</vt:lpstr>
      <vt:lpstr>什么是虚拟机？</vt:lpstr>
      <vt:lpstr>什么是虚拟机？</vt:lpstr>
      <vt:lpstr>实现隔离</vt:lpstr>
      <vt:lpstr>实现封装</vt:lpstr>
      <vt:lpstr>实现兼容</vt:lpstr>
      <vt:lpstr>用途</vt:lpstr>
      <vt:lpstr>用途</vt:lpstr>
      <vt:lpstr>用途</vt:lpstr>
      <vt:lpstr>Non-virtualized Data Centers</vt:lpstr>
      <vt:lpstr>Dynamic Data Center</vt:lpstr>
      <vt:lpstr>VM workload multiplexing</vt:lpstr>
      <vt:lpstr>虚拟机管理器</vt:lpstr>
      <vt:lpstr>两种 “虚拟机” 虚拟机管理器与进程虚拟机</vt:lpstr>
      <vt:lpstr>Thee Virtualization Approaches</vt:lpstr>
      <vt:lpstr>Full Virtualization</vt:lpstr>
      <vt:lpstr>Privileged Instructions</vt:lpstr>
      <vt:lpstr>Full Virtualization Pros and Cons</vt:lpstr>
      <vt:lpstr>Paravirtualization</vt:lpstr>
      <vt:lpstr>Paravirtualization Pros and Cons</vt:lpstr>
      <vt:lpstr>Hardware-assisted Virtualization</vt:lpstr>
      <vt:lpstr>Evolution of Software solutions*</vt:lpstr>
      <vt:lpstr>后续内容</vt:lpstr>
      <vt:lpstr>论文列表</vt:lpstr>
      <vt:lpstr>论文列表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数据中心技术</dc:title>
  <dc:creator>Zhan Shi</dc:creator>
  <cp:lastModifiedBy>Zhan Shi</cp:lastModifiedBy>
  <cp:revision>33</cp:revision>
  <dcterms:created xsi:type="dcterms:W3CDTF">2016-11-06T22:55:39Z</dcterms:created>
  <dcterms:modified xsi:type="dcterms:W3CDTF">2016-11-16T07:58:59Z</dcterms:modified>
</cp:coreProperties>
</file>