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3"/>
  </p:notesMasterIdLst>
  <p:sldIdLst>
    <p:sldId id="256" r:id="rId2"/>
    <p:sldId id="257" r:id="rId3"/>
    <p:sldId id="262" r:id="rId4"/>
    <p:sldId id="263" r:id="rId5"/>
    <p:sldId id="343" r:id="rId6"/>
    <p:sldId id="344" r:id="rId7"/>
    <p:sldId id="302" r:id="rId8"/>
    <p:sldId id="303" r:id="rId9"/>
    <p:sldId id="268" r:id="rId10"/>
    <p:sldId id="307" r:id="rId11"/>
    <p:sldId id="269" r:id="rId12"/>
    <p:sldId id="270" r:id="rId13"/>
    <p:sldId id="271" r:id="rId14"/>
    <p:sldId id="301" r:id="rId15"/>
    <p:sldId id="300" r:id="rId16"/>
    <p:sldId id="299" r:id="rId17"/>
    <p:sldId id="275" r:id="rId18"/>
    <p:sldId id="276" r:id="rId19"/>
    <p:sldId id="298" r:id="rId20"/>
    <p:sldId id="297" r:id="rId21"/>
    <p:sldId id="296" r:id="rId22"/>
    <p:sldId id="294" r:id="rId23"/>
    <p:sldId id="295" r:id="rId24"/>
    <p:sldId id="293" r:id="rId25"/>
    <p:sldId id="292" r:id="rId26"/>
    <p:sldId id="291" r:id="rId27"/>
    <p:sldId id="290" r:id="rId28"/>
    <p:sldId id="288" r:id="rId29"/>
    <p:sldId id="289" r:id="rId30"/>
    <p:sldId id="341" r:id="rId31"/>
    <p:sldId id="345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46" r:id="rId58"/>
    <p:sldId id="347" r:id="rId59"/>
    <p:sldId id="339" r:id="rId60"/>
    <p:sldId id="348" r:id="rId61"/>
    <p:sldId id="349" r:id="rId6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A46136-7F75-4F3E-89A5-16BC7C480107}" type="pres">
      <dgm:prSet presAssocID="{E8BD1B38-A8B1-4525-8BB8-70FF295FAFC1}" presName="wedge2" presStyleLbl="node1" presStyleIdx="1" presStyleCnt="3"/>
      <dgm:spPr/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7CC588-1FE8-40AF-9B20-165CB4726169}" type="pres">
      <dgm:prSet presAssocID="{E8BD1B38-A8B1-4525-8BB8-70FF295FAFC1}" presName="wedge3" presStyleLbl="node1" presStyleIdx="2" presStyleCnt="3"/>
      <dgm:spPr/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04D4-F1BE-44B7-BB14-9A81AB15DE43}">
      <dsp:nvSpPr>
        <dsp:cNvPr id="0" name=""/>
        <dsp:cNvSpPr/>
      </dsp:nvSpPr>
      <dsp:spPr>
        <a:xfrm>
          <a:off x="292751" y="194399"/>
          <a:ext cx="2419200" cy="241920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608048" y="640799"/>
        <a:ext cx="820800" cy="806400"/>
      </dsp:txXfrm>
    </dsp:sp>
    <dsp:sp modelId="{D4A46136-7F75-4F3E-89A5-16BC7C480107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830448" y="1792800"/>
        <a:ext cx="1094400" cy="748800"/>
      </dsp:txXfrm>
    </dsp:sp>
    <dsp:sp modelId="{F87CC588-1FE8-40AF-9B20-165CB4726169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27247" y="741600"/>
        <a:ext cx="820800" cy="8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系统中发挥了根目录的切换工作，同时带来了系统的安全性等好处。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root directory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系统中，系统默认的目录结构都是以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，即是以根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开始的。而在使用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之后，系统的目录结构将以指定的位置作为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http://www.ibm.com/developerworks/cn/linux/l-cn-chroot/index.html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内核提供的一种可以限制、记录、隔离进程组（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）所使用的物理资源（如：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cpu,memory,IO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等等）的机制。最初由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的工程师提出，后来被整合进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为实现虚拟化所使用的资源管理手段，可以说没有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Stony brook </a:t>
            </a:r>
            <a:r>
              <a:rPr lang="en-US" altLang="zh-CN" dirty="0" err="1"/>
              <a:t>fsl</a:t>
            </a:r>
            <a:r>
              <a:rPr lang="en-US" altLang="zh-CN" dirty="0"/>
              <a:t> &amp; </a:t>
            </a:r>
            <a:r>
              <a:rPr lang="en-US" altLang="zh-CN" dirty="0" err="1"/>
              <a:t>Erez</a:t>
            </a:r>
            <a:r>
              <a:rPr lang="en-US" altLang="zh-CN" baseline="0" dirty="0"/>
              <a:t> </a:t>
            </a:r>
            <a:r>
              <a:rPr lang="en-US" altLang="zh-CN" dirty="0" err="1"/>
              <a:t>Zadok</a:t>
            </a:r>
            <a:endParaRPr lang="en-US" altLang="zh-CN" dirty="0"/>
          </a:p>
          <a:p>
            <a:r>
              <a:rPr lang="en-US" altLang="zh-CN" dirty="0"/>
              <a:t>http://www.fsl.cs.stonybrook.edu/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2017/9/28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png"/><Relationship Id="rId10" Type="http://schemas.microsoft.com/office/2007/relationships/diagramDrawing" Target="../diagrams/drawing1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allinuxexpo.org/sites/default/files/presentations/Jerome-Scale11x%20LXC%20Talk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boxie.com/" TargetMode="External"/><Relationship Id="rId2" Type="http://schemas.openxmlformats.org/officeDocument/2006/relationships/hyperlink" Target="https://icoresoftware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-utils.org/docs/unionfs-tr/figures/stacking_fanout.png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fif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f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2017-09-14, 09-15, 09-21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legacy software</a:t>
            </a:r>
            <a:r>
              <a:rPr lang="en-US" altLang="zh-CN" dirty="0"/>
              <a:t> on non-legacy hardware</a:t>
            </a:r>
          </a:p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multiple operating systems</a:t>
            </a:r>
            <a:r>
              <a:rPr lang="en-US" altLang="zh-CN" dirty="0"/>
              <a:t> on the same hardware</a:t>
            </a:r>
          </a:p>
          <a:p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a manageable upgrade path</a:t>
            </a:r>
          </a:p>
          <a:p>
            <a:r>
              <a:rPr lang="en-US" altLang="zh-CN" dirty="0"/>
              <a:t>Manage outages (expected and unexpected) </a:t>
            </a:r>
            <a:r>
              <a:rPr lang="en-US" altLang="zh-CN" dirty="0">
                <a:solidFill>
                  <a:srgbClr val="FF0000"/>
                </a:solidFill>
              </a:rPr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>
                <a:solidFill>
                  <a:srgbClr val="FF0000"/>
                </a:solidFill>
              </a:rPr>
              <a:t>consolidating </a:t>
            </a:r>
            <a:r>
              <a:rPr lang="zh-CN" altLang="en-US" b="1" dirty="0">
                <a:solidFill>
                  <a:srgbClr val="FF0000"/>
                </a:solidFill>
              </a:rPr>
              <a:t>整合</a:t>
            </a:r>
            <a:r>
              <a:rPr lang="en-US" altLang="zh-CN" dirty="0"/>
              <a:t> 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Too many servers/cores for too little work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High costs and infrastructure needs</a:t>
            </a:r>
          </a:p>
          <a:p>
            <a:pPr lvl="1"/>
            <a:r>
              <a:rPr lang="zh-CN" altLang="en-US" sz="2200" dirty="0"/>
              <a:t>维护 </a:t>
            </a:r>
            <a:r>
              <a:rPr lang="en-US" altLang="zh-CN" sz="2200" dirty="0"/>
              <a:t>Maintenance</a:t>
            </a:r>
          </a:p>
          <a:p>
            <a:pPr lvl="1"/>
            <a:r>
              <a:rPr lang="zh-CN" altLang="en-US" sz="2200" dirty="0"/>
              <a:t>网络 </a:t>
            </a:r>
            <a:r>
              <a:rPr lang="en-US" altLang="zh-CN" sz="2200" dirty="0"/>
              <a:t>Networking</a:t>
            </a:r>
          </a:p>
          <a:p>
            <a:pPr lvl="1"/>
            <a:r>
              <a:rPr lang="zh-CN" altLang="en-US" sz="2200" dirty="0"/>
              <a:t>空间 </a:t>
            </a:r>
            <a:r>
              <a:rPr lang="en-US" altLang="zh-CN" sz="2200" dirty="0"/>
              <a:t>Floor space</a:t>
            </a:r>
          </a:p>
          <a:p>
            <a:pPr lvl="1"/>
            <a:r>
              <a:rPr lang="zh-CN" altLang="en-US" sz="2200" dirty="0"/>
              <a:t>冷却 </a:t>
            </a:r>
            <a:r>
              <a:rPr lang="en-US" altLang="zh-CN" sz="2200" dirty="0"/>
              <a:t>Cooling</a:t>
            </a:r>
          </a:p>
          <a:p>
            <a:pPr lvl="1"/>
            <a:r>
              <a:rPr lang="zh-CN" altLang="en-US" sz="2200" dirty="0"/>
              <a:t>能耗 </a:t>
            </a:r>
            <a:r>
              <a:rPr lang="en-US" altLang="zh-CN" sz="2200" dirty="0"/>
              <a:t>Power</a:t>
            </a:r>
          </a:p>
          <a:p>
            <a:pPr lvl="1"/>
            <a:r>
              <a:rPr lang="zh-CN" altLang="en-US" sz="2200" dirty="0"/>
              <a:t>容灾 </a:t>
            </a:r>
            <a:r>
              <a:rPr lang="en-US" altLang="zh-CN" sz="2200" dirty="0"/>
              <a:t>Disaster Recovery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Virtualization helps us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break the “one service per server”</a:t>
            </a:r>
            <a:r>
              <a:rPr lang="en-US" altLang="zh-CN" sz="2800" dirty="0">
                <a:ea typeface="SimSun" panose="02010600030101010101" pitchFamily="2" charset="-122"/>
              </a:rPr>
              <a:t> model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Consolidate many services into a fewer number of machines when workload is low,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reducing costs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Conversely, as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demand for a particular service</a:t>
            </a:r>
            <a:r>
              <a:rPr lang="en-US" altLang="zh-CN" sz="2800" dirty="0">
                <a:ea typeface="SimSun" panose="02010600030101010101" pitchFamily="2" charset="-122"/>
              </a:rPr>
              <a:t> increases, we can shift more virtual machines to run that service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We can build a data center with fewer total resources, since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resources are used as needed</a:t>
            </a:r>
            <a:r>
              <a:rPr lang="en-US" altLang="zh-CN" sz="2800" dirty="0">
                <a:ea typeface="SimSun" panose="02010600030101010101" pitchFamily="2" charset="-122"/>
              </a:rPr>
              <a:t>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工作负载复用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Java </a:t>
            </a:r>
            <a:r>
              <a:rPr lang="zh-CN" altLang="en-US" dirty="0"/>
              <a:t>虚拟机？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显然不是，</a:t>
            </a:r>
            <a:r>
              <a:rPr lang="en-US" altLang="zh-CN" dirty="0"/>
              <a:t>Java </a:t>
            </a:r>
            <a:r>
              <a:rPr lang="zh-CN" altLang="en-US" dirty="0"/>
              <a:t>虚拟机以及各类高级语言虚拟机目标不在于模拟各类机器部件设备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虚拟机管理器需要从 </a:t>
            </a:r>
            <a:r>
              <a:rPr lang="en-US" altLang="zh-CN" dirty="0"/>
              <a:t>CPU </a:t>
            </a:r>
            <a:r>
              <a:rPr lang="zh-CN" altLang="en-US" dirty="0"/>
              <a:t>指令层面准确模拟各种硬件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en-US" altLang="zh-CN" dirty="0"/>
              <a:t> “</a:t>
            </a:r>
            <a:r>
              <a:rPr lang="zh-CN" altLang="en-US" dirty="0"/>
              <a:t>虚拟机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zh-CN" altLang="en-US" sz="2500" dirty="0"/>
              <a:t>虚拟机管理器与进程虚拟机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Process VM </a:t>
            </a:r>
            <a:r>
              <a:rPr lang="zh-CN" altLang="en-US" sz="2500" dirty="0"/>
              <a:t>进程虚拟机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程序编译为 </a:t>
            </a:r>
            <a:r>
              <a:rPr lang="en-US" altLang="zh-CN" sz="1500" dirty="0"/>
              <a:t>Intermediate Code </a:t>
            </a:r>
            <a:r>
              <a:rPr lang="zh-CN" altLang="en-US" sz="1500" dirty="0"/>
              <a:t>中间代码交由“</a:t>
            </a:r>
            <a:r>
              <a:rPr lang="en-US" altLang="zh-CN" sz="1500" dirty="0"/>
              <a:t>Runtime</a:t>
            </a:r>
            <a:r>
              <a:rPr lang="zh-CN" altLang="en-US" sz="1500" dirty="0"/>
              <a:t>运行时”执行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为编程语言提供“跨平台</a:t>
            </a:r>
            <a:r>
              <a:rPr lang="en-US" altLang="zh-CN" sz="1500" dirty="0"/>
              <a:t>/</a:t>
            </a:r>
            <a:r>
              <a:rPr lang="zh-CN" altLang="en-US" sz="1500" dirty="0"/>
              <a:t>平台无关”特性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VM Monitor </a:t>
            </a:r>
            <a:r>
              <a:rPr lang="zh-CN" altLang="en-US" sz="2500" dirty="0"/>
              <a:t>虚拟机管理器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用于模拟另外一套硬件指令集的特殊软件层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足以支持一整套操作系统及其应用软件运行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VMWare, </a:t>
            </a:r>
            <a:r>
              <a:rPr lang="en-US" altLang="zh-CN" sz="1500" dirty="0" err="1"/>
              <a:t>VirtualBox</a:t>
            </a:r>
            <a:r>
              <a:rPr lang="en-US" altLang="zh-CN" sz="1500" dirty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Three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全虚拟化 </a:t>
            </a:r>
            <a:r>
              <a:rPr lang="en-US" altLang="zh-CN" dirty="0"/>
              <a:t>Full 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半虚拟化 </a:t>
            </a:r>
            <a:r>
              <a:rPr lang="en-US" altLang="zh-CN" dirty="0" err="1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硬件辅助虚拟化 </a:t>
            </a:r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/>
              <a:t>Pros and 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/>
              <a:t>Pros</a:t>
            </a:r>
            <a:r>
              <a:rPr lang="en-US" altLang="zh-CN" dirty="0"/>
              <a:t>: fast!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Cons</a:t>
            </a:r>
            <a:r>
              <a:rPr lang="en-US" altLang="zh-CN" dirty="0"/>
              <a:t>: 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Ring-1 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quad core 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Para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10633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A900D-AF87-46A8-80EF-3C87AD89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所需材料</a:t>
            </a:r>
            <a:endParaRPr lang="en-US" altLang="zh-CN" dirty="0"/>
          </a:p>
          <a:p>
            <a:pPr lvl="1"/>
            <a:r>
              <a:rPr lang="en-US" altLang="zh-CN" dirty="0"/>
              <a:t>VirtualBox(All)/</a:t>
            </a:r>
            <a:r>
              <a:rPr lang="en-US" altLang="zh-CN" dirty="0" err="1"/>
              <a:t>HyperV</a:t>
            </a:r>
            <a:r>
              <a:rPr lang="en-US" altLang="zh-CN" dirty="0"/>
              <a:t>(Windows10)/Parallels(MacOS)</a:t>
            </a:r>
          </a:p>
          <a:p>
            <a:pPr lvl="1"/>
            <a:r>
              <a:rPr lang="en-US" altLang="zh-CN" dirty="0"/>
              <a:t>Vagrant</a:t>
            </a:r>
          </a:p>
          <a:p>
            <a:pPr lvl="1"/>
            <a:r>
              <a:rPr lang="en-US" altLang="zh-CN" dirty="0"/>
              <a:t>https://github.com/ShiZhan/ubuntu-xenial-amd64-docker-cluster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542687-0EEF-4A02-988E-339F8CA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631E5-CBFB-4186-824B-C1B1BA4D7831}"/>
              </a:ext>
            </a:extLst>
          </p:cNvPr>
          <p:cNvSpPr/>
          <p:nvPr/>
        </p:nvSpPr>
        <p:spPr>
          <a:xfrm>
            <a:off x="36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CDE30-4036-48ED-BE95-63B8986D02F0}"/>
              </a:ext>
            </a:extLst>
          </p:cNvPr>
          <p:cNvSpPr/>
          <p:nvPr/>
        </p:nvSpPr>
        <p:spPr>
          <a:xfrm>
            <a:off x="252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D0DA1F-D9A5-4FD5-B8F8-3CC37D624234}"/>
              </a:ext>
            </a:extLst>
          </p:cNvPr>
          <p:cNvSpPr/>
          <p:nvPr/>
        </p:nvSpPr>
        <p:spPr>
          <a:xfrm>
            <a:off x="468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3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87FFF-6704-4A87-BE94-55D140EA6374}"/>
              </a:ext>
            </a:extLst>
          </p:cNvPr>
          <p:cNvSpPr/>
          <p:nvPr/>
        </p:nvSpPr>
        <p:spPr>
          <a:xfrm>
            <a:off x="684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4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0563CA-A726-431F-88C2-B2FB08EFECCD}"/>
              </a:ext>
            </a:extLst>
          </p:cNvPr>
          <p:cNvSpPr/>
          <p:nvPr/>
        </p:nvSpPr>
        <p:spPr>
          <a:xfrm>
            <a:off x="72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A2C04F-8791-4903-9D26-0981573265BD}"/>
              </a:ext>
            </a:extLst>
          </p:cNvPr>
          <p:cNvSpPr/>
          <p:nvPr/>
        </p:nvSpPr>
        <p:spPr>
          <a:xfrm>
            <a:off x="14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7BD0C0-2C62-49E9-9935-AC323B56236E}"/>
              </a:ext>
            </a:extLst>
          </p:cNvPr>
          <p:cNvSpPr/>
          <p:nvPr/>
        </p:nvSpPr>
        <p:spPr>
          <a:xfrm>
            <a:off x="288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E4BD28-A89D-45D2-8D26-D37499B7682C}"/>
              </a:ext>
            </a:extLst>
          </p:cNvPr>
          <p:cNvSpPr/>
          <p:nvPr/>
        </p:nvSpPr>
        <p:spPr>
          <a:xfrm>
            <a:off x="36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5AAB1-6D9B-4B9E-87E5-AB21A43746F5}"/>
              </a:ext>
            </a:extLst>
          </p:cNvPr>
          <p:cNvSpPr/>
          <p:nvPr/>
        </p:nvSpPr>
        <p:spPr>
          <a:xfrm>
            <a:off x="50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2F2574-E588-48B3-A6A5-7865DE55C6FB}"/>
              </a:ext>
            </a:extLst>
          </p:cNvPr>
          <p:cNvSpPr/>
          <p:nvPr/>
        </p:nvSpPr>
        <p:spPr>
          <a:xfrm>
            <a:off x="576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01E6EF-2C84-4606-A473-63EC8AB510B5}"/>
              </a:ext>
            </a:extLst>
          </p:cNvPr>
          <p:cNvSpPr/>
          <p:nvPr/>
        </p:nvSpPr>
        <p:spPr>
          <a:xfrm>
            <a:off x="72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BFA04F-7E68-4D04-88D4-8A82FE89CC02}"/>
              </a:ext>
            </a:extLst>
          </p:cNvPr>
          <p:cNvSpPr/>
          <p:nvPr/>
        </p:nvSpPr>
        <p:spPr>
          <a:xfrm>
            <a:off x="792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05388F-7A1F-4A31-B13C-073EF7941537}"/>
              </a:ext>
            </a:extLst>
          </p:cNvPr>
          <p:cNvSpPr/>
          <p:nvPr/>
        </p:nvSpPr>
        <p:spPr>
          <a:xfrm>
            <a:off x="720000" y="252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7E2E0B-C506-4F5D-9B82-37D35C1E0CA8}"/>
              </a:ext>
            </a:extLst>
          </p:cNvPr>
          <p:cNvSpPr/>
          <p:nvPr/>
        </p:nvSpPr>
        <p:spPr>
          <a:xfrm>
            <a:off x="720000" y="324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01D20A-17EA-4448-B58A-702DC20A4676}"/>
              </a:ext>
            </a:extLst>
          </p:cNvPr>
          <p:cNvSpPr/>
          <p:nvPr/>
        </p:nvSpPr>
        <p:spPr>
          <a:xfrm>
            <a:off x="72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91124-CEE0-4332-BAD7-878877BC56C4}"/>
              </a:ext>
            </a:extLst>
          </p:cNvPr>
          <p:cNvSpPr/>
          <p:nvPr/>
        </p:nvSpPr>
        <p:spPr>
          <a:xfrm>
            <a:off x="288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152053-D62F-4C73-87E0-5FF5E1426AE2}"/>
              </a:ext>
            </a:extLst>
          </p:cNvPr>
          <p:cNvSpPr/>
          <p:nvPr/>
        </p:nvSpPr>
        <p:spPr>
          <a:xfrm>
            <a:off x="504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44C938-CC06-4B5B-916E-59B8C33AAAD0}"/>
              </a:ext>
            </a:extLst>
          </p:cNvPr>
          <p:cNvSpPr/>
          <p:nvPr/>
        </p:nvSpPr>
        <p:spPr>
          <a:xfrm>
            <a:off x="720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27780D-E429-404D-8B92-FA466F84D3CF}"/>
              </a:ext>
            </a:extLst>
          </p:cNvPr>
          <p:cNvSpPr/>
          <p:nvPr/>
        </p:nvSpPr>
        <p:spPr>
          <a:xfrm>
            <a:off x="144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22F333-9275-4D84-847D-B759E8C684C7}"/>
              </a:ext>
            </a:extLst>
          </p:cNvPr>
          <p:cNvSpPr/>
          <p:nvPr/>
        </p:nvSpPr>
        <p:spPr>
          <a:xfrm>
            <a:off x="360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458929-170E-4BEC-88CD-9FF43FE42BFB}"/>
              </a:ext>
            </a:extLst>
          </p:cNvPr>
          <p:cNvSpPr/>
          <p:nvPr/>
        </p:nvSpPr>
        <p:spPr>
          <a:xfrm>
            <a:off x="576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E0C6D-C13C-48D2-A70F-8E1AFD630056}"/>
              </a:ext>
            </a:extLst>
          </p:cNvPr>
          <p:cNvSpPr/>
          <p:nvPr/>
        </p:nvSpPr>
        <p:spPr>
          <a:xfrm>
            <a:off x="792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ED312F9-5C49-40B4-9124-0580FB04B87F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108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C7740E-E602-4378-B3A3-F167FA9A54DB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24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E51A6CF-3BF0-4831-9F6D-3568621CD83F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540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D827D7-6813-4501-A2EF-E2ECF84DAC60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756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55FBB6-4E44-4E50-9039-3C16E6CA93CA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V="1">
            <a:off x="180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E1B151-2879-49B4-AF67-C1729F7FF000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396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EFFDD04-F2E5-4A94-8723-ECD8F1B2DB5E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flipV="1">
            <a:off x="612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E25D86-3CAE-49AC-A5F5-53A80A094F5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828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CB46D46-6410-4F74-9500-6EF02D0C040C}"/>
              </a:ext>
            </a:extLst>
          </p:cNvPr>
          <p:cNvSpPr/>
          <p:nvPr/>
        </p:nvSpPr>
        <p:spPr>
          <a:xfrm>
            <a:off x="54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99E72F-F30C-425E-99A3-BFF216F9EFAE}"/>
              </a:ext>
            </a:extLst>
          </p:cNvPr>
          <p:cNvSpPr/>
          <p:nvPr/>
        </p:nvSpPr>
        <p:spPr>
          <a:xfrm>
            <a:off x="9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BFA896-2CE6-4D2B-AE3D-D209A13835DE}"/>
              </a:ext>
            </a:extLst>
          </p:cNvPr>
          <p:cNvSpPr/>
          <p:nvPr/>
        </p:nvSpPr>
        <p:spPr>
          <a:xfrm>
            <a:off x="198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7A673F-6CBD-4EEA-B04A-C8CC945C0232}"/>
              </a:ext>
            </a:extLst>
          </p:cNvPr>
          <p:cNvSpPr/>
          <p:nvPr/>
        </p:nvSpPr>
        <p:spPr>
          <a:xfrm>
            <a:off x="144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A71ECC-A1FE-4B82-9CD1-6EEFFC238095}"/>
              </a:ext>
            </a:extLst>
          </p:cNvPr>
          <p:cNvSpPr/>
          <p:nvPr/>
        </p:nvSpPr>
        <p:spPr>
          <a:xfrm>
            <a:off x="270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FA547E-9C27-4A10-947D-104572F2F8AB}"/>
              </a:ext>
            </a:extLst>
          </p:cNvPr>
          <p:cNvSpPr/>
          <p:nvPr/>
        </p:nvSpPr>
        <p:spPr>
          <a:xfrm>
            <a:off x="30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EEC94CB-6291-4774-A781-117970F8DD53}"/>
              </a:ext>
            </a:extLst>
          </p:cNvPr>
          <p:cNvSpPr/>
          <p:nvPr/>
        </p:nvSpPr>
        <p:spPr>
          <a:xfrm>
            <a:off x="414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33444D-502C-49B6-8920-F3B6A8F9AA55}"/>
              </a:ext>
            </a:extLst>
          </p:cNvPr>
          <p:cNvSpPr/>
          <p:nvPr/>
        </p:nvSpPr>
        <p:spPr>
          <a:xfrm>
            <a:off x="360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1D25A9C-D92E-47BD-B92A-2BE0996250E6}"/>
              </a:ext>
            </a:extLst>
          </p:cNvPr>
          <p:cNvSpPr/>
          <p:nvPr/>
        </p:nvSpPr>
        <p:spPr>
          <a:xfrm>
            <a:off x="486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334EC3-83F8-47A4-B1B8-224FD030C5E0}"/>
              </a:ext>
            </a:extLst>
          </p:cNvPr>
          <p:cNvSpPr/>
          <p:nvPr/>
        </p:nvSpPr>
        <p:spPr>
          <a:xfrm>
            <a:off x="522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F408E3-4B8E-4AC3-9B70-65A58E0C7BE5}"/>
              </a:ext>
            </a:extLst>
          </p:cNvPr>
          <p:cNvSpPr/>
          <p:nvPr/>
        </p:nvSpPr>
        <p:spPr>
          <a:xfrm>
            <a:off x="63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E8396B-2E58-495D-B573-922CA710F263}"/>
              </a:ext>
            </a:extLst>
          </p:cNvPr>
          <p:cNvSpPr/>
          <p:nvPr/>
        </p:nvSpPr>
        <p:spPr>
          <a:xfrm>
            <a:off x="576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018F20-96DE-4CD6-A601-E13FDB6381DC}"/>
              </a:ext>
            </a:extLst>
          </p:cNvPr>
          <p:cNvSpPr/>
          <p:nvPr/>
        </p:nvSpPr>
        <p:spPr>
          <a:xfrm>
            <a:off x="702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3AE766B-4C1D-4969-B089-64CE83FBB01E}"/>
              </a:ext>
            </a:extLst>
          </p:cNvPr>
          <p:cNvSpPr/>
          <p:nvPr/>
        </p:nvSpPr>
        <p:spPr>
          <a:xfrm>
            <a:off x="738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A19EBF-3F07-42EA-9E82-3BAC745536F1}"/>
              </a:ext>
            </a:extLst>
          </p:cNvPr>
          <p:cNvSpPr/>
          <p:nvPr/>
        </p:nvSpPr>
        <p:spPr>
          <a:xfrm>
            <a:off x="84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VM120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64737BB-1F3A-435B-AB06-60FD16E8C1C7}"/>
              </a:ext>
            </a:extLst>
          </p:cNvPr>
          <p:cNvSpPr/>
          <p:nvPr/>
        </p:nvSpPr>
        <p:spPr>
          <a:xfrm>
            <a:off x="792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0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container (Linux Container) at its core is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allocation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portioning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host (compute) resources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such as CPU Shares, Network I/O, Bandwidth, Block I/O, and Memory (RAM)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kernel level constructs may </a:t>
            </a:r>
            <a:r>
              <a:rPr lang="en-US" altLang="zh-CN" dirty="0">
                <a:solidFill>
                  <a:srgbClr val="FF0000"/>
                </a:solidFill>
              </a:rPr>
              <a:t>jail-off, isolate or “contain”</a:t>
            </a:r>
            <a:r>
              <a:rPr lang="en-US" altLang="zh-CN" dirty="0"/>
              <a:t> these protected resources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specific running services (processes) and namespaces may </a:t>
            </a:r>
            <a:r>
              <a:rPr lang="en-US" altLang="zh-CN" dirty="0">
                <a:solidFill>
                  <a:srgbClr val="FF0000"/>
                </a:solidFill>
              </a:rPr>
              <a:t>solely utilize them without interfering with the rest of the system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These processes could be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lightweight Linux hosts based on a Linux image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multiple web severs and applications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subsystem like a database backend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process such as </a:t>
            </a:r>
            <a:r>
              <a:rPr lang="en-US" altLang="zh-CN" i="1" dirty="0"/>
              <a:t>echo “Hello”</a:t>
            </a:r>
            <a:r>
              <a:rPr lang="en-US" altLang="zh-CN" dirty="0"/>
              <a:t> with little to no overhead.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9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Containers have been around for over 15 years, so why is there an influx of attention for containers?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As compute hardware architectures become more elastic, potent, and dense, it becomes possible to run many applications at scale while </a:t>
            </a:r>
            <a:r>
              <a:rPr lang="en-US" altLang="zh-CN" dirty="0">
                <a:solidFill>
                  <a:srgbClr val="FF0000"/>
                </a:solidFill>
              </a:rPr>
              <a:t>lowering TCO</a:t>
            </a:r>
            <a:r>
              <a:rPr lang="en-US" altLang="zh-CN" dirty="0"/>
              <a:t>, eliminating the </a:t>
            </a:r>
            <a:r>
              <a:rPr lang="en-US" altLang="zh-CN" dirty="0">
                <a:solidFill>
                  <a:srgbClr val="FF0000"/>
                </a:solidFill>
              </a:rPr>
              <a:t>redundant Kernel and Guest OS code</a:t>
            </a:r>
            <a:r>
              <a:rPr lang="en-US" altLang="zh-CN" dirty="0"/>
              <a:t> typically used in a hypervisor-based deployment.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This is attractive enough but also has benefits such as eliminating </a:t>
            </a:r>
            <a:r>
              <a:rPr lang="en-US" altLang="zh-CN" dirty="0">
                <a:solidFill>
                  <a:srgbClr val="FF0000"/>
                </a:solidFill>
              </a:rPr>
              <a:t>performance penalties</a:t>
            </a:r>
            <a:r>
              <a:rPr lang="en-US" altLang="zh-CN" dirty="0"/>
              <a:t>, increase </a:t>
            </a:r>
            <a:r>
              <a:rPr lang="en-US" altLang="zh-CN" dirty="0">
                <a:solidFill>
                  <a:srgbClr val="FF0000"/>
                </a:solidFill>
              </a:rPr>
              <a:t>visibility</a:t>
            </a:r>
            <a:r>
              <a:rPr lang="en-US" altLang="zh-CN" dirty="0"/>
              <a:t> and decrease </a:t>
            </a:r>
            <a:r>
              <a:rPr lang="en-US" altLang="zh-CN" dirty="0">
                <a:solidFill>
                  <a:srgbClr val="FF0000"/>
                </a:solidFill>
              </a:rPr>
              <a:t>difficulty of debug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0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之于虚拟机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两种技术主要目标有所不同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虚拟化为基础设施服务与应用程序的结合提供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容器允许在轻量化软件环境中干净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，是主要的服务提供方法。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098" name="Picture 2" descr="https://aucouranton.files.wordpress.com/2014/06/screen-shot-2014-06-13-at-9-18-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4038849"/>
            <a:ext cx="3780000" cy="20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ucouranton.files.wordpress.com/2014/06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51" y="3691076"/>
            <a:ext cx="3240000" cy="27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够快！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340000"/>
            <a:ext cx="7920000" cy="3631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够轻！</a:t>
            </a:r>
            <a:endParaRPr lang="en-US" altLang="zh-CN" dirty="0"/>
          </a:p>
          <a:p>
            <a:pPr lvl="1"/>
            <a:r>
              <a:rPr lang="en-US" altLang="zh-CN" dirty="0"/>
              <a:t>On a typical physical server, with average compute resources, you can easily run:</a:t>
            </a:r>
          </a:p>
          <a:p>
            <a:pPr lvl="2"/>
            <a:r>
              <a:rPr lang="en-US" altLang="zh-CN" dirty="0"/>
              <a:t>10-100 virtual machines</a:t>
            </a:r>
          </a:p>
          <a:p>
            <a:pPr lvl="2"/>
            <a:r>
              <a:rPr lang="en-US" altLang="zh-CN" dirty="0"/>
              <a:t>100-1000 containers</a:t>
            </a:r>
          </a:p>
          <a:p>
            <a:pPr lvl="1"/>
            <a:r>
              <a:rPr lang="en-US" altLang="zh-CN" dirty="0"/>
              <a:t>On disk, containers can be very light.</a:t>
            </a:r>
          </a:p>
          <a:p>
            <a:pPr lvl="1"/>
            <a:r>
              <a:rPr lang="en-US" altLang="zh-CN" dirty="0"/>
              <a:t>A few MB — even without fancy storage.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够“虚”！</a:t>
            </a:r>
            <a:endParaRPr lang="en-US" altLang="zh-CN" dirty="0"/>
          </a:p>
          <a:p>
            <a:pPr lvl="1"/>
            <a:r>
              <a:rPr lang="en-US" altLang="zh-CN" dirty="0"/>
              <a:t>Each container has:</a:t>
            </a:r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network interface</a:t>
            </a:r>
            <a:r>
              <a:rPr lang="en-US" altLang="zh-CN" dirty="0"/>
              <a:t> (and IP address)</a:t>
            </a:r>
          </a:p>
          <a:p>
            <a:pPr lvl="3"/>
            <a:r>
              <a:rPr lang="en-US" altLang="zh-CN" dirty="0"/>
              <a:t>can be bridged, routed... just like $</a:t>
            </a:r>
            <a:r>
              <a:rPr lang="en-US" altLang="zh-CN" dirty="0" err="1"/>
              <a:t>your_favorite_vm</a:t>
            </a:r>
            <a:endParaRPr lang="en-US" altLang="zh-CN" dirty="0"/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filesystem</a:t>
            </a:r>
          </a:p>
          <a:p>
            <a:pPr lvl="3"/>
            <a:r>
              <a:rPr lang="en-US" altLang="zh-CN" dirty="0" err="1"/>
              <a:t>Debian</a:t>
            </a:r>
            <a:r>
              <a:rPr lang="en-US" altLang="zh-CN" dirty="0"/>
              <a:t> host can run Fedora container (&amp;vice-versa)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security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container A &amp; B can't harm (or even see) each other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resource usage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soft &amp; hard quotas for RAM, CPU, I/O...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4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Some of the main business drivers and strategic reasons to use containers are: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Ability to easily run and accommodate </a:t>
            </a:r>
            <a:r>
              <a:rPr lang="en-US" altLang="zh-CN" dirty="0">
                <a:solidFill>
                  <a:srgbClr val="FF0000"/>
                </a:solidFill>
              </a:rPr>
              <a:t>legacy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benefits of running on bare-metal, no overhead of hypervisor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Higher density and utilization</a:t>
            </a:r>
            <a:r>
              <a:rPr lang="en-US" altLang="zh-CN" dirty="0"/>
              <a:t> for resources in the datacenter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Adoption for new technologies is accelerated, put in </a:t>
            </a:r>
            <a:r>
              <a:rPr lang="en-US" altLang="zh-CN" dirty="0">
                <a:solidFill>
                  <a:srgbClr val="FF0000"/>
                </a:solidFill>
              </a:rPr>
              <a:t>isolated secure</a:t>
            </a:r>
            <a:r>
              <a:rPr lang="en-US" altLang="zh-CN" dirty="0"/>
              <a:t> containers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Reduce “</a:t>
            </a:r>
            <a:r>
              <a:rPr lang="en-US" altLang="zh-CN" dirty="0">
                <a:solidFill>
                  <a:srgbClr val="FF0000"/>
                </a:solidFill>
              </a:rPr>
              <a:t>shipping</a:t>
            </a:r>
            <a:r>
              <a:rPr lang="en-US" altLang="zh-CN" dirty="0"/>
              <a:t>” pains; code is easily streamlined to customers, fast.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https://aucouranton.com/2014/06/13/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linux­-containers-­parallels­lxc-­openvz­-docker-­and­-more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18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blog.docker.com/media/2015/09/docker-hub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2513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KVM/QEMU, XEN</a:t>
            </a:r>
          </a:p>
          <a:p>
            <a:pPr lvl="1"/>
            <a:r>
              <a:rPr lang="en-US" altLang="zh-CN" sz="2500" i="1" dirty="0"/>
              <a:t>VirtualBox</a:t>
            </a:r>
          </a:p>
          <a:p>
            <a:r>
              <a:rPr lang="zh-CN" altLang="en-US" dirty="0"/>
              <a:t>容器技术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Docker, LXC/LXD, RKT</a:t>
            </a:r>
          </a:p>
          <a:p>
            <a:r>
              <a:rPr lang="zh-CN" altLang="en-US" dirty="0"/>
              <a:t>虚拟机与容器编排</a:t>
            </a:r>
            <a:endParaRPr lang="en-US" altLang="zh-CN" dirty="0"/>
          </a:p>
          <a:p>
            <a:pPr lvl="1"/>
            <a:r>
              <a:rPr lang="en-US" altLang="zh-CN" i="1" dirty="0"/>
              <a:t>Vagrant</a:t>
            </a:r>
          </a:p>
          <a:p>
            <a:pPr lvl="1"/>
            <a:r>
              <a:rPr lang="en-US" altLang="zh-CN" i="1" dirty="0"/>
              <a:t>docker-compose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 ( Linux Containers )</a:t>
            </a:r>
          </a:p>
          <a:p>
            <a:pPr lvl="1"/>
            <a:r>
              <a:rPr lang="en-US" altLang="zh-CN" dirty="0"/>
              <a:t>0.1.0 releases in 2008</a:t>
            </a:r>
          </a:p>
          <a:p>
            <a:pPr lvl="1"/>
            <a:r>
              <a:rPr lang="en-US" altLang="zh-CN" dirty="0"/>
              <a:t>Works with general vanilla Linux kernels off the shelf.</a:t>
            </a:r>
          </a:p>
          <a:p>
            <a:pPr lvl="1"/>
            <a:r>
              <a:rPr lang="en-US" altLang="zh-CN" dirty="0"/>
              <a:t>GNU GPLv2 License</a:t>
            </a:r>
          </a:p>
          <a:p>
            <a:pPr lvl="1"/>
            <a:r>
              <a:rPr lang="en-US" altLang="zh-CN" dirty="0"/>
              <a:t>Used as a “container engine” in Docker</a:t>
            </a:r>
          </a:p>
          <a:p>
            <a:pPr lvl="1"/>
            <a:r>
              <a:rPr lang="en-US" altLang="zh-CN" dirty="0"/>
              <a:t>Google App Engine utilizes an LXC-like technology</a:t>
            </a:r>
          </a:p>
          <a:p>
            <a:pPr lvl="2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Borg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与谷歌早期架构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Parellels</a:t>
            </a:r>
            <a:r>
              <a:rPr lang="en-US" altLang="zh-CN" dirty="0"/>
              <a:t> </a:t>
            </a:r>
            <a:r>
              <a:rPr lang="en-US" altLang="zh-CN" dirty="0" err="1"/>
              <a:t>Virtouzzo</a:t>
            </a:r>
            <a:r>
              <a:rPr lang="en-US" altLang="zh-CN" dirty="0"/>
              <a:t> utilizes LXC</a:t>
            </a:r>
          </a:p>
          <a:p>
            <a:pPr lvl="1"/>
            <a:r>
              <a:rPr lang="en-US" altLang="zh-CN" strike="sngStrike" dirty="0"/>
              <a:t>Rackspace Cloud Databases utilize LXC</a:t>
            </a:r>
          </a:p>
          <a:p>
            <a:pPr lvl="1"/>
            <a:r>
              <a:rPr lang="en-US" altLang="zh-CN" dirty="0" err="1"/>
              <a:t>Heroku</a:t>
            </a:r>
            <a:r>
              <a:rPr lang="en-US" altLang="zh-CN" dirty="0"/>
              <a:t> (Application Deployment Platform) utilize LXC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0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Warden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by Cloud Foundry as an orchestration layer to create application containers. Initially said working with </a:t>
            </a:r>
            <a:r>
              <a:rPr lang="en-US" altLang="zh-CN" dirty="0" err="1"/>
              <a:t>LxC</a:t>
            </a:r>
            <a:r>
              <a:rPr lang="en-US" altLang="zh-CN" dirty="0"/>
              <a:t> was “too troublesome”.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(Comparison) Warden and Docker both orchestrate containers controlling the subsystems like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cgroups</a:t>
            </a:r>
            <a:r>
              <a:rPr lang="en-US" altLang="zh-CN" dirty="0"/>
              <a:t>, namespaces and security.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Solaris Containers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“non-</a:t>
            </a:r>
            <a:r>
              <a:rPr lang="en-US" altLang="zh-CN" dirty="0" err="1"/>
              <a:t>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err="1"/>
              <a:t>linux</a:t>
            </a:r>
            <a:r>
              <a:rPr lang="en-US" altLang="zh-CN" dirty="0"/>
              <a:t>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“Zones” as a construct for partitioning system resources. Zones are an enhanced </a:t>
            </a:r>
            <a:r>
              <a:rPr lang="en-US" altLang="zh-CN" i="1" dirty="0" err="1"/>
              <a:t>chroot</a:t>
            </a:r>
            <a:r>
              <a:rPr lang="en-US" altLang="zh-CN" dirty="0"/>
              <a:t> mechanism that adds additional features like ones included in ZFS that allow snapshotting and cloning.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Zones are commonly compared to FreeBSD Jails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(Free) BSD Jails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“Non-Linux” containerization mechanism. Differ from “true” Linux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an “enhanced </a:t>
            </a:r>
            <a:r>
              <a:rPr lang="en-US" altLang="zh-CN" dirty="0" err="1"/>
              <a:t>chroot</a:t>
            </a:r>
            <a:r>
              <a:rPr lang="en-US" altLang="zh-CN" dirty="0"/>
              <a:t>”-like mechanism where not only does it use </a:t>
            </a:r>
            <a:r>
              <a:rPr lang="en-US" altLang="zh-CN" dirty="0" err="1"/>
              <a:t>chroot</a:t>
            </a:r>
            <a:r>
              <a:rPr lang="en-US" altLang="zh-CN" dirty="0"/>
              <a:t> to segregate the file system but it also does the same for users, processes and networks.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Linux V-Server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GNU GPL v2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Patched kernel to enable OS-level virtualization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Partitions of CPU, Memory, Network, Filesystem are called “Security Contexts” which uses a </a:t>
            </a:r>
            <a:r>
              <a:rPr lang="en-US" altLang="zh-CN" dirty="0" err="1"/>
              <a:t>chroot</a:t>
            </a:r>
            <a:r>
              <a:rPr lang="en-US" altLang="zh-CN" dirty="0"/>
              <a:t>-like mechanism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</a:t>
            </a:r>
            <a:r>
              <a:rPr lang="en-US" altLang="zh-CN" dirty="0" err="1"/>
              <a:t>CoW</a:t>
            </a:r>
            <a:r>
              <a:rPr lang="en-US" altLang="zh-CN" dirty="0"/>
              <a:t> (Copy on Write) file systems to save storage 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4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iCore</a:t>
            </a:r>
            <a:r>
              <a:rPr lang="en-US" altLang="zh-CN" sz="2000" dirty="0"/>
              <a:t> Virtual Accounts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A Free Windows XP container solution.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Provides OS-level isolated computing environments for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https://icoresoftware.com/index.html</a:t>
            </a:r>
            <a:r>
              <a:rPr lang="en-US" altLang="zh-CN" sz="1800" dirty="0"/>
              <a:t> (obsolete!)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Sandboxie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Developed by </a:t>
            </a:r>
            <a:r>
              <a:rPr lang="en-US" altLang="zh-CN" sz="1800" dirty="0" err="1"/>
              <a:t>Invincea</a:t>
            </a:r>
            <a:r>
              <a:rPr lang="en-US" altLang="zh-CN" sz="1800" dirty="0"/>
              <a:t> for Windows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“Sandboxes”, like a container, are created for isolated environments.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http://www.sandboxie.com/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pic>
        <p:nvPicPr>
          <p:cNvPr id="9218" name="Picture 2" descr="http://www.sandboxie.com/img/NewGui/Main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30" y="5043292"/>
            <a:ext cx="4448696" cy="17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41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开源的应用容器引擎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让开发者打包应用以及依赖包到一个可移植的容器中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然后发布到任何流行的 </a:t>
            </a:r>
            <a:r>
              <a:rPr lang="en-US" altLang="zh-CN" dirty="0"/>
              <a:t>Linux </a:t>
            </a:r>
            <a:r>
              <a:rPr lang="zh-CN" altLang="en-US" dirty="0"/>
              <a:t>机器上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完全使用沙箱机制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相互之间不会有任何接口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类似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iPhone/Android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几乎没有性能开销，可以很容易地在机器和数据中心中运行。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4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部分组成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server which is a type of long-running program called a </a:t>
            </a:r>
            <a:r>
              <a:rPr lang="en-US" altLang="zh-CN" sz="1800" dirty="0">
                <a:solidFill>
                  <a:srgbClr val="FF0000"/>
                </a:solidFill>
              </a:rPr>
              <a:t>daemon</a:t>
            </a:r>
            <a:r>
              <a:rPr lang="en-US" altLang="zh-CN" sz="1800" dirty="0"/>
              <a:t> process.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</a:t>
            </a:r>
            <a:r>
              <a:rPr lang="en-US" altLang="zh-CN" sz="1800" dirty="0">
                <a:solidFill>
                  <a:srgbClr val="FF0000"/>
                </a:solidFill>
              </a:rPr>
              <a:t>REST API</a:t>
            </a:r>
            <a:r>
              <a:rPr lang="en-US" altLang="zh-CN" sz="1800" dirty="0"/>
              <a:t> which specifies interfaces that programs can use to talk to the daemon and instruct it what to do.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command line interface (</a:t>
            </a:r>
            <a:r>
              <a:rPr lang="en-US" altLang="zh-CN" sz="1800" dirty="0">
                <a:solidFill>
                  <a:srgbClr val="FF0000"/>
                </a:solidFill>
              </a:rPr>
              <a:t>CLI</a:t>
            </a:r>
            <a:r>
              <a:rPr lang="en-US" altLang="zh-CN" sz="1800" dirty="0"/>
              <a:t>) client.</a:t>
            </a:r>
            <a:endParaRPr lang="zh-CN" altLang="en-US" sz="1800" dirty="0"/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3" y="3621431"/>
            <a:ext cx="4136082" cy="3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00000"/>
            <a:ext cx="9000000" cy="48689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31514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blog.docker.com/media/Screen-Shot-2014-09-16-at-6.26.20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20000"/>
            <a:ext cx="9000000" cy="56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丰富生态</a:t>
            </a:r>
          </a:p>
        </p:txBody>
      </p:sp>
    </p:spTree>
    <p:extLst>
      <p:ext uri="{BB962C8B-B14F-4D97-AF65-F5344CB8AC3E}">
        <p14:creationId xmlns:p14="http://schemas.microsoft.com/office/powerpoint/2010/main" val="53510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Sysjail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</a:t>
            </a:r>
            <a:r>
              <a:rPr lang="en-US" altLang="zh-CN" dirty="0" err="1"/>
              <a:t>userspace</a:t>
            </a:r>
            <a:r>
              <a:rPr lang="en-US" altLang="zh-CN" dirty="0"/>
              <a:t> virtualization tool developed for Open BSD systems. Much like the </a:t>
            </a:r>
            <a:r>
              <a:rPr lang="en-US" altLang="zh-CN" dirty="0" err="1"/>
              <a:t>FreeBSS</a:t>
            </a:r>
            <a:r>
              <a:rPr lang="en-US" altLang="zh-CN" dirty="0"/>
              <a:t> “jail”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Chroot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Kernel level function that allows a program to run in a host system in its own root </a:t>
            </a:r>
            <a:r>
              <a:rPr lang="en-US" altLang="zh-CN" dirty="0" err="1"/>
              <a:t>filesytem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Cgroups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in 2006, used initially by Google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Unified in </a:t>
            </a:r>
            <a:r>
              <a:rPr lang="en-US" altLang="zh-CN" dirty="0" err="1"/>
              <a:t>linux</a:t>
            </a:r>
            <a:r>
              <a:rPr lang="en-US" altLang="zh-CN" dirty="0"/>
              <a:t> kernel by 2013.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Namespaces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Construct that allows partitioning and isolation of different resources so that they are only available to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the processes in the container. Namespaces are Network (NET), UTS(hostname), PROC(process id), MNT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(mount), IPC and User (Security </a:t>
            </a:r>
            <a:r>
              <a:rPr lang="en-US" altLang="zh-CN" dirty="0" err="1"/>
              <a:t>Seperation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Libcontainer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Written in Go programming language and developed by </a:t>
            </a:r>
            <a:r>
              <a:rPr lang="en-US" altLang="zh-CN" dirty="0" err="1"/>
              <a:t>dotCloud</a:t>
            </a:r>
            <a:r>
              <a:rPr lang="en-US" altLang="zh-CN" dirty="0"/>
              <a:t>/Docker it is a native Go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implementation of “</a:t>
            </a:r>
            <a:r>
              <a:rPr lang="en-US" altLang="zh-CN" dirty="0" err="1"/>
              <a:t>lxc</a:t>
            </a:r>
            <a:r>
              <a:rPr lang="en-US" altLang="zh-CN" dirty="0"/>
              <a:t>-like” control over </a:t>
            </a:r>
            <a:r>
              <a:rPr lang="en-US" altLang="zh-CN" dirty="0" err="1"/>
              <a:t>cgroups</a:t>
            </a:r>
            <a:r>
              <a:rPr lang="en-US" altLang="zh-CN" dirty="0"/>
              <a:t> and namespaces.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43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7410" name="Picture 2" descr="http://cdn.linuxaria.com/wp-content/uploads/2014/01/chroot-ori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9" y="2158445"/>
            <a:ext cx="6072768" cy="32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17FA52-7163-4965-880F-F262247B41C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4085439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Innocuous instructions should execute directly on the hardware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Resource control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Executed programs may not affect the system resources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Equivalence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The behavior of a program executing under the VMM should be the same as if the program were executed directly on the hardware (except possibly for timing and resource availability)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5ACC0D-39D9-4264-8C26-BD6A8716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0839"/>
            <a:ext cx="3081338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4B06586-1F57-4F96-A03F-B072E7F8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990439"/>
            <a:ext cx="4265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Communications of the ACM, vol 17, no 7, 1974, pp.412-421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EBE3734-465A-4610-9D4C-0F462A48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7039"/>
            <a:ext cx="1514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ABA8D13E-8F86-444C-9CAF-0F0775F7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28239"/>
            <a:ext cx="3613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“an </a:t>
            </a:r>
            <a:r>
              <a:rPr lang="en-US" altLang="zh-CN" sz="1200" i="1"/>
              <a:t>efficient, isolated duplicate</a:t>
            </a:r>
            <a:r>
              <a:rPr lang="en-US" altLang="zh-CN" sz="1200"/>
              <a:t> of the real machine”</a:t>
            </a:r>
          </a:p>
        </p:txBody>
      </p:sp>
    </p:spTree>
    <p:extLst>
      <p:ext uri="{BB962C8B-B14F-4D97-AF65-F5344CB8AC3E}">
        <p14:creationId xmlns:p14="http://schemas.microsoft.com/office/powerpoint/2010/main" val="11325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6386" name="Picture 2" descr="http://img4.07net01.com/upload/images/2016/04/14/1020881412533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00000"/>
            <a:ext cx="9000000" cy="4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56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8434" name="Picture 2" descr="http://www.am-utils.org/docs/unionfs-tr/figures/stacking_fa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825624"/>
            <a:ext cx="4962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00000" y="6480000"/>
            <a:ext cx="720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http://www.am-utils.org/docs/unionfs-tr/figures/stacking_fanout.png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42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干货 </a:t>
            </a:r>
            <a:r>
              <a:rPr lang="en-US" altLang="zh-CN" dirty="0"/>
              <a:t>(</a:t>
            </a:r>
            <a:r>
              <a:rPr lang="zh-CN" altLang="en-US" dirty="0"/>
              <a:t>干活</a:t>
            </a:r>
            <a:r>
              <a:rPr lang="en-US" altLang="zh-CN" dirty="0"/>
              <a:t>) 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检查内核 </a:t>
            </a:r>
            <a:r>
              <a:rPr lang="en-US" altLang="zh-CN" dirty="0"/>
              <a:t>&gt; 3.10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uname</a:t>
            </a:r>
            <a:r>
              <a:rPr lang="en-US" altLang="zh-CN" i="1" dirty="0"/>
              <a:t> -r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3.11.0-15-generic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更新系统源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update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确保支持 </a:t>
            </a:r>
            <a:r>
              <a:rPr lang="en-US" altLang="zh-CN" dirty="0"/>
              <a:t>https </a:t>
            </a:r>
            <a:r>
              <a:rPr lang="zh-CN" altLang="en-US" dirty="0"/>
              <a:t>源，有根证书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apt-transport-https ca-certificates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收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安装源证书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apt-key </a:t>
            </a:r>
            <a:r>
              <a:rPr lang="en-US" altLang="zh-CN" i="1" dirty="0" err="1"/>
              <a:t>adv</a:t>
            </a:r>
            <a:r>
              <a:rPr lang="en-US" altLang="zh-CN" i="1" dirty="0"/>
              <a:t> --</a:t>
            </a:r>
            <a:r>
              <a:rPr lang="en-US" altLang="zh-CN" i="1" dirty="0" err="1"/>
              <a:t>keyserver</a:t>
            </a:r>
            <a:r>
              <a:rPr lang="en-US" altLang="zh-CN" i="1" dirty="0"/>
              <a:t> hkp://ha.pool.sks-keyservers.net:80 --</a:t>
            </a:r>
            <a:r>
              <a:rPr lang="en-US" altLang="zh-CN" i="1" dirty="0" err="1"/>
              <a:t>recv</a:t>
            </a:r>
            <a:r>
              <a:rPr lang="en-US" altLang="zh-CN" i="1" dirty="0"/>
              <a:t>-keys 58118E89F3A912897C070ADBF76221572C52609D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54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添加</a:t>
            </a:r>
            <a:r>
              <a:rPr lang="en-US" altLang="zh-CN" sz="2500" dirty="0" err="1"/>
              <a:t>docker</a:t>
            </a:r>
            <a:r>
              <a:rPr lang="zh-CN" altLang="en-US" sz="2500" dirty="0"/>
              <a:t>安装源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echo "&lt;REPO&gt;" |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tee /</a:t>
            </a:r>
            <a:r>
              <a:rPr lang="en-US" altLang="zh-CN" sz="2000" i="1" dirty="0" err="1"/>
              <a:t>etc</a:t>
            </a:r>
            <a:r>
              <a:rPr lang="en-US" altLang="zh-CN" sz="2000" i="1" dirty="0"/>
              <a:t>/apt/</a:t>
            </a:r>
            <a:r>
              <a:rPr lang="en-US" altLang="zh-CN" sz="2000" i="1" dirty="0" err="1"/>
              <a:t>sources.list.d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docker.list</a:t>
            </a:r>
            <a:endParaRPr lang="en-US" altLang="zh-CN" sz="200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更新、确认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apt-get update &amp; $ apt-cache policy </a:t>
            </a:r>
            <a:r>
              <a:rPr lang="en-US" altLang="zh-CN" sz="2000" i="1" dirty="0" err="1"/>
              <a:t>docker</a:t>
            </a:r>
            <a:r>
              <a:rPr lang="en-US" altLang="zh-CN" sz="2000" i="1" dirty="0"/>
              <a:t>-engine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apt-get install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-image-extra-$(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-r)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-image-extra-virtual (AUFS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相关辅助软件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000" y="2340000"/>
          <a:ext cx="768127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Precise 12.04 (LTS)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ubuntu-precise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Trusty 14.04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ubuntu-trusty main</a:t>
                      </a:r>
                      <a:endParaRPr lang="pl-PL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Wily 15.10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ubuntu-wily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Xenial 16.04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ubuntu-xenial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main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6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安装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</a:t>
            </a:r>
            <a:r>
              <a:rPr lang="en-US" altLang="zh-CN" i="1" dirty="0" err="1"/>
              <a:t>docker</a:t>
            </a:r>
            <a:r>
              <a:rPr lang="en-US" altLang="zh-CN" i="1" dirty="0"/>
              <a:t>-engine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apt-get upgrade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-engine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升级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开服务 </a:t>
            </a:r>
            <a:r>
              <a:rPr lang="en-US" altLang="zh-CN" sz="2900" dirty="0"/>
              <a:t>(</a:t>
            </a:r>
            <a:r>
              <a:rPr lang="zh-CN" altLang="en-US" sz="2900" dirty="0"/>
              <a:t>守护进程</a:t>
            </a:r>
            <a:r>
              <a:rPr lang="en-US" altLang="zh-CN" sz="2900" dirty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service </a:t>
            </a:r>
            <a:r>
              <a:rPr lang="en-US" altLang="zh-CN" i="1" dirty="0" err="1"/>
              <a:t>docker</a:t>
            </a:r>
            <a:r>
              <a:rPr lang="en-US" altLang="zh-CN" i="1" dirty="0"/>
              <a:t> start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systemctl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enable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开机运行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走起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 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r>
              <a:rPr lang="en-US" altLang="zh-CN" i="1" dirty="0"/>
              <a:t> run hello-world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i="1" dirty="0"/>
              <a:t>免 </a:t>
            </a:r>
            <a:r>
              <a:rPr lang="en-US" altLang="zh-CN" sz="2900" i="1" dirty="0" err="1"/>
              <a:t>sudo</a:t>
            </a:r>
            <a:endParaRPr lang="en-US" altLang="zh-CN" sz="2900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groupadd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endParaRPr lang="en-US" altLang="zh-CN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de-DE" altLang="zh-CN" i="1" dirty="0"/>
              <a:t>$ sudo usermod -aG docker $USER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Log out and log back in.</a:t>
            </a:r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9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卸载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或者随依赖一起清除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</a:t>
            </a:r>
            <a:r>
              <a:rPr lang="en-US" altLang="zh-CN" sz="1800" i="1" dirty="0" err="1"/>
              <a:t>autoremove</a:t>
            </a:r>
            <a:r>
              <a:rPr lang="en-US" altLang="zh-CN" sz="1800" i="1" dirty="0"/>
              <a:t> --purge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然后删除所有用户数据：所创建容器、卷、配置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rm</a:t>
            </a:r>
            <a:r>
              <a:rPr lang="en-US" altLang="zh-CN" sz="1800" i="1" dirty="0"/>
              <a:t> -</a:t>
            </a:r>
            <a:r>
              <a:rPr lang="en-US" altLang="zh-CN" sz="1800" i="1" dirty="0" err="1"/>
              <a:t>rf</a:t>
            </a:r>
            <a:r>
              <a:rPr lang="en-US" altLang="zh-CN" sz="1800" i="1" dirty="0"/>
              <a:t> /</a:t>
            </a:r>
            <a:r>
              <a:rPr lang="en-US" altLang="zh-CN" sz="1800" i="1" dirty="0" err="1"/>
              <a:t>var</a:t>
            </a:r>
            <a:r>
              <a:rPr lang="en-US" altLang="zh-CN" sz="1800" i="1" dirty="0"/>
              <a:t>/lib/</a:t>
            </a:r>
            <a:r>
              <a:rPr lang="en-US" altLang="zh-CN" sz="1800" i="1" dirty="0" err="1"/>
              <a:t>docker</a:t>
            </a:r>
            <a:endParaRPr lang="zh-CN" altLang="en-US" sz="1800" i="1" dirty="0"/>
          </a:p>
        </p:txBody>
      </p:sp>
      <p:sp>
        <p:nvSpPr>
          <p:cNvPr id="4" name="矩形 3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9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发掘一下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https://hub.docker.com/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https://store.docker.com/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比较虚拟机与容器</a:t>
            </a:r>
            <a:endParaRPr lang="en-US" altLang="zh-CN" dirty="0"/>
          </a:p>
          <a:p>
            <a:r>
              <a:rPr lang="zh-CN" altLang="en-US" dirty="0"/>
              <a:t>让虚拟机与容器合作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8EA35F-E76D-4626-8AA5-E038BD1AB9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0" y="4140000"/>
            <a:ext cx="741948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416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417715-838B-4F2E-A5D9-B5FC90245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3341E3D-9017-411C-B8CD-53378286E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112" y="1825625"/>
            <a:ext cx="5597776" cy="4351338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036668-BB1F-4E7D-848C-2FB41760BD51}"/>
              </a:ext>
            </a:extLst>
          </p:cNvPr>
          <p:cNvSpPr/>
          <p:nvPr/>
        </p:nvSpPr>
        <p:spPr>
          <a:xfrm>
            <a:off x="1080000" y="6488389"/>
            <a:ext cx="7920000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https://nickjanetakis.com/blog/comparing-virtual-machines-vs-docker-containers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72368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A696E8-8FE7-4173-BA76-3AD95DBA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414B9E4-3ABA-448C-B6F6-91634B03F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5" y="2291556"/>
            <a:ext cx="7143750" cy="341947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BB848FE-9AAB-4302-9EF3-D5C490E97A70}"/>
              </a:ext>
            </a:extLst>
          </p:cNvPr>
          <p:cNvSpPr/>
          <p:nvPr/>
        </p:nvSpPr>
        <p:spPr>
          <a:xfrm>
            <a:off x="1080000" y="6480000"/>
            <a:ext cx="7920000" cy="360000"/>
          </a:xfrm>
          <a:prstGeom prst="rect">
            <a:avLst/>
          </a:prstGeom>
        </p:spPr>
        <p:txBody>
          <a:bodyPr>
            <a:noAutofit/>
          </a:bodyPr>
          <a:lstStyle/>
          <a:p>
            <a:pPr algn="r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https://nickjanetakis.com/blog/comparing-virtual-machines-vs-docker-containers</a:t>
            </a:r>
          </a:p>
        </p:txBody>
      </p:sp>
    </p:spTree>
    <p:extLst>
      <p:ext uri="{BB962C8B-B14F-4D97-AF65-F5344CB8AC3E}">
        <p14:creationId xmlns:p14="http://schemas.microsoft.com/office/powerpoint/2010/main" val="1048805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, SSH, Python, OpenStack, Docker …</a:t>
            </a:r>
            <a:endParaRPr lang="en-US" altLang="zh-CN" dirty="0"/>
          </a:p>
          <a:p>
            <a:r>
              <a:rPr lang="zh-CN" altLang="en-US" dirty="0"/>
              <a:t>范文</a:t>
            </a:r>
            <a:endParaRPr lang="en-US" altLang="zh-CN" dirty="0"/>
          </a:p>
          <a:p>
            <a:pPr lvl="1"/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/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5B9945-3D85-485C-BFA6-FFB7AA6C18A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899171"/>
            <a:ext cx="6019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Concurrent execution of multiple production operating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Testing and development of experimental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Adoption of new systems with continued use of legacy systems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Ability to accommodate applications requiring special-purpose OS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Introduced notions of “handshake” and “virtual-equals-real mode” to allow sharing of resource control information with CP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Leveraged ability to co-design hardware, VMM, and guestOS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278F99B-28F9-4F16-926A-965F34CA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70171"/>
            <a:ext cx="5900738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63220D0B-0D33-430F-B383-D8B59AC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5771"/>
            <a:ext cx="2000250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id="{CDD23C67-2B8D-45A0-9C69-8460F5F5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84771"/>
            <a:ext cx="3687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IBM Systems Journal, vol. 18, no. 1, 1979, pp. 4-17.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CAADD1-CFDB-48D0-9199-060BD552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3571"/>
            <a:ext cx="24876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388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6D83-3835-44D8-8D44-5931F78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78D58-0467-4B27-A9E3-D5365E7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WANG J, BALAZINSKA M. Elastic Memory Management for Cloud Data Analytics[C]//2017 USENIX Annual Technical Conference (USENIX ATC 17). Santa Clara, CA: USENIX Association, 2017: 745–758.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TAK B</a:t>
            </a:r>
            <a:r>
              <a:rPr lang="zh-CN" altLang="en-US" sz="1400" dirty="0"/>
              <a:t>等</a:t>
            </a:r>
            <a:r>
              <a:rPr lang="en-US" altLang="zh-CN" sz="1400" dirty="0"/>
              <a:t>. Understanding Security Implications of Using Containers in the Cloud[C]//2017 USENIX Annual Technical Conference (USENIX ATC 17). Santa Clara, CA: USENIX Association, 2017: 313–319.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SUN Y</a:t>
            </a:r>
            <a:r>
              <a:rPr lang="zh-CN" altLang="en-US" sz="1400" dirty="0"/>
              <a:t>等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SmartCuckoo</a:t>
            </a:r>
            <a:r>
              <a:rPr lang="en-US" altLang="zh-CN" sz="1400" dirty="0"/>
              <a:t>: A Fast and Cost-Efficient Hashing Index Scheme for Cloud Storage Systems[C]//2017 USENIX Annual Technical Conference (USENIX ATC 17). Santa Clara, CA: USENIX Association, 2017: 553–565.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SON J</a:t>
            </a:r>
            <a:r>
              <a:rPr lang="zh-CN" altLang="en-US" sz="1400" dirty="0"/>
              <a:t>等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Protego</a:t>
            </a:r>
            <a:r>
              <a:rPr lang="en-US" altLang="zh-CN" sz="1400" dirty="0"/>
              <a:t>: Cloud-Scale Multitenant IPsec Gateway[C]//2017 USENIX Annual Technical Conference (USENIX ATC 17). Santa Clara, CA: USENIX Association, 2017: 473–485.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PRASAD A</a:t>
            </a:r>
            <a:r>
              <a:rPr lang="zh-CN" altLang="en-US" sz="1400" dirty="0"/>
              <a:t>等</a:t>
            </a:r>
            <a:r>
              <a:rPr lang="en-US" altLang="zh-CN" sz="1400" dirty="0"/>
              <a:t>. The RCU-Reader Preemption Problem in VMs[C]//2017 USENIX Annual Technical Conference (USENIX ATC 17). Santa Clara, CA: USENIX Association, 2017: 265–270.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PENG Y</a:t>
            </a:r>
            <a:r>
              <a:rPr lang="zh-CN" altLang="en-US" sz="1400" dirty="0"/>
              <a:t>等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deTector</a:t>
            </a:r>
            <a:r>
              <a:rPr lang="en-US" altLang="zh-CN" sz="1400" dirty="0"/>
              <a:t>: a Topology-aware Monitoring System for Data Center Networks[C]//2017 USENIX Annual Technical Conference (USENIX ATC 17). Santa Clara, CA: USENIX Association, 2017: 55–68.</a:t>
            </a: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MISRA P A</a:t>
            </a:r>
            <a:r>
              <a:rPr lang="zh-CN" altLang="en-US" sz="1400" dirty="0"/>
              <a:t>等</a:t>
            </a:r>
            <a:r>
              <a:rPr lang="en-US" altLang="zh-CN" sz="1400" dirty="0"/>
              <a:t>. Scaling Distributed File Systems in Resource-Harvesting Datacenters[C]//2017 USENIX Annual Technical Conference (USENIX ATC 17). Santa Clara, CA: USENIX Association, 2017: 799–811.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704763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A6D83-3835-44D8-8D44-5931F786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阅读列表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C78D58-0467-4B27-A9E3-D5365E776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LI H</a:t>
            </a:r>
            <a:r>
              <a:rPr lang="zh-CN" altLang="en-US" sz="1400" dirty="0"/>
              <a:t>等</a:t>
            </a:r>
            <a:r>
              <a:rPr lang="en-US" altLang="zh-CN" sz="1400" dirty="0"/>
              <a:t>. PARIX: Speculative Partial Writes in Erasure-Coded Systems[C]//2017 USENIX Annual Technical Conference (USENIX ATC 17). Santa Clara, CA: USENIX Association, 2017: 581–587.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KUPPUSAMY T K</a:t>
            </a:r>
            <a:r>
              <a:rPr lang="zh-CN" altLang="en-US" sz="1400" dirty="0"/>
              <a:t>等</a:t>
            </a:r>
            <a:r>
              <a:rPr lang="en-US" altLang="zh-CN" sz="1400" dirty="0"/>
              <a:t>. Mercury: Bandwidth-Effective Prevention of Rollback Attacks Against Community Repositories[C]//2017 USENIX Annual Technical Conference (USENIX ATC 17). Santa Clara, CA: USENIX Association, 2017: 673–688.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IORGULESCU C</a:t>
            </a:r>
            <a:r>
              <a:rPr lang="zh-CN" altLang="en-US" sz="1400" dirty="0"/>
              <a:t>等</a:t>
            </a:r>
            <a:r>
              <a:rPr lang="en-US" altLang="zh-CN" sz="1400" dirty="0"/>
              <a:t>. Don’t cry over spilled records: Memory elasticity of data-parallel applications and its application to cluster scheduling[C]//2017 USENIX Annual Technical Conference (USENIX ATC 17). Santa Clara, CA: USENIX Association, 2017: 97–109.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GUO J</a:t>
            </a:r>
            <a:r>
              <a:rPr lang="zh-CN" altLang="en-US" sz="1400" dirty="0"/>
              <a:t>等</a:t>
            </a:r>
            <a:r>
              <a:rPr lang="en-US" altLang="zh-CN" sz="1400" dirty="0"/>
              <a:t>. Pricing Intra-Datacenter Networks with Over-Committed Bandwidth Guarantee[C]//2017 USENIX Annual Technical Conference (USENIX ATC 17). Santa Clara, CA: USENIX Association, 2017: 69–81.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CIDON A</a:t>
            </a:r>
            <a:r>
              <a:rPr lang="zh-CN" altLang="en-US" sz="1400" dirty="0"/>
              <a:t>等</a:t>
            </a:r>
            <a:r>
              <a:rPr lang="en-US" altLang="zh-CN" sz="1400" dirty="0"/>
              <a:t>. </a:t>
            </a:r>
            <a:r>
              <a:rPr lang="en-US" altLang="zh-CN" sz="1400" dirty="0" err="1"/>
              <a:t>Memshare</a:t>
            </a:r>
            <a:r>
              <a:rPr lang="en-US" altLang="zh-CN" sz="1400" dirty="0"/>
              <a:t>: a Dynamic Multi-tenant Key-value Cache[C]//2017 USENIX Annual Technical Conference (USENIX ATC 17). Santa Clara, CA: USENIX Association, 2017: 321–334.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CHEN Y L</a:t>
            </a:r>
            <a:r>
              <a:rPr lang="zh-CN" altLang="en-US" sz="1400" dirty="0"/>
              <a:t>等</a:t>
            </a:r>
            <a:r>
              <a:rPr lang="en-US" altLang="zh-CN" sz="1400" dirty="0"/>
              <a:t>. Giza: Erasure Coding Objects across Global Data Centers[C]//2017 USENIX Annual Technical Conference (USENIX ATC 17). Santa Clara, CA: USENIX Association, 2017: 539–551.</a:t>
            </a:r>
          </a:p>
          <a:p>
            <a:pPr marL="360000" indent="-3600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400" dirty="0"/>
              <a:t>CHEN W</a:t>
            </a:r>
            <a:r>
              <a:rPr lang="zh-CN" altLang="en-US" sz="1400" dirty="0"/>
              <a:t>等</a:t>
            </a:r>
            <a:r>
              <a:rPr lang="en-US" altLang="zh-CN" sz="1400" dirty="0"/>
              <a:t>. Preemptive, Low Latency Datacenter Scheduling via Lightweight Virtualization[C]//2017 USENIX Annual Technical Conference (USENIX ATC 17). Santa Clara, CA: USENIX Association, 2017: 251–263.</a:t>
            </a:r>
          </a:p>
        </p:txBody>
      </p:sp>
    </p:spTree>
    <p:extLst>
      <p:ext uri="{BB962C8B-B14F-4D97-AF65-F5344CB8AC3E}">
        <p14:creationId xmlns:p14="http://schemas.microsoft.com/office/powerpoint/2010/main" val="53193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 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system 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Private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从物理机开始</a:t>
            </a:r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3469</Words>
  <Application>Microsoft Office PowerPoint</Application>
  <PresentationFormat>全屏显示(4:3)</PresentationFormat>
  <Paragraphs>499</Paragraphs>
  <Slides>61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61</vt:i4>
      </vt:variant>
    </vt:vector>
  </HeadingPairs>
  <TitlesOfParts>
    <vt:vector size="71" baseType="lpstr">
      <vt:lpstr>ＭＳ Ｐゴシック</vt:lpstr>
      <vt:lpstr>ＭＳ Ｐゴシック</vt:lpstr>
      <vt:lpstr>黑体</vt:lpstr>
      <vt:lpstr>SimSun</vt:lpstr>
      <vt:lpstr>SimSun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虚拟化简史</vt:lpstr>
      <vt:lpstr>虚拟化简史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Three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实践</vt:lpstr>
      <vt:lpstr>实践</vt:lpstr>
      <vt:lpstr>什么是容器？</vt:lpstr>
      <vt:lpstr>什么是容器？</vt:lpstr>
      <vt:lpstr>之于虚拟机</vt:lpstr>
      <vt:lpstr>为什么？</vt:lpstr>
      <vt:lpstr>为什么？</vt:lpstr>
      <vt:lpstr>为什么？</vt:lpstr>
      <vt:lpstr>能干啥？</vt:lpstr>
      <vt:lpstr>能干啥？</vt:lpstr>
      <vt:lpstr>有哪些？</vt:lpstr>
      <vt:lpstr>有哪些？</vt:lpstr>
      <vt:lpstr>有哪些？</vt:lpstr>
      <vt:lpstr>有哪些？</vt:lpstr>
      <vt:lpstr>主流实现</vt:lpstr>
      <vt:lpstr>主流实现</vt:lpstr>
      <vt:lpstr>主流实现</vt:lpstr>
      <vt:lpstr>丰富生态</vt:lpstr>
      <vt:lpstr>技术基础</vt:lpstr>
      <vt:lpstr>技术基础</vt:lpstr>
      <vt:lpstr>技术基础</vt:lpstr>
      <vt:lpstr>技术基础</vt:lpstr>
      <vt:lpstr>干货 (干活) 时间</vt:lpstr>
      <vt:lpstr>实践</vt:lpstr>
      <vt:lpstr>实践</vt:lpstr>
      <vt:lpstr>实践</vt:lpstr>
      <vt:lpstr>实践</vt:lpstr>
      <vt:lpstr>实践</vt:lpstr>
      <vt:lpstr>实践</vt:lpstr>
      <vt:lpstr>后续内容</vt:lpstr>
      <vt:lpstr>阅读列表</vt:lpstr>
      <vt:lpstr>阅读列表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61</cp:revision>
  <dcterms:created xsi:type="dcterms:W3CDTF">2016-11-06T22:55:39Z</dcterms:created>
  <dcterms:modified xsi:type="dcterms:W3CDTF">2017-09-28T00:14:26Z</dcterms:modified>
</cp:coreProperties>
</file>