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2" r:id="rId4"/>
    <p:sldId id="263" r:id="rId5"/>
    <p:sldId id="343" r:id="rId6"/>
    <p:sldId id="344" r:id="rId7"/>
    <p:sldId id="302" r:id="rId8"/>
    <p:sldId id="303" r:id="rId9"/>
    <p:sldId id="268" r:id="rId10"/>
    <p:sldId id="307" r:id="rId11"/>
    <p:sldId id="269" r:id="rId12"/>
    <p:sldId id="270" r:id="rId13"/>
    <p:sldId id="271" r:id="rId14"/>
    <p:sldId id="301" r:id="rId15"/>
    <p:sldId id="300" r:id="rId16"/>
    <p:sldId id="299" r:id="rId17"/>
    <p:sldId id="275" r:id="rId18"/>
    <p:sldId id="276" r:id="rId19"/>
    <p:sldId id="298" r:id="rId20"/>
    <p:sldId id="297" r:id="rId21"/>
    <p:sldId id="296" r:id="rId22"/>
    <p:sldId id="294" r:id="rId23"/>
    <p:sldId id="295" r:id="rId24"/>
    <p:sldId id="293" r:id="rId25"/>
    <p:sldId id="292" r:id="rId26"/>
    <p:sldId id="291" r:id="rId27"/>
    <p:sldId id="290" r:id="rId28"/>
    <p:sldId id="288" r:id="rId29"/>
    <p:sldId id="289" r:id="rId30"/>
    <p:sldId id="341" r:id="rId31"/>
    <p:sldId id="345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46" r:id="rId58"/>
    <p:sldId id="347" r:id="rId59"/>
    <p:sldId id="339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A46136-7F75-4F3E-89A5-16BC7C480107}" type="pres">
      <dgm:prSet presAssocID="{E8BD1B38-A8B1-4525-8BB8-70FF295FAFC1}" presName="wedge2" presStyleLbl="node1" presStyleIdx="1" presStyleCnt="3"/>
      <dgm:spPr/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7CC588-1FE8-40AF-9B20-165CB4726169}" type="pres">
      <dgm:prSet presAssocID="{E8BD1B38-A8B1-4525-8BB8-70FF295FAFC1}" presName="wedge3" presStyleLbl="node1" presStyleIdx="2" presStyleCnt="3"/>
      <dgm:spPr/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04D4-F1BE-44B7-BB14-9A81AB15DE43}">
      <dsp:nvSpPr>
        <dsp:cNvPr id="0" name=""/>
        <dsp:cNvSpPr/>
      </dsp:nvSpPr>
      <dsp:spPr>
        <a:xfrm>
          <a:off x="292751" y="194399"/>
          <a:ext cx="2419200" cy="241920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608048" y="640799"/>
        <a:ext cx="820800" cy="806400"/>
      </dsp:txXfrm>
    </dsp:sp>
    <dsp:sp modelId="{D4A46136-7F75-4F3E-89A5-16BC7C480107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830448" y="1792800"/>
        <a:ext cx="1094400" cy="748800"/>
      </dsp:txXfrm>
    </dsp:sp>
    <dsp:sp modelId="{F87CC588-1FE8-40AF-9B20-165CB4726169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27247" y="741600"/>
        <a:ext cx="820800" cy="8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Stony brook </a:t>
            </a:r>
            <a:r>
              <a:rPr lang="en-US" altLang="zh-CN" dirty="0" err="1"/>
              <a:t>fsl</a:t>
            </a:r>
            <a:r>
              <a:rPr lang="en-US" altLang="zh-CN" dirty="0"/>
              <a:t> &amp; </a:t>
            </a:r>
            <a:r>
              <a:rPr lang="en-US" altLang="zh-CN" dirty="0" err="1"/>
              <a:t>Erez</a:t>
            </a:r>
            <a:r>
              <a:rPr lang="en-US" altLang="zh-CN" baseline="0" dirty="0"/>
              <a:t> </a:t>
            </a:r>
            <a:r>
              <a:rPr lang="en-US" altLang="zh-CN" dirty="0" err="1"/>
              <a:t>Zadok</a:t>
            </a:r>
            <a:endParaRPr lang="en-US" altLang="zh-CN" dirty="0"/>
          </a:p>
          <a:p>
            <a:r>
              <a:rPr lang="en-US" altLang="zh-CN" dirty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f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2017-09-14, 09-15, 09-21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legacy software</a:t>
            </a:r>
            <a:r>
              <a:rPr lang="en-US" altLang="zh-CN" dirty="0"/>
              <a:t> on non-legacy hardware</a:t>
            </a:r>
          </a:p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multiple operating systems</a:t>
            </a:r>
            <a:r>
              <a:rPr lang="en-US" altLang="zh-CN" dirty="0"/>
              <a:t> on the same hardware</a:t>
            </a:r>
          </a:p>
          <a:p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a manageable upgrade path</a:t>
            </a:r>
          </a:p>
          <a:p>
            <a:r>
              <a:rPr lang="en-US" altLang="zh-CN" dirty="0"/>
              <a:t>Manage outages (expected and unexpected) </a:t>
            </a:r>
            <a:r>
              <a:rPr lang="en-US" altLang="zh-CN" dirty="0">
                <a:solidFill>
                  <a:srgbClr val="FF0000"/>
                </a:solidFill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>
                <a:solidFill>
                  <a:srgbClr val="FF0000"/>
                </a:solidFill>
              </a:rPr>
              <a:t>consolidating </a:t>
            </a:r>
            <a:r>
              <a:rPr lang="zh-CN" altLang="en-US" b="1" dirty="0">
                <a:solidFill>
                  <a:srgbClr val="FF0000"/>
                </a:solidFill>
              </a:rPr>
              <a:t>整合</a:t>
            </a:r>
            <a:r>
              <a:rPr lang="en-US" altLang="zh-CN" dirty="0"/>
              <a:t> 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Too many servers/cores for too little work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High costs and infrastructure needs</a:t>
            </a:r>
          </a:p>
          <a:p>
            <a:pPr lvl="1"/>
            <a:r>
              <a:rPr lang="zh-CN" altLang="en-US" sz="2200" dirty="0"/>
              <a:t>维护 </a:t>
            </a:r>
            <a:r>
              <a:rPr lang="en-US" altLang="zh-CN" sz="2200" dirty="0"/>
              <a:t>Maintenance</a:t>
            </a:r>
          </a:p>
          <a:p>
            <a:pPr lvl="1"/>
            <a:r>
              <a:rPr lang="zh-CN" altLang="en-US" sz="2200" dirty="0"/>
              <a:t>网络 </a:t>
            </a:r>
            <a:r>
              <a:rPr lang="en-US" altLang="zh-CN" sz="2200" dirty="0"/>
              <a:t>Networking</a:t>
            </a:r>
          </a:p>
          <a:p>
            <a:pPr lvl="1"/>
            <a:r>
              <a:rPr lang="zh-CN" altLang="en-US" sz="2200" dirty="0"/>
              <a:t>空间 </a:t>
            </a:r>
            <a:r>
              <a:rPr lang="en-US" altLang="zh-CN" sz="2200" dirty="0"/>
              <a:t>Floor space</a:t>
            </a:r>
          </a:p>
          <a:p>
            <a:pPr lvl="1"/>
            <a:r>
              <a:rPr lang="zh-CN" altLang="en-US" sz="2200" dirty="0"/>
              <a:t>冷却 </a:t>
            </a:r>
            <a:r>
              <a:rPr lang="en-US" altLang="zh-CN" sz="2200" dirty="0"/>
              <a:t>Cooling</a:t>
            </a:r>
          </a:p>
          <a:p>
            <a:pPr lvl="1"/>
            <a:r>
              <a:rPr lang="zh-CN" altLang="en-US" sz="2200" dirty="0"/>
              <a:t>能耗 </a:t>
            </a:r>
            <a:r>
              <a:rPr lang="en-US" altLang="zh-CN" sz="2200" dirty="0"/>
              <a:t>Power</a:t>
            </a:r>
          </a:p>
          <a:p>
            <a:pPr lvl="1"/>
            <a:r>
              <a:rPr lang="zh-CN" altLang="en-US" sz="2200" dirty="0"/>
              <a:t>容灾 </a:t>
            </a:r>
            <a:r>
              <a:rPr lang="en-US" altLang="zh-CN" sz="2200" dirty="0"/>
              <a:t>Disaster Recovery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Virtualization helps us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break the “one service per server”</a:t>
            </a:r>
            <a:r>
              <a:rPr lang="en-US" altLang="zh-CN" sz="2800" dirty="0">
                <a:ea typeface="SimSun" panose="02010600030101010101" pitchFamily="2" charset="-122"/>
              </a:rPr>
              <a:t> model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Consolidate many services into a fewer number of machines when workload is low,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reducing costs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Conversely, as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demand for a particular service</a:t>
            </a:r>
            <a:r>
              <a:rPr lang="en-US" altLang="zh-CN" sz="2800" dirty="0">
                <a:ea typeface="SimSun" panose="02010600030101010101" pitchFamily="2" charset="-122"/>
              </a:rPr>
              <a:t> increases, we can shift more virtual machines to run that service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We can build a data center with fewer total resources, since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resources are used as needed</a:t>
            </a:r>
            <a:r>
              <a:rPr lang="en-US" altLang="zh-CN" sz="2800" dirty="0">
                <a:ea typeface="SimSun" panose="02010600030101010101" pitchFamily="2" charset="-122"/>
              </a:rPr>
              <a:t>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工作负载复用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Java </a:t>
            </a:r>
            <a:r>
              <a:rPr lang="zh-CN" altLang="en-US" dirty="0"/>
              <a:t>虚拟机？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显然不是，</a:t>
            </a:r>
            <a:r>
              <a:rPr lang="en-US" altLang="zh-CN" dirty="0"/>
              <a:t>Java </a:t>
            </a:r>
            <a:r>
              <a:rPr lang="zh-CN" altLang="en-US" dirty="0"/>
              <a:t>虚拟机以及各类高级语言虚拟机目标不在于模拟各类机器部件设备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虚拟机管理器需要从 </a:t>
            </a:r>
            <a:r>
              <a:rPr lang="en-US" altLang="zh-CN" dirty="0"/>
              <a:t>CPU </a:t>
            </a:r>
            <a:r>
              <a:rPr lang="zh-CN" altLang="en-US" dirty="0"/>
              <a:t>指令层面准确模拟各种硬件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/>
              <a:t> “</a:t>
            </a:r>
            <a:r>
              <a:rPr lang="zh-CN" altLang="en-US" dirty="0"/>
              <a:t>虚拟机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zh-CN" altLang="en-US" sz="2500" dirty="0"/>
              <a:t>虚拟机管理器与进程虚拟机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Process VM </a:t>
            </a:r>
            <a:r>
              <a:rPr lang="zh-CN" altLang="en-US" sz="2500" dirty="0"/>
              <a:t>进程虚拟机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程序编译为 </a:t>
            </a:r>
            <a:r>
              <a:rPr lang="en-US" altLang="zh-CN" sz="1500" dirty="0"/>
              <a:t>Intermediate Code </a:t>
            </a:r>
            <a:r>
              <a:rPr lang="zh-CN" altLang="en-US" sz="1500" dirty="0"/>
              <a:t>中间代码交由“</a:t>
            </a:r>
            <a:r>
              <a:rPr lang="en-US" altLang="zh-CN" sz="1500" dirty="0"/>
              <a:t>Runtime</a:t>
            </a:r>
            <a:r>
              <a:rPr lang="zh-CN" altLang="en-US" sz="1500" dirty="0"/>
              <a:t>运行时”执行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为编程语言提供“跨平台</a:t>
            </a:r>
            <a:r>
              <a:rPr lang="en-US" altLang="zh-CN" sz="1500" dirty="0"/>
              <a:t>/</a:t>
            </a:r>
            <a:r>
              <a:rPr lang="zh-CN" altLang="en-US" sz="1500" dirty="0"/>
              <a:t>平台无关”特性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VM Monitor </a:t>
            </a:r>
            <a:r>
              <a:rPr lang="zh-CN" altLang="en-US" sz="2500" dirty="0"/>
              <a:t>虚拟机管理器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用于模拟另外一套硬件指令集的特殊软件层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足以支持一整套操作系统及其应用软件运行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VMWare, </a:t>
            </a:r>
            <a:r>
              <a:rPr lang="en-US" altLang="zh-CN" sz="1500" dirty="0" err="1"/>
              <a:t>VirtualBox</a:t>
            </a:r>
            <a:r>
              <a:rPr lang="en-US" altLang="zh-CN" sz="1500" dirty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Three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全虚拟化 </a:t>
            </a:r>
            <a:r>
              <a:rPr lang="en-US" altLang="zh-CN" dirty="0"/>
              <a:t>Full 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半虚拟化 </a:t>
            </a:r>
            <a:r>
              <a:rPr lang="en-US" altLang="zh-CN" dirty="0" err="1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硬件辅助虚拟化 </a:t>
            </a:r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/>
              <a:t>Pros and 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Pros</a:t>
            </a:r>
            <a:r>
              <a:rPr lang="en-US" altLang="zh-CN" dirty="0"/>
              <a:t>: fast!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Cons</a:t>
            </a:r>
            <a:r>
              <a:rPr lang="en-US" altLang="zh-CN" dirty="0"/>
              <a:t>: 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Ring-1 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quad core 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Para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10633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A900D-AF87-46A8-80EF-3C87AD8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所需材料</a:t>
            </a:r>
            <a:endParaRPr lang="en-US" altLang="zh-CN" dirty="0"/>
          </a:p>
          <a:p>
            <a:pPr lvl="1"/>
            <a:r>
              <a:rPr lang="en-US" altLang="zh-CN" dirty="0"/>
              <a:t>VirtualBox(All)/</a:t>
            </a:r>
            <a:r>
              <a:rPr lang="en-US" altLang="zh-CN" dirty="0" err="1"/>
              <a:t>HyperV</a:t>
            </a:r>
            <a:r>
              <a:rPr lang="en-US" altLang="zh-CN" dirty="0"/>
              <a:t>(Windows10)/Parallels(MacOS)</a:t>
            </a:r>
          </a:p>
          <a:p>
            <a:pPr lvl="1"/>
            <a:r>
              <a:rPr lang="en-US" altLang="zh-CN" dirty="0"/>
              <a:t>Vagrant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542687-0EEF-4A02-988E-339F8CA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631E5-CBFB-4186-824B-C1B1BA4D7831}"/>
              </a:ext>
            </a:extLst>
          </p:cNvPr>
          <p:cNvSpPr/>
          <p:nvPr/>
        </p:nvSpPr>
        <p:spPr>
          <a:xfrm>
            <a:off x="36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CDE30-4036-48ED-BE95-63B8986D02F0}"/>
              </a:ext>
            </a:extLst>
          </p:cNvPr>
          <p:cNvSpPr/>
          <p:nvPr/>
        </p:nvSpPr>
        <p:spPr>
          <a:xfrm>
            <a:off x="252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0DA1F-D9A5-4FD5-B8F8-3CC37D624234}"/>
              </a:ext>
            </a:extLst>
          </p:cNvPr>
          <p:cNvSpPr/>
          <p:nvPr/>
        </p:nvSpPr>
        <p:spPr>
          <a:xfrm>
            <a:off x="468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87FFF-6704-4A87-BE94-55D140EA6374}"/>
              </a:ext>
            </a:extLst>
          </p:cNvPr>
          <p:cNvSpPr/>
          <p:nvPr/>
        </p:nvSpPr>
        <p:spPr>
          <a:xfrm>
            <a:off x="684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0563CA-A726-431F-88C2-B2FB08EFECCD}"/>
              </a:ext>
            </a:extLst>
          </p:cNvPr>
          <p:cNvSpPr/>
          <p:nvPr/>
        </p:nvSpPr>
        <p:spPr>
          <a:xfrm>
            <a:off x="72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A2C04F-8791-4903-9D26-0981573265BD}"/>
              </a:ext>
            </a:extLst>
          </p:cNvPr>
          <p:cNvSpPr/>
          <p:nvPr/>
        </p:nvSpPr>
        <p:spPr>
          <a:xfrm>
            <a:off x="14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BD0C0-2C62-49E9-9935-AC323B56236E}"/>
              </a:ext>
            </a:extLst>
          </p:cNvPr>
          <p:cNvSpPr/>
          <p:nvPr/>
        </p:nvSpPr>
        <p:spPr>
          <a:xfrm>
            <a:off x="288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4BD28-A89D-45D2-8D26-D37499B7682C}"/>
              </a:ext>
            </a:extLst>
          </p:cNvPr>
          <p:cNvSpPr/>
          <p:nvPr/>
        </p:nvSpPr>
        <p:spPr>
          <a:xfrm>
            <a:off x="36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5AAB1-6D9B-4B9E-87E5-AB21A43746F5}"/>
              </a:ext>
            </a:extLst>
          </p:cNvPr>
          <p:cNvSpPr/>
          <p:nvPr/>
        </p:nvSpPr>
        <p:spPr>
          <a:xfrm>
            <a:off x="50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2F2574-E588-48B3-A6A5-7865DE55C6FB}"/>
              </a:ext>
            </a:extLst>
          </p:cNvPr>
          <p:cNvSpPr/>
          <p:nvPr/>
        </p:nvSpPr>
        <p:spPr>
          <a:xfrm>
            <a:off x="576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01E6EF-2C84-4606-A473-63EC8AB510B5}"/>
              </a:ext>
            </a:extLst>
          </p:cNvPr>
          <p:cNvSpPr/>
          <p:nvPr/>
        </p:nvSpPr>
        <p:spPr>
          <a:xfrm>
            <a:off x="72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BFA04F-7E68-4D04-88D4-8A82FE89CC02}"/>
              </a:ext>
            </a:extLst>
          </p:cNvPr>
          <p:cNvSpPr/>
          <p:nvPr/>
        </p:nvSpPr>
        <p:spPr>
          <a:xfrm>
            <a:off x="792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05388F-7A1F-4A31-B13C-073EF7941537}"/>
              </a:ext>
            </a:extLst>
          </p:cNvPr>
          <p:cNvSpPr/>
          <p:nvPr/>
        </p:nvSpPr>
        <p:spPr>
          <a:xfrm>
            <a:off x="720000" y="252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7E2E0B-C506-4F5D-9B82-37D35C1E0CA8}"/>
              </a:ext>
            </a:extLst>
          </p:cNvPr>
          <p:cNvSpPr/>
          <p:nvPr/>
        </p:nvSpPr>
        <p:spPr>
          <a:xfrm>
            <a:off x="720000" y="324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01D20A-17EA-4448-B58A-702DC20A4676}"/>
              </a:ext>
            </a:extLst>
          </p:cNvPr>
          <p:cNvSpPr/>
          <p:nvPr/>
        </p:nvSpPr>
        <p:spPr>
          <a:xfrm>
            <a:off x="72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91124-CEE0-4332-BAD7-878877BC56C4}"/>
              </a:ext>
            </a:extLst>
          </p:cNvPr>
          <p:cNvSpPr/>
          <p:nvPr/>
        </p:nvSpPr>
        <p:spPr>
          <a:xfrm>
            <a:off x="288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152053-D62F-4C73-87E0-5FF5E1426AE2}"/>
              </a:ext>
            </a:extLst>
          </p:cNvPr>
          <p:cNvSpPr/>
          <p:nvPr/>
        </p:nvSpPr>
        <p:spPr>
          <a:xfrm>
            <a:off x="504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44C938-CC06-4B5B-916E-59B8C33AAAD0}"/>
              </a:ext>
            </a:extLst>
          </p:cNvPr>
          <p:cNvSpPr/>
          <p:nvPr/>
        </p:nvSpPr>
        <p:spPr>
          <a:xfrm>
            <a:off x="720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27780D-E429-404D-8B92-FA466F84D3CF}"/>
              </a:ext>
            </a:extLst>
          </p:cNvPr>
          <p:cNvSpPr/>
          <p:nvPr/>
        </p:nvSpPr>
        <p:spPr>
          <a:xfrm>
            <a:off x="144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2F333-9275-4D84-847D-B759E8C684C7}"/>
              </a:ext>
            </a:extLst>
          </p:cNvPr>
          <p:cNvSpPr/>
          <p:nvPr/>
        </p:nvSpPr>
        <p:spPr>
          <a:xfrm>
            <a:off x="360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458929-170E-4BEC-88CD-9FF43FE42BFB}"/>
              </a:ext>
            </a:extLst>
          </p:cNvPr>
          <p:cNvSpPr/>
          <p:nvPr/>
        </p:nvSpPr>
        <p:spPr>
          <a:xfrm>
            <a:off x="576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E0C6D-C13C-48D2-A70F-8E1AFD630056}"/>
              </a:ext>
            </a:extLst>
          </p:cNvPr>
          <p:cNvSpPr/>
          <p:nvPr/>
        </p:nvSpPr>
        <p:spPr>
          <a:xfrm>
            <a:off x="792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D312F9-5C49-40B4-9124-0580FB04B87F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108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C7740E-E602-4378-B3A3-F167FA9A54DB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24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51A6CF-3BF0-4831-9F6D-3568621CD83F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40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D827D7-6813-4501-A2EF-E2ECF84DAC60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756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55FBB6-4E44-4E50-9039-3C16E6CA93CA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180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E1B151-2879-49B4-AF67-C1729F7FF000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396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EFFDD04-F2E5-4A94-8723-ECD8F1B2DB5E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V="1">
            <a:off x="612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E25D86-3CAE-49AC-A5F5-53A80A094F5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828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CB46D46-6410-4F74-9500-6EF02D0C040C}"/>
              </a:ext>
            </a:extLst>
          </p:cNvPr>
          <p:cNvSpPr/>
          <p:nvPr/>
        </p:nvSpPr>
        <p:spPr>
          <a:xfrm>
            <a:off x="54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99E72F-F30C-425E-99A3-BFF216F9EFAE}"/>
              </a:ext>
            </a:extLst>
          </p:cNvPr>
          <p:cNvSpPr/>
          <p:nvPr/>
        </p:nvSpPr>
        <p:spPr>
          <a:xfrm>
            <a:off x="9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BFA896-2CE6-4D2B-AE3D-D209A13835DE}"/>
              </a:ext>
            </a:extLst>
          </p:cNvPr>
          <p:cNvSpPr/>
          <p:nvPr/>
        </p:nvSpPr>
        <p:spPr>
          <a:xfrm>
            <a:off x="198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7A673F-6CBD-4EEA-B04A-C8CC945C0232}"/>
              </a:ext>
            </a:extLst>
          </p:cNvPr>
          <p:cNvSpPr/>
          <p:nvPr/>
        </p:nvSpPr>
        <p:spPr>
          <a:xfrm>
            <a:off x="144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A71ECC-A1FE-4B82-9CD1-6EEFFC238095}"/>
              </a:ext>
            </a:extLst>
          </p:cNvPr>
          <p:cNvSpPr/>
          <p:nvPr/>
        </p:nvSpPr>
        <p:spPr>
          <a:xfrm>
            <a:off x="270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FA547E-9C27-4A10-947D-104572F2F8AB}"/>
              </a:ext>
            </a:extLst>
          </p:cNvPr>
          <p:cNvSpPr/>
          <p:nvPr/>
        </p:nvSpPr>
        <p:spPr>
          <a:xfrm>
            <a:off x="30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EEC94CB-6291-4774-A781-117970F8DD53}"/>
              </a:ext>
            </a:extLst>
          </p:cNvPr>
          <p:cNvSpPr/>
          <p:nvPr/>
        </p:nvSpPr>
        <p:spPr>
          <a:xfrm>
            <a:off x="414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33444D-502C-49B6-8920-F3B6A8F9AA55}"/>
              </a:ext>
            </a:extLst>
          </p:cNvPr>
          <p:cNvSpPr/>
          <p:nvPr/>
        </p:nvSpPr>
        <p:spPr>
          <a:xfrm>
            <a:off x="360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D25A9C-D92E-47BD-B92A-2BE0996250E6}"/>
              </a:ext>
            </a:extLst>
          </p:cNvPr>
          <p:cNvSpPr/>
          <p:nvPr/>
        </p:nvSpPr>
        <p:spPr>
          <a:xfrm>
            <a:off x="486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334EC3-83F8-47A4-B1B8-224FD030C5E0}"/>
              </a:ext>
            </a:extLst>
          </p:cNvPr>
          <p:cNvSpPr/>
          <p:nvPr/>
        </p:nvSpPr>
        <p:spPr>
          <a:xfrm>
            <a:off x="522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F408E3-4B8E-4AC3-9B70-65A58E0C7BE5}"/>
              </a:ext>
            </a:extLst>
          </p:cNvPr>
          <p:cNvSpPr/>
          <p:nvPr/>
        </p:nvSpPr>
        <p:spPr>
          <a:xfrm>
            <a:off x="63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E8396B-2E58-495D-B573-922CA710F263}"/>
              </a:ext>
            </a:extLst>
          </p:cNvPr>
          <p:cNvSpPr/>
          <p:nvPr/>
        </p:nvSpPr>
        <p:spPr>
          <a:xfrm>
            <a:off x="576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018F20-96DE-4CD6-A601-E13FDB6381DC}"/>
              </a:ext>
            </a:extLst>
          </p:cNvPr>
          <p:cNvSpPr/>
          <p:nvPr/>
        </p:nvSpPr>
        <p:spPr>
          <a:xfrm>
            <a:off x="702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AE766B-4C1D-4969-B089-64CE83FBB01E}"/>
              </a:ext>
            </a:extLst>
          </p:cNvPr>
          <p:cNvSpPr/>
          <p:nvPr/>
        </p:nvSpPr>
        <p:spPr>
          <a:xfrm>
            <a:off x="738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A19EBF-3F07-42EA-9E82-3BAC745536F1}"/>
              </a:ext>
            </a:extLst>
          </p:cNvPr>
          <p:cNvSpPr/>
          <p:nvPr/>
        </p:nvSpPr>
        <p:spPr>
          <a:xfrm>
            <a:off x="84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VM120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64737BB-1F3A-435B-AB06-60FD16E8C1C7}"/>
              </a:ext>
            </a:extLst>
          </p:cNvPr>
          <p:cNvSpPr/>
          <p:nvPr/>
        </p:nvSpPr>
        <p:spPr>
          <a:xfrm>
            <a:off x="792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0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such as CPU Shares, Network I/O, Bandwidth, Block I/O, and Memory (RAM)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kernel level constructs 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specific running services (processes) and 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These processes could 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lightweight Linux hosts based on a Linux 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multiple web severs and 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subsystem like 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process such as </a:t>
            </a:r>
            <a:r>
              <a:rPr lang="en-US" altLang="zh-CN" i="1" dirty="0"/>
              <a:t>echo “Hello”</a:t>
            </a:r>
            <a:r>
              <a:rPr lang="en-US" altLang="zh-CN" dirty="0"/>
              <a:t> 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9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As compute hardware architectures become more elastic, potent, and dense, it becomes possible to run many applications 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a hypervisor-based deployment.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This is attractive enough but also has benefits such as eliminating </a:t>
            </a:r>
            <a:r>
              <a:rPr lang="en-US" altLang="zh-CN" dirty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两种技术主要目标有所不同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虚拟化为基础设施服务与应用程序的结合提供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容器允许在轻量化软件环境中干净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，是主要的服务提供方法。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够快！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够轻！</a:t>
            </a:r>
            <a:endParaRPr lang="en-US" altLang="zh-CN" dirty="0"/>
          </a:p>
          <a:p>
            <a:pPr lvl="1"/>
            <a:r>
              <a:rPr lang="en-US" altLang="zh-CN" dirty="0"/>
              <a:t>On a typical physical server, with average compute resources, you can easily run:</a:t>
            </a:r>
          </a:p>
          <a:p>
            <a:pPr lvl="2"/>
            <a:r>
              <a:rPr lang="en-US" altLang="zh-CN" dirty="0"/>
              <a:t>10-100 virtual machines</a:t>
            </a:r>
          </a:p>
          <a:p>
            <a:pPr lvl="2"/>
            <a:r>
              <a:rPr lang="en-US" altLang="zh-CN" dirty="0"/>
              <a:t>100-1000 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够“虚”！</a:t>
            </a:r>
            <a:endParaRPr lang="en-US" altLang="zh-CN" dirty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/>
              <a:t>can 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/>
              <a:t>Debian</a:t>
            </a:r>
            <a:r>
              <a:rPr lang="en-US" altLang="zh-CN" dirty="0"/>
              <a:t> host can run Fedora container (&amp;vice-versa)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container A &amp; B can't harm (or even see) each other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soft 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linux­-containers-­parallels­lxc-­openvz­-docker-­and­-more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8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KVM/QEMU, XEN</a:t>
            </a:r>
          </a:p>
          <a:p>
            <a:pPr lvl="1"/>
            <a:r>
              <a:rPr lang="en-US" altLang="zh-CN" sz="2500" i="1" dirty="0"/>
              <a:t>VirtualBox</a:t>
            </a:r>
          </a:p>
          <a:p>
            <a:r>
              <a:rPr lang="zh-CN" altLang="en-US" dirty="0"/>
              <a:t>容器技术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Docker, LXC/LXD, RKT</a:t>
            </a:r>
          </a:p>
          <a:p>
            <a:r>
              <a:rPr lang="zh-CN" altLang="en-US" dirty="0"/>
              <a:t>虚拟机与容器编排</a:t>
            </a:r>
            <a:endParaRPr lang="en-US" altLang="zh-CN" dirty="0"/>
          </a:p>
          <a:p>
            <a:pPr lvl="1"/>
            <a:r>
              <a:rPr lang="en-US" altLang="zh-CN" i="1" dirty="0"/>
              <a:t>Vagrant</a:t>
            </a:r>
          </a:p>
          <a:p>
            <a:pPr lvl="1"/>
            <a:r>
              <a:rPr lang="en-US" altLang="zh-CN" i="1" dirty="0"/>
              <a:t>docker-compose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/>
              <a:t>0.1.0 releases in 2008</a:t>
            </a:r>
          </a:p>
          <a:p>
            <a:pPr lvl="1"/>
            <a:r>
              <a:rPr lang="en-US" altLang="zh-CN" dirty="0"/>
              <a:t>Works with general vanilla Linux kernels off the shelf.</a:t>
            </a:r>
          </a:p>
          <a:p>
            <a:pPr lvl="1"/>
            <a:r>
              <a:rPr lang="en-US" altLang="zh-CN" dirty="0"/>
              <a:t>GNU GPLv2 License</a:t>
            </a:r>
          </a:p>
          <a:p>
            <a:pPr lvl="1"/>
            <a:r>
              <a:rPr lang="en-US" altLang="zh-CN" dirty="0"/>
              <a:t>Used as a “container engine” in Docker</a:t>
            </a:r>
          </a:p>
          <a:p>
            <a:pPr lvl="1"/>
            <a:r>
              <a:rPr lang="en-US" altLang="zh-CN" dirty="0"/>
              <a:t>Google App Engine utilizes an LXC-like technology</a:t>
            </a:r>
          </a:p>
          <a:p>
            <a:pPr lvl="2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Parellels</a:t>
            </a:r>
            <a:r>
              <a:rPr lang="en-US" altLang="zh-CN" dirty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/>
              <a:t>Rackspace Cloud Databases utilize LXC</a:t>
            </a:r>
          </a:p>
          <a:p>
            <a:pPr lvl="1"/>
            <a:r>
              <a:rPr lang="en-US" altLang="zh-CN" dirty="0" err="1"/>
              <a:t>Heroku</a:t>
            </a:r>
            <a:r>
              <a:rPr lang="en-US" altLang="zh-CN" dirty="0"/>
              <a:t> 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by Cloud Foundry as an orchestration layer to create application containers. Initially said working 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(Comparison) Warden and Docker both orchestrate containers controlling the subsystems like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en-US" altLang="zh-CN" dirty="0"/>
              <a:t>, namespaces and security.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“Zones” as a construct for partitioning system resources. Zones are an enhanced </a:t>
            </a:r>
            <a:r>
              <a:rPr lang="en-US" altLang="zh-CN" i="1" dirty="0" err="1"/>
              <a:t>chroot</a:t>
            </a:r>
            <a:r>
              <a:rPr lang="en-US" altLang="zh-CN" dirty="0"/>
              <a:t> mechanism 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Zones 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“Non-Linux” containerization mechanism. Differ from “true” Linux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file system 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GNU 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Patched kernel to enable OS-level 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Partitions of CPU, Memory, Network, Filesystem are called “Security Contexts” which uses a </a:t>
            </a:r>
            <a:r>
              <a:rPr lang="en-US" altLang="zh-CN" dirty="0" err="1"/>
              <a:t>chroot</a:t>
            </a:r>
            <a:r>
              <a:rPr lang="en-US" altLang="zh-CN" dirty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</a:t>
            </a:r>
            <a:r>
              <a:rPr lang="en-US" altLang="zh-CN" dirty="0" err="1"/>
              <a:t>CoW</a:t>
            </a:r>
            <a:r>
              <a:rPr lang="en-US" altLang="zh-CN" dirty="0"/>
              <a:t> (Copy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A Free Windows XP container solution.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Provides OS-level isolated computing environments for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https://icoresoftware.com/index.html</a:t>
            </a:r>
            <a:r>
              <a:rPr lang="en-US" altLang="zh-CN" sz="1800" dirty="0"/>
              <a:t> (obsolete!)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Developed 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“Sandboxes”, like a container, are created for isolated environments.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http://www.sandboxie.com/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1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开源的应用容器引擎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让开发者打包应用以及依赖包到一个可移植的容器中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然后发布到任何流行的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完全使用沙箱机制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相互之间不会有任何接口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几乎没有性能开销，可以很容易地在机器和数据中心中运行。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4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部分组成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3151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丰富生态</a:t>
            </a:r>
          </a:p>
        </p:txBody>
      </p:sp>
    </p:spTree>
    <p:extLst>
      <p:ext uri="{BB962C8B-B14F-4D97-AF65-F5344CB8AC3E}">
        <p14:creationId xmlns:p14="http://schemas.microsoft.com/office/powerpoint/2010/main" val="53510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Kernel 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Unified 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Construct 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Libcontainer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43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17FA52-7163-4965-880F-F262247B41C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4085439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Innocuous instructions should execute directly on the hardware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Resource control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Executed programs may not affect the system resources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The behavior of a program executing under the VMM should be the same as if the program were executed directly on the hardware (except possibly for timing and resource availability)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5ACC0D-39D9-4264-8C26-BD6A8716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0839"/>
            <a:ext cx="3081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4B06586-1F57-4F96-A03F-B072E7F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90439"/>
            <a:ext cx="426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Communications of the ACM, vol 17, no 7, 1974, pp.412-421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EBE3734-465A-4610-9D4C-0F462A48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7039"/>
            <a:ext cx="1514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ABA8D13E-8F86-444C-9CAF-0F0775F7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8239"/>
            <a:ext cx="3613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“an </a:t>
            </a:r>
            <a:r>
              <a:rPr lang="en-US" altLang="zh-CN" sz="1200" i="1"/>
              <a:t>efficient, isolated duplicate</a:t>
            </a:r>
            <a:r>
              <a:rPr lang="en-US" altLang="zh-CN" sz="1200"/>
              <a:t> of the real machine”</a:t>
            </a:r>
          </a:p>
        </p:txBody>
      </p:sp>
    </p:spTree>
    <p:extLst>
      <p:ext uri="{BB962C8B-B14F-4D97-AF65-F5344CB8AC3E}">
        <p14:creationId xmlns:p14="http://schemas.microsoft.com/office/powerpoint/2010/main" val="11325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56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http://www.am-utils.org/docs/unionfs-tr/figures/stacking_fanout.png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2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干货 </a:t>
            </a:r>
            <a:r>
              <a:rPr lang="en-US" altLang="zh-CN" dirty="0"/>
              <a:t>(</a:t>
            </a:r>
            <a:r>
              <a:rPr lang="zh-CN" altLang="en-US" dirty="0"/>
              <a:t>干活</a:t>
            </a:r>
            <a:r>
              <a:rPr lang="en-US" altLang="zh-CN" dirty="0"/>
              <a:t>) 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检查内核 </a:t>
            </a:r>
            <a:r>
              <a:rPr lang="en-US" altLang="zh-CN" dirty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更新系统源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确保支持 </a:t>
            </a:r>
            <a:r>
              <a:rPr lang="en-US" altLang="zh-CN" dirty="0"/>
              <a:t>https </a:t>
            </a:r>
            <a:r>
              <a:rPr lang="zh-CN" altLang="en-US" dirty="0"/>
              <a:t>源，有根证书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收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安装源证书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4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添加</a:t>
            </a:r>
            <a:r>
              <a:rPr lang="en-US" altLang="zh-CN" sz="2500" dirty="0" err="1"/>
              <a:t>docker</a:t>
            </a:r>
            <a:r>
              <a:rPr lang="zh-CN" altLang="en-US" sz="2500" dirty="0"/>
              <a:t>安装源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更新、确认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/>
              <a:t>docker</a:t>
            </a:r>
            <a:r>
              <a:rPr lang="en-US" altLang="zh-CN" sz="2000" i="1" dirty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安装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/>
              <a:t>docker</a:t>
            </a:r>
            <a:r>
              <a:rPr lang="en-US" altLang="zh-CN" i="1" dirty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开服务 </a:t>
            </a:r>
            <a:r>
              <a:rPr lang="en-US" altLang="zh-CN" sz="2900" dirty="0"/>
              <a:t>(</a:t>
            </a:r>
            <a:r>
              <a:rPr lang="zh-CN" altLang="en-US" sz="2900" dirty="0"/>
              <a:t>守护进程</a:t>
            </a:r>
            <a:r>
              <a:rPr lang="en-US" altLang="zh-CN" sz="2900" dirty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走起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/>
              <a:t>免 </a:t>
            </a:r>
            <a:r>
              <a:rPr lang="en-US" altLang="zh-CN" sz="2900" i="1" dirty="0" err="1"/>
              <a:t>sudo</a:t>
            </a:r>
            <a:endParaRPr lang="en-US" altLang="zh-CN" sz="2900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endParaRPr lang="en-US" altLang="zh-CN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卸载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或者随依赖一起清除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然后删除所有用户数据：所创建容器、卷、配置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https://hub.docker.com/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https://store.docker.com/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比较虚拟机与容器</a:t>
            </a:r>
            <a:endParaRPr lang="en-US" altLang="zh-CN" dirty="0"/>
          </a:p>
          <a:p>
            <a:r>
              <a:rPr lang="zh-CN" altLang="en-US" dirty="0"/>
              <a:t>让虚拟机与容器合作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EA35F-E76D-4626-8AA5-E038BD1A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140000"/>
            <a:ext cx="741948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6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7715-838B-4F2E-A5D9-B5FC9024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341E3D-9017-411C-B8CD-53378286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2" y="1825625"/>
            <a:ext cx="559777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36668-BB1F-4E7D-848C-2FB41760BD51}"/>
              </a:ext>
            </a:extLst>
          </p:cNvPr>
          <p:cNvSpPr/>
          <p:nvPr/>
        </p:nvSpPr>
        <p:spPr>
          <a:xfrm>
            <a:off x="1080000" y="6488389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72368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96E8-8FE7-4173-BA76-3AD95DBA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14B9E4-3ABA-448C-B6F6-91634B03F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291556"/>
            <a:ext cx="7143750" cy="34194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B848FE-9AAB-4302-9EF3-D5C490E97A70}"/>
              </a:ext>
            </a:extLst>
          </p:cNvPr>
          <p:cNvSpPr/>
          <p:nvPr/>
        </p:nvSpPr>
        <p:spPr>
          <a:xfrm>
            <a:off x="1080000" y="6480000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104880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范文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5B9945-3D85-485C-BFA6-FFB7AA6C18A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899171"/>
            <a:ext cx="6019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Concurrent execution of multiple production operating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Testing and development of experimental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Adoption of new systems with continued use of legacy systems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Ability to accommodate applications requiring special-purpose OS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Introduced notions of “handshake” and “virtual-equals-real mode” to allow sharing of resource control information with CP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Leveraged ability to co-design hardware, VMM, and guestOS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278F99B-28F9-4F16-926A-965F34C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0171"/>
            <a:ext cx="5900738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3220D0B-0D33-430F-B383-D8B59AC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5771"/>
            <a:ext cx="200025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CDD23C67-2B8D-45A0-9C69-8460F5F5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84771"/>
            <a:ext cx="3687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IBM Systems Journal, vol. 18, no. 1, 1979, pp. 4-17.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CAADD1-CFDB-48D0-9199-060BD55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3571"/>
            <a:ext cx="2487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 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system 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Private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从物理机开始</a:t>
            </a:r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2920</Words>
  <Application>Microsoft Office PowerPoint</Application>
  <PresentationFormat>全屏显示(4:3)</PresentationFormat>
  <Paragraphs>482</Paragraphs>
  <Slides>59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9" baseType="lpstr">
      <vt:lpstr>ＭＳ Ｐゴシック</vt:lpstr>
      <vt:lpstr>ＭＳ Ｐゴシック</vt:lpstr>
      <vt:lpstr>黑体</vt:lpstr>
      <vt:lpstr>宋体</vt:lpstr>
      <vt:lpstr>宋体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虚拟化简史</vt:lpstr>
      <vt:lpstr>虚拟化简史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Three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实践</vt:lpstr>
      <vt:lpstr>实践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实践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57</cp:revision>
  <dcterms:created xsi:type="dcterms:W3CDTF">2016-11-06T22:55:39Z</dcterms:created>
  <dcterms:modified xsi:type="dcterms:W3CDTF">2017-09-22T07:09:15Z</dcterms:modified>
</cp:coreProperties>
</file>