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E99"/>
    <a:srgbClr val="ED7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2016/12/21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&#65292;13971459597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u/ceph/" TargetMode="External"/><Relationship Id="rId3" Type="http://schemas.openxmlformats.org/officeDocument/2006/relationships/hyperlink" Target="http://dockone.io/article/410" TargetMode="External"/><Relationship Id="rId7" Type="http://schemas.openxmlformats.org/officeDocument/2006/relationships/hyperlink" Target="https://opensource.com/business/15/7/running-ceph-inside-docker" TargetMode="External"/><Relationship Id="rId2" Type="http://schemas.openxmlformats.org/officeDocument/2006/relationships/hyperlink" Target="https://www.mirantis.com/blog/ceph-vs-swift-architects-perspect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eph.com/" TargetMode="External"/><Relationship Id="rId5" Type="http://schemas.openxmlformats.org/officeDocument/2006/relationships/hyperlink" Target="http://www.openstack.org/" TargetMode="External"/><Relationship Id="rId4" Type="http://schemas.openxmlformats.org/officeDocument/2006/relationships/hyperlink" Target="http://dockone.io/article/307" TargetMode="External"/><Relationship Id="rId9" Type="http://schemas.openxmlformats.org/officeDocument/2006/relationships/hyperlink" Target="http://dockone.io/article/43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实验室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2016-12-14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2016-12-30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实验系统构成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0000"/>
            <a:ext cx="3600000" cy="4800000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180000" y="1800000"/>
            <a:ext cx="1080000" cy="540000"/>
          </a:xfrm>
          <a:prstGeom prst="wedgeRectCallout">
            <a:avLst>
              <a:gd name="adj1" fmla="val 138310"/>
              <a:gd name="adj2" fmla="val 179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控制机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000" y="4500000"/>
            <a:ext cx="108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C/S servers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800000" y="27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9998" y="324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9998" y="378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99998" y="414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99998" y="45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60000" y="4860000"/>
            <a:ext cx="9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99998" y="54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99998" y="576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99998" y="2700000"/>
            <a:ext cx="0" cy="30600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>
          <a:xfrm>
            <a:off x="180000" y="3240000"/>
            <a:ext cx="1080000" cy="540000"/>
          </a:xfrm>
          <a:prstGeom prst="wedgeRectCallout">
            <a:avLst>
              <a:gd name="adj1" fmla="val 129262"/>
              <a:gd name="adj2" fmla="val -11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切换器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KVM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0000" y="1080000"/>
            <a:ext cx="180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20000" y="171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20000" y="234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0000" y="297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compute3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20000" y="360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compute4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20000" y="4230000"/>
            <a:ext cx="180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20000" y="486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0000" y="549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20000" y="612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19999" y="144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19999" y="900000"/>
            <a:ext cx="900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192.168.3.85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19999" y="20741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192.168.100.2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20000" y="20741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10.0.0.21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9999" y="2695858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192.168.100.3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20000" y="2695858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10.0.0.31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19999" y="33215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192.168.100.4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20000" y="33215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10.0.0.41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19999" y="396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192.168.100.5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0000" y="396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10.0.0.51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19999" y="4169737"/>
            <a:ext cx="900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192.168.3.29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0000" y="4572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10.0.0.61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19999" y="4806642"/>
            <a:ext cx="900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192.168.3.57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20000" y="522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10.0.0.71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21724" y="5448803"/>
            <a:ext cx="900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192.168.3.58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20000" y="585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10.0.0.81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18276" y="6066647"/>
            <a:ext cx="900000" cy="180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192.168.3.60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20000" y="648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10.0.0.91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400000" y="180000"/>
            <a:ext cx="180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F310 gateway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 rot="5400000">
            <a:off x="6165000" y="4005000"/>
            <a:ext cx="4950000" cy="36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2880000" y="3690000"/>
            <a:ext cx="558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7920000" y="4013200"/>
            <a:ext cx="540000" cy="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46" idx="3"/>
          </p:cNvCxnSpPr>
          <p:nvPr/>
        </p:nvCxnSpPr>
        <p:spPr>
          <a:xfrm>
            <a:off x="7920000" y="3411542"/>
            <a:ext cx="540000" cy="11108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44" idx="3"/>
          </p:cNvCxnSpPr>
          <p:nvPr/>
        </p:nvCxnSpPr>
        <p:spPr>
          <a:xfrm>
            <a:off x="7920000" y="2785858"/>
            <a:ext cx="540000" cy="1792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42" idx="3"/>
          </p:cNvCxnSpPr>
          <p:nvPr/>
        </p:nvCxnSpPr>
        <p:spPr>
          <a:xfrm flipV="1">
            <a:off x="7920000" y="2152650"/>
            <a:ext cx="540000" cy="11492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1" idx="3"/>
          </p:cNvCxnSpPr>
          <p:nvPr/>
        </p:nvCxnSpPr>
        <p:spPr>
          <a:xfrm>
            <a:off x="7920000" y="4662000"/>
            <a:ext cx="536552" cy="6725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53" idx="3"/>
          </p:cNvCxnSpPr>
          <p:nvPr/>
        </p:nvCxnSpPr>
        <p:spPr>
          <a:xfrm flipV="1">
            <a:off x="7920000" y="5308600"/>
            <a:ext cx="539998" cy="140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5" idx="3"/>
          </p:cNvCxnSpPr>
          <p:nvPr/>
        </p:nvCxnSpPr>
        <p:spPr>
          <a:xfrm flipV="1">
            <a:off x="7920000" y="5930900"/>
            <a:ext cx="539998" cy="910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57" idx="3"/>
          </p:cNvCxnSpPr>
          <p:nvPr/>
        </p:nvCxnSpPr>
        <p:spPr>
          <a:xfrm flipV="1">
            <a:off x="7920000" y="6565900"/>
            <a:ext cx="539998" cy="410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40" idx="1"/>
            <a:endCxn id="58" idx="1"/>
          </p:cNvCxnSpPr>
          <p:nvPr/>
        </p:nvCxnSpPr>
        <p:spPr>
          <a:xfrm rot="10800000">
            <a:off x="5400001" y="360000"/>
            <a:ext cx="719999" cy="630000"/>
          </a:xfrm>
          <a:prstGeom prst="bentConnector3">
            <a:avLst>
              <a:gd name="adj1" fmla="val 1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58" idx="1"/>
            <a:endCxn id="50" idx="1"/>
          </p:cNvCxnSpPr>
          <p:nvPr/>
        </p:nvCxnSpPr>
        <p:spPr>
          <a:xfrm rot="10800000" flipH="1" flipV="1">
            <a:off x="5399999" y="359999"/>
            <a:ext cx="719999" cy="3899737"/>
          </a:xfrm>
          <a:prstGeom prst="bentConnector3">
            <a:avLst>
              <a:gd name="adj1" fmla="val -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58" idx="1"/>
            <a:endCxn id="52" idx="1"/>
          </p:cNvCxnSpPr>
          <p:nvPr/>
        </p:nvCxnSpPr>
        <p:spPr>
          <a:xfrm rot="10800000" flipH="1" flipV="1">
            <a:off x="5399999" y="360000"/>
            <a:ext cx="719999" cy="4536642"/>
          </a:xfrm>
          <a:prstGeom prst="bentConnector3">
            <a:avLst>
              <a:gd name="adj1" fmla="val -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58" idx="1"/>
            <a:endCxn id="54" idx="1"/>
          </p:cNvCxnSpPr>
          <p:nvPr/>
        </p:nvCxnSpPr>
        <p:spPr>
          <a:xfrm rot="10800000" flipH="1" flipV="1">
            <a:off x="5400000" y="359999"/>
            <a:ext cx="721724" cy="5178803"/>
          </a:xfrm>
          <a:prstGeom prst="bentConnector3">
            <a:avLst>
              <a:gd name="adj1" fmla="val -31674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58" idx="1"/>
            <a:endCxn id="56" idx="1"/>
          </p:cNvCxnSpPr>
          <p:nvPr/>
        </p:nvCxnSpPr>
        <p:spPr>
          <a:xfrm rot="10800000" flipH="1" flipV="1">
            <a:off x="5400000" y="359999"/>
            <a:ext cx="718276" cy="5796647"/>
          </a:xfrm>
          <a:prstGeom prst="bentConnector3">
            <a:avLst>
              <a:gd name="adj1" fmla="val -31826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39" idx="1"/>
          </p:cNvCxnSpPr>
          <p:nvPr/>
        </p:nvCxnSpPr>
        <p:spPr>
          <a:xfrm flipH="1">
            <a:off x="5850000" y="1530000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41" idx="1"/>
          </p:cNvCxnSpPr>
          <p:nvPr/>
        </p:nvCxnSpPr>
        <p:spPr>
          <a:xfrm flipH="1" flipV="1">
            <a:off x="5850000" y="2155858"/>
            <a:ext cx="269999" cy="8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43" idx="1"/>
          </p:cNvCxnSpPr>
          <p:nvPr/>
        </p:nvCxnSpPr>
        <p:spPr>
          <a:xfrm flipH="1">
            <a:off x="5850000" y="2785858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45" idx="1"/>
          </p:cNvCxnSpPr>
          <p:nvPr/>
        </p:nvCxnSpPr>
        <p:spPr>
          <a:xfrm flipH="1">
            <a:off x="5850000" y="3411542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47" idx="1"/>
          </p:cNvCxnSpPr>
          <p:nvPr/>
        </p:nvCxnSpPr>
        <p:spPr>
          <a:xfrm flipH="1">
            <a:off x="5850000" y="4050000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119999" y="4573775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192.168.100.6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19998" y="5214391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192.168.100.7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连接符 66"/>
          <p:cNvCxnSpPr>
            <a:stCxn id="64" idx="1"/>
          </p:cNvCxnSpPr>
          <p:nvPr/>
        </p:nvCxnSpPr>
        <p:spPr>
          <a:xfrm flipH="1" flipV="1">
            <a:off x="5850000" y="4662000"/>
            <a:ext cx="269999" cy="1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118276" y="584545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192.168.100.8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/>
          <p:nvPr/>
        </p:nvCxnSpPr>
        <p:spPr>
          <a:xfrm flipH="1" flipV="1">
            <a:off x="5849998" y="5303774"/>
            <a:ext cx="269999" cy="1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 flipV="1">
            <a:off x="5849139" y="5948249"/>
            <a:ext cx="269999" cy="1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118276" y="6473778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192.168.100.9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H="1" flipV="1">
            <a:off x="5849139" y="6576577"/>
            <a:ext cx="269999" cy="1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施展</a:t>
            </a:r>
            <a:r>
              <a:rPr lang="zh-CN" altLang="en-US" sz="2000" dirty="0" smtClean="0"/>
              <a:t> 副研究员，武汉光电国家实验室，存储部，</a:t>
            </a:r>
            <a:r>
              <a:rPr lang="en-US" altLang="zh-CN" sz="2000" dirty="0" smtClean="0"/>
              <a:t>F309</a:t>
            </a:r>
            <a:endParaRPr lang="en-US" altLang="zh-CN" dirty="0" smtClean="0"/>
          </a:p>
          <a:p>
            <a:r>
              <a:rPr lang="zh-CN" altLang="en-US" dirty="0" smtClean="0"/>
              <a:t>课程办公时间</a:t>
            </a:r>
            <a:r>
              <a:rPr lang="zh-CN" altLang="en-US" sz="2000" dirty="0" smtClean="0"/>
              <a:t> 每周五下午</a:t>
            </a:r>
            <a:r>
              <a:rPr lang="en-US" altLang="zh-CN" sz="2000" dirty="0" smtClean="0"/>
              <a:t>14:00-15:00</a:t>
            </a:r>
            <a:endParaRPr lang="en-US" altLang="zh-CN" dirty="0" smtClean="0"/>
          </a:p>
          <a:p>
            <a:r>
              <a:rPr lang="zh-CN" altLang="en-US" dirty="0" smtClean="0"/>
              <a:t>课程主页 </a:t>
            </a:r>
            <a:r>
              <a:rPr lang="en-US" altLang="zh-CN" sz="2000">
                <a:hlinkClick r:id="rId2"/>
              </a:rPr>
              <a:t>https://github.com/cs210-566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zshi@hust.edu.cn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13971459597</a:t>
            </a: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 smtClean="0"/>
              <a:t>Barroso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79320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/>
                <a:gridCol w="6300000"/>
                <a:gridCol w="1080000"/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基础环境与技术讲解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11-16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11-18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软件定义网络技术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论文讨论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实验讲解、操作、问题分析、课后实践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46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 smtClean="0"/>
              <a:t>建立、熟悉</a:t>
            </a:r>
            <a:r>
              <a:rPr lang="en-US" altLang="zh-CN" sz="2500" dirty="0" smtClean="0"/>
              <a:t>OpenStack</a:t>
            </a:r>
            <a:r>
              <a:rPr lang="zh-CN" altLang="en-US" sz="2500" dirty="0" smtClean="0"/>
              <a:t>环境</a:t>
            </a:r>
            <a:endParaRPr lang="en-US" altLang="zh-CN" sz="2500" dirty="0" smtClean="0"/>
          </a:p>
          <a:p>
            <a:r>
              <a:rPr lang="zh-CN" altLang="en-US" sz="2500" dirty="0" smtClean="0"/>
              <a:t>建立、熟悉</a:t>
            </a:r>
            <a:r>
              <a:rPr lang="en-US" altLang="zh-CN" sz="2500" dirty="0" err="1" smtClean="0"/>
              <a:t>Ceph</a:t>
            </a:r>
            <a:r>
              <a:rPr lang="zh-CN" altLang="en-US" sz="2500" dirty="0" smtClean="0"/>
              <a:t>系统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监测系统性能</a:t>
            </a:r>
            <a:endParaRPr lang="en-US" altLang="zh-CN" sz="2100" dirty="0" smtClean="0"/>
          </a:p>
          <a:p>
            <a:r>
              <a:rPr lang="zh-CN" altLang="en-US" sz="2500" dirty="0" smtClean="0"/>
              <a:t>使用</a:t>
            </a:r>
            <a:r>
              <a:rPr lang="en-US" altLang="zh-CN" sz="2500" dirty="0" err="1" smtClean="0"/>
              <a:t>Ceph</a:t>
            </a:r>
            <a:r>
              <a:rPr lang="zh-CN" altLang="en-US" sz="2500" dirty="0" smtClean="0"/>
              <a:t>为</a:t>
            </a:r>
            <a:r>
              <a:rPr lang="en-US" altLang="zh-CN" sz="2500" dirty="0" smtClean="0"/>
              <a:t>OpenStack</a:t>
            </a:r>
            <a:r>
              <a:rPr lang="zh-CN" altLang="en-US" sz="2500" dirty="0" smtClean="0"/>
              <a:t>提供支持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监测整合系统性能</a:t>
            </a:r>
            <a:endParaRPr lang="en-US" altLang="zh-CN" sz="2100" dirty="0" smtClean="0"/>
          </a:p>
          <a:p>
            <a:r>
              <a:rPr lang="zh-CN" altLang="en-US" sz="2500" dirty="0" smtClean="0"/>
              <a:t>模拟主机故障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监测整合系统性能</a:t>
            </a:r>
            <a:endParaRPr lang="en-US" altLang="zh-CN" sz="2100" dirty="0" smtClean="0"/>
          </a:p>
          <a:p>
            <a:r>
              <a:rPr lang="zh-CN" altLang="en-US" sz="2500" dirty="0" smtClean="0"/>
              <a:t>形成报告，绘制性能图表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8269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 smtClean="0"/>
              <a:t>建立、熟悉</a:t>
            </a:r>
            <a:r>
              <a:rPr lang="en-US" altLang="zh-CN" sz="2500" dirty="0" smtClean="0"/>
              <a:t>OpenStack</a:t>
            </a:r>
            <a:r>
              <a:rPr lang="zh-CN" altLang="en-US" sz="2500" dirty="0" smtClean="0"/>
              <a:t>环境</a:t>
            </a:r>
            <a:endParaRPr lang="en-US" altLang="zh-CN" sz="2500" dirty="0" smtClean="0"/>
          </a:p>
          <a:p>
            <a:r>
              <a:rPr lang="zh-CN" altLang="en-US" sz="2500" dirty="0" smtClean="0"/>
              <a:t>建立、熟悉</a:t>
            </a:r>
            <a:r>
              <a:rPr lang="en-US" altLang="zh-CN" sz="2500" dirty="0" err="1" smtClean="0"/>
              <a:t>Ceph</a:t>
            </a:r>
            <a:r>
              <a:rPr lang="zh-CN" altLang="en-US" sz="2500" dirty="0" smtClean="0"/>
              <a:t>系统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监测系统性能</a:t>
            </a:r>
            <a:endParaRPr lang="en-US" altLang="zh-CN" sz="2100" dirty="0" smtClean="0"/>
          </a:p>
          <a:p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sz="2500" dirty="0" err="1" smtClean="0">
                <a:solidFill>
                  <a:schemeClr val="bg1">
                    <a:lumMod val="65000"/>
                  </a:schemeClr>
                </a:solidFill>
              </a:rPr>
              <a:t>Ceph</a:t>
            </a:r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为</a:t>
            </a:r>
            <a:r>
              <a:rPr lang="en-US" altLang="zh-CN" sz="2500" dirty="0" smtClean="0">
                <a:solidFill>
                  <a:schemeClr val="bg1">
                    <a:lumMod val="65000"/>
                  </a:schemeClr>
                </a:solidFill>
              </a:rPr>
              <a:t>OpenStack</a:t>
            </a:r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提供支持</a:t>
            </a:r>
            <a:endParaRPr lang="en-US" altLang="zh-CN" sz="25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100" dirty="0" smtClean="0">
                <a:solidFill>
                  <a:schemeClr val="bg1">
                    <a:lumMod val="65000"/>
                  </a:schemeClr>
                </a:solidFill>
              </a:rPr>
              <a:t>监测整合系统性能</a:t>
            </a:r>
            <a:endParaRPr lang="en-US" altLang="zh-CN" sz="2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模拟主机故障</a:t>
            </a:r>
            <a:endParaRPr lang="en-US" altLang="zh-CN" sz="25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100" dirty="0" smtClean="0">
                <a:solidFill>
                  <a:schemeClr val="bg1">
                    <a:lumMod val="65000"/>
                  </a:schemeClr>
                </a:solidFill>
              </a:rPr>
              <a:t>监测整合系统性能</a:t>
            </a:r>
            <a:endParaRPr lang="en-US" altLang="zh-CN" sz="2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500" dirty="0" smtClean="0"/>
              <a:t>形成报告，绘制性能图表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熟悉常用研究工具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使用</a:t>
            </a:r>
            <a:r>
              <a:rPr lang="en-US" altLang="zh-CN" sz="2100" dirty="0" err="1" smtClean="0"/>
              <a:t>matplotlib</a:t>
            </a:r>
            <a:r>
              <a:rPr lang="zh-CN" altLang="en-US" sz="2100" dirty="0" smtClean="0"/>
              <a:t>与</a:t>
            </a:r>
            <a:r>
              <a:rPr lang="en-US" altLang="zh-CN" sz="2100" dirty="0" smtClean="0"/>
              <a:t>python</a:t>
            </a:r>
            <a:r>
              <a:rPr lang="zh-CN" altLang="en-US" sz="2100" dirty="0" smtClean="0"/>
              <a:t>科研程序库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20720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/>
              <a:t>大背景 </a:t>
            </a:r>
            <a:r>
              <a:rPr lang="en-US" altLang="zh-CN" sz="2500" dirty="0" smtClean="0"/>
              <a:t>Introduction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数据中心技术意义与价值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/>
              <a:t>小</a:t>
            </a:r>
            <a:r>
              <a:rPr lang="zh-CN" altLang="en-US" sz="2500" dirty="0" smtClean="0"/>
              <a:t>背景 </a:t>
            </a:r>
            <a:r>
              <a:rPr lang="en-US" altLang="zh-CN" sz="2500" dirty="0" smtClean="0"/>
              <a:t>Background/Motivation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数据中心存储当前方案及主要关注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zh-CN" altLang="en-US" sz="1700" dirty="0" smtClean="0"/>
              <a:t>利用率、可靠性、性能</a:t>
            </a:r>
            <a:r>
              <a:rPr lang="en-US" altLang="zh-CN" sz="1700" dirty="0" smtClean="0"/>
              <a:t>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/>
              <a:t>实验</a:t>
            </a:r>
            <a:r>
              <a:rPr lang="zh-CN" altLang="en-US" sz="2500" dirty="0" smtClean="0"/>
              <a:t>目的与方案设计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目的</a:t>
            </a:r>
            <a:r>
              <a:rPr lang="en-US" altLang="zh-CN" sz="2100" dirty="0" smtClean="0"/>
              <a:t>: </a:t>
            </a:r>
            <a:r>
              <a:rPr lang="zh-CN" altLang="en-US" sz="2100" dirty="0" smtClean="0"/>
              <a:t>定量分析现有系统中的特性与问题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系统构成、软硬件配置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实验案例设计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实验观测数据及简要分析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相关工作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smtClean="0"/>
              <a:t>OpenStack Swift, Amazon S3 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实验结论</a:t>
            </a:r>
            <a:endParaRPr lang="en-US" altLang="zh-CN"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974"/>
          <a:stretch/>
        </p:blipFill>
        <p:spPr>
          <a:xfrm>
            <a:off x="4860000" y="1260000"/>
            <a:ext cx="3600000" cy="46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/>
              <a:t>大背景 </a:t>
            </a:r>
            <a:r>
              <a:rPr lang="en-US" altLang="zh-CN" sz="2500" dirty="0" smtClean="0"/>
              <a:t>Introduction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数据中心技术意义与价值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/>
              <a:t>小</a:t>
            </a:r>
            <a:r>
              <a:rPr lang="zh-CN" altLang="en-US" sz="2500" dirty="0" smtClean="0"/>
              <a:t>背景 </a:t>
            </a:r>
            <a:r>
              <a:rPr lang="en-US" altLang="zh-CN" sz="2500" dirty="0" smtClean="0"/>
              <a:t>Background/Motivation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数据中心存储当前方案及主要关注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zh-CN" altLang="en-US" sz="1700" dirty="0" smtClean="0"/>
              <a:t>利用率、可靠性、性能</a:t>
            </a:r>
            <a:r>
              <a:rPr lang="en-US" altLang="zh-CN" sz="1700" dirty="0" smtClean="0"/>
              <a:t>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/>
              <a:t>实验</a:t>
            </a:r>
            <a:r>
              <a:rPr lang="zh-CN" altLang="en-US" sz="2500" dirty="0" smtClean="0"/>
              <a:t>目的与方案设计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目的</a:t>
            </a:r>
            <a:r>
              <a:rPr lang="en-US" altLang="zh-CN" sz="2100" dirty="0" smtClean="0"/>
              <a:t>: </a:t>
            </a:r>
            <a:r>
              <a:rPr lang="zh-CN" altLang="en-US" sz="2100" dirty="0" smtClean="0"/>
              <a:t>定量分析现有系统中的特性与问题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系统构成、软硬件配置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实验案例设计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实验观测数据及简要分析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相关工作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smtClean="0"/>
              <a:t>OpenStack Swift, Amazon S3 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实验结论</a:t>
            </a:r>
            <a:endParaRPr lang="en-US" altLang="zh-CN" sz="2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620000"/>
            <a:ext cx="3600000" cy="41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32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/>
              <a:t>工程技术参考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err="1"/>
              <a:t>Ceph</a:t>
            </a:r>
            <a:r>
              <a:rPr lang="en-US" altLang="zh-CN" sz="2100" dirty="0"/>
              <a:t> vs Swift – An Architect’s Perspective</a:t>
            </a:r>
          </a:p>
          <a:p>
            <a:pPr lvl="2">
              <a:lnSpc>
                <a:spcPct val="130000"/>
              </a:lnSpc>
            </a:pPr>
            <a:r>
              <a:rPr lang="en-US" altLang="zh-CN" sz="1700" dirty="0" smtClean="0">
                <a:hlinkClick r:id="rId2"/>
              </a:rPr>
              <a:t>https</a:t>
            </a:r>
            <a:r>
              <a:rPr lang="en-US" altLang="zh-CN" sz="1700" dirty="0">
                <a:hlinkClick r:id="rId2"/>
              </a:rPr>
              <a:t>://www.mirantis.com/blog/ceph-vs-swift-architects-perspective</a:t>
            </a:r>
            <a:r>
              <a:rPr lang="en-US" altLang="zh-CN" sz="1700" dirty="0" smtClean="0">
                <a:hlinkClick r:id="rId2"/>
              </a:rPr>
              <a:t>/</a:t>
            </a:r>
            <a:endParaRPr lang="en-US" altLang="zh-CN" sz="1700" dirty="0" smtClean="0"/>
          </a:p>
          <a:p>
            <a:pPr lvl="2">
              <a:lnSpc>
                <a:spcPct val="130000"/>
              </a:lnSpc>
            </a:pPr>
            <a:r>
              <a:rPr lang="zh-CN" altLang="en-US" sz="1700" dirty="0"/>
              <a:t>中</a:t>
            </a:r>
            <a:r>
              <a:rPr lang="zh-CN" altLang="en-US" sz="1700" dirty="0" smtClean="0"/>
              <a:t>译稿</a:t>
            </a:r>
            <a:r>
              <a:rPr lang="en-US" altLang="zh-CN" sz="1700" dirty="0"/>
              <a:t>: </a:t>
            </a:r>
            <a:r>
              <a:rPr lang="en-US" altLang="zh-CN" sz="1700" dirty="0">
                <a:hlinkClick r:id="rId3"/>
              </a:rPr>
              <a:t>http://</a:t>
            </a:r>
            <a:r>
              <a:rPr lang="en-US" altLang="zh-CN" sz="1700" dirty="0" smtClean="0">
                <a:hlinkClick r:id="rId3"/>
              </a:rPr>
              <a:t>dockone.io/article/410</a:t>
            </a:r>
            <a:endParaRPr lang="en-US" altLang="zh-CN" sz="17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err="1" smtClean="0"/>
              <a:t>Ceph</a:t>
            </a:r>
            <a:r>
              <a:rPr lang="zh-CN" altLang="en-US" sz="2100" dirty="0" smtClean="0"/>
              <a:t>科普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en-US" altLang="zh-CN" sz="1700" dirty="0">
                <a:hlinkClick r:id="rId4"/>
              </a:rPr>
              <a:t>http://</a:t>
            </a:r>
            <a:r>
              <a:rPr lang="en-US" altLang="zh-CN" sz="1700" dirty="0" smtClean="0">
                <a:hlinkClick r:id="rId4"/>
              </a:rPr>
              <a:t>dockone.io/article/307</a:t>
            </a:r>
            <a:endParaRPr lang="en-US" altLang="zh-CN" sz="17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smtClean="0"/>
              <a:t>OpenStack</a:t>
            </a:r>
            <a:r>
              <a:rPr lang="zh-CN" altLang="en-US" sz="2100" dirty="0" smtClean="0"/>
              <a:t>与</a:t>
            </a:r>
            <a:r>
              <a:rPr lang="en-US" altLang="zh-CN" sz="2100" dirty="0" err="1" smtClean="0"/>
              <a:t>Ceph</a:t>
            </a:r>
            <a:r>
              <a:rPr lang="zh-CN" altLang="en-US" sz="2100" dirty="0" smtClean="0"/>
              <a:t>官网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en-US" altLang="zh-CN" sz="1700" dirty="0" smtClean="0">
                <a:hlinkClick r:id="rId5"/>
              </a:rPr>
              <a:t>www.openstack.org</a:t>
            </a:r>
            <a:r>
              <a:rPr lang="en-US" altLang="zh-CN" sz="1700" dirty="0" smtClean="0"/>
              <a:t> </a:t>
            </a:r>
          </a:p>
          <a:p>
            <a:pPr lvl="2">
              <a:lnSpc>
                <a:spcPct val="130000"/>
              </a:lnSpc>
            </a:pPr>
            <a:r>
              <a:rPr lang="en-US" altLang="zh-CN" sz="1700" dirty="0" smtClean="0">
                <a:hlinkClick r:id="rId6"/>
              </a:rPr>
              <a:t>www.ceph.com</a:t>
            </a:r>
            <a:r>
              <a:rPr lang="en-US" altLang="zh-CN" sz="1700" dirty="0" smtClean="0"/>
              <a:t> 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快速部署</a:t>
            </a:r>
            <a:r>
              <a:rPr lang="en-US" altLang="zh-CN" sz="2100" dirty="0" err="1" smtClean="0"/>
              <a:t>Ceph</a:t>
            </a:r>
            <a:r>
              <a:rPr lang="en-US" altLang="zh-CN" sz="2100" dirty="0" smtClean="0"/>
              <a:t> (Docker)</a:t>
            </a:r>
          </a:p>
          <a:p>
            <a:pPr lvl="2">
              <a:lnSpc>
                <a:spcPct val="130000"/>
              </a:lnSpc>
            </a:pPr>
            <a:r>
              <a:rPr lang="zh-CN" altLang="en-US" sz="1700" dirty="0"/>
              <a:t>红</a:t>
            </a:r>
            <a:r>
              <a:rPr lang="zh-CN" altLang="en-US" sz="1700" dirty="0" smtClean="0"/>
              <a:t>帽</a:t>
            </a:r>
            <a:endParaRPr lang="en-US" altLang="zh-CN" sz="1700" dirty="0" smtClean="0"/>
          </a:p>
          <a:p>
            <a:pPr lvl="3">
              <a:lnSpc>
                <a:spcPct val="130000"/>
              </a:lnSpc>
            </a:pPr>
            <a:r>
              <a:rPr lang="en-US" altLang="zh-CN" sz="1500" dirty="0" smtClean="0">
                <a:hlinkClick r:id="rId7"/>
              </a:rPr>
              <a:t>https</a:t>
            </a:r>
            <a:r>
              <a:rPr lang="en-US" altLang="zh-CN" sz="1500" dirty="0">
                <a:hlinkClick r:id="rId7"/>
              </a:rPr>
              <a:t>://</a:t>
            </a:r>
            <a:r>
              <a:rPr lang="en-US" altLang="zh-CN" sz="1500" dirty="0" smtClean="0">
                <a:hlinkClick r:id="rId7"/>
              </a:rPr>
              <a:t>opensource.com/business/15/7/running-ceph-inside-docker</a:t>
            </a:r>
            <a:endParaRPr lang="en-US" altLang="zh-CN" sz="1500" dirty="0" smtClean="0"/>
          </a:p>
          <a:p>
            <a:pPr lvl="3">
              <a:lnSpc>
                <a:spcPct val="130000"/>
              </a:lnSpc>
            </a:pPr>
            <a:r>
              <a:rPr lang="en-US" altLang="zh-CN" sz="1500" dirty="0">
                <a:hlinkClick r:id="rId8"/>
              </a:rPr>
              <a:t>https://hub.docker.com/u/ceph</a:t>
            </a:r>
            <a:r>
              <a:rPr lang="en-US" altLang="zh-CN" sz="1500" dirty="0" smtClean="0">
                <a:hlinkClick r:id="rId8"/>
              </a:rPr>
              <a:t>/</a:t>
            </a:r>
            <a:r>
              <a:rPr lang="en-US" altLang="zh-CN" sz="1500" dirty="0" smtClean="0"/>
              <a:t> </a:t>
            </a:r>
          </a:p>
          <a:p>
            <a:pPr lvl="2">
              <a:lnSpc>
                <a:spcPct val="130000"/>
              </a:lnSpc>
            </a:pPr>
            <a:r>
              <a:rPr lang="zh-CN" altLang="en-US" sz="1700" dirty="0"/>
              <a:t>灵雀</a:t>
            </a:r>
            <a:r>
              <a:rPr lang="zh-CN" altLang="en-US" sz="1700" dirty="0" smtClean="0"/>
              <a:t>云</a:t>
            </a:r>
            <a:endParaRPr lang="en-US" altLang="zh-CN" sz="1700" dirty="0" smtClean="0"/>
          </a:p>
          <a:p>
            <a:pPr lvl="3">
              <a:lnSpc>
                <a:spcPct val="130000"/>
              </a:lnSpc>
            </a:pPr>
            <a:r>
              <a:rPr lang="en-US" altLang="zh-CN" sz="1500" dirty="0" smtClean="0">
                <a:hlinkClick r:id="rId9"/>
              </a:rPr>
              <a:t>http</a:t>
            </a:r>
            <a:r>
              <a:rPr lang="en-US" altLang="zh-CN" sz="1500" dirty="0">
                <a:hlinkClick r:id="rId9"/>
              </a:rPr>
              <a:t>://</a:t>
            </a:r>
            <a:r>
              <a:rPr lang="en-US" altLang="zh-CN" sz="1500" dirty="0" smtClean="0">
                <a:hlinkClick r:id="rId9"/>
              </a:rPr>
              <a:t>dockone.io/article/436</a:t>
            </a:r>
            <a:r>
              <a:rPr lang="en-US" altLang="zh-CN" sz="1500" dirty="0" smtClean="0"/>
              <a:t> 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4083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实验系统连接方法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800000"/>
            <a:ext cx="6120000" cy="4460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0000" y="4320000"/>
            <a:ext cx="5404981" cy="7571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Xshell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使用网关机做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(http)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代理服务器，连进实验内部网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514</Words>
  <Application>Microsoft Office PowerPoint</Application>
  <PresentationFormat>全屏显示(4:3)</PresentationFormat>
  <Paragraphs>162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Times New Roman</vt:lpstr>
      <vt:lpstr>Office 主题</vt:lpstr>
      <vt:lpstr>数据中心技术</vt:lpstr>
      <vt:lpstr>基本信息</vt:lpstr>
      <vt:lpstr>课程计划</vt:lpstr>
      <vt:lpstr>实验内容</vt:lpstr>
      <vt:lpstr>实验内容</vt:lpstr>
      <vt:lpstr>报告要求</vt:lpstr>
      <vt:lpstr>报告要求</vt:lpstr>
      <vt:lpstr>报告要求</vt:lpstr>
      <vt:lpstr>实验系统连接方法</vt:lpstr>
      <vt:lpstr>实验系统构成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27</cp:revision>
  <dcterms:created xsi:type="dcterms:W3CDTF">2016-11-06T22:55:39Z</dcterms:created>
  <dcterms:modified xsi:type="dcterms:W3CDTF">2016-12-21T08:55:14Z</dcterms:modified>
</cp:coreProperties>
</file>